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69"/>
  </p:notesMasterIdLst>
  <p:sldIdLst>
    <p:sldId id="258" r:id="rId2"/>
    <p:sldId id="257" r:id="rId3"/>
    <p:sldId id="318" r:id="rId4"/>
    <p:sldId id="256" r:id="rId5"/>
    <p:sldId id="259" r:id="rId6"/>
    <p:sldId id="261" r:id="rId7"/>
    <p:sldId id="264" r:id="rId8"/>
    <p:sldId id="319" r:id="rId9"/>
    <p:sldId id="320" r:id="rId10"/>
    <p:sldId id="262" r:id="rId11"/>
    <p:sldId id="321" r:id="rId12"/>
    <p:sldId id="325" r:id="rId13"/>
    <p:sldId id="322" r:id="rId14"/>
    <p:sldId id="326" r:id="rId15"/>
    <p:sldId id="271" r:id="rId16"/>
    <p:sldId id="323" r:id="rId17"/>
    <p:sldId id="324" r:id="rId18"/>
    <p:sldId id="327" r:id="rId19"/>
    <p:sldId id="328" r:id="rId20"/>
    <p:sldId id="329" r:id="rId21"/>
    <p:sldId id="270" r:id="rId22"/>
    <p:sldId id="330" r:id="rId23"/>
    <p:sldId id="331" r:id="rId24"/>
    <p:sldId id="332" r:id="rId25"/>
    <p:sldId id="333" r:id="rId26"/>
    <p:sldId id="334" r:id="rId27"/>
    <p:sldId id="335" r:id="rId28"/>
    <p:sldId id="263" r:id="rId29"/>
    <p:sldId id="336" r:id="rId30"/>
    <p:sldId id="337" r:id="rId31"/>
    <p:sldId id="338" r:id="rId32"/>
    <p:sldId id="340" r:id="rId33"/>
    <p:sldId id="341" r:id="rId34"/>
    <p:sldId id="343" r:id="rId35"/>
    <p:sldId id="344" r:id="rId36"/>
    <p:sldId id="345" r:id="rId37"/>
    <p:sldId id="346" r:id="rId38"/>
    <p:sldId id="339" r:id="rId39"/>
    <p:sldId id="265" r:id="rId40"/>
    <p:sldId id="275" r:id="rId41"/>
    <p:sldId id="347" r:id="rId42"/>
    <p:sldId id="349" r:id="rId43"/>
    <p:sldId id="353" r:id="rId44"/>
    <p:sldId id="348" r:id="rId45"/>
    <p:sldId id="351" r:id="rId46"/>
    <p:sldId id="352" r:id="rId47"/>
    <p:sldId id="354" r:id="rId48"/>
    <p:sldId id="267" r:id="rId49"/>
    <p:sldId id="364" r:id="rId50"/>
    <p:sldId id="268" r:id="rId51"/>
    <p:sldId id="356" r:id="rId52"/>
    <p:sldId id="357" r:id="rId53"/>
    <p:sldId id="358" r:id="rId54"/>
    <p:sldId id="359" r:id="rId55"/>
    <p:sldId id="355" r:id="rId56"/>
    <p:sldId id="360" r:id="rId57"/>
    <p:sldId id="361" r:id="rId58"/>
    <p:sldId id="362" r:id="rId59"/>
    <p:sldId id="269" r:id="rId60"/>
    <p:sldId id="363" r:id="rId61"/>
    <p:sldId id="365" r:id="rId62"/>
    <p:sldId id="366" r:id="rId63"/>
    <p:sldId id="367" r:id="rId64"/>
    <p:sldId id="368" r:id="rId65"/>
    <p:sldId id="272" r:id="rId66"/>
    <p:sldId id="276" r:id="rId67"/>
    <p:sldId id="277" r:id="rId68"/>
  </p:sldIdLst>
  <p:sldSz cx="9144000" cy="5143500" type="screen16x9"/>
  <p:notesSz cx="6858000" cy="9144000"/>
  <p:embeddedFontLst>
    <p:embeddedFont>
      <p:font typeface="ABeeZee" panose="020B0604020202020204" charset="0"/>
      <p:regular r:id="rId70"/>
      <p:italic r:id="rId71"/>
    </p:embeddedFont>
    <p:embeddedFont>
      <p:font typeface="Bebas Neue" panose="020B0606020202050201" pitchFamily="34" charset="0"/>
      <p:regular r:id="rId72"/>
    </p:embeddedFont>
    <p:embeddedFont>
      <p:font typeface="Didact Gothic" panose="00000500000000000000" pitchFamily="2"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0000"/>
    <a:srgbClr val="F0B600"/>
    <a:srgbClr val="000000"/>
    <a:srgbClr val="B9EDFF"/>
    <a:srgbClr val="FF9100"/>
    <a:srgbClr val="DEA900"/>
    <a:srgbClr val="FFFDF7"/>
    <a:srgbClr val="FFFEFB"/>
    <a:srgbClr val="FFFBEF"/>
    <a:srgbClr val="FFF8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8309B1-7137-4BC9-B31A-EE4D797FC2D2}">
  <a:tblStyle styleId="{388309B1-7137-4BC9-B31A-EE4D797FC2D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317"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38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40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033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029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997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96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41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từng quả cầu nguyên tố để hiện câu hỏi.</a:t>
            </a:r>
          </a:p>
          <a:p>
            <a:pPr marL="171450" lvl="0" indent="-171450" algn="l" rtl="0">
              <a:spcBef>
                <a:spcPts val="0"/>
              </a:spcBef>
              <a:spcAft>
                <a:spcPts val="0"/>
              </a:spcAft>
            </a:pPr>
            <a:r>
              <a:rPr lang="en-US"/>
              <a:t>Nhấn vào ô Home để chuyển sang slide vận dụng.</a:t>
            </a:r>
            <a:endParaRPr/>
          </a:p>
        </p:txBody>
      </p:sp>
    </p:spTree>
    <p:extLst>
      <p:ext uri="{BB962C8B-B14F-4D97-AF65-F5344CB8AC3E}">
        <p14:creationId xmlns:p14="http://schemas.microsoft.com/office/powerpoint/2010/main" val="398948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7967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748284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023955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615202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98996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6773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3223727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phân tử 3D để quay trở về slide câu hỏi</a:t>
            </a:r>
            <a:endParaRPr/>
          </a:p>
        </p:txBody>
      </p:sp>
    </p:spTree>
    <p:extLst>
      <p:ext uri="{BB962C8B-B14F-4D97-AF65-F5344CB8AC3E}">
        <p14:creationId xmlns:p14="http://schemas.microsoft.com/office/powerpoint/2010/main" val="2208846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ecc7082a3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ecc7082a3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d362d286f3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d362d286f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47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2" name="Group 1">
            <a:extLst>
              <a:ext uri="{FF2B5EF4-FFF2-40B4-BE49-F238E27FC236}">
                <a16:creationId xmlns:a16="http://schemas.microsoft.com/office/drawing/2014/main" id="{1E5051B8-ABDD-F487-DA9B-2F458128CBEF}"/>
              </a:ext>
            </a:extLst>
          </p:cNvPr>
          <p:cNvGrpSpPr/>
          <p:nvPr userDrawn="1"/>
        </p:nvGrpSpPr>
        <p:grpSpPr>
          <a:xfrm rot="14601787">
            <a:off x="-100545" y="4009240"/>
            <a:ext cx="1429657" cy="1197429"/>
            <a:chOff x="152400" y="152400"/>
            <a:chExt cx="1934300" cy="1677649"/>
          </a:xfrm>
        </p:grpSpPr>
        <p:grpSp>
          <p:nvGrpSpPr>
            <p:cNvPr id="9" name="Google Shape;9;p2"/>
            <p:cNvGrpSpPr/>
            <p:nvPr/>
          </p:nvGrpSpPr>
          <p:grpSpPr>
            <a:xfrm>
              <a:off x="152400" y="152400"/>
              <a:ext cx="1781900" cy="1525249"/>
              <a:chOff x="5175825" y="2784925"/>
              <a:chExt cx="1781900" cy="1525249"/>
            </a:xfrm>
          </p:grpSpPr>
          <p:sp>
            <p:nvSpPr>
              <p:cNvPr id="10" name="Google Shape;10;p2"/>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304800" y="304800"/>
              <a:ext cx="1781900" cy="1525249"/>
              <a:chOff x="5328225" y="2937325"/>
              <a:chExt cx="1781900" cy="1525249"/>
            </a:xfrm>
          </p:grpSpPr>
          <p:sp>
            <p:nvSpPr>
              <p:cNvPr id="20" name="Google Shape;20;p2"/>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id="{D4F5B85E-B734-ECA1-B4B5-EBB5BA2136D2}"/>
              </a:ext>
            </a:extLst>
          </p:cNvPr>
          <p:cNvGrpSpPr/>
          <p:nvPr userDrawn="1"/>
        </p:nvGrpSpPr>
        <p:grpSpPr>
          <a:xfrm>
            <a:off x="7684298" y="3726544"/>
            <a:ext cx="1459702" cy="1416956"/>
            <a:chOff x="7408527" y="3237250"/>
            <a:chExt cx="1735473" cy="1677649"/>
          </a:xfrm>
        </p:grpSpPr>
        <p:grpSp>
          <p:nvGrpSpPr>
            <p:cNvPr id="29" name="Google Shape;29;p2"/>
            <p:cNvGrpSpPr/>
            <p:nvPr/>
          </p:nvGrpSpPr>
          <p:grpSpPr>
            <a:xfrm rot="10800000">
              <a:off x="7560927" y="3389650"/>
              <a:ext cx="1583073" cy="1525249"/>
              <a:chOff x="5175825" y="2784925"/>
              <a:chExt cx="1583073" cy="1525249"/>
            </a:xfrm>
          </p:grpSpPr>
          <p:sp>
            <p:nvSpPr>
              <p:cNvPr id="30" name="Google Shape;30;p2"/>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rot="10800000">
              <a:off x="7408527" y="3237250"/>
              <a:ext cx="1583073" cy="1525249"/>
              <a:chOff x="5175825" y="2784925"/>
              <a:chExt cx="1583073" cy="1525249"/>
            </a:xfrm>
          </p:grpSpPr>
          <p:sp>
            <p:nvSpPr>
              <p:cNvPr id="38" name="Google Shape;38;p2"/>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2"/>
            <p:cNvSpPr/>
            <p:nvPr/>
          </p:nvSpPr>
          <p:spPr>
            <a:xfrm>
              <a:off x="7745000" y="376887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83"/>
        <p:cNvGrpSpPr/>
        <p:nvPr/>
      </p:nvGrpSpPr>
      <p:grpSpPr>
        <a:xfrm>
          <a:off x="0" y="0"/>
          <a:ext cx="0" cy="0"/>
          <a:chOff x="0" y="0"/>
          <a:chExt cx="0" cy="0"/>
        </a:xfrm>
      </p:grpSpPr>
      <p:sp>
        <p:nvSpPr>
          <p:cNvPr id="384" name="Google Shape;384;p13"/>
          <p:cNvSpPr txBox="1">
            <a:spLocks noGrp="1"/>
          </p:cNvSpPr>
          <p:nvPr>
            <p:ph type="title"/>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86" name="Google Shape;386;p13"/>
          <p:cNvGrpSpPr/>
          <p:nvPr/>
        </p:nvGrpSpPr>
        <p:grpSpPr>
          <a:xfrm rot="10800000">
            <a:off x="7560927" y="228600"/>
            <a:ext cx="1583073" cy="1169373"/>
            <a:chOff x="5175825" y="3140801"/>
            <a:chExt cx="1583073" cy="1169373"/>
          </a:xfrm>
        </p:grpSpPr>
        <p:sp>
          <p:nvSpPr>
            <p:cNvPr id="387" name="Google Shape;387;p1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13"/>
          <p:cNvGrpSpPr/>
          <p:nvPr/>
        </p:nvGrpSpPr>
        <p:grpSpPr>
          <a:xfrm rot="10800000">
            <a:off x="7408527" y="76200"/>
            <a:ext cx="1583073" cy="1169373"/>
            <a:chOff x="5175825" y="3140801"/>
            <a:chExt cx="1583073" cy="1169373"/>
          </a:xfrm>
        </p:grpSpPr>
        <p:sp>
          <p:nvSpPr>
            <p:cNvPr id="394" name="Google Shape;394;p13"/>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13"/>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userDrawn="1">
  <p:cSld name="TITLE_AND_BODY_1">
    <p:spTree>
      <p:nvGrpSpPr>
        <p:cNvPr id="1" name="Shape 40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28"/>
        <p:cNvGrpSpPr/>
        <p:nvPr/>
      </p:nvGrpSpPr>
      <p:grpSpPr>
        <a:xfrm>
          <a:off x="0" y="0"/>
          <a:ext cx="0" cy="0"/>
          <a:chOff x="0" y="0"/>
          <a:chExt cx="0" cy="0"/>
        </a:xfrm>
      </p:grpSpPr>
      <p:sp>
        <p:nvSpPr>
          <p:cNvPr id="429" name="Google Shape;429;p15"/>
          <p:cNvSpPr txBox="1">
            <a:spLocks noGrp="1"/>
          </p:cNvSpPr>
          <p:nvPr>
            <p:ph type="subTitle" idx="1"/>
          </p:nvPr>
        </p:nvSpPr>
        <p:spPr>
          <a:xfrm>
            <a:off x="4964145" y="1471900"/>
            <a:ext cx="1679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ABeeZee"/>
                <a:ea typeface="ABeeZee"/>
                <a:cs typeface="ABeeZee"/>
                <a:sym typeface="ABeeZ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0" name="Google Shape;430;p15"/>
          <p:cNvSpPr txBox="1">
            <a:spLocks noGrp="1"/>
          </p:cNvSpPr>
          <p:nvPr>
            <p:ph type="subTitle" idx="2"/>
          </p:nvPr>
        </p:nvSpPr>
        <p:spPr>
          <a:xfrm>
            <a:off x="2653070" y="2748000"/>
            <a:ext cx="1679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ABeeZee"/>
                <a:ea typeface="ABeeZee"/>
                <a:cs typeface="ABeeZee"/>
                <a:sym typeface="ABeeZ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1" name="Google Shape;431;p15"/>
          <p:cNvSpPr txBox="1">
            <a:spLocks noGrp="1"/>
          </p:cNvSpPr>
          <p:nvPr>
            <p:ph type="subTitle" idx="3"/>
          </p:nvPr>
        </p:nvSpPr>
        <p:spPr>
          <a:xfrm>
            <a:off x="4964138" y="1852900"/>
            <a:ext cx="1679100" cy="100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15"/>
          <p:cNvSpPr txBox="1">
            <a:spLocks noGrp="1"/>
          </p:cNvSpPr>
          <p:nvPr>
            <p:ph type="subTitle" idx="4"/>
          </p:nvPr>
        </p:nvSpPr>
        <p:spPr>
          <a:xfrm>
            <a:off x="2653088" y="3129000"/>
            <a:ext cx="1679100" cy="100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5"/>
          <p:cNvSpPr txBox="1">
            <a:spLocks noGrp="1"/>
          </p:cNvSpPr>
          <p:nvPr>
            <p:ph type="title"/>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34" name="Google Shape;434;p15"/>
          <p:cNvGrpSpPr/>
          <p:nvPr/>
        </p:nvGrpSpPr>
        <p:grpSpPr>
          <a:xfrm>
            <a:off x="0" y="282650"/>
            <a:ext cx="943975" cy="1321773"/>
            <a:chOff x="2769125" y="980825"/>
            <a:chExt cx="943975" cy="1321773"/>
          </a:xfrm>
        </p:grpSpPr>
        <p:grpSp>
          <p:nvGrpSpPr>
            <p:cNvPr id="435" name="Google Shape;435;p15"/>
            <p:cNvGrpSpPr/>
            <p:nvPr/>
          </p:nvGrpSpPr>
          <p:grpSpPr>
            <a:xfrm>
              <a:off x="2769125" y="980825"/>
              <a:ext cx="791575" cy="1169373"/>
              <a:chOff x="2769125" y="980825"/>
              <a:chExt cx="791575" cy="1169373"/>
            </a:xfrm>
          </p:grpSpPr>
          <p:sp>
            <p:nvSpPr>
              <p:cNvPr id="436" name="Google Shape;436;p15"/>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5"/>
            <p:cNvGrpSpPr/>
            <p:nvPr/>
          </p:nvGrpSpPr>
          <p:grpSpPr>
            <a:xfrm>
              <a:off x="2921525" y="1133225"/>
              <a:ext cx="791575" cy="1169373"/>
              <a:chOff x="2769125" y="980825"/>
              <a:chExt cx="791575" cy="1169373"/>
            </a:xfrm>
          </p:grpSpPr>
          <p:sp>
            <p:nvSpPr>
              <p:cNvPr id="441" name="Google Shape;441;p15"/>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50"/>
        <p:cNvGrpSpPr/>
        <p:nvPr/>
      </p:nvGrpSpPr>
      <p:grpSpPr>
        <a:xfrm>
          <a:off x="0" y="0"/>
          <a:ext cx="0" cy="0"/>
          <a:chOff x="0" y="0"/>
          <a:chExt cx="0" cy="0"/>
        </a:xfrm>
      </p:grpSpPr>
      <p:grpSp>
        <p:nvGrpSpPr>
          <p:cNvPr id="451" name="Google Shape;451;p16"/>
          <p:cNvGrpSpPr/>
          <p:nvPr/>
        </p:nvGrpSpPr>
        <p:grpSpPr>
          <a:xfrm rot="10800000">
            <a:off x="7803934" y="325392"/>
            <a:ext cx="1187673" cy="1169373"/>
            <a:chOff x="5175825" y="3140801"/>
            <a:chExt cx="1187673" cy="1169373"/>
          </a:xfrm>
        </p:grpSpPr>
        <p:sp>
          <p:nvSpPr>
            <p:cNvPr id="452" name="Google Shape;452;p16"/>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6"/>
          <p:cNvGrpSpPr/>
          <p:nvPr/>
        </p:nvGrpSpPr>
        <p:grpSpPr>
          <a:xfrm flipH="1">
            <a:off x="7031649" y="2925843"/>
            <a:ext cx="1583073" cy="1525249"/>
            <a:chOff x="5175825" y="2784925"/>
            <a:chExt cx="1583073" cy="1525249"/>
          </a:xfrm>
        </p:grpSpPr>
        <p:sp>
          <p:nvSpPr>
            <p:cNvPr id="458" name="Google Shape;458;p16"/>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16"/>
          <p:cNvGrpSpPr/>
          <p:nvPr/>
        </p:nvGrpSpPr>
        <p:grpSpPr>
          <a:xfrm flipH="1">
            <a:off x="6879249" y="3078243"/>
            <a:ext cx="1583073" cy="1525249"/>
            <a:chOff x="5175825" y="2784925"/>
            <a:chExt cx="1583073" cy="1525249"/>
          </a:xfrm>
        </p:grpSpPr>
        <p:sp>
          <p:nvSpPr>
            <p:cNvPr id="466" name="Google Shape;466;p16"/>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6"/>
          <p:cNvGrpSpPr/>
          <p:nvPr/>
        </p:nvGrpSpPr>
        <p:grpSpPr>
          <a:xfrm rot="10800000">
            <a:off x="4150125" y="399980"/>
            <a:ext cx="3546357" cy="1146150"/>
            <a:chOff x="191793" y="3521455"/>
            <a:chExt cx="3546357" cy="1146150"/>
          </a:xfrm>
        </p:grpSpPr>
        <p:cxnSp>
          <p:nvCxnSpPr>
            <p:cNvPr id="474" name="Google Shape;474;p16"/>
            <p:cNvCxnSpPr>
              <a:stCxn id="475" idx="2"/>
            </p:cNvCxnSpPr>
            <p:nvPr/>
          </p:nvCxnSpPr>
          <p:spPr>
            <a:xfrm>
              <a:off x="191793" y="4135067"/>
              <a:ext cx="418800" cy="0"/>
            </a:xfrm>
            <a:prstGeom prst="straightConnector1">
              <a:avLst/>
            </a:prstGeom>
            <a:noFill/>
            <a:ln w="9525" cap="flat" cmpd="sng">
              <a:solidFill>
                <a:schemeClr val="dk1"/>
              </a:solidFill>
              <a:prstDash val="solid"/>
              <a:round/>
              <a:headEnd type="none" w="med" len="med"/>
              <a:tailEnd type="none" w="med" len="med"/>
            </a:ln>
          </p:spPr>
        </p:cxnSp>
        <p:sp>
          <p:nvSpPr>
            <p:cNvPr id="476" name="Google Shape;476;p16"/>
            <p:cNvSpPr/>
            <p:nvPr/>
          </p:nvSpPr>
          <p:spPr>
            <a:xfrm>
              <a:off x="6895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7" name="Google Shape;477;p16"/>
            <p:cNvCxnSpPr/>
            <p:nvPr/>
          </p:nvCxnSpPr>
          <p:spPr>
            <a:xfrm>
              <a:off x="902850" y="4125455"/>
              <a:ext cx="774000" cy="0"/>
            </a:xfrm>
            <a:prstGeom prst="straightConnector1">
              <a:avLst/>
            </a:prstGeom>
            <a:noFill/>
            <a:ln w="9525" cap="flat" cmpd="sng">
              <a:solidFill>
                <a:schemeClr val="dk1"/>
              </a:solidFill>
              <a:prstDash val="solid"/>
              <a:round/>
              <a:headEnd type="none" w="med" len="med"/>
              <a:tailEnd type="none" w="med" len="med"/>
            </a:ln>
          </p:spPr>
        </p:cxnSp>
        <p:sp>
          <p:nvSpPr>
            <p:cNvPr id="478" name="Google Shape;478;p16"/>
            <p:cNvSpPr/>
            <p:nvPr/>
          </p:nvSpPr>
          <p:spPr>
            <a:xfrm>
              <a:off x="17530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9" name="Google Shape;479;p16"/>
            <p:cNvCxnSpPr>
              <a:endCxn id="480" idx="3"/>
            </p:cNvCxnSpPr>
            <p:nvPr/>
          </p:nvCxnSpPr>
          <p:spPr>
            <a:xfrm rot="10800000" flipH="1">
              <a:off x="1966478" y="3716578"/>
              <a:ext cx="499200" cy="2895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16"/>
            <p:cNvCxnSpPr/>
            <p:nvPr/>
          </p:nvCxnSpPr>
          <p:spPr>
            <a:xfrm>
              <a:off x="19663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482" name="Google Shape;482;p16"/>
            <p:cNvSpPr/>
            <p:nvPr/>
          </p:nvSpPr>
          <p:spPr>
            <a:xfrm>
              <a:off x="2477950" y="3567205"/>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25375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4" name="Google Shape;484;p16"/>
            <p:cNvCxnSpPr/>
            <p:nvPr/>
          </p:nvCxnSpPr>
          <p:spPr>
            <a:xfrm>
              <a:off x="27508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480" name="Google Shape;480;p16"/>
            <p:cNvSpPr/>
            <p:nvPr/>
          </p:nvSpPr>
          <p:spPr>
            <a:xfrm>
              <a:off x="2432200" y="3521455"/>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36010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16"/>
          <p:cNvSpPr/>
          <p:nvPr/>
        </p:nvSpPr>
        <p:spPr>
          <a:xfrm rot="10800000" flipH="1">
            <a:off x="7215722" y="3934767"/>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145075" y="374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6"/>
          <p:cNvGrpSpPr/>
          <p:nvPr/>
        </p:nvGrpSpPr>
        <p:grpSpPr>
          <a:xfrm rot="10800000">
            <a:off x="7499134" y="477792"/>
            <a:ext cx="1187673" cy="1169373"/>
            <a:chOff x="5175825" y="3140801"/>
            <a:chExt cx="1187673" cy="1169373"/>
          </a:xfrm>
        </p:grpSpPr>
        <p:sp>
          <p:nvSpPr>
            <p:cNvPr id="489" name="Google Shape;489;p16"/>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6"/>
          <p:cNvSpPr/>
          <p:nvPr/>
        </p:nvSpPr>
        <p:spPr>
          <a:xfrm>
            <a:off x="1949150" y="4065838"/>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4829850" y="7685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1172550" y="294812"/>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1399850" y="4330625"/>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8697200" y="12339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16"/>
          <p:cNvGrpSpPr/>
          <p:nvPr/>
        </p:nvGrpSpPr>
        <p:grpSpPr>
          <a:xfrm>
            <a:off x="228600" y="228598"/>
            <a:ext cx="593452" cy="812176"/>
            <a:chOff x="5175825" y="3497998"/>
            <a:chExt cx="593452" cy="812176"/>
          </a:xfrm>
        </p:grpSpPr>
        <p:sp>
          <p:nvSpPr>
            <p:cNvPr id="499" name="Google Shape;499;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6"/>
          <p:cNvGrpSpPr/>
          <p:nvPr/>
        </p:nvGrpSpPr>
        <p:grpSpPr>
          <a:xfrm>
            <a:off x="381000" y="380998"/>
            <a:ext cx="593452" cy="812176"/>
            <a:chOff x="5328225" y="3650398"/>
            <a:chExt cx="593452" cy="812176"/>
          </a:xfrm>
        </p:grpSpPr>
        <p:sp>
          <p:nvSpPr>
            <p:cNvPr id="502" name="Google Shape;502;p16"/>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6"/>
          <p:cNvSpPr txBox="1">
            <a:spLocks noGrp="1"/>
          </p:cNvSpPr>
          <p:nvPr>
            <p:ph type="title"/>
          </p:nvPr>
        </p:nvSpPr>
        <p:spPr>
          <a:xfrm>
            <a:off x="720000" y="2218755"/>
            <a:ext cx="7704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16"/>
          <p:cNvSpPr txBox="1">
            <a:spLocks noGrp="1"/>
          </p:cNvSpPr>
          <p:nvPr>
            <p:ph type="title" idx="2" hasCustomPrompt="1"/>
          </p:nvPr>
        </p:nvSpPr>
        <p:spPr>
          <a:xfrm>
            <a:off x="720000" y="953655"/>
            <a:ext cx="2429400" cy="1341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1" name="Google Shape;511;p16"/>
          <p:cNvSpPr txBox="1">
            <a:spLocks noGrp="1"/>
          </p:cNvSpPr>
          <p:nvPr>
            <p:ph type="subTitle" idx="1"/>
          </p:nvPr>
        </p:nvSpPr>
        <p:spPr>
          <a:xfrm>
            <a:off x="720000" y="3133150"/>
            <a:ext cx="4523100" cy="6402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userDrawn="1">
  <p:cSld name="SECTION_HEADER_2">
    <p:spTree>
      <p:nvGrpSpPr>
        <p:cNvPr id="1" name="Shape 512"/>
        <p:cNvGrpSpPr/>
        <p:nvPr/>
      </p:nvGrpSpPr>
      <p:grpSpPr>
        <a:xfrm>
          <a:off x="0" y="0"/>
          <a:ext cx="0" cy="0"/>
          <a:chOff x="0" y="0"/>
          <a:chExt cx="0" cy="0"/>
        </a:xfrm>
      </p:grpSpPr>
      <p:grpSp>
        <p:nvGrpSpPr>
          <p:cNvPr id="513" name="Google Shape;513;p17"/>
          <p:cNvGrpSpPr/>
          <p:nvPr/>
        </p:nvGrpSpPr>
        <p:grpSpPr>
          <a:xfrm>
            <a:off x="152400" y="152400"/>
            <a:ext cx="1781900" cy="1525249"/>
            <a:chOff x="5175825" y="2784925"/>
            <a:chExt cx="1781900" cy="1525249"/>
          </a:xfrm>
        </p:grpSpPr>
        <p:sp>
          <p:nvSpPr>
            <p:cNvPr id="514" name="Google Shape;514;p17"/>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7"/>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7"/>
          <p:cNvGrpSpPr/>
          <p:nvPr/>
        </p:nvGrpSpPr>
        <p:grpSpPr>
          <a:xfrm>
            <a:off x="304800" y="304800"/>
            <a:ext cx="1781900" cy="1525249"/>
            <a:chOff x="5328225" y="2937325"/>
            <a:chExt cx="1781900" cy="1525249"/>
          </a:xfrm>
        </p:grpSpPr>
        <p:sp>
          <p:nvSpPr>
            <p:cNvPr id="524" name="Google Shape;524;p17"/>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17"/>
          <p:cNvSpPr/>
          <p:nvPr/>
        </p:nvSpPr>
        <p:spPr>
          <a:xfrm>
            <a:off x="2477950" y="80120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17"/>
          <p:cNvGrpSpPr/>
          <p:nvPr/>
        </p:nvGrpSpPr>
        <p:grpSpPr>
          <a:xfrm>
            <a:off x="8092838" y="4006085"/>
            <a:ext cx="593452" cy="812176"/>
            <a:chOff x="5175825" y="3497998"/>
            <a:chExt cx="593452" cy="812176"/>
          </a:xfrm>
        </p:grpSpPr>
        <p:sp>
          <p:nvSpPr>
            <p:cNvPr id="551" name="Google Shape;551;p1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7"/>
          <p:cNvGrpSpPr/>
          <p:nvPr/>
        </p:nvGrpSpPr>
        <p:grpSpPr>
          <a:xfrm>
            <a:off x="8245238" y="4158485"/>
            <a:ext cx="593452" cy="812176"/>
            <a:chOff x="5328225" y="3650398"/>
            <a:chExt cx="593452" cy="812176"/>
          </a:xfrm>
        </p:grpSpPr>
        <p:sp>
          <p:nvSpPr>
            <p:cNvPr id="554" name="Google Shape;554;p1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64"/>
        <p:cNvGrpSpPr/>
        <p:nvPr/>
      </p:nvGrpSpPr>
      <p:grpSpPr>
        <a:xfrm>
          <a:off x="0" y="0"/>
          <a:ext cx="0" cy="0"/>
          <a:chOff x="0" y="0"/>
          <a:chExt cx="0" cy="0"/>
        </a:xfrm>
      </p:grpSpPr>
      <p:sp>
        <p:nvSpPr>
          <p:cNvPr id="565" name="Google Shape;565;p18"/>
          <p:cNvSpPr txBox="1">
            <a:spLocks noGrp="1"/>
          </p:cNvSpPr>
          <p:nvPr>
            <p:ph type="title"/>
          </p:nvPr>
        </p:nvSpPr>
        <p:spPr>
          <a:xfrm>
            <a:off x="720000" y="2485307"/>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6" name="Google Shape;566;p18"/>
          <p:cNvSpPr txBox="1">
            <a:spLocks noGrp="1"/>
          </p:cNvSpPr>
          <p:nvPr>
            <p:ph type="title" idx="2" hasCustomPrompt="1"/>
          </p:nvPr>
        </p:nvSpPr>
        <p:spPr>
          <a:xfrm>
            <a:off x="720000" y="1891907"/>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7" name="Google Shape;567;p18"/>
          <p:cNvSpPr txBox="1">
            <a:spLocks noGrp="1"/>
          </p:cNvSpPr>
          <p:nvPr>
            <p:ph type="subTitle" idx="1"/>
          </p:nvPr>
        </p:nvSpPr>
        <p:spPr>
          <a:xfrm>
            <a:off x="720000" y="2774973"/>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8" name="Google Shape;568;p18"/>
          <p:cNvSpPr txBox="1">
            <a:spLocks noGrp="1"/>
          </p:cNvSpPr>
          <p:nvPr>
            <p:ph type="title" idx="3"/>
          </p:nvPr>
        </p:nvSpPr>
        <p:spPr>
          <a:xfrm>
            <a:off x="2745700" y="2485307"/>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9" name="Google Shape;569;p18"/>
          <p:cNvSpPr txBox="1">
            <a:spLocks noGrp="1"/>
          </p:cNvSpPr>
          <p:nvPr>
            <p:ph type="title" idx="4" hasCustomPrompt="1"/>
          </p:nvPr>
        </p:nvSpPr>
        <p:spPr>
          <a:xfrm>
            <a:off x="2745700" y="1891907"/>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0" name="Google Shape;570;p18"/>
          <p:cNvSpPr txBox="1">
            <a:spLocks noGrp="1"/>
          </p:cNvSpPr>
          <p:nvPr>
            <p:ph type="subTitle" idx="5"/>
          </p:nvPr>
        </p:nvSpPr>
        <p:spPr>
          <a:xfrm>
            <a:off x="2745700" y="2774973"/>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1" name="Google Shape;571;p18"/>
          <p:cNvSpPr txBox="1">
            <a:spLocks noGrp="1"/>
          </p:cNvSpPr>
          <p:nvPr>
            <p:ph type="title" idx="6"/>
          </p:nvPr>
        </p:nvSpPr>
        <p:spPr>
          <a:xfrm>
            <a:off x="4771400" y="2485307"/>
            <a:ext cx="1626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2" name="Google Shape;572;p18"/>
          <p:cNvSpPr txBox="1">
            <a:spLocks noGrp="1"/>
          </p:cNvSpPr>
          <p:nvPr>
            <p:ph type="title" idx="7" hasCustomPrompt="1"/>
          </p:nvPr>
        </p:nvSpPr>
        <p:spPr>
          <a:xfrm>
            <a:off x="4771400" y="1891907"/>
            <a:ext cx="1626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3" name="Google Shape;573;p18"/>
          <p:cNvSpPr txBox="1">
            <a:spLocks noGrp="1"/>
          </p:cNvSpPr>
          <p:nvPr>
            <p:ph type="subTitle" idx="8"/>
          </p:nvPr>
        </p:nvSpPr>
        <p:spPr>
          <a:xfrm>
            <a:off x="4771400" y="2774973"/>
            <a:ext cx="16269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title" idx="9"/>
          </p:nvPr>
        </p:nvSpPr>
        <p:spPr>
          <a:xfrm>
            <a:off x="6778200" y="2485070"/>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5" name="Google Shape;575;p18"/>
          <p:cNvSpPr txBox="1">
            <a:spLocks noGrp="1"/>
          </p:cNvSpPr>
          <p:nvPr>
            <p:ph type="title" idx="13" hasCustomPrompt="1"/>
          </p:nvPr>
        </p:nvSpPr>
        <p:spPr>
          <a:xfrm>
            <a:off x="6778200" y="1891895"/>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6" name="Google Shape;576;p18"/>
          <p:cNvSpPr txBox="1">
            <a:spLocks noGrp="1"/>
          </p:cNvSpPr>
          <p:nvPr>
            <p:ph type="subTitle" idx="14"/>
          </p:nvPr>
        </p:nvSpPr>
        <p:spPr>
          <a:xfrm>
            <a:off x="6778200" y="2774570"/>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7" name="Google Shape;577;p18"/>
          <p:cNvSpPr txBox="1">
            <a:spLocks noGrp="1"/>
          </p:cNvSpPr>
          <p:nvPr>
            <p:ph type="title" idx="15"/>
          </p:nvPr>
        </p:nvSpPr>
        <p:spPr>
          <a:xfrm>
            <a:off x="720000" y="3325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690"/>
        <p:cNvGrpSpPr/>
        <p:nvPr/>
      </p:nvGrpSpPr>
      <p:grpSpPr>
        <a:xfrm>
          <a:off x="0" y="0"/>
          <a:ext cx="0" cy="0"/>
          <a:chOff x="0" y="0"/>
          <a:chExt cx="0" cy="0"/>
        </a:xfrm>
      </p:grpSpPr>
      <p:sp>
        <p:nvSpPr>
          <p:cNvPr id="691" name="Google Shape;691;p23"/>
          <p:cNvSpPr txBox="1">
            <a:spLocks noGrp="1"/>
          </p:cNvSpPr>
          <p:nvPr>
            <p:ph type="subTitle" idx="1"/>
          </p:nvPr>
        </p:nvSpPr>
        <p:spPr>
          <a:xfrm>
            <a:off x="720000" y="1903663"/>
            <a:ext cx="2011800" cy="118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2" name="Google Shape;692;p23"/>
          <p:cNvSpPr txBox="1">
            <a:spLocks noGrp="1"/>
          </p:cNvSpPr>
          <p:nvPr>
            <p:ph type="title"/>
          </p:nvPr>
        </p:nvSpPr>
        <p:spPr>
          <a:xfrm>
            <a:off x="720000" y="882463"/>
            <a:ext cx="2011800" cy="1097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6" name="Google Shape;706;p23"/>
          <p:cNvSpPr/>
          <p:nvPr/>
        </p:nvSpPr>
        <p:spPr>
          <a:xfrm flipH="1">
            <a:off x="1181150" y="4304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23"/>
          <p:cNvGrpSpPr/>
          <p:nvPr/>
        </p:nvGrpSpPr>
        <p:grpSpPr>
          <a:xfrm>
            <a:off x="152400" y="152389"/>
            <a:ext cx="943975" cy="965896"/>
            <a:chOff x="2769125" y="1336701"/>
            <a:chExt cx="943975" cy="965896"/>
          </a:xfrm>
        </p:grpSpPr>
        <p:grpSp>
          <p:nvGrpSpPr>
            <p:cNvPr id="708" name="Google Shape;708;p23"/>
            <p:cNvGrpSpPr/>
            <p:nvPr/>
          </p:nvGrpSpPr>
          <p:grpSpPr>
            <a:xfrm>
              <a:off x="2769125" y="1336701"/>
              <a:ext cx="791575" cy="813496"/>
              <a:chOff x="2769125" y="1336701"/>
              <a:chExt cx="791575" cy="813496"/>
            </a:xfrm>
          </p:grpSpPr>
          <p:sp>
            <p:nvSpPr>
              <p:cNvPr id="709" name="Google Shape;709;p23"/>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3"/>
            <p:cNvGrpSpPr/>
            <p:nvPr/>
          </p:nvGrpSpPr>
          <p:grpSpPr>
            <a:xfrm>
              <a:off x="2921525" y="1489101"/>
              <a:ext cx="791575" cy="813496"/>
              <a:chOff x="2769125" y="1336701"/>
              <a:chExt cx="791575" cy="813496"/>
            </a:xfrm>
          </p:grpSpPr>
          <p:sp>
            <p:nvSpPr>
              <p:cNvPr id="713" name="Google Shape;713;p23"/>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75"/>
        <p:cNvGrpSpPr/>
        <p:nvPr/>
      </p:nvGrpSpPr>
      <p:grpSpPr>
        <a:xfrm>
          <a:off x="0" y="0"/>
          <a:ext cx="0" cy="0"/>
          <a:chOff x="0" y="0"/>
          <a:chExt cx="0" cy="0"/>
        </a:xfrm>
      </p:grpSpPr>
      <p:sp>
        <p:nvSpPr>
          <p:cNvPr id="776" name="Google Shape;776;p25"/>
          <p:cNvSpPr txBox="1">
            <a:spLocks noGrp="1"/>
          </p:cNvSpPr>
          <p:nvPr>
            <p:ph type="title"/>
          </p:nvPr>
        </p:nvSpPr>
        <p:spPr>
          <a:xfrm>
            <a:off x="7200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7" name="Google Shape;777;p25"/>
          <p:cNvSpPr txBox="1">
            <a:spLocks noGrp="1"/>
          </p:cNvSpPr>
          <p:nvPr>
            <p:ph type="subTitle" idx="1"/>
          </p:nvPr>
        </p:nvSpPr>
        <p:spPr>
          <a:xfrm>
            <a:off x="7200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25"/>
          <p:cNvSpPr txBox="1">
            <a:spLocks noGrp="1"/>
          </p:cNvSpPr>
          <p:nvPr>
            <p:ph type="title" idx="2"/>
          </p:nvPr>
        </p:nvSpPr>
        <p:spPr>
          <a:xfrm>
            <a:off x="34038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9" name="Google Shape;779;p25"/>
          <p:cNvSpPr txBox="1">
            <a:spLocks noGrp="1"/>
          </p:cNvSpPr>
          <p:nvPr>
            <p:ph type="subTitle" idx="3"/>
          </p:nvPr>
        </p:nvSpPr>
        <p:spPr>
          <a:xfrm>
            <a:off x="34038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0" name="Google Shape;780;p25"/>
          <p:cNvSpPr txBox="1">
            <a:spLocks noGrp="1"/>
          </p:cNvSpPr>
          <p:nvPr>
            <p:ph type="title" idx="4"/>
          </p:nvPr>
        </p:nvSpPr>
        <p:spPr>
          <a:xfrm>
            <a:off x="60876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1" name="Google Shape;781;p25"/>
          <p:cNvSpPr txBox="1">
            <a:spLocks noGrp="1"/>
          </p:cNvSpPr>
          <p:nvPr>
            <p:ph type="subTitle" idx="5"/>
          </p:nvPr>
        </p:nvSpPr>
        <p:spPr>
          <a:xfrm>
            <a:off x="60876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2" name="Google Shape;782;p25"/>
          <p:cNvSpPr txBox="1">
            <a:spLocks noGrp="1"/>
          </p:cNvSpPr>
          <p:nvPr>
            <p:ph type="title" idx="6"/>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84" name="Google Shape;784;p25"/>
          <p:cNvGrpSpPr/>
          <p:nvPr/>
        </p:nvGrpSpPr>
        <p:grpSpPr>
          <a:xfrm rot="10800000">
            <a:off x="7560927" y="228600"/>
            <a:ext cx="1583073" cy="1169373"/>
            <a:chOff x="5175825" y="3140801"/>
            <a:chExt cx="1583073" cy="1169373"/>
          </a:xfrm>
        </p:grpSpPr>
        <p:sp>
          <p:nvSpPr>
            <p:cNvPr id="785" name="Google Shape;785;p25"/>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5"/>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5"/>
          <p:cNvGrpSpPr/>
          <p:nvPr/>
        </p:nvGrpSpPr>
        <p:grpSpPr>
          <a:xfrm rot="10800000">
            <a:off x="7408527" y="76200"/>
            <a:ext cx="1583073" cy="1169373"/>
            <a:chOff x="5175825" y="3140801"/>
            <a:chExt cx="1583073" cy="1169373"/>
          </a:xfrm>
        </p:grpSpPr>
        <p:sp>
          <p:nvSpPr>
            <p:cNvPr id="792" name="Google Shape;792;p25"/>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25"/>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822"/>
        <p:cNvGrpSpPr/>
        <p:nvPr/>
      </p:nvGrpSpPr>
      <p:grpSpPr>
        <a:xfrm>
          <a:off x="0" y="0"/>
          <a:ext cx="0" cy="0"/>
          <a:chOff x="0" y="0"/>
          <a:chExt cx="0" cy="0"/>
        </a:xfrm>
      </p:grpSpPr>
      <p:sp>
        <p:nvSpPr>
          <p:cNvPr id="823" name="Google Shape;823;p27"/>
          <p:cNvSpPr txBox="1">
            <a:spLocks noGrp="1"/>
          </p:cNvSpPr>
          <p:nvPr>
            <p:ph type="title"/>
          </p:nvPr>
        </p:nvSpPr>
        <p:spPr>
          <a:xfrm>
            <a:off x="720009"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4" name="Google Shape;824;p27"/>
          <p:cNvSpPr txBox="1">
            <a:spLocks noGrp="1"/>
          </p:cNvSpPr>
          <p:nvPr>
            <p:ph type="subTitle" idx="1"/>
          </p:nvPr>
        </p:nvSpPr>
        <p:spPr>
          <a:xfrm>
            <a:off x="720009"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27"/>
          <p:cNvSpPr txBox="1">
            <a:spLocks noGrp="1"/>
          </p:cNvSpPr>
          <p:nvPr>
            <p:ph type="title" idx="2"/>
          </p:nvPr>
        </p:nvSpPr>
        <p:spPr>
          <a:xfrm>
            <a:off x="4758811"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6" name="Google Shape;826;p27"/>
          <p:cNvSpPr txBox="1">
            <a:spLocks noGrp="1"/>
          </p:cNvSpPr>
          <p:nvPr>
            <p:ph type="subTitle" idx="3"/>
          </p:nvPr>
        </p:nvSpPr>
        <p:spPr>
          <a:xfrm>
            <a:off x="4758806"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27"/>
          <p:cNvSpPr txBox="1">
            <a:spLocks noGrp="1"/>
          </p:cNvSpPr>
          <p:nvPr>
            <p:ph type="title" idx="4"/>
          </p:nvPr>
        </p:nvSpPr>
        <p:spPr>
          <a:xfrm>
            <a:off x="2739410"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8" name="Google Shape;828;p27"/>
          <p:cNvSpPr txBox="1">
            <a:spLocks noGrp="1"/>
          </p:cNvSpPr>
          <p:nvPr>
            <p:ph type="subTitle" idx="5"/>
          </p:nvPr>
        </p:nvSpPr>
        <p:spPr>
          <a:xfrm>
            <a:off x="2739408"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9" name="Google Shape;829;p27"/>
          <p:cNvSpPr txBox="1">
            <a:spLocks noGrp="1"/>
          </p:cNvSpPr>
          <p:nvPr>
            <p:ph type="title" idx="6"/>
          </p:nvPr>
        </p:nvSpPr>
        <p:spPr>
          <a:xfrm>
            <a:off x="6778212"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0" name="Google Shape;830;p27"/>
          <p:cNvSpPr txBox="1">
            <a:spLocks noGrp="1"/>
          </p:cNvSpPr>
          <p:nvPr>
            <p:ph type="subTitle" idx="7"/>
          </p:nvPr>
        </p:nvSpPr>
        <p:spPr>
          <a:xfrm>
            <a:off x="6778205"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1" name="Google Shape;831;p27"/>
          <p:cNvSpPr txBox="1">
            <a:spLocks noGrp="1"/>
          </p:cNvSpPr>
          <p:nvPr>
            <p:ph type="title" idx="8"/>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59"/>
        <p:cNvGrpSpPr/>
        <p:nvPr/>
      </p:nvGrpSpPr>
      <p:grpSpPr>
        <a:xfrm>
          <a:off x="0" y="0"/>
          <a:ext cx="0" cy="0"/>
          <a:chOff x="0" y="0"/>
          <a:chExt cx="0" cy="0"/>
        </a:xfrm>
      </p:grpSpPr>
      <p:grpSp>
        <p:nvGrpSpPr>
          <p:cNvPr id="83" name="Google Shape;83;p3"/>
          <p:cNvGrpSpPr/>
          <p:nvPr/>
        </p:nvGrpSpPr>
        <p:grpSpPr>
          <a:xfrm>
            <a:off x="142626" y="152400"/>
            <a:ext cx="1583073" cy="1525249"/>
            <a:chOff x="5175825" y="2784925"/>
            <a:chExt cx="1583073" cy="1525249"/>
          </a:xfrm>
        </p:grpSpPr>
        <p:sp>
          <p:nvSpPr>
            <p:cNvPr id="84" name="Google Shape;84;p3"/>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a:off x="295026" y="304800"/>
            <a:ext cx="1583073" cy="1525249"/>
            <a:chOff x="5175825" y="2784925"/>
            <a:chExt cx="1583073" cy="1525249"/>
          </a:xfrm>
        </p:grpSpPr>
        <p:sp>
          <p:nvSpPr>
            <p:cNvPr id="92" name="Google Shape;92;p3"/>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8B46AC1-11E2-80F6-205F-7EFACCC943EE}"/>
              </a:ext>
            </a:extLst>
          </p:cNvPr>
          <p:cNvGrpSpPr/>
          <p:nvPr userDrawn="1"/>
        </p:nvGrpSpPr>
        <p:grpSpPr>
          <a:xfrm>
            <a:off x="7209700" y="3465851"/>
            <a:ext cx="1934300" cy="1677649"/>
            <a:chOff x="7199926" y="3237250"/>
            <a:chExt cx="1934300" cy="1677649"/>
          </a:xfrm>
        </p:grpSpPr>
        <p:grpSp>
          <p:nvGrpSpPr>
            <p:cNvPr id="63" name="Google Shape;63;p3"/>
            <p:cNvGrpSpPr/>
            <p:nvPr/>
          </p:nvGrpSpPr>
          <p:grpSpPr>
            <a:xfrm rot="10800000">
              <a:off x="7352326" y="3389650"/>
              <a:ext cx="1781900" cy="1525249"/>
              <a:chOff x="5175825" y="2784925"/>
              <a:chExt cx="1781900" cy="1525249"/>
            </a:xfrm>
          </p:grpSpPr>
          <p:sp>
            <p:nvSpPr>
              <p:cNvPr id="64" name="Google Shape;64;p3"/>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rot="10800000">
              <a:off x="7199926" y="3237250"/>
              <a:ext cx="1781900" cy="1525249"/>
              <a:chOff x="5328225" y="2937325"/>
              <a:chExt cx="1781900" cy="1525249"/>
            </a:xfrm>
          </p:grpSpPr>
          <p:sp>
            <p:nvSpPr>
              <p:cNvPr id="74" name="Google Shape;74;p3"/>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3"/>
            <p:cNvSpPr/>
            <p:nvPr/>
          </p:nvSpPr>
          <p:spPr>
            <a:xfrm rot="10800000">
              <a:off x="7333444" y="449147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userDrawn="1">
  <p:cSld name="BLANK_1_1_1_1_2">
    <p:spTree>
      <p:nvGrpSpPr>
        <p:cNvPr id="1" name="Shape 832"/>
        <p:cNvGrpSpPr/>
        <p:nvPr/>
      </p:nvGrpSpPr>
      <p:grpSpPr>
        <a:xfrm>
          <a:off x="0" y="0"/>
          <a:ext cx="0" cy="0"/>
          <a:chOff x="0" y="0"/>
          <a:chExt cx="0" cy="0"/>
        </a:xfrm>
      </p:grpSpPr>
      <p:grpSp>
        <p:nvGrpSpPr>
          <p:cNvPr id="843" name="Google Shape;843;p28"/>
          <p:cNvGrpSpPr/>
          <p:nvPr/>
        </p:nvGrpSpPr>
        <p:grpSpPr>
          <a:xfrm rot="10800000">
            <a:off x="7560927" y="228600"/>
            <a:ext cx="1583073" cy="1169373"/>
            <a:chOff x="5175825" y="3140801"/>
            <a:chExt cx="1583073" cy="1169373"/>
          </a:xfrm>
        </p:grpSpPr>
        <p:sp>
          <p:nvSpPr>
            <p:cNvPr id="844" name="Google Shape;844;p28"/>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28"/>
          <p:cNvGrpSpPr/>
          <p:nvPr/>
        </p:nvGrpSpPr>
        <p:grpSpPr>
          <a:xfrm rot="10800000">
            <a:off x="7408527" y="76200"/>
            <a:ext cx="1583073" cy="1169373"/>
            <a:chOff x="5175825" y="3140801"/>
            <a:chExt cx="1583073" cy="1169373"/>
          </a:xfrm>
        </p:grpSpPr>
        <p:sp>
          <p:nvSpPr>
            <p:cNvPr id="851" name="Google Shape;851;p28"/>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8"/>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8"/>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862"/>
        <p:cNvGrpSpPr/>
        <p:nvPr/>
      </p:nvGrpSpPr>
      <p:grpSpPr>
        <a:xfrm>
          <a:off x="0" y="0"/>
          <a:ext cx="0" cy="0"/>
          <a:chOff x="0" y="0"/>
          <a:chExt cx="0" cy="0"/>
        </a:xfrm>
      </p:grpSpPr>
      <p:sp>
        <p:nvSpPr>
          <p:cNvPr id="863" name="Google Shape;863;p29"/>
          <p:cNvSpPr txBox="1">
            <a:spLocks noGrp="1"/>
          </p:cNvSpPr>
          <p:nvPr>
            <p:ph type="title"/>
          </p:nvPr>
        </p:nvSpPr>
        <p:spPr>
          <a:xfrm>
            <a:off x="948600"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4" name="Google Shape;864;p29"/>
          <p:cNvSpPr txBox="1">
            <a:spLocks noGrp="1"/>
          </p:cNvSpPr>
          <p:nvPr>
            <p:ph type="subTitle" idx="1"/>
          </p:nvPr>
        </p:nvSpPr>
        <p:spPr>
          <a:xfrm>
            <a:off x="948600"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5" name="Google Shape;865;p29"/>
          <p:cNvSpPr txBox="1">
            <a:spLocks noGrp="1"/>
          </p:cNvSpPr>
          <p:nvPr>
            <p:ph type="title" idx="2"/>
          </p:nvPr>
        </p:nvSpPr>
        <p:spPr>
          <a:xfrm>
            <a:off x="3657600"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6" name="Google Shape;866;p29"/>
          <p:cNvSpPr txBox="1">
            <a:spLocks noGrp="1"/>
          </p:cNvSpPr>
          <p:nvPr>
            <p:ph type="subTitle" idx="3"/>
          </p:nvPr>
        </p:nvSpPr>
        <p:spPr>
          <a:xfrm>
            <a:off x="3657600"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29"/>
          <p:cNvSpPr txBox="1">
            <a:spLocks noGrp="1"/>
          </p:cNvSpPr>
          <p:nvPr>
            <p:ph type="title" idx="4"/>
          </p:nvPr>
        </p:nvSpPr>
        <p:spPr>
          <a:xfrm>
            <a:off x="948600"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8" name="Google Shape;868;p29"/>
          <p:cNvSpPr txBox="1">
            <a:spLocks noGrp="1"/>
          </p:cNvSpPr>
          <p:nvPr>
            <p:ph type="subTitle" idx="5"/>
          </p:nvPr>
        </p:nvSpPr>
        <p:spPr>
          <a:xfrm>
            <a:off x="948600"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9" name="Google Shape;869;p29"/>
          <p:cNvSpPr txBox="1">
            <a:spLocks noGrp="1"/>
          </p:cNvSpPr>
          <p:nvPr>
            <p:ph type="title" idx="6"/>
          </p:nvPr>
        </p:nvSpPr>
        <p:spPr>
          <a:xfrm>
            <a:off x="3657600"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0" name="Google Shape;870;p29"/>
          <p:cNvSpPr txBox="1">
            <a:spLocks noGrp="1"/>
          </p:cNvSpPr>
          <p:nvPr>
            <p:ph type="subTitle" idx="7"/>
          </p:nvPr>
        </p:nvSpPr>
        <p:spPr>
          <a:xfrm>
            <a:off x="3657600"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1" name="Google Shape;871;p29"/>
          <p:cNvSpPr txBox="1">
            <a:spLocks noGrp="1"/>
          </p:cNvSpPr>
          <p:nvPr>
            <p:ph type="title" idx="8"/>
          </p:nvPr>
        </p:nvSpPr>
        <p:spPr>
          <a:xfrm>
            <a:off x="6366595"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2" name="Google Shape;872;p29"/>
          <p:cNvSpPr txBox="1">
            <a:spLocks noGrp="1"/>
          </p:cNvSpPr>
          <p:nvPr>
            <p:ph type="subTitle" idx="9"/>
          </p:nvPr>
        </p:nvSpPr>
        <p:spPr>
          <a:xfrm>
            <a:off x="6366595"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3" name="Google Shape;873;p29"/>
          <p:cNvSpPr txBox="1">
            <a:spLocks noGrp="1"/>
          </p:cNvSpPr>
          <p:nvPr>
            <p:ph type="title" idx="13"/>
          </p:nvPr>
        </p:nvSpPr>
        <p:spPr>
          <a:xfrm>
            <a:off x="6366595"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4" name="Google Shape;874;p29"/>
          <p:cNvSpPr txBox="1">
            <a:spLocks noGrp="1"/>
          </p:cNvSpPr>
          <p:nvPr>
            <p:ph type="subTitle" idx="14"/>
          </p:nvPr>
        </p:nvSpPr>
        <p:spPr>
          <a:xfrm>
            <a:off x="6366595"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5" name="Google Shape;875;p29"/>
          <p:cNvSpPr txBox="1">
            <a:spLocks noGrp="1"/>
          </p:cNvSpPr>
          <p:nvPr>
            <p:ph type="title" idx="15"/>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76" name="Google Shape;876;p29"/>
          <p:cNvGrpSpPr/>
          <p:nvPr/>
        </p:nvGrpSpPr>
        <p:grpSpPr>
          <a:xfrm>
            <a:off x="0" y="282650"/>
            <a:ext cx="943975" cy="1321773"/>
            <a:chOff x="2769125" y="980825"/>
            <a:chExt cx="943975" cy="1321773"/>
          </a:xfrm>
        </p:grpSpPr>
        <p:grpSp>
          <p:nvGrpSpPr>
            <p:cNvPr id="877" name="Google Shape;877;p29"/>
            <p:cNvGrpSpPr/>
            <p:nvPr/>
          </p:nvGrpSpPr>
          <p:grpSpPr>
            <a:xfrm>
              <a:off x="2769125" y="980825"/>
              <a:ext cx="791575" cy="1169373"/>
              <a:chOff x="2769125" y="980825"/>
              <a:chExt cx="791575" cy="1169373"/>
            </a:xfrm>
          </p:grpSpPr>
          <p:sp>
            <p:nvSpPr>
              <p:cNvPr id="878" name="Google Shape;878;p29"/>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29"/>
            <p:cNvGrpSpPr/>
            <p:nvPr/>
          </p:nvGrpSpPr>
          <p:grpSpPr>
            <a:xfrm>
              <a:off x="2921525" y="1133225"/>
              <a:ext cx="791575" cy="1169373"/>
              <a:chOff x="2769125" y="980825"/>
              <a:chExt cx="791575" cy="1169373"/>
            </a:xfrm>
          </p:grpSpPr>
          <p:sp>
            <p:nvSpPr>
              <p:cNvPr id="883" name="Google Shape;883;p29"/>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92"/>
        <p:cNvGrpSpPr/>
        <p:nvPr/>
      </p:nvGrpSpPr>
      <p:grpSpPr>
        <a:xfrm>
          <a:off x="0" y="0"/>
          <a:ext cx="0" cy="0"/>
          <a:chOff x="0" y="0"/>
          <a:chExt cx="0" cy="0"/>
        </a:xfrm>
      </p:grpSpPr>
      <p:sp>
        <p:nvSpPr>
          <p:cNvPr id="893" name="Google Shape;893;p30"/>
          <p:cNvSpPr txBox="1">
            <a:spLocks noGrp="1"/>
          </p:cNvSpPr>
          <p:nvPr>
            <p:ph type="title" hasCustomPrompt="1"/>
          </p:nvPr>
        </p:nvSpPr>
        <p:spPr>
          <a:xfrm>
            <a:off x="1656200" y="540000"/>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4" name="Google Shape;894;p30"/>
          <p:cNvSpPr txBox="1">
            <a:spLocks noGrp="1"/>
          </p:cNvSpPr>
          <p:nvPr>
            <p:ph type="subTitle" idx="1"/>
          </p:nvPr>
        </p:nvSpPr>
        <p:spPr>
          <a:xfrm>
            <a:off x="2566575" y="1368300"/>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5" name="Google Shape;895;p30"/>
          <p:cNvSpPr txBox="1">
            <a:spLocks noGrp="1"/>
          </p:cNvSpPr>
          <p:nvPr>
            <p:ph type="title" idx="2" hasCustomPrompt="1"/>
          </p:nvPr>
        </p:nvSpPr>
        <p:spPr>
          <a:xfrm>
            <a:off x="1656200" y="2020492"/>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6" name="Google Shape;896;p30"/>
          <p:cNvSpPr txBox="1">
            <a:spLocks noGrp="1"/>
          </p:cNvSpPr>
          <p:nvPr>
            <p:ph type="subTitle" idx="3"/>
          </p:nvPr>
        </p:nvSpPr>
        <p:spPr>
          <a:xfrm>
            <a:off x="2566575" y="2848794"/>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7" name="Google Shape;897;p30"/>
          <p:cNvSpPr txBox="1">
            <a:spLocks noGrp="1"/>
          </p:cNvSpPr>
          <p:nvPr>
            <p:ph type="title" idx="4" hasCustomPrompt="1"/>
          </p:nvPr>
        </p:nvSpPr>
        <p:spPr>
          <a:xfrm>
            <a:off x="1656200" y="3500997"/>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8" name="Google Shape;898;p30"/>
          <p:cNvSpPr txBox="1">
            <a:spLocks noGrp="1"/>
          </p:cNvSpPr>
          <p:nvPr>
            <p:ph type="subTitle" idx="5"/>
          </p:nvPr>
        </p:nvSpPr>
        <p:spPr>
          <a:xfrm>
            <a:off x="2566575" y="4329300"/>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9" name="Google Shape;899;p30"/>
          <p:cNvGrpSpPr/>
          <p:nvPr/>
        </p:nvGrpSpPr>
        <p:grpSpPr>
          <a:xfrm>
            <a:off x="198052" y="290513"/>
            <a:ext cx="1583848" cy="1525249"/>
            <a:chOff x="5373877" y="2784925"/>
            <a:chExt cx="1583848" cy="1525249"/>
          </a:xfrm>
        </p:grpSpPr>
        <p:sp>
          <p:nvSpPr>
            <p:cNvPr id="900" name="Google Shape;900;p30"/>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30"/>
          <p:cNvGrpSpPr/>
          <p:nvPr/>
        </p:nvGrpSpPr>
        <p:grpSpPr>
          <a:xfrm>
            <a:off x="350452" y="442913"/>
            <a:ext cx="1583848" cy="1525249"/>
            <a:chOff x="5526277" y="2937325"/>
            <a:chExt cx="1583848" cy="1525249"/>
          </a:xfrm>
        </p:grpSpPr>
        <p:sp>
          <p:nvSpPr>
            <p:cNvPr id="909" name="Google Shape;909;p30"/>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30"/>
          <p:cNvSpPr/>
          <p:nvPr/>
        </p:nvSpPr>
        <p:spPr>
          <a:xfrm>
            <a:off x="534825" y="85230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1022275" y="1707787"/>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 name="Google Shape;919;p30"/>
          <p:cNvGrpSpPr/>
          <p:nvPr/>
        </p:nvGrpSpPr>
        <p:grpSpPr>
          <a:xfrm rot="10800000">
            <a:off x="7605875" y="3465863"/>
            <a:ext cx="1385725" cy="1525249"/>
            <a:chOff x="5175825" y="2784925"/>
            <a:chExt cx="1385725" cy="1525249"/>
          </a:xfrm>
        </p:grpSpPr>
        <p:sp>
          <p:nvSpPr>
            <p:cNvPr id="920" name="Google Shape;920;p30"/>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0"/>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30"/>
          <p:cNvGrpSpPr/>
          <p:nvPr/>
        </p:nvGrpSpPr>
        <p:grpSpPr>
          <a:xfrm rot="10800000">
            <a:off x="7453475" y="3313463"/>
            <a:ext cx="1385725" cy="1525249"/>
            <a:chOff x="5328225" y="2937325"/>
            <a:chExt cx="1385725" cy="1525249"/>
          </a:xfrm>
        </p:grpSpPr>
        <p:sp>
          <p:nvSpPr>
            <p:cNvPr id="928" name="Google Shape;928;p30"/>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30"/>
          <p:cNvSpPr/>
          <p:nvPr/>
        </p:nvSpPr>
        <p:spPr>
          <a:xfrm rot="10800000">
            <a:off x="8319675" y="429222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rot="10800000">
            <a:off x="7786325" y="3390837"/>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 name="Google Shape;937;p30"/>
          <p:cNvGrpSpPr/>
          <p:nvPr/>
        </p:nvGrpSpPr>
        <p:grpSpPr>
          <a:xfrm rot="-5400000">
            <a:off x="6372708" y="703771"/>
            <a:ext cx="2835308" cy="1427750"/>
            <a:chOff x="5405850" y="3239855"/>
            <a:chExt cx="2835308" cy="1427750"/>
          </a:xfrm>
        </p:grpSpPr>
        <p:cxnSp>
          <p:nvCxnSpPr>
            <p:cNvPr id="938" name="Google Shape;938;p30"/>
            <p:cNvCxnSpPr>
              <a:endCxn id="939" idx="2"/>
            </p:cNvCxnSpPr>
            <p:nvPr/>
          </p:nvCxnSpPr>
          <p:spPr>
            <a:xfrm>
              <a:off x="7854158" y="3738450"/>
              <a:ext cx="0" cy="7740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30"/>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941" name="Google Shape;941;p30"/>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2" name="Google Shape;942;p30"/>
            <p:cNvCxnSpPr/>
            <p:nvPr/>
          </p:nvCxnSpPr>
          <p:spPr>
            <a:xfrm rot="10800000">
              <a:off x="56191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943" name="Google Shape;943;p30"/>
            <p:cNvSpPr/>
            <p:nvPr/>
          </p:nvSpPr>
          <p:spPr>
            <a:xfrm flipH="1">
              <a:off x="54058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30"/>
            <p:cNvGrpSpPr/>
            <p:nvPr/>
          </p:nvGrpSpPr>
          <p:grpSpPr>
            <a:xfrm>
              <a:off x="7238558" y="4011150"/>
              <a:ext cx="228600" cy="228600"/>
              <a:chOff x="7597883" y="3201650"/>
              <a:chExt cx="228600" cy="228600"/>
            </a:xfrm>
          </p:grpSpPr>
          <p:sp>
            <p:nvSpPr>
              <p:cNvPr id="945" name="Google Shape;945;p30"/>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30"/>
            <p:cNvSpPr/>
            <p:nvPr/>
          </p:nvSpPr>
          <p:spPr>
            <a:xfrm flipH="1">
              <a:off x="7284300" y="323985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7" name="Google Shape;947;p30"/>
            <p:cNvCxnSpPr/>
            <p:nvPr/>
          </p:nvCxnSpPr>
          <p:spPr>
            <a:xfrm rot="10800000">
              <a:off x="7352850" y="3453150"/>
              <a:ext cx="0" cy="481800"/>
            </a:xfrm>
            <a:prstGeom prst="straightConnector1">
              <a:avLst/>
            </a:prstGeom>
            <a:noFill/>
            <a:ln w="9525" cap="flat" cmpd="sng">
              <a:solidFill>
                <a:schemeClr val="dk1"/>
              </a:solidFill>
              <a:prstDash val="solid"/>
              <a:round/>
              <a:headEnd type="none" w="med" len="med"/>
              <a:tailEnd type="none" w="med" len="med"/>
            </a:ln>
          </p:spPr>
        </p:cxnSp>
      </p:grpSp>
      <p:grpSp>
        <p:nvGrpSpPr>
          <p:cNvPr id="948" name="Google Shape;948;p30"/>
          <p:cNvGrpSpPr/>
          <p:nvPr/>
        </p:nvGrpSpPr>
        <p:grpSpPr>
          <a:xfrm flipH="1">
            <a:off x="8" y="3237434"/>
            <a:ext cx="1771808" cy="1427750"/>
            <a:chOff x="6469350" y="3239855"/>
            <a:chExt cx="1771808" cy="1427750"/>
          </a:xfrm>
        </p:grpSpPr>
        <p:cxnSp>
          <p:nvCxnSpPr>
            <p:cNvPr id="949" name="Google Shape;949;p30"/>
            <p:cNvCxnSpPr>
              <a:endCxn id="950" idx="2"/>
            </p:cNvCxnSpPr>
            <p:nvPr/>
          </p:nvCxnSpPr>
          <p:spPr>
            <a:xfrm rot="10800000">
              <a:off x="7467158" y="4125450"/>
              <a:ext cx="774000" cy="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30"/>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952" name="Google Shape;952;p30"/>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3" name="Google Shape;953;p30"/>
            <p:cNvGrpSpPr/>
            <p:nvPr/>
          </p:nvGrpSpPr>
          <p:grpSpPr>
            <a:xfrm>
              <a:off x="7238558" y="4011150"/>
              <a:ext cx="228600" cy="228600"/>
              <a:chOff x="7597883" y="3201650"/>
              <a:chExt cx="228600" cy="228600"/>
            </a:xfrm>
          </p:grpSpPr>
          <p:sp>
            <p:nvSpPr>
              <p:cNvPr id="954" name="Google Shape;954;p30"/>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5" name="Google Shape;955;p30"/>
            <p:cNvSpPr/>
            <p:nvPr/>
          </p:nvSpPr>
          <p:spPr>
            <a:xfrm flipH="1">
              <a:off x="7284300" y="323985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6" name="Google Shape;956;p30"/>
            <p:cNvCxnSpPr/>
            <p:nvPr/>
          </p:nvCxnSpPr>
          <p:spPr>
            <a:xfrm rot="10800000">
              <a:off x="7352850" y="3453150"/>
              <a:ext cx="0" cy="481800"/>
            </a:xfrm>
            <a:prstGeom prst="straightConnector1">
              <a:avLst/>
            </a:prstGeom>
            <a:noFill/>
            <a:ln w="9525" cap="flat" cmpd="sng">
              <a:solidFill>
                <a:schemeClr val="dk1"/>
              </a:solidFill>
              <a:prstDash val="solid"/>
              <a:round/>
              <a:headEnd type="none" w="med" len="med"/>
              <a:tailEnd type="none" w="med" len="med"/>
            </a:ln>
          </p:spPr>
        </p:cxnSp>
      </p:grpSp>
      <p:sp>
        <p:nvSpPr>
          <p:cNvPr id="957" name="Google Shape;957;p30"/>
          <p:cNvSpPr/>
          <p:nvPr/>
        </p:nvSpPr>
        <p:spPr>
          <a:xfrm>
            <a:off x="1286225" y="38827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794413" y="4512012"/>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7487888" y="14368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8702088" y="21607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70"/>
        <p:cNvGrpSpPr/>
        <p:nvPr/>
      </p:nvGrpSpPr>
      <p:grpSpPr>
        <a:xfrm>
          <a:off x="0" y="0"/>
          <a:ext cx="0" cy="0"/>
          <a:chOff x="0" y="0"/>
          <a:chExt cx="0" cy="0"/>
        </a:xfrm>
      </p:grpSpPr>
      <p:grpSp>
        <p:nvGrpSpPr>
          <p:cNvPr id="1071" name="Google Shape;1071;p33"/>
          <p:cNvGrpSpPr/>
          <p:nvPr/>
        </p:nvGrpSpPr>
        <p:grpSpPr>
          <a:xfrm>
            <a:off x="0" y="282650"/>
            <a:ext cx="943975" cy="1321773"/>
            <a:chOff x="2769125" y="980825"/>
            <a:chExt cx="943975" cy="1321773"/>
          </a:xfrm>
        </p:grpSpPr>
        <p:grpSp>
          <p:nvGrpSpPr>
            <p:cNvPr id="1072" name="Google Shape;1072;p33"/>
            <p:cNvGrpSpPr/>
            <p:nvPr/>
          </p:nvGrpSpPr>
          <p:grpSpPr>
            <a:xfrm>
              <a:off x="2769125" y="980825"/>
              <a:ext cx="791575" cy="1169373"/>
              <a:chOff x="2769125" y="980825"/>
              <a:chExt cx="791575" cy="1169373"/>
            </a:xfrm>
          </p:grpSpPr>
          <p:sp>
            <p:nvSpPr>
              <p:cNvPr id="1073" name="Google Shape;1073;p33"/>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3"/>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3"/>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3"/>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33"/>
            <p:cNvGrpSpPr/>
            <p:nvPr/>
          </p:nvGrpSpPr>
          <p:grpSpPr>
            <a:xfrm>
              <a:off x="2921525" y="1133225"/>
              <a:ext cx="791575" cy="1169373"/>
              <a:chOff x="2769125" y="980825"/>
              <a:chExt cx="791575" cy="1169373"/>
            </a:xfrm>
          </p:grpSpPr>
          <p:sp>
            <p:nvSpPr>
              <p:cNvPr id="1078" name="Google Shape;1078;p33"/>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3"/>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3"/>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3"/>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2" name="Google Shape;1082;p33"/>
          <p:cNvSpPr/>
          <p:nvPr/>
        </p:nvSpPr>
        <p:spPr>
          <a:xfrm rot="10800000" flipH="1">
            <a:off x="8112838" y="470123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3" name="Google Shape;1083;p33"/>
          <p:cNvCxnSpPr>
            <a:endCxn id="1082" idx="6"/>
          </p:cNvCxnSpPr>
          <p:nvPr/>
        </p:nvCxnSpPr>
        <p:spPr>
          <a:xfrm rot="10800000">
            <a:off x="8341438" y="4815530"/>
            <a:ext cx="806100" cy="0"/>
          </a:xfrm>
          <a:prstGeom prst="straightConnector1">
            <a:avLst/>
          </a:prstGeom>
          <a:noFill/>
          <a:ln w="9525" cap="flat" cmpd="sng">
            <a:solidFill>
              <a:schemeClr val="dk2"/>
            </a:solidFill>
            <a:prstDash val="solid"/>
            <a:round/>
            <a:headEnd type="none" w="med" len="med"/>
            <a:tailEnd type="none" w="med" len="med"/>
          </a:ln>
        </p:spPr>
      </p:cxnSp>
      <p:sp>
        <p:nvSpPr>
          <p:cNvPr id="1084" name="Google Shape;1084;p33"/>
          <p:cNvSpPr/>
          <p:nvPr/>
        </p:nvSpPr>
        <p:spPr>
          <a:xfrm rot="10800000">
            <a:off x="8158588" y="474698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5" name="Google Shape;1085;p33"/>
          <p:cNvCxnSpPr/>
          <p:nvPr/>
        </p:nvCxnSpPr>
        <p:spPr>
          <a:xfrm rot="10800000">
            <a:off x="7306675" y="4815530"/>
            <a:ext cx="774000" cy="0"/>
          </a:xfrm>
          <a:prstGeom prst="straightConnector1">
            <a:avLst/>
          </a:prstGeom>
          <a:noFill/>
          <a:ln w="9525" cap="flat" cmpd="sng">
            <a:solidFill>
              <a:schemeClr val="dk1"/>
            </a:solidFill>
            <a:prstDash val="solid"/>
            <a:round/>
            <a:headEnd type="none" w="med" len="med"/>
            <a:tailEnd type="none" w="med" len="med"/>
          </a:ln>
        </p:spPr>
      </p:cxnSp>
      <p:sp>
        <p:nvSpPr>
          <p:cNvPr id="1086" name="Google Shape;1086;p33"/>
          <p:cNvSpPr/>
          <p:nvPr/>
        </p:nvSpPr>
        <p:spPr>
          <a:xfrm rot="10800000">
            <a:off x="7093375" y="4746980"/>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87"/>
        <p:cNvGrpSpPr/>
        <p:nvPr/>
      </p:nvGrpSpPr>
      <p:grpSpPr>
        <a:xfrm>
          <a:off x="0" y="0"/>
          <a:ext cx="0" cy="0"/>
          <a:chOff x="0" y="0"/>
          <a:chExt cx="0" cy="0"/>
        </a:xfrm>
      </p:grpSpPr>
      <p:grpSp>
        <p:nvGrpSpPr>
          <p:cNvPr id="1088" name="Google Shape;1088;p34"/>
          <p:cNvGrpSpPr/>
          <p:nvPr/>
        </p:nvGrpSpPr>
        <p:grpSpPr>
          <a:xfrm flipH="1">
            <a:off x="7560927" y="152400"/>
            <a:ext cx="1583073" cy="1525249"/>
            <a:chOff x="5175825" y="2784925"/>
            <a:chExt cx="1583073" cy="1525249"/>
          </a:xfrm>
        </p:grpSpPr>
        <p:sp>
          <p:nvSpPr>
            <p:cNvPr id="1089" name="Google Shape;1089;p34"/>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34"/>
          <p:cNvGrpSpPr/>
          <p:nvPr/>
        </p:nvGrpSpPr>
        <p:grpSpPr>
          <a:xfrm flipH="1">
            <a:off x="7408527" y="304800"/>
            <a:ext cx="1583073" cy="1525249"/>
            <a:chOff x="5328225" y="2937325"/>
            <a:chExt cx="1583073" cy="1525249"/>
          </a:xfrm>
        </p:grpSpPr>
        <p:sp>
          <p:nvSpPr>
            <p:cNvPr id="1097" name="Google Shape;1097;p34"/>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4"/>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34"/>
          <p:cNvGrpSpPr/>
          <p:nvPr/>
        </p:nvGrpSpPr>
        <p:grpSpPr>
          <a:xfrm rot="10800000" flipH="1">
            <a:off x="0" y="3008650"/>
            <a:ext cx="1583073" cy="1525249"/>
            <a:chOff x="5175825" y="2784925"/>
            <a:chExt cx="1583073" cy="1525249"/>
          </a:xfrm>
        </p:grpSpPr>
        <p:sp>
          <p:nvSpPr>
            <p:cNvPr id="1105" name="Google Shape;1105;p34"/>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34"/>
          <p:cNvGrpSpPr/>
          <p:nvPr/>
        </p:nvGrpSpPr>
        <p:grpSpPr>
          <a:xfrm rot="10800000" flipH="1">
            <a:off x="152400" y="2856250"/>
            <a:ext cx="1583073" cy="1525249"/>
            <a:chOff x="5175825" y="2784925"/>
            <a:chExt cx="1583073" cy="1525249"/>
          </a:xfrm>
        </p:grpSpPr>
        <p:sp>
          <p:nvSpPr>
            <p:cNvPr id="1113" name="Google Shape;1113;p34"/>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1120;p34"/>
          <p:cNvSpPr/>
          <p:nvPr/>
        </p:nvSpPr>
        <p:spPr>
          <a:xfrm flipH="1">
            <a:off x="7406250" y="4714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flipH="1">
            <a:off x="1261900" y="338787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flipH="1">
            <a:off x="1445975" y="6594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34"/>
          <p:cNvGrpSpPr/>
          <p:nvPr/>
        </p:nvGrpSpPr>
        <p:grpSpPr>
          <a:xfrm>
            <a:off x="5405850" y="4011150"/>
            <a:ext cx="4993875" cy="656455"/>
            <a:chOff x="5405850" y="4011150"/>
            <a:chExt cx="4993875" cy="656455"/>
          </a:xfrm>
        </p:grpSpPr>
        <p:cxnSp>
          <p:nvCxnSpPr>
            <p:cNvPr id="1124" name="Google Shape;1124;p34"/>
            <p:cNvCxnSpPr/>
            <p:nvPr/>
          </p:nvCxnSpPr>
          <p:spPr>
            <a:xfrm rot="10800000">
              <a:off x="8530725" y="4125455"/>
              <a:ext cx="1869000" cy="0"/>
            </a:xfrm>
            <a:prstGeom prst="straightConnector1">
              <a:avLst/>
            </a:prstGeom>
            <a:noFill/>
            <a:ln w="9525" cap="flat" cmpd="sng">
              <a:solidFill>
                <a:schemeClr val="dk1"/>
              </a:solidFill>
              <a:prstDash val="solid"/>
              <a:round/>
              <a:headEnd type="none" w="med" len="med"/>
              <a:tailEnd type="none" w="med" len="med"/>
            </a:ln>
          </p:spPr>
        </p:cxnSp>
        <p:sp>
          <p:nvSpPr>
            <p:cNvPr id="1125" name="Google Shape;1125;p34"/>
            <p:cNvSpPr/>
            <p:nvPr/>
          </p:nvSpPr>
          <p:spPr>
            <a:xfrm flipH="1">
              <a:off x="83173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6" name="Google Shape;1126;p34"/>
            <p:cNvCxnSpPr>
              <a:endCxn id="1127" idx="2"/>
            </p:cNvCxnSpPr>
            <p:nvPr/>
          </p:nvCxnSpPr>
          <p:spPr>
            <a:xfrm rot="10800000">
              <a:off x="7467158" y="4125450"/>
              <a:ext cx="7740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34"/>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1129" name="Google Shape;1129;p34"/>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0" name="Google Shape;1130;p34"/>
            <p:cNvCxnSpPr/>
            <p:nvPr/>
          </p:nvCxnSpPr>
          <p:spPr>
            <a:xfrm rot="10800000">
              <a:off x="56191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1131" name="Google Shape;1131;p34"/>
            <p:cNvSpPr/>
            <p:nvPr/>
          </p:nvSpPr>
          <p:spPr>
            <a:xfrm flipH="1">
              <a:off x="54058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34"/>
            <p:cNvGrpSpPr/>
            <p:nvPr/>
          </p:nvGrpSpPr>
          <p:grpSpPr>
            <a:xfrm>
              <a:off x="7238558" y="4011150"/>
              <a:ext cx="228600" cy="228600"/>
              <a:chOff x="7597883" y="3201650"/>
              <a:chExt cx="228600" cy="228600"/>
            </a:xfrm>
          </p:grpSpPr>
          <p:sp>
            <p:nvSpPr>
              <p:cNvPr id="1133" name="Google Shape;1133;p34"/>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4" name="Google Shape;1134;p34"/>
          <p:cNvGrpSpPr/>
          <p:nvPr/>
        </p:nvGrpSpPr>
        <p:grpSpPr>
          <a:xfrm>
            <a:off x="417225" y="381414"/>
            <a:ext cx="943975" cy="965896"/>
            <a:chOff x="2769125" y="1336701"/>
            <a:chExt cx="943975" cy="965896"/>
          </a:xfrm>
        </p:grpSpPr>
        <p:grpSp>
          <p:nvGrpSpPr>
            <p:cNvPr id="1135" name="Google Shape;1135;p34"/>
            <p:cNvGrpSpPr/>
            <p:nvPr/>
          </p:nvGrpSpPr>
          <p:grpSpPr>
            <a:xfrm>
              <a:off x="2769125" y="1336701"/>
              <a:ext cx="791575" cy="813496"/>
              <a:chOff x="2769125" y="1336701"/>
              <a:chExt cx="791575" cy="813496"/>
            </a:xfrm>
          </p:grpSpPr>
          <p:sp>
            <p:nvSpPr>
              <p:cNvPr id="1136" name="Google Shape;1136;p34"/>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4"/>
            <p:cNvGrpSpPr/>
            <p:nvPr/>
          </p:nvGrpSpPr>
          <p:grpSpPr>
            <a:xfrm>
              <a:off x="2921525" y="1489101"/>
              <a:ext cx="791575" cy="813496"/>
              <a:chOff x="2769125" y="1336701"/>
              <a:chExt cx="791575" cy="813496"/>
            </a:xfrm>
          </p:grpSpPr>
          <p:sp>
            <p:nvSpPr>
              <p:cNvPr id="1140" name="Google Shape;1140;p34"/>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114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13"/>
        <p:cNvGrpSpPr/>
        <p:nvPr/>
      </p:nvGrpSpPr>
      <p:grpSpPr>
        <a:xfrm>
          <a:off x="0" y="0"/>
          <a:ext cx="0" cy="0"/>
          <a:chOff x="0" y="0"/>
          <a:chExt cx="0" cy="0"/>
        </a:xfrm>
      </p:grpSpPr>
      <p:grpSp>
        <p:nvGrpSpPr>
          <p:cNvPr id="121" name="Google Shape;121;p4"/>
          <p:cNvGrpSpPr/>
          <p:nvPr/>
        </p:nvGrpSpPr>
        <p:grpSpPr>
          <a:xfrm flipH="1">
            <a:off x="7560927" y="304800"/>
            <a:ext cx="1583073" cy="1169373"/>
            <a:chOff x="5175825" y="3140801"/>
            <a:chExt cx="1583073" cy="1169373"/>
          </a:xfrm>
        </p:grpSpPr>
        <p:sp>
          <p:nvSpPr>
            <p:cNvPr id="122" name="Google Shape;122;p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4"/>
          <p:cNvGrpSpPr/>
          <p:nvPr/>
        </p:nvGrpSpPr>
        <p:grpSpPr>
          <a:xfrm flipH="1">
            <a:off x="7408527" y="457200"/>
            <a:ext cx="1583073" cy="1169373"/>
            <a:chOff x="5175825" y="3140801"/>
            <a:chExt cx="1583073" cy="1169373"/>
          </a:xfrm>
        </p:grpSpPr>
        <p:sp>
          <p:nvSpPr>
            <p:cNvPr id="129" name="Google Shape;129;p4"/>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4"/>
          <p:cNvSpPr/>
          <p:nvPr/>
        </p:nvSpPr>
        <p:spPr>
          <a:xfrm rot="10800000" flipH="1">
            <a:off x="7745000" y="957848"/>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136"/>
        <p:cNvGrpSpPr/>
        <p:nvPr/>
      </p:nvGrpSpPr>
      <p:grpSpPr>
        <a:xfrm>
          <a:off x="0" y="0"/>
          <a:ext cx="0" cy="0"/>
          <a:chOff x="0" y="0"/>
          <a:chExt cx="0" cy="0"/>
        </a:xfrm>
      </p:grpSpPr>
      <p:grpSp>
        <p:nvGrpSpPr>
          <p:cNvPr id="143" name="Google Shape;143;p5"/>
          <p:cNvGrpSpPr/>
          <p:nvPr/>
        </p:nvGrpSpPr>
        <p:grpSpPr>
          <a:xfrm rot="10800000">
            <a:off x="7560927" y="228600"/>
            <a:ext cx="1583073" cy="1169373"/>
            <a:chOff x="5175825" y="3140801"/>
            <a:chExt cx="1583073" cy="1169373"/>
          </a:xfrm>
        </p:grpSpPr>
        <p:sp>
          <p:nvSpPr>
            <p:cNvPr id="144" name="Google Shape;144;p5"/>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5"/>
          <p:cNvGrpSpPr/>
          <p:nvPr/>
        </p:nvGrpSpPr>
        <p:grpSpPr>
          <a:xfrm rot="10800000">
            <a:off x="7408527" y="76200"/>
            <a:ext cx="1583073" cy="1169373"/>
            <a:chOff x="5175825" y="3140801"/>
            <a:chExt cx="1583073" cy="1169373"/>
          </a:xfrm>
        </p:grpSpPr>
        <p:sp>
          <p:nvSpPr>
            <p:cNvPr id="151" name="Google Shape;151;p5"/>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5"/>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62"/>
        <p:cNvGrpSpPr/>
        <p:nvPr/>
      </p:nvGrpSpPr>
      <p:grpSpPr>
        <a:xfrm>
          <a:off x="0" y="0"/>
          <a:ext cx="0" cy="0"/>
          <a:chOff x="0" y="0"/>
          <a:chExt cx="0" cy="0"/>
        </a:xfrm>
      </p:grpSpPr>
      <p:grpSp>
        <p:nvGrpSpPr>
          <p:cNvPr id="164" name="Google Shape;164;p6"/>
          <p:cNvGrpSpPr/>
          <p:nvPr/>
        </p:nvGrpSpPr>
        <p:grpSpPr>
          <a:xfrm>
            <a:off x="0" y="282650"/>
            <a:ext cx="943975" cy="1321773"/>
            <a:chOff x="2769125" y="980825"/>
            <a:chExt cx="943975" cy="1321773"/>
          </a:xfrm>
        </p:grpSpPr>
        <p:grpSp>
          <p:nvGrpSpPr>
            <p:cNvPr id="165" name="Google Shape;165;p6"/>
            <p:cNvGrpSpPr/>
            <p:nvPr/>
          </p:nvGrpSpPr>
          <p:grpSpPr>
            <a:xfrm>
              <a:off x="2769125" y="980825"/>
              <a:ext cx="791575" cy="1169373"/>
              <a:chOff x="2769125" y="980825"/>
              <a:chExt cx="791575" cy="1169373"/>
            </a:xfrm>
          </p:grpSpPr>
          <p:sp>
            <p:nvSpPr>
              <p:cNvPr id="166" name="Google Shape;166;p6"/>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6"/>
            <p:cNvGrpSpPr/>
            <p:nvPr/>
          </p:nvGrpSpPr>
          <p:grpSpPr>
            <a:xfrm>
              <a:off x="2921525" y="1133225"/>
              <a:ext cx="791575" cy="1169373"/>
              <a:chOff x="2769125" y="980825"/>
              <a:chExt cx="791575" cy="1169373"/>
            </a:xfrm>
          </p:grpSpPr>
          <p:sp>
            <p:nvSpPr>
              <p:cNvPr id="171" name="Google Shape;171;p6"/>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180"/>
        <p:cNvGrpSpPr/>
        <p:nvPr/>
      </p:nvGrpSpPr>
      <p:grpSpPr>
        <a:xfrm>
          <a:off x="0" y="0"/>
          <a:ext cx="0" cy="0"/>
          <a:chOff x="0" y="0"/>
          <a:chExt cx="0" cy="0"/>
        </a:xfrm>
      </p:grpSpPr>
      <p:grpSp>
        <p:nvGrpSpPr>
          <p:cNvPr id="183" name="Google Shape;183;p7"/>
          <p:cNvGrpSpPr/>
          <p:nvPr/>
        </p:nvGrpSpPr>
        <p:grpSpPr>
          <a:xfrm>
            <a:off x="0" y="152400"/>
            <a:ext cx="1583073" cy="1525249"/>
            <a:chOff x="5175825" y="2784925"/>
            <a:chExt cx="1583073" cy="1525249"/>
          </a:xfrm>
        </p:grpSpPr>
        <p:sp>
          <p:nvSpPr>
            <p:cNvPr id="184" name="Google Shape;184;p7"/>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7"/>
          <p:cNvGrpSpPr/>
          <p:nvPr/>
        </p:nvGrpSpPr>
        <p:grpSpPr>
          <a:xfrm>
            <a:off x="152400" y="304800"/>
            <a:ext cx="1583073" cy="1525249"/>
            <a:chOff x="5328225" y="2937325"/>
            <a:chExt cx="1583073" cy="1525249"/>
          </a:xfrm>
        </p:grpSpPr>
        <p:sp>
          <p:nvSpPr>
            <p:cNvPr id="190" name="Google Shape;190;p7"/>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268"/>
        <p:cNvGrpSpPr/>
        <p:nvPr/>
      </p:nvGrpSpPr>
      <p:grpSpPr>
        <a:xfrm>
          <a:off x="0" y="0"/>
          <a:ext cx="0" cy="0"/>
          <a:chOff x="0" y="0"/>
          <a:chExt cx="0" cy="0"/>
        </a:xfrm>
      </p:grpSpPr>
      <p:grpSp>
        <p:nvGrpSpPr>
          <p:cNvPr id="269" name="Google Shape;269;p9"/>
          <p:cNvGrpSpPr/>
          <p:nvPr/>
        </p:nvGrpSpPr>
        <p:grpSpPr>
          <a:xfrm rot="10800000">
            <a:off x="7560927" y="3406350"/>
            <a:ext cx="1583073" cy="1525249"/>
            <a:chOff x="5175825" y="2784925"/>
            <a:chExt cx="1583073" cy="1525249"/>
          </a:xfrm>
        </p:grpSpPr>
        <p:sp>
          <p:nvSpPr>
            <p:cNvPr id="270" name="Google Shape;270;p9"/>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9"/>
          <p:cNvGrpSpPr/>
          <p:nvPr/>
        </p:nvGrpSpPr>
        <p:grpSpPr>
          <a:xfrm rot="10800000">
            <a:off x="7408527" y="3253950"/>
            <a:ext cx="1583073" cy="1525249"/>
            <a:chOff x="5328225" y="2937325"/>
            <a:chExt cx="1583073" cy="1525249"/>
          </a:xfrm>
        </p:grpSpPr>
        <p:sp>
          <p:nvSpPr>
            <p:cNvPr id="279" name="Google Shape;279;p9"/>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9"/>
          <p:cNvGrpSpPr/>
          <p:nvPr/>
        </p:nvGrpSpPr>
        <p:grpSpPr>
          <a:xfrm rot="10800000" flipH="1">
            <a:off x="2" y="380999"/>
            <a:ext cx="1583073" cy="1525249"/>
            <a:chOff x="5175825" y="2784925"/>
            <a:chExt cx="1583073" cy="1525249"/>
          </a:xfrm>
        </p:grpSpPr>
        <p:sp>
          <p:nvSpPr>
            <p:cNvPr id="297" name="Google Shape;297;p9"/>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9"/>
          <p:cNvGrpSpPr/>
          <p:nvPr/>
        </p:nvGrpSpPr>
        <p:grpSpPr>
          <a:xfrm rot="10800000" flipH="1">
            <a:off x="152402" y="228599"/>
            <a:ext cx="1583073" cy="1525249"/>
            <a:chOff x="5175825" y="2784925"/>
            <a:chExt cx="1583073" cy="1525249"/>
          </a:xfrm>
        </p:grpSpPr>
        <p:sp>
          <p:nvSpPr>
            <p:cNvPr id="305" name="Google Shape;305;p9"/>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9"/>
          <p:cNvSpPr/>
          <p:nvPr/>
        </p:nvSpPr>
        <p:spPr>
          <a:xfrm flipH="1">
            <a:off x="1261902" y="76022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rot="10800000">
            <a:off x="8484725" y="4277412"/>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8"/>
        <p:cNvGrpSpPr/>
        <p:nvPr/>
      </p:nvGrpSpPr>
      <p:grpSpPr>
        <a:xfrm>
          <a:off x="0" y="0"/>
          <a:ext cx="0" cy="0"/>
          <a:chOff x="0" y="0"/>
          <a:chExt cx="0" cy="0"/>
        </a:xfrm>
      </p:grpSpPr>
      <p:sp>
        <p:nvSpPr>
          <p:cNvPr id="329" name="Google Shape;329;p10"/>
          <p:cNvSpPr txBox="1">
            <a:spLocks noGrp="1"/>
          </p:cNvSpPr>
          <p:nvPr>
            <p:ph type="title"/>
          </p:nvPr>
        </p:nvSpPr>
        <p:spPr>
          <a:xfrm>
            <a:off x="721789" y="1628975"/>
            <a:ext cx="2443800" cy="1888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331"/>
        <p:cNvGrpSpPr/>
        <p:nvPr/>
      </p:nvGrpSpPr>
      <p:grpSpPr>
        <a:xfrm>
          <a:off x="0" y="0"/>
          <a:ext cx="0" cy="0"/>
          <a:chOff x="0" y="0"/>
          <a:chExt cx="0" cy="0"/>
        </a:xfrm>
      </p:grpSpPr>
      <p:grpSp>
        <p:nvGrpSpPr>
          <p:cNvPr id="332" name="Google Shape;332;p11"/>
          <p:cNvGrpSpPr/>
          <p:nvPr/>
        </p:nvGrpSpPr>
        <p:grpSpPr>
          <a:xfrm>
            <a:off x="152400" y="152400"/>
            <a:ext cx="1583073" cy="1525249"/>
            <a:chOff x="5175825" y="2784925"/>
            <a:chExt cx="1583073" cy="1525249"/>
          </a:xfrm>
        </p:grpSpPr>
        <p:sp>
          <p:nvSpPr>
            <p:cNvPr id="333" name="Google Shape;333;p11"/>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11"/>
          <p:cNvGrpSpPr/>
          <p:nvPr/>
        </p:nvGrpSpPr>
        <p:grpSpPr>
          <a:xfrm>
            <a:off x="304800" y="304800"/>
            <a:ext cx="1583073" cy="1525249"/>
            <a:chOff x="5328225" y="2937325"/>
            <a:chExt cx="1583073" cy="1525249"/>
          </a:xfrm>
        </p:grpSpPr>
        <p:sp>
          <p:nvSpPr>
            <p:cNvPr id="341" name="Google Shape;341;p11"/>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1"/>
          <p:cNvGrpSpPr/>
          <p:nvPr/>
        </p:nvGrpSpPr>
        <p:grpSpPr>
          <a:xfrm>
            <a:off x="7031646" y="3161050"/>
            <a:ext cx="1583073" cy="1525249"/>
            <a:chOff x="5175825" y="2784925"/>
            <a:chExt cx="1583073" cy="1525249"/>
          </a:xfrm>
        </p:grpSpPr>
        <p:sp>
          <p:nvSpPr>
            <p:cNvPr id="349" name="Google Shape;349;p11"/>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1"/>
          <p:cNvGrpSpPr/>
          <p:nvPr/>
        </p:nvGrpSpPr>
        <p:grpSpPr>
          <a:xfrm>
            <a:off x="7184046" y="3313450"/>
            <a:ext cx="1583073" cy="1525249"/>
            <a:chOff x="5175825" y="2784925"/>
            <a:chExt cx="1583073" cy="1525249"/>
          </a:xfrm>
        </p:grpSpPr>
        <p:sp>
          <p:nvSpPr>
            <p:cNvPr id="357" name="Google Shape;357;p11"/>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11"/>
          <p:cNvSpPr/>
          <p:nvPr/>
        </p:nvSpPr>
        <p:spPr>
          <a:xfrm rot="10800000">
            <a:off x="8293546" y="416997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B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56616"/>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1pPr>
            <a:lvl2pPr lvl="1"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2pPr>
            <a:lvl3pPr lvl="2"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3pPr>
            <a:lvl4pPr lvl="3"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4pPr>
            <a:lvl5pPr lvl="4"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5pPr>
            <a:lvl6pPr lvl="5"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6pPr>
            <a:lvl7pPr lvl="6"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7pPr>
            <a:lvl8pPr lvl="7"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8pPr>
            <a:lvl9pPr lvl="8"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9" r:id="rId17"/>
    <p:sldLayoutId id="2147483671" r:id="rId18"/>
    <p:sldLayoutId id="2147483673" r:id="rId19"/>
    <p:sldLayoutId id="2147483674" r:id="rId20"/>
    <p:sldLayoutId id="2147483675" r:id="rId21"/>
    <p:sldLayoutId id="2147483676" r:id="rId22"/>
    <p:sldLayoutId id="2147483679" r:id="rId23"/>
    <p:sldLayoutId id="2147483680" r:id="rId24"/>
    <p:sldLayoutId id="2147483681"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8.xml"/><Relationship Id="rId4" Type="http://schemas.openxmlformats.org/officeDocument/2006/relationships/audio" Target="../media/media2.mp3"/></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5.jpg"/><Relationship Id="rId5" Type="http://schemas.openxmlformats.org/officeDocument/2006/relationships/image" Target="../media/image3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59.xml"/><Relationship Id="rId3" Type="http://schemas.openxmlformats.org/officeDocument/2006/relationships/audio" Target="../media/audio1.wav"/><Relationship Id="rId7" Type="http://schemas.openxmlformats.org/officeDocument/2006/relationships/slide" Target="slide50.xml"/><Relationship Id="rId12" Type="http://schemas.openxmlformats.org/officeDocument/2006/relationships/slide" Target="slide58.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slide" Target="slide53.xml"/><Relationship Id="rId11" Type="http://schemas.openxmlformats.org/officeDocument/2006/relationships/slide" Target="slide51.xml"/><Relationship Id="rId5" Type="http://schemas.openxmlformats.org/officeDocument/2006/relationships/slide" Target="slide57.xml"/><Relationship Id="rId10" Type="http://schemas.openxmlformats.org/officeDocument/2006/relationships/slide" Target="slide54.xml"/><Relationship Id="rId4" Type="http://schemas.openxmlformats.org/officeDocument/2006/relationships/slide" Target="slide56.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slide" Target="slide48.xml"/></Relationships>
</file>

<file path=ppt/slides/_rels/slide5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7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6" name="TextBox 5">
            <a:extLst>
              <a:ext uri="{FF2B5EF4-FFF2-40B4-BE49-F238E27FC236}">
                <a16:creationId xmlns:a16="http://schemas.microsoft.com/office/drawing/2014/main" id="{FEEE0584-6FC4-58F5-6976-D6C1C4CA3B21}"/>
              </a:ext>
            </a:extLst>
          </p:cNvPr>
          <p:cNvSpPr txBox="1"/>
          <p:nvPr/>
        </p:nvSpPr>
        <p:spPr>
          <a:xfrm>
            <a:off x="1181895" y="1064831"/>
            <a:ext cx="6780209" cy="3013838"/>
          </a:xfrm>
          <a:prstGeom prst="rect">
            <a:avLst/>
          </a:prstGeom>
          <a:noFill/>
        </p:spPr>
        <p:txBody>
          <a:bodyPr wrap="square">
            <a:spAutoFit/>
          </a:bodyPr>
          <a:lstStyle/>
          <a:p>
            <a:pPr algn="ctr">
              <a:lnSpc>
                <a:spcPct val="150000"/>
              </a:lnSpc>
            </a:pPr>
            <a:r>
              <a:rPr lang="en-US" sz="4400" b="1">
                <a:solidFill>
                  <a:schemeClr val="bg1">
                    <a:lumMod val="75000"/>
                  </a:schemeClr>
                </a:solidFill>
                <a:latin typeface="Arial" panose="020B0604020202020204" pitchFamily="34" charset="0"/>
                <a:cs typeface="Arial" panose="020B0604020202020204" pitchFamily="34" charset="0"/>
              </a:rPr>
              <a:t>XIN CHÀO CÁC EM </a:t>
            </a:r>
          </a:p>
          <a:p>
            <a:pPr algn="ctr">
              <a:lnSpc>
                <a:spcPct val="150000"/>
              </a:lnSpc>
            </a:pPr>
            <a:r>
              <a:rPr lang="en-US" sz="4400" b="1">
                <a:solidFill>
                  <a:srgbClr val="D80000"/>
                </a:solidFill>
                <a:latin typeface="Arial" panose="020B0604020202020204" pitchFamily="34" charset="0"/>
                <a:cs typeface="Arial" panose="020B0604020202020204" pitchFamily="34" charset="0"/>
              </a:rPr>
              <a:t>ĐẾN VỚI TIẾT HÓA HỌC </a:t>
            </a:r>
            <a:r>
              <a:rPr lang="en-US" sz="4400" b="1">
                <a:solidFill>
                  <a:schemeClr val="tx1"/>
                </a:solidFill>
                <a:latin typeface="Arial" panose="020B0604020202020204" pitchFamily="34" charset="0"/>
                <a:cs typeface="Arial" panose="020B0604020202020204" pitchFamily="34" charset="0"/>
              </a:rPr>
              <a:t>NGÀY HÔM NAY!</a:t>
            </a:r>
            <a:endParaRPr lang="en-US" sz="4400">
              <a:solidFill>
                <a:schemeClr val="tx1"/>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3" name="Picture 2" descr="A blue cylinder with a logo on it&#10;&#10;Description automatically generated">
            <a:extLst>
              <a:ext uri="{FF2B5EF4-FFF2-40B4-BE49-F238E27FC236}">
                <a16:creationId xmlns:a16="http://schemas.microsoft.com/office/drawing/2014/main" id="{A8CA0AC6-BC90-0910-BB0D-36D10C9A3183}"/>
              </a:ext>
            </a:extLst>
          </p:cNvPr>
          <p:cNvPicPr>
            <a:picLocks noChangeAspect="1"/>
          </p:cNvPicPr>
          <p:nvPr/>
        </p:nvPicPr>
        <p:blipFill>
          <a:blip r:embed="rId3"/>
          <a:stretch>
            <a:fillRect/>
          </a:stretch>
        </p:blipFill>
        <p:spPr>
          <a:xfrm>
            <a:off x="4730610" y="403263"/>
            <a:ext cx="983866" cy="1855706"/>
          </a:xfrm>
          <a:prstGeom prst="rect">
            <a:avLst/>
          </a:prstGeom>
        </p:spPr>
      </p:pic>
      <p:pic>
        <p:nvPicPr>
          <p:cNvPr id="5" name="Picture 4" descr="A pile of cut logs&#10;&#10;Description automatically generated">
            <a:extLst>
              <a:ext uri="{FF2B5EF4-FFF2-40B4-BE49-F238E27FC236}">
                <a16:creationId xmlns:a16="http://schemas.microsoft.com/office/drawing/2014/main" id="{F4A60AB6-2CB0-1A5B-9698-8F21015B868D}"/>
              </a:ext>
            </a:extLst>
          </p:cNvPr>
          <p:cNvPicPr>
            <a:picLocks noChangeAspect="1"/>
          </p:cNvPicPr>
          <p:nvPr/>
        </p:nvPicPr>
        <p:blipFill>
          <a:blip r:embed="rId4"/>
          <a:stretch>
            <a:fillRect/>
          </a:stretch>
        </p:blipFill>
        <p:spPr>
          <a:xfrm>
            <a:off x="6054284" y="572444"/>
            <a:ext cx="2311372" cy="1540313"/>
          </a:xfrm>
          <a:prstGeom prst="rect">
            <a:avLst/>
          </a:prstGeom>
        </p:spPr>
      </p:pic>
      <p:pic>
        <p:nvPicPr>
          <p:cNvPr id="7" name="Picture 6" descr="A group of lit candles&#10;&#10;Description automatically generated">
            <a:extLst>
              <a:ext uri="{FF2B5EF4-FFF2-40B4-BE49-F238E27FC236}">
                <a16:creationId xmlns:a16="http://schemas.microsoft.com/office/drawing/2014/main" id="{819D553F-5439-7C8A-91A8-0850D8DBE509}"/>
              </a:ext>
            </a:extLst>
          </p:cNvPr>
          <p:cNvPicPr>
            <a:picLocks noChangeAspect="1"/>
          </p:cNvPicPr>
          <p:nvPr/>
        </p:nvPicPr>
        <p:blipFill rotWithShape="1">
          <a:blip r:embed="rId5"/>
          <a:srcRect l="1041" t="29044" r="806" b="1127"/>
          <a:stretch/>
        </p:blipFill>
        <p:spPr>
          <a:xfrm>
            <a:off x="721112" y="599864"/>
            <a:ext cx="2132810" cy="1517347"/>
          </a:xfrm>
          <a:prstGeom prst="rect">
            <a:avLst/>
          </a:prstGeom>
        </p:spPr>
      </p:pic>
      <p:pic>
        <p:nvPicPr>
          <p:cNvPr id="9" name="Picture 8" descr="A bottle of water with a red lid&#10;&#10;Description automatically generated">
            <a:extLst>
              <a:ext uri="{FF2B5EF4-FFF2-40B4-BE49-F238E27FC236}">
                <a16:creationId xmlns:a16="http://schemas.microsoft.com/office/drawing/2014/main" id="{6557E30B-9506-F5C6-6D37-09E65AA59F3E}"/>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8364" b="90000" l="10000" r="90000">
                        <a14:foregroundMark x1="46909" y1="33727" x2="41091" y2="46091"/>
                        <a14:foregroundMark x1="54364" y1="35364" x2="59909" y2="44909"/>
                        <a14:foregroundMark x1="50364" y1="8364" x2="50364" y2="8364"/>
                        <a14:foregroundMark x1="42000" y1="50273" x2="46182" y2="56273"/>
                        <a14:foregroundMark x1="45273" y1="46727" x2="44818" y2="53000"/>
                        <a14:foregroundMark x1="43636" y1="56727" x2="51545" y2="60455"/>
                        <a14:foregroundMark x1="51727" y1="56545" x2="38273" y2="59091"/>
                        <a14:foregroundMark x1="49000" y1="54455" x2="50818" y2="59364"/>
                        <a14:foregroundMark x1="50818" y1="56273" x2="50818" y2="56273"/>
                        <a14:foregroundMark x1="50818" y1="56273" x2="46636" y2="53000"/>
                      </a14:backgroundRemoval>
                    </a14:imgEffect>
                  </a14:imgLayer>
                </a14:imgProps>
              </a:ext>
            </a:extLst>
          </a:blip>
          <a:stretch>
            <a:fillRect/>
          </a:stretch>
        </p:blipFill>
        <p:spPr>
          <a:xfrm>
            <a:off x="2653305" y="292463"/>
            <a:ext cx="2077305" cy="2077305"/>
          </a:xfrm>
          <a:prstGeom prst="rect">
            <a:avLst/>
          </a:prstGeom>
        </p:spPr>
      </p:pic>
      <p:sp>
        <p:nvSpPr>
          <p:cNvPr id="10" name="TextBox 9">
            <a:extLst>
              <a:ext uri="{FF2B5EF4-FFF2-40B4-BE49-F238E27FC236}">
                <a16:creationId xmlns:a16="http://schemas.microsoft.com/office/drawing/2014/main" id="{52F1EC47-8815-4DBB-44A9-CB9F92DA5388}"/>
              </a:ext>
            </a:extLst>
          </p:cNvPr>
          <p:cNvSpPr txBox="1"/>
          <p:nvPr/>
        </p:nvSpPr>
        <p:spPr>
          <a:xfrm>
            <a:off x="1211765" y="2200582"/>
            <a:ext cx="6720469" cy="369332"/>
          </a:xfrm>
          <a:prstGeom prst="rect">
            <a:avLst/>
          </a:prstGeom>
          <a:noFill/>
        </p:spPr>
        <p:txBody>
          <a:bodyPr wrap="square" rtlCol="0">
            <a:spAutoFit/>
          </a:bodyPr>
          <a:lstStyle/>
          <a:p>
            <a:r>
              <a:rPr lang="en-US" sz="1800"/>
              <a:t>Nến, cồn, gas, củi có thành phần chính là các hợp chất hữu cơ.</a:t>
            </a:r>
          </a:p>
        </p:txBody>
      </p:sp>
      <p:grpSp>
        <p:nvGrpSpPr>
          <p:cNvPr id="16" name="Group 15">
            <a:extLst>
              <a:ext uri="{FF2B5EF4-FFF2-40B4-BE49-F238E27FC236}">
                <a16:creationId xmlns:a16="http://schemas.microsoft.com/office/drawing/2014/main" id="{81C07544-F8E3-F45A-ED4C-05A568F6443A}"/>
              </a:ext>
            </a:extLst>
          </p:cNvPr>
          <p:cNvGrpSpPr/>
          <p:nvPr/>
        </p:nvGrpSpPr>
        <p:grpSpPr>
          <a:xfrm>
            <a:off x="533656" y="2897716"/>
            <a:ext cx="8076685" cy="2245784"/>
            <a:chOff x="844291" y="2891535"/>
            <a:chExt cx="8076685" cy="2245784"/>
          </a:xfrm>
        </p:grpSpPr>
        <p:sp>
          <p:nvSpPr>
            <p:cNvPr id="11" name="Rectangle: Rounded Corners 10">
              <a:extLst>
                <a:ext uri="{FF2B5EF4-FFF2-40B4-BE49-F238E27FC236}">
                  <a16:creationId xmlns:a16="http://schemas.microsoft.com/office/drawing/2014/main" id="{A3D354D4-C12C-C1A6-85C7-731D31D34BB9}"/>
                </a:ext>
              </a:extLst>
            </p:cNvPr>
            <p:cNvSpPr/>
            <p:nvPr/>
          </p:nvSpPr>
          <p:spPr>
            <a:xfrm>
              <a:off x="3219748" y="2891535"/>
              <a:ext cx="5701228" cy="1833158"/>
            </a:xfrm>
            <a:prstGeom prst="roundRect">
              <a:avLst>
                <a:gd name="adj" fmla="val 7340"/>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a:solidFill>
                    <a:srgbClr val="000000"/>
                  </a:solidFill>
                </a:rPr>
                <a:t>Nêu khái niệm của hợp chất hữu cơ?</a:t>
              </a:r>
            </a:p>
            <a:p>
              <a:pPr marL="342900" indent="-342900" algn="just">
                <a:lnSpc>
                  <a:spcPct val="150000"/>
                </a:lnSpc>
                <a:buFont typeface="Arial" panose="020B0604020202020204" pitchFamily="34" charset="0"/>
                <a:buChar char="•"/>
              </a:pPr>
              <a:r>
                <a:rPr lang="en-US" sz="2000">
                  <a:solidFill>
                    <a:srgbClr val="000000"/>
                  </a:solidFill>
                </a:rPr>
                <a:t>Hợp chất hữu cơ có vai trò gì trong đời sống.</a:t>
              </a:r>
            </a:p>
            <a:p>
              <a:pPr marL="342900" indent="-342900" algn="just">
                <a:lnSpc>
                  <a:spcPct val="150000"/>
                </a:lnSpc>
                <a:buFont typeface="Arial" panose="020B0604020202020204" pitchFamily="34" charset="0"/>
                <a:buChar char="•"/>
              </a:pPr>
              <a:r>
                <a:rPr lang="en-US" sz="2000">
                  <a:solidFill>
                    <a:srgbClr val="000000"/>
                  </a:solidFill>
                </a:rPr>
                <a:t>Hợp chất hữu cơ được chia làm mấy loại? Vẽ sơ đồ phân loại.</a:t>
              </a:r>
            </a:p>
          </p:txBody>
        </p:sp>
        <p:sp>
          <p:nvSpPr>
            <p:cNvPr id="15" name="Freeform 22">
              <a:extLst>
                <a:ext uri="{FF2B5EF4-FFF2-40B4-BE49-F238E27FC236}">
                  <a16:creationId xmlns:a16="http://schemas.microsoft.com/office/drawing/2014/main" id="{3B9F99E4-B189-FF3E-2FDE-72710E1D7650}"/>
                </a:ext>
              </a:extLst>
            </p:cNvPr>
            <p:cNvSpPr/>
            <p:nvPr/>
          </p:nvSpPr>
          <p:spPr>
            <a:xfrm>
              <a:off x="844291" y="2891535"/>
              <a:ext cx="2146595" cy="2245784"/>
            </a:xfrm>
            <a:custGeom>
              <a:avLst/>
              <a:gdLst/>
              <a:ahLst/>
              <a:cxnLst/>
              <a:rect l="l" t="t" r="r" b="b"/>
              <a:pathLst>
                <a:path w="2146595" h="2245784">
                  <a:moveTo>
                    <a:pt x="0" y="0"/>
                  </a:moveTo>
                  <a:lnTo>
                    <a:pt x="2146596" y="0"/>
                  </a:lnTo>
                  <a:lnTo>
                    <a:pt x="2146596" y="2245784"/>
                  </a:lnTo>
                  <a:lnTo>
                    <a:pt x="0" y="2245784"/>
                  </a:lnTo>
                  <a:lnTo>
                    <a:pt x="0" y="0"/>
                  </a:lnTo>
                  <a:close/>
                </a:path>
              </a:pathLst>
            </a:custGeom>
            <a:blipFill>
              <a:blip r:embed="rId8"/>
              <a:stretch>
                <a:fillRect/>
              </a:stretch>
            </a:blipFill>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id="{2831A5E0-451C-6A71-B654-61924872A44D}"/>
              </a:ext>
            </a:extLst>
          </p:cNvPr>
          <p:cNvSpPr/>
          <p:nvPr/>
        </p:nvSpPr>
        <p:spPr>
          <a:xfrm>
            <a:off x="0" y="325898"/>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Khái niệm:</a:t>
            </a:r>
          </a:p>
        </p:txBody>
      </p:sp>
      <p:sp>
        <p:nvSpPr>
          <p:cNvPr id="32" name="TextBox 31">
            <a:extLst>
              <a:ext uri="{FF2B5EF4-FFF2-40B4-BE49-F238E27FC236}">
                <a16:creationId xmlns:a16="http://schemas.microsoft.com/office/drawing/2014/main" id="{F68EBF6A-3C02-D4B5-513D-08FBC5FC096C}"/>
              </a:ext>
            </a:extLst>
          </p:cNvPr>
          <p:cNvSpPr txBox="1"/>
          <p:nvPr/>
        </p:nvSpPr>
        <p:spPr>
          <a:xfrm>
            <a:off x="3148361" y="441794"/>
            <a:ext cx="4572000" cy="400110"/>
          </a:xfrm>
          <a:prstGeom prst="rect">
            <a:avLst/>
          </a:prstGeom>
          <a:noFill/>
        </p:spPr>
        <p:txBody>
          <a:bodyPr wrap="square">
            <a:spAutoFit/>
          </a:bodyPr>
          <a:lstStyle/>
          <a:p>
            <a:pPr marL="285750" indent="-285750">
              <a:buFont typeface="Arial" panose="020B0604020202020204" pitchFamily="34" charset="0"/>
              <a:buChar char="•"/>
            </a:pPr>
            <a:r>
              <a:rPr lang="fr-FR" sz="2000"/>
              <a:t>Là hợp chất của carbon. </a:t>
            </a:r>
            <a:endParaRPr lang="en-US" sz="2000"/>
          </a:p>
        </p:txBody>
      </p:sp>
      <p:grpSp>
        <p:nvGrpSpPr>
          <p:cNvPr id="35" name="Group 34">
            <a:extLst>
              <a:ext uri="{FF2B5EF4-FFF2-40B4-BE49-F238E27FC236}">
                <a16:creationId xmlns:a16="http://schemas.microsoft.com/office/drawing/2014/main" id="{A3576950-80C6-201E-9098-B0EC0D0055DD}"/>
              </a:ext>
            </a:extLst>
          </p:cNvPr>
          <p:cNvGrpSpPr/>
          <p:nvPr/>
        </p:nvGrpSpPr>
        <p:grpSpPr>
          <a:xfrm>
            <a:off x="153004" y="1091572"/>
            <a:ext cx="2377956" cy="825190"/>
            <a:chOff x="1372827" y="1538868"/>
            <a:chExt cx="2377956" cy="825190"/>
          </a:xfrm>
        </p:grpSpPr>
        <p:sp>
          <p:nvSpPr>
            <p:cNvPr id="33" name="Rectangle: Rounded Corners 32">
              <a:extLst>
                <a:ext uri="{FF2B5EF4-FFF2-40B4-BE49-F238E27FC236}">
                  <a16:creationId xmlns:a16="http://schemas.microsoft.com/office/drawing/2014/main" id="{7D8CE93C-8C5B-BA0D-FD9C-DE1FDBAE0D0D}"/>
                </a:ext>
              </a:extLst>
            </p:cNvPr>
            <p:cNvSpPr/>
            <p:nvPr/>
          </p:nvSpPr>
          <p:spPr>
            <a:xfrm>
              <a:off x="1650381" y="1538868"/>
              <a:ext cx="2100402"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Oxide của carbon: CO, CO</a:t>
              </a:r>
              <a:r>
                <a:rPr lang="en-US" sz="1800" baseline="-25000">
                  <a:solidFill>
                    <a:srgbClr val="000000"/>
                  </a:solidFill>
                </a:rPr>
                <a:t>2</a:t>
              </a:r>
              <a:endParaRPr lang="en-US" sz="1800">
                <a:solidFill>
                  <a:srgbClr val="000000"/>
                </a:solidFill>
              </a:endParaRPr>
            </a:p>
          </p:txBody>
        </p:sp>
        <p:pic>
          <p:nvPicPr>
            <p:cNvPr id="34" name="Picture 18">
              <a:extLst>
                <a:ext uri="{FF2B5EF4-FFF2-40B4-BE49-F238E27FC236}">
                  <a16:creationId xmlns:a16="http://schemas.microsoft.com/office/drawing/2014/main" id="{380E2A75-03CC-17B0-75A5-D4ACC405C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2827" y="1856040"/>
              <a:ext cx="560598" cy="508018"/>
            </a:xfrm>
            <a:prstGeom prst="rect">
              <a:avLst/>
            </a:prstGeom>
          </p:spPr>
        </p:pic>
      </p:grpSp>
      <p:grpSp>
        <p:nvGrpSpPr>
          <p:cNvPr id="45" name="Group 44">
            <a:extLst>
              <a:ext uri="{FF2B5EF4-FFF2-40B4-BE49-F238E27FC236}">
                <a16:creationId xmlns:a16="http://schemas.microsoft.com/office/drawing/2014/main" id="{DDAED601-9415-4D23-C8DC-F538B93BA0B8}"/>
              </a:ext>
            </a:extLst>
          </p:cNvPr>
          <p:cNvGrpSpPr/>
          <p:nvPr/>
        </p:nvGrpSpPr>
        <p:grpSpPr>
          <a:xfrm>
            <a:off x="2671110" y="1091572"/>
            <a:ext cx="1445225" cy="825190"/>
            <a:chOff x="1380303" y="1538868"/>
            <a:chExt cx="1445225" cy="825190"/>
          </a:xfrm>
        </p:grpSpPr>
        <p:sp>
          <p:nvSpPr>
            <p:cNvPr id="46" name="Rectangle: Rounded Corners 45">
              <a:extLst>
                <a:ext uri="{FF2B5EF4-FFF2-40B4-BE49-F238E27FC236}">
                  <a16:creationId xmlns:a16="http://schemas.microsoft.com/office/drawing/2014/main" id="{69BE82F8-A684-950F-9228-297EA90A37E2}"/>
                </a:ext>
              </a:extLst>
            </p:cNvPr>
            <p:cNvSpPr/>
            <p:nvPr/>
          </p:nvSpPr>
          <p:spPr>
            <a:xfrm>
              <a:off x="1650381" y="1538868"/>
              <a:ext cx="1175147"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Acid: H</a:t>
              </a:r>
              <a:r>
                <a:rPr lang="en-US" sz="1800" baseline="-25000">
                  <a:solidFill>
                    <a:srgbClr val="000000"/>
                  </a:solidFill>
                </a:rPr>
                <a:t>2</a:t>
              </a:r>
              <a:r>
                <a:rPr lang="en-US" sz="1800">
                  <a:solidFill>
                    <a:srgbClr val="000000"/>
                  </a:solidFill>
                </a:rPr>
                <a:t>CO</a:t>
              </a:r>
              <a:r>
                <a:rPr lang="en-US" sz="1800" baseline="-25000">
                  <a:solidFill>
                    <a:srgbClr val="000000"/>
                  </a:solidFill>
                </a:rPr>
                <a:t>3</a:t>
              </a:r>
              <a:endParaRPr lang="en-US" sz="1800">
                <a:solidFill>
                  <a:srgbClr val="000000"/>
                </a:solidFill>
              </a:endParaRPr>
            </a:p>
          </p:txBody>
        </p:sp>
        <p:pic>
          <p:nvPicPr>
            <p:cNvPr id="47" name="Picture 18">
              <a:extLst>
                <a:ext uri="{FF2B5EF4-FFF2-40B4-BE49-F238E27FC236}">
                  <a16:creationId xmlns:a16="http://schemas.microsoft.com/office/drawing/2014/main" id="{66FC706C-B49D-B35F-A8F8-E8BD31EDF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0303" y="1856040"/>
              <a:ext cx="560598" cy="508018"/>
            </a:xfrm>
            <a:prstGeom prst="rect">
              <a:avLst/>
            </a:prstGeom>
          </p:spPr>
        </p:pic>
      </p:grpSp>
      <p:grpSp>
        <p:nvGrpSpPr>
          <p:cNvPr id="50" name="Group 49">
            <a:extLst>
              <a:ext uri="{FF2B5EF4-FFF2-40B4-BE49-F238E27FC236}">
                <a16:creationId xmlns:a16="http://schemas.microsoft.com/office/drawing/2014/main" id="{9B6AD26E-DA2E-65D1-7E9E-2D26E9FC8C59}"/>
              </a:ext>
            </a:extLst>
          </p:cNvPr>
          <p:cNvGrpSpPr/>
          <p:nvPr/>
        </p:nvGrpSpPr>
        <p:grpSpPr>
          <a:xfrm>
            <a:off x="4303152" y="1091572"/>
            <a:ext cx="2406720" cy="825190"/>
            <a:chOff x="1370081" y="1538868"/>
            <a:chExt cx="2406720" cy="825190"/>
          </a:xfrm>
        </p:grpSpPr>
        <p:sp>
          <p:nvSpPr>
            <p:cNvPr id="51" name="Rectangle: Rounded Corners 50">
              <a:extLst>
                <a:ext uri="{FF2B5EF4-FFF2-40B4-BE49-F238E27FC236}">
                  <a16:creationId xmlns:a16="http://schemas.microsoft.com/office/drawing/2014/main" id="{A01F1747-5AE8-95A1-6820-2876EF2F5151}"/>
                </a:ext>
              </a:extLst>
            </p:cNvPr>
            <p:cNvSpPr/>
            <p:nvPr/>
          </p:nvSpPr>
          <p:spPr>
            <a:xfrm>
              <a:off x="1650380" y="1538868"/>
              <a:ext cx="2126421"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Muối carbonate và hydrocarbonate</a:t>
              </a:r>
            </a:p>
          </p:txBody>
        </p:sp>
        <p:pic>
          <p:nvPicPr>
            <p:cNvPr id="52" name="Picture 18">
              <a:extLst>
                <a:ext uri="{FF2B5EF4-FFF2-40B4-BE49-F238E27FC236}">
                  <a16:creationId xmlns:a16="http://schemas.microsoft.com/office/drawing/2014/main" id="{FDE24E18-3B12-CC9C-71E2-F9490FBF7E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0081" y="1856040"/>
              <a:ext cx="560598" cy="508018"/>
            </a:xfrm>
            <a:prstGeom prst="rect">
              <a:avLst/>
            </a:prstGeom>
          </p:spPr>
        </p:pic>
      </p:grpSp>
      <p:grpSp>
        <p:nvGrpSpPr>
          <p:cNvPr id="53" name="Group 52">
            <a:extLst>
              <a:ext uri="{FF2B5EF4-FFF2-40B4-BE49-F238E27FC236}">
                <a16:creationId xmlns:a16="http://schemas.microsoft.com/office/drawing/2014/main" id="{29C7B797-AA54-4D1F-D1A3-B1401E206849}"/>
              </a:ext>
            </a:extLst>
          </p:cNvPr>
          <p:cNvGrpSpPr/>
          <p:nvPr/>
        </p:nvGrpSpPr>
        <p:grpSpPr>
          <a:xfrm>
            <a:off x="6822348" y="1091572"/>
            <a:ext cx="2131657" cy="825190"/>
            <a:chOff x="1295740" y="1538868"/>
            <a:chExt cx="2131657" cy="825190"/>
          </a:xfrm>
        </p:grpSpPr>
        <p:sp>
          <p:nvSpPr>
            <p:cNvPr id="54" name="Rectangle: Rounded Corners 53">
              <a:extLst>
                <a:ext uri="{FF2B5EF4-FFF2-40B4-BE49-F238E27FC236}">
                  <a16:creationId xmlns:a16="http://schemas.microsoft.com/office/drawing/2014/main" id="{86CB96F1-ACB7-F846-179F-5C86A1C76E87}"/>
                </a:ext>
              </a:extLst>
            </p:cNvPr>
            <p:cNvSpPr/>
            <p:nvPr/>
          </p:nvSpPr>
          <p:spPr>
            <a:xfrm>
              <a:off x="1650381" y="1538868"/>
              <a:ext cx="1777016"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1800">
                  <a:solidFill>
                    <a:srgbClr val="000000"/>
                  </a:solidFill>
                  <a:effectLst/>
                  <a:ea typeface="Times New Roman" panose="02020603050405020304" pitchFamily="18" charset="0"/>
                  <a:cs typeface="Aptos" panose="020B0004020202020204" pitchFamily="34" charset="0"/>
                </a:rPr>
                <a:t>Muối carbide: CaC</a:t>
              </a:r>
              <a:r>
                <a:rPr lang="vi-VN" sz="1800" baseline="-25000">
                  <a:solidFill>
                    <a:srgbClr val="000000"/>
                  </a:solidFill>
                  <a:effectLst/>
                  <a:ea typeface="Times New Roman" panose="02020603050405020304" pitchFamily="18" charset="0"/>
                  <a:cs typeface="Aptos" panose="020B0004020202020204" pitchFamily="34" charset="0"/>
                </a:rPr>
                <a:t>2</a:t>
              </a:r>
              <a:r>
                <a:rPr lang="vi-VN" sz="1800">
                  <a:solidFill>
                    <a:srgbClr val="000000"/>
                  </a:solidFill>
                  <a:effectLst/>
                  <a:ea typeface="Times New Roman" panose="02020603050405020304" pitchFamily="18" charset="0"/>
                  <a:cs typeface="Aptos" panose="020B0004020202020204" pitchFamily="34" charset="0"/>
                </a:rPr>
                <a:t>, Al</a:t>
              </a:r>
              <a:r>
                <a:rPr lang="vi-VN" sz="1800" baseline="-25000">
                  <a:solidFill>
                    <a:srgbClr val="000000"/>
                  </a:solidFill>
                  <a:effectLst/>
                  <a:ea typeface="Times New Roman" panose="02020603050405020304" pitchFamily="18" charset="0"/>
                  <a:cs typeface="Aptos" panose="020B0004020202020204" pitchFamily="34" charset="0"/>
                </a:rPr>
                <a:t>4</a:t>
              </a:r>
              <a:r>
                <a:rPr lang="vi-VN" sz="1800">
                  <a:solidFill>
                    <a:srgbClr val="000000"/>
                  </a:solidFill>
                  <a:effectLst/>
                  <a:ea typeface="Times New Roman" panose="02020603050405020304" pitchFamily="18" charset="0"/>
                  <a:cs typeface="Aptos" panose="020B0004020202020204" pitchFamily="34" charset="0"/>
                </a:rPr>
                <a:t>C</a:t>
              </a:r>
              <a:r>
                <a:rPr lang="vi-VN" sz="1800" baseline="-25000">
                  <a:solidFill>
                    <a:srgbClr val="000000"/>
                  </a:solidFill>
                  <a:effectLst/>
                  <a:ea typeface="Times New Roman" panose="02020603050405020304" pitchFamily="18" charset="0"/>
                  <a:cs typeface="Aptos" panose="020B0004020202020204" pitchFamily="34" charset="0"/>
                </a:rPr>
                <a:t>3</a:t>
              </a:r>
              <a:r>
                <a:rPr lang="vi-VN" sz="1800">
                  <a:solidFill>
                    <a:srgbClr val="000000"/>
                  </a:solidFill>
                  <a:effectLst/>
                  <a:ea typeface="Times New Roman" panose="02020603050405020304" pitchFamily="18" charset="0"/>
                  <a:cs typeface="Aptos" panose="020B0004020202020204" pitchFamily="34" charset="0"/>
                </a:rPr>
                <a:t>,...</a:t>
              </a:r>
              <a:endParaRPr lang="en-US" sz="1800">
                <a:effectLst/>
                <a:ea typeface="Aptos" panose="020B0004020202020204" pitchFamily="34" charset="0"/>
                <a:cs typeface="Aptos" panose="020B0004020202020204" pitchFamily="34" charset="0"/>
              </a:endParaRPr>
            </a:p>
          </p:txBody>
        </p:sp>
        <p:pic>
          <p:nvPicPr>
            <p:cNvPr id="55" name="Picture 18">
              <a:extLst>
                <a:ext uri="{FF2B5EF4-FFF2-40B4-BE49-F238E27FC236}">
                  <a16:creationId xmlns:a16="http://schemas.microsoft.com/office/drawing/2014/main" id="{9D502AA7-DB92-9E91-009B-D1CB96DACC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740" y="1856040"/>
              <a:ext cx="560598" cy="508018"/>
            </a:xfrm>
            <a:prstGeom prst="rect">
              <a:avLst/>
            </a:prstGeom>
          </p:spPr>
        </p:pic>
      </p:grpSp>
      <p:sp>
        <p:nvSpPr>
          <p:cNvPr id="56" name="Arrow: Pentagon 55">
            <a:extLst>
              <a:ext uri="{FF2B5EF4-FFF2-40B4-BE49-F238E27FC236}">
                <a16:creationId xmlns:a16="http://schemas.microsoft.com/office/drawing/2014/main" id="{A88E2EDE-D184-883E-5094-84E4B56A0C70}"/>
              </a:ext>
            </a:extLst>
          </p:cNvPr>
          <p:cNvSpPr/>
          <p:nvPr/>
        </p:nvSpPr>
        <p:spPr>
          <a:xfrm>
            <a:off x="0" y="2367706"/>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Vai trò:</a:t>
            </a:r>
          </a:p>
        </p:txBody>
      </p:sp>
      <p:sp>
        <p:nvSpPr>
          <p:cNvPr id="57" name="TextBox 56">
            <a:extLst>
              <a:ext uri="{FF2B5EF4-FFF2-40B4-BE49-F238E27FC236}">
                <a16:creationId xmlns:a16="http://schemas.microsoft.com/office/drawing/2014/main" id="{58636584-F15D-CDCF-3BD3-89A5A827BF68}"/>
              </a:ext>
            </a:extLst>
          </p:cNvPr>
          <p:cNvSpPr txBox="1"/>
          <p:nvPr/>
        </p:nvSpPr>
        <p:spPr>
          <a:xfrm>
            <a:off x="3148361" y="2233934"/>
            <a:ext cx="5341435"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fr-FR" sz="2000"/>
              <a:t>Có các loại hợp chất hữu cơ cần thiết trong chế độ dinh dưỡng của con người.</a:t>
            </a:r>
          </a:p>
        </p:txBody>
      </p:sp>
      <p:pic>
        <p:nvPicPr>
          <p:cNvPr id="63" name="Picture 62" descr="A variety of foods on a table&#10;&#10;Description automatically generated">
            <a:extLst>
              <a:ext uri="{FF2B5EF4-FFF2-40B4-BE49-F238E27FC236}">
                <a16:creationId xmlns:a16="http://schemas.microsoft.com/office/drawing/2014/main" id="{3769E36F-7275-005E-9421-3EBC8D5296E3}"/>
              </a:ext>
            </a:extLst>
          </p:cNvPr>
          <p:cNvPicPr>
            <a:picLocks noChangeAspect="1"/>
          </p:cNvPicPr>
          <p:nvPr/>
        </p:nvPicPr>
        <p:blipFill rotWithShape="1">
          <a:blip r:embed="rId4"/>
          <a:srcRect t="7669" b="10304"/>
          <a:stretch/>
        </p:blipFill>
        <p:spPr>
          <a:xfrm>
            <a:off x="46324" y="3326668"/>
            <a:ext cx="2224993" cy="1538566"/>
          </a:xfrm>
          <a:prstGeom prst="ellipse">
            <a:avLst/>
          </a:prstGeom>
        </p:spPr>
      </p:pic>
      <p:pic>
        <p:nvPicPr>
          <p:cNvPr id="74" name="Picture 73">
            <a:extLst>
              <a:ext uri="{FF2B5EF4-FFF2-40B4-BE49-F238E27FC236}">
                <a16:creationId xmlns:a16="http://schemas.microsoft.com/office/drawing/2014/main" id="{C39E6DE8-43DD-977B-43BF-15D1FBB123EE}"/>
              </a:ext>
            </a:extLst>
          </p:cNvPr>
          <p:cNvPicPr>
            <a:picLocks noChangeAspect="1"/>
          </p:cNvPicPr>
          <p:nvPr/>
        </p:nvPicPr>
        <p:blipFill>
          <a:blip r:embed="rId5"/>
          <a:srcRect l="1735" r="1735"/>
          <a:stretch/>
        </p:blipFill>
        <p:spPr>
          <a:xfrm>
            <a:off x="2324147" y="3326668"/>
            <a:ext cx="2224993" cy="1538566"/>
          </a:xfrm>
          <a:prstGeom prst="ellipse">
            <a:avLst/>
          </a:prstGeom>
        </p:spPr>
      </p:pic>
      <p:pic>
        <p:nvPicPr>
          <p:cNvPr id="75" name="Picture 74">
            <a:extLst>
              <a:ext uri="{FF2B5EF4-FFF2-40B4-BE49-F238E27FC236}">
                <a16:creationId xmlns:a16="http://schemas.microsoft.com/office/drawing/2014/main" id="{A2E5912F-6DF7-DD3D-01DA-26FB9B38B611}"/>
              </a:ext>
            </a:extLst>
          </p:cNvPr>
          <p:cNvPicPr>
            <a:picLocks noChangeAspect="1"/>
          </p:cNvPicPr>
          <p:nvPr/>
        </p:nvPicPr>
        <p:blipFill>
          <a:blip r:embed="rId6"/>
          <a:srcRect l="1482" r="1482"/>
          <a:stretch/>
        </p:blipFill>
        <p:spPr>
          <a:xfrm>
            <a:off x="4601970" y="3326668"/>
            <a:ext cx="2224993" cy="1538566"/>
          </a:xfrm>
          <a:prstGeom prst="ellipse">
            <a:avLst/>
          </a:prstGeom>
        </p:spPr>
      </p:pic>
      <p:pic>
        <p:nvPicPr>
          <p:cNvPr id="76" name="Picture 75">
            <a:extLst>
              <a:ext uri="{FF2B5EF4-FFF2-40B4-BE49-F238E27FC236}">
                <a16:creationId xmlns:a16="http://schemas.microsoft.com/office/drawing/2014/main" id="{45C600F3-7DD6-6821-1154-3EA0484394DA}"/>
              </a:ext>
            </a:extLst>
          </p:cNvPr>
          <p:cNvPicPr>
            <a:picLocks noChangeAspect="1"/>
          </p:cNvPicPr>
          <p:nvPr/>
        </p:nvPicPr>
        <p:blipFill>
          <a:blip r:embed="rId7"/>
          <a:srcRect l="9318" r="9318"/>
          <a:stretch/>
        </p:blipFill>
        <p:spPr>
          <a:xfrm>
            <a:off x="6879793" y="3326668"/>
            <a:ext cx="2224993" cy="1538566"/>
          </a:xfrm>
          <a:prstGeom prst="ellipse">
            <a:avLst/>
          </a:prstGeom>
        </p:spPr>
      </p:pic>
    </p:spTree>
    <p:extLst>
      <p:ext uri="{BB962C8B-B14F-4D97-AF65-F5344CB8AC3E}">
        <p14:creationId xmlns:p14="http://schemas.microsoft.com/office/powerpoint/2010/main" val="3297575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anim calcmode="lin" valueType="num">
                                      <p:cBhvr>
                                        <p:cTn id="17" dur="500" fill="hold"/>
                                        <p:tgtEl>
                                          <p:spTgt spid="35"/>
                                        </p:tgtEl>
                                        <p:attrNameLst>
                                          <p:attrName>ppt_x</p:attrName>
                                        </p:attrNameLst>
                                      </p:cBhvr>
                                      <p:tavLst>
                                        <p:tav tm="0">
                                          <p:val>
                                            <p:strVal val="#ppt_x"/>
                                          </p:val>
                                        </p:tav>
                                        <p:tav tm="100000">
                                          <p:val>
                                            <p:strVal val="#ppt_x"/>
                                          </p:val>
                                        </p:tav>
                                      </p:tavLst>
                                    </p:anim>
                                    <p:anim calcmode="lin" valueType="num">
                                      <p:cBhvr>
                                        <p:cTn id="18" dur="5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anim calcmode="lin" valueType="num">
                                      <p:cBhvr>
                                        <p:cTn id="22" dur="500" fill="hold"/>
                                        <p:tgtEl>
                                          <p:spTgt spid="45"/>
                                        </p:tgtEl>
                                        <p:attrNameLst>
                                          <p:attrName>ppt_x</p:attrName>
                                        </p:attrNameLst>
                                      </p:cBhvr>
                                      <p:tavLst>
                                        <p:tav tm="0">
                                          <p:val>
                                            <p:strVal val="#ppt_x"/>
                                          </p:val>
                                        </p:tav>
                                        <p:tav tm="100000">
                                          <p:val>
                                            <p:strVal val="#ppt_x"/>
                                          </p:val>
                                        </p:tav>
                                      </p:tavLst>
                                    </p:anim>
                                    <p:anim calcmode="lin" valueType="num">
                                      <p:cBhvr>
                                        <p:cTn id="23" dur="500" fill="hold"/>
                                        <p:tgtEl>
                                          <p:spTgt spid="4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anim calcmode="lin" valueType="num">
                                      <p:cBhvr>
                                        <p:cTn id="32" dur="500" fill="hold"/>
                                        <p:tgtEl>
                                          <p:spTgt spid="53"/>
                                        </p:tgtEl>
                                        <p:attrNameLst>
                                          <p:attrName>ppt_x</p:attrName>
                                        </p:attrNameLst>
                                      </p:cBhvr>
                                      <p:tavLst>
                                        <p:tav tm="0">
                                          <p:val>
                                            <p:strVal val="#ppt_x"/>
                                          </p:val>
                                        </p:tav>
                                        <p:tav tm="100000">
                                          <p:val>
                                            <p:strVal val="#ppt_x"/>
                                          </p:val>
                                        </p:tav>
                                      </p:tavLst>
                                    </p:anim>
                                    <p:anim calcmode="lin" valueType="num">
                                      <p:cBhvr>
                                        <p:cTn id="33"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barn(inVertical)">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circle(in)">
                                      <p:cBhvr>
                                        <p:cTn id="47" dur="500"/>
                                        <p:tgtEl>
                                          <p:spTgt spid="63"/>
                                        </p:tgtEl>
                                      </p:cBhvr>
                                    </p:animEffect>
                                  </p:childTnLst>
                                </p:cTn>
                              </p:par>
                              <p:par>
                                <p:cTn id="48" presetID="6" presetClass="entr" presetSubtype="16"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circle(in)">
                                      <p:cBhvr>
                                        <p:cTn id="50" dur="500"/>
                                        <p:tgtEl>
                                          <p:spTgt spid="74"/>
                                        </p:tgtEl>
                                      </p:cBhvr>
                                    </p:animEffect>
                                  </p:childTnLst>
                                </p:cTn>
                              </p:par>
                              <p:par>
                                <p:cTn id="51" presetID="6" presetClass="entr" presetSubtype="16"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circle(in)">
                                      <p:cBhvr>
                                        <p:cTn id="53" dur="500"/>
                                        <p:tgtEl>
                                          <p:spTgt spid="75"/>
                                        </p:tgtEl>
                                      </p:cBhvr>
                                    </p:animEffect>
                                  </p:childTnLst>
                                </p:cTn>
                              </p:par>
                              <p:par>
                                <p:cTn id="54" presetID="6" presetClass="entr" presetSubtype="16" fill="hold" nodeType="with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circle(in)">
                                      <p:cBhvr>
                                        <p:cTn id="5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56" grpId="0" animBg="1"/>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id="{2831A5E0-451C-6A71-B654-61924872A44D}"/>
              </a:ext>
            </a:extLst>
          </p:cNvPr>
          <p:cNvSpPr/>
          <p:nvPr/>
        </p:nvSpPr>
        <p:spPr>
          <a:xfrm>
            <a:off x="0" y="325898"/>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Phân loại:</a:t>
            </a:r>
          </a:p>
        </p:txBody>
      </p:sp>
      <p:sp>
        <p:nvSpPr>
          <p:cNvPr id="2" name="TextBox 1">
            <a:extLst>
              <a:ext uri="{FF2B5EF4-FFF2-40B4-BE49-F238E27FC236}">
                <a16:creationId xmlns:a16="http://schemas.microsoft.com/office/drawing/2014/main" id="{CD204EC2-377A-57DD-68D5-E3245E07A765}"/>
              </a:ext>
            </a:extLst>
          </p:cNvPr>
          <p:cNvSpPr txBox="1"/>
          <p:nvPr/>
        </p:nvSpPr>
        <p:spPr>
          <a:xfrm>
            <a:off x="3148361" y="441794"/>
            <a:ext cx="5148146" cy="400110"/>
          </a:xfrm>
          <a:prstGeom prst="rect">
            <a:avLst/>
          </a:prstGeom>
          <a:noFill/>
        </p:spPr>
        <p:txBody>
          <a:bodyPr wrap="square">
            <a:spAutoFit/>
          </a:bodyPr>
          <a:lstStyle/>
          <a:p>
            <a:pPr marL="285750" indent="-285750">
              <a:buFont typeface="Arial" panose="020B0604020202020204" pitchFamily="34" charset="0"/>
              <a:buChar char="•"/>
            </a:pPr>
            <a:r>
              <a:rPr lang="en-US" sz="2000"/>
              <a:t>H</a:t>
            </a:r>
            <a:r>
              <a:rPr lang="vi-VN" sz="2000"/>
              <a:t>ợp chất hữu cơ được chia thành 2 loại:</a:t>
            </a:r>
            <a:endParaRPr lang="en-US" sz="2000"/>
          </a:p>
        </p:txBody>
      </p:sp>
      <p:pic>
        <p:nvPicPr>
          <p:cNvPr id="4" name="Picture 3" descr="A diagram of a chemical reaction&#10;&#10;Description automatically generated">
            <a:extLst>
              <a:ext uri="{FF2B5EF4-FFF2-40B4-BE49-F238E27FC236}">
                <a16:creationId xmlns:a16="http://schemas.microsoft.com/office/drawing/2014/main" id="{62604F93-9638-D3A2-576A-40E805BB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42806" y="1100381"/>
            <a:ext cx="6658388" cy="4043119"/>
          </a:xfrm>
          <a:prstGeom prst="rect">
            <a:avLst/>
          </a:prstGeom>
        </p:spPr>
      </p:pic>
    </p:spTree>
    <p:extLst>
      <p:ext uri="{BB962C8B-B14F-4D97-AF65-F5344CB8AC3E}">
        <p14:creationId xmlns:p14="http://schemas.microsoft.com/office/powerpoint/2010/main" val="4157319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5ADD9B-B1AE-B95C-00B9-7B90618EF71B}"/>
              </a:ext>
            </a:extLst>
          </p:cNvPr>
          <p:cNvGrpSpPr/>
          <p:nvPr/>
        </p:nvGrpSpPr>
        <p:grpSpPr>
          <a:xfrm>
            <a:off x="57639" y="539262"/>
            <a:ext cx="4514361" cy="4604238"/>
            <a:chOff x="57639" y="539262"/>
            <a:chExt cx="4514361" cy="4604238"/>
          </a:xfrm>
        </p:grpSpPr>
        <p:sp>
          <p:nvSpPr>
            <p:cNvPr id="3" name="Freeform 7">
              <a:extLst>
                <a:ext uri="{FF2B5EF4-FFF2-40B4-BE49-F238E27FC236}">
                  <a16:creationId xmlns:a16="http://schemas.microsoft.com/office/drawing/2014/main" id="{A929AE5A-E6EF-C615-B4D3-F31E790DCCD6}"/>
                </a:ext>
              </a:extLst>
            </p:cNvPr>
            <p:cNvSpPr/>
            <p:nvPr/>
          </p:nvSpPr>
          <p:spPr>
            <a:xfrm>
              <a:off x="57639" y="539262"/>
              <a:ext cx="4514361" cy="4604238"/>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085C01F5-3344-BA44-2CEB-3F4030FCA6B5}"/>
                </a:ext>
              </a:extLst>
            </p:cNvPr>
            <p:cNvSpPr txBox="1"/>
            <p:nvPr/>
          </p:nvSpPr>
          <p:spPr>
            <a:xfrm rot="19213664">
              <a:off x="216359" y="2279035"/>
              <a:ext cx="1071675" cy="461665"/>
            </a:xfrm>
            <a:prstGeom prst="rect">
              <a:avLst/>
            </a:prstGeom>
            <a:noFill/>
          </p:spPr>
          <p:txBody>
            <a:bodyPr wrap="square" rtlCol="0">
              <a:spAutoFit/>
            </a:bodyPr>
            <a:lstStyle/>
            <a:p>
              <a:pPr algn="ctr"/>
              <a:r>
                <a:rPr lang="en-US" sz="2400" b="1">
                  <a:solidFill>
                    <a:srgbClr val="F8AF1C"/>
                  </a:solidFill>
                </a:rPr>
                <a:t>THẢO</a:t>
              </a:r>
            </a:p>
          </p:txBody>
        </p:sp>
        <p:sp>
          <p:nvSpPr>
            <p:cNvPr id="5" name="TextBox 4">
              <a:extLst>
                <a:ext uri="{FF2B5EF4-FFF2-40B4-BE49-F238E27FC236}">
                  <a16:creationId xmlns:a16="http://schemas.microsoft.com/office/drawing/2014/main" id="{F2F1C776-68BA-5685-2C7B-2B3CBC4DCEF0}"/>
                </a:ext>
              </a:extLst>
            </p:cNvPr>
            <p:cNvSpPr txBox="1"/>
            <p:nvPr/>
          </p:nvSpPr>
          <p:spPr>
            <a:xfrm rot="194885">
              <a:off x="785956" y="1079214"/>
              <a:ext cx="1051509" cy="461665"/>
            </a:xfrm>
            <a:prstGeom prst="rect">
              <a:avLst/>
            </a:prstGeom>
            <a:noFill/>
          </p:spPr>
          <p:txBody>
            <a:bodyPr wrap="square" rtlCol="0">
              <a:spAutoFit/>
            </a:bodyPr>
            <a:lstStyle/>
            <a:p>
              <a:pPr algn="ctr"/>
              <a:r>
                <a:rPr lang="en-US" sz="2400" b="1">
                  <a:solidFill>
                    <a:srgbClr val="548182"/>
                  </a:solidFill>
                </a:rPr>
                <a:t>LUẬN</a:t>
              </a:r>
            </a:p>
          </p:txBody>
        </p:sp>
        <p:sp>
          <p:nvSpPr>
            <p:cNvPr id="6" name="TextBox 5">
              <a:extLst>
                <a:ext uri="{FF2B5EF4-FFF2-40B4-BE49-F238E27FC236}">
                  <a16:creationId xmlns:a16="http://schemas.microsoft.com/office/drawing/2014/main" id="{FDF74A0C-6B4C-58AD-24C9-67E16F6D4EE6}"/>
                </a:ext>
              </a:extLst>
            </p:cNvPr>
            <p:cNvSpPr txBox="1"/>
            <p:nvPr/>
          </p:nvSpPr>
          <p:spPr>
            <a:xfrm rot="194885">
              <a:off x="2798345" y="929320"/>
              <a:ext cx="1139937" cy="461665"/>
            </a:xfrm>
            <a:prstGeom prst="rect">
              <a:avLst/>
            </a:prstGeom>
            <a:noFill/>
          </p:spPr>
          <p:txBody>
            <a:bodyPr wrap="square" rtlCol="0">
              <a:spAutoFit/>
            </a:bodyPr>
            <a:lstStyle/>
            <a:p>
              <a:pPr algn="ctr"/>
              <a:r>
                <a:rPr lang="en-US" sz="2400" b="1">
                  <a:solidFill>
                    <a:srgbClr val="879353"/>
                  </a:solidFill>
                </a:rPr>
                <a:t>NHÓM</a:t>
              </a:r>
            </a:p>
          </p:txBody>
        </p:sp>
        <p:sp>
          <p:nvSpPr>
            <p:cNvPr id="7" name="TextBox 6">
              <a:extLst>
                <a:ext uri="{FF2B5EF4-FFF2-40B4-BE49-F238E27FC236}">
                  <a16:creationId xmlns:a16="http://schemas.microsoft.com/office/drawing/2014/main" id="{C82187F7-AD71-6DAB-A5E9-F09CB962D257}"/>
                </a:ext>
              </a:extLst>
            </p:cNvPr>
            <p:cNvSpPr txBox="1"/>
            <p:nvPr/>
          </p:nvSpPr>
          <p:spPr>
            <a:xfrm rot="404623">
              <a:off x="1634081" y="4015271"/>
              <a:ext cx="1139937" cy="461665"/>
            </a:xfrm>
            <a:prstGeom prst="rect">
              <a:avLst/>
            </a:prstGeom>
            <a:noFill/>
          </p:spPr>
          <p:txBody>
            <a:bodyPr wrap="square" rtlCol="0">
              <a:spAutoFit/>
            </a:bodyPr>
            <a:lstStyle/>
            <a:p>
              <a:pPr algn="ctr"/>
              <a:r>
                <a:rPr lang="en-US" sz="2400" b="1">
                  <a:solidFill>
                    <a:srgbClr val="DE6448"/>
                  </a:solidFill>
                </a:rPr>
                <a:t>HÓA</a:t>
              </a:r>
            </a:p>
          </p:txBody>
        </p:sp>
        <p:sp>
          <p:nvSpPr>
            <p:cNvPr id="8" name="TextBox 7">
              <a:extLst>
                <a:ext uri="{FF2B5EF4-FFF2-40B4-BE49-F238E27FC236}">
                  <a16:creationId xmlns:a16="http://schemas.microsoft.com/office/drawing/2014/main" id="{3E8446C9-0B68-C5D9-CAA3-D8E06B39E5B0}"/>
                </a:ext>
              </a:extLst>
            </p:cNvPr>
            <p:cNvSpPr txBox="1"/>
            <p:nvPr/>
          </p:nvSpPr>
          <p:spPr>
            <a:xfrm rot="21180116">
              <a:off x="2988609" y="3849738"/>
              <a:ext cx="1399482" cy="461665"/>
            </a:xfrm>
            <a:prstGeom prst="rect">
              <a:avLst/>
            </a:prstGeom>
            <a:noFill/>
          </p:spPr>
          <p:txBody>
            <a:bodyPr wrap="square" rtlCol="0">
              <a:spAutoFit/>
            </a:bodyPr>
            <a:lstStyle/>
            <a:p>
              <a:pPr algn="ctr"/>
              <a:r>
                <a:rPr lang="en-US" sz="2400" b="1">
                  <a:solidFill>
                    <a:srgbClr val="FFAB49"/>
                  </a:solidFill>
                </a:rPr>
                <a:t>HỌC </a:t>
              </a:r>
            </a:p>
          </p:txBody>
        </p:sp>
      </p:grpSp>
      <p:sp>
        <p:nvSpPr>
          <p:cNvPr id="9" name="Rectangle: Rounded Corners 8">
            <a:extLst>
              <a:ext uri="{FF2B5EF4-FFF2-40B4-BE49-F238E27FC236}">
                <a16:creationId xmlns:a16="http://schemas.microsoft.com/office/drawing/2014/main" id="{CF4AB6CA-729A-847D-EF2C-BDC2613C528F}"/>
              </a:ext>
            </a:extLst>
          </p:cNvPr>
          <p:cNvSpPr/>
          <p:nvPr/>
        </p:nvSpPr>
        <p:spPr>
          <a:xfrm>
            <a:off x="4707044" y="255096"/>
            <a:ext cx="4197316" cy="2614486"/>
          </a:xfrm>
          <a:prstGeom prst="roundRect">
            <a:avLst>
              <a:gd name="adj" fmla="val 5037"/>
            </a:avLst>
          </a:prstGeom>
          <a:solidFill>
            <a:schemeClr val="accent5"/>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PHIẾU HỌC TẬP SỐ 1: </a:t>
            </a:r>
          </a:p>
          <a:p>
            <a:pPr algn="just">
              <a:lnSpc>
                <a:spcPct val="150000"/>
              </a:lnSpc>
            </a:pPr>
            <a:r>
              <a:rPr lang="vi-VN" sz="1800" b="1">
                <a:solidFill>
                  <a:srgbClr val="000000"/>
                </a:solidFill>
                <a:latin typeface="Arial" panose="020B0604020202020204" pitchFamily="34" charset="0"/>
                <a:cs typeface="Arial" panose="020B0604020202020204" pitchFamily="34" charset="0"/>
              </a:rPr>
              <a:t>Câu 1: </a:t>
            </a:r>
            <a:r>
              <a:rPr lang="vi-VN" sz="1800">
                <a:solidFill>
                  <a:srgbClr val="000000"/>
                </a:solidFill>
                <a:latin typeface="Arial" panose="020B0604020202020204" pitchFamily="34" charset="0"/>
                <a:cs typeface="Arial" panose="020B0604020202020204" pitchFamily="34" charset="0"/>
              </a:rPr>
              <a:t>Hãy giới thiệu một số hợp chất hữu cơ trong đời sống.</a:t>
            </a:r>
          </a:p>
          <a:p>
            <a:pPr algn="just">
              <a:lnSpc>
                <a:spcPct val="150000"/>
              </a:lnSpc>
            </a:pPr>
            <a:r>
              <a:rPr lang="vi-VN" sz="1800" b="1">
                <a:solidFill>
                  <a:srgbClr val="000000"/>
                </a:solidFill>
                <a:latin typeface="Arial" panose="020B0604020202020204" pitchFamily="34" charset="0"/>
                <a:cs typeface="Arial" panose="020B0604020202020204" pitchFamily="34" charset="0"/>
              </a:rPr>
              <a:t>Câu 2: </a:t>
            </a:r>
            <a:r>
              <a:rPr lang="vi-VN" sz="1800">
                <a:solidFill>
                  <a:srgbClr val="000000"/>
                </a:solidFill>
                <a:latin typeface="Arial" panose="020B0604020202020204" pitchFamily="34" charset="0"/>
                <a:cs typeface="Arial" panose="020B0604020202020204" pitchFamily="34" charset="0"/>
              </a:rPr>
              <a:t>Bánh mì chuyển sang màu đen khi bị đun nóng ở nhiệt độ cao (hình 19.2). Giải thích hiện tượng trên.</a:t>
            </a:r>
            <a:endParaRPr lang="en-US" sz="1800">
              <a:solidFill>
                <a:srgbClr val="000000"/>
              </a:solidFill>
              <a:latin typeface="Arial" panose="020B0604020202020204" pitchFamily="34" charset="0"/>
              <a:cs typeface="Arial" panose="020B0604020202020204" pitchFamily="34" charset="0"/>
            </a:endParaRPr>
          </a:p>
        </p:txBody>
      </p:sp>
      <p:pic>
        <p:nvPicPr>
          <p:cNvPr id="11" name="Picture 10" descr="A toaster with burnt toast&#10;&#10;Description automatically generated">
            <a:extLst>
              <a:ext uri="{FF2B5EF4-FFF2-40B4-BE49-F238E27FC236}">
                <a16:creationId xmlns:a16="http://schemas.microsoft.com/office/drawing/2014/main" id="{27708F05-0247-22AF-4C97-517FF8EDDB58}"/>
              </a:ext>
            </a:extLst>
          </p:cNvPr>
          <p:cNvPicPr>
            <a:picLocks noChangeAspect="1"/>
          </p:cNvPicPr>
          <p:nvPr/>
        </p:nvPicPr>
        <p:blipFill>
          <a:blip r:embed="rId3"/>
          <a:stretch>
            <a:fillRect/>
          </a:stretch>
        </p:blipFill>
        <p:spPr>
          <a:xfrm>
            <a:off x="5635510" y="2938237"/>
            <a:ext cx="2340383" cy="2023400"/>
          </a:xfrm>
          <a:prstGeom prst="rect">
            <a:avLst/>
          </a:prstGeom>
        </p:spPr>
      </p:pic>
    </p:spTree>
    <p:extLst>
      <p:ext uri="{BB962C8B-B14F-4D97-AF65-F5344CB8AC3E}">
        <p14:creationId xmlns:p14="http://schemas.microsoft.com/office/powerpoint/2010/main" val="3298373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5ADD9B-B1AE-B95C-00B9-7B90618EF71B}"/>
              </a:ext>
            </a:extLst>
          </p:cNvPr>
          <p:cNvGrpSpPr/>
          <p:nvPr/>
        </p:nvGrpSpPr>
        <p:grpSpPr>
          <a:xfrm>
            <a:off x="57639" y="539262"/>
            <a:ext cx="4514361" cy="4604238"/>
            <a:chOff x="57639" y="539262"/>
            <a:chExt cx="4514361" cy="4604238"/>
          </a:xfrm>
        </p:grpSpPr>
        <p:sp>
          <p:nvSpPr>
            <p:cNvPr id="3" name="Freeform 7">
              <a:extLst>
                <a:ext uri="{FF2B5EF4-FFF2-40B4-BE49-F238E27FC236}">
                  <a16:creationId xmlns:a16="http://schemas.microsoft.com/office/drawing/2014/main" id="{A929AE5A-E6EF-C615-B4D3-F31E790DCCD6}"/>
                </a:ext>
              </a:extLst>
            </p:cNvPr>
            <p:cNvSpPr/>
            <p:nvPr/>
          </p:nvSpPr>
          <p:spPr>
            <a:xfrm>
              <a:off x="57639" y="539262"/>
              <a:ext cx="4514361" cy="4604238"/>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085C01F5-3344-BA44-2CEB-3F4030FCA6B5}"/>
                </a:ext>
              </a:extLst>
            </p:cNvPr>
            <p:cNvSpPr txBox="1"/>
            <p:nvPr/>
          </p:nvSpPr>
          <p:spPr>
            <a:xfrm rot="19213664">
              <a:off x="216359" y="2279035"/>
              <a:ext cx="1071675" cy="461665"/>
            </a:xfrm>
            <a:prstGeom prst="rect">
              <a:avLst/>
            </a:prstGeom>
            <a:noFill/>
          </p:spPr>
          <p:txBody>
            <a:bodyPr wrap="square" rtlCol="0">
              <a:spAutoFit/>
            </a:bodyPr>
            <a:lstStyle/>
            <a:p>
              <a:pPr algn="ctr"/>
              <a:r>
                <a:rPr lang="en-US" sz="2400" b="1">
                  <a:solidFill>
                    <a:srgbClr val="F8AF1C"/>
                  </a:solidFill>
                </a:rPr>
                <a:t>THẢO</a:t>
              </a:r>
            </a:p>
          </p:txBody>
        </p:sp>
        <p:sp>
          <p:nvSpPr>
            <p:cNvPr id="5" name="TextBox 4">
              <a:extLst>
                <a:ext uri="{FF2B5EF4-FFF2-40B4-BE49-F238E27FC236}">
                  <a16:creationId xmlns:a16="http://schemas.microsoft.com/office/drawing/2014/main" id="{F2F1C776-68BA-5685-2C7B-2B3CBC4DCEF0}"/>
                </a:ext>
              </a:extLst>
            </p:cNvPr>
            <p:cNvSpPr txBox="1"/>
            <p:nvPr/>
          </p:nvSpPr>
          <p:spPr>
            <a:xfrm rot="194885">
              <a:off x="785956" y="1079214"/>
              <a:ext cx="1051509" cy="461665"/>
            </a:xfrm>
            <a:prstGeom prst="rect">
              <a:avLst/>
            </a:prstGeom>
            <a:noFill/>
          </p:spPr>
          <p:txBody>
            <a:bodyPr wrap="square" rtlCol="0">
              <a:spAutoFit/>
            </a:bodyPr>
            <a:lstStyle/>
            <a:p>
              <a:pPr algn="ctr"/>
              <a:r>
                <a:rPr lang="en-US" sz="2400" b="1">
                  <a:solidFill>
                    <a:srgbClr val="548182"/>
                  </a:solidFill>
                </a:rPr>
                <a:t>LUẬN</a:t>
              </a:r>
            </a:p>
          </p:txBody>
        </p:sp>
        <p:sp>
          <p:nvSpPr>
            <p:cNvPr id="6" name="TextBox 5">
              <a:extLst>
                <a:ext uri="{FF2B5EF4-FFF2-40B4-BE49-F238E27FC236}">
                  <a16:creationId xmlns:a16="http://schemas.microsoft.com/office/drawing/2014/main" id="{FDF74A0C-6B4C-58AD-24C9-67E16F6D4EE6}"/>
                </a:ext>
              </a:extLst>
            </p:cNvPr>
            <p:cNvSpPr txBox="1"/>
            <p:nvPr/>
          </p:nvSpPr>
          <p:spPr>
            <a:xfrm rot="194885">
              <a:off x="2798345" y="929320"/>
              <a:ext cx="1139937" cy="461665"/>
            </a:xfrm>
            <a:prstGeom prst="rect">
              <a:avLst/>
            </a:prstGeom>
            <a:noFill/>
          </p:spPr>
          <p:txBody>
            <a:bodyPr wrap="square" rtlCol="0">
              <a:spAutoFit/>
            </a:bodyPr>
            <a:lstStyle/>
            <a:p>
              <a:pPr algn="ctr"/>
              <a:r>
                <a:rPr lang="en-US" sz="2400" b="1">
                  <a:solidFill>
                    <a:srgbClr val="879353"/>
                  </a:solidFill>
                </a:rPr>
                <a:t>NHÓM</a:t>
              </a:r>
            </a:p>
          </p:txBody>
        </p:sp>
        <p:sp>
          <p:nvSpPr>
            <p:cNvPr id="7" name="TextBox 6">
              <a:extLst>
                <a:ext uri="{FF2B5EF4-FFF2-40B4-BE49-F238E27FC236}">
                  <a16:creationId xmlns:a16="http://schemas.microsoft.com/office/drawing/2014/main" id="{C82187F7-AD71-6DAB-A5E9-F09CB962D257}"/>
                </a:ext>
              </a:extLst>
            </p:cNvPr>
            <p:cNvSpPr txBox="1"/>
            <p:nvPr/>
          </p:nvSpPr>
          <p:spPr>
            <a:xfrm rot="404623">
              <a:off x="1634081" y="4015271"/>
              <a:ext cx="1139937" cy="461665"/>
            </a:xfrm>
            <a:prstGeom prst="rect">
              <a:avLst/>
            </a:prstGeom>
            <a:noFill/>
          </p:spPr>
          <p:txBody>
            <a:bodyPr wrap="square" rtlCol="0">
              <a:spAutoFit/>
            </a:bodyPr>
            <a:lstStyle/>
            <a:p>
              <a:pPr algn="ctr"/>
              <a:r>
                <a:rPr lang="en-US" sz="2400" b="1">
                  <a:solidFill>
                    <a:srgbClr val="DE6448"/>
                  </a:solidFill>
                </a:rPr>
                <a:t>HÓA</a:t>
              </a:r>
            </a:p>
          </p:txBody>
        </p:sp>
        <p:sp>
          <p:nvSpPr>
            <p:cNvPr id="8" name="TextBox 7">
              <a:extLst>
                <a:ext uri="{FF2B5EF4-FFF2-40B4-BE49-F238E27FC236}">
                  <a16:creationId xmlns:a16="http://schemas.microsoft.com/office/drawing/2014/main" id="{3E8446C9-0B68-C5D9-CAA3-D8E06B39E5B0}"/>
                </a:ext>
              </a:extLst>
            </p:cNvPr>
            <p:cNvSpPr txBox="1"/>
            <p:nvPr/>
          </p:nvSpPr>
          <p:spPr>
            <a:xfrm rot="21180116">
              <a:off x="2988609" y="3849738"/>
              <a:ext cx="1399482" cy="461665"/>
            </a:xfrm>
            <a:prstGeom prst="rect">
              <a:avLst/>
            </a:prstGeom>
            <a:noFill/>
          </p:spPr>
          <p:txBody>
            <a:bodyPr wrap="square" rtlCol="0">
              <a:spAutoFit/>
            </a:bodyPr>
            <a:lstStyle/>
            <a:p>
              <a:pPr algn="ctr"/>
              <a:r>
                <a:rPr lang="en-US" sz="2400" b="1">
                  <a:solidFill>
                    <a:srgbClr val="FFAB49"/>
                  </a:solidFill>
                </a:rPr>
                <a:t>HỌC </a:t>
              </a:r>
            </a:p>
          </p:txBody>
        </p:sp>
      </p:grpSp>
      <p:sp>
        <p:nvSpPr>
          <p:cNvPr id="9" name="Rectangle: Rounded Corners 8">
            <a:extLst>
              <a:ext uri="{FF2B5EF4-FFF2-40B4-BE49-F238E27FC236}">
                <a16:creationId xmlns:a16="http://schemas.microsoft.com/office/drawing/2014/main" id="{CF4AB6CA-729A-847D-EF2C-BDC2613C528F}"/>
              </a:ext>
            </a:extLst>
          </p:cNvPr>
          <p:cNvSpPr/>
          <p:nvPr/>
        </p:nvSpPr>
        <p:spPr>
          <a:xfrm>
            <a:off x="4757759" y="637288"/>
            <a:ext cx="4124722" cy="3868923"/>
          </a:xfrm>
          <a:prstGeom prst="roundRect">
            <a:avLst>
              <a:gd name="adj" fmla="val 5037"/>
            </a:avLst>
          </a:prstGeom>
          <a:solidFill>
            <a:schemeClr val="accent5"/>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Luyện tập: </a:t>
            </a:r>
          </a:p>
          <a:p>
            <a:pPr algn="just">
              <a:lnSpc>
                <a:spcPct val="150000"/>
              </a:lnSpc>
            </a:pPr>
            <a:r>
              <a:rPr lang="en-US" sz="1800" b="1">
                <a:solidFill>
                  <a:srgbClr val="000000"/>
                </a:solidFill>
                <a:latin typeface="Arial" panose="020B0604020202020204" pitchFamily="34" charset="0"/>
                <a:cs typeface="Arial" panose="020B0604020202020204" pitchFamily="34" charset="0"/>
              </a:rPr>
              <a:t>1</a:t>
            </a:r>
            <a:r>
              <a:rPr lang="vi-VN" sz="1800" b="1">
                <a:solidFill>
                  <a:srgbClr val="000000"/>
                </a:solidFill>
                <a:latin typeface="Arial" panose="020B0604020202020204" pitchFamily="34" charset="0"/>
                <a:cs typeface="Arial" panose="020B0604020202020204" pitchFamily="34" charset="0"/>
              </a:rPr>
              <a:t>: </a:t>
            </a:r>
            <a:r>
              <a:rPr lang="vi-VN" sz="1800">
                <a:solidFill>
                  <a:srgbClr val="000000"/>
                </a:solidFill>
                <a:latin typeface="Arial" panose="020B0604020202020204" pitchFamily="34" charset="0"/>
                <a:cs typeface="Arial" panose="020B0604020202020204" pitchFamily="34" charset="0"/>
              </a:rPr>
              <a:t>Chỉ ra các hợp chất hữu cơ trong những hợp chất sau: C</a:t>
            </a:r>
            <a:r>
              <a:rPr lang="vi-VN" sz="1800" baseline="-25000">
                <a:solidFill>
                  <a:srgbClr val="000000"/>
                </a:solidFill>
                <a:latin typeface="Arial" panose="020B0604020202020204" pitchFamily="34" charset="0"/>
                <a:cs typeface="Arial" panose="020B0604020202020204" pitchFamily="34" charset="0"/>
              </a:rPr>
              <a:t>3</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8</a:t>
            </a:r>
            <a:r>
              <a:rPr lang="vi-VN" sz="1800">
                <a:solidFill>
                  <a:srgbClr val="000000"/>
                </a:solidFill>
                <a:latin typeface="Arial" panose="020B0604020202020204" pitchFamily="34" charset="0"/>
                <a:cs typeface="Arial" panose="020B0604020202020204" pitchFamily="34" charset="0"/>
              </a:rPr>
              <a:t>O, CaCO</a:t>
            </a:r>
            <a:r>
              <a:rPr lang="vi-VN" sz="1800" baseline="-25000">
                <a:solidFill>
                  <a:srgbClr val="000000"/>
                </a:solidFill>
                <a:latin typeface="Arial" panose="020B0604020202020204" pitchFamily="34" charset="0"/>
                <a:cs typeface="Arial" panose="020B0604020202020204" pitchFamily="34" charset="0"/>
              </a:rPr>
              <a:t>3</a:t>
            </a:r>
            <a:r>
              <a:rPr lang="vi-VN" sz="1800">
                <a:solidFill>
                  <a:srgbClr val="000000"/>
                </a:solidFill>
                <a:latin typeface="Arial" panose="020B0604020202020204" pitchFamily="34" charset="0"/>
                <a:cs typeface="Arial" panose="020B0604020202020204" pitchFamily="34" charset="0"/>
              </a:rPr>
              <a:t>, C</a:t>
            </a:r>
            <a:r>
              <a:rPr lang="vi-VN" sz="1800" baseline="-25000">
                <a:solidFill>
                  <a:srgbClr val="000000"/>
                </a:solidFill>
                <a:latin typeface="Arial" panose="020B0604020202020204" pitchFamily="34" charset="0"/>
                <a:cs typeface="Arial" panose="020B0604020202020204" pitchFamily="34" charset="0"/>
              </a:rPr>
              <a:t>2</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4</a:t>
            </a:r>
            <a:r>
              <a:rPr lang="vi-VN" sz="1800">
                <a:solidFill>
                  <a:srgbClr val="000000"/>
                </a:solidFill>
                <a:latin typeface="Arial" panose="020B0604020202020204" pitchFamily="34" charset="0"/>
                <a:cs typeface="Arial" panose="020B0604020202020204" pitchFamily="34" charset="0"/>
              </a:rPr>
              <a:t>, NaCl, C</a:t>
            </a:r>
            <a:r>
              <a:rPr lang="vi-VN" sz="1800" baseline="-25000">
                <a:solidFill>
                  <a:srgbClr val="000000"/>
                </a:solidFill>
                <a:latin typeface="Arial" panose="020B0604020202020204" pitchFamily="34" charset="0"/>
                <a:cs typeface="Arial" panose="020B0604020202020204" pitchFamily="34" charset="0"/>
              </a:rPr>
              <a:t>6</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12</a:t>
            </a:r>
            <a:r>
              <a:rPr lang="vi-VN" sz="1800">
                <a:solidFill>
                  <a:srgbClr val="000000"/>
                </a:solidFill>
                <a:latin typeface="Arial" panose="020B0604020202020204" pitchFamily="34" charset="0"/>
                <a:cs typeface="Arial" panose="020B0604020202020204" pitchFamily="34" charset="0"/>
              </a:rPr>
              <a:t>O</a:t>
            </a:r>
            <a:r>
              <a:rPr lang="vi-VN" sz="1800" baseline="-25000">
                <a:solidFill>
                  <a:srgbClr val="000000"/>
                </a:solidFill>
                <a:latin typeface="Arial" panose="020B0604020202020204" pitchFamily="34" charset="0"/>
                <a:cs typeface="Arial" panose="020B0604020202020204" pitchFamily="34" charset="0"/>
              </a:rPr>
              <a:t>6</a:t>
            </a:r>
            <a:r>
              <a:rPr lang="vi-VN" sz="1800">
                <a:solidFill>
                  <a:srgbClr val="000000"/>
                </a:solidFill>
                <a:latin typeface="Arial" panose="020B0604020202020204" pitchFamily="34" charset="0"/>
                <a:cs typeface="Arial" panose="020B0604020202020204" pitchFamily="34" charset="0"/>
              </a:rPr>
              <a:t>.</a:t>
            </a:r>
            <a:endParaRPr lang="en-US" sz="1800">
              <a:solidFill>
                <a:srgbClr val="000000"/>
              </a:solidFill>
              <a:latin typeface="Arial" panose="020B0604020202020204" pitchFamily="34" charset="0"/>
              <a:cs typeface="Arial" panose="020B0604020202020204" pitchFamily="34" charset="0"/>
            </a:endParaRPr>
          </a:p>
          <a:p>
            <a:pPr algn="just">
              <a:lnSpc>
                <a:spcPct val="150000"/>
              </a:lnSpc>
            </a:pPr>
            <a:r>
              <a:rPr lang="en-US" sz="1800" b="1">
                <a:solidFill>
                  <a:srgbClr val="000000"/>
                </a:solidFill>
                <a:latin typeface="Arial" panose="020B0604020202020204" pitchFamily="34" charset="0"/>
                <a:cs typeface="Arial" panose="020B0604020202020204" pitchFamily="34" charset="0"/>
              </a:rPr>
              <a:t>2. </a:t>
            </a:r>
            <a:r>
              <a:rPr lang="vi-VN" sz="1800">
                <a:solidFill>
                  <a:srgbClr val="000000"/>
                </a:solidFill>
              </a:rPr>
              <a:t>Chỉ ra những hợp chất thuộc loại hydrocarbon, dẫn xuất của hydrocarbon trong các hợp chất sau: C</a:t>
            </a:r>
            <a:r>
              <a:rPr lang="vi-VN" sz="1800" baseline="-25000">
                <a:solidFill>
                  <a:srgbClr val="000000"/>
                </a:solidFill>
              </a:rPr>
              <a:t>2</a:t>
            </a:r>
            <a:r>
              <a:rPr lang="vi-VN" sz="1800">
                <a:solidFill>
                  <a:srgbClr val="000000"/>
                </a:solidFill>
              </a:rPr>
              <a:t>H</a:t>
            </a:r>
            <a:r>
              <a:rPr lang="vi-VN" sz="1800" baseline="-25000">
                <a:solidFill>
                  <a:srgbClr val="000000"/>
                </a:solidFill>
              </a:rPr>
              <a:t>6</a:t>
            </a:r>
            <a:r>
              <a:rPr lang="vi-VN" sz="1800">
                <a:solidFill>
                  <a:srgbClr val="000000"/>
                </a:solidFill>
              </a:rPr>
              <a:t>, C</a:t>
            </a:r>
            <a:r>
              <a:rPr lang="vi-VN" sz="1800" baseline="-25000">
                <a:solidFill>
                  <a:srgbClr val="000000"/>
                </a:solidFill>
              </a:rPr>
              <a:t>2</a:t>
            </a:r>
            <a:r>
              <a:rPr lang="vi-VN" sz="1800">
                <a:solidFill>
                  <a:srgbClr val="000000"/>
                </a:solidFill>
              </a:rPr>
              <a:t>H</a:t>
            </a:r>
            <a:r>
              <a:rPr lang="vi-VN" sz="1800" baseline="-25000">
                <a:solidFill>
                  <a:srgbClr val="000000"/>
                </a:solidFill>
              </a:rPr>
              <a:t>6</a:t>
            </a:r>
            <a:r>
              <a:rPr lang="vi-VN" sz="1800">
                <a:solidFill>
                  <a:srgbClr val="000000"/>
                </a:solidFill>
              </a:rPr>
              <a:t>O, C</a:t>
            </a:r>
            <a:r>
              <a:rPr lang="vi-VN" sz="1800" baseline="-25000">
                <a:solidFill>
                  <a:srgbClr val="000000"/>
                </a:solidFill>
              </a:rPr>
              <a:t>2</a:t>
            </a:r>
            <a:r>
              <a:rPr lang="vi-VN" sz="1800">
                <a:solidFill>
                  <a:srgbClr val="000000"/>
                </a:solidFill>
              </a:rPr>
              <a:t>H</a:t>
            </a:r>
            <a:r>
              <a:rPr lang="vi-VN" sz="1800" baseline="-25000">
                <a:solidFill>
                  <a:srgbClr val="000000"/>
                </a:solidFill>
              </a:rPr>
              <a:t>4</a:t>
            </a:r>
            <a:r>
              <a:rPr lang="vi-VN" sz="1800">
                <a:solidFill>
                  <a:srgbClr val="000000"/>
                </a:solidFill>
              </a:rPr>
              <a:t>, C</a:t>
            </a:r>
            <a:r>
              <a:rPr lang="vi-VN" sz="1800" baseline="-25000">
                <a:solidFill>
                  <a:srgbClr val="000000"/>
                </a:solidFill>
              </a:rPr>
              <a:t>2</a:t>
            </a:r>
            <a:r>
              <a:rPr lang="vi-VN" sz="1800">
                <a:solidFill>
                  <a:srgbClr val="000000"/>
                </a:solidFill>
              </a:rPr>
              <a:t>H</a:t>
            </a:r>
            <a:r>
              <a:rPr lang="vi-VN" sz="1800" baseline="-25000">
                <a:solidFill>
                  <a:srgbClr val="000000"/>
                </a:solidFill>
              </a:rPr>
              <a:t>3</a:t>
            </a:r>
            <a:r>
              <a:rPr lang="vi-VN" sz="1800">
                <a:solidFill>
                  <a:srgbClr val="000000"/>
                </a:solidFill>
              </a:rPr>
              <a:t>Cl.</a:t>
            </a:r>
            <a:endParaRPr lang="en-US" sz="1800">
              <a:solidFill>
                <a:srgbClr val="000000"/>
              </a:solidFill>
            </a:endParaRPr>
          </a:p>
        </p:txBody>
      </p:sp>
    </p:spTree>
    <p:extLst>
      <p:ext uri="{BB962C8B-B14F-4D97-AF65-F5344CB8AC3E}">
        <p14:creationId xmlns:p14="http://schemas.microsoft.com/office/powerpoint/2010/main" val="3178160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grpSp>
        <p:nvGrpSpPr>
          <p:cNvPr id="1556" name="Google Shape;1556;p54"/>
          <p:cNvGrpSpPr/>
          <p:nvPr/>
        </p:nvGrpSpPr>
        <p:grpSpPr>
          <a:xfrm>
            <a:off x="2893539" y="347143"/>
            <a:ext cx="3356921" cy="842320"/>
            <a:chOff x="326500" y="1172375"/>
            <a:chExt cx="3356921" cy="2828570"/>
          </a:xfrm>
        </p:grpSpPr>
        <p:sp>
          <p:nvSpPr>
            <p:cNvPr id="1557" name="Google Shape;1557;p54"/>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Câu 1</a:t>
              </a:r>
              <a:endParaRPr sz="2400" b="1">
                <a:solidFill>
                  <a:schemeClr val="accent3"/>
                </a:solidFill>
              </a:endParaRPr>
            </a:p>
          </p:txBody>
        </p:sp>
        <p:sp>
          <p:nvSpPr>
            <p:cNvPr id="1558" name="Google Shape;1558;p54"/>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4" name="Rectangle: Rounded Corners 3">
            <a:extLst>
              <a:ext uri="{FF2B5EF4-FFF2-40B4-BE49-F238E27FC236}">
                <a16:creationId xmlns:a16="http://schemas.microsoft.com/office/drawing/2014/main" id="{8E46BBFD-EB0F-FDFD-AF35-00FC6B893BC5}"/>
              </a:ext>
            </a:extLst>
          </p:cNvPr>
          <p:cNvSpPr/>
          <p:nvPr/>
        </p:nvSpPr>
        <p:spPr>
          <a:xfrm>
            <a:off x="1662382" y="1533966"/>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Ethylic alcohol</a:t>
            </a:r>
          </a:p>
        </p:txBody>
      </p:sp>
      <p:cxnSp>
        <p:nvCxnSpPr>
          <p:cNvPr id="6" name="Straight Arrow Connector 5">
            <a:extLst>
              <a:ext uri="{FF2B5EF4-FFF2-40B4-BE49-F238E27FC236}">
                <a16:creationId xmlns:a16="http://schemas.microsoft.com/office/drawing/2014/main" id="{50D2D473-6148-01C1-D960-3BECB72B8EC5}"/>
              </a:ext>
            </a:extLst>
          </p:cNvPr>
          <p:cNvCxnSpPr>
            <a:cxnSpLocks/>
            <a:stCxn id="4" idx="2"/>
            <a:endCxn id="8" idx="0"/>
          </p:cNvCxnSpPr>
          <p:nvPr/>
        </p:nvCxnSpPr>
        <p:spPr>
          <a:xfrm>
            <a:off x="2777504" y="2128698"/>
            <a:ext cx="0" cy="316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11DDF07-4B98-CA44-A922-5C484BF63260}"/>
              </a:ext>
            </a:extLst>
          </p:cNvPr>
          <p:cNvSpPr/>
          <p:nvPr/>
        </p:nvSpPr>
        <p:spPr>
          <a:xfrm>
            <a:off x="1662382" y="2445577"/>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CTHH: C</a:t>
            </a:r>
            <a:r>
              <a:rPr lang="en-US" sz="2000" baseline="-25000">
                <a:solidFill>
                  <a:srgbClr val="000000"/>
                </a:solidFill>
              </a:rPr>
              <a:t>2</a:t>
            </a:r>
            <a:r>
              <a:rPr lang="en-US" sz="2000">
                <a:solidFill>
                  <a:srgbClr val="000000"/>
                </a:solidFill>
              </a:rPr>
              <a:t>H</a:t>
            </a:r>
            <a:r>
              <a:rPr lang="en-US" sz="2000" baseline="-25000">
                <a:solidFill>
                  <a:srgbClr val="000000"/>
                </a:solidFill>
              </a:rPr>
              <a:t>5</a:t>
            </a:r>
            <a:r>
              <a:rPr lang="en-US" sz="2000">
                <a:solidFill>
                  <a:srgbClr val="000000"/>
                </a:solidFill>
              </a:rPr>
              <a:t>OH</a:t>
            </a:r>
          </a:p>
        </p:txBody>
      </p:sp>
      <p:sp>
        <p:nvSpPr>
          <p:cNvPr id="9" name="Rectangle: Rounded Corners 8">
            <a:extLst>
              <a:ext uri="{FF2B5EF4-FFF2-40B4-BE49-F238E27FC236}">
                <a16:creationId xmlns:a16="http://schemas.microsoft.com/office/drawing/2014/main" id="{6078B11D-B8EA-04C3-5AA2-47C64586A6AD}"/>
              </a:ext>
            </a:extLst>
          </p:cNvPr>
          <p:cNvSpPr/>
          <p:nvPr/>
        </p:nvSpPr>
        <p:spPr>
          <a:xfrm>
            <a:off x="569562" y="3510985"/>
            <a:ext cx="1092820" cy="1261944"/>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cồn đốt</a:t>
            </a:r>
          </a:p>
        </p:txBody>
      </p:sp>
      <p:sp>
        <p:nvSpPr>
          <p:cNvPr id="10" name="Rectangle: Rounded Corners 9">
            <a:extLst>
              <a:ext uri="{FF2B5EF4-FFF2-40B4-BE49-F238E27FC236}">
                <a16:creationId xmlns:a16="http://schemas.microsoft.com/office/drawing/2014/main" id="{A5204B08-1D56-507A-7150-B9D06A090E9B}"/>
              </a:ext>
            </a:extLst>
          </p:cNvPr>
          <p:cNvSpPr/>
          <p:nvPr/>
        </p:nvSpPr>
        <p:spPr>
          <a:xfrm>
            <a:off x="1778131" y="3510984"/>
            <a:ext cx="872993"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Chạy động cơ</a:t>
            </a:r>
          </a:p>
        </p:txBody>
      </p:sp>
      <p:sp>
        <p:nvSpPr>
          <p:cNvPr id="11" name="Rectangle: Rounded Corners 10">
            <a:extLst>
              <a:ext uri="{FF2B5EF4-FFF2-40B4-BE49-F238E27FC236}">
                <a16:creationId xmlns:a16="http://schemas.microsoft.com/office/drawing/2014/main" id="{5E4926B6-3A3C-630D-54B0-9F430AF2CF2E}"/>
              </a:ext>
            </a:extLst>
          </p:cNvPr>
          <p:cNvSpPr/>
          <p:nvPr/>
        </p:nvSpPr>
        <p:spPr>
          <a:xfrm>
            <a:off x="2777504" y="3510983"/>
            <a:ext cx="1323279"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đồ uống chứa cồn</a:t>
            </a:r>
          </a:p>
        </p:txBody>
      </p:sp>
      <p:sp>
        <p:nvSpPr>
          <p:cNvPr id="12" name="Rectangle: Rounded Corners 11">
            <a:extLst>
              <a:ext uri="{FF2B5EF4-FFF2-40B4-BE49-F238E27FC236}">
                <a16:creationId xmlns:a16="http://schemas.microsoft.com/office/drawing/2014/main" id="{FC136C7E-3537-50A7-C129-A2ED896AB5E8}"/>
              </a:ext>
            </a:extLst>
          </p:cNvPr>
          <p:cNvSpPr/>
          <p:nvPr/>
        </p:nvSpPr>
        <p:spPr>
          <a:xfrm>
            <a:off x="4227164" y="3510982"/>
            <a:ext cx="1092820"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giấm ăn</a:t>
            </a:r>
          </a:p>
        </p:txBody>
      </p:sp>
      <p:cxnSp>
        <p:nvCxnSpPr>
          <p:cNvPr id="14" name="Straight Arrow Connector 13">
            <a:extLst>
              <a:ext uri="{FF2B5EF4-FFF2-40B4-BE49-F238E27FC236}">
                <a16:creationId xmlns:a16="http://schemas.microsoft.com/office/drawing/2014/main" id="{92A9B168-51EF-B522-65B0-9AFA47B087DF}"/>
              </a:ext>
            </a:extLst>
          </p:cNvPr>
          <p:cNvCxnSpPr>
            <a:stCxn id="8" idx="2"/>
            <a:endCxn id="9" idx="0"/>
          </p:cNvCxnSpPr>
          <p:nvPr/>
        </p:nvCxnSpPr>
        <p:spPr>
          <a:xfrm flipH="1">
            <a:off x="1115972" y="3040309"/>
            <a:ext cx="1661532" cy="4706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B655C54-ACA4-F3AB-C80D-52D1589109CA}"/>
              </a:ext>
            </a:extLst>
          </p:cNvPr>
          <p:cNvCxnSpPr>
            <a:cxnSpLocks/>
            <a:stCxn id="8" idx="2"/>
            <a:endCxn id="10" idx="0"/>
          </p:cNvCxnSpPr>
          <p:nvPr/>
        </p:nvCxnSpPr>
        <p:spPr>
          <a:xfrm flipH="1">
            <a:off x="2214628" y="3040309"/>
            <a:ext cx="562876" cy="47067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FD409CA-DFA6-1EB0-44D9-AFDE0169EF2D}"/>
              </a:ext>
            </a:extLst>
          </p:cNvPr>
          <p:cNvCxnSpPr>
            <a:cxnSpLocks/>
            <a:stCxn id="8" idx="2"/>
            <a:endCxn id="11" idx="0"/>
          </p:cNvCxnSpPr>
          <p:nvPr/>
        </p:nvCxnSpPr>
        <p:spPr>
          <a:xfrm>
            <a:off x="2777504" y="3040309"/>
            <a:ext cx="661640" cy="47067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6D7E293-7AE2-34F3-A437-74630B861E41}"/>
              </a:ext>
            </a:extLst>
          </p:cNvPr>
          <p:cNvCxnSpPr>
            <a:cxnSpLocks/>
            <a:stCxn id="8" idx="2"/>
            <a:endCxn id="12" idx="0"/>
          </p:cNvCxnSpPr>
          <p:nvPr/>
        </p:nvCxnSpPr>
        <p:spPr>
          <a:xfrm>
            <a:off x="2777504" y="3040309"/>
            <a:ext cx="1996070" cy="47067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90" name="Rectangle: Rounded Corners 1589">
            <a:extLst>
              <a:ext uri="{FF2B5EF4-FFF2-40B4-BE49-F238E27FC236}">
                <a16:creationId xmlns:a16="http://schemas.microsoft.com/office/drawing/2014/main" id="{67022CF6-2996-782C-7930-2EEB521A3FD6}"/>
              </a:ext>
            </a:extLst>
          </p:cNvPr>
          <p:cNvSpPr/>
          <p:nvPr/>
        </p:nvSpPr>
        <p:spPr>
          <a:xfrm>
            <a:off x="6119439" y="1547338"/>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Gas</a:t>
            </a:r>
          </a:p>
        </p:txBody>
      </p:sp>
      <p:cxnSp>
        <p:nvCxnSpPr>
          <p:cNvPr id="1591" name="Straight Arrow Connector 1590">
            <a:extLst>
              <a:ext uri="{FF2B5EF4-FFF2-40B4-BE49-F238E27FC236}">
                <a16:creationId xmlns:a16="http://schemas.microsoft.com/office/drawing/2014/main" id="{BF6C2057-174D-F10A-65EB-28CC3EA6329F}"/>
              </a:ext>
            </a:extLst>
          </p:cNvPr>
          <p:cNvCxnSpPr>
            <a:cxnSpLocks/>
            <a:stCxn id="1590" idx="2"/>
            <a:endCxn id="1592" idx="0"/>
          </p:cNvCxnSpPr>
          <p:nvPr/>
        </p:nvCxnSpPr>
        <p:spPr>
          <a:xfrm>
            <a:off x="7234561" y="2142070"/>
            <a:ext cx="0" cy="316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92" name="Rectangle: Rounded Corners 1591">
            <a:extLst>
              <a:ext uri="{FF2B5EF4-FFF2-40B4-BE49-F238E27FC236}">
                <a16:creationId xmlns:a16="http://schemas.microsoft.com/office/drawing/2014/main" id="{437C1641-56BB-80B4-DD6F-9BF93DB1F93D}"/>
              </a:ext>
            </a:extLst>
          </p:cNvPr>
          <p:cNvSpPr/>
          <p:nvPr/>
        </p:nvSpPr>
        <p:spPr>
          <a:xfrm>
            <a:off x="5970188" y="2458949"/>
            <a:ext cx="2528746" cy="2327348"/>
          </a:xfrm>
          <a:prstGeom prst="roundRect">
            <a:avLst>
              <a:gd name="adj" fmla="val 6126"/>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Dùng trong đun nấu có chứa các hợp chất hữu cơ như propane (C</a:t>
            </a:r>
            <a:r>
              <a:rPr lang="en-US" sz="2000" baseline="-25000">
                <a:solidFill>
                  <a:srgbClr val="000000"/>
                </a:solidFill>
              </a:rPr>
              <a:t>3</a:t>
            </a:r>
            <a:r>
              <a:rPr lang="en-US" sz="2000">
                <a:solidFill>
                  <a:srgbClr val="000000"/>
                </a:solidFill>
              </a:rPr>
              <a:t>H</a:t>
            </a:r>
            <a:r>
              <a:rPr lang="en-US" sz="2000" baseline="-25000">
                <a:solidFill>
                  <a:srgbClr val="000000"/>
                </a:solidFill>
              </a:rPr>
              <a:t>8</a:t>
            </a:r>
            <a:r>
              <a:rPr lang="en-US" sz="2000">
                <a:solidFill>
                  <a:srgbClr val="000000"/>
                </a:solidFill>
              </a:rPr>
              <a:t>), butane (C</a:t>
            </a:r>
            <a:r>
              <a:rPr lang="en-US" sz="2000" baseline="-25000">
                <a:solidFill>
                  <a:srgbClr val="000000"/>
                </a:solidFill>
              </a:rPr>
              <a:t>4</a:t>
            </a:r>
            <a:r>
              <a:rPr lang="en-US" sz="2000">
                <a:solidFill>
                  <a:srgbClr val="000000"/>
                </a:solidFill>
              </a:rPr>
              <a:t>H</a:t>
            </a:r>
            <a:r>
              <a:rPr lang="en-US" sz="2000" baseline="-25000">
                <a:solidFill>
                  <a:srgbClr val="000000"/>
                </a:solidFill>
              </a:rPr>
              <a:t>10</a:t>
            </a:r>
            <a:r>
              <a:rPr lang="en-US" sz="2000">
                <a:solidFill>
                  <a:srgbClr val="000000"/>
                </a:solidFill>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90"/>
                                        </p:tgtEl>
                                        <p:attrNameLst>
                                          <p:attrName>style.visibility</p:attrName>
                                        </p:attrNameLst>
                                      </p:cBhvr>
                                      <p:to>
                                        <p:strVal val="visible"/>
                                      </p:to>
                                    </p:set>
                                    <p:animEffect transition="in" filter="barn(inVertical)">
                                      <p:cBhvr>
                                        <p:cTn id="57" dur="500"/>
                                        <p:tgtEl>
                                          <p:spTgt spid="1590"/>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591"/>
                                        </p:tgtEl>
                                        <p:attrNameLst>
                                          <p:attrName>style.visibility</p:attrName>
                                        </p:attrNameLst>
                                      </p:cBhvr>
                                      <p:to>
                                        <p:strVal val="visible"/>
                                      </p:to>
                                    </p:set>
                                    <p:animEffect transition="in" filter="wipe(up)">
                                      <p:cBhvr>
                                        <p:cTn id="61" dur="500"/>
                                        <p:tgtEl>
                                          <p:spTgt spid="1591"/>
                                        </p:tgtEl>
                                      </p:cBhvr>
                                    </p:animEffect>
                                  </p:childTnLst>
                                </p:cTn>
                              </p:par>
                            </p:childTnLst>
                          </p:cTn>
                        </p:par>
                        <p:par>
                          <p:cTn id="62" fill="hold">
                            <p:stCondLst>
                              <p:cond delay="1000"/>
                            </p:stCondLst>
                            <p:childTnLst>
                              <p:par>
                                <p:cTn id="63" presetID="16" presetClass="entr" presetSubtype="21" fill="hold" grpId="0" nodeType="afterEffect">
                                  <p:stCondLst>
                                    <p:cond delay="0"/>
                                  </p:stCondLst>
                                  <p:childTnLst>
                                    <p:set>
                                      <p:cBhvr>
                                        <p:cTn id="64" dur="1" fill="hold">
                                          <p:stCondLst>
                                            <p:cond delay="0"/>
                                          </p:stCondLst>
                                        </p:cTn>
                                        <p:tgtEl>
                                          <p:spTgt spid="1592"/>
                                        </p:tgtEl>
                                        <p:attrNameLst>
                                          <p:attrName>style.visibility</p:attrName>
                                        </p:attrNameLst>
                                      </p:cBhvr>
                                      <p:to>
                                        <p:strVal val="visible"/>
                                      </p:to>
                                    </p:set>
                                    <p:animEffect transition="in" filter="barn(inVertical)">
                                      <p:cBhvr>
                                        <p:cTn id="65" dur="500"/>
                                        <p:tgtEl>
                                          <p:spTgt spid="1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590" grpId="0" animBg="1"/>
      <p:bldP spid="159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Câu 2</a:t>
              </a:r>
              <a:endParaRPr sz="2400" b="1">
                <a:solidFill>
                  <a:schemeClr val="accent3"/>
                </a:solidFill>
              </a:endParaRPr>
            </a:p>
          </p:txBody>
        </p:sp>
        <p:sp>
          <p:nvSpPr>
            <p:cNvPr id="5" name="Google Shape;1558;p54">
              <a:extLst>
                <a:ext uri="{FF2B5EF4-FFF2-40B4-BE49-F238E27FC236}">
                  <a16:creationId xmlns:a16="http://schemas.microsoft.com/office/drawing/2014/main"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pic>
        <p:nvPicPr>
          <p:cNvPr id="8" name="Picture 7" descr="A stack of sliced bread&#10;&#10;Description automatically generated">
            <a:extLst>
              <a:ext uri="{FF2B5EF4-FFF2-40B4-BE49-F238E27FC236}">
                <a16:creationId xmlns:a16="http://schemas.microsoft.com/office/drawing/2014/main" id="{888FE87E-C10C-3864-50A2-1F62CDECA846}"/>
              </a:ext>
            </a:extLst>
          </p:cNvPr>
          <p:cNvPicPr>
            <a:picLocks noChangeAspect="1"/>
          </p:cNvPicPr>
          <p:nvPr/>
        </p:nvPicPr>
        <p:blipFill rotWithShape="1">
          <a:blip r:embed="rId2"/>
          <a:srcRect l="9377" t="20499" r="10407" b="17496"/>
          <a:stretch/>
        </p:blipFill>
        <p:spPr>
          <a:xfrm>
            <a:off x="440449" y="2207476"/>
            <a:ext cx="2453090" cy="1896173"/>
          </a:xfrm>
          <a:prstGeom prst="rect">
            <a:avLst/>
          </a:prstGeom>
        </p:spPr>
      </p:pic>
      <p:grpSp>
        <p:nvGrpSpPr>
          <p:cNvPr id="12" name="Group 11">
            <a:extLst>
              <a:ext uri="{FF2B5EF4-FFF2-40B4-BE49-F238E27FC236}">
                <a16:creationId xmlns:a16="http://schemas.microsoft.com/office/drawing/2014/main" id="{2B125BFA-8183-1EF2-C185-72F3CC8670DD}"/>
              </a:ext>
            </a:extLst>
          </p:cNvPr>
          <p:cNvGrpSpPr/>
          <p:nvPr/>
        </p:nvGrpSpPr>
        <p:grpSpPr>
          <a:xfrm>
            <a:off x="1122557" y="1461394"/>
            <a:ext cx="1486828" cy="1110356"/>
            <a:chOff x="1129991" y="1513898"/>
            <a:chExt cx="1486828" cy="1110356"/>
          </a:xfrm>
        </p:grpSpPr>
        <p:cxnSp>
          <p:nvCxnSpPr>
            <p:cNvPr id="10" name="Straight Arrow Connector 9">
              <a:extLst>
                <a:ext uri="{FF2B5EF4-FFF2-40B4-BE49-F238E27FC236}">
                  <a16:creationId xmlns:a16="http://schemas.microsoft.com/office/drawing/2014/main" id="{55B8F1DF-9E30-1CFD-AE9D-DE4AA9C36B1F}"/>
                </a:ext>
              </a:extLst>
            </p:cNvPr>
            <p:cNvCxnSpPr/>
            <p:nvPr/>
          </p:nvCxnSpPr>
          <p:spPr>
            <a:xfrm flipV="1">
              <a:off x="1873405" y="1947746"/>
              <a:ext cx="0" cy="67650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780227-DE97-84AB-7C81-A21E2CB0DD44}"/>
                </a:ext>
              </a:extLst>
            </p:cNvPr>
            <p:cNvSpPr txBox="1"/>
            <p:nvPr/>
          </p:nvSpPr>
          <p:spPr>
            <a:xfrm>
              <a:off x="1129991" y="1513898"/>
              <a:ext cx="1486828" cy="400110"/>
            </a:xfrm>
            <a:prstGeom prst="rect">
              <a:avLst/>
            </a:prstGeom>
            <a:noFill/>
          </p:spPr>
          <p:txBody>
            <a:bodyPr wrap="square" rtlCol="0">
              <a:spAutoFit/>
            </a:bodyPr>
            <a:lstStyle/>
            <a:p>
              <a:pPr algn="ctr"/>
              <a:r>
                <a:rPr lang="en-US" sz="2000"/>
                <a:t>Tinh bột</a:t>
              </a:r>
            </a:p>
          </p:txBody>
        </p:sp>
      </p:grpSp>
      <p:grpSp>
        <p:nvGrpSpPr>
          <p:cNvPr id="13" name="Group 12">
            <a:extLst>
              <a:ext uri="{FF2B5EF4-FFF2-40B4-BE49-F238E27FC236}">
                <a16:creationId xmlns:a16="http://schemas.microsoft.com/office/drawing/2014/main" id="{59842AF7-EE2F-00B0-97D6-35369BCAB5B5}"/>
              </a:ext>
            </a:extLst>
          </p:cNvPr>
          <p:cNvGrpSpPr/>
          <p:nvPr/>
        </p:nvGrpSpPr>
        <p:grpSpPr>
          <a:xfrm>
            <a:off x="1406711" y="3441979"/>
            <a:ext cx="1486828" cy="1136091"/>
            <a:chOff x="1129991" y="1947746"/>
            <a:chExt cx="1486828" cy="1136091"/>
          </a:xfrm>
        </p:grpSpPr>
        <p:cxnSp>
          <p:nvCxnSpPr>
            <p:cNvPr id="14" name="Straight Arrow Connector 13">
              <a:extLst>
                <a:ext uri="{FF2B5EF4-FFF2-40B4-BE49-F238E27FC236}">
                  <a16:creationId xmlns:a16="http://schemas.microsoft.com/office/drawing/2014/main" id="{982E47A0-B4E3-0FDD-15DF-24FB5AEF8C4D}"/>
                </a:ext>
              </a:extLst>
            </p:cNvPr>
            <p:cNvCxnSpPr>
              <a:cxnSpLocks/>
            </p:cNvCxnSpPr>
            <p:nvPr/>
          </p:nvCxnSpPr>
          <p:spPr>
            <a:xfrm>
              <a:off x="1873405" y="1947746"/>
              <a:ext cx="0" cy="67650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4A4ECA-4511-8BA5-E5F3-D5A05029234E}"/>
                </a:ext>
              </a:extLst>
            </p:cNvPr>
            <p:cNvSpPr txBox="1"/>
            <p:nvPr/>
          </p:nvSpPr>
          <p:spPr>
            <a:xfrm>
              <a:off x="1129991" y="2683727"/>
              <a:ext cx="1486828" cy="400110"/>
            </a:xfrm>
            <a:prstGeom prst="rect">
              <a:avLst/>
            </a:prstGeom>
            <a:noFill/>
          </p:spPr>
          <p:txBody>
            <a:bodyPr wrap="square" rtlCol="0">
              <a:spAutoFit/>
            </a:bodyPr>
            <a:lstStyle/>
            <a:p>
              <a:pPr algn="ctr"/>
              <a:r>
                <a:rPr lang="en-US" sz="2000"/>
                <a:t>Đường</a:t>
              </a:r>
            </a:p>
          </p:txBody>
        </p:sp>
      </p:grpSp>
      <p:sp>
        <p:nvSpPr>
          <p:cNvPr id="16" name="Arrow: Right 15">
            <a:extLst>
              <a:ext uri="{FF2B5EF4-FFF2-40B4-BE49-F238E27FC236}">
                <a16:creationId xmlns:a16="http://schemas.microsoft.com/office/drawing/2014/main" id="{873EDBBC-FCCF-7808-4C73-64079679DB12}"/>
              </a:ext>
            </a:extLst>
          </p:cNvPr>
          <p:cNvSpPr/>
          <p:nvPr/>
        </p:nvSpPr>
        <p:spPr>
          <a:xfrm>
            <a:off x="3024561" y="2691160"/>
            <a:ext cx="1263805" cy="72111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CAE9D42-5AAE-A7B1-DA70-92A0A7163C6F}"/>
              </a:ext>
            </a:extLst>
          </p:cNvPr>
          <p:cNvGrpSpPr/>
          <p:nvPr/>
        </p:nvGrpSpPr>
        <p:grpSpPr>
          <a:xfrm>
            <a:off x="4419388" y="1784702"/>
            <a:ext cx="4432470" cy="2534027"/>
            <a:chOff x="4603215" y="1784703"/>
            <a:chExt cx="4432470" cy="2534027"/>
          </a:xfrm>
        </p:grpSpPr>
        <p:pic>
          <p:nvPicPr>
            <p:cNvPr id="6" name="Picture 5" descr="A toaster with two slices of bread&#10;&#10;Description automatically generated">
              <a:extLst>
                <a:ext uri="{FF2B5EF4-FFF2-40B4-BE49-F238E27FC236}">
                  <a16:creationId xmlns:a16="http://schemas.microsoft.com/office/drawing/2014/main" id="{70536881-C573-2F39-1E02-8D6B9CC753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215" y="2139481"/>
              <a:ext cx="1632199" cy="1632199"/>
            </a:xfrm>
            <a:prstGeom prst="rect">
              <a:avLst/>
            </a:prstGeom>
          </p:spPr>
        </p:pic>
        <p:sp>
          <p:nvSpPr>
            <p:cNvPr id="18" name="TextBox 17">
              <a:extLst>
                <a:ext uri="{FF2B5EF4-FFF2-40B4-BE49-F238E27FC236}">
                  <a16:creationId xmlns:a16="http://schemas.microsoft.com/office/drawing/2014/main" id="{4DEB62E8-4AF5-8FDA-5F73-C257CADB013B}"/>
                </a:ext>
              </a:extLst>
            </p:cNvPr>
            <p:cNvSpPr txBox="1"/>
            <p:nvPr/>
          </p:nvSpPr>
          <p:spPr>
            <a:xfrm>
              <a:off x="6281334" y="1784703"/>
              <a:ext cx="2754351" cy="2534027"/>
            </a:xfrm>
            <a:prstGeom prst="rect">
              <a:avLst/>
            </a:prstGeom>
            <a:noFill/>
          </p:spPr>
          <p:txBody>
            <a:bodyPr wrap="square">
              <a:spAutoFit/>
            </a:bodyPr>
            <a:lstStyle/>
            <a:p>
              <a:pPr algn="just">
                <a:lnSpc>
                  <a:spcPct val="150000"/>
                </a:lnSpc>
              </a:pPr>
              <a:r>
                <a:rPr lang="en-US" sz="1800"/>
                <a:t>K</a:t>
              </a:r>
              <a:r>
                <a:rPr lang="vi-VN" sz="1800"/>
                <a:t>hi đun nóng bánh mì ở nhiệt độ cao thì bánh mì chuyển sang màu đen do các phản ứng phân hủy tinh bột và đường tạo thành carbon (C).</a:t>
              </a:r>
              <a:endParaRPr lang="en-US" sz="1800"/>
            </a:p>
          </p:txBody>
        </p:sp>
      </p:grpSp>
    </p:spTree>
    <p:extLst>
      <p:ext uri="{BB962C8B-B14F-4D97-AF65-F5344CB8AC3E}">
        <p14:creationId xmlns:p14="http://schemas.microsoft.com/office/powerpoint/2010/main" val="2494758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Luyện tập 1</a:t>
              </a:r>
              <a:endParaRPr sz="2400" b="1">
                <a:solidFill>
                  <a:schemeClr val="accent3"/>
                </a:solidFill>
              </a:endParaRPr>
            </a:p>
          </p:txBody>
        </p:sp>
        <p:sp>
          <p:nvSpPr>
            <p:cNvPr id="5" name="Google Shape;1558;p54">
              <a:extLst>
                <a:ext uri="{FF2B5EF4-FFF2-40B4-BE49-F238E27FC236}">
                  <a16:creationId xmlns:a16="http://schemas.microsoft.com/office/drawing/2014/main"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7" name="TextBox 6">
            <a:extLst>
              <a:ext uri="{FF2B5EF4-FFF2-40B4-BE49-F238E27FC236}">
                <a16:creationId xmlns:a16="http://schemas.microsoft.com/office/drawing/2014/main" id="{7497E1F2-0AE4-2BC2-23B4-628A67A18210}"/>
              </a:ext>
            </a:extLst>
          </p:cNvPr>
          <p:cNvSpPr txBox="1"/>
          <p:nvPr/>
        </p:nvSpPr>
        <p:spPr>
          <a:xfrm>
            <a:off x="685800" y="1466980"/>
            <a:ext cx="7772400" cy="461665"/>
          </a:xfrm>
          <a:prstGeom prst="rect">
            <a:avLst/>
          </a:prstGeom>
          <a:noFill/>
        </p:spPr>
        <p:txBody>
          <a:bodyPr wrap="square">
            <a:spAutoFit/>
          </a:bodyPr>
          <a:lstStyle/>
          <a:p>
            <a:r>
              <a:rPr lang="vi-VN" sz="2400">
                <a:solidFill>
                  <a:srgbClr val="000000"/>
                </a:solidFill>
                <a:latin typeface="Arial" panose="020B0604020202020204" pitchFamily="34" charset="0"/>
                <a:cs typeface="Arial" panose="020B0604020202020204" pitchFamily="34" charset="0"/>
              </a:rPr>
              <a:t>Chỉ ra các hợp chất hữu cơ trong những hợp chất sau:</a:t>
            </a:r>
            <a:endParaRPr lang="en-US" sz="2400"/>
          </a:p>
        </p:txBody>
      </p:sp>
      <p:sp>
        <p:nvSpPr>
          <p:cNvPr id="9" name="Rectangle: Rounded Corners 8">
            <a:extLst>
              <a:ext uri="{FF2B5EF4-FFF2-40B4-BE49-F238E27FC236}">
                <a16:creationId xmlns:a16="http://schemas.microsoft.com/office/drawing/2014/main" id="{DD959C98-CE33-20E6-827F-DBDA747DD5D0}"/>
              </a:ext>
            </a:extLst>
          </p:cNvPr>
          <p:cNvSpPr/>
          <p:nvPr/>
        </p:nvSpPr>
        <p:spPr>
          <a:xfrm>
            <a:off x="1011788" y="223454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3</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8</a:t>
            </a:r>
            <a:r>
              <a:rPr lang="vi-VN" sz="2800">
                <a:solidFill>
                  <a:srgbClr val="000000"/>
                </a:solidFill>
                <a:latin typeface="Arial" panose="020B0604020202020204" pitchFamily="34" charset="0"/>
                <a:cs typeface="Arial" panose="020B0604020202020204" pitchFamily="34" charset="0"/>
              </a:rPr>
              <a:t>O</a:t>
            </a:r>
            <a:endParaRPr lang="en-US" sz="2800"/>
          </a:p>
        </p:txBody>
      </p:sp>
      <p:sp>
        <p:nvSpPr>
          <p:cNvPr id="17" name="Rectangle: Rounded Corners 16">
            <a:extLst>
              <a:ext uri="{FF2B5EF4-FFF2-40B4-BE49-F238E27FC236}">
                <a16:creationId xmlns:a16="http://schemas.microsoft.com/office/drawing/2014/main" id="{574BDC14-8410-7557-C3DC-B9325AF3BDB7}"/>
              </a:ext>
            </a:extLst>
          </p:cNvPr>
          <p:cNvSpPr/>
          <p:nvPr/>
        </p:nvSpPr>
        <p:spPr>
          <a:xfrm>
            <a:off x="3570711" y="2234798"/>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CaCO</a:t>
            </a:r>
            <a:r>
              <a:rPr lang="vi-VN" sz="2800" baseline="-25000">
                <a:solidFill>
                  <a:srgbClr val="000000"/>
                </a:solidFill>
                <a:latin typeface="Arial" panose="020B0604020202020204" pitchFamily="34" charset="0"/>
                <a:cs typeface="Arial" panose="020B0604020202020204" pitchFamily="34" charset="0"/>
              </a:rPr>
              <a:t>3</a:t>
            </a:r>
            <a:endParaRPr lang="en-US" sz="2800"/>
          </a:p>
        </p:txBody>
      </p:sp>
      <p:sp>
        <p:nvSpPr>
          <p:cNvPr id="20" name="Rectangle: Rounded Corners 19">
            <a:extLst>
              <a:ext uri="{FF2B5EF4-FFF2-40B4-BE49-F238E27FC236}">
                <a16:creationId xmlns:a16="http://schemas.microsoft.com/office/drawing/2014/main" id="{01C33D9B-9146-2C2C-11D5-61A3019888D7}"/>
              </a:ext>
            </a:extLst>
          </p:cNvPr>
          <p:cNvSpPr/>
          <p:nvPr/>
        </p:nvSpPr>
        <p:spPr>
          <a:xfrm>
            <a:off x="6129634" y="223454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2</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4</a:t>
            </a:r>
            <a:endParaRPr lang="en-US" sz="2800"/>
          </a:p>
        </p:txBody>
      </p:sp>
      <p:sp>
        <p:nvSpPr>
          <p:cNvPr id="21" name="Rectangle: Rounded Corners 20">
            <a:extLst>
              <a:ext uri="{FF2B5EF4-FFF2-40B4-BE49-F238E27FC236}">
                <a16:creationId xmlns:a16="http://schemas.microsoft.com/office/drawing/2014/main" id="{1E043AD9-96F9-5CE3-0B56-22C4AC2D74C2}"/>
              </a:ext>
            </a:extLst>
          </p:cNvPr>
          <p:cNvSpPr/>
          <p:nvPr/>
        </p:nvSpPr>
        <p:spPr>
          <a:xfrm>
            <a:off x="2078588" y="355186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NaCl</a:t>
            </a:r>
            <a:endParaRPr lang="en-US" sz="2800"/>
          </a:p>
        </p:txBody>
      </p:sp>
      <p:sp>
        <p:nvSpPr>
          <p:cNvPr id="22" name="Rectangle: Rounded Corners 21">
            <a:extLst>
              <a:ext uri="{FF2B5EF4-FFF2-40B4-BE49-F238E27FC236}">
                <a16:creationId xmlns:a16="http://schemas.microsoft.com/office/drawing/2014/main" id="{5E06FDAD-3DC4-B808-BEC0-AFFA44F66808}"/>
              </a:ext>
            </a:extLst>
          </p:cNvPr>
          <p:cNvSpPr/>
          <p:nvPr/>
        </p:nvSpPr>
        <p:spPr>
          <a:xfrm>
            <a:off x="4931812" y="355186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6</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12</a:t>
            </a:r>
            <a:r>
              <a:rPr lang="vi-VN" sz="2800">
                <a:solidFill>
                  <a:srgbClr val="000000"/>
                </a:solidFill>
                <a:latin typeface="Arial" panose="020B0604020202020204" pitchFamily="34" charset="0"/>
                <a:cs typeface="Arial" panose="020B0604020202020204" pitchFamily="34" charset="0"/>
              </a:rPr>
              <a:t>O</a:t>
            </a:r>
            <a:r>
              <a:rPr lang="vi-VN" sz="2800" baseline="-25000">
                <a:solidFill>
                  <a:srgbClr val="000000"/>
                </a:solidFill>
                <a:latin typeface="Arial" panose="020B0604020202020204" pitchFamily="34" charset="0"/>
                <a:cs typeface="Arial" panose="020B0604020202020204" pitchFamily="34" charset="0"/>
              </a:rPr>
              <a:t>6</a:t>
            </a:r>
            <a:endParaRPr lang="en-US" sz="2800"/>
          </a:p>
        </p:txBody>
      </p:sp>
      <p:pic>
        <p:nvPicPr>
          <p:cNvPr id="23" name="Correct sound effect and wrong sound effect (mp3cut.net)">
            <a:hlinkClick r:id="" action="ppaction://media"/>
            <a:extLst>
              <a:ext uri="{FF2B5EF4-FFF2-40B4-BE49-F238E27FC236}">
                <a16:creationId xmlns:a16="http://schemas.microsoft.com/office/drawing/2014/main" id="{26D4B42D-4F64-E06E-D402-EF5F8FE703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24" name="Correct sound effect and wrong sound effect (mp3cut.net) (1)">
            <a:hlinkClick r:id="" action="ppaction://media"/>
            <a:extLst>
              <a:ext uri="{FF2B5EF4-FFF2-40B4-BE49-F238E27FC236}">
                <a16:creationId xmlns:a16="http://schemas.microsoft.com/office/drawing/2014/main" id="{81E486B9-174F-9454-7796-833887D5C44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318414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9"/>
                                        </p:tgtEl>
                                        <p:attrNameLst>
                                          <p:attrName>fillcolor</p:attrName>
                                        </p:attrNameLst>
                                      </p:cBhvr>
                                      <p:to>
                                        <a:srgbClr val="92D050"/>
                                      </p:to>
                                    </p:animClr>
                                    <p:set>
                                      <p:cBhvr>
                                        <p:cTn id="40" dur="500" fill="hold"/>
                                        <p:tgtEl>
                                          <p:spTgt spid="9"/>
                                        </p:tgtEl>
                                        <p:attrNameLst>
                                          <p:attrName>fill.type</p:attrName>
                                        </p:attrNameLst>
                                      </p:cBhvr>
                                      <p:to>
                                        <p:strVal val="solid"/>
                                      </p:to>
                                    </p:set>
                                    <p:set>
                                      <p:cBhvr>
                                        <p:cTn id="41" dur="500" fill="hold"/>
                                        <p:tgtEl>
                                          <p:spTgt spid="9"/>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35" fill="hold"/>
                                        <p:tgtEl>
                                          <p:spTgt spid="23"/>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7"/>
                                        </p:tgtEl>
                                        <p:attrNameLst>
                                          <p:attrName>fillcolor</p:attrName>
                                        </p:attrNameLst>
                                      </p:cBhvr>
                                      <p:to>
                                        <a:srgbClr val="FF8989"/>
                                      </p:to>
                                    </p:animClr>
                                    <p:set>
                                      <p:cBhvr>
                                        <p:cTn id="49" dur="500" fill="hold"/>
                                        <p:tgtEl>
                                          <p:spTgt spid="17"/>
                                        </p:tgtEl>
                                        <p:attrNameLst>
                                          <p:attrName>fill.type</p:attrName>
                                        </p:attrNameLst>
                                      </p:cBhvr>
                                      <p:to>
                                        <p:strVal val="solid"/>
                                      </p:to>
                                    </p:set>
                                    <p:set>
                                      <p:cBhvr>
                                        <p:cTn id="50" dur="500" fill="hold"/>
                                        <p:tgtEl>
                                          <p:spTgt spid="17"/>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862" fill="hold"/>
                                        <p:tgtEl>
                                          <p:spTgt spid="24"/>
                                        </p:tgtEl>
                                      </p:cBhvr>
                                    </p:cmd>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20"/>
                                        </p:tgtEl>
                                        <p:attrNameLst>
                                          <p:attrName>fillcolor</p:attrName>
                                        </p:attrNameLst>
                                      </p:cBhvr>
                                      <p:to>
                                        <a:srgbClr val="92D050"/>
                                      </p:to>
                                    </p:animClr>
                                    <p:set>
                                      <p:cBhvr>
                                        <p:cTn id="58" dur="500" fill="hold"/>
                                        <p:tgtEl>
                                          <p:spTgt spid="20"/>
                                        </p:tgtEl>
                                        <p:attrNameLst>
                                          <p:attrName>fill.type</p:attrName>
                                        </p:attrNameLst>
                                      </p:cBhvr>
                                      <p:to>
                                        <p:strVal val="solid"/>
                                      </p:to>
                                    </p:set>
                                    <p:set>
                                      <p:cBhvr>
                                        <p:cTn id="59" dur="500" fill="hold"/>
                                        <p:tgtEl>
                                          <p:spTgt spid="2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35" fill="hold"/>
                                        <p:tgtEl>
                                          <p:spTgt spid="23"/>
                                        </p:tgtEl>
                                      </p:cBhvr>
                                    </p:cmd>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21"/>
                                        </p:tgtEl>
                                        <p:attrNameLst>
                                          <p:attrName>fillcolor</p:attrName>
                                        </p:attrNameLst>
                                      </p:cBhvr>
                                      <p:to>
                                        <a:srgbClr val="FF8989"/>
                                      </p:to>
                                    </p:animClr>
                                    <p:set>
                                      <p:cBhvr>
                                        <p:cTn id="67" dur="500" fill="hold"/>
                                        <p:tgtEl>
                                          <p:spTgt spid="21"/>
                                        </p:tgtEl>
                                        <p:attrNameLst>
                                          <p:attrName>fill.type</p:attrName>
                                        </p:attrNameLst>
                                      </p:cBhvr>
                                      <p:to>
                                        <p:strVal val="solid"/>
                                      </p:to>
                                    </p:set>
                                    <p:set>
                                      <p:cBhvr>
                                        <p:cTn id="68" dur="500" fill="hold"/>
                                        <p:tgtEl>
                                          <p:spTgt spid="2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862" fill="hold"/>
                                        <p:tgtEl>
                                          <p:spTgt spid="24"/>
                                        </p:tgtEl>
                                      </p:cBhvr>
                                    </p:cmd>
                                  </p:child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2"/>
                                        </p:tgtEl>
                                        <p:attrNameLst>
                                          <p:attrName>fillcolor</p:attrName>
                                        </p:attrNameLst>
                                      </p:cBhvr>
                                      <p:to>
                                        <a:srgbClr val="92D050"/>
                                      </p:to>
                                    </p:animClr>
                                    <p:set>
                                      <p:cBhvr>
                                        <p:cTn id="76" dur="500" fill="hold"/>
                                        <p:tgtEl>
                                          <p:spTgt spid="22"/>
                                        </p:tgtEl>
                                        <p:attrNameLst>
                                          <p:attrName>fill.type</p:attrName>
                                        </p:attrNameLst>
                                      </p:cBhvr>
                                      <p:to>
                                        <p:strVal val="solid"/>
                                      </p:to>
                                    </p:set>
                                    <p:set>
                                      <p:cBhvr>
                                        <p:cTn id="77" dur="500" fill="hold"/>
                                        <p:tgtEl>
                                          <p:spTgt spid="22"/>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835" fill="hold"/>
                                        <p:tgtEl>
                                          <p:spTgt spid="23"/>
                                        </p:tgtEl>
                                      </p:cBhvr>
                                    </p:cmd>
                                  </p:childTnLst>
                                </p:cTn>
                              </p:par>
                            </p:childTnLst>
                          </p:cTn>
                        </p:par>
                      </p:childTnLst>
                    </p:cTn>
                  </p:par>
                </p:childTnLst>
              </p:cTn>
              <p:nextCondLst>
                <p:cond evt="onClick" delay="0">
                  <p:tgtEl>
                    <p:spTgt spid="22"/>
                  </p:tgtEl>
                </p:cond>
              </p:nextCondLst>
            </p:seq>
            <p:audio>
              <p:cMediaNode vol="80000">
                <p:cTn id="80" fill="hold" display="0">
                  <p:stCondLst>
                    <p:cond delay="indefinite"/>
                  </p:stCondLst>
                  <p:endCondLst>
                    <p:cond evt="onStopAudio" delay="0">
                      <p:tgtEl>
                        <p:sldTgt/>
                      </p:tgtEl>
                    </p:cond>
                  </p:endCondLst>
                </p:cTn>
                <p:tgtEl>
                  <p:spTgt spid="23"/>
                </p:tgtEl>
              </p:cMediaNode>
            </p:audio>
            <p:audio>
              <p:cMediaNode vol="80000">
                <p:cTn id="81" fill="hold" display="0">
                  <p:stCondLst>
                    <p:cond delay="indefinite"/>
                  </p:stCondLst>
                  <p:endCondLst>
                    <p:cond evt="onStopAudio" delay="0">
                      <p:tgtEl>
                        <p:sldTgt/>
                      </p:tgtEl>
                    </p:cond>
                  </p:endCondLst>
                </p:cTn>
                <p:tgtEl>
                  <p:spTgt spid="24"/>
                </p:tgtEl>
              </p:cMediaNode>
            </p:audio>
          </p:childTnLst>
        </p:cTn>
      </p:par>
    </p:tnLst>
    <p:bldLst>
      <p:bldP spid="7" grpId="0"/>
      <p:bldP spid="9" grpId="0" animBg="1"/>
      <p:bldP spid="17"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Luyện tập 2</a:t>
              </a:r>
            </a:p>
          </p:txBody>
        </p:sp>
        <p:sp>
          <p:nvSpPr>
            <p:cNvPr id="5" name="Google Shape;1558;p54">
              <a:extLst>
                <a:ext uri="{FF2B5EF4-FFF2-40B4-BE49-F238E27FC236}">
                  <a16:creationId xmlns:a16="http://schemas.microsoft.com/office/drawing/2014/main"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7" name="TextBox 6">
            <a:extLst>
              <a:ext uri="{FF2B5EF4-FFF2-40B4-BE49-F238E27FC236}">
                <a16:creationId xmlns:a16="http://schemas.microsoft.com/office/drawing/2014/main" id="{7497E1F2-0AE4-2BC2-23B4-628A67A18210}"/>
              </a:ext>
            </a:extLst>
          </p:cNvPr>
          <p:cNvSpPr txBox="1"/>
          <p:nvPr/>
        </p:nvSpPr>
        <p:spPr>
          <a:xfrm>
            <a:off x="342900" y="1391576"/>
            <a:ext cx="8458200" cy="400110"/>
          </a:xfrm>
          <a:prstGeom prst="rect">
            <a:avLst/>
          </a:prstGeom>
          <a:noFill/>
        </p:spPr>
        <p:txBody>
          <a:bodyPr wrap="square">
            <a:spAutoFit/>
          </a:bodyPr>
          <a:lstStyle/>
          <a:p>
            <a:r>
              <a:rPr lang="vi-VN" sz="2000">
                <a:latin typeface="Arial" panose="020B0604020202020204" pitchFamily="34" charset="0"/>
                <a:cs typeface="Arial" panose="020B0604020202020204" pitchFamily="34" charset="0"/>
              </a:rPr>
              <a:t>Chỉ ra những hợp chất thuộc loại hydrocarbon, dẫn xuất của hydrocarbon</a:t>
            </a:r>
            <a:endParaRPr lang="en-US" sz="2000"/>
          </a:p>
        </p:txBody>
      </p:sp>
      <p:sp>
        <p:nvSpPr>
          <p:cNvPr id="9" name="Rectangle: Rounded Corners 8">
            <a:extLst>
              <a:ext uri="{FF2B5EF4-FFF2-40B4-BE49-F238E27FC236}">
                <a16:creationId xmlns:a16="http://schemas.microsoft.com/office/drawing/2014/main" id="{DD959C98-CE33-20E6-827F-DBDA747DD5D0}"/>
              </a:ext>
            </a:extLst>
          </p:cNvPr>
          <p:cNvSpPr/>
          <p:nvPr/>
        </p:nvSpPr>
        <p:spPr>
          <a:xfrm>
            <a:off x="700056"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6</a:t>
            </a:r>
            <a:endParaRPr lang="en-US" sz="2800"/>
          </a:p>
        </p:txBody>
      </p:sp>
      <p:sp>
        <p:nvSpPr>
          <p:cNvPr id="17" name="Rectangle: Rounded Corners 16">
            <a:extLst>
              <a:ext uri="{FF2B5EF4-FFF2-40B4-BE49-F238E27FC236}">
                <a16:creationId xmlns:a16="http://schemas.microsoft.com/office/drawing/2014/main" id="{574BDC14-8410-7557-C3DC-B9325AF3BDB7}"/>
              </a:ext>
            </a:extLst>
          </p:cNvPr>
          <p:cNvSpPr/>
          <p:nvPr/>
        </p:nvSpPr>
        <p:spPr>
          <a:xfrm>
            <a:off x="2688275"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6</a:t>
            </a:r>
            <a:r>
              <a:rPr lang="vi-VN" sz="2800">
                <a:solidFill>
                  <a:srgbClr val="000000"/>
                </a:solidFill>
              </a:rPr>
              <a:t>O</a:t>
            </a:r>
            <a:endParaRPr lang="en-US" sz="2800"/>
          </a:p>
        </p:txBody>
      </p:sp>
      <p:sp>
        <p:nvSpPr>
          <p:cNvPr id="20" name="Rectangle: Rounded Corners 19">
            <a:extLst>
              <a:ext uri="{FF2B5EF4-FFF2-40B4-BE49-F238E27FC236}">
                <a16:creationId xmlns:a16="http://schemas.microsoft.com/office/drawing/2014/main" id="{01C33D9B-9146-2C2C-11D5-61A3019888D7}"/>
              </a:ext>
            </a:extLst>
          </p:cNvPr>
          <p:cNvSpPr/>
          <p:nvPr/>
        </p:nvSpPr>
        <p:spPr>
          <a:xfrm>
            <a:off x="4839542"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2</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4</a:t>
            </a:r>
            <a:endParaRPr lang="en-US" sz="2800"/>
          </a:p>
        </p:txBody>
      </p:sp>
      <p:sp>
        <p:nvSpPr>
          <p:cNvPr id="21" name="Rectangle: Rounded Corners 20">
            <a:extLst>
              <a:ext uri="{FF2B5EF4-FFF2-40B4-BE49-F238E27FC236}">
                <a16:creationId xmlns:a16="http://schemas.microsoft.com/office/drawing/2014/main" id="{1E043AD9-96F9-5CE3-0B56-22C4AC2D74C2}"/>
              </a:ext>
            </a:extLst>
          </p:cNvPr>
          <p:cNvSpPr/>
          <p:nvPr/>
        </p:nvSpPr>
        <p:spPr>
          <a:xfrm>
            <a:off x="6827761"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3</a:t>
            </a:r>
            <a:r>
              <a:rPr lang="vi-VN" sz="2800">
                <a:solidFill>
                  <a:srgbClr val="000000"/>
                </a:solidFill>
              </a:rPr>
              <a:t>Cl</a:t>
            </a:r>
            <a:endParaRPr lang="en-US" sz="2800"/>
          </a:p>
        </p:txBody>
      </p:sp>
      <p:sp>
        <p:nvSpPr>
          <p:cNvPr id="2" name="Rectangle 1">
            <a:extLst>
              <a:ext uri="{FF2B5EF4-FFF2-40B4-BE49-F238E27FC236}">
                <a16:creationId xmlns:a16="http://schemas.microsoft.com/office/drawing/2014/main" id="{01434BF6-2D01-CE51-5E2A-137164566F99}"/>
              </a:ext>
            </a:extLst>
          </p:cNvPr>
          <p:cNvSpPr/>
          <p:nvPr/>
        </p:nvSpPr>
        <p:spPr>
          <a:xfrm>
            <a:off x="0" y="4438185"/>
            <a:ext cx="3268133" cy="705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HYDROCARBON</a:t>
            </a:r>
          </a:p>
        </p:txBody>
      </p:sp>
      <p:sp>
        <p:nvSpPr>
          <p:cNvPr id="6" name="Rectangle 5">
            <a:extLst>
              <a:ext uri="{FF2B5EF4-FFF2-40B4-BE49-F238E27FC236}">
                <a16:creationId xmlns:a16="http://schemas.microsoft.com/office/drawing/2014/main" id="{1852C710-3B71-2910-25FC-73AB0EF8CCF8}"/>
              </a:ext>
            </a:extLst>
          </p:cNvPr>
          <p:cNvSpPr/>
          <p:nvPr/>
        </p:nvSpPr>
        <p:spPr>
          <a:xfrm>
            <a:off x="3268133" y="4443699"/>
            <a:ext cx="5875867" cy="70531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DẪN XUẤT CỦA HYDROCARBON</a:t>
            </a:r>
          </a:p>
        </p:txBody>
      </p:sp>
    </p:spTree>
    <p:extLst>
      <p:ext uri="{BB962C8B-B14F-4D97-AF65-F5344CB8AC3E}">
        <p14:creationId xmlns:p14="http://schemas.microsoft.com/office/powerpoint/2010/main" val="1231391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5.55556E-7 -1.60494E-6 L -0.06493 0.30216 " pathEditMode="relative" rAng="0" ptsTypes="AA">
                                      <p:cBhvr>
                                        <p:cTn id="41" dur="750" fill="hold"/>
                                        <p:tgtEl>
                                          <p:spTgt spid="9"/>
                                        </p:tgtEl>
                                        <p:attrNameLst>
                                          <p:attrName>ppt_x</p:attrName>
                                          <p:attrName>ppt_y</p:attrName>
                                        </p:attrNameLst>
                                      </p:cBhvr>
                                      <p:rCtr x="-3247" y="15093"/>
                                    </p:animMotion>
                                  </p:childTnLst>
                                </p:cTn>
                              </p:par>
                              <p:par>
                                <p:cTn id="42" presetID="42" presetClass="path" presetSubtype="0" accel="50000" decel="50000" fill="hold" grpId="1" nodeType="withEffect">
                                  <p:stCondLst>
                                    <p:cond delay="0"/>
                                  </p:stCondLst>
                                  <p:childTnLst>
                                    <p:animMotion origin="layout" path="M -1.66667E-6 -1.60494E-6 L 0.17674 0.30864 " pathEditMode="relative" rAng="0" ptsTypes="AA">
                                      <p:cBhvr>
                                        <p:cTn id="43" dur="750" fill="hold"/>
                                        <p:tgtEl>
                                          <p:spTgt spid="17"/>
                                        </p:tgtEl>
                                        <p:attrNameLst>
                                          <p:attrName>ppt_x</p:attrName>
                                          <p:attrName>ppt_y</p:attrName>
                                        </p:attrNameLst>
                                      </p:cBhvr>
                                      <p:rCtr x="8837" y="15432"/>
                                    </p:animMotion>
                                  </p:childTnLst>
                                </p:cTn>
                              </p:par>
                              <p:par>
                                <p:cTn id="44" presetID="42" presetClass="path" presetSubtype="0" accel="50000" decel="50000" fill="hold" grpId="1" nodeType="withEffect">
                                  <p:stCondLst>
                                    <p:cond delay="0"/>
                                  </p:stCondLst>
                                  <p:childTnLst>
                                    <p:animMotion origin="layout" path="M 1.66667E-6 -1.60494E-6 L -0.33438 0.3071 " pathEditMode="relative" rAng="0" ptsTypes="AA">
                                      <p:cBhvr>
                                        <p:cTn id="45" dur="750" fill="hold"/>
                                        <p:tgtEl>
                                          <p:spTgt spid="20"/>
                                        </p:tgtEl>
                                        <p:attrNameLst>
                                          <p:attrName>ppt_x</p:attrName>
                                          <p:attrName>ppt_y</p:attrName>
                                        </p:attrNameLst>
                                      </p:cBhvr>
                                      <p:rCtr x="-16719" y="15340"/>
                                    </p:animMotion>
                                  </p:childTnLst>
                                </p:cTn>
                              </p:par>
                              <p:par>
                                <p:cTn id="46" presetID="42" presetClass="path" presetSubtype="0" accel="50000" decel="50000" fill="hold" grpId="1" nodeType="withEffect">
                                  <p:stCondLst>
                                    <p:cond delay="0"/>
                                  </p:stCondLst>
                                  <p:childTnLst>
                                    <p:animMotion origin="layout" path="M 5.55556E-7 -1.60494E-6 L -0.07049 0.31204 " pathEditMode="relative" rAng="0" ptsTypes="AA">
                                      <p:cBhvr>
                                        <p:cTn id="47" dur="750" fill="hold"/>
                                        <p:tgtEl>
                                          <p:spTgt spid="21"/>
                                        </p:tgtEl>
                                        <p:attrNameLst>
                                          <p:attrName>ppt_x</p:attrName>
                                          <p:attrName>ppt_y</p:attrName>
                                        </p:attrNameLst>
                                      </p:cBhvr>
                                      <p:rCtr x="-3524" y="15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P spid="17" grpId="0" animBg="1"/>
      <p:bldP spid="17" grpId="1" animBg="1"/>
      <p:bldP spid="20" grpId="0" animBg="1"/>
      <p:bldP spid="20" grpId="1" animBg="1"/>
      <p:bldP spid="21" grpId="0" animBg="1"/>
      <p:bldP spid="21" grpId="1" animBg="1"/>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2" name="TextBox 1">
            <a:extLst>
              <a:ext uri="{FF2B5EF4-FFF2-40B4-BE49-F238E27FC236}">
                <a16:creationId xmlns:a16="http://schemas.microsoft.com/office/drawing/2014/main" id="{C8C086A2-E043-BD5C-CA89-A8D88EFADC97}"/>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400" b="1" i="1" u="none" strike="noStrike" kern="0" cap="none" spc="0" normalizeH="0" baseline="0" noProof="0">
                <a:ln>
                  <a:noFill/>
                </a:ln>
                <a:solidFill>
                  <a:srgbClr val="CE3028"/>
                </a:solidFill>
                <a:effectLst/>
                <a:uLnTx/>
                <a:uFillTx/>
                <a:latin typeface="Arial"/>
                <a:cs typeface="Arial"/>
                <a:sym typeface="Arial"/>
              </a:rPr>
              <a:t>3. Hoá học hữu cơ</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CB8F19B9-7DA7-50B4-0EDB-051B8C8F17BF}"/>
              </a:ext>
            </a:extLst>
          </p:cNvPr>
          <p:cNvGrpSpPr/>
          <p:nvPr/>
        </p:nvGrpSpPr>
        <p:grpSpPr>
          <a:xfrm>
            <a:off x="486491" y="1085850"/>
            <a:ext cx="4624039" cy="4057650"/>
            <a:chOff x="240897" y="1098497"/>
            <a:chExt cx="4624039" cy="4057650"/>
          </a:xfrm>
        </p:grpSpPr>
        <p:sp>
          <p:nvSpPr>
            <p:cNvPr id="9" name="Rectangle: Rounded Corners 8">
              <a:extLst>
                <a:ext uri="{FF2B5EF4-FFF2-40B4-BE49-F238E27FC236}">
                  <a16:creationId xmlns:a16="http://schemas.microsoft.com/office/drawing/2014/main" id="{C727AC59-5C53-AE51-665B-23479B2868F4}"/>
                </a:ext>
              </a:extLst>
            </p:cNvPr>
            <p:cNvSpPr/>
            <p:nvPr/>
          </p:nvSpPr>
          <p:spPr>
            <a:xfrm>
              <a:off x="240897" y="1098497"/>
              <a:ext cx="4624039" cy="2971800"/>
            </a:xfrm>
            <a:prstGeom prst="roundRect">
              <a:avLst>
                <a:gd name="adj" fmla="val 61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đọc thông tin mục I.3, quan sát Hình 19.4 – SGK tr.98, thảo luận nhóm đôi và trả lời câu hỏi:</a:t>
              </a:r>
            </a:p>
            <a:p>
              <a:pPr marL="342900" indent="-342900" algn="just">
                <a:lnSpc>
                  <a:spcPct val="150000"/>
                </a:lnSpc>
                <a:buFont typeface="Arial" panose="020B0604020202020204" pitchFamily="34" charset="0"/>
                <a:buChar cha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oá học hữu cơ là gì</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Nêu </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vài sản phẩm của hoá học hữu cơ.</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pic>
          <p:nvPicPr>
            <p:cNvPr id="11" name="Picture 14">
              <a:extLst>
                <a:ext uri="{FF2B5EF4-FFF2-40B4-BE49-F238E27FC236}">
                  <a16:creationId xmlns:a16="http://schemas.microsoft.com/office/drawing/2014/main" id="{2029EAA6-4AEE-4A88-9E34-99652909AD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8788" y="3533912"/>
              <a:ext cx="2294262" cy="1622235"/>
            </a:xfrm>
            <a:prstGeom prst="rect">
              <a:avLst/>
            </a:prstGeom>
          </p:spPr>
        </p:pic>
      </p:grpSp>
      <p:pic>
        <p:nvPicPr>
          <p:cNvPr id="4" name="Picture 3" descr="A close-up of a computer screen&#10;&#10;Description automatically generated">
            <a:extLst>
              <a:ext uri="{FF2B5EF4-FFF2-40B4-BE49-F238E27FC236}">
                <a16:creationId xmlns:a16="http://schemas.microsoft.com/office/drawing/2014/main" id="{904C9109-81E6-0EE7-0A86-C324D6866466}"/>
              </a:ext>
            </a:extLst>
          </p:cNvPr>
          <p:cNvPicPr>
            <a:picLocks noChangeAspect="1"/>
          </p:cNvPicPr>
          <p:nvPr/>
        </p:nvPicPr>
        <p:blipFill>
          <a:blip r:embed="rId5"/>
          <a:stretch>
            <a:fillRect/>
          </a:stretch>
        </p:blipFill>
        <p:spPr>
          <a:xfrm>
            <a:off x="5653224" y="845014"/>
            <a:ext cx="3004285" cy="4090815"/>
          </a:xfrm>
          <a:prstGeom prst="rect">
            <a:avLst/>
          </a:prstGeom>
        </p:spPr>
      </p:pic>
    </p:spTree>
    <p:extLst>
      <p:ext uri="{BB962C8B-B14F-4D97-AF65-F5344CB8AC3E}">
        <p14:creationId xmlns:p14="http://schemas.microsoft.com/office/powerpoint/2010/main" val="966615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TextBox 10">
            <a:extLst>
              <a:ext uri="{FF2B5EF4-FFF2-40B4-BE49-F238E27FC236}">
                <a16:creationId xmlns:a16="http://schemas.microsoft.com/office/drawing/2014/main" id="{7D8AE04A-99BA-E796-FD92-32F0B2EDF799}"/>
              </a:ext>
            </a:extLst>
          </p:cNvPr>
          <p:cNvSpPr txBox="1"/>
          <p:nvPr/>
        </p:nvSpPr>
        <p:spPr>
          <a:xfrm>
            <a:off x="2775572" y="400912"/>
            <a:ext cx="3592855" cy="615553"/>
          </a:xfrm>
          <a:prstGeom prst="rect">
            <a:avLst/>
          </a:prstGeom>
        </p:spPr>
        <p:txBody>
          <a:bodyPr wrap="square" lIns="0" tIns="0" rIns="0" bIns="0" rtlCol="0" anchor="t">
            <a:spAutoFit/>
          </a:bodyPr>
          <a:lstStyle/>
          <a:p>
            <a:pPr algn="ctr" defTabSz="457200">
              <a:buClrTx/>
              <a:defRPr/>
            </a:pPr>
            <a:r>
              <a:rPr lang="en-US" sz="4000" b="1" kern="1200">
                <a:solidFill>
                  <a:schemeClr val="bg1">
                    <a:lumMod val="50000"/>
                  </a:schemeClr>
                </a:solidFill>
                <a:latin typeface="Arial" panose="020B0604020202020204" pitchFamily="34" charset="0"/>
                <a:ea typeface="+mn-ea"/>
                <a:cs typeface="Arial" panose="020B0604020202020204" pitchFamily="34" charset="0"/>
              </a:rPr>
              <a:t>KHỞI ĐỘNG</a:t>
            </a:r>
            <a:endParaRPr lang="en-US" sz="4000" b="1" kern="1200" dirty="0">
              <a:solidFill>
                <a:schemeClr val="bg1">
                  <a:lumMod val="50000"/>
                </a:schemeClr>
              </a:solidFill>
              <a:latin typeface="Arial" panose="020B0604020202020204" pitchFamily="34" charset="0"/>
              <a:ea typeface="+mn-ea"/>
              <a:cs typeface="Arial" panose="020B0604020202020204" pitchFamily="34" charset="0"/>
            </a:endParaRPr>
          </a:p>
        </p:txBody>
      </p:sp>
      <p:pic>
        <p:nvPicPr>
          <p:cNvPr id="6" name="Picture 5" descr="A plate of meat and fruit&#10;&#10;Description automatically generated">
            <a:extLst>
              <a:ext uri="{FF2B5EF4-FFF2-40B4-BE49-F238E27FC236}">
                <a16:creationId xmlns:a16="http://schemas.microsoft.com/office/drawing/2014/main" id="{7C4B5B42-4A14-2C81-9F1B-EF8A1760BEE0}"/>
              </a:ext>
            </a:extLst>
          </p:cNvPr>
          <p:cNvPicPr>
            <a:picLocks noChangeAspect="1"/>
          </p:cNvPicPr>
          <p:nvPr/>
        </p:nvPicPr>
        <p:blipFill rotWithShape="1">
          <a:blip r:embed="rId3">
            <a:clrChange>
              <a:clrFrom>
                <a:srgbClr val="FFFFFF"/>
              </a:clrFrom>
              <a:clrTo>
                <a:srgbClr val="FFFFFF">
                  <a:alpha val="0"/>
                </a:srgbClr>
              </a:clrTo>
            </a:clrChange>
          </a:blip>
          <a:srcRect l="1694" t="6119" r="1090" b="10327"/>
          <a:stretch/>
        </p:blipFill>
        <p:spPr>
          <a:xfrm>
            <a:off x="981306" y="942124"/>
            <a:ext cx="7181386" cy="2490439"/>
          </a:xfrm>
          <a:prstGeom prst="rect">
            <a:avLst/>
          </a:prstGeom>
        </p:spPr>
      </p:pic>
      <p:grpSp>
        <p:nvGrpSpPr>
          <p:cNvPr id="7" name="Group 6">
            <a:extLst>
              <a:ext uri="{FF2B5EF4-FFF2-40B4-BE49-F238E27FC236}">
                <a16:creationId xmlns:a16="http://schemas.microsoft.com/office/drawing/2014/main" id="{A447A87D-64CB-1C8E-959B-476827E27D65}"/>
              </a:ext>
            </a:extLst>
          </p:cNvPr>
          <p:cNvGrpSpPr/>
          <p:nvPr/>
        </p:nvGrpSpPr>
        <p:grpSpPr>
          <a:xfrm>
            <a:off x="728115" y="3898338"/>
            <a:ext cx="7687767" cy="844250"/>
            <a:chOff x="61064" y="3823768"/>
            <a:chExt cx="7687767" cy="844250"/>
          </a:xfrm>
        </p:grpSpPr>
        <p:sp>
          <p:nvSpPr>
            <p:cNvPr id="8" name="Rectangle: Rounded Corners 7">
              <a:extLst>
                <a:ext uri="{FF2B5EF4-FFF2-40B4-BE49-F238E27FC236}">
                  <a16:creationId xmlns:a16="http://schemas.microsoft.com/office/drawing/2014/main" id="{77643A0A-43FB-6551-1DBA-DB0CBAC5E193}"/>
                </a:ext>
              </a:extLst>
            </p:cNvPr>
            <p:cNvSpPr/>
            <p:nvPr/>
          </p:nvSpPr>
          <p:spPr>
            <a:xfrm>
              <a:off x="909416" y="3823768"/>
              <a:ext cx="6839415" cy="844250"/>
            </a:xfrm>
            <a:prstGeom prst="round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Quan sát hình 19.1 và chỉ ra các loại thực phẩm nào </a:t>
              </a:r>
              <a:endParaRPr lang="en-US" sz="2000">
                <a:solidFill>
                  <a:srgbClr val="000000"/>
                </a:solidFill>
                <a:effectLst/>
                <a:ea typeface="Calibri" panose="020F0502020204030204" pitchFamily="34" charset="0"/>
                <a:cs typeface="Times New Roman" panose="02020603050405020304" pitchFamily="18" charset="0"/>
              </a:endParaRPr>
            </a:p>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giàu chất đạm, chất béo, chất bộ đường, vitamin.</a:t>
              </a:r>
              <a:endParaRPr lang="en-US" sz="2000">
                <a:effectLst/>
                <a:ea typeface="Calibri" panose="020F0502020204030204" pitchFamily="34" charset="0"/>
                <a:cs typeface="Times New Roman" panose="02020603050405020304" pitchFamily="18" charset="0"/>
              </a:endParaRPr>
            </a:p>
          </p:txBody>
        </p:sp>
        <p:pic>
          <p:nvPicPr>
            <p:cNvPr id="9" name="Picture 25">
              <a:extLst>
                <a:ext uri="{FF2B5EF4-FFF2-40B4-BE49-F238E27FC236}">
                  <a16:creationId xmlns:a16="http://schemas.microsoft.com/office/drawing/2014/main" id="{4407961A-E9C3-B778-3DF3-C3E4DFE00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064" y="3823769"/>
              <a:ext cx="1191181" cy="844249"/>
            </a:xfrm>
            <a:prstGeom prst="rect">
              <a:avLst/>
            </a:prstGeom>
          </p:spPr>
        </p:pic>
      </p:grpSp>
      <p:sp>
        <p:nvSpPr>
          <p:cNvPr id="10" name="TextBox 9">
            <a:extLst>
              <a:ext uri="{FF2B5EF4-FFF2-40B4-BE49-F238E27FC236}">
                <a16:creationId xmlns:a16="http://schemas.microsoft.com/office/drawing/2014/main" id="{08601CA7-D131-DB74-2568-0246FA3824B7}"/>
              </a:ext>
            </a:extLst>
          </p:cNvPr>
          <p:cNvSpPr txBox="1"/>
          <p:nvPr/>
        </p:nvSpPr>
        <p:spPr>
          <a:xfrm>
            <a:off x="1650380" y="3297314"/>
            <a:ext cx="1665249" cy="400110"/>
          </a:xfrm>
          <a:prstGeom prst="rect">
            <a:avLst/>
          </a:prstGeom>
          <a:noFill/>
        </p:spPr>
        <p:txBody>
          <a:bodyPr wrap="square" rtlCol="0">
            <a:spAutoFit/>
          </a:bodyPr>
          <a:lstStyle/>
          <a:p>
            <a:pPr algn="ctr"/>
            <a:r>
              <a:rPr lang="en-US" sz="2000" b="1">
                <a:solidFill>
                  <a:srgbClr val="FF0000"/>
                </a:solidFill>
              </a:rPr>
              <a:t>Vitamin</a:t>
            </a:r>
          </a:p>
        </p:txBody>
      </p:sp>
      <p:sp>
        <p:nvSpPr>
          <p:cNvPr id="11" name="TextBox 10">
            <a:extLst>
              <a:ext uri="{FF2B5EF4-FFF2-40B4-BE49-F238E27FC236}">
                <a16:creationId xmlns:a16="http://schemas.microsoft.com/office/drawing/2014/main" id="{E23B2044-9914-965B-E7FD-FE8C5E416473}"/>
              </a:ext>
            </a:extLst>
          </p:cNvPr>
          <p:cNvSpPr txBox="1"/>
          <p:nvPr/>
        </p:nvSpPr>
        <p:spPr>
          <a:xfrm>
            <a:off x="3854605" y="3297314"/>
            <a:ext cx="1665249" cy="400110"/>
          </a:xfrm>
          <a:prstGeom prst="rect">
            <a:avLst/>
          </a:prstGeom>
          <a:noFill/>
        </p:spPr>
        <p:txBody>
          <a:bodyPr wrap="square" rtlCol="0">
            <a:spAutoFit/>
          </a:bodyPr>
          <a:lstStyle/>
          <a:p>
            <a:pPr algn="ctr"/>
            <a:r>
              <a:rPr lang="en-US" sz="2000" b="1">
                <a:solidFill>
                  <a:srgbClr val="FF0000"/>
                </a:solidFill>
              </a:rPr>
              <a:t>Protein</a:t>
            </a:r>
          </a:p>
        </p:txBody>
      </p:sp>
      <p:sp>
        <p:nvSpPr>
          <p:cNvPr id="12" name="TextBox 11">
            <a:extLst>
              <a:ext uri="{FF2B5EF4-FFF2-40B4-BE49-F238E27FC236}">
                <a16:creationId xmlns:a16="http://schemas.microsoft.com/office/drawing/2014/main" id="{4AB2DE21-41DB-8CAD-8187-E98C51EAA176}"/>
              </a:ext>
            </a:extLst>
          </p:cNvPr>
          <p:cNvSpPr txBox="1"/>
          <p:nvPr/>
        </p:nvSpPr>
        <p:spPr>
          <a:xfrm>
            <a:off x="6237249" y="3297314"/>
            <a:ext cx="1665249" cy="400110"/>
          </a:xfrm>
          <a:prstGeom prst="rect">
            <a:avLst/>
          </a:prstGeom>
          <a:noFill/>
        </p:spPr>
        <p:txBody>
          <a:bodyPr wrap="square" rtlCol="0">
            <a:spAutoFit/>
          </a:bodyPr>
          <a:lstStyle/>
          <a:p>
            <a:pPr algn="ctr"/>
            <a:r>
              <a:rPr lang="en-US" sz="2000" b="1">
                <a:solidFill>
                  <a:srgbClr val="FF0000"/>
                </a:solidFill>
              </a:rPr>
              <a:t>Chất béo</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id="{2831A5E0-451C-6A71-B654-61924872A44D}"/>
              </a:ext>
            </a:extLst>
          </p:cNvPr>
          <p:cNvSpPr/>
          <p:nvPr/>
        </p:nvSpPr>
        <p:spPr>
          <a:xfrm>
            <a:off x="-1" y="664031"/>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Khái niệm:</a:t>
            </a:r>
          </a:p>
        </p:txBody>
      </p:sp>
      <p:sp>
        <p:nvSpPr>
          <p:cNvPr id="32" name="TextBox 31">
            <a:extLst>
              <a:ext uri="{FF2B5EF4-FFF2-40B4-BE49-F238E27FC236}">
                <a16:creationId xmlns:a16="http://schemas.microsoft.com/office/drawing/2014/main" id="{F68EBF6A-3C02-D4B5-513D-08FBC5FC096C}"/>
              </a:ext>
            </a:extLst>
          </p:cNvPr>
          <p:cNvSpPr txBox="1"/>
          <p:nvPr/>
        </p:nvSpPr>
        <p:spPr>
          <a:xfrm>
            <a:off x="3148361" y="500652"/>
            <a:ext cx="5191306"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L</a:t>
            </a:r>
            <a:r>
              <a:rPr lang="vi-VN" sz="2000"/>
              <a:t>à ngành hoá học</a:t>
            </a:r>
            <a:r>
              <a:rPr lang="en-US" sz="2000"/>
              <a:t> chuyên</a:t>
            </a:r>
            <a:r>
              <a:rPr lang="vi-VN" sz="2000"/>
              <a:t> nghiên cứu về các hợp chất hữu cơ.</a:t>
            </a:r>
            <a:endParaRPr lang="en-US" sz="2000"/>
          </a:p>
        </p:txBody>
      </p:sp>
      <p:sp>
        <p:nvSpPr>
          <p:cNvPr id="56" name="Arrow: Pentagon 55">
            <a:extLst>
              <a:ext uri="{FF2B5EF4-FFF2-40B4-BE49-F238E27FC236}">
                <a16:creationId xmlns:a16="http://schemas.microsoft.com/office/drawing/2014/main" id="{A88E2EDE-D184-883E-5094-84E4B56A0C70}"/>
              </a:ext>
            </a:extLst>
          </p:cNvPr>
          <p:cNvSpPr/>
          <p:nvPr/>
        </p:nvSpPr>
        <p:spPr>
          <a:xfrm>
            <a:off x="-2" y="1816832"/>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Ứng dụng:</a:t>
            </a:r>
          </a:p>
        </p:txBody>
      </p:sp>
      <p:sp>
        <p:nvSpPr>
          <p:cNvPr id="2" name="Rectangle: Rounded Corners 1">
            <a:extLst>
              <a:ext uri="{FF2B5EF4-FFF2-40B4-BE49-F238E27FC236}">
                <a16:creationId xmlns:a16="http://schemas.microsoft.com/office/drawing/2014/main" id="{954EDA88-3A46-4735-8ED9-83C609BB5A38}"/>
              </a:ext>
            </a:extLst>
          </p:cNvPr>
          <p:cNvSpPr/>
          <p:nvPr/>
        </p:nvSpPr>
        <p:spPr>
          <a:xfrm>
            <a:off x="3105859" y="1717286"/>
            <a:ext cx="735981"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Chất dẻo</a:t>
            </a:r>
          </a:p>
        </p:txBody>
      </p:sp>
      <p:sp>
        <p:nvSpPr>
          <p:cNvPr id="3" name="Rectangle: Rounded Corners 2">
            <a:extLst>
              <a:ext uri="{FF2B5EF4-FFF2-40B4-BE49-F238E27FC236}">
                <a16:creationId xmlns:a16="http://schemas.microsoft.com/office/drawing/2014/main" id="{B92AF226-FA4F-2664-E2FC-AD0F1DFF82F5}"/>
              </a:ext>
            </a:extLst>
          </p:cNvPr>
          <p:cNvSpPr/>
          <p:nvPr/>
        </p:nvSpPr>
        <p:spPr>
          <a:xfrm>
            <a:off x="3930349" y="1717286"/>
            <a:ext cx="91440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Tơ sợi tổng hợp</a:t>
            </a:r>
          </a:p>
        </p:txBody>
      </p:sp>
      <p:sp>
        <p:nvSpPr>
          <p:cNvPr id="4" name="Rectangle: Rounded Corners 3">
            <a:extLst>
              <a:ext uri="{FF2B5EF4-FFF2-40B4-BE49-F238E27FC236}">
                <a16:creationId xmlns:a16="http://schemas.microsoft.com/office/drawing/2014/main" id="{9A936BCB-750F-C81E-7FC0-1EF4DFAC5C22}"/>
              </a:ext>
            </a:extLst>
          </p:cNvPr>
          <p:cNvSpPr/>
          <p:nvPr/>
        </p:nvSpPr>
        <p:spPr>
          <a:xfrm>
            <a:off x="4933258" y="1717286"/>
            <a:ext cx="100584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Cao su tổng hợp</a:t>
            </a:r>
          </a:p>
        </p:txBody>
      </p:sp>
      <p:sp>
        <p:nvSpPr>
          <p:cNvPr id="5" name="Rectangle: Rounded Corners 4">
            <a:extLst>
              <a:ext uri="{FF2B5EF4-FFF2-40B4-BE49-F238E27FC236}">
                <a16:creationId xmlns:a16="http://schemas.microsoft.com/office/drawing/2014/main" id="{91199BED-BDCA-9EA6-C171-8B6FD98F362A}"/>
              </a:ext>
            </a:extLst>
          </p:cNvPr>
          <p:cNvSpPr/>
          <p:nvPr/>
        </p:nvSpPr>
        <p:spPr>
          <a:xfrm>
            <a:off x="6027607" y="1717286"/>
            <a:ext cx="91440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Thuốc chữa bệnh</a:t>
            </a:r>
          </a:p>
        </p:txBody>
      </p:sp>
      <p:sp>
        <p:nvSpPr>
          <p:cNvPr id="6" name="Rectangle: Rounded Corners 5">
            <a:extLst>
              <a:ext uri="{FF2B5EF4-FFF2-40B4-BE49-F238E27FC236}">
                <a16:creationId xmlns:a16="http://schemas.microsoft.com/office/drawing/2014/main" id="{934E35B8-2A69-5BF4-F962-A1BDE282C181}"/>
              </a:ext>
            </a:extLst>
          </p:cNvPr>
          <p:cNvSpPr/>
          <p:nvPr/>
        </p:nvSpPr>
        <p:spPr>
          <a:xfrm>
            <a:off x="7030516" y="1717285"/>
            <a:ext cx="100584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Vitamin</a:t>
            </a:r>
          </a:p>
        </p:txBody>
      </p:sp>
      <p:sp>
        <p:nvSpPr>
          <p:cNvPr id="7" name="Rectangle: Rounded Corners 6">
            <a:extLst>
              <a:ext uri="{FF2B5EF4-FFF2-40B4-BE49-F238E27FC236}">
                <a16:creationId xmlns:a16="http://schemas.microsoft.com/office/drawing/2014/main" id="{C9EBFAF1-35BE-6F67-6012-AD9D2C3459A7}"/>
              </a:ext>
            </a:extLst>
          </p:cNvPr>
          <p:cNvSpPr/>
          <p:nvPr/>
        </p:nvSpPr>
        <p:spPr>
          <a:xfrm>
            <a:off x="8124865" y="1717285"/>
            <a:ext cx="796114"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Mĩ phẩm</a:t>
            </a:r>
          </a:p>
        </p:txBody>
      </p:sp>
      <p:pic>
        <p:nvPicPr>
          <p:cNvPr id="9" name="Picture 8" descr="A group of plastic bottles&#10;&#10;Description automatically generated">
            <a:extLst>
              <a:ext uri="{FF2B5EF4-FFF2-40B4-BE49-F238E27FC236}">
                <a16:creationId xmlns:a16="http://schemas.microsoft.com/office/drawing/2014/main" id="{89DAF904-C426-3883-F51C-9A180C1881D3}"/>
              </a:ext>
            </a:extLst>
          </p:cNvPr>
          <p:cNvPicPr>
            <a:picLocks noChangeAspect="1"/>
          </p:cNvPicPr>
          <p:nvPr/>
        </p:nvPicPr>
        <p:blipFill>
          <a:blip r:embed="rId2"/>
          <a:stretch>
            <a:fillRect/>
          </a:stretch>
        </p:blipFill>
        <p:spPr>
          <a:xfrm>
            <a:off x="223021" y="3311046"/>
            <a:ext cx="2293684" cy="1529123"/>
          </a:xfrm>
          <a:prstGeom prst="rect">
            <a:avLst/>
          </a:prstGeom>
        </p:spPr>
      </p:pic>
      <p:pic>
        <p:nvPicPr>
          <p:cNvPr id="11" name="Picture 10" descr="A white bottle with a yellow lid&#10;&#10;Description automatically generated">
            <a:extLst>
              <a:ext uri="{FF2B5EF4-FFF2-40B4-BE49-F238E27FC236}">
                <a16:creationId xmlns:a16="http://schemas.microsoft.com/office/drawing/2014/main" id="{C1D0FD15-44F0-D7C5-380F-D2540900B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00" b="96300" l="10000" r="90000">
                        <a14:foregroundMark x1="46600" y1="7300" x2="43400" y2="61300"/>
                        <a14:foregroundMark x1="56300" y1="13800" x2="61700" y2="57400"/>
                        <a14:foregroundMark x1="67500" y1="55600" x2="36900" y2="56300"/>
                        <a14:foregroundMark x1="37600" y1="37200" x2="48500" y2="77500"/>
                        <a14:foregroundMark x1="48500" y1="77500" x2="67100" y2="92700"/>
                        <a14:foregroundMark x1="29300" y1="91900" x2="70700" y2="93700"/>
                        <a14:foregroundMark x1="72900" y1="92700" x2="72900" y2="92700"/>
                        <a14:foregroundMark x1="73600" y1="90900" x2="73600" y2="90900"/>
                        <a14:foregroundMark x1="72900" y1="90900" x2="72900" y2="90900"/>
                        <a14:foregroundMark x1="61700" y1="94100" x2="61700" y2="94100"/>
                        <a14:foregroundMark x1="61700" y1="94100" x2="61700" y2="94100"/>
                        <a14:foregroundMark x1="54900" y1="94800" x2="54900" y2="94800"/>
                        <a14:foregroundMark x1="54500" y1="94800" x2="54500" y2="94800"/>
                        <a14:foregroundMark x1="49800" y1="58400" x2="52000" y2="65300"/>
                        <a14:foregroundMark x1="46200" y1="35000" x2="56000" y2="51200"/>
                        <a14:foregroundMark x1="55200" y1="10900" x2="55200" y2="10900"/>
                        <a14:foregroundMark x1="55200" y1="10900" x2="55200" y2="10900"/>
                        <a14:foregroundMark x1="56000" y1="8700" x2="56000" y2="8700"/>
                        <a14:foregroundMark x1="56000" y1="8700" x2="56000" y2="8700"/>
                        <a14:foregroundMark x1="56000" y1="8700" x2="56000" y2="8700"/>
                        <a14:foregroundMark x1="56000" y1="8700" x2="38300" y2="8700"/>
                        <a14:foregroundMark x1="24600" y1="24200" x2="24300" y2="25700"/>
                        <a14:foregroundMark x1="33300" y1="8400" x2="62900" y2="9600"/>
                        <a14:foregroundMark x1="62900" y1="9600" x2="64600" y2="10200"/>
                        <a14:foregroundMark x1="67500" y1="6600" x2="67500" y2="6600"/>
                        <a14:foregroundMark x1="67500" y1="6600" x2="67500" y2="6600"/>
                        <a14:foregroundMark x1="67500" y1="6600" x2="67500" y2="6600"/>
                        <a14:foregroundMark x1="37600" y1="29300" x2="39300" y2="57000"/>
                        <a14:foregroundMark x1="39300" y1="57000" x2="62900" y2="73800"/>
                        <a14:foregroundMark x1="62900" y1="73800" x2="66800" y2="31900"/>
                        <a14:foregroundMark x1="66800" y1="31900" x2="39500" y2="30400"/>
                        <a14:foregroundMark x1="39500" y1="30400" x2="28200" y2="69200"/>
                        <a14:foregroundMark x1="28200" y1="69200" x2="32900" y2="94100"/>
                        <a14:foregroundMark x1="32900" y1="94100" x2="61700" y2="96300"/>
                        <a14:foregroundMark x1="32600" y1="9100" x2="32600" y2="9100"/>
                        <a14:foregroundMark x1="29700" y1="6200" x2="29700" y2="6200"/>
                        <a14:foregroundMark x1="64600" y1="6600" x2="64600" y2="6600"/>
                        <a14:foregroundMark x1="64600" y1="6600" x2="64600" y2="6600"/>
                        <a14:foregroundMark x1="67500" y1="7300" x2="68200" y2="12000"/>
                        <a14:foregroundMark x1="67500" y1="6600" x2="52400" y2="6200"/>
                        <a14:foregroundMark x1="62500" y1="4400" x2="33300" y2="4400"/>
                      </a14:backgroundRemoval>
                    </a14:imgEffect>
                  </a14:imgLayer>
                </a14:imgProps>
              </a:ext>
            </a:extLst>
          </a:blip>
          <a:stretch>
            <a:fillRect/>
          </a:stretch>
        </p:blipFill>
        <p:spPr>
          <a:xfrm>
            <a:off x="2419170" y="3350574"/>
            <a:ext cx="1529123" cy="1529123"/>
          </a:xfrm>
          <a:prstGeom prst="rect">
            <a:avLst/>
          </a:prstGeom>
        </p:spPr>
      </p:pic>
      <p:pic>
        <p:nvPicPr>
          <p:cNvPr id="13" name="Picture 12" descr="A group of pills and capsules&#10;&#10;Description automatically generated">
            <a:extLst>
              <a:ext uri="{FF2B5EF4-FFF2-40B4-BE49-F238E27FC236}">
                <a16:creationId xmlns:a16="http://schemas.microsoft.com/office/drawing/2014/main" id="{F4ECE235-9A46-E8F5-2849-EBFE044BC703}"/>
              </a:ext>
            </a:extLst>
          </p:cNvPr>
          <p:cNvPicPr>
            <a:picLocks noChangeAspect="1"/>
          </p:cNvPicPr>
          <p:nvPr/>
        </p:nvPicPr>
        <p:blipFill>
          <a:blip r:embed="rId5"/>
          <a:stretch>
            <a:fillRect/>
          </a:stretch>
        </p:blipFill>
        <p:spPr>
          <a:xfrm>
            <a:off x="3855218" y="3311046"/>
            <a:ext cx="2289223" cy="1528056"/>
          </a:xfrm>
          <a:prstGeom prst="rect">
            <a:avLst/>
          </a:prstGeom>
        </p:spPr>
      </p:pic>
      <p:pic>
        <p:nvPicPr>
          <p:cNvPr id="15" name="Picture 14" descr="A group of bottles of cosmetics&#10;&#10;Description automatically generated">
            <a:extLst>
              <a:ext uri="{FF2B5EF4-FFF2-40B4-BE49-F238E27FC236}">
                <a16:creationId xmlns:a16="http://schemas.microsoft.com/office/drawing/2014/main" id="{CD806777-B754-F1A9-11C4-90ACC4DFF0D2}"/>
              </a:ext>
            </a:extLst>
          </p:cNvPr>
          <p:cNvPicPr>
            <a:picLocks noChangeAspect="1"/>
          </p:cNvPicPr>
          <p:nvPr/>
        </p:nvPicPr>
        <p:blipFill>
          <a:blip r:embed="rId6"/>
          <a:stretch>
            <a:fillRect/>
          </a:stretch>
        </p:blipFill>
        <p:spPr>
          <a:xfrm>
            <a:off x="6286216" y="3311046"/>
            <a:ext cx="2552984" cy="1528056"/>
          </a:xfrm>
          <a:prstGeom prst="rect">
            <a:avLst/>
          </a:prstGeom>
        </p:spPr>
      </p:pic>
    </p:spTree>
    <p:extLst>
      <p:ext uri="{BB962C8B-B14F-4D97-AF65-F5344CB8AC3E}">
        <p14:creationId xmlns:p14="http://schemas.microsoft.com/office/powerpoint/2010/main" val="3027942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
                                        <p:tgtEl>
                                          <p:spTgt spid="56"/>
                                        </p:tgtEl>
                                      </p:cBhvr>
                                    </p:animEffect>
                                  </p:childTnLst>
                                </p:cTn>
                              </p:par>
                            </p:childTnLst>
                          </p:cTn>
                        </p:par>
                        <p:par>
                          <p:cTn id="17" fill="hold">
                            <p:stCondLst>
                              <p:cond delay="500"/>
                            </p:stCondLst>
                            <p:childTnLst>
                              <p:par>
                                <p:cTn id="18" presetID="17"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par>
                                <p:cTn id="47" presetID="14"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par>
                                <p:cTn id="50" presetID="14"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randombar(horizont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56" grpId="0" animBg="1"/>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8" name="Rectangle 7">
            <a:extLst>
              <a:ext uri="{FF2B5EF4-FFF2-40B4-BE49-F238E27FC236}">
                <a16:creationId xmlns:a16="http://schemas.microsoft.com/office/drawing/2014/main" id="{7024C618-1614-7DCC-98E7-54230615D38A}"/>
              </a:ext>
            </a:extLst>
          </p:cNvPr>
          <p:cNvSpPr/>
          <p:nvPr/>
        </p:nvSpPr>
        <p:spPr>
          <a:xfrm>
            <a:off x="1944026" y="735982"/>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II</a:t>
            </a:r>
          </a:p>
        </p:txBody>
      </p:sp>
      <p:sp>
        <p:nvSpPr>
          <p:cNvPr id="9" name="TextBox 8">
            <a:extLst>
              <a:ext uri="{FF2B5EF4-FFF2-40B4-BE49-F238E27FC236}">
                <a16:creationId xmlns:a16="http://schemas.microsoft.com/office/drawing/2014/main" id="{CB297907-D31A-B4A8-FE65-BB3B60E0FE88}"/>
              </a:ext>
            </a:extLst>
          </p:cNvPr>
          <p:cNvSpPr txBox="1"/>
          <p:nvPr/>
        </p:nvSpPr>
        <p:spPr>
          <a:xfrm>
            <a:off x="169428" y="1815427"/>
            <a:ext cx="5653058" cy="2748253"/>
          </a:xfrm>
          <a:prstGeom prst="rect">
            <a:avLst/>
          </a:prstGeom>
          <a:noFill/>
        </p:spPr>
        <p:txBody>
          <a:bodyPr wrap="square" rtlCol="0">
            <a:spAutoFit/>
          </a:bodyPr>
          <a:lstStyle/>
          <a:p>
            <a:pPr algn="ctr">
              <a:lnSpc>
                <a:spcPct val="150000"/>
              </a:lnSpc>
            </a:pPr>
            <a:r>
              <a:rPr lang="en-US" sz="4000" b="1">
                <a:solidFill>
                  <a:srgbClr val="DEA900"/>
                </a:solidFill>
              </a:rPr>
              <a:t>ĐẶC ĐIỂM CẤU TẠO PHÂN TỬ HỢP CHẤT HỮU CƠ</a:t>
            </a:r>
          </a:p>
        </p:txBody>
      </p:sp>
    </p:spTree>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003688-0399-3256-0B8A-FEC949E0E454}"/>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1. Hóa trị và liên kết giữa các nguyên tử</a:t>
            </a:r>
          </a:p>
        </p:txBody>
      </p:sp>
      <p:sp>
        <p:nvSpPr>
          <p:cNvPr id="7" name="Freeform 10">
            <a:extLst>
              <a:ext uri="{FF2B5EF4-FFF2-40B4-BE49-F238E27FC236}">
                <a16:creationId xmlns:a16="http://schemas.microsoft.com/office/drawing/2014/main" id="{F97D5D96-FB28-0971-F262-7A6E5A17DC4C}"/>
              </a:ext>
            </a:extLst>
          </p:cNvPr>
          <p:cNvSpPr/>
          <p:nvPr/>
        </p:nvSpPr>
        <p:spPr>
          <a:xfrm>
            <a:off x="475785" y="1144859"/>
            <a:ext cx="2951357" cy="3998641"/>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2"/>
            <a:stretch>
              <a:fillRect/>
            </a:stretch>
          </a:blipFill>
        </p:spPr>
        <p:txBody>
          <a:bodyPr/>
          <a:lstStyle/>
          <a:p>
            <a:endParaRPr lang="en-US"/>
          </a:p>
        </p:txBody>
      </p:sp>
      <p:grpSp>
        <p:nvGrpSpPr>
          <p:cNvPr id="8" name="Group 7">
            <a:extLst>
              <a:ext uri="{FF2B5EF4-FFF2-40B4-BE49-F238E27FC236}">
                <a16:creationId xmlns:a16="http://schemas.microsoft.com/office/drawing/2014/main" id="{10B734CF-A0DA-4E4E-BD6D-4255FFFC8811}"/>
              </a:ext>
            </a:extLst>
          </p:cNvPr>
          <p:cNvGrpSpPr/>
          <p:nvPr/>
        </p:nvGrpSpPr>
        <p:grpSpPr>
          <a:xfrm>
            <a:off x="3923686" y="1144859"/>
            <a:ext cx="4846863" cy="3383686"/>
            <a:chOff x="7000875" y="3075786"/>
            <a:chExt cx="9693726" cy="6767372"/>
          </a:xfrm>
        </p:grpSpPr>
        <p:sp>
          <p:nvSpPr>
            <p:cNvPr id="9" name="Rectangle: Diagonal Corners Rounded 14">
              <a:extLst>
                <a:ext uri="{FF2B5EF4-FFF2-40B4-BE49-F238E27FC236}">
                  <a16:creationId xmlns:a16="http://schemas.microsoft.com/office/drawing/2014/main" id="{FEF4C0E9-3760-FA72-C61B-B9313D2BD126}"/>
                </a:ext>
              </a:extLst>
            </p:cNvPr>
            <p:cNvSpPr/>
            <p:nvPr/>
          </p:nvSpPr>
          <p:spPr>
            <a:xfrm>
              <a:off x="7188651" y="3245174"/>
              <a:ext cx="9505950" cy="6597984"/>
            </a:xfrm>
            <a:prstGeom prst="round2DiagRect">
              <a:avLst>
                <a:gd name="adj1" fmla="val 13373"/>
                <a:gd name="adj2" fmla="val 0"/>
              </a:avLst>
            </a:prstGeom>
            <a:noFill/>
            <a:ln w="38100">
              <a:solidFill>
                <a:srgbClr val="925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0" name="Rectangle: Diagonal Corners Rounded 10">
              <a:extLst>
                <a:ext uri="{FF2B5EF4-FFF2-40B4-BE49-F238E27FC236}">
                  <a16:creationId xmlns:a16="http://schemas.microsoft.com/office/drawing/2014/main" id="{D23ABAB0-D446-129D-5554-6794D6651241}"/>
                </a:ext>
              </a:extLst>
            </p:cNvPr>
            <p:cNvSpPr/>
            <p:nvPr/>
          </p:nvSpPr>
          <p:spPr>
            <a:xfrm>
              <a:off x="7000875" y="3075786"/>
              <a:ext cx="9505950" cy="6597984"/>
            </a:xfrm>
            <a:prstGeom prst="round2DiagRect">
              <a:avLst>
                <a:gd name="adj1" fmla="val 12642"/>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1" name="TextBox 10">
              <a:extLst>
                <a:ext uri="{FF2B5EF4-FFF2-40B4-BE49-F238E27FC236}">
                  <a16:creationId xmlns:a16="http://schemas.microsoft.com/office/drawing/2014/main" id="{0840526C-CD2A-FFDC-313B-620398B2A36B}"/>
                </a:ext>
              </a:extLst>
            </p:cNvPr>
            <p:cNvSpPr txBox="1"/>
            <p:nvPr/>
          </p:nvSpPr>
          <p:spPr>
            <a:xfrm>
              <a:off x="7399561" y="3245174"/>
              <a:ext cx="8708574" cy="1917320"/>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Hầu hết trong các phân tử hợp chất hữu cơ là</a:t>
              </a:r>
              <a:r>
                <a:rPr lang="en-US" sz="2000" kern="1200">
                  <a:solidFill>
                    <a:prstClr val="black"/>
                  </a:solidFill>
                  <a:latin typeface="Arial" panose="020B0604020202020204" pitchFamily="34" charset="0"/>
                  <a:ea typeface="+mn-ea"/>
                  <a:cs typeface="Arial" panose="020B0604020202020204" pitchFamily="34" charset="0"/>
                </a:rPr>
                <a:t>:</a:t>
              </a:r>
            </a:p>
          </p:txBody>
        </p:sp>
      </p:grpSp>
      <p:sp>
        <p:nvSpPr>
          <p:cNvPr id="12" name="Rectangle: Rounded Corners 11">
            <a:extLst>
              <a:ext uri="{FF2B5EF4-FFF2-40B4-BE49-F238E27FC236}">
                <a16:creationId xmlns:a16="http://schemas.microsoft.com/office/drawing/2014/main" id="{086F0A49-22C7-08CA-7607-384A036EDCFC}"/>
              </a:ext>
            </a:extLst>
          </p:cNvPr>
          <p:cNvSpPr/>
          <p:nvPr/>
        </p:nvSpPr>
        <p:spPr>
          <a:xfrm>
            <a:off x="4868068" y="2348725"/>
            <a:ext cx="3051985" cy="795454"/>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200">
                <a:solidFill>
                  <a:prstClr val="black"/>
                </a:solidFill>
                <a:latin typeface="Arial" panose="020B0604020202020204" pitchFamily="34" charset="0"/>
                <a:ea typeface="+mn-ea"/>
                <a:cs typeface="Arial" panose="020B0604020202020204" pitchFamily="34" charset="0"/>
              </a:rPr>
              <a:t>liên kết ion</a:t>
            </a:r>
            <a:endParaRPr lang="en-US" sz="2000"/>
          </a:p>
        </p:txBody>
      </p:sp>
      <p:sp>
        <p:nvSpPr>
          <p:cNvPr id="13" name="Rectangle: Rounded Corners 12">
            <a:extLst>
              <a:ext uri="{FF2B5EF4-FFF2-40B4-BE49-F238E27FC236}">
                <a16:creationId xmlns:a16="http://schemas.microsoft.com/office/drawing/2014/main" id="{3AFF703D-CF52-1A15-5315-587BE194C5F1}"/>
              </a:ext>
            </a:extLst>
          </p:cNvPr>
          <p:cNvSpPr/>
          <p:nvPr/>
        </p:nvSpPr>
        <p:spPr>
          <a:xfrm>
            <a:off x="4868067" y="3333012"/>
            <a:ext cx="3051985" cy="795454"/>
          </a:xfrm>
          <a:prstGeom prst="round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200">
                <a:solidFill>
                  <a:prstClr val="black"/>
                </a:solidFill>
                <a:latin typeface="Arial" panose="020B0604020202020204" pitchFamily="34" charset="0"/>
                <a:ea typeface="+mn-ea"/>
                <a:cs typeface="Arial" panose="020B0604020202020204" pitchFamily="34" charset="0"/>
              </a:rPr>
              <a:t>liên kết cộng hoá trị</a:t>
            </a:r>
            <a:endParaRPr lang="en-US" sz="2000"/>
          </a:p>
        </p:txBody>
      </p:sp>
    </p:spTree>
    <p:extLst>
      <p:ext uri="{BB962C8B-B14F-4D97-AF65-F5344CB8AC3E}">
        <p14:creationId xmlns:p14="http://schemas.microsoft.com/office/powerpoint/2010/main" val="3314541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750" fill="hold"/>
                                        <p:tgtEl>
                                          <p:spTgt spid="12"/>
                                        </p:tgtEl>
                                        <p:attrNameLst>
                                          <p:attrName>fillcolor</p:attrName>
                                        </p:attrNameLst>
                                      </p:cBhvr>
                                      <p:to>
                                        <a:srgbClr val="FF8989"/>
                                      </p:to>
                                    </p:animClr>
                                    <p:set>
                                      <p:cBhvr>
                                        <p:cTn id="24" dur="750" fill="hold"/>
                                        <p:tgtEl>
                                          <p:spTgt spid="12"/>
                                        </p:tgtEl>
                                        <p:attrNameLst>
                                          <p:attrName>fill.type</p:attrName>
                                        </p:attrNameLst>
                                      </p:cBhvr>
                                      <p:to>
                                        <p:strVal val="solid"/>
                                      </p:to>
                                    </p:set>
                                    <p:set>
                                      <p:cBhvr>
                                        <p:cTn id="25" dur="7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750" fill="hold"/>
                                        <p:tgtEl>
                                          <p:spTgt spid="13"/>
                                        </p:tgtEl>
                                        <p:attrNameLst>
                                          <p:attrName>fillcolor</p:attrName>
                                        </p:attrNameLst>
                                      </p:cBhvr>
                                      <p:to>
                                        <a:srgbClr val="92D050"/>
                                      </p:to>
                                    </p:animClr>
                                    <p:set>
                                      <p:cBhvr>
                                        <p:cTn id="31" dur="750" fill="hold"/>
                                        <p:tgtEl>
                                          <p:spTgt spid="13"/>
                                        </p:tgtEl>
                                        <p:attrNameLst>
                                          <p:attrName>fill.type</p:attrName>
                                        </p:attrNameLst>
                                      </p:cBhvr>
                                      <p:to>
                                        <p:strVal val="solid"/>
                                      </p:to>
                                    </p:set>
                                    <p:set>
                                      <p:cBhvr>
                                        <p:cTn id="32" dur="7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7"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grpSp>
        <p:nvGrpSpPr>
          <p:cNvPr id="5" name="Group 4">
            <a:extLst>
              <a:ext uri="{FF2B5EF4-FFF2-40B4-BE49-F238E27FC236}">
                <a16:creationId xmlns:a16="http://schemas.microsoft.com/office/drawing/2014/main" id="{6EAACEAA-8CEE-0E5B-3BA4-3FDAC1EFA095}"/>
              </a:ext>
            </a:extLst>
          </p:cNvPr>
          <p:cNvGrpSpPr/>
          <p:nvPr/>
        </p:nvGrpSpPr>
        <p:grpSpPr>
          <a:xfrm>
            <a:off x="4956410" y="1029165"/>
            <a:ext cx="3783981" cy="3645604"/>
            <a:chOff x="4956410" y="1029165"/>
            <a:chExt cx="3783981" cy="3645604"/>
          </a:xfrm>
        </p:grpSpPr>
        <p:sp>
          <p:nvSpPr>
            <p:cNvPr id="4" name="Rectangle: Rounded Corners 3">
              <a:extLst>
                <a:ext uri="{FF2B5EF4-FFF2-40B4-BE49-F238E27FC236}">
                  <a16:creationId xmlns:a16="http://schemas.microsoft.com/office/drawing/2014/main" id="{538D7646-BFF0-6882-B47E-477D05FC763D}"/>
                </a:ext>
              </a:extLst>
            </p:cNvPr>
            <p:cNvSpPr/>
            <p:nvPr/>
          </p:nvSpPr>
          <p:spPr>
            <a:xfrm>
              <a:off x="4956410" y="3946223"/>
              <a:ext cx="3783981" cy="728546"/>
            </a:xfrm>
            <a:prstGeom prst="roundRect">
              <a:avLst/>
            </a:prstGeom>
            <a:solidFill>
              <a:schemeClr val="tx1">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HOẠT ĐỘNG THEO NHÓM</a:t>
              </a:r>
            </a:p>
          </p:txBody>
        </p:sp>
        <p:pic>
          <p:nvPicPr>
            <p:cNvPr id="3" name="Picture 17">
              <a:extLst>
                <a:ext uri="{FF2B5EF4-FFF2-40B4-BE49-F238E27FC236}">
                  <a16:creationId xmlns:a16="http://schemas.microsoft.com/office/drawing/2014/main" id="{9C311A93-7573-F614-2621-60947D663389}"/>
                </a:ext>
              </a:extLst>
            </p:cNvPr>
            <p:cNvPicPr>
              <a:picLocks noChangeAspect="1"/>
            </p:cNvPicPr>
            <p:nvPr/>
          </p:nvPicPr>
          <p:blipFill>
            <a:blip r:embed="rId3"/>
            <a:srcRect/>
            <a:stretch>
              <a:fillRect/>
            </a:stretch>
          </p:blipFill>
          <p:spPr>
            <a:xfrm>
              <a:off x="5064205" y="1029165"/>
              <a:ext cx="3568389" cy="3085169"/>
            </a:xfrm>
            <a:prstGeom prst="rect">
              <a:avLst/>
            </a:prstGeom>
          </p:spPr>
        </p:pic>
      </p:grpSp>
      <p:sp>
        <p:nvSpPr>
          <p:cNvPr id="7" name="TextBox 6">
            <a:extLst>
              <a:ext uri="{FF2B5EF4-FFF2-40B4-BE49-F238E27FC236}">
                <a16:creationId xmlns:a16="http://schemas.microsoft.com/office/drawing/2014/main" id="{2EE81A0A-9F9A-D588-193E-14931B8466FD}"/>
              </a:ext>
            </a:extLst>
          </p:cNvPr>
          <p:cNvSpPr txBox="1"/>
          <p:nvPr/>
        </p:nvSpPr>
        <p:spPr>
          <a:xfrm>
            <a:off x="252147" y="369165"/>
            <a:ext cx="4996360"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Chia lớp thành </a:t>
            </a:r>
            <a:r>
              <a:rPr lang="vi-VN" sz="1800"/>
              <a:t>4 nhóm, mỗi nhóm bầu ra nhóm trưởng và thư kí.</a:t>
            </a:r>
          </a:p>
          <a:p>
            <a:pPr marL="285750" indent="-285750" algn="just">
              <a:lnSpc>
                <a:spcPct val="150000"/>
              </a:lnSpc>
              <a:buFont typeface="Arial" panose="020B0604020202020204" pitchFamily="34" charset="0"/>
              <a:buChar char="•"/>
            </a:pPr>
            <a:r>
              <a:rPr lang="en-US" sz="1800" b="1" i="1">
                <a:solidFill>
                  <a:srgbClr val="FF0000"/>
                </a:solidFill>
              </a:rPr>
              <a:t>Nhiệm vụ: </a:t>
            </a:r>
            <a:r>
              <a:rPr lang="en-US" sz="1800"/>
              <a:t>M</a:t>
            </a:r>
            <a:r>
              <a:rPr lang="vi-VN" sz="1800"/>
              <a:t>ỗi nhóm tìm hiểu, thu thập thông tin</a:t>
            </a:r>
            <a:r>
              <a:rPr lang="en-US" sz="1800"/>
              <a:t>, quan sát hình 19.5 - SGK tr.98, 99 và</a:t>
            </a:r>
            <a:r>
              <a:rPr lang="vi-VN" sz="1800"/>
              <a:t> trả lời câu hỏi:</a:t>
            </a:r>
          </a:p>
        </p:txBody>
      </p:sp>
      <p:sp>
        <p:nvSpPr>
          <p:cNvPr id="8" name="Rectangle: Rounded Corners 7">
            <a:extLst>
              <a:ext uri="{FF2B5EF4-FFF2-40B4-BE49-F238E27FC236}">
                <a16:creationId xmlns:a16="http://schemas.microsoft.com/office/drawing/2014/main" id="{03908FAF-1BC3-FC6B-E1F3-B262D2C5B9ED}"/>
              </a:ext>
            </a:extLst>
          </p:cNvPr>
          <p:cNvSpPr/>
          <p:nvPr/>
        </p:nvSpPr>
        <p:spPr>
          <a:xfrm>
            <a:off x="403609" y="2517558"/>
            <a:ext cx="4325122" cy="2158824"/>
          </a:xfrm>
          <a:prstGeom prst="roundRect">
            <a:avLst>
              <a:gd name="adj" fmla="val 4393"/>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mj-lt"/>
              <a:buAutoNum type="arabicPeriod"/>
            </a:pPr>
            <a:r>
              <a:rPr lang="vi-VN" sz="1800">
                <a:solidFill>
                  <a:srgbClr val="000000"/>
                </a:solidFill>
                <a:ea typeface="Times New Roman" panose="02020603050405020304" pitchFamily="18" charset="0"/>
                <a:cs typeface="Aptos" panose="020B0004020202020204" pitchFamily="34" charset="0"/>
              </a:rPr>
              <a:t>Xác định hoá trị của C trong methane và  methylic alcohol.</a:t>
            </a:r>
          </a:p>
          <a:p>
            <a:pPr marL="342900" indent="-342900" algn="just">
              <a:lnSpc>
                <a:spcPct val="150000"/>
              </a:lnSpc>
              <a:buFont typeface="+mj-lt"/>
              <a:buAutoNum type="arabicPeriod"/>
            </a:pPr>
            <a:r>
              <a:rPr lang="vi-VN" sz="1800">
                <a:solidFill>
                  <a:srgbClr val="000000"/>
                </a:solidFill>
                <a:ea typeface="Times New Roman" panose="02020603050405020304" pitchFamily="18" charset="0"/>
                <a:cs typeface="Aptos" panose="020B0004020202020204" pitchFamily="34" charset="0"/>
              </a:rPr>
              <a:t>Trong phân tử </a:t>
            </a:r>
            <a:r>
              <a:rPr lang="en-US" sz="1800">
                <a:solidFill>
                  <a:srgbClr val="000000"/>
                </a:solidFill>
                <a:ea typeface="Times New Roman" panose="02020603050405020304" pitchFamily="18" charset="0"/>
                <a:cs typeface="Aptos" panose="020B0004020202020204" pitchFamily="34" charset="0"/>
              </a:rPr>
              <a:t>m</a:t>
            </a:r>
            <a:r>
              <a:rPr lang="vi-VN" sz="1800">
                <a:solidFill>
                  <a:srgbClr val="000000"/>
                </a:solidFill>
                <a:ea typeface="Times New Roman" panose="02020603050405020304" pitchFamily="18" charset="0"/>
                <a:cs typeface="Aptos" panose="020B0004020202020204" pitchFamily="34" charset="0"/>
              </a:rPr>
              <a:t>ethane và methylic alchol, liên kết giữa các nguyên tử là liên kết cộng hoá trị hay liên kết ion?</a:t>
            </a:r>
          </a:p>
        </p:txBody>
      </p:sp>
    </p:spTree>
    <p:extLst>
      <p:ext uri="{BB962C8B-B14F-4D97-AF65-F5344CB8AC3E}">
        <p14:creationId xmlns:p14="http://schemas.microsoft.com/office/powerpoint/2010/main" val="2041809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lecule&#10;&#10;Description automatically generated">
            <a:extLst>
              <a:ext uri="{FF2B5EF4-FFF2-40B4-BE49-F238E27FC236}">
                <a16:creationId xmlns:a16="http://schemas.microsoft.com/office/drawing/2014/main" id="{0A0C7610-72B0-4FF6-F898-0E8D89B99FEE}"/>
              </a:ext>
            </a:extLst>
          </p:cNvPr>
          <p:cNvPicPr>
            <a:picLocks noChangeAspect="1"/>
          </p:cNvPicPr>
          <p:nvPr/>
        </p:nvPicPr>
        <p:blipFill>
          <a:blip r:embed="rId2"/>
          <a:stretch>
            <a:fillRect/>
          </a:stretch>
        </p:blipFill>
        <p:spPr>
          <a:xfrm>
            <a:off x="0" y="-1"/>
            <a:ext cx="9144000" cy="3156799"/>
          </a:xfrm>
          <a:prstGeom prst="rect">
            <a:avLst/>
          </a:prstGeom>
        </p:spPr>
      </p:pic>
      <p:sp>
        <p:nvSpPr>
          <p:cNvPr id="5" name="TextBox 4">
            <a:extLst>
              <a:ext uri="{FF2B5EF4-FFF2-40B4-BE49-F238E27FC236}">
                <a16:creationId xmlns:a16="http://schemas.microsoft.com/office/drawing/2014/main" id="{C04BB4BB-7A27-150B-9355-A77FE1DA2C24}"/>
              </a:ext>
            </a:extLst>
          </p:cNvPr>
          <p:cNvSpPr txBox="1"/>
          <p:nvPr/>
        </p:nvSpPr>
        <p:spPr>
          <a:xfrm>
            <a:off x="388434" y="3240164"/>
            <a:ext cx="8367131" cy="1703030"/>
          </a:xfrm>
          <a:prstGeom prst="rect">
            <a:avLst/>
          </a:prstGeom>
          <a:noFill/>
        </p:spPr>
        <p:txBody>
          <a:bodyPr wrap="square">
            <a:spAutoFit/>
          </a:bodyPr>
          <a:lstStyle/>
          <a:p>
            <a:pPr algn="just">
              <a:lnSpc>
                <a:spcPct val="150000"/>
              </a:lnSpc>
            </a:pPr>
            <a:r>
              <a:rPr lang="en-US" sz="1800" b="1" i="1"/>
              <a:t>Câu 1: </a:t>
            </a:r>
            <a:r>
              <a:rPr lang="en-US" sz="1800"/>
              <a:t>Hoá trị của C trong methane và methylic alcohol là </a:t>
            </a:r>
            <a:r>
              <a:rPr lang="en-US" sz="1800" b="1">
                <a:solidFill>
                  <a:srgbClr val="FF0000"/>
                </a:solidFill>
              </a:rPr>
              <a:t>IV</a:t>
            </a:r>
            <a:r>
              <a:rPr lang="en-US" sz="1800"/>
              <a:t>.</a:t>
            </a:r>
          </a:p>
          <a:p>
            <a:pPr algn="just">
              <a:lnSpc>
                <a:spcPct val="150000"/>
              </a:lnSpc>
            </a:pPr>
            <a:r>
              <a:rPr lang="en-US" sz="1800" b="1" i="1"/>
              <a:t>Câu 2: </a:t>
            </a:r>
            <a:r>
              <a:rPr lang="en-US" sz="1800"/>
              <a:t>Trong phân tử methane và methylic alcohol, liên kết giữa các nguyên tử là </a:t>
            </a:r>
            <a:r>
              <a:rPr lang="en-US" sz="1800" b="1">
                <a:solidFill>
                  <a:srgbClr val="FF0000"/>
                </a:solidFill>
              </a:rPr>
              <a:t>liên kết cộng hóa trị </a:t>
            </a:r>
            <a:r>
              <a:rPr lang="en-US" sz="1800"/>
              <a:t>do các nguyên tử sử dụng các cặp electron dùng chung để tạo liên kết.</a:t>
            </a:r>
          </a:p>
        </p:txBody>
      </p:sp>
    </p:spTree>
    <p:extLst>
      <p:ext uri="{BB962C8B-B14F-4D97-AF65-F5344CB8AC3E}">
        <p14:creationId xmlns:p14="http://schemas.microsoft.com/office/powerpoint/2010/main" val="892087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56BB30-F2A7-B781-D864-82D02CC2D45F}"/>
              </a:ext>
            </a:extLst>
          </p:cNvPr>
          <p:cNvGrpSpPr/>
          <p:nvPr/>
        </p:nvGrpSpPr>
        <p:grpSpPr>
          <a:xfrm>
            <a:off x="4429946" y="656243"/>
            <a:ext cx="4387220" cy="3831014"/>
            <a:chOff x="4433044" y="898369"/>
            <a:chExt cx="4387220" cy="3831014"/>
          </a:xfrm>
        </p:grpSpPr>
        <p:sp>
          <p:nvSpPr>
            <p:cNvPr id="3" name="Rectangle: Rounded Corners 2">
              <a:extLst>
                <a:ext uri="{FF2B5EF4-FFF2-40B4-BE49-F238E27FC236}">
                  <a16:creationId xmlns:a16="http://schemas.microsoft.com/office/drawing/2014/main" id="{C8F71F04-89C1-8E9F-E472-BD54C2566ED9}"/>
                </a:ext>
              </a:extLst>
            </p:cNvPr>
            <p:cNvSpPr/>
            <p:nvPr/>
          </p:nvSpPr>
          <p:spPr>
            <a:xfrm>
              <a:off x="4710957" y="4000500"/>
              <a:ext cx="3920066" cy="728883"/>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THẢO LUẬN NHÓM ĐÔI</a:t>
              </a:r>
            </a:p>
          </p:txBody>
        </p:sp>
        <p:pic>
          <p:nvPicPr>
            <p:cNvPr id="4" name="Picture 14">
              <a:extLst>
                <a:ext uri="{FF2B5EF4-FFF2-40B4-BE49-F238E27FC236}">
                  <a16:creationId xmlns:a16="http://schemas.microsoft.com/office/drawing/2014/main" id="{CAD6FAE3-24B7-A3E7-91AF-A94725684A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33044" y="898369"/>
              <a:ext cx="4387220" cy="3102131"/>
            </a:xfrm>
            <a:prstGeom prst="rect">
              <a:avLst/>
            </a:prstGeom>
          </p:spPr>
        </p:pic>
      </p:grpSp>
      <p:sp>
        <p:nvSpPr>
          <p:cNvPr id="6" name="TextBox 5">
            <a:extLst>
              <a:ext uri="{FF2B5EF4-FFF2-40B4-BE49-F238E27FC236}">
                <a16:creationId xmlns:a16="http://schemas.microsoft.com/office/drawing/2014/main" id="{902BD48A-D936-873D-36B2-CBA99C3B51B0}"/>
              </a:ext>
            </a:extLst>
          </p:cNvPr>
          <p:cNvSpPr txBox="1"/>
          <p:nvPr/>
        </p:nvSpPr>
        <p:spPr>
          <a:xfrm>
            <a:off x="326834" y="473740"/>
            <a:ext cx="4218879" cy="4196020"/>
          </a:xfrm>
          <a:prstGeom prst="rect">
            <a:avLst/>
          </a:prstGeom>
          <a:noFill/>
        </p:spPr>
        <p:txBody>
          <a:bodyPr wrap="square">
            <a:spAutoFit/>
          </a:bodyPr>
          <a:lstStyle/>
          <a:p>
            <a:pPr marL="342900" indent="-342900" algn="just">
              <a:lnSpc>
                <a:spcPct val="150000"/>
              </a:lnSpc>
              <a:buFont typeface="+mj-lt"/>
              <a:buAutoNum type="arabicPeriod"/>
            </a:pPr>
            <a:r>
              <a:rPr lang="vi-VN" sz="1800"/>
              <a:t>Từ mô hình 19.5. Mô hình mô tả sự góp chung electron các nguyên tử của các phân tử methane, methylic alcohol, ethylen, hãy thay thế mỗi cặp electron bằng một nét (-) để được công thức cấu tạo của chúng.</a:t>
            </a:r>
          </a:p>
          <a:p>
            <a:pPr marL="342900" indent="-342900" algn="just">
              <a:lnSpc>
                <a:spcPct val="150000"/>
              </a:lnSpc>
              <a:buFont typeface="+mj-lt"/>
              <a:buAutoNum type="arabicPeriod"/>
            </a:pPr>
            <a:r>
              <a:rPr lang="en-US" sz="1800"/>
              <a:t>N</a:t>
            </a:r>
            <a:r>
              <a:rPr lang="vi-VN" sz="1800"/>
              <a:t>êu nhận xét về hoá trị của H, C, O trong hợp chất hữu cơ là bao nhiêu? Mỗi liên kết giữa các phân tử ứng với mấy nét gạch (-).</a:t>
            </a:r>
          </a:p>
        </p:txBody>
      </p:sp>
    </p:spTree>
    <p:extLst>
      <p:ext uri="{BB962C8B-B14F-4D97-AF65-F5344CB8AC3E}">
        <p14:creationId xmlns:p14="http://schemas.microsoft.com/office/powerpoint/2010/main" val="1043347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8AE592-FB30-3492-C3C2-5A9BE47F66E5}"/>
              </a:ext>
            </a:extLst>
          </p:cNvPr>
          <p:cNvGraphicFramePr>
            <a:graphicFrameLocks noGrp="1"/>
          </p:cNvGraphicFramePr>
          <p:nvPr>
            <p:extLst>
              <p:ext uri="{D42A27DB-BD31-4B8C-83A1-F6EECF244321}">
                <p14:modId xmlns:p14="http://schemas.microsoft.com/office/powerpoint/2010/main" val="2602332974"/>
              </p:ext>
            </p:extLst>
          </p:nvPr>
        </p:nvGraphicFramePr>
        <p:xfrm>
          <a:off x="0" y="1"/>
          <a:ext cx="9144000" cy="5143498"/>
        </p:xfrm>
        <a:graphic>
          <a:graphicData uri="http://schemas.openxmlformats.org/drawingml/2006/table">
            <a:tbl>
              <a:tblPr firstRow="1" bandRow="1">
                <a:tableStyleId>{D7AC3CCA-C797-4891-BE02-D94E43425B78}</a:tableStyleId>
              </a:tblPr>
              <a:tblGrid>
                <a:gridCol w="1263805">
                  <a:extLst>
                    <a:ext uri="{9D8B030D-6E8A-4147-A177-3AD203B41FA5}">
                      <a16:colId xmlns:a16="http://schemas.microsoft.com/office/drawing/2014/main" val="2053085581"/>
                    </a:ext>
                  </a:extLst>
                </a:gridCol>
                <a:gridCol w="3285893">
                  <a:extLst>
                    <a:ext uri="{9D8B030D-6E8A-4147-A177-3AD203B41FA5}">
                      <a16:colId xmlns:a16="http://schemas.microsoft.com/office/drawing/2014/main" val="2530882604"/>
                    </a:ext>
                  </a:extLst>
                </a:gridCol>
                <a:gridCol w="2490439">
                  <a:extLst>
                    <a:ext uri="{9D8B030D-6E8A-4147-A177-3AD203B41FA5}">
                      <a16:colId xmlns:a16="http://schemas.microsoft.com/office/drawing/2014/main" val="39801582"/>
                    </a:ext>
                  </a:extLst>
                </a:gridCol>
                <a:gridCol w="2103863">
                  <a:extLst>
                    <a:ext uri="{9D8B030D-6E8A-4147-A177-3AD203B41FA5}">
                      <a16:colId xmlns:a16="http://schemas.microsoft.com/office/drawing/2014/main" val="823768108"/>
                    </a:ext>
                  </a:extLst>
                </a:gridCol>
              </a:tblGrid>
              <a:tr h="396232">
                <a:tc>
                  <a:txBody>
                    <a:bodyPr/>
                    <a:lstStyle/>
                    <a:p>
                      <a:pPr algn="ctr"/>
                      <a:r>
                        <a:rPr lang="en-US" sz="1800">
                          <a:solidFill>
                            <a:srgbClr val="000000"/>
                          </a:solidFill>
                        </a:rPr>
                        <a:t>Phân tử</a:t>
                      </a:r>
                    </a:p>
                  </a:txBody>
                  <a:tcPr anchor="ctr"/>
                </a:tc>
                <a:tc>
                  <a:txBody>
                    <a:bodyPr/>
                    <a:lstStyle/>
                    <a:p>
                      <a:pPr algn="ctr"/>
                      <a:r>
                        <a:rPr lang="en-US" sz="1800">
                          <a:solidFill>
                            <a:srgbClr val="000000"/>
                          </a:solidFill>
                        </a:rPr>
                        <a:t>Mô hình góp chung electron</a:t>
                      </a:r>
                    </a:p>
                  </a:txBody>
                  <a:tcPr anchor="ctr"/>
                </a:tc>
                <a:tc>
                  <a:txBody>
                    <a:bodyPr/>
                    <a:lstStyle/>
                    <a:p>
                      <a:pPr algn="ctr"/>
                      <a:r>
                        <a:rPr lang="en-US" sz="1800">
                          <a:solidFill>
                            <a:srgbClr val="000000"/>
                          </a:solidFill>
                        </a:rPr>
                        <a:t>Công thức cấu tạo</a:t>
                      </a:r>
                    </a:p>
                  </a:txBody>
                  <a:tcPr anchor="ctr"/>
                </a:tc>
                <a:tc>
                  <a:txBody>
                    <a:bodyPr/>
                    <a:lstStyle/>
                    <a:p>
                      <a:pPr algn="ctr"/>
                      <a:r>
                        <a:rPr lang="en-US" sz="1800">
                          <a:solidFill>
                            <a:srgbClr val="000000"/>
                          </a:solidFill>
                        </a:rPr>
                        <a:t>Nhận xét</a:t>
                      </a:r>
                    </a:p>
                  </a:txBody>
                  <a:tcPr anchor="ctr"/>
                </a:tc>
                <a:extLst>
                  <a:ext uri="{0D108BD9-81ED-4DB2-BD59-A6C34878D82A}">
                    <a16:rowId xmlns:a16="http://schemas.microsoft.com/office/drawing/2014/main" val="833616256"/>
                  </a:ext>
                </a:extLst>
              </a:tr>
              <a:tr h="1582422">
                <a:tc>
                  <a:txBody>
                    <a:bodyPr/>
                    <a:lstStyle/>
                    <a:p>
                      <a:pPr algn="ctr">
                        <a:lnSpc>
                          <a:spcPct val="150000"/>
                        </a:lnSpc>
                      </a:pPr>
                      <a:r>
                        <a:rPr lang="en-US" sz="1800">
                          <a:solidFill>
                            <a:srgbClr val="000000"/>
                          </a:solidFill>
                        </a:rPr>
                        <a:t>a. Phân tử methane</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rowSpan="3">
                  <a:txBody>
                    <a:bodyPr/>
                    <a:lstStyle/>
                    <a:p>
                      <a:endParaRPr lang="en-US" sz="1800">
                        <a:solidFill>
                          <a:srgbClr val="000000"/>
                        </a:solidFill>
                      </a:endParaRPr>
                    </a:p>
                  </a:txBody>
                  <a:tcPr anchor="ctr">
                    <a:solidFill>
                      <a:schemeClr val="accent2"/>
                    </a:solidFill>
                  </a:tcPr>
                </a:tc>
                <a:extLst>
                  <a:ext uri="{0D108BD9-81ED-4DB2-BD59-A6C34878D82A}">
                    <a16:rowId xmlns:a16="http://schemas.microsoft.com/office/drawing/2014/main" val="3906215760"/>
                  </a:ext>
                </a:extLst>
              </a:tr>
              <a:tr h="1582422">
                <a:tc>
                  <a:txBody>
                    <a:bodyPr/>
                    <a:lstStyle/>
                    <a:p>
                      <a:pPr algn="ctr">
                        <a:lnSpc>
                          <a:spcPct val="150000"/>
                        </a:lnSpc>
                      </a:pPr>
                      <a:r>
                        <a:rPr lang="en-US" sz="1800">
                          <a:solidFill>
                            <a:srgbClr val="000000"/>
                          </a:solidFill>
                        </a:rPr>
                        <a:t>b. Phân tử methylic alcohol</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vMerge="1">
                  <a:txBody>
                    <a:bodyPr/>
                    <a:lstStyle/>
                    <a:p>
                      <a:endParaRPr lang="en-US" sz="2000">
                        <a:solidFill>
                          <a:srgbClr val="000000"/>
                        </a:solidFill>
                      </a:endParaRPr>
                    </a:p>
                  </a:txBody>
                  <a:tcPr anchor="ctr">
                    <a:solidFill>
                      <a:schemeClr val="accent2"/>
                    </a:solidFill>
                  </a:tcPr>
                </a:tc>
                <a:extLst>
                  <a:ext uri="{0D108BD9-81ED-4DB2-BD59-A6C34878D82A}">
                    <a16:rowId xmlns:a16="http://schemas.microsoft.com/office/drawing/2014/main" val="3456432261"/>
                  </a:ext>
                </a:extLst>
              </a:tr>
              <a:tr h="1582422">
                <a:tc>
                  <a:txBody>
                    <a:bodyPr/>
                    <a:lstStyle/>
                    <a:p>
                      <a:pPr algn="ctr">
                        <a:lnSpc>
                          <a:spcPct val="150000"/>
                        </a:lnSpc>
                      </a:pPr>
                      <a:r>
                        <a:rPr lang="en-US" sz="1800">
                          <a:solidFill>
                            <a:srgbClr val="000000"/>
                          </a:solidFill>
                        </a:rPr>
                        <a:t>c. Phân tử ethylene</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vMerge="1">
                  <a:txBody>
                    <a:bodyPr/>
                    <a:lstStyle/>
                    <a:p>
                      <a:endParaRPr lang="en-US" sz="2000">
                        <a:solidFill>
                          <a:srgbClr val="000000"/>
                        </a:solidFill>
                      </a:endParaRPr>
                    </a:p>
                  </a:txBody>
                  <a:tcPr anchor="ctr">
                    <a:solidFill>
                      <a:schemeClr val="accent2"/>
                    </a:solidFill>
                  </a:tcPr>
                </a:tc>
                <a:extLst>
                  <a:ext uri="{0D108BD9-81ED-4DB2-BD59-A6C34878D82A}">
                    <a16:rowId xmlns:a16="http://schemas.microsoft.com/office/drawing/2014/main" val="1640264988"/>
                  </a:ext>
                </a:extLst>
              </a:tr>
            </a:tbl>
          </a:graphicData>
        </a:graphic>
      </p:graphicFrame>
      <p:pic>
        <p:nvPicPr>
          <p:cNvPr id="4" name="Picture 3" descr="A diagram of a molecule&#10;&#10;Description automatically generated">
            <a:extLst>
              <a:ext uri="{FF2B5EF4-FFF2-40B4-BE49-F238E27FC236}">
                <a16:creationId xmlns:a16="http://schemas.microsoft.com/office/drawing/2014/main" id="{67E3394E-12BE-B11C-6AB3-359E715BF175}"/>
              </a:ext>
            </a:extLst>
          </p:cNvPr>
          <p:cNvPicPr>
            <a:picLocks noChangeAspect="1"/>
          </p:cNvPicPr>
          <p:nvPr/>
        </p:nvPicPr>
        <p:blipFill rotWithShape="1">
          <a:blip r:embed="rId2">
            <a:clrChange>
              <a:clrFrom>
                <a:srgbClr val="FFFFFF"/>
              </a:clrFrom>
              <a:clrTo>
                <a:srgbClr val="FFFFFF">
                  <a:alpha val="0"/>
                </a:srgbClr>
              </a:clrTo>
            </a:clrChange>
          </a:blip>
          <a:srcRect r="74299" b="25541"/>
          <a:stretch/>
        </p:blipFill>
        <p:spPr>
          <a:xfrm>
            <a:off x="1847570" y="456679"/>
            <a:ext cx="1470369" cy="1470650"/>
          </a:xfrm>
          <a:prstGeom prst="rect">
            <a:avLst/>
          </a:prstGeom>
        </p:spPr>
      </p:pic>
      <p:pic>
        <p:nvPicPr>
          <p:cNvPr id="6" name="Picture 5" descr="A chemical formula with letters and numbers&#10;&#10;Description automatically generated">
            <a:extLst>
              <a:ext uri="{FF2B5EF4-FFF2-40B4-BE49-F238E27FC236}">
                <a16:creationId xmlns:a16="http://schemas.microsoft.com/office/drawing/2014/main" id="{88DFB89B-217C-22E1-6CEF-B96F564B6B0F}"/>
              </a:ext>
            </a:extLst>
          </p:cNvPr>
          <p:cNvPicPr>
            <a:picLocks noChangeAspect="1"/>
          </p:cNvPicPr>
          <p:nvPr/>
        </p:nvPicPr>
        <p:blipFill rotWithShape="1">
          <a:blip r:embed="rId3">
            <a:clrChange>
              <a:clrFrom>
                <a:srgbClr val="FFFFFF"/>
              </a:clrFrom>
              <a:clrTo>
                <a:srgbClr val="FFFFFF">
                  <a:alpha val="0"/>
                </a:srgbClr>
              </a:clrTo>
            </a:clrChange>
          </a:blip>
          <a:srcRect l="3531" r="78877" b="34778"/>
          <a:stretch/>
        </p:blipFill>
        <p:spPr>
          <a:xfrm>
            <a:off x="4695389" y="456679"/>
            <a:ext cx="1914906" cy="1470650"/>
          </a:xfrm>
          <a:prstGeom prst="rect">
            <a:avLst/>
          </a:prstGeom>
        </p:spPr>
      </p:pic>
      <p:pic>
        <p:nvPicPr>
          <p:cNvPr id="7" name="Picture 6" descr="A diagram of a molecule&#10;&#10;Description automatically generated">
            <a:extLst>
              <a:ext uri="{FF2B5EF4-FFF2-40B4-BE49-F238E27FC236}">
                <a16:creationId xmlns:a16="http://schemas.microsoft.com/office/drawing/2014/main" id="{1E025804-E388-23D2-9CF8-6B64404C4AEC}"/>
              </a:ext>
            </a:extLst>
          </p:cNvPr>
          <p:cNvPicPr>
            <a:picLocks noChangeAspect="1"/>
          </p:cNvPicPr>
          <p:nvPr/>
        </p:nvPicPr>
        <p:blipFill rotWithShape="1">
          <a:blip r:embed="rId2">
            <a:clrChange>
              <a:clrFrom>
                <a:srgbClr val="FFFFFF"/>
              </a:clrFrom>
              <a:clrTo>
                <a:srgbClr val="FFFFFF">
                  <a:alpha val="0"/>
                </a:srgbClr>
              </a:clrTo>
            </a:clrChange>
          </a:blip>
          <a:srcRect l="29497" r="35317" b="25541"/>
          <a:stretch/>
        </p:blipFill>
        <p:spPr>
          <a:xfrm>
            <a:off x="1847570" y="2036434"/>
            <a:ext cx="2013060" cy="1470650"/>
          </a:xfrm>
          <a:prstGeom prst="rect">
            <a:avLst/>
          </a:prstGeom>
        </p:spPr>
      </p:pic>
      <p:pic>
        <p:nvPicPr>
          <p:cNvPr id="8" name="Picture 7" descr="A chemical formula with letters and numbers&#10;&#10;Description automatically generated">
            <a:extLst>
              <a:ext uri="{FF2B5EF4-FFF2-40B4-BE49-F238E27FC236}">
                <a16:creationId xmlns:a16="http://schemas.microsoft.com/office/drawing/2014/main" id="{FCD8527F-A541-FD06-869A-BF221CBB7616}"/>
              </a:ext>
            </a:extLst>
          </p:cNvPr>
          <p:cNvPicPr>
            <a:picLocks noChangeAspect="1"/>
          </p:cNvPicPr>
          <p:nvPr/>
        </p:nvPicPr>
        <p:blipFill rotWithShape="1">
          <a:blip r:embed="rId3">
            <a:clrChange>
              <a:clrFrom>
                <a:srgbClr val="FFFFFF"/>
              </a:clrFrom>
              <a:clrTo>
                <a:srgbClr val="FFFFFF">
                  <a:alpha val="0"/>
                </a:srgbClr>
              </a:clrTo>
            </a:clrChange>
          </a:blip>
          <a:srcRect l="40213" r="40085" b="34778"/>
          <a:stretch/>
        </p:blipFill>
        <p:spPr>
          <a:xfrm>
            <a:off x="4635917" y="2036434"/>
            <a:ext cx="2144566" cy="1470650"/>
          </a:xfrm>
          <a:prstGeom prst="rect">
            <a:avLst/>
          </a:prstGeom>
        </p:spPr>
      </p:pic>
      <p:pic>
        <p:nvPicPr>
          <p:cNvPr id="9" name="Picture 8" descr="A diagram of a molecule&#10;&#10;Description automatically generated">
            <a:extLst>
              <a:ext uri="{FF2B5EF4-FFF2-40B4-BE49-F238E27FC236}">
                <a16:creationId xmlns:a16="http://schemas.microsoft.com/office/drawing/2014/main" id="{8AD56242-855C-2BFC-2439-6EEDE5EA50B0}"/>
              </a:ext>
            </a:extLst>
          </p:cNvPr>
          <p:cNvPicPr>
            <a:picLocks noChangeAspect="1"/>
          </p:cNvPicPr>
          <p:nvPr/>
        </p:nvPicPr>
        <p:blipFill rotWithShape="1">
          <a:blip r:embed="rId2">
            <a:clrChange>
              <a:clrFrom>
                <a:srgbClr val="FFFFFF"/>
              </a:clrFrom>
              <a:clrTo>
                <a:srgbClr val="FFFFFF">
                  <a:alpha val="0"/>
                </a:srgbClr>
              </a:clrTo>
            </a:clrChange>
          </a:blip>
          <a:srcRect l="66270" r="90" b="25541"/>
          <a:stretch/>
        </p:blipFill>
        <p:spPr>
          <a:xfrm>
            <a:off x="1847570" y="3631057"/>
            <a:ext cx="1924593" cy="1470650"/>
          </a:xfrm>
          <a:prstGeom prst="rect">
            <a:avLst/>
          </a:prstGeom>
        </p:spPr>
      </p:pic>
      <p:pic>
        <p:nvPicPr>
          <p:cNvPr id="10" name="Picture 9" descr="A chemical formula with letters and numbers&#10;&#10;Description automatically generated">
            <a:extLst>
              <a:ext uri="{FF2B5EF4-FFF2-40B4-BE49-F238E27FC236}">
                <a16:creationId xmlns:a16="http://schemas.microsoft.com/office/drawing/2014/main" id="{02FBACB0-13DB-03AB-F1CA-ED1A17FCF668}"/>
              </a:ext>
            </a:extLst>
          </p:cNvPr>
          <p:cNvPicPr>
            <a:picLocks noChangeAspect="1"/>
          </p:cNvPicPr>
          <p:nvPr/>
        </p:nvPicPr>
        <p:blipFill rotWithShape="1">
          <a:blip r:embed="rId3">
            <a:clrChange>
              <a:clrFrom>
                <a:srgbClr val="FFFFFF"/>
              </a:clrFrom>
              <a:clrTo>
                <a:srgbClr val="FFFFFF">
                  <a:alpha val="0"/>
                </a:srgbClr>
              </a:clrTo>
            </a:clrChange>
          </a:blip>
          <a:srcRect l="76936" t="659" r="3362" b="34118"/>
          <a:stretch/>
        </p:blipFill>
        <p:spPr>
          <a:xfrm>
            <a:off x="4635917" y="3631057"/>
            <a:ext cx="2144566" cy="1470650"/>
          </a:xfrm>
          <a:prstGeom prst="rect">
            <a:avLst/>
          </a:prstGeom>
        </p:spPr>
      </p:pic>
      <p:sp>
        <p:nvSpPr>
          <p:cNvPr id="12" name="TextBox 11">
            <a:extLst>
              <a:ext uri="{FF2B5EF4-FFF2-40B4-BE49-F238E27FC236}">
                <a16:creationId xmlns:a16="http://schemas.microsoft.com/office/drawing/2014/main" id="{3E658AFE-0584-3C50-FC7B-554D6DA9FABD}"/>
              </a:ext>
            </a:extLst>
          </p:cNvPr>
          <p:cNvSpPr txBox="1"/>
          <p:nvPr/>
        </p:nvSpPr>
        <p:spPr>
          <a:xfrm>
            <a:off x="7122209" y="673749"/>
            <a:ext cx="1924593" cy="4196020"/>
          </a:xfrm>
          <a:prstGeom prst="rect">
            <a:avLst/>
          </a:prstGeom>
          <a:noFill/>
        </p:spPr>
        <p:txBody>
          <a:bodyPr wrap="square">
            <a:spAutoFit/>
          </a:bodyPr>
          <a:lstStyle/>
          <a:p>
            <a:pPr algn="just">
              <a:lnSpc>
                <a:spcPct val="150000"/>
              </a:lnSpc>
            </a:pPr>
            <a:r>
              <a:rPr lang="en-US" sz="1800"/>
              <a:t>- H</a:t>
            </a:r>
            <a:r>
              <a:rPr lang="vi-VN" sz="1800"/>
              <a:t>oá trị của H, C, O tương ứng là I, IV, II. </a:t>
            </a:r>
            <a:endParaRPr lang="en-US" sz="1800"/>
          </a:p>
          <a:p>
            <a:pPr algn="just">
              <a:lnSpc>
                <a:spcPct val="150000"/>
              </a:lnSpc>
            </a:pPr>
            <a:r>
              <a:rPr lang="en-US" sz="1800"/>
              <a:t>- </a:t>
            </a:r>
            <a:r>
              <a:rPr lang="vi-VN" sz="1800"/>
              <a:t>Mỗi liên kết giữa hai nguyên tử được kí hiệu bằng một nét gạch (-) để biểu diễn một đơn vị hoá trị.</a:t>
            </a:r>
            <a:endParaRPr lang="en-US" sz="1800"/>
          </a:p>
        </p:txBody>
      </p:sp>
    </p:spTree>
    <p:extLst>
      <p:ext uri="{BB962C8B-B14F-4D97-AF65-F5344CB8AC3E}">
        <p14:creationId xmlns:p14="http://schemas.microsoft.com/office/powerpoint/2010/main" val="3658114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891C2A-E6AC-9492-C04E-96C5120B4327}"/>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id="{41366A71-0410-9141-A763-90D6A0B83008}"/>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11CE4EAA-CC23-FCBA-F1D9-352060DC2AB9}"/>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id="{AAE10F60-0BBF-318B-A25E-C6337CA31299}"/>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400" b="1" kern="1200" dirty="0">
                  <a:solidFill>
                    <a:prstClr val="white"/>
                  </a:solidFill>
                  <a:latin typeface="Arial (Body)"/>
                </a:rPr>
                <a:t>Câu hỏi luyện tập</a:t>
              </a:r>
            </a:p>
          </p:txBody>
        </p:sp>
      </p:grpSp>
      <p:grpSp>
        <p:nvGrpSpPr>
          <p:cNvPr id="6" name="Group 5">
            <a:extLst>
              <a:ext uri="{FF2B5EF4-FFF2-40B4-BE49-F238E27FC236}">
                <a16:creationId xmlns:a16="http://schemas.microsoft.com/office/drawing/2014/main" id="{7A85DA56-68A8-4006-2931-BB6680369E5A}"/>
              </a:ext>
            </a:extLst>
          </p:cNvPr>
          <p:cNvGrpSpPr/>
          <p:nvPr/>
        </p:nvGrpSpPr>
        <p:grpSpPr>
          <a:xfrm>
            <a:off x="581104" y="1133022"/>
            <a:ext cx="7981792" cy="1082630"/>
            <a:chOff x="283935" y="1908158"/>
            <a:chExt cx="10642390" cy="1443506"/>
          </a:xfrm>
        </p:grpSpPr>
        <p:sp>
          <p:nvSpPr>
            <p:cNvPr id="7" name="Rounded Rectangle 40">
              <a:extLst>
                <a:ext uri="{FF2B5EF4-FFF2-40B4-BE49-F238E27FC236}">
                  <a16:creationId xmlns:a16="http://schemas.microsoft.com/office/drawing/2014/main" id="{04142B9D-A9BD-6836-19D7-E3E0EA537DB9}"/>
                </a:ext>
              </a:extLst>
            </p:cNvPr>
            <p:cNvSpPr/>
            <p:nvPr/>
          </p:nvSpPr>
          <p:spPr>
            <a:xfrm>
              <a:off x="546975" y="1908158"/>
              <a:ext cx="10379350" cy="1443506"/>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2" descr="https://cdn-icons-png.flaticon.com/128/5184/5184592.png">
              <a:extLst>
                <a:ext uri="{FF2B5EF4-FFF2-40B4-BE49-F238E27FC236}">
                  <a16:creationId xmlns:a16="http://schemas.microsoft.com/office/drawing/2014/main" id="{FC12D511-CAA4-E6E9-7FFB-2EB9C7917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27A7F6-E05F-3FC2-6224-84B8D1F3776D}"/>
                </a:ext>
              </a:extLst>
            </p:cNvPr>
            <p:cNvSpPr txBox="1"/>
            <p:nvPr/>
          </p:nvSpPr>
          <p:spPr>
            <a:xfrm>
              <a:off x="810011" y="1976449"/>
              <a:ext cx="10116313" cy="1278213"/>
            </a:xfrm>
            <a:prstGeom prst="rect">
              <a:avLst/>
            </a:prstGeom>
            <a:noFill/>
          </p:spPr>
          <p:txBody>
            <a:bodyPr wrap="square" rtlCol="0">
              <a:spAutoFit/>
            </a:bodyPr>
            <a:lstStyle/>
            <a:p>
              <a:pPr lvl="0" algn="just" defTabSz="685800">
                <a:lnSpc>
                  <a:spcPct val="150000"/>
                </a:lnSpc>
                <a:buClrTx/>
                <a:defRPr/>
              </a:pPr>
              <a:r>
                <a:rPr lang="vi-VN" sz="2000" kern="1200" dirty="0">
                  <a:solidFill>
                    <a:prstClr val="black"/>
                  </a:solidFill>
                  <a:latin typeface="Arial (Body)"/>
                  <a:ea typeface="+mn-ea"/>
                  <a:cs typeface="Arial" panose="020B0604020202020204" pitchFamily="34" charset="0"/>
                </a:rPr>
                <a:t>Luyện tập 3</a:t>
              </a:r>
              <a:r>
                <a:rPr lang="en-US" sz="2000" kern="1200">
                  <a:solidFill>
                    <a:prstClr val="black"/>
                  </a:solidFill>
                  <a:latin typeface="Arial (Body)"/>
                  <a:ea typeface="+mn-ea"/>
                  <a:cs typeface="Arial" panose="020B0604020202020204" pitchFamily="34" charset="0"/>
                </a:rPr>
                <a:t>:</a:t>
              </a:r>
              <a:r>
                <a:rPr lang="vi-VN" sz="2000" kern="1200">
                  <a:solidFill>
                    <a:prstClr val="black"/>
                  </a:solidFill>
                  <a:latin typeface="Arial (Body)"/>
                  <a:ea typeface="+mn-ea"/>
                  <a:cs typeface="Arial" panose="020B0604020202020204" pitchFamily="34" charset="0"/>
                </a:rPr>
                <a:t> Xác định số liên kết của nguyên tử carbon, hydrogen và oxygen trong phân tử methylic ancohol.</a:t>
              </a:r>
              <a:endParaRPr kumimoji="0" lang="en-US" sz="2000" b="0" i="0" u="none" strike="noStrike" kern="1200" cap="none" spc="0" normalizeH="0" baseline="0" noProof="0" dirty="0">
                <a:ln>
                  <a:noFill/>
                </a:ln>
                <a:solidFill>
                  <a:prstClr val="black"/>
                </a:solidFill>
                <a:effectLst/>
                <a:uLnTx/>
                <a:uFillTx/>
                <a:latin typeface="Arial (Body)"/>
                <a:ea typeface="+mn-ea"/>
                <a:cs typeface="Arial" panose="020B0604020202020204" pitchFamily="34" charset="0"/>
                <a:sym typeface="Arial"/>
              </a:endParaRPr>
            </a:p>
          </p:txBody>
        </p:sp>
      </p:grpSp>
      <p:grpSp>
        <p:nvGrpSpPr>
          <p:cNvPr id="14" name="Group 13">
            <a:extLst>
              <a:ext uri="{FF2B5EF4-FFF2-40B4-BE49-F238E27FC236}">
                <a16:creationId xmlns:a16="http://schemas.microsoft.com/office/drawing/2014/main" id="{7A490047-1E25-0AA0-B21F-E9CF8F1CA6B5}"/>
              </a:ext>
            </a:extLst>
          </p:cNvPr>
          <p:cNvGrpSpPr/>
          <p:nvPr/>
        </p:nvGrpSpPr>
        <p:grpSpPr>
          <a:xfrm>
            <a:off x="241846" y="2481803"/>
            <a:ext cx="8504337" cy="2177653"/>
            <a:chOff x="241846" y="2481803"/>
            <a:chExt cx="8504337" cy="2177653"/>
          </a:xfrm>
        </p:grpSpPr>
        <p:grpSp>
          <p:nvGrpSpPr>
            <p:cNvPr id="10" name="Group 9">
              <a:extLst>
                <a:ext uri="{FF2B5EF4-FFF2-40B4-BE49-F238E27FC236}">
                  <a16:creationId xmlns:a16="http://schemas.microsoft.com/office/drawing/2014/main" id="{1ACCB9C8-F400-9696-2EE9-5995DB0DC18D}"/>
                </a:ext>
              </a:extLst>
            </p:cNvPr>
            <p:cNvGrpSpPr/>
            <p:nvPr/>
          </p:nvGrpSpPr>
          <p:grpSpPr>
            <a:xfrm>
              <a:off x="241846" y="2481804"/>
              <a:ext cx="5408106" cy="2177652"/>
              <a:chOff x="-103123" y="897112"/>
              <a:chExt cx="7210808" cy="5514224"/>
            </a:xfrm>
          </p:grpSpPr>
          <p:sp>
            <p:nvSpPr>
              <p:cNvPr id="11" name="Rounded Rectangle 36">
                <a:extLst>
                  <a:ext uri="{FF2B5EF4-FFF2-40B4-BE49-F238E27FC236}">
                    <a16:creationId xmlns:a16="http://schemas.microsoft.com/office/drawing/2014/main" id="{3B7FD6CB-D7AB-E8E6-933F-4B8447D2F46B}"/>
                  </a:ext>
                </a:extLst>
              </p:cNvPr>
              <p:cNvSpPr/>
              <p:nvPr/>
            </p:nvSpPr>
            <p:spPr>
              <a:xfrm>
                <a:off x="478014" y="897112"/>
                <a:ext cx="6629671" cy="5514224"/>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a:solidFill>
                      <a:srgbClr val="000000"/>
                    </a:solidFill>
                  </a:rPr>
                  <a:t>Trong phân tử methylic alcohol bao gồm:</a:t>
                </a:r>
              </a:p>
              <a:p>
                <a:pPr algn="just" defTabSz="685800">
                  <a:lnSpc>
                    <a:spcPct val="150000"/>
                  </a:lnSpc>
                  <a:buClrTx/>
                  <a:defRPr/>
                </a:pPr>
                <a:r>
                  <a:rPr lang="vi-VN" sz="2000">
                    <a:solidFill>
                      <a:srgbClr val="000000"/>
                    </a:solidFill>
                  </a:rPr>
                  <a:t>- 3 liên kết đơn giữa C và H;</a:t>
                </a:r>
              </a:p>
              <a:p>
                <a:pPr algn="just" defTabSz="685800">
                  <a:lnSpc>
                    <a:spcPct val="150000"/>
                  </a:lnSpc>
                  <a:buClrTx/>
                  <a:defRPr/>
                </a:pPr>
                <a:r>
                  <a:rPr lang="vi-VN" sz="2000">
                    <a:solidFill>
                      <a:srgbClr val="000000"/>
                    </a:solidFill>
                  </a:rPr>
                  <a:t>- 1 liên kết đơn giữa C và O;</a:t>
                </a:r>
              </a:p>
              <a:p>
                <a:pPr algn="just" defTabSz="685800">
                  <a:lnSpc>
                    <a:spcPct val="150000"/>
                  </a:lnSpc>
                  <a:buClrTx/>
                  <a:defRPr/>
                </a:pPr>
                <a:r>
                  <a:rPr lang="vi-VN" sz="2000">
                    <a:solidFill>
                      <a:srgbClr val="000000"/>
                    </a:solidFill>
                  </a:rPr>
                  <a:t>- 1 liên kết đơn giữa O và H.</a:t>
                </a:r>
              </a:p>
            </p:txBody>
          </p:sp>
          <p:pic>
            <p:nvPicPr>
              <p:cNvPr id="12" name="Graphic 24" descr="Back with solid fill">
                <a:extLst>
                  <a:ext uri="{FF2B5EF4-FFF2-40B4-BE49-F238E27FC236}">
                    <a16:creationId xmlns:a16="http://schemas.microsoft.com/office/drawing/2014/main" id="{2A5A96D9-88C4-B284-1C8A-6E159AC0B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3123" y="2395588"/>
                <a:ext cx="782339" cy="1091262"/>
              </a:xfrm>
              <a:prstGeom prst="rect">
                <a:avLst/>
              </a:prstGeom>
            </p:spPr>
          </p:pic>
        </p:grpSp>
        <p:pic>
          <p:nvPicPr>
            <p:cNvPr id="13" name="Picture 12" descr="A diagram of a molecule&#10;&#10;Description automatically generated">
              <a:extLst>
                <a:ext uri="{FF2B5EF4-FFF2-40B4-BE49-F238E27FC236}">
                  <a16:creationId xmlns:a16="http://schemas.microsoft.com/office/drawing/2014/main" id="{A7B40165-E171-7A3A-C7E2-24BED451CB28}"/>
                </a:ext>
              </a:extLst>
            </p:cNvPr>
            <p:cNvPicPr>
              <a:picLocks noChangeAspect="1"/>
            </p:cNvPicPr>
            <p:nvPr/>
          </p:nvPicPr>
          <p:blipFill rotWithShape="1">
            <a:blip r:embed="rId4">
              <a:clrChange>
                <a:clrFrom>
                  <a:srgbClr val="FFFFFF"/>
                </a:clrFrom>
                <a:clrTo>
                  <a:srgbClr val="FFFFFF">
                    <a:alpha val="0"/>
                  </a:srgbClr>
                </a:clrTo>
              </a:clrChange>
            </a:blip>
            <a:srcRect l="29497" r="35317" b="25541"/>
            <a:stretch/>
          </p:blipFill>
          <p:spPr>
            <a:xfrm>
              <a:off x="5765364" y="2481803"/>
              <a:ext cx="2980819" cy="2177651"/>
            </a:xfrm>
            <a:prstGeom prst="rect">
              <a:avLst/>
            </a:prstGeom>
          </p:spPr>
        </p:pic>
      </p:grpSp>
    </p:spTree>
    <p:extLst>
      <p:ext uri="{BB962C8B-B14F-4D97-AF65-F5344CB8AC3E}">
        <p14:creationId xmlns:p14="http://schemas.microsoft.com/office/powerpoint/2010/main" val="1705875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3" name="Rectangle 2">
            <a:extLst>
              <a:ext uri="{FF2B5EF4-FFF2-40B4-BE49-F238E27FC236}">
                <a16:creationId xmlns:a16="http://schemas.microsoft.com/office/drawing/2014/main" id="{3A8807ED-BEED-D864-5035-7CAAC98FEA78}"/>
              </a:ext>
            </a:extLst>
          </p:cNvPr>
          <p:cNvSpPr/>
          <p:nvPr/>
        </p:nvSpPr>
        <p:spPr>
          <a:xfrm>
            <a:off x="2277918" y="1087711"/>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LIÊN</a:t>
            </a:r>
            <a:r>
              <a:rPr kumimoji="0" lang="en-US" sz="2000" b="1" i="0" u="none" strike="noStrike" kern="0" cap="none" spc="0" normalizeH="0" noProof="0">
                <a:ln>
                  <a:noFill/>
                </a:ln>
                <a:solidFill>
                  <a:srgbClr val="FFFFFF"/>
                </a:solidFill>
                <a:effectLst/>
                <a:uLnTx/>
                <a:uFillTx/>
                <a:latin typeface="Arial"/>
                <a:ea typeface="+mn-ea"/>
                <a:cs typeface="+mn-cs"/>
                <a:sym typeface="Arial"/>
              </a:rPr>
              <a:t> KẾT GIỮA CÁC NGUYÊN TỬ</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022B238-A1FB-4957-F776-64ABFF281A09}"/>
              </a:ext>
            </a:extLst>
          </p:cNvPr>
          <p:cNvSpPr/>
          <p:nvPr/>
        </p:nvSpPr>
        <p:spPr>
          <a:xfrm>
            <a:off x="1312677" y="2043441"/>
            <a:ext cx="2397516"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đơn</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B50B907E-408C-C9FE-8F7F-D990D71A591A}"/>
              </a:ext>
            </a:extLst>
          </p:cNvPr>
          <p:cNvSpPr/>
          <p:nvPr/>
        </p:nvSpPr>
        <p:spPr>
          <a:xfrm>
            <a:off x="5433807" y="2043441"/>
            <a:ext cx="2397516"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đôi</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cxnSp>
        <p:nvCxnSpPr>
          <p:cNvPr id="6" name="Connector: Elbow 5">
            <a:extLst>
              <a:ext uri="{FF2B5EF4-FFF2-40B4-BE49-F238E27FC236}">
                <a16:creationId xmlns:a16="http://schemas.microsoft.com/office/drawing/2014/main" id="{4AD406A1-9544-27B3-9483-E45F90B993EF}"/>
              </a:ext>
            </a:extLst>
          </p:cNvPr>
          <p:cNvCxnSpPr>
            <a:cxnSpLocks/>
            <a:stCxn id="3" idx="2"/>
            <a:endCxn id="4" idx="0"/>
          </p:cNvCxnSpPr>
          <p:nvPr/>
        </p:nvCxnSpPr>
        <p:spPr>
          <a:xfrm rot="5400000">
            <a:off x="3357502" y="828942"/>
            <a:ext cx="368433" cy="2060565"/>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95DD2201-A824-A25D-45B6-ADB30F3178E1}"/>
              </a:ext>
            </a:extLst>
          </p:cNvPr>
          <p:cNvCxnSpPr>
            <a:cxnSpLocks/>
            <a:stCxn id="3" idx="2"/>
            <a:endCxn id="5" idx="0"/>
          </p:cNvCxnSpPr>
          <p:nvPr/>
        </p:nvCxnSpPr>
        <p:spPr>
          <a:xfrm rot="16200000" flipH="1">
            <a:off x="5418066" y="828941"/>
            <a:ext cx="368433" cy="2060565"/>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24F5AE9-766E-F7FC-7E1F-7B9A764F1C5B}"/>
              </a:ext>
            </a:extLst>
          </p:cNvPr>
          <p:cNvSpPr/>
          <p:nvPr/>
        </p:nvSpPr>
        <p:spPr>
          <a:xfrm>
            <a:off x="415698" y="2826617"/>
            <a:ext cx="2198225" cy="2065052"/>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Là liên kết giữa hai nguyên tử bằng một cặp electron dùng chung.</a:t>
            </a:r>
            <a:endParaRPr lang="vi-VN" sz="1800">
              <a:solidFill>
                <a:srgbClr val="000000"/>
              </a:solidFill>
              <a:ea typeface="Calibri" panose="020F0502020204030204" pitchFamily="34" charset="0"/>
            </a:endParaRPr>
          </a:p>
        </p:txBody>
      </p:sp>
      <p:cxnSp>
        <p:nvCxnSpPr>
          <p:cNvPr id="9" name="Straight Arrow Connector 8">
            <a:extLst>
              <a:ext uri="{FF2B5EF4-FFF2-40B4-BE49-F238E27FC236}">
                <a16:creationId xmlns:a16="http://schemas.microsoft.com/office/drawing/2014/main" id="{D25BDDB8-BA94-63D6-28E1-7D8E55CB8CA7}"/>
              </a:ext>
            </a:extLst>
          </p:cNvPr>
          <p:cNvCxnSpPr>
            <a:cxnSpLocks/>
            <a:stCxn id="4" idx="2"/>
            <a:endCxn id="8" idx="0"/>
          </p:cNvCxnSpPr>
          <p:nvPr/>
        </p:nvCxnSpPr>
        <p:spPr>
          <a:xfrm flipH="1">
            <a:off x="1514811" y="2630738"/>
            <a:ext cx="996624" cy="195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126C0DD-A3B0-E32D-136F-B686F0B250F1}"/>
              </a:ext>
            </a:extLst>
          </p:cNvPr>
          <p:cNvSpPr/>
          <p:nvPr/>
        </p:nvSpPr>
        <p:spPr>
          <a:xfrm>
            <a:off x="4803078" y="2826616"/>
            <a:ext cx="2194560" cy="2065051"/>
          </a:xfrm>
          <a:prstGeom prst="roundRect">
            <a:avLst>
              <a:gd name="adj" fmla="val 5471"/>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Là liên kết giữa hai nguyên tử bằng hai cặp electron dùng chung.</a:t>
            </a:r>
            <a:endParaRPr lang="vi-VN" sz="1800">
              <a:solidFill>
                <a:srgbClr val="000000"/>
              </a:solidFill>
              <a:ea typeface="Calibri" panose="020F0502020204030204" pitchFamily="34" charset="0"/>
            </a:endParaRPr>
          </a:p>
        </p:txBody>
      </p:sp>
      <p:cxnSp>
        <p:nvCxnSpPr>
          <p:cNvPr id="11" name="Straight Arrow Connector 10">
            <a:extLst>
              <a:ext uri="{FF2B5EF4-FFF2-40B4-BE49-F238E27FC236}">
                <a16:creationId xmlns:a16="http://schemas.microsoft.com/office/drawing/2014/main" id="{5C807325-EF7B-64F0-1A06-6AE973F95DE5}"/>
              </a:ext>
            </a:extLst>
          </p:cNvPr>
          <p:cNvCxnSpPr>
            <a:cxnSpLocks/>
            <a:stCxn id="5" idx="2"/>
            <a:endCxn id="10" idx="0"/>
          </p:cNvCxnSpPr>
          <p:nvPr/>
        </p:nvCxnSpPr>
        <p:spPr>
          <a:xfrm flipH="1">
            <a:off x="5900358" y="2630738"/>
            <a:ext cx="732207" cy="1958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58FEB327-D2B7-C5F7-B43A-7D7D85418C3D}"/>
              </a:ext>
            </a:extLst>
          </p:cNvPr>
          <p:cNvSpPr/>
          <p:nvPr/>
        </p:nvSpPr>
        <p:spPr>
          <a:xfrm>
            <a:off x="2732445" y="2826617"/>
            <a:ext cx="1608479" cy="2065052"/>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Được biểu thị bằng một nét gạch (</a:t>
            </a:r>
            <a:r>
              <a:rPr lang="en-US" sz="18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rPr>
              <a:t>).</a:t>
            </a:r>
            <a:endParaRPr lang="vi-VN" sz="1800">
              <a:solidFill>
                <a:srgbClr val="000000"/>
              </a:solidFill>
              <a:ea typeface="Calibri" panose="020F0502020204030204" pitchFamily="34" charset="0"/>
            </a:endParaRPr>
          </a:p>
        </p:txBody>
      </p:sp>
      <p:cxnSp>
        <p:nvCxnSpPr>
          <p:cNvPr id="24" name="Straight Arrow Connector 23">
            <a:extLst>
              <a:ext uri="{FF2B5EF4-FFF2-40B4-BE49-F238E27FC236}">
                <a16:creationId xmlns:a16="http://schemas.microsoft.com/office/drawing/2014/main" id="{5B222B6B-87A6-DD40-3E67-CA690BFA3377}"/>
              </a:ext>
            </a:extLst>
          </p:cNvPr>
          <p:cNvCxnSpPr>
            <a:cxnSpLocks/>
            <a:stCxn id="4" idx="2"/>
            <a:endCxn id="23" idx="0"/>
          </p:cNvCxnSpPr>
          <p:nvPr/>
        </p:nvCxnSpPr>
        <p:spPr>
          <a:xfrm>
            <a:off x="2511435" y="2630738"/>
            <a:ext cx="1025250" cy="195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54" name="Rectangle: Rounded Corners 1353">
            <a:extLst>
              <a:ext uri="{FF2B5EF4-FFF2-40B4-BE49-F238E27FC236}">
                <a16:creationId xmlns:a16="http://schemas.microsoft.com/office/drawing/2014/main" id="{03BC49C7-FB23-8D95-0BDE-8F827566E396}"/>
              </a:ext>
            </a:extLst>
          </p:cNvPr>
          <p:cNvSpPr/>
          <p:nvPr/>
        </p:nvSpPr>
        <p:spPr>
          <a:xfrm>
            <a:off x="7125298" y="2826616"/>
            <a:ext cx="1608479" cy="2065052"/>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Được biểu thị bằng một nét gạch (</a:t>
            </a:r>
            <a:r>
              <a:rPr lang="en-US" sz="18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rPr>
              <a:t>).</a:t>
            </a:r>
            <a:endParaRPr lang="vi-VN" sz="1800">
              <a:solidFill>
                <a:srgbClr val="000000"/>
              </a:solidFill>
              <a:ea typeface="Calibri" panose="020F0502020204030204" pitchFamily="34" charset="0"/>
            </a:endParaRPr>
          </a:p>
        </p:txBody>
      </p:sp>
      <p:cxnSp>
        <p:nvCxnSpPr>
          <p:cNvPr id="1355" name="Straight Arrow Connector 1354">
            <a:extLst>
              <a:ext uri="{FF2B5EF4-FFF2-40B4-BE49-F238E27FC236}">
                <a16:creationId xmlns:a16="http://schemas.microsoft.com/office/drawing/2014/main" id="{7B5F3289-DAC6-FB1A-3545-3731BB1D6D61}"/>
              </a:ext>
            </a:extLst>
          </p:cNvPr>
          <p:cNvCxnSpPr>
            <a:cxnSpLocks/>
            <a:stCxn id="5" idx="2"/>
            <a:endCxn id="1354" idx="0"/>
          </p:cNvCxnSpPr>
          <p:nvPr/>
        </p:nvCxnSpPr>
        <p:spPr>
          <a:xfrm>
            <a:off x="6632565" y="2630738"/>
            <a:ext cx="1296973" cy="1958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55"/>
                                        </p:tgtEl>
                                        <p:attrNameLst>
                                          <p:attrName>style.visibility</p:attrName>
                                        </p:attrNameLst>
                                      </p:cBhvr>
                                      <p:to>
                                        <p:strVal val="visible"/>
                                      </p:to>
                                    </p:set>
                                    <p:animEffect transition="in" filter="wipe(up)">
                                      <p:cBhvr>
                                        <p:cTn id="56" dur="500"/>
                                        <p:tgtEl>
                                          <p:spTgt spid="1355"/>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354"/>
                                        </p:tgtEl>
                                        <p:attrNameLst>
                                          <p:attrName>style.visibility</p:attrName>
                                        </p:attrNameLst>
                                      </p:cBhvr>
                                      <p:to>
                                        <p:strVal val="visible"/>
                                      </p:to>
                                    </p:set>
                                    <p:animEffect transition="in" filter="barn(inVertical)">
                                      <p:cBhvr>
                                        <p:cTn id="60" dur="500"/>
                                        <p:tgtEl>
                                          <p:spTgt spid="1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0" grpId="0" animBg="1"/>
      <p:bldP spid="23" grpId="0" animBg="1"/>
      <p:bldP spid="13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12" name="Rectangle 11">
            <a:extLst>
              <a:ext uri="{FF2B5EF4-FFF2-40B4-BE49-F238E27FC236}">
                <a16:creationId xmlns:a16="http://schemas.microsoft.com/office/drawing/2014/main" id="{B128320F-9026-2B07-D5CD-0973879842A8}"/>
              </a:ext>
            </a:extLst>
          </p:cNvPr>
          <p:cNvSpPr/>
          <p:nvPr/>
        </p:nvSpPr>
        <p:spPr>
          <a:xfrm>
            <a:off x="2092064" y="1072843"/>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TRONG HỢP</a:t>
            </a:r>
            <a:r>
              <a:rPr kumimoji="0" lang="en-US" sz="2000" b="1" i="0" u="none" strike="noStrike" kern="0" cap="none" spc="0" normalizeH="0" noProof="0">
                <a:ln>
                  <a:noFill/>
                </a:ln>
                <a:solidFill>
                  <a:srgbClr val="FFFFFF"/>
                </a:solidFill>
                <a:effectLst/>
                <a:uLnTx/>
                <a:uFillTx/>
                <a:latin typeface="Arial"/>
                <a:ea typeface="+mn-ea"/>
                <a:cs typeface="+mn-cs"/>
                <a:sym typeface="Arial"/>
              </a:rPr>
              <a:t> CHẤT HỮU CƠ</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2D4E34A3-4347-2877-0C3E-F6EFF2478993}"/>
              </a:ext>
            </a:extLst>
          </p:cNvPr>
          <p:cNvSpPr/>
          <p:nvPr/>
        </p:nvSpPr>
        <p:spPr>
          <a:xfrm>
            <a:off x="326653" y="2028573"/>
            <a:ext cx="3161108"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giữa các nguyên tử</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A397DD95-C2A2-3D8A-BF75-1449F16BAB6B}"/>
              </a:ext>
            </a:extLst>
          </p:cNvPr>
          <p:cNvSpPr/>
          <p:nvPr/>
        </p:nvSpPr>
        <p:spPr>
          <a:xfrm>
            <a:off x="5247953" y="2028573"/>
            <a:ext cx="2847832"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Hóa</a:t>
            </a:r>
            <a:r>
              <a:rPr kumimoji="0" lang="en-US" sz="1800" b="0" i="0" u="none" strike="noStrike" kern="0" cap="none" spc="0" normalizeH="0" noProof="0">
                <a:ln>
                  <a:noFill/>
                </a:ln>
                <a:solidFill>
                  <a:srgbClr val="000000"/>
                </a:solidFill>
                <a:effectLst/>
                <a:uLnTx/>
                <a:uFillTx/>
                <a:latin typeface="Arial"/>
                <a:ea typeface="+mn-ea"/>
                <a:cs typeface="+mn-cs"/>
                <a:sym typeface="Arial"/>
              </a:rPr>
              <a:t> trị của các nguyên tố</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cxnSp>
        <p:nvCxnSpPr>
          <p:cNvPr id="15" name="Connector: Elbow 14">
            <a:extLst>
              <a:ext uri="{FF2B5EF4-FFF2-40B4-BE49-F238E27FC236}">
                <a16:creationId xmlns:a16="http://schemas.microsoft.com/office/drawing/2014/main" id="{E3B800E9-DA43-B89D-8A04-70F53B7DD28C}"/>
              </a:ext>
            </a:extLst>
          </p:cNvPr>
          <p:cNvCxnSpPr>
            <a:cxnSpLocks/>
            <a:stCxn id="12" idx="2"/>
            <a:endCxn id="13" idx="0"/>
          </p:cNvCxnSpPr>
          <p:nvPr/>
        </p:nvCxnSpPr>
        <p:spPr>
          <a:xfrm rot="5400000">
            <a:off x="2962461" y="604887"/>
            <a:ext cx="368433" cy="2478939"/>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EE612E9F-2478-B3B6-B137-AAA4A7775326}"/>
              </a:ext>
            </a:extLst>
          </p:cNvPr>
          <p:cNvCxnSpPr>
            <a:cxnSpLocks/>
            <a:stCxn id="12" idx="2"/>
            <a:endCxn id="14" idx="0"/>
          </p:cNvCxnSpPr>
          <p:nvPr/>
        </p:nvCxnSpPr>
        <p:spPr>
          <a:xfrm rot="16200000" flipH="1">
            <a:off x="5344791" y="701494"/>
            <a:ext cx="368433" cy="2285723"/>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2AD0B595-5FA1-792E-3A9B-1CCAB77F6E54}"/>
              </a:ext>
            </a:extLst>
          </p:cNvPr>
          <p:cNvSpPr/>
          <p:nvPr/>
        </p:nvSpPr>
        <p:spPr>
          <a:xfrm>
            <a:off x="326653" y="2984304"/>
            <a:ext cx="3161108" cy="860723"/>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Liên kết cộng hóa trị.</a:t>
            </a:r>
            <a:endParaRPr lang="vi-VN" sz="1800">
              <a:solidFill>
                <a:srgbClr val="000000"/>
              </a:solidFill>
              <a:ea typeface="Calibri" panose="020F0502020204030204" pitchFamily="34" charset="0"/>
            </a:endParaRPr>
          </a:p>
        </p:txBody>
      </p:sp>
      <p:cxnSp>
        <p:nvCxnSpPr>
          <p:cNvPr id="18" name="Straight Arrow Connector 17">
            <a:extLst>
              <a:ext uri="{FF2B5EF4-FFF2-40B4-BE49-F238E27FC236}">
                <a16:creationId xmlns:a16="http://schemas.microsoft.com/office/drawing/2014/main" id="{20656AAF-BDFF-3AE0-3452-8CE484272D8A}"/>
              </a:ext>
            </a:extLst>
          </p:cNvPr>
          <p:cNvCxnSpPr>
            <a:cxnSpLocks/>
            <a:stCxn id="13" idx="2"/>
            <a:endCxn id="17" idx="0"/>
          </p:cNvCxnSpPr>
          <p:nvPr/>
        </p:nvCxnSpPr>
        <p:spPr>
          <a:xfrm>
            <a:off x="1907207" y="2615870"/>
            <a:ext cx="0" cy="36843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B9AB2BB-4F06-F578-F69A-DA1DD1CAB1EB}"/>
              </a:ext>
            </a:extLst>
          </p:cNvPr>
          <p:cNvSpPr/>
          <p:nvPr/>
        </p:nvSpPr>
        <p:spPr>
          <a:xfrm>
            <a:off x="3683191" y="2984304"/>
            <a:ext cx="1624030" cy="860723"/>
          </a:xfrm>
          <a:prstGeom prst="roundRect">
            <a:avLst>
              <a:gd name="adj" fmla="val 5471"/>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Carbon = IV</a:t>
            </a:r>
            <a:endParaRPr lang="vi-VN" sz="1800">
              <a:solidFill>
                <a:srgbClr val="000000"/>
              </a:solidFill>
              <a:ea typeface="Calibri" panose="020F0502020204030204" pitchFamily="34" charset="0"/>
            </a:endParaRPr>
          </a:p>
        </p:txBody>
      </p:sp>
      <p:cxnSp>
        <p:nvCxnSpPr>
          <p:cNvPr id="20" name="Straight Arrow Connector 19">
            <a:extLst>
              <a:ext uri="{FF2B5EF4-FFF2-40B4-BE49-F238E27FC236}">
                <a16:creationId xmlns:a16="http://schemas.microsoft.com/office/drawing/2014/main" id="{261737F7-9817-34E7-A325-5AC4C5443B41}"/>
              </a:ext>
            </a:extLst>
          </p:cNvPr>
          <p:cNvCxnSpPr>
            <a:cxnSpLocks/>
            <a:stCxn id="14" idx="2"/>
            <a:endCxn id="19" idx="0"/>
          </p:cNvCxnSpPr>
          <p:nvPr/>
        </p:nvCxnSpPr>
        <p:spPr>
          <a:xfrm flipH="1">
            <a:off x="4495206" y="2615870"/>
            <a:ext cx="2176663" cy="36843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1E6D1BA9-42EA-308C-3593-3EA437F7E6C1}"/>
              </a:ext>
            </a:extLst>
          </p:cNvPr>
          <p:cNvSpPr/>
          <p:nvPr/>
        </p:nvSpPr>
        <p:spPr>
          <a:xfrm>
            <a:off x="5408506" y="2984305"/>
            <a:ext cx="1624030" cy="860723"/>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Hydrogen = I</a:t>
            </a:r>
            <a:endParaRPr lang="vi-VN" sz="1800">
              <a:solidFill>
                <a:srgbClr val="000000"/>
              </a:solidFill>
              <a:ea typeface="Calibri" panose="020F0502020204030204" pitchFamily="34" charset="0"/>
            </a:endParaRPr>
          </a:p>
        </p:txBody>
      </p:sp>
      <p:cxnSp>
        <p:nvCxnSpPr>
          <p:cNvPr id="26" name="Straight Arrow Connector 25">
            <a:extLst>
              <a:ext uri="{FF2B5EF4-FFF2-40B4-BE49-F238E27FC236}">
                <a16:creationId xmlns:a16="http://schemas.microsoft.com/office/drawing/2014/main" id="{9D9ECAC9-F748-4C9B-F176-8112B301EBCD}"/>
              </a:ext>
            </a:extLst>
          </p:cNvPr>
          <p:cNvCxnSpPr>
            <a:cxnSpLocks/>
            <a:stCxn id="14" idx="2"/>
            <a:endCxn id="25" idx="0"/>
          </p:cNvCxnSpPr>
          <p:nvPr/>
        </p:nvCxnSpPr>
        <p:spPr>
          <a:xfrm flipH="1">
            <a:off x="6220521" y="2615870"/>
            <a:ext cx="451348" cy="36843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58" name="Rectangle: Rounded Corners 1357">
            <a:extLst>
              <a:ext uri="{FF2B5EF4-FFF2-40B4-BE49-F238E27FC236}">
                <a16:creationId xmlns:a16="http://schemas.microsoft.com/office/drawing/2014/main" id="{D84F818F-C5BA-FA2D-0C36-8537D1E19DC4}"/>
              </a:ext>
            </a:extLst>
          </p:cNvPr>
          <p:cNvSpPr/>
          <p:nvPr/>
        </p:nvSpPr>
        <p:spPr>
          <a:xfrm>
            <a:off x="7133821" y="2984303"/>
            <a:ext cx="1624030" cy="860723"/>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Oxygen = II</a:t>
            </a:r>
            <a:endParaRPr lang="vi-VN" sz="1800">
              <a:solidFill>
                <a:srgbClr val="000000"/>
              </a:solidFill>
              <a:ea typeface="Calibri" panose="020F0502020204030204" pitchFamily="34" charset="0"/>
            </a:endParaRPr>
          </a:p>
        </p:txBody>
      </p:sp>
      <p:cxnSp>
        <p:nvCxnSpPr>
          <p:cNvPr id="1359" name="Straight Arrow Connector 1358">
            <a:extLst>
              <a:ext uri="{FF2B5EF4-FFF2-40B4-BE49-F238E27FC236}">
                <a16:creationId xmlns:a16="http://schemas.microsoft.com/office/drawing/2014/main" id="{07C64C87-DA41-82F9-A6B8-48ED23DFC7E3}"/>
              </a:ext>
            </a:extLst>
          </p:cNvPr>
          <p:cNvCxnSpPr>
            <a:cxnSpLocks/>
            <a:stCxn id="14" idx="2"/>
            <a:endCxn id="1358" idx="0"/>
          </p:cNvCxnSpPr>
          <p:nvPr/>
        </p:nvCxnSpPr>
        <p:spPr>
          <a:xfrm>
            <a:off x="6671869" y="2615870"/>
            <a:ext cx="1273967" cy="36843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71" name="Freeform 3">
            <a:extLst>
              <a:ext uri="{FF2B5EF4-FFF2-40B4-BE49-F238E27FC236}">
                <a16:creationId xmlns:a16="http://schemas.microsoft.com/office/drawing/2014/main" id="{5B507FD9-9891-8C84-A2DA-95836E47CD34}"/>
              </a:ext>
            </a:extLst>
          </p:cNvPr>
          <p:cNvSpPr/>
          <p:nvPr/>
        </p:nvSpPr>
        <p:spPr>
          <a:xfrm>
            <a:off x="5671881" y="3928579"/>
            <a:ext cx="1097280" cy="109728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2" name="Freeform 7">
            <a:extLst>
              <a:ext uri="{FF2B5EF4-FFF2-40B4-BE49-F238E27FC236}">
                <a16:creationId xmlns:a16="http://schemas.microsoft.com/office/drawing/2014/main" id="{8B35289C-12A3-9689-5B78-3074E8AB7041}"/>
              </a:ext>
            </a:extLst>
          </p:cNvPr>
          <p:cNvSpPr/>
          <p:nvPr/>
        </p:nvSpPr>
        <p:spPr>
          <a:xfrm>
            <a:off x="7442916" y="3928579"/>
            <a:ext cx="1005840" cy="1097280"/>
          </a:xfrm>
          <a:custGeom>
            <a:avLst/>
            <a:gdLst/>
            <a:ahLst/>
            <a:cxnLst/>
            <a:rect l="l" t="t" r="r" b="b"/>
            <a:pathLst>
              <a:path w="3849053" h="4114800">
                <a:moveTo>
                  <a:pt x="0" y="0"/>
                </a:moveTo>
                <a:lnTo>
                  <a:pt x="3849053" y="0"/>
                </a:lnTo>
                <a:lnTo>
                  <a:pt x="38490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3" name="Freeform 8">
            <a:extLst>
              <a:ext uri="{FF2B5EF4-FFF2-40B4-BE49-F238E27FC236}">
                <a16:creationId xmlns:a16="http://schemas.microsoft.com/office/drawing/2014/main" id="{211AF6EF-2964-E319-6705-36A901D5AD7D}"/>
              </a:ext>
            </a:extLst>
          </p:cNvPr>
          <p:cNvSpPr/>
          <p:nvPr/>
        </p:nvSpPr>
        <p:spPr>
          <a:xfrm>
            <a:off x="3971035" y="3928579"/>
            <a:ext cx="1097280" cy="109728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4" name="Freeform 11">
            <a:extLst>
              <a:ext uri="{FF2B5EF4-FFF2-40B4-BE49-F238E27FC236}">
                <a16:creationId xmlns:a16="http://schemas.microsoft.com/office/drawing/2014/main" id="{74948C14-FE74-7295-0D50-60C6B277B315}"/>
              </a:ext>
            </a:extLst>
          </p:cNvPr>
          <p:cNvSpPr/>
          <p:nvPr/>
        </p:nvSpPr>
        <p:spPr>
          <a:xfrm>
            <a:off x="1288541" y="3577837"/>
            <a:ext cx="1387747" cy="1423737"/>
          </a:xfrm>
          <a:custGeom>
            <a:avLst/>
            <a:gdLst/>
            <a:ahLst/>
            <a:cxnLst/>
            <a:rect l="l" t="t" r="r" b="b"/>
            <a:pathLst>
              <a:path w="2679900" h="2715912">
                <a:moveTo>
                  <a:pt x="0" y="0"/>
                </a:moveTo>
                <a:lnTo>
                  <a:pt x="2679900" y="0"/>
                </a:lnTo>
                <a:lnTo>
                  <a:pt x="2679900" y="2715911"/>
                </a:lnTo>
                <a:lnTo>
                  <a:pt x="0" y="2715911"/>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057091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1374"/>
                                        </p:tgtEl>
                                        <p:attrNameLst>
                                          <p:attrName>style.visibility</p:attrName>
                                        </p:attrNameLst>
                                      </p:cBhvr>
                                      <p:to>
                                        <p:strVal val="visible"/>
                                      </p:to>
                                    </p:set>
                                    <p:animEffect transition="in" filter="randombar(horizontal)">
                                      <p:cBhvr>
                                        <p:cTn id="37" dur="500"/>
                                        <p:tgtEl>
                                          <p:spTgt spid="137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par>
                          <p:cTn id="47" fill="hold">
                            <p:stCondLst>
                              <p:cond delay="1000"/>
                            </p:stCondLst>
                            <p:childTnLst>
                              <p:par>
                                <p:cTn id="48" presetID="6" presetClass="entr" presetSubtype="16" fill="hold" grpId="0" nodeType="afterEffect">
                                  <p:stCondLst>
                                    <p:cond delay="0"/>
                                  </p:stCondLst>
                                  <p:childTnLst>
                                    <p:set>
                                      <p:cBhvr>
                                        <p:cTn id="49" dur="1" fill="hold">
                                          <p:stCondLst>
                                            <p:cond delay="0"/>
                                          </p:stCondLst>
                                        </p:cTn>
                                        <p:tgtEl>
                                          <p:spTgt spid="1373"/>
                                        </p:tgtEl>
                                        <p:attrNameLst>
                                          <p:attrName>style.visibility</p:attrName>
                                        </p:attrNameLst>
                                      </p:cBhvr>
                                      <p:to>
                                        <p:strVal val="visible"/>
                                      </p:to>
                                    </p:set>
                                    <p:animEffect transition="in" filter="circle(in)">
                                      <p:cBhvr>
                                        <p:cTn id="50" dur="500"/>
                                        <p:tgtEl>
                                          <p:spTgt spid="137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par>
                          <p:cTn id="56" fill="hold">
                            <p:stCondLst>
                              <p:cond delay="500"/>
                            </p:stCondLst>
                            <p:childTnLst>
                              <p:par>
                                <p:cTn id="57" presetID="16" presetClass="entr" presetSubtype="21"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par>
                          <p:cTn id="60" fill="hold">
                            <p:stCondLst>
                              <p:cond delay="1000"/>
                            </p:stCondLst>
                            <p:childTnLst>
                              <p:par>
                                <p:cTn id="61" presetID="6" presetClass="entr" presetSubtype="16" fill="hold" grpId="0" nodeType="afterEffect">
                                  <p:stCondLst>
                                    <p:cond delay="0"/>
                                  </p:stCondLst>
                                  <p:childTnLst>
                                    <p:set>
                                      <p:cBhvr>
                                        <p:cTn id="62" dur="1" fill="hold">
                                          <p:stCondLst>
                                            <p:cond delay="0"/>
                                          </p:stCondLst>
                                        </p:cTn>
                                        <p:tgtEl>
                                          <p:spTgt spid="1371"/>
                                        </p:tgtEl>
                                        <p:attrNameLst>
                                          <p:attrName>style.visibility</p:attrName>
                                        </p:attrNameLst>
                                      </p:cBhvr>
                                      <p:to>
                                        <p:strVal val="visible"/>
                                      </p:to>
                                    </p:set>
                                    <p:animEffect transition="in" filter="circle(in)">
                                      <p:cBhvr>
                                        <p:cTn id="63" dur="500"/>
                                        <p:tgtEl>
                                          <p:spTgt spid="137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359"/>
                                        </p:tgtEl>
                                        <p:attrNameLst>
                                          <p:attrName>style.visibility</p:attrName>
                                        </p:attrNameLst>
                                      </p:cBhvr>
                                      <p:to>
                                        <p:strVal val="visible"/>
                                      </p:to>
                                    </p:set>
                                    <p:animEffect transition="in" filter="wipe(up)">
                                      <p:cBhvr>
                                        <p:cTn id="68" dur="500"/>
                                        <p:tgtEl>
                                          <p:spTgt spid="1359"/>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1358"/>
                                        </p:tgtEl>
                                        <p:attrNameLst>
                                          <p:attrName>style.visibility</p:attrName>
                                        </p:attrNameLst>
                                      </p:cBhvr>
                                      <p:to>
                                        <p:strVal val="visible"/>
                                      </p:to>
                                    </p:set>
                                    <p:animEffect transition="in" filter="barn(inVertical)">
                                      <p:cBhvr>
                                        <p:cTn id="72" dur="500"/>
                                        <p:tgtEl>
                                          <p:spTgt spid="1358"/>
                                        </p:tgtEl>
                                      </p:cBhvr>
                                    </p:animEffect>
                                  </p:childTnLst>
                                </p:cTn>
                              </p:par>
                            </p:childTnLst>
                          </p:cTn>
                        </p:par>
                        <p:par>
                          <p:cTn id="73" fill="hold">
                            <p:stCondLst>
                              <p:cond delay="1000"/>
                            </p:stCondLst>
                            <p:childTnLst>
                              <p:par>
                                <p:cTn id="74" presetID="6" presetClass="entr" presetSubtype="16" fill="hold" grpId="0" nodeType="afterEffect">
                                  <p:stCondLst>
                                    <p:cond delay="0"/>
                                  </p:stCondLst>
                                  <p:childTnLst>
                                    <p:set>
                                      <p:cBhvr>
                                        <p:cTn id="75" dur="1" fill="hold">
                                          <p:stCondLst>
                                            <p:cond delay="0"/>
                                          </p:stCondLst>
                                        </p:cTn>
                                        <p:tgtEl>
                                          <p:spTgt spid="1372"/>
                                        </p:tgtEl>
                                        <p:attrNameLst>
                                          <p:attrName>style.visibility</p:attrName>
                                        </p:attrNameLst>
                                      </p:cBhvr>
                                      <p:to>
                                        <p:strVal val="visible"/>
                                      </p:to>
                                    </p:set>
                                    <p:animEffect transition="in" filter="circle(in)">
                                      <p:cBhvr>
                                        <p:cTn id="76" dur="500"/>
                                        <p:tgtEl>
                                          <p:spTgt spid="1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9" grpId="0" animBg="1"/>
      <p:bldP spid="25" grpId="0" animBg="1"/>
      <p:bldP spid="1358" grpId="0" animBg="1"/>
      <p:bldP spid="1371" grpId="0" animBg="1"/>
      <p:bldP spid="1372" grpId="0" animBg="1"/>
      <p:bldP spid="1373" grpId="0" animBg="1"/>
      <p:bldP spid="13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FA575F5-A533-F1DE-1DA3-5595F45EE6F0}"/>
              </a:ext>
            </a:extLst>
          </p:cNvPr>
          <p:cNvSpPr/>
          <p:nvPr/>
        </p:nvSpPr>
        <p:spPr>
          <a:xfrm>
            <a:off x="5203902" y="446049"/>
            <a:ext cx="3798849" cy="4697451"/>
          </a:xfrm>
          <a:custGeom>
            <a:avLst/>
            <a:gdLst/>
            <a:ahLst/>
            <a:cxnLst/>
            <a:rect l="l" t="t" r="r" b="b"/>
            <a:pathLst>
              <a:path w="2625030" h="3186683">
                <a:moveTo>
                  <a:pt x="0" y="0"/>
                </a:moveTo>
                <a:lnTo>
                  <a:pt x="2625030" y="0"/>
                </a:lnTo>
                <a:lnTo>
                  <a:pt x="2625030" y="3186683"/>
                </a:lnTo>
                <a:lnTo>
                  <a:pt x="0" y="318668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3C28491-2EC7-D410-DB5E-ED322D780C98}"/>
              </a:ext>
            </a:extLst>
          </p:cNvPr>
          <p:cNvSpPr/>
          <p:nvPr/>
        </p:nvSpPr>
        <p:spPr>
          <a:xfrm>
            <a:off x="661639" y="1229886"/>
            <a:ext cx="3836020" cy="2683727"/>
          </a:xfrm>
          <a:prstGeom prst="roundRect">
            <a:avLst>
              <a:gd name="adj" fmla="val 6141"/>
            </a:avLst>
          </a:prstGeom>
          <a:solidFill>
            <a:schemeClr val="accent4"/>
          </a:solidFill>
          <a:ln>
            <a:solidFill>
              <a:schemeClr val="bg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2400">
                <a:solidFill>
                  <a:srgbClr val="000000"/>
                </a:solidFill>
                <a:effectLst/>
                <a:ea typeface="Times New Roman" panose="02020603050405020304" pitchFamily="18" charset="0"/>
                <a:cs typeface="Aptos" panose="020B0004020202020204" pitchFamily="34" charset="0"/>
              </a:rPr>
              <a:t>Chất đạm, chất béo, chất bộ đường, vitamin là các loại hợp chất hữu cơ. Vậy hợp chất hữu cơ là gì?</a:t>
            </a:r>
            <a:endParaRPr lang="en-US" sz="240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993857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003688-0399-3256-0B8A-FEC949E0E454}"/>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2. Mạch carbon</a:t>
            </a:r>
          </a:p>
        </p:txBody>
      </p:sp>
      <p:sp>
        <p:nvSpPr>
          <p:cNvPr id="2" name="Freeform 6">
            <a:extLst>
              <a:ext uri="{FF2B5EF4-FFF2-40B4-BE49-F238E27FC236}">
                <a16:creationId xmlns:a16="http://schemas.microsoft.com/office/drawing/2014/main" id="{A0BC8592-9CC3-C784-8AFD-3380136DD360}"/>
              </a:ext>
            </a:extLst>
          </p:cNvPr>
          <p:cNvSpPr/>
          <p:nvPr/>
        </p:nvSpPr>
        <p:spPr>
          <a:xfrm>
            <a:off x="6400168" y="1028700"/>
            <a:ext cx="1940943" cy="4114800"/>
          </a:xfrm>
          <a:custGeom>
            <a:avLst/>
            <a:gdLst/>
            <a:ahLst/>
            <a:cxnLst/>
            <a:rect l="l" t="t" r="r" b="b"/>
            <a:pathLst>
              <a:path w="1940943" h="4114800">
                <a:moveTo>
                  <a:pt x="0" y="0"/>
                </a:moveTo>
                <a:lnTo>
                  <a:pt x="1940944" y="0"/>
                </a:lnTo>
                <a:lnTo>
                  <a:pt x="1940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Speech Bubble: Rectangle with Corners Rounded 2">
            <a:extLst>
              <a:ext uri="{FF2B5EF4-FFF2-40B4-BE49-F238E27FC236}">
                <a16:creationId xmlns:a16="http://schemas.microsoft.com/office/drawing/2014/main" id="{EFA9A5B0-E768-DD27-2574-4E6857A57652}"/>
              </a:ext>
            </a:extLst>
          </p:cNvPr>
          <p:cNvSpPr/>
          <p:nvPr/>
        </p:nvSpPr>
        <p:spPr>
          <a:xfrm>
            <a:off x="646771" y="1055649"/>
            <a:ext cx="5404624" cy="1516101"/>
          </a:xfrm>
          <a:prstGeom prst="wedgeRoundRectCallout">
            <a:avLst>
              <a:gd name="adj1" fmla="val 56609"/>
              <a:gd name="adj2" fmla="val 6415"/>
              <a:gd name="adj3" fmla="val 16667"/>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Times New Roman" panose="02020603050405020304" pitchFamily="18" charset="0"/>
              </a:rPr>
              <a:t>Trong các phân tử hữu cơ, các nguyên tử C không chỉ liên kết với H mà còn trực tiếp liên kết với nhau tạo thành </a:t>
            </a:r>
            <a:r>
              <a:rPr lang="vi-VN" sz="2000" b="1">
                <a:solidFill>
                  <a:srgbClr val="FF0000"/>
                </a:solidFill>
                <a:effectLst/>
                <a:ea typeface="Times New Roman" panose="02020603050405020304" pitchFamily="18" charset="0"/>
              </a:rPr>
              <a:t>mạch carbon</a:t>
            </a:r>
            <a:r>
              <a:rPr lang="vi-VN" sz="2000">
                <a:solidFill>
                  <a:srgbClr val="000000"/>
                </a:solidFill>
                <a:effectLst/>
                <a:ea typeface="Times New Roman" panose="02020603050405020304" pitchFamily="18" charset="0"/>
              </a:rPr>
              <a:t>.</a:t>
            </a:r>
            <a:endParaRPr lang="en-US" sz="1600"/>
          </a:p>
        </p:txBody>
      </p:sp>
      <p:grpSp>
        <p:nvGrpSpPr>
          <p:cNvPr id="15" name="Group 14">
            <a:extLst>
              <a:ext uri="{FF2B5EF4-FFF2-40B4-BE49-F238E27FC236}">
                <a16:creationId xmlns:a16="http://schemas.microsoft.com/office/drawing/2014/main" id="{1224BA0B-BBBA-922C-DA4F-355E5868D995}"/>
              </a:ext>
            </a:extLst>
          </p:cNvPr>
          <p:cNvGrpSpPr/>
          <p:nvPr/>
        </p:nvGrpSpPr>
        <p:grpSpPr>
          <a:xfrm>
            <a:off x="1093901" y="2735766"/>
            <a:ext cx="4070370" cy="2259979"/>
            <a:chOff x="1093901" y="2735766"/>
            <a:chExt cx="4070370" cy="2259979"/>
          </a:xfrm>
        </p:grpSpPr>
        <p:sp>
          <p:nvSpPr>
            <p:cNvPr id="4" name="Freeform 15">
              <a:extLst>
                <a:ext uri="{FF2B5EF4-FFF2-40B4-BE49-F238E27FC236}">
                  <a16:creationId xmlns:a16="http://schemas.microsoft.com/office/drawing/2014/main" id="{92B0F35B-2E98-CC81-D8B1-6A2129EF9B66}"/>
                </a:ext>
              </a:extLst>
            </p:cNvPr>
            <p:cNvSpPr/>
            <p:nvPr/>
          </p:nvSpPr>
          <p:spPr>
            <a:xfrm>
              <a:off x="1093901" y="2735766"/>
              <a:ext cx="4070370" cy="2259979"/>
            </a:xfrm>
            <a:custGeom>
              <a:avLst/>
              <a:gdLst/>
              <a:ahLst/>
              <a:cxnLst/>
              <a:rect l="l" t="t" r="r" b="b"/>
              <a:pathLst>
                <a:path w="2728994" h="1536196">
                  <a:moveTo>
                    <a:pt x="0" y="0"/>
                  </a:moveTo>
                  <a:lnTo>
                    <a:pt x="2728994" y="0"/>
                  </a:lnTo>
                  <a:lnTo>
                    <a:pt x="2728994" y="1536197"/>
                  </a:lnTo>
                  <a:lnTo>
                    <a:pt x="0" y="1536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E3B14A9F-2829-8AF5-62D8-D588A1792CBC}"/>
                </a:ext>
              </a:extLst>
            </p:cNvPr>
            <p:cNvSpPr txBox="1"/>
            <p:nvPr/>
          </p:nvSpPr>
          <p:spPr>
            <a:xfrm>
              <a:off x="1454632" y="3086100"/>
              <a:ext cx="3709639" cy="1131848"/>
            </a:xfrm>
            <a:prstGeom prst="rect">
              <a:avLst/>
            </a:prstGeom>
            <a:noFill/>
          </p:spPr>
          <p:txBody>
            <a:bodyPr wrap="square">
              <a:spAutoFit/>
            </a:bodyPr>
            <a:lstStyle/>
            <a:p>
              <a:pPr algn="r">
                <a:lnSpc>
                  <a:spcPct val="150000"/>
                </a:lnSpc>
              </a:pPr>
              <a:r>
                <a:rPr lang="en-US" sz="2400">
                  <a:solidFill>
                    <a:schemeClr val="accent2"/>
                  </a:solidFill>
                </a:rPr>
                <a:t>Vậy phân tử có bao nhiêu loại mạch carbon?</a:t>
              </a:r>
            </a:p>
          </p:txBody>
        </p:sp>
      </p:grpSp>
    </p:spTree>
    <p:extLst>
      <p:ext uri="{BB962C8B-B14F-4D97-AF65-F5344CB8AC3E}">
        <p14:creationId xmlns:p14="http://schemas.microsoft.com/office/powerpoint/2010/main" val="484030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27F5D-BC9F-CB28-0E4D-8AC07C7DA70B}"/>
              </a:ext>
            </a:extLst>
          </p:cNvPr>
          <p:cNvSpPr/>
          <p:nvPr/>
        </p:nvSpPr>
        <p:spPr>
          <a:xfrm>
            <a:off x="323385" y="379141"/>
            <a:ext cx="8497229" cy="691376"/>
          </a:xfrm>
          <a:prstGeom prst="roundRect">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Liên kết trong phân tử ethane (C</a:t>
            </a:r>
            <a:r>
              <a:rPr lang="en-US" sz="2000" baseline="-25000">
                <a:solidFill>
                  <a:srgbClr val="000000"/>
                </a:solidFill>
              </a:rPr>
              <a:t>2</a:t>
            </a:r>
            <a:r>
              <a:rPr lang="en-US" sz="2000">
                <a:solidFill>
                  <a:srgbClr val="000000"/>
                </a:solidFill>
              </a:rPr>
              <a:t>H</a:t>
            </a:r>
            <a:r>
              <a:rPr lang="en-US" sz="2000" baseline="-25000">
                <a:solidFill>
                  <a:srgbClr val="000000"/>
                </a:solidFill>
              </a:rPr>
              <a:t>6</a:t>
            </a:r>
            <a:r>
              <a:rPr lang="en-US" sz="2000">
                <a:solidFill>
                  <a:srgbClr val="000000"/>
                </a:solidFill>
              </a:rPr>
              <a:t>) và propane (C</a:t>
            </a:r>
            <a:r>
              <a:rPr lang="en-US" sz="2000" baseline="-25000">
                <a:solidFill>
                  <a:srgbClr val="000000"/>
                </a:solidFill>
              </a:rPr>
              <a:t>3</a:t>
            </a:r>
            <a:r>
              <a:rPr lang="en-US" sz="2000">
                <a:solidFill>
                  <a:srgbClr val="000000"/>
                </a:solidFill>
              </a:rPr>
              <a:t>H</a:t>
            </a:r>
            <a:r>
              <a:rPr lang="en-US" sz="2000" baseline="-25000">
                <a:solidFill>
                  <a:srgbClr val="000000"/>
                </a:solidFill>
              </a:rPr>
              <a:t>8</a:t>
            </a:r>
            <a:r>
              <a:rPr lang="en-US" sz="2000">
                <a:solidFill>
                  <a:srgbClr val="000000"/>
                </a:solidFill>
              </a:rPr>
              <a:t>) được biểu diễn:</a:t>
            </a:r>
          </a:p>
        </p:txBody>
      </p:sp>
      <p:grpSp>
        <p:nvGrpSpPr>
          <p:cNvPr id="28" name="Group 27">
            <a:extLst>
              <a:ext uri="{FF2B5EF4-FFF2-40B4-BE49-F238E27FC236}">
                <a16:creationId xmlns:a16="http://schemas.microsoft.com/office/drawing/2014/main" id="{6E0FE56F-DBB0-1569-518E-710DAA8465FC}"/>
              </a:ext>
            </a:extLst>
          </p:cNvPr>
          <p:cNvGrpSpPr/>
          <p:nvPr/>
        </p:nvGrpSpPr>
        <p:grpSpPr>
          <a:xfrm>
            <a:off x="632276" y="1371152"/>
            <a:ext cx="3128285" cy="2693698"/>
            <a:chOff x="654580" y="1467796"/>
            <a:chExt cx="3128285" cy="2693698"/>
          </a:xfrm>
        </p:grpSpPr>
        <p:sp>
          <p:nvSpPr>
            <p:cNvPr id="3" name="TextBox 2">
              <a:extLst>
                <a:ext uri="{FF2B5EF4-FFF2-40B4-BE49-F238E27FC236}">
                  <a16:creationId xmlns:a16="http://schemas.microsoft.com/office/drawing/2014/main" id="{7A6527F9-2A51-6B21-CFBE-6E57D19784C7}"/>
                </a:ext>
              </a:extLst>
            </p:cNvPr>
            <p:cNvSpPr txBox="1"/>
            <p:nvPr/>
          </p:nvSpPr>
          <p:spPr>
            <a:xfrm>
              <a:off x="1538497" y="2451186"/>
              <a:ext cx="475786" cy="707886"/>
            </a:xfrm>
            <a:prstGeom prst="rect">
              <a:avLst/>
            </a:prstGeom>
            <a:noFill/>
          </p:spPr>
          <p:txBody>
            <a:bodyPr wrap="square" rtlCol="0">
              <a:spAutoFit/>
            </a:bodyPr>
            <a:lstStyle/>
            <a:p>
              <a:pPr algn="ctr"/>
              <a:r>
                <a:rPr lang="en-US" sz="4000"/>
                <a:t>C</a:t>
              </a:r>
            </a:p>
          </p:txBody>
        </p:sp>
        <p:cxnSp>
          <p:nvCxnSpPr>
            <p:cNvPr id="5" name="Straight Connector 4">
              <a:extLst>
                <a:ext uri="{FF2B5EF4-FFF2-40B4-BE49-F238E27FC236}">
                  <a16:creationId xmlns:a16="http://schemas.microsoft.com/office/drawing/2014/main" id="{95A68172-3054-6B31-989D-0B487F19E310}"/>
                </a:ext>
              </a:extLst>
            </p:cNvPr>
            <p:cNvCxnSpPr>
              <a:cxnSpLocks/>
            </p:cNvCxnSpPr>
            <p:nvPr/>
          </p:nvCxnSpPr>
          <p:spPr>
            <a:xfrm>
              <a:off x="2081562"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32E76B-AE6E-0352-9CB6-073D8BAEE709}"/>
                </a:ext>
              </a:extLst>
            </p:cNvPr>
            <p:cNvSpPr txBox="1"/>
            <p:nvPr/>
          </p:nvSpPr>
          <p:spPr>
            <a:xfrm>
              <a:off x="2417953" y="2451186"/>
              <a:ext cx="475786" cy="707886"/>
            </a:xfrm>
            <a:prstGeom prst="rect">
              <a:avLst/>
            </a:prstGeom>
            <a:noFill/>
          </p:spPr>
          <p:txBody>
            <a:bodyPr wrap="square" rtlCol="0">
              <a:spAutoFit/>
            </a:bodyPr>
            <a:lstStyle/>
            <a:p>
              <a:pPr algn="ctr"/>
              <a:r>
                <a:rPr lang="en-US" sz="4000"/>
                <a:t>C</a:t>
              </a:r>
            </a:p>
          </p:txBody>
        </p:sp>
        <p:cxnSp>
          <p:nvCxnSpPr>
            <p:cNvPr id="8" name="Straight Connector 7">
              <a:extLst>
                <a:ext uri="{FF2B5EF4-FFF2-40B4-BE49-F238E27FC236}">
                  <a16:creationId xmlns:a16="http://schemas.microsoft.com/office/drawing/2014/main" id="{251157BD-3FDC-39E1-0153-DF2FB58C4E07}"/>
                </a:ext>
              </a:extLst>
            </p:cNvPr>
            <p:cNvCxnSpPr>
              <a:cxnSpLocks/>
            </p:cNvCxnSpPr>
            <p:nvPr/>
          </p:nvCxnSpPr>
          <p:spPr>
            <a:xfrm>
              <a:off x="2965480"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417C21-0685-76AF-DD76-FA4401744611}"/>
                </a:ext>
              </a:extLst>
            </p:cNvPr>
            <p:cNvSpPr txBox="1"/>
            <p:nvPr/>
          </p:nvSpPr>
          <p:spPr>
            <a:xfrm>
              <a:off x="3307079" y="2451186"/>
              <a:ext cx="475786" cy="707886"/>
            </a:xfrm>
            <a:prstGeom prst="rect">
              <a:avLst/>
            </a:prstGeom>
            <a:noFill/>
          </p:spPr>
          <p:txBody>
            <a:bodyPr wrap="square" rtlCol="0">
              <a:spAutoFit/>
            </a:bodyPr>
            <a:lstStyle/>
            <a:p>
              <a:pPr algn="ctr"/>
              <a:r>
                <a:rPr lang="en-US" sz="4000"/>
                <a:t>H</a:t>
              </a:r>
            </a:p>
          </p:txBody>
        </p:sp>
        <p:sp>
          <p:nvSpPr>
            <p:cNvPr id="10" name="TextBox 9">
              <a:extLst>
                <a:ext uri="{FF2B5EF4-FFF2-40B4-BE49-F238E27FC236}">
                  <a16:creationId xmlns:a16="http://schemas.microsoft.com/office/drawing/2014/main" id="{93ADB75C-B2A5-C12B-0CB8-891634D5B0B0}"/>
                </a:ext>
              </a:extLst>
            </p:cNvPr>
            <p:cNvSpPr txBox="1"/>
            <p:nvPr/>
          </p:nvSpPr>
          <p:spPr>
            <a:xfrm>
              <a:off x="654580" y="2451186"/>
              <a:ext cx="475786" cy="707886"/>
            </a:xfrm>
            <a:prstGeom prst="rect">
              <a:avLst/>
            </a:prstGeom>
            <a:noFill/>
          </p:spPr>
          <p:txBody>
            <a:bodyPr wrap="square" rtlCol="0">
              <a:spAutoFit/>
            </a:bodyPr>
            <a:lstStyle/>
            <a:p>
              <a:pPr algn="ctr"/>
              <a:r>
                <a:rPr lang="en-US" sz="4000"/>
                <a:t>H</a:t>
              </a:r>
            </a:p>
          </p:txBody>
        </p:sp>
        <p:cxnSp>
          <p:nvCxnSpPr>
            <p:cNvPr id="11" name="Straight Connector 10">
              <a:extLst>
                <a:ext uri="{FF2B5EF4-FFF2-40B4-BE49-F238E27FC236}">
                  <a16:creationId xmlns:a16="http://schemas.microsoft.com/office/drawing/2014/main" id="{5FD9B104-71AE-B1F0-D4F3-F4D057BC7AC1}"/>
                </a:ext>
              </a:extLst>
            </p:cNvPr>
            <p:cNvCxnSpPr>
              <a:cxnSpLocks/>
            </p:cNvCxnSpPr>
            <p:nvPr/>
          </p:nvCxnSpPr>
          <p:spPr>
            <a:xfrm>
              <a:off x="1197644"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4B99918-F006-2F25-B72C-39808E29356E}"/>
                </a:ext>
              </a:extLst>
            </p:cNvPr>
            <p:cNvGrpSpPr/>
            <p:nvPr/>
          </p:nvGrpSpPr>
          <p:grpSpPr>
            <a:xfrm>
              <a:off x="1538870" y="1467796"/>
              <a:ext cx="475786" cy="985473"/>
              <a:chOff x="1338148" y="1765161"/>
              <a:chExt cx="475786" cy="985473"/>
            </a:xfrm>
          </p:grpSpPr>
          <p:cxnSp>
            <p:nvCxnSpPr>
              <p:cNvPr id="12" name="Straight Connector 11">
                <a:extLst>
                  <a:ext uri="{FF2B5EF4-FFF2-40B4-BE49-F238E27FC236}">
                    <a16:creationId xmlns:a16="http://schemas.microsoft.com/office/drawing/2014/main" id="{0684A578-F28A-62FA-5B9D-94C3F3AD08BA}"/>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5FFB089-2B7E-FCDC-AD08-9C9CBBF76DAA}"/>
                  </a:ext>
                </a:extLst>
              </p:cNvPr>
              <p:cNvSpPr txBox="1"/>
              <p:nvPr/>
            </p:nvSpPr>
            <p:spPr>
              <a:xfrm>
                <a:off x="1338148" y="1765161"/>
                <a:ext cx="475786" cy="707886"/>
              </a:xfrm>
              <a:prstGeom prst="rect">
                <a:avLst/>
              </a:prstGeom>
              <a:noFill/>
            </p:spPr>
            <p:txBody>
              <a:bodyPr wrap="square" rtlCol="0">
                <a:spAutoFit/>
              </a:bodyPr>
              <a:lstStyle/>
              <a:p>
                <a:pPr algn="ctr"/>
                <a:r>
                  <a:rPr lang="en-US" sz="4000"/>
                  <a:t>H</a:t>
                </a:r>
              </a:p>
            </p:txBody>
          </p:sp>
        </p:grpSp>
        <p:grpSp>
          <p:nvGrpSpPr>
            <p:cNvPr id="15" name="Group 14">
              <a:extLst>
                <a:ext uri="{FF2B5EF4-FFF2-40B4-BE49-F238E27FC236}">
                  <a16:creationId xmlns:a16="http://schemas.microsoft.com/office/drawing/2014/main" id="{76D40063-C398-5BB9-301C-2125A047538A}"/>
                </a:ext>
              </a:extLst>
            </p:cNvPr>
            <p:cNvGrpSpPr/>
            <p:nvPr/>
          </p:nvGrpSpPr>
          <p:grpSpPr>
            <a:xfrm>
              <a:off x="2417953" y="1471062"/>
              <a:ext cx="475786" cy="982207"/>
              <a:chOff x="1333313" y="1768427"/>
              <a:chExt cx="475786" cy="982207"/>
            </a:xfrm>
          </p:grpSpPr>
          <p:cxnSp>
            <p:nvCxnSpPr>
              <p:cNvPr id="16" name="Straight Connector 15">
                <a:extLst>
                  <a:ext uri="{FF2B5EF4-FFF2-40B4-BE49-F238E27FC236}">
                    <a16:creationId xmlns:a16="http://schemas.microsoft.com/office/drawing/2014/main" id="{8AF3364A-E293-C42F-E54B-F457253BBF88}"/>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DF0A045-2C54-5B7D-0D37-DD136F867B84}"/>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21" name="Group 20">
              <a:extLst>
                <a:ext uri="{FF2B5EF4-FFF2-40B4-BE49-F238E27FC236}">
                  <a16:creationId xmlns:a16="http://schemas.microsoft.com/office/drawing/2014/main" id="{42B0241A-1E27-9482-299D-51C9566EA4C1}"/>
                </a:ext>
              </a:extLst>
            </p:cNvPr>
            <p:cNvGrpSpPr/>
            <p:nvPr/>
          </p:nvGrpSpPr>
          <p:grpSpPr>
            <a:xfrm>
              <a:off x="2417953" y="3168589"/>
              <a:ext cx="475786" cy="992905"/>
              <a:chOff x="1338148" y="1606520"/>
              <a:chExt cx="475786" cy="992905"/>
            </a:xfrm>
          </p:grpSpPr>
          <p:cxnSp>
            <p:nvCxnSpPr>
              <p:cNvPr id="22" name="Straight Connector 21">
                <a:extLst>
                  <a:ext uri="{FF2B5EF4-FFF2-40B4-BE49-F238E27FC236}">
                    <a16:creationId xmlns:a16="http://schemas.microsoft.com/office/drawing/2014/main" id="{09B69349-7136-E99C-C794-D7C2BD4C5EE3}"/>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D0D323-F570-4AC2-92EE-706AB6E6DE5D}"/>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nvGrpSpPr>
            <p:cNvPr id="24" name="Group 23">
              <a:extLst>
                <a:ext uri="{FF2B5EF4-FFF2-40B4-BE49-F238E27FC236}">
                  <a16:creationId xmlns:a16="http://schemas.microsoft.com/office/drawing/2014/main" id="{03FB356C-C054-0695-C1CB-55D0DD7A855F}"/>
                </a:ext>
              </a:extLst>
            </p:cNvPr>
            <p:cNvGrpSpPr/>
            <p:nvPr/>
          </p:nvGrpSpPr>
          <p:grpSpPr>
            <a:xfrm>
              <a:off x="1538870" y="3168589"/>
              <a:ext cx="475786" cy="992905"/>
              <a:chOff x="1338148" y="1606520"/>
              <a:chExt cx="475786" cy="992905"/>
            </a:xfrm>
          </p:grpSpPr>
          <p:cxnSp>
            <p:nvCxnSpPr>
              <p:cNvPr id="25" name="Straight Connector 24">
                <a:extLst>
                  <a:ext uri="{FF2B5EF4-FFF2-40B4-BE49-F238E27FC236}">
                    <a16:creationId xmlns:a16="http://schemas.microsoft.com/office/drawing/2014/main" id="{2DBA6132-1F66-C1C9-A6A7-D1E1BA34BE4F}"/>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67377BE-A577-7CDB-4C03-D7CAB2E6EEDA}"/>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sp>
        <p:nvSpPr>
          <p:cNvPr id="29" name="Rectangle: Rounded Corners 28">
            <a:extLst>
              <a:ext uri="{FF2B5EF4-FFF2-40B4-BE49-F238E27FC236}">
                <a16:creationId xmlns:a16="http://schemas.microsoft.com/office/drawing/2014/main" id="{2300BE5F-8834-0CFD-9C15-70633847FE1A}"/>
              </a:ext>
            </a:extLst>
          </p:cNvPr>
          <p:cNvSpPr/>
          <p:nvPr/>
        </p:nvSpPr>
        <p:spPr>
          <a:xfrm>
            <a:off x="966437" y="4252332"/>
            <a:ext cx="2616820" cy="5120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tử ethane</a:t>
            </a:r>
          </a:p>
        </p:txBody>
      </p:sp>
      <p:sp>
        <p:nvSpPr>
          <p:cNvPr id="50" name="Rectangle: Rounded Corners 49">
            <a:extLst>
              <a:ext uri="{FF2B5EF4-FFF2-40B4-BE49-F238E27FC236}">
                <a16:creationId xmlns:a16="http://schemas.microsoft.com/office/drawing/2014/main" id="{80557BCD-050B-EF0A-7381-38AD93258F21}"/>
              </a:ext>
            </a:extLst>
          </p:cNvPr>
          <p:cNvSpPr/>
          <p:nvPr/>
        </p:nvSpPr>
        <p:spPr>
          <a:xfrm>
            <a:off x="5071942" y="4148718"/>
            <a:ext cx="2616820" cy="5120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tử propane</a:t>
            </a:r>
          </a:p>
        </p:txBody>
      </p:sp>
      <p:grpSp>
        <p:nvGrpSpPr>
          <p:cNvPr id="59" name="Group 58">
            <a:extLst>
              <a:ext uri="{FF2B5EF4-FFF2-40B4-BE49-F238E27FC236}">
                <a16:creationId xmlns:a16="http://schemas.microsoft.com/office/drawing/2014/main" id="{6A4551C9-A63C-B32C-1470-0260F1B082BB}"/>
              </a:ext>
            </a:extLst>
          </p:cNvPr>
          <p:cNvGrpSpPr/>
          <p:nvPr/>
        </p:nvGrpSpPr>
        <p:grpSpPr>
          <a:xfrm>
            <a:off x="4329274" y="1262768"/>
            <a:ext cx="4102156" cy="2693698"/>
            <a:chOff x="5057451" y="1267538"/>
            <a:chExt cx="4102156" cy="2693698"/>
          </a:xfrm>
        </p:grpSpPr>
        <p:sp>
          <p:nvSpPr>
            <p:cNvPr id="31" name="TextBox 30">
              <a:extLst>
                <a:ext uri="{FF2B5EF4-FFF2-40B4-BE49-F238E27FC236}">
                  <a16:creationId xmlns:a16="http://schemas.microsoft.com/office/drawing/2014/main" id="{DE0A7BE1-9A0D-9566-A4A0-07517AA50FCB}"/>
                </a:ext>
              </a:extLst>
            </p:cNvPr>
            <p:cNvSpPr txBox="1"/>
            <p:nvPr/>
          </p:nvSpPr>
          <p:spPr>
            <a:xfrm>
              <a:off x="5941368" y="2250928"/>
              <a:ext cx="475786" cy="707886"/>
            </a:xfrm>
            <a:prstGeom prst="rect">
              <a:avLst/>
            </a:prstGeom>
            <a:noFill/>
          </p:spPr>
          <p:txBody>
            <a:bodyPr wrap="square" rtlCol="0">
              <a:spAutoFit/>
            </a:bodyPr>
            <a:lstStyle/>
            <a:p>
              <a:pPr algn="ctr"/>
              <a:r>
                <a:rPr lang="en-US" sz="4000"/>
                <a:t>C</a:t>
              </a:r>
            </a:p>
          </p:txBody>
        </p:sp>
        <p:cxnSp>
          <p:nvCxnSpPr>
            <p:cNvPr id="32" name="Straight Connector 31">
              <a:extLst>
                <a:ext uri="{FF2B5EF4-FFF2-40B4-BE49-F238E27FC236}">
                  <a16:creationId xmlns:a16="http://schemas.microsoft.com/office/drawing/2014/main" id="{856D90F8-BB20-6289-2528-08B9D2A22AF0}"/>
                </a:ext>
              </a:extLst>
            </p:cNvPr>
            <p:cNvCxnSpPr>
              <a:cxnSpLocks/>
            </p:cNvCxnSpPr>
            <p:nvPr/>
          </p:nvCxnSpPr>
          <p:spPr>
            <a:xfrm>
              <a:off x="6484433"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E38C6B7-7041-E3A7-5F9E-1B0446B1D579}"/>
                </a:ext>
              </a:extLst>
            </p:cNvPr>
            <p:cNvSpPr txBox="1"/>
            <p:nvPr/>
          </p:nvSpPr>
          <p:spPr>
            <a:xfrm>
              <a:off x="7794695" y="2250928"/>
              <a:ext cx="475786" cy="707886"/>
            </a:xfrm>
            <a:prstGeom prst="rect">
              <a:avLst/>
            </a:prstGeom>
            <a:noFill/>
          </p:spPr>
          <p:txBody>
            <a:bodyPr wrap="square" rtlCol="0">
              <a:spAutoFit/>
            </a:bodyPr>
            <a:lstStyle/>
            <a:p>
              <a:pPr algn="ctr"/>
              <a:r>
                <a:rPr lang="en-US" sz="4000"/>
                <a:t>C</a:t>
              </a:r>
            </a:p>
          </p:txBody>
        </p:sp>
        <p:cxnSp>
          <p:nvCxnSpPr>
            <p:cNvPr id="34" name="Straight Connector 33">
              <a:extLst>
                <a:ext uri="{FF2B5EF4-FFF2-40B4-BE49-F238E27FC236}">
                  <a16:creationId xmlns:a16="http://schemas.microsoft.com/office/drawing/2014/main" id="{312D1C59-FF28-9B09-6D28-412FC0335DC5}"/>
                </a:ext>
              </a:extLst>
            </p:cNvPr>
            <p:cNvCxnSpPr>
              <a:cxnSpLocks/>
            </p:cNvCxnSpPr>
            <p:nvPr/>
          </p:nvCxnSpPr>
          <p:spPr>
            <a:xfrm>
              <a:off x="8342222"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73401FC-C4FE-4DFF-8F48-8320EE39F112}"/>
                </a:ext>
              </a:extLst>
            </p:cNvPr>
            <p:cNvSpPr txBox="1"/>
            <p:nvPr/>
          </p:nvSpPr>
          <p:spPr>
            <a:xfrm>
              <a:off x="8683821" y="2250928"/>
              <a:ext cx="475786" cy="707886"/>
            </a:xfrm>
            <a:prstGeom prst="rect">
              <a:avLst/>
            </a:prstGeom>
            <a:noFill/>
          </p:spPr>
          <p:txBody>
            <a:bodyPr wrap="square" rtlCol="0">
              <a:spAutoFit/>
            </a:bodyPr>
            <a:lstStyle/>
            <a:p>
              <a:pPr algn="ctr"/>
              <a:r>
                <a:rPr lang="en-US" sz="4000"/>
                <a:t>H</a:t>
              </a:r>
            </a:p>
          </p:txBody>
        </p:sp>
        <p:sp>
          <p:nvSpPr>
            <p:cNvPr id="36" name="TextBox 35">
              <a:extLst>
                <a:ext uri="{FF2B5EF4-FFF2-40B4-BE49-F238E27FC236}">
                  <a16:creationId xmlns:a16="http://schemas.microsoft.com/office/drawing/2014/main" id="{E4C0AAD6-B4CE-5B8B-91AF-BC3B7FA55A80}"/>
                </a:ext>
              </a:extLst>
            </p:cNvPr>
            <p:cNvSpPr txBox="1"/>
            <p:nvPr/>
          </p:nvSpPr>
          <p:spPr>
            <a:xfrm>
              <a:off x="5057451" y="2250928"/>
              <a:ext cx="475786" cy="707886"/>
            </a:xfrm>
            <a:prstGeom prst="rect">
              <a:avLst/>
            </a:prstGeom>
            <a:noFill/>
          </p:spPr>
          <p:txBody>
            <a:bodyPr wrap="square" rtlCol="0">
              <a:spAutoFit/>
            </a:bodyPr>
            <a:lstStyle/>
            <a:p>
              <a:pPr algn="ctr"/>
              <a:r>
                <a:rPr lang="en-US" sz="4000"/>
                <a:t>H</a:t>
              </a:r>
            </a:p>
          </p:txBody>
        </p:sp>
        <p:cxnSp>
          <p:nvCxnSpPr>
            <p:cNvPr id="37" name="Straight Connector 36">
              <a:extLst>
                <a:ext uri="{FF2B5EF4-FFF2-40B4-BE49-F238E27FC236}">
                  <a16:creationId xmlns:a16="http://schemas.microsoft.com/office/drawing/2014/main" id="{74EBBC5B-25DE-91E8-E4F0-F53A6E104836}"/>
                </a:ext>
              </a:extLst>
            </p:cNvPr>
            <p:cNvCxnSpPr>
              <a:cxnSpLocks/>
            </p:cNvCxnSpPr>
            <p:nvPr/>
          </p:nvCxnSpPr>
          <p:spPr>
            <a:xfrm>
              <a:off x="5600515"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7E7BA08-AB31-70E4-D51B-72FDFCA11DA6}"/>
                </a:ext>
              </a:extLst>
            </p:cNvPr>
            <p:cNvGrpSpPr/>
            <p:nvPr/>
          </p:nvGrpSpPr>
          <p:grpSpPr>
            <a:xfrm>
              <a:off x="5941741" y="1267538"/>
              <a:ext cx="475786" cy="985473"/>
              <a:chOff x="1338148" y="1765161"/>
              <a:chExt cx="475786" cy="985473"/>
            </a:xfrm>
          </p:grpSpPr>
          <p:cxnSp>
            <p:nvCxnSpPr>
              <p:cNvPr id="48" name="Straight Connector 47">
                <a:extLst>
                  <a:ext uri="{FF2B5EF4-FFF2-40B4-BE49-F238E27FC236}">
                    <a16:creationId xmlns:a16="http://schemas.microsoft.com/office/drawing/2014/main" id="{8F78A381-D68F-F2B5-F892-67DDC17DD0C1}"/>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87438F2-6BED-7FB4-C0DE-7842A039E7A6}"/>
                  </a:ext>
                </a:extLst>
              </p:cNvPr>
              <p:cNvSpPr txBox="1"/>
              <p:nvPr/>
            </p:nvSpPr>
            <p:spPr>
              <a:xfrm>
                <a:off x="1338148" y="1765161"/>
                <a:ext cx="475786" cy="707886"/>
              </a:xfrm>
              <a:prstGeom prst="rect">
                <a:avLst/>
              </a:prstGeom>
              <a:noFill/>
            </p:spPr>
            <p:txBody>
              <a:bodyPr wrap="square" rtlCol="0">
                <a:spAutoFit/>
              </a:bodyPr>
              <a:lstStyle/>
              <a:p>
                <a:pPr algn="ctr"/>
                <a:r>
                  <a:rPr lang="en-US" sz="4000"/>
                  <a:t>H</a:t>
                </a:r>
              </a:p>
            </p:txBody>
          </p:sp>
        </p:grpSp>
        <p:grpSp>
          <p:nvGrpSpPr>
            <p:cNvPr id="39" name="Group 38">
              <a:extLst>
                <a:ext uri="{FF2B5EF4-FFF2-40B4-BE49-F238E27FC236}">
                  <a16:creationId xmlns:a16="http://schemas.microsoft.com/office/drawing/2014/main" id="{20619C03-624D-370B-EAA4-F3A3E5CE4AEB}"/>
                </a:ext>
              </a:extLst>
            </p:cNvPr>
            <p:cNvGrpSpPr/>
            <p:nvPr/>
          </p:nvGrpSpPr>
          <p:grpSpPr>
            <a:xfrm>
              <a:off x="7794695" y="1270804"/>
              <a:ext cx="475786" cy="982207"/>
              <a:chOff x="1333313" y="1768427"/>
              <a:chExt cx="475786" cy="982207"/>
            </a:xfrm>
          </p:grpSpPr>
          <p:cxnSp>
            <p:nvCxnSpPr>
              <p:cNvPr id="46" name="Straight Connector 45">
                <a:extLst>
                  <a:ext uri="{FF2B5EF4-FFF2-40B4-BE49-F238E27FC236}">
                    <a16:creationId xmlns:a16="http://schemas.microsoft.com/office/drawing/2014/main" id="{C01396BB-FF7B-0AFB-B789-793EA4F86229}"/>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D0A84F0-A118-F6B4-BF60-055981A03BA2}"/>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40" name="Group 39">
              <a:extLst>
                <a:ext uri="{FF2B5EF4-FFF2-40B4-BE49-F238E27FC236}">
                  <a16:creationId xmlns:a16="http://schemas.microsoft.com/office/drawing/2014/main" id="{CBB0F1A0-503C-9207-D7C5-9C953667EF8A}"/>
                </a:ext>
              </a:extLst>
            </p:cNvPr>
            <p:cNvGrpSpPr/>
            <p:nvPr/>
          </p:nvGrpSpPr>
          <p:grpSpPr>
            <a:xfrm>
              <a:off x="7794695" y="2968331"/>
              <a:ext cx="475786" cy="992905"/>
              <a:chOff x="1338148" y="1606520"/>
              <a:chExt cx="475786" cy="992905"/>
            </a:xfrm>
          </p:grpSpPr>
          <p:cxnSp>
            <p:nvCxnSpPr>
              <p:cNvPr id="44" name="Straight Connector 43">
                <a:extLst>
                  <a:ext uri="{FF2B5EF4-FFF2-40B4-BE49-F238E27FC236}">
                    <a16:creationId xmlns:a16="http://schemas.microsoft.com/office/drawing/2014/main" id="{81BE961E-AEA0-A4FE-01ED-EC1101CC5635}"/>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8597D83-DB4D-AADD-E626-C571423B3057}"/>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nvGrpSpPr>
            <p:cNvPr id="41" name="Group 40">
              <a:extLst>
                <a:ext uri="{FF2B5EF4-FFF2-40B4-BE49-F238E27FC236}">
                  <a16:creationId xmlns:a16="http://schemas.microsoft.com/office/drawing/2014/main" id="{A32EFAAD-18A1-0CA7-3E8E-1A8AAA57CA24}"/>
                </a:ext>
              </a:extLst>
            </p:cNvPr>
            <p:cNvGrpSpPr/>
            <p:nvPr/>
          </p:nvGrpSpPr>
          <p:grpSpPr>
            <a:xfrm>
              <a:off x="5941741" y="2968331"/>
              <a:ext cx="475786" cy="992905"/>
              <a:chOff x="1338148" y="1606520"/>
              <a:chExt cx="475786" cy="992905"/>
            </a:xfrm>
          </p:grpSpPr>
          <p:cxnSp>
            <p:nvCxnSpPr>
              <p:cNvPr id="42" name="Straight Connector 41">
                <a:extLst>
                  <a:ext uri="{FF2B5EF4-FFF2-40B4-BE49-F238E27FC236}">
                    <a16:creationId xmlns:a16="http://schemas.microsoft.com/office/drawing/2014/main" id="{A53F7AAD-C725-1ABD-9EEF-332E8AC00275}"/>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3BDFF3F-8CA7-2D86-5EDC-D81D4BC9ADB4}"/>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sp>
          <p:nvSpPr>
            <p:cNvPr id="51" name="TextBox 50">
              <a:extLst>
                <a:ext uri="{FF2B5EF4-FFF2-40B4-BE49-F238E27FC236}">
                  <a16:creationId xmlns:a16="http://schemas.microsoft.com/office/drawing/2014/main" id="{FB5BA54E-0160-50E4-DC25-54D903694C07}"/>
                </a:ext>
              </a:extLst>
            </p:cNvPr>
            <p:cNvSpPr txBox="1"/>
            <p:nvPr/>
          </p:nvSpPr>
          <p:spPr>
            <a:xfrm>
              <a:off x="6928992" y="2250928"/>
              <a:ext cx="475786" cy="707886"/>
            </a:xfrm>
            <a:prstGeom prst="rect">
              <a:avLst/>
            </a:prstGeom>
            <a:noFill/>
          </p:spPr>
          <p:txBody>
            <a:bodyPr wrap="square" rtlCol="0">
              <a:spAutoFit/>
            </a:bodyPr>
            <a:lstStyle/>
            <a:p>
              <a:pPr algn="ctr"/>
              <a:r>
                <a:rPr lang="en-US" sz="4000"/>
                <a:t>C</a:t>
              </a:r>
            </a:p>
          </p:txBody>
        </p:sp>
        <p:grpSp>
          <p:nvGrpSpPr>
            <p:cNvPr id="52" name="Group 51">
              <a:extLst>
                <a:ext uri="{FF2B5EF4-FFF2-40B4-BE49-F238E27FC236}">
                  <a16:creationId xmlns:a16="http://schemas.microsoft.com/office/drawing/2014/main" id="{BE00C0B1-2605-3E3E-B963-7155237FE9CD}"/>
                </a:ext>
              </a:extLst>
            </p:cNvPr>
            <p:cNvGrpSpPr/>
            <p:nvPr/>
          </p:nvGrpSpPr>
          <p:grpSpPr>
            <a:xfrm>
              <a:off x="6928992" y="1270804"/>
              <a:ext cx="475786" cy="982207"/>
              <a:chOff x="1333313" y="1768427"/>
              <a:chExt cx="475786" cy="982207"/>
            </a:xfrm>
          </p:grpSpPr>
          <p:cxnSp>
            <p:nvCxnSpPr>
              <p:cNvPr id="53" name="Straight Connector 52">
                <a:extLst>
                  <a:ext uri="{FF2B5EF4-FFF2-40B4-BE49-F238E27FC236}">
                    <a16:creationId xmlns:a16="http://schemas.microsoft.com/office/drawing/2014/main" id="{05134D7C-F224-1FAB-53CF-BDAB502C8E1E}"/>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66D8D43-AAE6-A1DB-399B-C78376871F32}"/>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55" name="Group 54">
              <a:extLst>
                <a:ext uri="{FF2B5EF4-FFF2-40B4-BE49-F238E27FC236}">
                  <a16:creationId xmlns:a16="http://schemas.microsoft.com/office/drawing/2014/main" id="{BA5568F8-3769-7338-23D7-4A452D241E1F}"/>
                </a:ext>
              </a:extLst>
            </p:cNvPr>
            <p:cNvGrpSpPr/>
            <p:nvPr/>
          </p:nvGrpSpPr>
          <p:grpSpPr>
            <a:xfrm>
              <a:off x="6928992" y="2968331"/>
              <a:ext cx="475786" cy="992905"/>
              <a:chOff x="1338148" y="1606520"/>
              <a:chExt cx="475786" cy="992905"/>
            </a:xfrm>
          </p:grpSpPr>
          <p:cxnSp>
            <p:nvCxnSpPr>
              <p:cNvPr id="56" name="Straight Connector 55">
                <a:extLst>
                  <a:ext uri="{FF2B5EF4-FFF2-40B4-BE49-F238E27FC236}">
                    <a16:creationId xmlns:a16="http://schemas.microsoft.com/office/drawing/2014/main" id="{0220735C-89DE-EAED-E819-894E7D16369F}"/>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7F54587-CBDE-D27F-0FCD-9823610FEE9F}"/>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cxnSp>
          <p:nvCxnSpPr>
            <p:cNvPr id="58" name="Straight Connector 57">
              <a:extLst>
                <a:ext uri="{FF2B5EF4-FFF2-40B4-BE49-F238E27FC236}">
                  <a16:creationId xmlns:a16="http://schemas.microsoft.com/office/drawing/2014/main" id="{382AB050-79E7-1EAA-7A59-2483E9971E4C}"/>
                </a:ext>
              </a:extLst>
            </p:cNvPr>
            <p:cNvCxnSpPr>
              <a:cxnSpLocks/>
            </p:cNvCxnSpPr>
            <p:nvPr/>
          </p:nvCxnSpPr>
          <p:spPr>
            <a:xfrm>
              <a:off x="7460902"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26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ppt_x"/>
                                          </p:val>
                                        </p:tav>
                                        <p:tav tm="100000">
                                          <p:val>
                                            <p:strVal val="#ppt_x"/>
                                          </p:val>
                                        </p:tav>
                                      </p:tavLst>
                                    </p:anim>
                                    <p:anim calcmode="lin" valueType="num">
                                      <p:cBhvr additive="base">
                                        <p:cTn id="2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3" name="Rectangle 2">
            <a:extLst>
              <a:ext uri="{FF2B5EF4-FFF2-40B4-BE49-F238E27FC236}">
                <a16:creationId xmlns:a16="http://schemas.microsoft.com/office/drawing/2014/main" id="{B5D6E180-935C-61E4-2D4A-DD91ABCAE48C}"/>
              </a:ext>
            </a:extLst>
          </p:cNvPr>
          <p:cNvSpPr/>
          <p:nvPr/>
        </p:nvSpPr>
        <p:spPr>
          <a:xfrm>
            <a:off x="2277918" y="1028236"/>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Phân</a:t>
            </a:r>
            <a:r>
              <a:rPr kumimoji="0" lang="en-US" sz="2000" b="1" i="0" u="none" strike="noStrike" kern="0" cap="none" spc="0" normalizeH="0" noProof="0">
                <a:ln>
                  <a:noFill/>
                </a:ln>
                <a:solidFill>
                  <a:srgbClr val="FFFFFF"/>
                </a:solidFill>
                <a:effectLst/>
                <a:uLnTx/>
                <a:uFillTx/>
                <a:latin typeface="Arial"/>
                <a:ea typeface="+mn-ea"/>
                <a:cs typeface="+mn-cs"/>
                <a:sym typeface="Arial"/>
              </a:rPr>
              <a:t> loại mạch carbon</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815586D4-DCC5-23BA-AD29-6879A3C824DC}"/>
              </a:ext>
            </a:extLst>
          </p:cNvPr>
          <p:cNvSpPr/>
          <p:nvPr/>
        </p:nvSpPr>
        <p:spPr>
          <a:xfrm>
            <a:off x="403860" y="3055620"/>
            <a:ext cx="3057943"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Mạch</a:t>
            </a:r>
            <a:r>
              <a:rPr kumimoji="0" lang="en-US" sz="1800" b="0" i="0" u="none" strike="noStrike" kern="0" cap="none" spc="0" normalizeH="0" noProof="0">
                <a:ln>
                  <a:noFill/>
                </a:ln>
                <a:solidFill>
                  <a:srgbClr val="000000"/>
                </a:solidFill>
                <a:effectLst/>
                <a:uLnTx/>
                <a:uFillTx/>
                <a:latin typeface="Arial"/>
                <a:ea typeface="+mn-ea"/>
                <a:cs typeface="+mn-cs"/>
                <a:sym typeface="Arial"/>
              </a:rPr>
              <a:t> hở không phân nhánh</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E30823CA-17B0-E818-2441-E276197DA852}"/>
              </a:ext>
            </a:extLst>
          </p:cNvPr>
          <p:cNvSpPr/>
          <p:nvPr/>
        </p:nvSpPr>
        <p:spPr>
          <a:xfrm>
            <a:off x="6389824" y="3059338"/>
            <a:ext cx="2397516" cy="587297"/>
          </a:xfrm>
          <a:prstGeom prst="rect">
            <a:avLst/>
          </a:prstGeom>
          <a:solidFill>
            <a:srgbClr val="B9ED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Mạch</a:t>
            </a:r>
            <a:r>
              <a:rPr kumimoji="0" lang="en-US" sz="1800" b="0" i="0" u="none" strike="noStrike" kern="0" cap="none" spc="0" normalizeH="0" noProof="0">
                <a:ln>
                  <a:noFill/>
                </a:ln>
                <a:solidFill>
                  <a:srgbClr val="000000"/>
                </a:solidFill>
                <a:effectLst/>
                <a:uLnTx/>
                <a:uFillTx/>
                <a:latin typeface="Arial"/>
                <a:ea typeface="+mn-ea"/>
                <a:cs typeface="+mn-cs"/>
                <a:sym typeface="Arial"/>
              </a:rPr>
              <a:t> vòng</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6" name="Rectangle 5">
            <a:extLst>
              <a:ext uri="{FF2B5EF4-FFF2-40B4-BE49-F238E27FC236}">
                <a16:creationId xmlns:a16="http://schemas.microsoft.com/office/drawing/2014/main" id="{5565B479-2239-170F-67DC-823F8A176C0C}"/>
              </a:ext>
            </a:extLst>
          </p:cNvPr>
          <p:cNvSpPr/>
          <p:nvPr/>
        </p:nvSpPr>
        <p:spPr>
          <a:xfrm>
            <a:off x="3727055" y="3055619"/>
            <a:ext cx="2397516"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800">
                <a:solidFill>
                  <a:srgbClr val="000000"/>
                </a:solidFill>
              </a:rPr>
              <a:t>Mạch hở phân nhánh</a:t>
            </a:r>
          </a:p>
        </p:txBody>
      </p:sp>
      <p:cxnSp>
        <p:nvCxnSpPr>
          <p:cNvPr id="7" name="Connector: Elbow 6">
            <a:extLst>
              <a:ext uri="{FF2B5EF4-FFF2-40B4-BE49-F238E27FC236}">
                <a16:creationId xmlns:a16="http://schemas.microsoft.com/office/drawing/2014/main" id="{B68C7798-F39B-1954-5815-87F95AE664CC}"/>
              </a:ext>
            </a:extLst>
          </p:cNvPr>
          <p:cNvCxnSpPr>
            <a:cxnSpLocks/>
            <a:stCxn id="1363" idx="2"/>
            <a:endCxn id="4" idx="0"/>
          </p:cNvCxnSpPr>
          <p:nvPr/>
        </p:nvCxnSpPr>
        <p:spPr>
          <a:xfrm rot="5400000">
            <a:off x="3067723" y="1551342"/>
            <a:ext cx="369387" cy="2639168"/>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BE194A8F-DE1A-5F87-7B24-84A14232550E}"/>
              </a:ext>
            </a:extLst>
          </p:cNvPr>
          <p:cNvCxnSpPr>
            <a:cxnSpLocks/>
            <a:stCxn id="1363" idx="2"/>
            <a:endCxn id="6" idx="0"/>
          </p:cNvCxnSpPr>
          <p:nvPr/>
        </p:nvCxnSpPr>
        <p:spPr>
          <a:xfrm rot="16200000" flipH="1">
            <a:off x="4564213" y="2694019"/>
            <a:ext cx="369386" cy="353813"/>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3946D6A0-64BC-FCC2-03EB-EB157A1036D6}"/>
              </a:ext>
            </a:extLst>
          </p:cNvPr>
          <p:cNvCxnSpPr>
            <a:cxnSpLocks/>
            <a:stCxn id="1363" idx="2"/>
            <a:endCxn id="5" idx="0"/>
          </p:cNvCxnSpPr>
          <p:nvPr/>
        </p:nvCxnSpPr>
        <p:spPr>
          <a:xfrm rot="16200000" flipH="1">
            <a:off x="5893739" y="1364494"/>
            <a:ext cx="373105" cy="301658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a:extLst>
              <a:ext uri="{FF2B5EF4-FFF2-40B4-BE49-F238E27FC236}">
                <a16:creationId xmlns:a16="http://schemas.microsoft.com/office/drawing/2014/main" id="{86B9CB1B-36C2-E2F3-619A-0663ADAB71CE}"/>
              </a:ext>
            </a:extLst>
          </p:cNvPr>
          <p:cNvCxnSpPr>
            <a:stCxn id="3" idx="2"/>
          </p:cNvCxnSpPr>
          <p:nvPr/>
        </p:nvCxnSpPr>
        <p:spPr>
          <a:xfrm>
            <a:off x="4572000" y="1615533"/>
            <a:ext cx="0" cy="2513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63" name="Rectangle 1362">
            <a:extLst>
              <a:ext uri="{FF2B5EF4-FFF2-40B4-BE49-F238E27FC236}">
                <a16:creationId xmlns:a16="http://schemas.microsoft.com/office/drawing/2014/main" id="{87C92F3D-434A-06F5-4F57-62ECC02A2936}"/>
              </a:ext>
            </a:extLst>
          </p:cNvPr>
          <p:cNvSpPr/>
          <p:nvPr/>
        </p:nvSpPr>
        <p:spPr>
          <a:xfrm>
            <a:off x="1748560" y="1832124"/>
            <a:ext cx="5646879" cy="854109"/>
          </a:xfrm>
          <a:prstGeom prst="rect">
            <a:avLst/>
          </a:prstGeom>
          <a:solidFill>
            <a:schemeClr val="accent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000000"/>
                </a:solidFill>
                <a:effectLst/>
                <a:uLnTx/>
                <a:uFillTx/>
                <a:latin typeface="Arial"/>
                <a:ea typeface="+mn-ea"/>
                <a:cs typeface="+mn-cs"/>
                <a:sym typeface="Arial"/>
              </a:rPr>
              <a:t>Những</a:t>
            </a:r>
            <a:r>
              <a:rPr kumimoji="0" lang="en-US" sz="2000" i="0" u="none" strike="noStrike" kern="0" cap="none" spc="0" normalizeH="0" noProof="0">
                <a:ln>
                  <a:noFill/>
                </a:ln>
                <a:solidFill>
                  <a:srgbClr val="000000"/>
                </a:solidFill>
                <a:effectLst/>
                <a:uLnTx/>
                <a:uFillTx/>
                <a:latin typeface="Arial"/>
                <a:ea typeface="+mn-ea"/>
                <a:cs typeface="+mn-cs"/>
                <a:sym typeface="Arial"/>
              </a:rPr>
              <a:t> nguyên tử C liên kết với nhau tạo thành các dạng mạch carbon khác nhau</a:t>
            </a:r>
            <a:endParaRPr kumimoji="0" lang="en-US" sz="200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370" name="Picture 1369" descr="A diagram of a chemical structure&#10;&#10;Description automatically generated">
            <a:extLst>
              <a:ext uri="{FF2B5EF4-FFF2-40B4-BE49-F238E27FC236}">
                <a16:creationId xmlns:a16="http://schemas.microsoft.com/office/drawing/2014/main" id="{39A249E5-4BBD-5E89-88A4-819999E9A4D8}"/>
              </a:ext>
            </a:extLst>
          </p:cNvPr>
          <p:cNvPicPr>
            <a:picLocks noChangeAspect="1"/>
          </p:cNvPicPr>
          <p:nvPr/>
        </p:nvPicPr>
        <p:blipFill rotWithShape="1">
          <a:blip r:embed="rId3">
            <a:clrChange>
              <a:clrFrom>
                <a:srgbClr val="FFFFFF"/>
              </a:clrFrom>
              <a:clrTo>
                <a:srgbClr val="FFFFFF">
                  <a:alpha val="0"/>
                </a:srgbClr>
              </a:clrTo>
            </a:clrChange>
          </a:blip>
          <a:srcRect r="69167" b="40174"/>
          <a:stretch/>
        </p:blipFill>
        <p:spPr>
          <a:xfrm>
            <a:off x="659152" y="3822711"/>
            <a:ext cx="2547360" cy="1043457"/>
          </a:xfrm>
          <a:prstGeom prst="rect">
            <a:avLst/>
          </a:prstGeom>
        </p:spPr>
      </p:pic>
      <p:pic>
        <p:nvPicPr>
          <p:cNvPr id="1375" name="Picture 1374" descr="A diagram of a chemical structure&#10;&#10;Description automatically generated">
            <a:extLst>
              <a:ext uri="{FF2B5EF4-FFF2-40B4-BE49-F238E27FC236}">
                <a16:creationId xmlns:a16="http://schemas.microsoft.com/office/drawing/2014/main" id="{909403E0-7E94-5E9D-DEC4-D4684E2310EF}"/>
              </a:ext>
            </a:extLst>
          </p:cNvPr>
          <p:cNvPicPr>
            <a:picLocks noChangeAspect="1"/>
          </p:cNvPicPr>
          <p:nvPr/>
        </p:nvPicPr>
        <p:blipFill rotWithShape="1">
          <a:blip r:embed="rId3">
            <a:clrChange>
              <a:clrFrom>
                <a:srgbClr val="FFFFFF"/>
              </a:clrFrom>
              <a:clrTo>
                <a:srgbClr val="FFFFFF">
                  <a:alpha val="0"/>
                </a:srgbClr>
              </a:clrTo>
            </a:clrChange>
          </a:blip>
          <a:srcRect l="37299" t="-549" r="31868" b="19579"/>
          <a:stretch/>
        </p:blipFill>
        <p:spPr>
          <a:xfrm>
            <a:off x="3727055" y="3726662"/>
            <a:ext cx="2404454" cy="1333017"/>
          </a:xfrm>
          <a:prstGeom prst="rect">
            <a:avLst/>
          </a:prstGeom>
        </p:spPr>
      </p:pic>
      <p:pic>
        <p:nvPicPr>
          <p:cNvPr id="1376" name="Picture 1375" descr="A diagram of a chemical structure&#10;&#10;Description automatically generated">
            <a:extLst>
              <a:ext uri="{FF2B5EF4-FFF2-40B4-BE49-F238E27FC236}">
                <a16:creationId xmlns:a16="http://schemas.microsoft.com/office/drawing/2014/main" id="{20233000-9E17-8DB2-6807-502B8D021AE5}"/>
              </a:ext>
            </a:extLst>
          </p:cNvPr>
          <p:cNvPicPr>
            <a:picLocks noChangeAspect="1"/>
          </p:cNvPicPr>
          <p:nvPr/>
        </p:nvPicPr>
        <p:blipFill rotWithShape="1">
          <a:blip r:embed="rId3">
            <a:clrChange>
              <a:clrFrom>
                <a:srgbClr val="FFFFFF"/>
              </a:clrFrom>
              <a:clrTo>
                <a:srgbClr val="FFFFFF">
                  <a:alpha val="0"/>
                </a:srgbClr>
              </a:clrTo>
            </a:clrChange>
          </a:blip>
          <a:srcRect l="80465" r="-8" b="19030"/>
          <a:stretch/>
        </p:blipFill>
        <p:spPr>
          <a:xfrm>
            <a:off x="6866082" y="3726661"/>
            <a:ext cx="1524000" cy="1333017"/>
          </a:xfrm>
          <a:prstGeom prst="rect">
            <a:avLst/>
          </a:prstGeom>
        </p:spPr>
      </p:pic>
    </p:spTree>
    <p:extLst>
      <p:ext uri="{BB962C8B-B14F-4D97-AF65-F5344CB8AC3E}">
        <p14:creationId xmlns:p14="http://schemas.microsoft.com/office/powerpoint/2010/main" val="3999953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62"/>
                                        </p:tgtEl>
                                        <p:attrNameLst>
                                          <p:attrName>style.visibility</p:attrName>
                                        </p:attrNameLst>
                                      </p:cBhvr>
                                      <p:to>
                                        <p:strVal val="visible"/>
                                      </p:to>
                                    </p:set>
                                    <p:animEffect transition="in" filter="wipe(up)">
                                      <p:cBhvr>
                                        <p:cTn id="12" dur="500"/>
                                        <p:tgtEl>
                                          <p:spTgt spid="136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63"/>
                                        </p:tgtEl>
                                        <p:attrNameLst>
                                          <p:attrName>style.visibility</p:attrName>
                                        </p:attrNameLst>
                                      </p:cBhvr>
                                      <p:to>
                                        <p:strVal val="visible"/>
                                      </p:to>
                                    </p:set>
                                    <p:animEffect transition="in" filter="barn(inVertical)">
                                      <p:cBhvr>
                                        <p:cTn id="16" dur="500"/>
                                        <p:tgtEl>
                                          <p:spTgt spid="13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1370"/>
                                        </p:tgtEl>
                                        <p:attrNameLst>
                                          <p:attrName>style.visibility</p:attrName>
                                        </p:attrNameLst>
                                      </p:cBhvr>
                                      <p:to>
                                        <p:strVal val="visible"/>
                                      </p:to>
                                    </p:set>
                                    <p:animEffect transition="in" filter="barn(inVertical)">
                                      <p:cBhvr>
                                        <p:cTn id="29" dur="500"/>
                                        <p:tgtEl>
                                          <p:spTgt spid="137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par>
                          <p:cTn id="39" fill="hold">
                            <p:stCondLst>
                              <p:cond delay="1000"/>
                            </p:stCondLst>
                            <p:childTnLst>
                              <p:par>
                                <p:cTn id="40" presetID="16" presetClass="entr" presetSubtype="21" fill="hold" nodeType="afterEffect">
                                  <p:stCondLst>
                                    <p:cond delay="0"/>
                                  </p:stCondLst>
                                  <p:childTnLst>
                                    <p:set>
                                      <p:cBhvr>
                                        <p:cTn id="41" dur="1" fill="hold">
                                          <p:stCondLst>
                                            <p:cond delay="0"/>
                                          </p:stCondLst>
                                        </p:cTn>
                                        <p:tgtEl>
                                          <p:spTgt spid="1375"/>
                                        </p:tgtEl>
                                        <p:attrNameLst>
                                          <p:attrName>style.visibility</p:attrName>
                                        </p:attrNameLst>
                                      </p:cBhvr>
                                      <p:to>
                                        <p:strVal val="visible"/>
                                      </p:to>
                                    </p:set>
                                    <p:animEffect transition="in" filter="barn(inVertical)">
                                      <p:cBhvr>
                                        <p:cTn id="42" dur="500"/>
                                        <p:tgtEl>
                                          <p:spTgt spid="13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par>
                          <p:cTn id="52" fill="hold">
                            <p:stCondLst>
                              <p:cond delay="1000"/>
                            </p:stCondLst>
                            <p:childTnLst>
                              <p:par>
                                <p:cTn id="53" presetID="16" presetClass="entr" presetSubtype="21" fill="hold" nodeType="afterEffect">
                                  <p:stCondLst>
                                    <p:cond delay="0"/>
                                  </p:stCondLst>
                                  <p:childTnLst>
                                    <p:set>
                                      <p:cBhvr>
                                        <p:cTn id="54" dur="1" fill="hold">
                                          <p:stCondLst>
                                            <p:cond delay="0"/>
                                          </p:stCondLst>
                                        </p:cTn>
                                        <p:tgtEl>
                                          <p:spTgt spid="1376"/>
                                        </p:tgtEl>
                                        <p:attrNameLst>
                                          <p:attrName>style.visibility</p:attrName>
                                        </p:attrNameLst>
                                      </p:cBhvr>
                                      <p:to>
                                        <p:strVal val="visible"/>
                                      </p:to>
                                    </p:set>
                                    <p:animEffect transition="in" filter="barn(inVertical)">
                                      <p:cBhvr>
                                        <p:cTn id="55" dur="500"/>
                                        <p:tgtEl>
                                          <p:spTgt spid="1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3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003688-0399-3256-0B8A-FEC949E0E454}"/>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3</a:t>
            </a:r>
            <a:r>
              <a:rPr kumimoji="0" lang="en-US" sz="2400" b="1" i="1" u="none" strike="noStrike" kern="0" cap="none" spc="0" normalizeH="0" baseline="0" noProof="0">
                <a:ln>
                  <a:noFill/>
                </a:ln>
                <a:solidFill>
                  <a:srgbClr val="CE3028"/>
                </a:solidFill>
                <a:effectLst/>
                <a:uLnTx/>
                <a:uFillTx/>
                <a:latin typeface="Arial"/>
                <a:cs typeface="Arial"/>
                <a:sym typeface="Arial"/>
              </a:rPr>
              <a:t>. Trật tự liên kết trong phân tử</a:t>
            </a:r>
          </a:p>
        </p:txBody>
      </p:sp>
      <p:sp>
        <p:nvSpPr>
          <p:cNvPr id="6" name="Arrow: Pentagon 5">
            <a:extLst>
              <a:ext uri="{FF2B5EF4-FFF2-40B4-BE49-F238E27FC236}">
                <a16:creationId xmlns:a16="http://schemas.microsoft.com/office/drawing/2014/main" id="{BF405786-DD63-33F8-66E8-80D31D0567AE}"/>
              </a:ext>
            </a:extLst>
          </p:cNvPr>
          <p:cNvSpPr/>
          <p:nvPr/>
        </p:nvSpPr>
        <p:spPr>
          <a:xfrm>
            <a:off x="0" y="974783"/>
            <a:ext cx="3619500" cy="571500"/>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THẢO LUẬN NHÓM</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id="{E4AAB0F7-4B09-647A-3ED4-CCC96942AF14}"/>
              </a:ext>
            </a:extLst>
          </p:cNvPr>
          <p:cNvSpPr/>
          <p:nvPr/>
        </p:nvSpPr>
        <p:spPr>
          <a:xfrm>
            <a:off x="4470296" y="974783"/>
            <a:ext cx="4432508" cy="3947737"/>
          </a:xfrm>
          <a:prstGeom prst="roundRect">
            <a:avLst>
              <a:gd name="adj" fmla="val 3864"/>
            </a:avLst>
          </a:prstGeom>
          <a:solidFill>
            <a:schemeClr val="accent5"/>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Cần lấy bao nhiêu quả cầu để tượng trưng cho các nguyên tử trong phân tử C</a:t>
            </a:r>
            <a:r>
              <a:rPr kumimoji="0" lang="en-US" sz="1800" b="0" i="0" u="none" strike="noStrike" kern="0" cap="none" spc="0" normalizeH="0" baseline="-25000" noProof="0">
                <a:ln>
                  <a:noFill/>
                </a:ln>
                <a:solidFill>
                  <a:srgbClr val="000000"/>
                </a:solidFill>
                <a:effectLst/>
                <a:uLnTx/>
                <a:uFillTx/>
                <a:latin typeface="Arial" panose="020B0604020202020204" pitchFamily="34" charset="0"/>
                <a:sym typeface="Arial"/>
              </a:rPr>
              <a:t>2</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H</a:t>
            </a:r>
            <a:r>
              <a:rPr kumimoji="0" lang="en-US" sz="1800" b="0" i="0" u="none" strike="noStrike" kern="0" cap="none" spc="0" normalizeH="0" baseline="-25000" noProof="0">
                <a:ln>
                  <a:noFill/>
                </a:ln>
                <a:solidFill>
                  <a:srgbClr val="000000"/>
                </a:solidFill>
                <a:effectLst/>
                <a:uLnTx/>
                <a:uFillTx/>
                <a:latin typeface="Arial" panose="020B0604020202020204" pitchFamily="34" charset="0"/>
                <a:sym typeface="Arial"/>
              </a:rPr>
              <a:t>6</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O</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a:t>
            </a:r>
            <a:r>
              <a:rPr lang="en-US" sz="1800">
                <a:solidFill>
                  <a:srgbClr val="000000"/>
                </a:solidFill>
                <a:latin typeface="Arial" panose="020B0604020202020204" pitchFamily="34" charset="0"/>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Các quả cầu được gắn lại với nhau bằng gì? </a:t>
            </a:r>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Có thể lắp được bao nhiêu mô hình khác nhau từ những quả cầu và các thanh nối trên?</a:t>
            </a:r>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1800">
                <a:solidFill>
                  <a:srgbClr val="000000"/>
                </a:solidFill>
                <a:latin typeface="Arial" panose="020B0604020202020204" pitchFamily="34" charset="0"/>
              </a:rPr>
              <a:t>Biểu diễn liên kết giữa các nguyên tử trong phân tử theo mô hình lắp được.</a:t>
            </a:r>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grpSp>
        <p:nvGrpSpPr>
          <p:cNvPr id="16" name="Group 15">
            <a:extLst>
              <a:ext uri="{FF2B5EF4-FFF2-40B4-BE49-F238E27FC236}">
                <a16:creationId xmlns:a16="http://schemas.microsoft.com/office/drawing/2014/main" id="{43EF496E-1817-9C83-3363-5C38EA3A5982}"/>
              </a:ext>
            </a:extLst>
          </p:cNvPr>
          <p:cNvGrpSpPr/>
          <p:nvPr/>
        </p:nvGrpSpPr>
        <p:grpSpPr>
          <a:xfrm>
            <a:off x="241196" y="1625256"/>
            <a:ext cx="4097298" cy="3518244"/>
            <a:chOff x="241196" y="1625256"/>
            <a:chExt cx="4097298" cy="3518244"/>
          </a:xfrm>
        </p:grpSpPr>
        <p:sp>
          <p:nvSpPr>
            <p:cNvPr id="9" name="TextBox 8">
              <a:extLst>
                <a:ext uri="{FF2B5EF4-FFF2-40B4-BE49-F238E27FC236}">
                  <a16:creationId xmlns:a16="http://schemas.microsoft.com/office/drawing/2014/main" id="{BD09E06C-3D86-003D-BC06-D92AAEDB7181}"/>
                </a:ext>
              </a:extLst>
            </p:cNvPr>
            <p:cNvSpPr txBox="1"/>
            <p:nvPr/>
          </p:nvSpPr>
          <p:spPr>
            <a:xfrm>
              <a:off x="241196" y="1625256"/>
              <a:ext cx="4097298"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Tiến hành lắp mô hình phân tử C</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noProof="0">
                  <a:ln>
                    <a:noFill/>
                  </a:ln>
                  <a:solidFill>
                    <a:srgbClr val="000000"/>
                  </a:solidFill>
                  <a:effectLst/>
                  <a:uLnTx/>
                  <a:uFillTx/>
                  <a:latin typeface="Arial"/>
                  <a:cs typeface="Arial"/>
                  <a:sym typeface="Arial"/>
                </a:rPr>
                <a:t>H</a:t>
              </a:r>
              <a:r>
                <a:rPr kumimoji="0" lang="en-US" sz="2000" b="0" i="0" u="none" strike="noStrike" kern="0" cap="none" spc="0" normalizeH="0" baseline="-25000" noProof="0">
                  <a:ln>
                    <a:noFill/>
                  </a:ln>
                  <a:solidFill>
                    <a:srgbClr val="000000"/>
                  </a:solidFill>
                  <a:effectLst/>
                  <a:uLnTx/>
                  <a:uFillTx/>
                  <a:latin typeface="Arial"/>
                  <a:cs typeface="Arial"/>
                  <a:sym typeface="Arial"/>
                </a:rPr>
                <a:t>6</a:t>
              </a:r>
              <a:r>
                <a:rPr kumimoji="0" lang="en-US" sz="2000" b="0" i="0" u="none" strike="noStrike" kern="0" cap="none" spc="0" normalizeH="0" noProof="0">
                  <a:ln>
                    <a:noFill/>
                  </a:ln>
                  <a:solidFill>
                    <a:srgbClr val="000000"/>
                  </a:solidFill>
                  <a:effectLst/>
                  <a:uLnTx/>
                  <a:uFillTx/>
                  <a:latin typeface="Arial"/>
                  <a:cs typeface="Arial"/>
                  <a:sym typeface="Arial"/>
                </a:rPr>
                <a:t>O để tìm hiểu trật tự liên kết giữa các nguyên tử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3">
              <a:extLst>
                <a:ext uri="{FF2B5EF4-FFF2-40B4-BE49-F238E27FC236}">
                  <a16:creationId xmlns:a16="http://schemas.microsoft.com/office/drawing/2014/main" id="{0FCD2D0F-887B-9515-CFD3-24F6EA320EA4}"/>
                </a:ext>
              </a:extLst>
            </p:cNvPr>
            <p:cNvSpPr/>
            <p:nvPr/>
          </p:nvSpPr>
          <p:spPr>
            <a:xfrm>
              <a:off x="668763" y="3025140"/>
              <a:ext cx="2706897" cy="2118360"/>
            </a:xfrm>
            <a:custGeom>
              <a:avLst/>
              <a:gdLst/>
              <a:ahLst/>
              <a:cxnLst/>
              <a:rect l="l" t="t" r="r" b="b"/>
              <a:pathLst>
                <a:path w="3424345" h="2732342">
                  <a:moveTo>
                    <a:pt x="0" y="0"/>
                  </a:moveTo>
                  <a:lnTo>
                    <a:pt x="3424346" y="0"/>
                  </a:lnTo>
                  <a:lnTo>
                    <a:pt x="3424346" y="2732342"/>
                  </a:lnTo>
                  <a:lnTo>
                    <a:pt x="0" y="2732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907982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4" name="TextBox 3">
            <a:extLst>
              <a:ext uri="{FF2B5EF4-FFF2-40B4-BE49-F238E27FC236}">
                <a16:creationId xmlns:a16="http://schemas.microsoft.com/office/drawing/2014/main" id="{522D37B4-750B-552F-3A95-2607F5464EA3}"/>
              </a:ext>
            </a:extLst>
          </p:cNvPr>
          <p:cNvSpPr txBox="1"/>
          <p:nvPr/>
        </p:nvSpPr>
        <p:spPr>
          <a:xfrm>
            <a:off x="1428731" y="206749"/>
            <a:ext cx="6286537"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F0000"/>
                </a:solidFill>
                <a:effectLst/>
                <a:uLnTx/>
                <a:uFillTx/>
                <a:latin typeface="Arial"/>
                <a:cs typeface="Arial"/>
                <a:sym typeface="Arial"/>
              </a:rPr>
              <a:t>Thí nghiệm: </a:t>
            </a:r>
            <a:r>
              <a:rPr kumimoji="0" lang="en-US" sz="2000" b="0" i="0" u="none" strike="noStrike" kern="0" cap="none" spc="0" normalizeH="0" baseline="0" noProof="0">
                <a:ln>
                  <a:noFill/>
                </a:ln>
                <a:solidFill>
                  <a:srgbClr val="000000"/>
                </a:solidFill>
                <a:effectLst/>
                <a:uLnTx/>
                <a:uFillTx/>
                <a:latin typeface="Arial"/>
                <a:cs typeface="Arial"/>
                <a:sym typeface="Arial"/>
              </a:rPr>
              <a:t>Lắp</a:t>
            </a:r>
            <a:r>
              <a:rPr kumimoji="0" lang="en-US" sz="2000" b="0" i="0" u="none" strike="noStrike" kern="0" cap="none" spc="0" normalizeH="0" noProof="0">
                <a:ln>
                  <a:noFill/>
                </a:ln>
                <a:solidFill>
                  <a:srgbClr val="000000"/>
                </a:solidFill>
                <a:effectLst/>
                <a:uLnTx/>
                <a:uFillTx/>
                <a:latin typeface="Arial"/>
                <a:cs typeface="Arial"/>
                <a:sym typeface="Arial"/>
              </a:rPr>
              <a:t> mô hình phân tử hợp chất hữu cơ có công thức phân tử C</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noProof="0">
                <a:ln>
                  <a:noFill/>
                </a:ln>
                <a:solidFill>
                  <a:srgbClr val="000000"/>
                </a:solidFill>
                <a:effectLst/>
                <a:uLnTx/>
                <a:uFillTx/>
                <a:latin typeface="Arial"/>
                <a:cs typeface="Arial"/>
                <a:sym typeface="Arial"/>
              </a:rPr>
              <a:t>H</a:t>
            </a:r>
            <a:r>
              <a:rPr kumimoji="0" lang="en-US" sz="2000" b="0" i="0" u="none" strike="noStrike" kern="0" cap="none" spc="0" normalizeH="0" baseline="-25000" noProof="0">
                <a:ln>
                  <a:noFill/>
                </a:ln>
                <a:solidFill>
                  <a:srgbClr val="000000"/>
                </a:solidFill>
                <a:effectLst/>
                <a:uLnTx/>
                <a:uFillTx/>
                <a:latin typeface="Arial"/>
                <a:cs typeface="Arial"/>
                <a:sym typeface="Arial"/>
              </a:rPr>
              <a:t>6</a:t>
            </a:r>
            <a:r>
              <a:rPr kumimoji="0" lang="en-US" sz="2000" b="0" i="0" u="none" strike="noStrike" kern="0" cap="none" spc="0" normalizeH="0" noProof="0">
                <a:ln>
                  <a:noFill/>
                </a:ln>
                <a:solidFill>
                  <a:srgbClr val="000000"/>
                </a:solidFill>
                <a:effectLst/>
                <a:uLnTx/>
                <a:uFillTx/>
                <a:latin typeface="Arial"/>
                <a:cs typeface="Arial"/>
                <a:sym typeface="Arial"/>
              </a:rPr>
              <a:t>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Arrow: Pentagon 4">
            <a:extLst>
              <a:ext uri="{FF2B5EF4-FFF2-40B4-BE49-F238E27FC236}">
                <a16:creationId xmlns:a16="http://schemas.microsoft.com/office/drawing/2014/main" id="{D204807C-1B91-006E-BD4F-0D4D12DBDD69}"/>
              </a:ext>
            </a:extLst>
          </p:cNvPr>
          <p:cNvSpPr/>
          <p:nvPr/>
        </p:nvSpPr>
        <p:spPr>
          <a:xfrm>
            <a:off x="0" y="1257300"/>
            <a:ext cx="2375877"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Chuẩn bị</a:t>
            </a:r>
          </a:p>
        </p:txBody>
      </p:sp>
      <p:sp>
        <p:nvSpPr>
          <p:cNvPr id="6" name="TextBox 5">
            <a:extLst>
              <a:ext uri="{FF2B5EF4-FFF2-40B4-BE49-F238E27FC236}">
                <a16:creationId xmlns:a16="http://schemas.microsoft.com/office/drawing/2014/main" id="{6268AB4B-C207-5DA0-14BE-8C795C86519F}"/>
              </a:ext>
            </a:extLst>
          </p:cNvPr>
          <p:cNvSpPr txBox="1"/>
          <p:nvPr/>
        </p:nvSpPr>
        <p:spPr>
          <a:xfrm>
            <a:off x="272705" y="2225822"/>
            <a:ext cx="3651596" cy="1881990"/>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Các</a:t>
            </a:r>
            <a:r>
              <a:rPr kumimoji="0" lang="en-US" sz="2000" b="0" i="0" u="none" strike="noStrike" kern="0" cap="none" spc="0" normalizeH="0" noProof="0">
                <a:ln>
                  <a:noFill/>
                </a:ln>
                <a:solidFill>
                  <a:srgbClr val="000000"/>
                </a:solidFill>
                <a:effectLst/>
                <a:uLnTx/>
                <a:uFillTx/>
                <a:latin typeface="Arial"/>
                <a:cs typeface="Arial"/>
                <a:sym typeface="Arial"/>
              </a:rPr>
              <a:t> quả cầu tượng trưng cho các nguyên tử C, H, O.</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baseline="0"/>
              <a:t>Các</a:t>
            </a:r>
            <a:r>
              <a:rPr lang="en-US" sz="2000"/>
              <a:t> thanh nối tượng trưng cho liên kết.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6">
            <a:extLst>
              <a:ext uri="{FF2B5EF4-FFF2-40B4-BE49-F238E27FC236}">
                <a16:creationId xmlns:a16="http://schemas.microsoft.com/office/drawing/2014/main" id="{9915D2C0-93F2-5C39-DFEB-831A6E138136}"/>
              </a:ext>
            </a:extLst>
          </p:cNvPr>
          <p:cNvSpPr/>
          <p:nvPr/>
        </p:nvSpPr>
        <p:spPr>
          <a:xfrm>
            <a:off x="4250346" y="1459937"/>
            <a:ext cx="4508089" cy="3413760"/>
          </a:xfrm>
          <a:custGeom>
            <a:avLst/>
            <a:gdLst/>
            <a:ahLst/>
            <a:cxnLst/>
            <a:rect l="l" t="t" r="r" b="b"/>
            <a:pathLst>
              <a:path w="5477271" h="4114800">
                <a:moveTo>
                  <a:pt x="0" y="0"/>
                </a:moveTo>
                <a:lnTo>
                  <a:pt x="5477272" y="0"/>
                </a:lnTo>
                <a:lnTo>
                  <a:pt x="54772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id="{D204807C-1B91-006E-BD4F-0D4D12DBDD69}"/>
              </a:ext>
            </a:extLst>
          </p:cNvPr>
          <p:cNvSpPr/>
          <p:nvPr/>
        </p:nvSpPr>
        <p:spPr>
          <a:xfrm>
            <a:off x="0" y="259080"/>
            <a:ext cx="3596640" cy="602762"/>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Tiến</a:t>
            </a:r>
            <a:r>
              <a:rPr kumimoji="0" lang="en-US" sz="2400" b="1" i="0" u="none" strike="noStrike" kern="0" cap="none" spc="0" normalizeH="0" noProof="0">
                <a:ln>
                  <a:noFill/>
                </a:ln>
                <a:solidFill>
                  <a:srgbClr val="FFFFFF"/>
                </a:solidFill>
                <a:effectLst/>
                <a:uLnTx/>
                <a:uFillTx/>
                <a:latin typeface="Arial"/>
                <a:ea typeface="+mn-ea"/>
                <a:cs typeface="+mn-cs"/>
                <a:sym typeface="Arial"/>
              </a:rPr>
              <a:t> hành thí nghiệm</a:t>
            </a:r>
            <a:endParaRPr kumimoji="0" lang="en-US" sz="2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23A703F5-AA5B-DAB8-2982-3BB8BE48329A}"/>
              </a:ext>
            </a:extLst>
          </p:cNvPr>
          <p:cNvSpPr/>
          <p:nvPr/>
        </p:nvSpPr>
        <p:spPr>
          <a:xfrm>
            <a:off x="358140" y="1659370"/>
            <a:ext cx="914400" cy="91440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C</a:t>
            </a:r>
          </a:p>
        </p:txBody>
      </p:sp>
      <p:sp>
        <p:nvSpPr>
          <p:cNvPr id="9" name="Oval 8">
            <a:extLst>
              <a:ext uri="{FF2B5EF4-FFF2-40B4-BE49-F238E27FC236}">
                <a16:creationId xmlns:a16="http://schemas.microsoft.com/office/drawing/2014/main" id="{9C15515E-1A07-052B-B3D4-E7B916B773E0}"/>
              </a:ext>
            </a:extLst>
          </p:cNvPr>
          <p:cNvSpPr/>
          <p:nvPr/>
        </p:nvSpPr>
        <p:spPr>
          <a:xfrm>
            <a:off x="358140" y="2749180"/>
            <a:ext cx="914400" cy="91440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C</a:t>
            </a:r>
          </a:p>
        </p:txBody>
      </p:sp>
      <p:sp>
        <p:nvSpPr>
          <p:cNvPr id="10" name="Oval 9">
            <a:extLst>
              <a:ext uri="{FF2B5EF4-FFF2-40B4-BE49-F238E27FC236}">
                <a16:creationId xmlns:a16="http://schemas.microsoft.com/office/drawing/2014/main" id="{C10126BA-4D22-582C-4A1B-09FA345557A0}"/>
              </a:ext>
            </a:extLst>
          </p:cNvPr>
          <p:cNvSpPr/>
          <p:nvPr/>
        </p:nvSpPr>
        <p:spPr>
          <a:xfrm>
            <a:off x="1722120" y="165937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1" name="Oval 10">
            <a:extLst>
              <a:ext uri="{FF2B5EF4-FFF2-40B4-BE49-F238E27FC236}">
                <a16:creationId xmlns:a16="http://schemas.microsoft.com/office/drawing/2014/main" id="{D1BB3482-13DD-705A-A7A9-A3C25F7F3812}"/>
              </a:ext>
            </a:extLst>
          </p:cNvPr>
          <p:cNvSpPr/>
          <p:nvPr/>
        </p:nvSpPr>
        <p:spPr>
          <a:xfrm>
            <a:off x="1722120" y="274918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2" name="Oval 11">
            <a:extLst>
              <a:ext uri="{FF2B5EF4-FFF2-40B4-BE49-F238E27FC236}">
                <a16:creationId xmlns:a16="http://schemas.microsoft.com/office/drawing/2014/main" id="{B6DDF563-1C39-F015-CCE6-0BBE133E0CC5}"/>
              </a:ext>
            </a:extLst>
          </p:cNvPr>
          <p:cNvSpPr/>
          <p:nvPr/>
        </p:nvSpPr>
        <p:spPr>
          <a:xfrm>
            <a:off x="2933700" y="165937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3" name="Oval 12">
            <a:extLst>
              <a:ext uri="{FF2B5EF4-FFF2-40B4-BE49-F238E27FC236}">
                <a16:creationId xmlns:a16="http://schemas.microsoft.com/office/drawing/2014/main" id="{AE3E0821-2F0D-D3D6-F435-0B6EAE8FEF01}"/>
              </a:ext>
            </a:extLst>
          </p:cNvPr>
          <p:cNvSpPr/>
          <p:nvPr/>
        </p:nvSpPr>
        <p:spPr>
          <a:xfrm>
            <a:off x="2933700" y="274918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4" name="Oval 13">
            <a:extLst>
              <a:ext uri="{FF2B5EF4-FFF2-40B4-BE49-F238E27FC236}">
                <a16:creationId xmlns:a16="http://schemas.microsoft.com/office/drawing/2014/main" id="{A94E58DD-AAF8-1EED-FA45-A7165DAA9EF5}"/>
              </a:ext>
            </a:extLst>
          </p:cNvPr>
          <p:cNvSpPr/>
          <p:nvPr/>
        </p:nvSpPr>
        <p:spPr>
          <a:xfrm>
            <a:off x="2933700" y="383899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5" name="Oval 14">
            <a:extLst>
              <a:ext uri="{FF2B5EF4-FFF2-40B4-BE49-F238E27FC236}">
                <a16:creationId xmlns:a16="http://schemas.microsoft.com/office/drawing/2014/main" id="{096DEF99-0E07-0433-C889-7AD264DE8A65}"/>
              </a:ext>
            </a:extLst>
          </p:cNvPr>
          <p:cNvSpPr/>
          <p:nvPr/>
        </p:nvSpPr>
        <p:spPr>
          <a:xfrm>
            <a:off x="1722120" y="383899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6" name="Oval 15">
            <a:extLst>
              <a:ext uri="{FF2B5EF4-FFF2-40B4-BE49-F238E27FC236}">
                <a16:creationId xmlns:a16="http://schemas.microsoft.com/office/drawing/2014/main" id="{02D1814B-2AF2-1642-2949-1C2404BA63B7}"/>
              </a:ext>
            </a:extLst>
          </p:cNvPr>
          <p:cNvSpPr/>
          <p:nvPr/>
        </p:nvSpPr>
        <p:spPr>
          <a:xfrm>
            <a:off x="4046220" y="1657350"/>
            <a:ext cx="914400" cy="91440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2"/>
                </a:solidFill>
              </a:rPr>
              <a:t>O</a:t>
            </a:r>
          </a:p>
        </p:txBody>
      </p:sp>
      <p:grpSp>
        <p:nvGrpSpPr>
          <p:cNvPr id="19" name="Group 18">
            <a:extLst>
              <a:ext uri="{FF2B5EF4-FFF2-40B4-BE49-F238E27FC236}">
                <a16:creationId xmlns:a16="http://schemas.microsoft.com/office/drawing/2014/main" id="{5E28752C-C14E-AF3C-026D-05D0DF33FA71}"/>
              </a:ext>
            </a:extLst>
          </p:cNvPr>
          <p:cNvGrpSpPr/>
          <p:nvPr/>
        </p:nvGrpSpPr>
        <p:grpSpPr>
          <a:xfrm>
            <a:off x="4434842" y="2747159"/>
            <a:ext cx="1211580" cy="914401"/>
            <a:chOff x="6492242" y="2263289"/>
            <a:chExt cx="1211580" cy="914401"/>
          </a:xfrm>
        </p:grpSpPr>
        <p:sp>
          <p:nvSpPr>
            <p:cNvPr id="17" name="Flowchart: Process 16">
              <a:extLst>
                <a:ext uri="{FF2B5EF4-FFF2-40B4-BE49-F238E27FC236}">
                  <a16:creationId xmlns:a16="http://schemas.microsoft.com/office/drawing/2014/main" id="{50312F68-8859-9FB7-DB1A-577A7E045C2D}"/>
                </a:ext>
              </a:extLst>
            </p:cNvPr>
            <p:cNvSpPr/>
            <p:nvPr/>
          </p:nvSpPr>
          <p:spPr>
            <a:xfrm>
              <a:off x="6492242" y="2263289"/>
              <a:ext cx="160020" cy="914401"/>
            </a:xfrm>
            <a:prstGeom prst="flowChartProcess">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07176E0-9EC9-D733-6EEF-19289810D038}"/>
                </a:ext>
              </a:extLst>
            </p:cNvPr>
            <p:cNvSpPr txBox="1"/>
            <p:nvPr/>
          </p:nvSpPr>
          <p:spPr>
            <a:xfrm>
              <a:off x="6644642" y="2869913"/>
              <a:ext cx="1059180" cy="307777"/>
            </a:xfrm>
            <a:prstGeom prst="rect">
              <a:avLst/>
            </a:prstGeom>
            <a:noFill/>
          </p:spPr>
          <p:txBody>
            <a:bodyPr wrap="square" rtlCol="0">
              <a:spAutoFit/>
            </a:bodyPr>
            <a:lstStyle/>
            <a:p>
              <a:r>
                <a:rPr lang="en-US"/>
                <a:t>Thanh nối</a:t>
              </a:r>
            </a:p>
          </p:txBody>
        </p:sp>
      </p:grpSp>
      <p:sp>
        <p:nvSpPr>
          <p:cNvPr id="20" name="Rectangle: Rounded Corners 19">
            <a:extLst>
              <a:ext uri="{FF2B5EF4-FFF2-40B4-BE49-F238E27FC236}">
                <a16:creationId xmlns:a16="http://schemas.microsoft.com/office/drawing/2014/main" id="{B7285C67-4DD2-5E8E-893B-D6FC123100E4}"/>
              </a:ext>
            </a:extLst>
          </p:cNvPr>
          <p:cNvSpPr/>
          <p:nvPr/>
        </p:nvSpPr>
        <p:spPr>
          <a:xfrm>
            <a:off x="1899285" y="1059081"/>
            <a:ext cx="1474470" cy="482887"/>
          </a:xfrm>
          <a:prstGeom prst="roundRect">
            <a:avLst>
              <a:gd name="adj" fmla="val 9299"/>
            </a:avLst>
          </a:prstGeom>
          <a:ln>
            <a:solidFill>
              <a:schemeClr val="accent3">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Bước 1</a:t>
            </a:r>
          </a:p>
        </p:txBody>
      </p:sp>
      <p:grpSp>
        <p:nvGrpSpPr>
          <p:cNvPr id="23" name="Group 22">
            <a:extLst>
              <a:ext uri="{FF2B5EF4-FFF2-40B4-BE49-F238E27FC236}">
                <a16:creationId xmlns:a16="http://schemas.microsoft.com/office/drawing/2014/main" id="{02968A17-45A0-308A-7C60-50841A89E7D6}"/>
              </a:ext>
            </a:extLst>
          </p:cNvPr>
          <p:cNvGrpSpPr/>
          <p:nvPr/>
        </p:nvGrpSpPr>
        <p:grpSpPr>
          <a:xfrm>
            <a:off x="5873116" y="1059080"/>
            <a:ext cx="2425064" cy="2018595"/>
            <a:chOff x="3537584" y="4064172"/>
            <a:chExt cx="2425064" cy="2018595"/>
          </a:xfrm>
        </p:grpSpPr>
        <p:sp>
          <p:nvSpPr>
            <p:cNvPr id="21" name="Rectangle: Rounded Corners 20">
              <a:extLst>
                <a:ext uri="{FF2B5EF4-FFF2-40B4-BE49-F238E27FC236}">
                  <a16:creationId xmlns:a16="http://schemas.microsoft.com/office/drawing/2014/main" id="{17822C59-653E-B9B3-4D00-DCD44898FD12}"/>
                </a:ext>
              </a:extLst>
            </p:cNvPr>
            <p:cNvSpPr/>
            <p:nvPr/>
          </p:nvSpPr>
          <p:spPr>
            <a:xfrm>
              <a:off x="4012881" y="4064172"/>
              <a:ext cx="1474470" cy="482887"/>
            </a:xfrm>
            <a:prstGeom prst="roundRect">
              <a:avLst>
                <a:gd name="adj" fmla="val 9299"/>
              </a:avLst>
            </a:prstGeom>
            <a:ln>
              <a:solidFill>
                <a:schemeClr val="accent3">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Bước 2</a:t>
              </a:r>
            </a:p>
          </p:txBody>
        </p:sp>
        <p:sp>
          <p:nvSpPr>
            <p:cNvPr id="22" name="TextBox 21">
              <a:extLst>
                <a:ext uri="{FF2B5EF4-FFF2-40B4-BE49-F238E27FC236}">
                  <a16:creationId xmlns:a16="http://schemas.microsoft.com/office/drawing/2014/main" id="{928202F8-1C88-883C-D74E-7037495F3BA3}"/>
                </a:ext>
              </a:extLst>
            </p:cNvPr>
            <p:cNvSpPr txBox="1"/>
            <p:nvPr/>
          </p:nvSpPr>
          <p:spPr>
            <a:xfrm>
              <a:off x="3537584" y="4662442"/>
              <a:ext cx="2425064" cy="1420325"/>
            </a:xfrm>
            <a:prstGeom prst="rect">
              <a:avLst/>
            </a:prstGeom>
            <a:noFill/>
          </p:spPr>
          <p:txBody>
            <a:bodyPr wrap="square" rtlCol="0">
              <a:spAutoFit/>
            </a:bodyPr>
            <a:lstStyle/>
            <a:p>
              <a:pPr algn="ctr">
                <a:lnSpc>
                  <a:spcPct val="150000"/>
                </a:lnSpc>
              </a:pPr>
              <a:r>
                <a:rPr lang="en-US" sz="2000"/>
                <a:t>Gắn các quả cầu lại với nhau bằng các thanh nối</a:t>
              </a:r>
            </a:p>
          </p:txBody>
        </p:sp>
      </p:grpSp>
      <p:sp>
        <p:nvSpPr>
          <p:cNvPr id="24" name="Freeform 3">
            <a:extLst>
              <a:ext uri="{FF2B5EF4-FFF2-40B4-BE49-F238E27FC236}">
                <a16:creationId xmlns:a16="http://schemas.microsoft.com/office/drawing/2014/main" id="{0D17A4D0-72EB-6CEA-0BC1-1DF6647EF5E0}"/>
              </a:ext>
            </a:extLst>
          </p:cNvPr>
          <p:cNvSpPr/>
          <p:nvPr/>
        </p:nvSpPr>
        <p:spPr>
          <a:xfrm>
            <a:off x="6691315" y="3357167"/>
            <a:ext cx="2425063" cy="1786333"/>
          </a:xfrm>
          <a:custGeom>
            <a:avLst/>
            <a:gdLst/>
            <a:ahLst/>
            <a:cxnLst/>
            <a:rect l="l" t="t" r="r" b="b"/>
            <a:pathLst>
              <a:path w="5468173" h="4114800">
                <a:moveTo>
                  <a:pt x="0" y="0"/>
                </a:moveTo>
                <a:lnTo>
                  <a:pt x="5468173" y="0"/>
                </a:lnTo>
                <a:lnTo>
                  <a:pt x="54681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921793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10" grpId="0" animBg="1"/>
      <p:bldP spid="11" grpId="0" animBg="1"/>
      <p:bldP spid="12" grpId="0" animBg="1"/>
      <p:bldP spid="13" grpId="0" animBg="1"/>
      <p:bldP spid="14" grpId="0" animBg="1"/>
      <p:bldP spid="15" grpId="0" animBg="1"/>
      <p:bldP spid="16" grpId="0" animBg="1"/>
      <p:bldP spid="20"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id="{D204807C-1B91-006E-BD4F-0D4D12DBDD69}"/>
              </a:ext>
            </a:extLst>
          </p:cNvPr>
          <p:cNvSpPr/>
          <p:nvPr/>
        </p:nvSpPr>
        <p:spPr>
          <a:xfrm>
            <a:off x="0" y="487680"/>
            <a:ext cx="2316480"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Kết</a:t>
            </a:r>
            <a:r>
              <a:rPr kumimoji="0" lang="en-US" sz="2400" b="1" i="0" u="none" strike="noStrike" kern="0" cap="none" spc="0" normalizeH="0" noProof="0">
                <a:ln>
                  <a:noFill/>
                </a:ln>
                <a:solidFill>
                  <a:srgbClr val="FFFFFF"/>
                </a:solidFill>
                <a:effectLst/>
                <a:uLnTx/>
                <a:uFillTx/>
                <a:latin typeface="Arial"/>
                <a:ea typeface="+mn-ea"/>
                <a:cs typeface="+mn-cs"/>
                <a:sym typeface="Arial"/>
              </a:rPr>
              <a:t> quả</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a:t>
            </a:r>
          </a:p>
        </p:txBody>
      </p:sp>
      <p:sp>
        <p:nvSpPr>
          <p:cNvPr id="6" name="TextBox 5">
            <a:extLst>
              <a:ext uri="{FF2B5EF4-FFF2-40B4-BE49-F238E27FC236}">
                <a16:creationId xmlns:a16="http://schemas.microsoft.com/office/drawing/2014/main" id="{C16518FB-12AC-E22B-F0FF-3EF9C0452973}"/>
              </a:ext>
            </a:extLst>
          </p:cNvPr>
          <p:cNvSpPr txBox="1"/>
          <p:nvPr/>
        </p:nvSpPr>
        <p:spPr>
          <a:xfrm>
            <a:off x="2346960" y="309731"/>
            <a:ext cx="6637020" cy="958660"/>
          </a:xfrm>
          <a:prstGeom prst="rect">
            <a:avLst/>
          </a:prstGeom>
          <a:noFill/>
        </p:spPr>
        <p:txBody>
          <a:bodyPr wrap="square">
            <a:spAutoFit/>
          </a:bodyPr>
          <a:lstStyle/>
          <a:p>
            <a:pPr algn="just">
              <a:lnSpc>
                <a:spcPct val="150000"/>
              </a:lnSpc>
            </a:pPr>
            <a:r>
              <a:rPr lang="vi-VN" sz="2000"/>
              <a:t>Có thể lắp được 2 mô hình khác nh</a:t>
            </a:r>
            <a:r>
              <a:rPr lang="en-US" sz="2000"/>
              <a:t>au</a:t>
            </a:r>
            <a:r>
              <a:rPr lang="vi-VN" sz="2000"/>
              <a:t> từ những quả cầ</a:t>
            </a:r>
            <a:r>
              <a:rPr lang="en-US" sz="2000"/>
              <a:t>u và thanh nối</a:t>
            </a:r>
            <a:r>
              <a:rPr lang="vi-VN" sz="2000"/>
              <a:t> trên</a:t>
            </a:r>
            <a:r>
              <a:rPr lang="en-US" sz="2000"/>
              <a:t>:</a:t>
            </a:r>
          </a:p>
        </p:txBody>
      </p:sp>
      <p:grpSp>
        <p:nvGrpSpPr>
          <p:cNvPr id="38" name="Group 37">
            <a:extLst>
              <a:ext uri="{FF2B5EF4-FFF2-40B4-BE49-F238E27FC236}">
                <a16:creationId xmlns:a16="http://schemas.microsoft.com/office/drawing/2014/main" id="{806E96B2-21AA-D1E3-0B68-3E6CC306C35B}"/>
              </a:ext>
            </a:extLst>
          </p:cNvPr>
          <p:cNvGrpSpPr/>
          <p:nvPr/>
        </p:nvGrpSpPr>
        <p:grpSpPr>
          <a:xfrm>
            <a:off x="228680" y="2144149"/>
            <a:ext cx="4712992" cy="2689620"/>
            <a:chOff x="632446" y="2144149"/>
            <a:chExt cx="4712992" cy="2689620"/>
          </a:xfrm>
        </p:grpSpPr>
        <p:sp>
          <p:nvSpPr>
            <p:cNvPr id="8" name="Oval 7">
              <a:extLst>
                <a:ext uri="{FF2B5EF4-FFF2-40B4-BE49-F238E27FC236}">
                  <a16:creationId xmlns:a16="http://schemas.microsoft.com/office/drawing/2014/main" id="{A8C3294C-9DA8-91BE-5E81-9EAF831CD6C9}"/>
                </a:ext>
              </a:extLst>
            </p:cNvPr>
            <p:cNvSpPr/>
            <p:nvPr/>
          </p:nvSpPr>
          <p:spPr>
            <a:xfrm>
              <a:off x="1649725"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1" name="Oval 10">
              <a:extLst>
                <a:ext uri="{FF2B5EF4-FFF2-40B4-BE49-F238E27FC236}">
                  <a16:creationId xmlns:a16="http://schemas.microsoft.com/office/drawing/2014/main" id="{BF5C32AD-8125-EE75-28CF-723B6304E5D3}"/>
                </a:ext>
              </a:extLst>
            </p:cNvPr>
            <p:cNvSpPr/>
            <p:nvPr/>
          </p:nvSpPr>
          <p:spPr>
            <a:xfrm>
              <a:off x="2670800"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7" name="Oval 16">
              <a:extLst>
                <a:ext uri="{FF2B5EF4-FFF2-40B4-BE49-F238E27FC236}">
                  <a16:creationId xmlns:a16="http://schemas.microsoft.com/office/drawing/2014/main" id="{55F3EFCB-DA03-5C7E-CD32-4243CBFF6DCD}"/>
                </a:ext>
              </a:extLst>
            </p:cNvPr>
            <p:cNvSpPr/>
            <p:nvPr/>
          </p:nvSpPr>
          <p:spPr>
            <a:xfrm>
              <a:off x="2670800"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8" name="Oval 17">
              <a:extLst>
                <a:ext uri="{FF2B5EF4-FFF2-40B4-BE49-F238E27FC236}">
                  <a16:creationId xmlns:a16="http://schemas.microsoft.com/office/drawing/2014/main" id="{7E1334E9-73A4-A1C7-7950-E8044EDCB9C9}"/>
                </a:ext>
              </a:extLst>
            </p:cNvPr>
            <p:cNvSpPr/>
            <p:nvPr/>
          </p:nvSpPr>
          <p:spPr>
            <a:xfrm>
              <a:off x="632446"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9" name="Oval 18">
              <a:extLst>
                <a:ext uri="{FF2B5EF4-FFF2-40B4-BE49-F238E27FC236}">
                  <a16:creationId xmlns:a16="http://schemas.microsoft.com/office/drawing/2014/main" id="{8BA21954-D60F-934C-3BB1-5E896FDCDC04}"/>
                </a:ext>
              </a:extLst>
            </p:cNvPr>
            <p:cNvSpPr/>
            <p:nvPr/>
          </p:nvSpPr>
          <p:spPr>
            <a:xfrm>
              <a:off x="2670800"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0" name="Oval 19">
              <a:extLst>
                <a:ext uri="{FF2B5EF4-FFF2-40B4-BE49-F238E27FC236}">
                  <a16:creationId xmlns:a16="http://schemas.microsoft.com/office/drawing/2014/main" id="{810CCCB1-DC52-4FC1-482F-41B6F9D42E07}"/>
                </a:ext>
              </a:extLst>
            </p:cNvPr>
            <p:cNvSpPr/>
            <p:nvPr/>
          </p:nvSpPr>
          <p:spPr>
            <a:xfrm>
              <a:off x="1649725"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1" name="Oval 20">
              <a:extLst>
                <a:ext uri="{FF2B5EF4-FFF2-40B4-BE49-F238E27FC236}">
                  <a16:creationId xmlns:a16="http://schemas.microsoft.com/office/drawing/2014/main" id="{61AE4766-1811-6299-7C5F-8202831251A0}"/>
                </a:ext>
              </a:extLst>
            </p:cNvPr>
            <p:cNvSpPr/>
            <p:nvPr/>
          </p:nvSpPr>
          <p:spPr>
            <a:xfrm>
              <a:off x="4705358"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2" name="Oval 21">
              <a:extLst>
                <a:ext uri="{FF2B5EF4-FFF2-40B4-BE49-F238E27FC236}">
                  <a16:creationId xmlns:a16="http://schemas.microsoft.com/office/drawing/2014/main" id="{95580339-AA11-EDC4-0CBA-F465872D9341}"/>
                </a:ext>
              </a:extLst>
            </p:cNvPr>
            <p:cNvSpPr/>
            <p:nvPr/>
          </p:nvSpPr>
          <p:spPr>
            <a:xfrm>
              <a:off x="1649725"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3" name="Oval 22">
              <a:extLst>
                <a:ext uri="{FF2B5EF4-FFF2-40B4-BE49-F238E27FC236}">
                  <a16:creationId xmlns:a16="http://schemas.microsoft.com/office/drawing/2014/main" id="{05140187-59FA-579F-53BE-6D2AF1F1D3E8}"/>
                </a:ext>
              </a:extLst>
            </p:cNvPr>
            <p:cNvSpPr/>
            <p:nvPr/>
          </p:nvSpPr>
          <p:spPr>
            <a:xfrm>
              <a:off x="3688079" y="3170969"/>
              <a:ext cx="640080" cy="64008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O</a:t>
              </a:r>
            </a:p>
          </p:txBody>
        </p:sp>
        <p:cxnSp>
          <p:nvCxnSpPr>
            <p:cNvPr id="28" name="Straight Connector 27">
              <a:extLst>
                <a:ext uri="{FF2B5EF4-FFF2-40B4-BE49-F238E27FC236}">
                  <a16:creationId xmlns:a16="http://schemas.microsoft.com/office/drawing/2014/main" id="{B65834AB-EF6A-A8B0-DB67-264DA2592320}"/>
                </a:ext>
              </a:extLst>
            </p:cNvPr>
            <p:cNvCxnSpPr>
              <a:cxnSpLocks/>
            </p:cNvCxnSpPr>
            <p:nvPr/>
          </p:nvCxnSpPr>
          <p:spPr>
            <a:xfrm>
              <a:off x="1954526"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6E6988-1BBD-9D8E-0C4F-6745D035BEE5}"/>
                </a:ext>
              </a:extLst>
            </p:cNvPr>
            <p:cNvCxnSpPr>
              <a:cxnSpLocks/>
            </p:cNvCxnSpPr>
            <p:nvPr/>
          </p:nvCxnSpPr>
          <p:spPr>
            <a:xfrm>
              <a:off x="1954526"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17F314-776E-CEE9-093A-525BFA053346}"/>
                </a:ext>
              </a:extLst>
            </p:cNvPr>
            <p:cNvCxnSpPr>
              <a:cxnSpLocks/>
            </p:cNvCxnSpPr>
            <p:nvPr/>
          </p:nvCxnSpPr>
          <p:spPr>
            <a:xfrm>
              <a:off x="2983226"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18EA02-7C86-2E26-B7DB-75CD10836275}"/>
                </a:ext>
              </a:extLst>
            </p:cNvPr>
            <p:cNvCxnSpPr>
              <a:cxnSpLocks/>
            </p:cNvCxnSpPr>
            <p:nvPr/>
          </p:nvCxnSpPr>
          <p:spPr>
            <a:xfrm>
              <a:off x="2983226"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240BD3-263F-F5BD-18DD-6C203E18F227}"/>
                </a:ext>
              </a:extLst>
            </p:cNvPr>
            <p:cNvCxnSpPr>
              <a:cxnSpLocks/>
            </p:cNvCxnSpPr>
            <p:nvPr/>
          </p:nvCxnSpPr>
          <p:spPr>
            <a:xfrm rot="5400000">
              <a:off x="248792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C84A4A-13D6-F2C6-CB79-9B2BDA766445}"/>
                </a:ext>
              </a:extLst>
            </p:cNvPr>
            <p:cNvCxnSpPr>
              <a:cxnSpLocks/>
            </p:cNvCxnSpPr>
            <p:nvPr/>
          </p:nvCxnSpPr>
          <p:spPr>
            <a:xfrm rot="5400000">
              <a:off x="146684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5C84F-E30A-D8B9-D32C-010A590D8E7B}"/>
                </a:ext>
              </a:extLst>
            </p:cNvPr>
            <p:cNvCxnSpPr>
              <a:cxnSpLocks/>
            </p:cNvCxnSpPr>
            <p:nvPr/>
          </p:nvCxnSpPr>
          <p:spPr>
            <a:xfrm rot="5400000">
              <a:off x="350138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F39FBB-CF6C-3B99-F253-3A1C1612B564}"/>
                </a:ext>
              </a:extLst>
            </p:cNvPr>
            <p:cNvCxnSpPr>
              <a:cxnSpLocks/>
            </p:cNvCxnSpPr>
            <p:nvPr/>
          </p:nvCxnSpPr>
          <p:spPr>
            <a:xfrm rot="5400000">
              <a:off x="451484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7" name="Rectangle: Diagonal Corners Rounded 36">
            <a:extLst>
              <a:ext uri="{FF2B5EF4-FFF2-40B4-BE49-F238E27FC236}">
                <a16:creationId xmlns:a16="http://schemas.microsoft.com/office/drawing/2014/main" id="{208F716F-64DD-C175-D062-6C156E4BD67D}"/>
              </a:ext>
            </a:extLst>
          </p:cNvPr>
          <p:cNvSpPr/>
          <p:nvPr/>
        </p:nvSpPr>
        <p:spPr>
          <a:xfrm>
            <a:off x="3539490" y="1412900"/>
            <a:ext cx="2065020" cy="586740"/>
          </a:xfrm>
          <a:prstGeom prst="round2Diag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Mô hình 1</a:t>
            </a:r>
          </a:p>
        </p:txBody>
      </p:sp>
      <p:grpSp>
        <p:nvGrpSpPr>
          <p:cNvPr id="42" name="Group 41">
            <a:extLst>
              <a:ext uri="{FF2B5EF4-FFF2-40B4-BE49-F238E27FC236}">
                <a16:creationId xmlns:a16="http://schemas.microsoft.com/office/drawing/2014/main" id="{66FC844F-87E4-1930-A7B9-D72F34C07571}"/>
              </a:ext>
            </a:extLst>
          </p:cNvPr>
          <p:cNvGrpSpPr/>
          <p:nvPr/>
        </p:nvGrpSpPr>
        <p:grpSpPr>
          <a:xfrm>
            <a:off x="5219609" y="2075569"/>
            <a:ext cx="3627746" cy="2967330"/>
            <a:chOff x="5219609" y="2075569"/>
            <a:chExt cx="3627746" cy="2967330"/>
          </a:xfrm>
        </p:grpSpPr>
        <p:pic>
          <p:nvPicPr>
            <p:cNvPr id="40" name="Picture 39" descr="Several small bottles of liquid&#10;&#10;Description automatically generated">
              <a:extLst>
                <a:ext uri="{FF2B5EF4-FFF2-40B4-BE49-F238E27FC236}">
                  <a16:creationId xmlns:a16="http://schemas.microsoft.com/office/drawing/2014/main" id="{BFF7D3FC-A850-0A66-74BD-470E5562A6B3}"/>
                </a:ext>
              </a:extLst>
            </p:cNvPr>
            <p:cNvPicPr>
              <a:picLocks noChangeAspect="1"/>
            </p:cNvPicPr>
            <p:nvPr/>
          </p:nvPicPr>
          <p:blipFill rotWithShape="1">
            <a:blip r:embed="rId3"/>
            <a:srcRect t="25846" b="25905"/>
            <a:stretch/>
          </p:blipFill>
          <p:spPr>
            <a:xfrm>
              <a:off x="5219609" y="2075569"/>
              <a:ext cx="3627746" cy="2333812"/>
            </a:xfrm>
            <a:prstGeom prst="rect">
              <a:avLst/>
            </a:prstGeom>
          </p:spPr>
        </p:pic>
        <p:sp>
          <p:nvSpPr>
            <p:cNvPr id="41" name="TextBox 40">
              <a:extLst>
                <a:ext uri="{FF2B5EF4-FFF2-40B4-BE49-F238E27FC236}">
                  <a16:creationId xmlns:a16="http://schemas.microsoft.com/office/drawing/2014/main" id="{92B182AF-D69E-9CD6-D7C0-DC1759287304}"/>
                </a:ext>
              </a:extLst>
            </p:cNvPr>
            <p:cNvSpPr txBox="1"/>
            <p:nvPr/>
          </p:nvSpPr>
          <p:spPr>
            <a:xfrm>
              <a:off x="5623782" y="4344182"/>
              <a:ext cx="2819400" cy="698717"/>
            </a:xfrm>
            <a:prstGeom prst="rect">
              <a:avLst/>
            </a:prstGeom>
            <a:noFill/>
          </p:spPr>
          <p:txBody>
            <a:bodyPr wrap="square" rtlCol="0">
              <a:spAutoFit/>
            </a:bodyPr>
            <a:lstStyle/>
            <a:p>
              <a:pPr algn="ctr">
                <a:lnSpc>
                  <a:spcPct val="150000"/>
                </a:lnSpc>
              </a:pPr>
              <a:r>
                <a:rPr lang="en-US"/>
                <a:t>Ethylic alcohol</a:t>
              </a:r>
            </a:p>
            <a:p>
              <a:pPr algn="ctr">
                <a:lnSpc>
                  <a:spcPct val="150000"/>
                </a:lnSpc>
              </a:pPr>
              <a:r>
                <a:rPr lang="en-US"/>
                <a:t>(Chất lỏng, tan nhiều trong nước)</a:t>
              </a:r>
            </a:p>
          </p:txBody>
        </p:sp>
      </p:grpSp>
    </p:spTree>
    <p:extLst>
      <p:ext uri="{BB962C8B-B14F-4D97-AF65-F5344CB8AC3E}">
        <p14:creationId xmlns:p14="http://schemas.microsoft.com/office/powerpoint/2010/main" val="181788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id="{D204807C-1B91-006E-BD4F-0D4D12DBDD69}"/>
              </a:ext>
            </a:extLst>
          </p:cNvPr>
          <p:cNvSpPr/>
          <p:nvPr/>
        </p:nvSpPr>
        <p:spPr>
          <a:xfrm>
            <a:off x="0" y="487680"/>
            <a:ext cx="2316480"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Kết</a:t>
            </a:r>
            <a:r>
              <a:rPr kumimoji="0" lang="en-US" sz="2400" b="1" i="0" u="none" strike="noStrike" kern="0" cap="none" spc="0" normalizeH="0" noProof="0">
                <a:ln>
                  <a:noFill/>
                </a:ln>
                <a:solidFill>
                  <a:srgbClr val="FFFFFF"/>
                </a:solidFill>
                <a:effectLst/>
                <a:uLnTx/>
                <a:uFillTx/>
                <a:latin typeface="Arial"/>
                <a:ea typeface="+mn-ea"/>
                <a:cs typeface="+mn-cs"/>
                <a:sym typeface="Arial"/>
              </a:rPr>
              <a:t> quả</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a:t>
            </a:r>
          </a:p>
        </p:txBody>
      </p:sp>
      <p:sp>
        <p:nvSpPr>
          <p:cNvPr id="6" name="TextBox 5">
            <a:extLst>
              <a:ext uri="{FF2B5EF4-FFF2-40B4-BE49-F238E27FC236}">
                <a16:creationId xmlns:a16="http://schemas.microsoft.com/office/drawing/2014/main" id="{C16518FB-12AC-E22B-F0FF-3EF9C0452973}"/>
              </a:ext>
            </a:extLst>
          </p:cNvPr>
          <p:cNvSpPr txBox="1"/>
          <p:nvPr/>
        </p:nvSpPr>
        <p:spPr>
          <a:xfrm>
            <a:off x="2346960" y="309731"/>
            <a:ext cx="6637020" cy="958660"/>
          </a:xfrm>
          <a:prstGeom prst="rect">
            <a:avLst/>
          </a:prstGeom>
          <a:noFill/>
        </p:spPr>
        <p:txBody>
          <a:bodyPr wrap="square">
            <a:spAutoFit/>
          </a:bodyPr>
          <a:lstStyle/>
          <a:p>
            <a:pPr algn="just">
              <a:lnSpc>
                <a:spcPct val="150000"/>
              </a:lnSpc>
            </a:pPr>
            <a:r>
              <a:rPr lang="vi-VN" sz="2000"/>
              <a:t>Có thể lắp được 2 mô hình khác nh</a:t>
            </a:r>
            <a:r>
              <a:rPr lang="en-US" sz="2000"/>
              <a:t>au</a:t>
            </a:r>
            <a:r>
              <a:rPr lang="vi-VN" sz="2000"/>
              <a:t> từ những quả cầ</a:t>
            </a:r>
            <a:r>
              <a:rPr lang="en-US" sz="2000"/>
              <a:t>u và thanh nối</a:t>
            </a:r>
            <a:r>
              <a:rPr lang="vi-VN" sz="2000"/>
              <a:t> trên</a:t>
            </a:r>
            <a:r>
              <a:rPr lang="en-US" sz="2000"/>
              <a:t>:</a:t>
            </a:r>
          </a:p>
        </p:txBody>
      </p:sp>
      <p:grpSp>
        <p:nvGrpSpPr>
          <p:cNvPr id="2" name="Group 1">
            <a:extLst>
              <a:ext uri="{FF2B5EF4-FFF2-40B4-BE49-F238E27FC236}">
                <a16:creationId xmlns:a16="http://schemas.microsoft.com/office/drawing/2014/main" id="{F3187635-4615-6477-C9EA-2841142B31A5}"/>
              </a:ext>
            </a:extLst>
          </p:cNvPr>
          <p:cNvGrpSpPr/>
          <p:nvPr/>
        </p:nvGrpSpPr>
        <p:grpSpPr>
          <a:xfrm>
            <a:off x="228680" y="2144149"/>
            <a:ext cx="4712992" cy="2689620"/>
            <a:chOff x="228680" y="2144149"/>
            <a:chExt cx="4712992" cy="2689620"/>
          </a:xfrm>
        </p:grpSpPr>
        <p:sp>
          <p:nvSpPr>
            <p:cNvPr id="8" name="Oval 7">
              <a:extLst>
                <a:ext uri="{FF2B5EF4-FFF2-40B4-BE49-F238E27FC236}">
                  <a16:creationId xmlns:a16="http://schemas.microsoft.com/office/drawing/2014/main" id="{A8C3294C-9DA8-91BE-5E81-9EAF831CD6C9}"/>
                </a:ext>
              </a:extLst>
            </p:cNvPr>
            <p:cNvSpPr/>
            <p:nvPr/>
          </p:nvSpPr>
          <p:spPr>
            <a:xfrm>
              <a:off x="1245959"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1" name="Oval 10">
              <a:extLst>
                <a:ext uri="{FF2B5EF4-FFF2-40B4-BE49-F238E27FC236}">
                  <a16:creationId xmlns:a16="http://schemas.microsoft.com/office/drawing/2014/main" id="{BF5C32AD-8125-EE75-28CF-723B6304E5D3}"/>
                </a:ext>
              </a:extLst>
            </p:cNvPr>
            <p:cNvSpPr/>
            <p:nvPr/>
          </p:nvSpPr>
          <p:spPr>
            <a:xfrm>
              <a:off x="3278339"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7" name="Oval 16">
              <a:extLst>
                <a:ext uri="{FF2B5EF4-FFF2-40B4-BE49-F238E27FC236}">
                  <a16:creationId xmlns:a16="http://schemas.microsoft.com/office/drawing/2014/main" id="{55F3EFCB-DA03-5C7E-CD32-4243CBFF6DCD}"/>
                </a:ext>
              </a:extLst>
            </p:cNvPr>
            <p:cNvSpPr/>
            <p:nvPr/>
          </p:nvSpPr>
          <p:spPr>
            <a:xfrm>
              <a:off x="3278339"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8" name="Oval 17">
              <a:extLst>
                <a:ext uri="{FF2B5EF4-FFF2-40B4-BE49-F238E27FC236}">
                  <a16:creationId xmlns:a16="http://schemas.microsoft.com/office/drawing/2014/main" id="{7E1334E9-73A4-A1C7-7950-E8044EDCB9C9}"/>
                </a:ext>
              </a:extLst>
            </p:cNvPr>
            <p:cNvSpPr/>
            <p:nvPr/>
          </p:nvSpPr>
          <p:spPr>
            <a:xfrm>
              <a:off x="228680"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9" name="Oval 18">
              <a:extLst>
                <a:ext uri="{FF2B5EF4-FFF2-40B4-BE49-F238E27FC236}">
                  <a16:creationId xmlns:a16="http://schemas.microsoft.com/office/drawing/2014/main" id="{8BA21954-D60F-934C-3BB1-5E896FDCDC04}"/>
                </a:ext>
              </a:extLst>
            </p:cNvPr>
            <p:cNvSpPr/>
            <p:nvPr/>
          </p:nvSpPr>
          <p:spPr>
            <a:xfrm>
              <a:off x="3278339"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0" name="Oval 19">
              <a:extLst>
                <a:ext uri="{FF2B5EF4-FFF2-40B4-BE49-F238E27FC236}">
                  <a16:creationId xmlns:a16="http://schemas.microsoft.com/office/drawing/2014/main" id="{810CCCB1-DC52-4FC1-482F-41B6F9D42E07}"/>
                </a:ext>
              </a:extLst>
            </p:cNvPr>
            <p:cNvSpPr/>
            <p:nvPr/>
          </p:nvSpPr>
          <p:spPr>
            <a:xfrm>
              <a:off x="1245959"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1" name="Oval 20">
              <a:extLst>
                <a:ext uri="{FF2B5EF4-FFF2-40B4-BE49-F238E27FC236}">
                  <a16:creationId xmlns:a16="http://schemas.microsoft.com/office/drawing/2014/main" id="{61AE4766-1811-6299-7C5F-8202831251A0}"/>
                </a:ext>
              </a:extLst>
            </p:cNvPr>
            <p:cNvSpPr/>
            <p:nvPr/>
          </p:nvSpPr>
          <p:spPr>
            <a:xfrm>
              <a:off x="4301592"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2" name="Oval 21">
              <a:extLst>
                <a:ext uri="{FF2B5EF4-FFF2-40B4-BE49-F238E27FC236}">
                  <a16:creationId xmlns:a16="http://schemas.microsoft.com/office/drawing/2014/main" id="{95580339-AA11-EDC4-0CBA-F465872D9341}"/>
                </a:ext>
              </a:extLst>
            </p:cNvPr>
            <p:cNvSpPr/>
            <p:nvPr/>
          </p:nvSpPr>
          <p:spPr>
            <a:xfrm>
              <a:off x="1245959"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3" name="Oval 22">
              <a:extLst>
                <a:ext uri="{FF2B5EF4-FFF2-40B4-BE49-F238E27FC236}">
                  <a16:creationId xmlns:a16="http://schemas.microsoft.com/office/drawing/2014/main" id="{05140187-59FA-579F-53BE-6D2AF1F1D3E8}"/>
                </a:ext>
              </a:extLst>
            </p:cNvPr>
            <p:cNvSpPr/>
            <p:nvPr/>
          </p:nvSpPr>
          <p:spPr>
            <a:xfrm>
              <a:off x="2276821" y="3170969"/>
              <a:ext cx="640080" cy="64008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O</a:t>
              </a:r>
            </a:p>
          </p:txBody>
        </p:sp>
        <p:cxnSp>
          <p:nvCxnSpPr>
            <p:cNvPr id="28" name="Straight Connector 27">
              <a:extLst>
                <a:ext uri="{FF2B5EF4-FFF2-40B4-BE49-F238E27FC236}">
                  <a16:creationId xmlns:a16="http://schemas.microsoft.com/office/drawing/2014/main" id="{B65834AB-EF6A-A8B0-DB67-264DA2592320}"/>
                </a:ext>
              </a:extLst>
            </p:cNvPr>
            <p:cNvCxnSpPr>
              <a:cxnSpLocks/>
            </p:cNvCxnSpPr>
            <p:nvPr/>
          </p:nvCxnSpPr>
          <p:spPr>
            <a:xfrm>
              <a:off x="1550760"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6E6988-1BBD-9D8E-0C4F-6745D035BEE5}"/>
                </a:ext>
              </a:extLst>
            </p:cNvPr>
            <p:cNvCxnSpPr>
              <a:cxnSpLocks/>
            </p:cNvCxnSpPr>
            <p:nvPr/>
          </p:nvCxnSpPr>
          <p:spPr>
            <a:xfrm>
              <a:off x="1550760"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17F314-776E-CEE9-093A-525BFA053346}"/>
                </a:ext>
              </a:extLst>
            </p:cNvPr>
            <p:cNvCxnSpPr>
              <a:cxnSpLocks/>
            </p:cNvCxnSpPr>
            <p:nvPr/>
          </p:nvCxnSpPr>
          <p:spPr>
            <a:xfrm>
              <a:off x="3590765"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18EA02-7C86-2E26-B7DB-75CD10836275}"/>
                </a:ext>
              </a:extLst>
            </p:cNvPr>
            <p:cNvCxnSpPr>
              <a:cxnSpLocks/>
            </p:cNvCxnSpPr>
            <p:nvPr/>
          </p:nvCxnSpPr>
          <p:spPr>
            <a:xfrm>
              <a:off x="3590765"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240BD3-263F-F5BD-18DD-6C203E18F227}"/>
                </a:ext>
              </a:extLst>
            </p:cNvPr>
            <p:cNvCxnSpPr>
              <a:cxnSpLocks/>
            </p:cNvCxnSpPr>
            <p:nvPr/>
          </p:nvCxnSpPr>
          <p:spPr>
            <a:xfrm rot="5400000">
              <a:off x="208416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C84A4A-13D6-F2C6-CB79-9B2BDA766445}"/>
                </a:ext>
              </a:extLst>
            </p:cNvPr>
            <p:cNvCxnSpPr>
              <a:cxnSpLocks/>
            </p:cNvCxnSpPr>
            <p:nvPr/>
          </p:nvCxnSpPr>
          <p:spPr>
            <a:xfrm rot="5400000">
              <a:off x="106308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5C84F-E30A-D8B9-D32C-010A590D8E7B}"/>
                </a:ext>
              </a:extLst>
            </p:cNvPr>
            <p:cNvCxnSpPr>
              <a:cxnSpLocks/>
            </p:cNvCxnSpPr>
            <p:nvPr/>
          </p:nvCxnSpPr>
          <p:spPr>
            <a:xfrm rot="5400000">
              <a:off x="309762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F39FBB-CF6C-3B99-F253-3A1C1612B564}"/>
                </a:ext>
              </a:extLst>
            </p:cNvPr>
            <p:cNvCxnSpPr>
              <a:cxnSpLocks/>
            </p:cNvCxnSpPr>
            <p:nvPr/>
          </p:nvCxnSpPr>
          <p:spPr>
            <a:xfrm rot="5400000">
              <a:off x="411108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7" name="Rectangle: Diagonal Corners Rounded 36">
            <a:extLst>
              <a:ext uri="{FF2B5EF4-FFF2-40B4-BE49-F238E27FC236}">
                <a16:creationId xmlns:a16="http://schemas.microsoft.com/office/drawing/2014/main" id="{208F716F-64DD-C175-D062-6C156E4BD67D}"/>
              </a:ext>
            </a:extLst>
          </p:cNvPr>
          <p:cNvSpPr/>
          <p:nvPr/>
        </p:nvSpPr>
        <p:spPr>
          <a:xfrm>
            <a:off x="3539490" y="1412900"/>
            <a:ext cx="2065020" cy="586740"/>
          </a:xfrm>
          <a:prstGeom prst="round2Diag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Mô hình 2</a:t>
            </a:r>
          </a:p>
        </p:txBody>
      </p:sp>
      <p:grpSp>
        <p:nvGrpSpPr>
          <p:cNvPr id="42" name="Group 41">
            <a:extLst>
              <a:ext uri="{FF2B5EF4-FFF2-40B4-BE49-F238E27FC236}">
                <a16:creationId xmlns:a16="http://schemas.microsoft.com/office/drawing/2014/main" id="{66FC844F-87E4-1930-A7B9-D72F34C07571}"/>
              </a:ext>
            </a:extLst>
          </p:cNvPr>
          <p:cNvGrpSpPr/>
          <p:nvPr/>
        </p:nvGrpSpPr>
        <p:grpSpPr>
          <a:xfrm>
            <a:off x="5673611" y="1256038"/>
            <a:ext cx="2819400" cy="3699261"/>
            <a:chOff x="5665470" y="1193145"/>
            <a:chExt cx="2819400" cy="3699261"/>
          </a:xfrm>
        </p:grpSpPr>
        <p:pic>
          <p:nvPicPr>
            <p:cNvPr id="40" name="Picture 39">
              <a:extLst>
                <a:ext uri="{FF2B5EF4-FFF2-40B4-BE49-F238E27FC236}">
                  <a16:creationId xmlns:a16="http://schemas.microsoft.com/office/drawing/2014/main" id="{BFF7D3FC-A850-0A66-74BD-470E5562A6B3}"/>
                </a:ext>
              </a:extLst>
            </p:cNvPr>
            <p:cNvPicPr>
              <a:picLocks noChangeAspect="1"/>
            </p:cNvPicPr>
            <p:nvPr/>
          </p:nvPicPr>
          <p:blipFill>
            <a:blip r:embed="rId3">
              <a:clrChange>
                <a:clrFrom>
                  <a:srgbClr val="FFFFFF"/>
                </a:clrFrom>
                <a:clrTo>
                  <a:srgbClr val="FFFFFF">
                    <a:alpha val="0"/>
                  </a:srgbClr>
                </a:clrTo>
              </a:clrChange>
            </a:blip>
            <a:stretch/>
          </p:blipFill>
          <p:spPr>
            <a:xfrm>
              <a:off x="5923313" y="1193145"/>
              <a:ext cx="2220337" cy="3075791"/>
            </a:xfrm>
            <a:prstGeom prst="rect">
              <a:avLst/>
            </a:prstGeom>
          </p:spPr>
        </p:pic>
        <p:sp>
          <p:nvSpPr>
            <p:cNvPr id="41" name="TextBox 40">
              <a:extLst>
                <a:ext uri="{FF2B5EF4-FFF2-40B4-BE49-F238E27FC236}">
                  <a16:creationId xmlns:a16="http://schemas.microsoft.com/office/drawing/2014/main" id="{92B182AF-D69E-9CD6-D7C0-DC1759287304}"/>
                </a:ext>
              </a:extLst>
            </p:cNvPr>
            <p:cNvSpPr txBox="1"/>
            <p:nvPr/>
          </p:nvSpPr>
          <p:spPr>
            <a:xfrm>
              <a:off x="5665470" y="4193689"/>
              <a:ext cx="2819400" cy="698717"/>
            </a:xfrm>
            <a:prstGeom prst="rect">
              <a:avLst/>
            </a:prstGeom>
            <a:noFill/>
          </p:spPr>
          <p:txBody>
            <a:bodyPr wrap="square" rtlCol="0">
              <a:spAutoFit/>
            </a:bodyPr>
            <a:lstStyle/>
            <a:p>
              <a:pPr algn="ctr">
                <a:lnSpc>
                  <a:spcPct val="150000"/>
                </a:lnSpc>
              </a:pPr>
              <a:r>
                <a:rPr lang="en-US"/>
                <a:t>Dimethyl ether</a:t>
              </a:r>
            </a:p>
            <a:p>
              <a:pPr algn="ctr">
                <a:lnSpc>
                  <a:spcPct val="150000"/>
                </a:lnSpc>
              </a:pPr>
              <a:r>
                <a:rPr lang="en-US"/>
                <a:t>(Chất khí, ít tan trong nước)</a:t>
              </a:r>
            </a:p>
          </p:txBody>
        </p:sp>
      </p:grpSp>
    </p:spTree>
    <p:extLst>
      <p:ext uri="{BB962C8B-B14F-4D97-AF65-F5344CB8AC3E}">
        <p14:creationId xmlns:p14="http://schemas.microsoft.com/office/powerpoint/2010/main" val="240906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5014684B-F1C4-0F90-F5E1-627C9708EDE1}"/>
              </a:ext>
            </a:extLst>
          </p:cNvPr>
          <p:cNvSpPr/>
          <p:nvPr/>
        </p:nvSpPr>
        <p:spPr>
          <a:xfrm>
            <a:off x="4480560" y="1022985"/>
            <a:ext cx="4467254" cy="3097530"/>
          </a:xfrm>
          <a:custGeom>
            <a:avLst/>
            <a:gdLst/>
            <a:ahLst/>
            <a:cxnLst/>
            <a:rect l="l" t="t" r="r" b="b"/>
            <a:pathLst>
              <a:path w="5669070" h="4114800">
                <a:moveTo>
                  <a:pt x="0" y="0"/>
                </a:moveTo>
                <a:lnTo>
                  <a:pt x="5669070" y="0"/>
                </a:lnTo>
                <a:lnTo>
                  <a:pt x="56690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EEDBFD86-8C7D-B7DC-1DE3-0E2CA2556533}"/>
              </a:ext>
            </a:extLst>
          </p:cNvPr>
          <p:cNvGrpSpPr/>
          <p:nvPr/>
        </p:nvGrpSpPr>
        <p:grpSpPr>
          <a:xfrm>
            <a:off x="196186" y="659130"/>
            <a:ext cx="4154834" cy="3825240"/>
            <a:chOff x="196186" y="659130"/>
            <a:chExt cx="4154834" cy="3825240"/>
          </a:xfrm>
        </p:grpSpPr>
        <p:sp>
          <p:nvSpPr>
            <p:cNvPr id="7" name="Rectangle: Rounded Corners 6">
              <a:extLst>
                <a:ext uri="{FF2B5EF4-FFF2-40B4-BE49-F238E27FC236}">
                  <a16:creationId xmlns:a16="http://schemas.microsoft.com/office/drawing/2014/main" id="{B3A6A359-507C-C041-E90C-EC1C0399939A}"/>
                </a:ext>
              </a:extLst>
            </p:cNvPr>
            <p:cNvSpPr/>
            <p:nvPr/>
          </p:nvSpPr>
          <p:spPr>
            <a:xfrm>
              <a:off x="411480" y="659130"/>
              <a:ext cx="3939540" cy="3825240"/>
            </a:xfrm>
            <a:prstGeom prst="roundRect">
              <a:avLst>
                <a:gd name="adj" fmla="val 5935"/>
              </a:avLst>
            </a:prstGeom>
            <a:ln>
              <a:solidFill>
                <a:srgbClr val="FF9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rPr>
                <a:t>Các em hãy thảo luận:</a:t>
              </a:r>
            </a:p>
            <a:p>
              <a:pPr marL="342900" indent="-342900" algn="just">
                <a:lnSpc>
                  <a:spcPct val="150000"/>
                </a:lnSpc>
                <a:buFont typeface="Arial" panose="020B0604020202020204" pitchFamily="34" charset="0"/>
                <a:buChar char="•"/>
              </a:pPr>
              <a:r>
                <a:rPr lang="vi-VN" sz="2000">
                  <a:solidFill>
                    <a:srgbClr val="000000"/>
                  </a:solidFill>
                </a:rPr>
                <a:t>Chỉ ra sự khác nhau về trật tự liên kết giữa các phân tử trong phân tử ethylic alcohol và dimethyl ether.</a:t>
              </a:r>
            </a:p>
            <a:p>
              <a:pPr marL="342900" indent="-342900" algn="just">
                <a:lnSpc>
                  <a:spcPct val="150000"/>
                </a:lnSpc>
                <a:buFont typeface="Arial" panose="020B0604020202020204" pitchFamily="34" charset="0"/>
                <a:buChar char="•"/>
              </a:pPr>
              <a:r>
                <a:rPr lang="vi-VN" sz="2000">
                  <a:solidFill>
                    <a:srgbClr val="000000"/>
                  </a:solidFill>
                </a:rPr>
                <a:t>Hãy nêu </a:t>
              </a:r>
              <a:r>
                <a:rPr lang="en-US" sz="2000">
                  <a:solidFill>
                    <a:srgbClr val="000000"/>
                  </a:solidFill>
                </a:rPr>
                <a:t>kết luận </a:t>
              </a:r>
              <a:r>
                <a:rPr lang="vi-VN" sz="2000">
                  <a:solidFill>
                    <a:srgbClr val="000000"/>
                  </a:solidFill>
                </a:rPr>
                <a:t>về mối liên hệ giữa trình tự liên kết với tính chất phân tử hữu cơ.</a:t>
              </a:r>
            </a:p>
          </p:txBody>
        </p:sp>
        <p:pic>
          <p:nvPicPr>
            <p:cNvPr id="8" name="Picture 50">
              <a:extLst>
                <a:ext uri="{FF2B5EF4-FFF2-40B4-BE49-F238E27FC236}">
                  <a16:creationId xmlns:a16="http://schemas.microsoft.com/office/drawing/2014/main" id="{31A24DF6-ECAC-3037-1245-04FDDDC4828B}"/>
                </a:ext>
              </a:extLst>
            </p:cNvPr>
            <p:cNvPicPr>
              <a:picLocks noChangeAspect="1"/>
            </p:cNvPicPr>
            <p:nvPr/>
          </p:nvPicPr>
          <p:blipFill>
            <a:blip r:embed="rId4"/>
            <a:srcRect/>
            <a:stretch>
              <a:fillRect/>
            </a:stretch>
          </p:blipFill>
          <p:spPr>
            <a:xfrm>
              <a:off x="196186" y="3563592"/>
              <a:ext cx="553618" cy="920778"/>
            </a:xfrm>
            <a:prstGeom prst="rect">
              <a:avLst/>
            </a:prstGeom>
          </p:spPr>
        </p:pic>
      </p:grpSp>
    </p:spTree>
    <p:extLst>
      <p:ext uri="{BB962C8B-B14F-4D97-AF65-F5344CB8AC3E}">
        <p14:creationId xmlns:p14="http://schemas.microsoft.com/office/powerpoint/2010/main" val="221199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6" name="TextBox 25">
            <a:extLst>
              <a:ext uri="{FF2B5EF4-FFF2-40B4-BE49-F238E27FC236}">
                <a16:creationId xmlns:a16="http://schemas.microsoft.com/office/drawing/2014/main" id="{9A81C073-6474-57E8-1ADE-8636CE3321C9}"/>
              </a:ext>
            </a:extLst>
          </p:cNvPr>
          <p:cNvSpPr txBox="1"/>
          <p:nvPr/>
        </p:nvSpPr>
        <p:spPr>
          <a:xfrm>
            <a:off x="2369820" y="358110"/>
            <a:ext cx="2705100" cy="400110"/>
          </a:xfrm>
          <a:prstGeom prst="rect">
            <a:avLst/>
          </a:prstGeom>
          <a:noFill/>
        </p:spPr>
        <p:txBody>
          <a:bodyPr wrap="square" rtlCol="0">
            <a:spAutoFit/>
          </a:bodyPr>
          <a:lstStyle/>
          <a:p>
            <a:pPr algn="ctr"/>
            <a:r>
              <a:rPr lang="en-US" sz="2000" b="1">
                <a:solidFill>
                  <a:srgbClr val="FF0000"/>
                </a:solidFill>
              </a:rPr>
              <a:t>Ethylic alcohol</a:t>
            </a:r>
          </a:p>
        </p:txBody>
      </p:sp>
      <p:sp>
        <p:nvSpPr>
          <p:cNvPr id="27" name="TextBox 26">
            <a:extLst>
              <a:ext uri="{FF2B5EF4-FFF2-40B4-BE49-F238E27FC236}">
                <a16:creationId xmlns:a16="http://schemas.microsoft.com/office/drawing/2014/main" id="{D54AB4BA-F774-67B0-1CCA-6A9B587312C3}"/>
              </a:ext>
            </a:extLst>
          </p:cNvPr>
          <p:cNvSpPr txBox="1"/>
          <p:nvPr/>
        </p:nvSpPr>
        <p:spPr>
          <a:xfrm>
            <a:off x="5707380" y="358110"/>
            <a:ext cx="2705100" cy="400110"/>
          </a:xfrm>
          <a:prstGeom prst="rect">
            <a:avLst/>
          </a:prstGeom>
          <a:noFill/>
        </p:spPr>
        <p:txBody>
          <a:bodyPr wrap="square" rtlCol="0">
            <a:spAutoFit/>
          </a:bodyPr>
          <a:lstStyle/>
          <a:p>
            <a:pPr algn="ctr"/>
            <a:r>
              <a:rPr lang="en-US" sz="2000" b="1">
                <a:solidFill>
                  <a:srgbClr val="FF0000"/>
                </a:solidFill>
              </a:rPr>
              <a:t>Dimethyl ether</a:t>
            </a:r>
          </a:p>
        </p:txBody>
      </p:sp>
      <p:grpSp>
        <p:nvGrpSpPr>
          <p:cNvPr id="1349" name="Group 1348">
            <a:extLst>
              <a:ext uri="{FF2B5EF4-FFF2-40B4-BE49-F238E27FC236}">
                <a16:creationId xmlns:a16="http://schemas.microsoft.com/office/drawing/2014/main" id="{6B45A749-E122-3833-B77D-DD4BB1ABBD68}"/>
              </a:ext>
            </a:extLst>
          </p:cNvPr>
          <p:cNvGrpSpPr/>
          <p:nvPr/>
        </p:nvGrpSpPr>
        <p:grpSpPr>
          <a:xfrm>
            <a:off x="339090" y="262890"/>
            <a:ext cx="8233410" cy="3097530"/>
            <a:chOff x="339090" y="262890"/>
            <a:chExt cx="8233410" cy="3097530"/>
          </a:xfrm>
        </p:grpSpPr>
        <p:grpSp>
          <p:nvGrpSpPr>
            <p:cNvPr id="25" name="Group 24">
              <a:extLst>
                <a:ext uri="{FF2B5EF4-FFF2-40B4-BE49-F238E27FC236}">
                  <a16:creationId xmlns:a16="http://schemas.microsoft.com/office/drawing/2014/main" id="{207F0320-147D-17F1-6D0C-501A62DD1A22}"/>
                </a:ext>
              </a:extLst>
            </p:cNvPr>
            <p:cNvGrpSpPr/>
            <p:nvPr/>
          </p:nvGrpSpPr>
          <p:grpSpPr>
            <a:xfrm>
              <a:off x="358140" y="262890"/>
              <a:ext cx="8214360" cy="3097530"/>
              <a:chOff x="464820" y="224790"/>
              <a:chExt cx="8214360" cy="3097530"/>
            </a:xfrm>
          </p:grpSpPr>
          <p:cxnSp>
            <p:nvCxnSpPr>
              <p:cNvPr id="19" name="Straight Connector 18">
                <a:extLst>
                  <a:ext uri="{FF2B5EF4-FFF2-40B4-BE49-F238E27FC236}">
                    <a16:creationId xmlns:a16="http://schemas.microsoft.com/office/drawing/2014/main" id="{706E389F-526E-27F7-5B21-54827CC2855F}"/>
                  </a:ext>
                </a:extLst>
              </p:cNvPr>
              <p:cNvCxnSpPr/>
              <p:nvPr/>
            </p:nvCxnSpPr>
            <p:spPr>
              <a:xfrm>
                <a:off x="464820" y="815340"/>
                <a:ext cx="82143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6EB454-646A-6196-BB41-EAC7E79E072F}"/>
                  </a:ext>
                </a:extLst>
              </p:cNvPr>
              <p:cNvCxnSpPr>
                <a:cxnSpLocks/>
              </p:cNvCxnSpPr>
              <p:nvPr/>
            </p:nvCxnSpPr>
            <p:spPr>
              <a:xfrm>
                <a:off x="2179320" y="236220"/>
                <a:ext cx="0" cy="308610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E2684A-2632-ACEB-9822-D457E68ACB25}"/>
                  </a:ext>
                </a:extLst>
              </p:cNvPr>
              <p:cNvCxnSpPr>
                <a:cxnSpLocks/>
              </p:cNvCxnSpPr>
              <p:nvPr/>
            </p:nvCxnSpPr>
            <p:spPr>
              <a:xfrm>
                <a:off x="5471160" y="224790"/>
                <a:ext cx="0" cy="308610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90EFDB-B987-E20E-70C1-15C67A7776BF}"/>
                  </a:ext>
                </a:extLst>
              </p:cNvPr>
              <p:cNvCxnSpPr/>
              <p:nvPr/>
            </p:nvCxnSpPr>
            <p:spPr>
              <a:xfrm>
                <a:off x="464820" y="2247900"/>
                <a:ext cx="82143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E8B82A8-0354-1BD1-D1A7-B4187388A9FC}"/>
                </a:ext>
              </a:extLst>
            </p:cNvPr>
            <p:cNvSpPr txBox="1"/>
            <p:nvPr/>
          </p:nvSpPr>
          <p:spPr>
            <a:xfrm>
              <a:off x="339090" y="1090390"/>
              <a:ext cx="1577340" cy="958660"/>
            </a:xfrm>
            <a:prstGeom prst="rect">
              <a:avLst/>
            </a:prstGeom>
            <a:noFill/>
          </p:spPr>
          <p:txBody>
            <a:bodyPr wrap="square" rtlCol="0">
              <a:spAutoFit/>
            </a:bodyPr>
            <a:lstStyle/>
            <a:p>
              <a:pPr algn="ctr">
                <a:lnSpc>
                  <a:spcPct val="150000"/>
                </a:lnSpc>
              </a:pPr>
              <a:r>
                <a:rPr lang="en-US" sz="2000" b="1">
                  <a:solidFill>
                    <a:srgbClr val="FF0000"/>
                  </a:solidFill>
                </a:rPr>
                <a:t>Công thức phân tử</a:t>
              </a:r>
            </a:p>
          </p:txBody>
        </p:sp>
        <p:sp>
          <p:nvSpPr>
            <p:cNvPr id="29" name="TextBox 28">
              <a:extLst>
                <a:ext uri="{FF2B5EF4-FFF2-40B4-BE49-F238E27FC236}">
                  <a16:creationId xmlns:a16="http://schemas.microsoft.com/office/drawing/2014/main" id="{55B440F8-32EF-1E89-519F-A822B33BD17B}"/>
                </a:ext>
              </a:extLst>
            </p:cNvPr>
            <p:cNvSpPr txBox="1"/>
            <p:nvPr/>
          </p:nvSpPr>
          <p:spPr>
            <a:xfrm>
              <a:off x="409575" y="2332450"/>
              <a:ext cx="1436369" cy="958660"/>
            </a:xfrm>
            <a:prstGeom prst="rect">
              <a:avLst/>
            </a:prstGeom>
            <a:noFill/>
          </p:spPr>
          <p:txBody>
            <a:bodyPr wrap="square" rtlCol="0">
              <a:spAutoFit/>
            </a:bodyPr>
            <a:lstStyle/>
            <a:p>
              <a:pPr algn="ctr">
                <a:lnSpc>
                  <a:spcPct val="150000"/>
                </a:lnSpc>
              </a:pPr>
              <a:r>
                <a:rPr lang="en-US" sz="2000" b="1">
                  <a:solidFill>
                    <a:srgbClr val="FF0000"/>
                  </a:solidFill>
                </a:rPr>
                <a:t>Trật tự liên kết</a:t>
              </a:r>
            </a:p>
          </p:txBody>
        </p:sp>
      </p:grpSp>
      <p:pic>
        <p:nvPicPr>
          <p:cNvPr id="31" name="Picture 30" descr="A black background with a black square&#10;&#10;Description automatically generated with medium confidence">
            <a:extLst>
              <a:ext uri="{FF2B5EF4-FFF2-40B4-BE49-F238E27FC236}">
                <a16:creationId xmlns:a16="http://schemas.microsoft.com/office/drawing/2014/main" id="{6A28C63D-C332-87D6-70B7-B198B78C7EF1}"/>
              </a:ext>
            </a:extLst>
          </p:cNvPr>
          <p:cNvPicPr>
            <a:picLocks noChangeAspect="1"/>
          </p:cNvPicPr>
          <p:nvPr/>
        </p:nvPicPr>
        <p:blipFill>
          <a:blip r:embed="rId3"/>
          <a:stretch>
            <a:fillRect/>
          </a:stretch>
        </p:blipFill>
        <p:spPr>
          <a:xfrm>
            <a:off x="5816887" y="899889"/>
            <a:ext cx="2303206" cy="1386111"/>
          </a:xfrm>
          <a:prstGeom prst="rect">
            <a:avLst/>
          </a:prstGeom>
        </p:spPr>
      </p:pic>
      <p:pic>
        <p:nvPicPr>
          <p:cNvPr id="1345" name="Picture 1344" descr="A black background with a black square&#10;&#10;Description automatically generated with medium confidence">
            <a:extLst>
              <a:ext uri="{FF2B5EF4-FFF2-40B4-BE49-F238E27FC236}">
                <a16:creationId xmlns:a16="http://schemas.microsoft.com/office/drawing/2014/main" id="{AE4596C4-5A89-B589-B1DC-8B78F41BA514}"/>
              </a:ext>
            </a:extLst>
          </p:cNvPr>
          <p:cNvPicPr>
            <a:picLocks noChangeAspect="1"/>
          </p:cNvPicPr>
          <p:nvPr/>
        </p:nvPicPr>
        <p:blipFill>
          <a:blip r:embed="rId4"/>
          <a:stretch>
            <a:fillRect/>
          </a:stretch>
        </p:blipFill>
        <p:spPr>
          <a:xfrm>
            <a:off x="2546956" y="853440"/>
            <a:ext cx="2386963" cy="1476044"/>
          </a:xfrm>
          <a:prstGeom prst="rect">
            <a:avLst/>
          </a:prstGeom>
        </p:spPr>
      </p:pic>
      <p:sp>
        <p:nvSpPr>
          <p:cNvPr id="1347" name="TextBox 1346">
            <a:extLst>
              <a:ext uri="{FF2B5EF4-FFF2-40B4-BE49-F238E27FC236}">
                <a16:creationId xmlns:a16="http://schemas.microsoft.com/office/drawing/2014/main" id="{9E0564F8-C3AD-596D-CF32-F70B82E5A8C6}"/>
              </a:ext>
            </a:extLst>
          </p:cNvPr>
          <p:cNvSpPr txBox="1"/>
          <p:nvPr/>
        </p:nvSpPr>
        <p:spPr>
          <a:xfrm>
            <a:off x="2179321" y="2341975"/>
            <a:ext cx="3078479" cy="958660"/>
          </a:xfrm>
          <a:prstGeom prst="rect">
            <a:avLst/>
          </a:prstGeom>
          <a:noFill/>
        </p:spPr>
        <p:txBody>
          <a:bodyPr wrap="square">
            <a:spAutoFit/>
          </a:bodyPr>
          <a:lstStyle/>
          <a:p>
            <a:pPr algn="just">
              <a:lnSpc>
                <a:spcPct val="150000"/>
              </a:lnSpc>
            </a:pPr>
            <a:r>
              <a:rPr lang="en-US" sz="2000"/>
              <a:t>Nguyên tử O chỉ liên kết với 1 nguyên tử C.</a:t>
            </a:r>
          </a:p>
        </p:txBody>
      </p:sp>
      <p:sp>
        <p:nvSpPr>
          <p:cNvPr id="1348" name="TextBox 1347">
            <a:extLst>
              <a:ext uri="{FF2B5EF4-FFF2-40B4-BE49-F238E27FC236}">
                <a16:creationId xmlns:a16="http://schemas.microsoft.com/office/drawing/2014/main" id="{C2A4450A-8155-2ABC-2132-A566129D3A26}"/>
              </a:ext>
            </a:extLst>
          </p:cNvPr>
          <p:cNvSpPr txBox="1"/>
          <p:nvPr/>
        </p:nvSpPr>
        <p:spPr>
          <a:xfrm>
            <a:off x="5408234" y="2334325"/>
            <a:ext cx="3078479" cy="958660"/>
          </a:xfrm>
          <a:prstGeom prst="rect">
            <a:avLst/>
          </a:prstGeom>
          <a:noFill/>
        </p:spPr>
        <p:txBody>
          <a:bodyPr wrap="square">
            <a:spAutoFit/>
          </a:bodyPr>
          <a:lstStyle/>
          <a:p>
            <a:pPr algn="just">
              <a:lnSpc>
                <a:spcPct val="150000"/>
              </a:lnSpc>
            </a:pPr>
            <a:r>
              <a:rPr lang="en-US" sz="2000"/>
              <a:t>Nguyên tử O liên kết với 2 nguyên tử C.</a:t>
            </a:r>
          </a:p>
        </p:txBody>
      </p:sp>
      <p:sp>
        <p:nvSpPr>
          <p:cNvPr id="1350" name="Rectangle: Rounded Corners 1349">
            <a:extLst>
              <a:ext uri="{FF2B5EF4-FFF2-40B4-BE49-F238E27FC236}">
                <a16:creationId xmlns:a16="http://schemas.microsoft.com/office/drawing/2014/main" id="{DAB89F44-0337-A59D-9C9A-C037610ED684}"/>
              </a:ext>
            </a:extLst>
          </p:cNvPr>
          <p:cNvSpPr/>
          <p:nvPr/>
        </p:nvSpPr>
        <p:spPr>
          <a:xfrm>
            <a:off x="514350" y="3467130"/>
            <a:ext cx="8115299" cy="1478266"/>
          </a:xfrm>
          <a:prstGeom prst="roundRect">
            <a:avLst>
              <a:gd name="adj" fmla="val 73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rPr>
              <a:t>Kết luận</a:t>
            </a:r>
            <a:r>
              <a:rPr lang="vi-VN" sz="2000" b="1" i="1">
                <a:solidFill>
                  <a:srgbClr val="FF0000"/>
                </a:solidFill>
              </a:rPr>
              <a:t>: </a:t>
            </a:r>
            <a:r>
              <a:rPr lang="vi-VN" sz="2000">
                <a:solidFill>
                  <a:srgbClr val="000000"/>
                </a:solidFill>
              </a:rPr>
              <a:t>Mỗi hợp chất hữu cơ có một trật tự liên kết xác định giữa các nguyên tử trong phân tử. Sự thay đôi trật tự liên kết sẽ làm thay đổi tính chất của hợp chất hữu cơ.</a:t>
            </a:r>
            <a:endParaRPr lang="en-US" sz="20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49"/>
                                        </p:tgtEl>
                                        <p:attrNameLst>
                                          <p:attrName>style.visibility</p:attrName>
                                        </p:attrNameLst>
                                      </p:cBhvr>
                                      <p:to>
                                        <p:strVal val="visible"/>
                                      </p:to>
                                    </p:set>
                                    <p:animEffect transition="in" filter="barn(inVertical)">
                                      <p:cBhvr>
                                        <p:cTn id="7" dur="500"/>
                                        <p:tgtEl>
                                          <p:spTgt spid="13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45"/>
                                        </p:tgtEl>
                                        <p:attrNameLst>
                                          <p:attrName>style.visibility</p:attrName>
                                        </p:attrNameLst>
                                      </p:cBhvr>
                                      <p:to>
                                        <p:strVal val="visible"/>
                                      </p:to>
                                    </p:set>
                                    <p:animEffect transition="in" filter="randombar(horizontal)">
                                      <p:cBhvr>
                                        <p:cTn id="12" dur="500"/>
                                        <p:tgtEl>
                                          <p:spTgt spid="134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47"/>
                                        </p:tgtEl>
                                        <p:attrNameLst>
                                          <p:attrName>style.visibility</p:attrName>
                                        </p:attrNameLst>
                                      </p:cBhvr>
                                      <p:to>
                                        <p:strVal val="visible"/>
                                      </p:to>
                                    </p:set>
                                    <p:animEffect transition="in" filter="barn(inVertical)">
                                      <p:cBhvr>
                                        <p:cTn id="21" dur="500"/>
                                        <p:tgtEl>
                                          <p:spTgt spid="134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348"/>
                                        </p:tgtEl>
                                        <p:attrNameLst>
                                          <p:attrName>style.visibility</p:attrName>
                                        </p:attrNameLst>
                                      </p:cBhvr>
                                      <p:to>
                                        <p:strVal val="visible"/>
                                      </p:to>
                                    </p:set>
                                    <p:animEffect transition="in" filter="barn(inVertical)">
                                      <p:cBhvr>
                                        <p:cTn id="25" dur="500"/>
                                        <p:tgtEl>
                                          <p:spTgt spid="134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50"/>
                                        </p:tgtEl>
                                        <p:attrNameLst>
                                          <p:attrName>style.visibility</p:attrName>
                                        </p:attrNameLst>
                                      </p:cBhvr>
                                      <p:to>
                                        <p:strVal val="visible"/>
                                      </p:to>
                                    </p:set>
                                    <p:animEffect transition="in" filter="barn(inVertical)">
                                      <p:cBhvr>
                                        <p:cTn id="30" dur="500"/>
                                        <p:tgtEl>
                                          <p:spTgt spid="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 grpId="0"/>
      <p:bldP spid="1348" grpId="0"/>
      <p:bldP spid="13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7" name="Rectangle 16">
            <a:extLst>
              <a:ext uri="{FF2B5EF4-FFF2-40B4-BE49-F238E27FC236}">
                <a16:creationId xmlns:a16="http://schemas.microsoft.com/office/drawing/2014/main" id="{856122D2-62D0-D171-0518-A193CFF1C5B2}"/>
              </a:ext>
            </a:extLst>
          </p:cNvPr>
          <p:cNvSpPr/>
          <p:nvPr/>
        </p:nvSpPr>
        <p:spPr>
          <a:xfrm>
            <a:off x="0" y="432631"/>
            <a:ext cx="9144000" cy="179163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0"/>
              </a:spcAft>
            </a:pPr>
            <a:r>
              <a:rPr lang="vi-VN" sz="3400" b="1" kern="0">
                <a:solidFill>
                  <a:schemeClr val="accent2"/>
                </a:solidFill>
                <a:effectLst/>
                <a:latin typeface="+mn-lt"/>
                <a:ea typeface="Times New Roman" panose="02020603050405020304" pitchFamily="18" charset="0"/>
                <a:cs typeface="Play"/>
              </a:rPr>
              <a:t>CHỦ ĐỀ 7: HỢP CHẤT HỮU CƠ. HYDROCARBON VÀ NGUỒN NHIÊN LIỆU</a:t>
            </a:r>
            <a:endParaRPr lang="en-US" sz="3400" b="1" kern="0">
              <a:solidFill>
                <a:schemeClr val="accent2"/>
              </a:solidFill>
              <a:effectLst/>
              <a:latin typeface="+mn-lt"/>
              <a:ea typeface="Play"/>
              <a:cs typeface="Play"/>
            </a:endParaRPr>
          </a:p>
        </p:txBody>
      </p:sp>
      <p:sp>
        <p:nvSpPr>
          <p:cNvPr id="16" name="TextBox 15">
            <a:extLst>
              <a:ext uri="{FF2B5EF4-FFF2-40B4-BE49-F238E27FC236}">
                <a16:creationId xmlns:a16="http://schemas.microsoft.com/office/drawing/2014/main" id="{2FA010F3-E8DC-3707-7EE1-1282B543FE35}"/>
              </a:ext>
            </a:extLst>
          </p:cNvPr>
          <p:cNvSpPr txBox="1"/>
          <p:nvPr/>
        </p:nvSpPr>
        <p:spPr>
          <a:xfrm>
            <a:off x="986883" y="2282284"/>
            <a:ext cx="7170234" cy="2171428"/>
          </a:xfrm>
          <a:prstGeom prst="rect">
            <a:avLst/>
          </a:prstGeom>
          <a:noFill/>
        </p:spPr>
        <p:txBody>
          <a:bodyPr wrap="square">
            <a:spAutoFit/>
          </a:bodyPr>
          <a:lstStyle/>
          <a:p>
            <a:pPr algn="ctr">
              <a:lnSpc>
                <a:spcPct val="150000"/>
              </a:lnSpc>
            </a:pPr>
            <a:r>
              <a:rPr lang="vi-VN" sz="4800" b="1">
                <a:solidFill>
                  <a:srgbClr val="DEA900"/>
                </a:solidFill>
              </a:rPr>
              <a:t>BÀI 19. GIỚI THIỆU VỀ HỢP CHẤT HỮU CƠ</a:t>
            </a:r>
            <a:endParaRPr lang="en-US" sz="4800" b="1">
              <a:solidFill>
                <a:srgbClr val="DEA900"/>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8" name="Rectangle 7">
            <a:extLst>
              <a:ext uri="{FF2B5EF4-FFF2-40B4-BE49-F238E27FC236}">
                <a16:creationId xmlns:a16="http://schemas.microsoft.com/office/drawing/2014/main" id="{E0ABEB34-897A-3919-AE00-B7323298BCCB}"/>
              </a:ext>
            </a:extLst>
          </p:cNvPr>
          <p:cNvSpPr/>
          <p:nvPr/>
        </p:nvSpPr>
        <p:spPr>
          <a:xfrm>
            <a:off x="5754026" y="579820"/>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III</a:t>
            </a:r>
          </a:p>
        </p:txBody>
      </p:sp>
      <p:sp>
        <p:nvSpPr>
          <p:cNvPr id="9" name="TextBox 8">
            <a:extLst>
              <a:ext uri="{FF2B5EF4-FFF2-40B4-BE49-F238E27FC236}">
                <a16:creationId xmlns:a16="http://schemas.microsoft.com/office/drawing/2014/main" id="{16361F5A-8D15-C947-A659-24637314B6F0}"/>
              </a:ext>
            </a:extLst>
          </p:cNvPr>
          <p:cNvSpPr txBox="1"/>
          <p:nvPr/>
        </p:nvSpPr>
        <p:spPr>
          <a:xfrm>
            <a:off x="1286111" y="1605732"/>
            <a:ext cx="6705600" cy="2748253"/>
          </a:xfrm>
          <a:prstGeom prst="rect">
            <a:avLst/>
          </a:prstGeom>
          <a:noFill/>
        </p:spPr>
        <p:txBody>
          <a:bodyPr wrap="square" rtlCol="0">
            <a:spAutoFit/>
          </a:bodyPr>
          <a:lstStyle/>
          <a:p>
            <a:pPr algn="r">
              <a:lnSpc>
                <a:spcPct val="150000"/>
              </a:lnSpc>
            </a:pPr>
            <a:r>
              <a:rPr lang="en-US" sz="4000" b="1">
                <a:solidFill>
                  <a:srgbClr val="DEA900"/>
                </a:solidFill>
              </a:rPr>
              <a:t>CÔNG THỨC PHÂN TỬ VÀ CÔNG THỨC CẤU TẠO </a:t>
            </a:r>
          </a:p>
          <a:p>
            <a:pPr algn="r">
              <a:lnSpc>
                <a:spcPct val="150000"/>
              </a:lnSpc>
            </a:pPr>
            <a:r>
              <a:rPr lang="en-US" sz="4000" b="1">
                <a:solidFill>
                  <a:srgbClr val="DEA900"/>
                </a:solidFill>
              </a:rPr>
              <a:t>HỢP CHẤT HỮU CƠ</a:t>
            </a: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10ACCD7-B059-04CA-DD84-798F6047160E}"/>
              </a:ext>
            </a:extLst>
          </p:cNvPr>
          <p:cNvSpPr txBox="1"/>
          <p:nvPr/>
        </p:nvSpPr>
        <p:spPr>
          <a:xfrm>
            <a:off x="305487" y="1803064"/>
            <a:ext cx="4350333" cy="234365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Chia lớp thành </a:t>
            </a:r>
            <a:r>
              <a:rPr lang="vi-VN" sz="2000"/>
              <a:t>4 nhóm, mỗi nhóm bầu ra nhóm trưởng và thư kí.</a:t>
            </a:r>
          </a:p>
          <a:p>
            <a:pPr marL="285750" indent="-285750" algn="just">
              <a:lnSpc>
                <a:spcPct val="150000"/>
              </a:lnSpc>
              <a:buFont typeface="Arial" panose="020B0604020202020204" pitchFamily="34" charset="0"/>
              <a:buChar char="•"/>
            </a:pPr>
            <a:r>
              <a:rPr lang="en-US" sz="2000" b="1" i="1">
                <a:solidFill>
                  <a:srgbClr val="FF0000"/>
                </a:solidFill>
              </a:rPr>
              <a:t>Nhiệm vụ: </a:t>
            </a:r>
            <a:r>
              <a:rPr lang="en-US" sz="2000"/>
              <a:t>Khai thác thông tin mục III, quan sát Bảng 19.1 - SGK tr.100, 101 và</a:t>
            </a:r>
            <a:r>
              <a:rPr lang="vi-VN" sz="2000"/>
              <a:t> trả lời câu hỏi:</a:t>
            </a:r>
          </a:p>
        </p:txBody>
      </p:sp>
      <p:sp>
        <p:nvSpPr>
          <p:cNvPr id="12" name="Rectangle: Rounded Corners 11">
            <a:extLst>
              <a:ext uri="{FF2B5EF4-FFF2-40B4-BE49-F238E27FC236}">
                <a16:creationId xmlns:a16="http://schemas.microsoft.com/office/drawing/2014/main" id="{F7D2298A-63A0-5886-1F0C-2A84D722F906}"/>
              </a:ext>
            </a:extLst>
          </p:cNvPr>
          <p:cNvSpPr/>
          <p:nvPr/>
        </p:nvSpPr>
        <p:spPr>
          <a:xfrm>
            <a:off x="4953000" y="449580"/>
            <a:ext cx="3809313" cy="4244340"/>
          </a:xfrm>
          <a:prstGeom prst="roundRect">
            <a:avLst>
              <a:gd name="adj" fmla="val 5037"/>
            </a:avLst>
          </a:prstGeom>
          <a:solidFill>
            <a:schemeClr val="accent5"/>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PHIẾU HỌC TẬP SỐ 2: </a:t>
            </a:r>
          </a:p>
          <a:p>
            <a:pPr algn="just">
              <a:lnSpc>
                <a:spcPct val="150000"/>
              </a:lnSpc>
            </a:pPr>
            <a:r>
              <a:rPr lang="vi-VN" sz="2000" b="1">
                <a:solidFill>
                  <a:srgbClr val="000000"/>
                </a:solidFill>
                <a:latin typeface="Arial" panose="020B0604020202020204" pitchFamily="34" charset="0"/>
                <a:cs typeface="Arial" panose="020B0604020202020204" pitchFamily="34" charset="0"/>
              </a:rPr>
              <a:t>Câu 1: </a:t>
            </a:r>
            <a:r>
              <a:rPr lang="vi-VN" sz="2000">
                <a:solidFill>
                  <a:srgbClr val="000000"/>
                </a:solidFill>
                <a:cs typeface="Arial" panose="020B0604020202020204" pitchFamily="34" charset="0"/>
              </a:rPr>
              <a:t>Hãy cho biết công thức phân tử, công thức cấu tạo, công thức cấu tạo thu gọn là gì? Cho ví dụ.</a:t>
            </a:r>
            <a:endParaRPr lang="en-US" sz="2000">
              <a:solidFill>
                <a:srgbClr val="000000"/>
              </a:solidFill>
              <a:cs typeface="Arial" panose="020B0604020202020204" pitchFamily="34" charset="0"/>
            </a:endParaRPr>
          </a:p>
          <a:p>
            <a:pPr algn="just">
              <a:lnSpc>
                <a:spcPct val="150000"/>
              </a:lnSpc>
            </a:pPr>
            <a:r>
              <a:rPr lang="vi-VN" sz="2000" b="1">
                <a:solidFill>
                  <a:srgbClr val="000000"/>
                </a:solidFill>
                <a:latin typeface="Arial" panose="020B0604020202020204" pitchFamily="34" charset="0"/>
                <a:cs typeface="Arial" panose="020B0604020202020204" pitchFamily="34" charset="0"/>
              </a:rPr>
              <a:t>Câu 2: </a:t>
            </a:r>
            <a:r>
              <a:rPr lang="vi-VN" sz="2000">
                <a:solidFill>
                  <a:srgbClr val="000000"/>
                </a:solidFill>
                <a:cs typeface="Arial" panose="020B0604020202020204" pitchFamily="34" charset="0"/>
              </a:rPr>
              <a:t>Từ công thức phân tử C</a:t>
            </a:r>
            <a:r>
              <a:rPr lang="en-US" sz="2000" baseline="-25000">
                <a:solidFill>
                  <a:srgbClr val="000000"/>
                </a:solidFill>
                <a:cs typeface="Arial" panose="020B0604020202020204" pitchFamily="34" charset="0"/>
              </a:rPr>
              <a:t>2</a:t>
            </a:r>
            <a:r>
              <a:rPr lang="en-US" sz="2000">
                <a:solidFill>
                  <a:srgbClr val="000000"/>
                </a:solidFill>
                <a:cs typeface="Arial" panose="020B0604020202020204" pitchFamily="34" charset="0"/>
              </a:rPr>
              <a:t>H</a:t>
            </a:r>
            <a:r>
              <a:rPr lang="en-US" sz="2000" baseline="-25000">
                <a:solidFill>
                  <a:srgbClr val="000000"/>
                </a:solidFill>
                <a:cs typeface="Arial" panose="020B0604020202020204" pitchFamily="34" charset="0"/>
              </a:rPr>
              <a:t>5</a:t>
            </a:r>
            <a:r>
              <a:rPr lang="en-US" sz="2000">
                <a:solidFill>
                  <a:srgbClr val="000000"/>
                </a:solidFill>
                <a:cs typeface="Arial" panose="020B0604020202020204" pitchFamily="34" charset="0"/>
              </a:rPr>
              <a:t>OH</a:t>
            </a:r>
            <a:r>
              <a:rPr lang="vi-VN" sz="2000">
                <a:solidFill>
                  <a:srgbClr val="000000"/>
                </a:solidFill>
                <a:cs typeface="Arial" panose="020B0604020202020204" pitchFamily="34" charset="0"/>
              </a:rPr>
              <a:t>, em hãy viết công thức cấu tạo</a:t>
            </a:r>
            <a:r>
              <a:rPr lang="en-US" sz="2000">
                <a:solidFill>
                  <a:srgbClr val="000000"/>
                </a:solidFill>
                <a:cs typeface="Arial" panose="020B0604020202020204" pitchFamily="34" charset="0"/>
              </a:rPr>
              <a:t> đầy đủ</a:t>
            </a:r>
            <a:r>
              <a:rPr lang="vi-VN" sz="2000">
                <a:solidFill>
                  <a:srgbClr val="000000"/>
                </a:solidFill>
                <a:cs typeface="Arial" panose="020B0604020202020204" pitchFamily="34" charset="0"/>
              </a:rPr>
              <a:t> và công thức cấu tạo thu gọn.</a:t>
            </a:r>
            <a:endParaRPr lang="en-US" sz="2000">
              <a:solidFill>
                <a:srgbClr val="000000"/>
              </a:solidFill>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59DA9C46-3466-50AE-707A-5D6A4039F5AA}"/>
              </a:ext>
            </a:extLst>
          </p:cNvPr>
          <p:cNvSpPr/>
          <p:nvPr/>
        </p:nvSpPr>
        <p:spPr>
          <a:xfrm>
            <a:off x="0" y="710376"/>
            <a:ext cx="3375660" cy="655320"/>
          </a:xfrm>
          <a:prstGeom prst="homePlate">
            <a:avLst/>
          </a:pr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THẢO LUẬN NHÓM</a:t>
            </a:r>
          </a:p>
        </p:txBody>
      </p:sp>
    </p:spTree>
    <p:extLst>
      <p:ext uri="{BB962C8B-B14F-4D97-AF65-F5344CB8AC3E}">
        <p14:creationId xmlns:p14="http://schemas.microsoft.com/office/powerpoint/2010/main" val="1904583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chemical formulas&#10;&#10;Description automatically generated">
            <a:extLst>
              <a:ext uri="{FF2B5EF4-FFF2-40B4-BE49-F238E27FC236}">
                <a16:creationId xmlns:a16="http://schemas.microsoft.com/office/drawing/2014/main" id="{7B77926A-61DB-E70A-5FCF-579EE3CDE785}"/>
              </a:ext>
            </a:extLst>
          </p:cNvPr>
          <p:cNvPicPr>
            <a:picLocks noChangeAspect="1"/>
          </p:cNvPicPr>
          <p:nvPr/>
        </p:nvPicPr>
        <p:blipFill>
          <a:blip r:embed="rId2"/>
          <a:stretch>
            <a:fillRect/>
          </a:stretch>
        </p:blipFill>
        <p:spPr>
          <a:xfrm>
            <a:off x="-1" y="0"/>
            <a:ext cx="5401905" cy="5143500"/>
          </a:xfrm>
          <a:prstGeom prst="rect">
            <a:avLst/>
          </a:prstGeom>
        </p:spPr>
      </p:pic>
      <p:sp>
        <p:nvSpPr>
          <p:cNvPr id="4" name="Freeform 6">
            <a:extLst>
              <a:ext uri="{FF2B5EF4-FFF2-40B4-BE49-F238E27FC236}">
                <a16:creationId xmlns:a16="http://schemas.microsoft.com/office/drawing/2014/main" id="{67296813-BFCC-112D-2C6A-C62B7A0D80CD}"/>
              </a:ext>
            </a:extLst>
          </p:cNvPr>
          <p:cNvSpPr/>
          <p:nvPr/>
        </p:nvSpPr>
        <p:spPr>
          <a:xfrm>
            <a:off x="6179821" y="251460"/>
            <a:ext cx="2560132" cy="4892040"/>
          </a:xfrm>
          <a:custGeom>
            <a:avLst/>
            <a:gdLst/>
            <a:ahLst/>
            <a:cxnLst/>
            <a:rect l="l" t="t" r="r" b="b"/>
            <a:pathLst>
              <a:path w="1940943" h="4114800">
                <a:moveTo>
                  <a:pt x="0" y="0"/>
                </a:moveTo>
                <a:lnTo>
                  <a:pt x="1940944" y="0"/>
                </a:lnTo>
                <a:lnTo>
                  <a:pt x="1940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77588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C7111E-7C96-E59D-E398-91BBC7E10C7D}"/>
              </a:ext>
            </a:extLst>
          </p:cNvPr>
          <p:cNvGraphicFramePr>
            <a:graphicFrameLocks noGrp="1"/>
          </p:cNvGraphicFramePr>
          <p:nvPr>
            <p:extLst>
              <p:ext uri="{D42A27DB-BD31-4B8C-83A1-F6EECF244321}">
                <p14:modId xmlns:p14="http://schemas.microsoft.com/office/powerpoint/2010/main" val="2089819725"/>
              </p:ext>
            </p:extLst>
          </p:nvPr>
        </p:nvGraphicFramePr>
        <p:xfrm>
          <a:off x="0" y="1"/>
          <a:ext cx="9144000" cy="5144085"/>
        </p:xfrm>
        <a:graphic>
          <a:graphicData uri="http://schemas.openxmlformats.org/drawingml/2006/table">
            <a:tbl>
              <a:tblPr firstRow="1" bandRow="1">
                <a:tableStyleId>{388309B1-7137-4BC9-B31A-EE4D797FC2D2}</a:tableStyleId>
              </a:tblPr>
              <a:tblGrid>
                <a:gridCol w="1363980">
                  <a:extLst>
                    <a:ext uri="{9D8B030D-6E8A-4147-A177-3AD203B41FA5}">
                      <a16:colId xmlns:a16="http://schemas.microsoft.com/office/drawing/2014/main" val="3633280098"/>
                    </a:ext>
                  </a:extLst>
                </a:gridCol>
                <a:gridCol w="3890010">
                  <a:extLst>
                    <a:ext uri="{9D8B030D-6E8A-4147-A177-3AD203B41FA5}">
                      <a16:colId xmlns:a16="http://schemas.microsoft.com/office/drawing/2014/main" val="169607384"/>
                    </a:ext>
                  </a:extLst>
                </a:gridCol>
                <a:gridCol w="3890010">
                  <a:extLst>
                    <a:ext uri="{9D8B030D-6E8A-4147-A177-3AD203B41FA5}">
                      <a16:colId xmlns:a16="http://schemas.microsoft.com/office/drawing/2014/main" val="1162006861"/>
                    </a:ext>
                  </a:extLst>
                </a:gridCol>
              </a:tblGrid>
              <a:tr h="395654">
                <a:tc>
                  <a:txBody>
                    <a:bodyPr/>
                    <a:lstStyle/>
                    <a:p>
                      <a:pPr algn="ct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solidFill>
                            <a:schemeClr val="bg2"/>
                          </a:solidFill>
                        </a:rPr>
                        <a:t>Công thức phân tử</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solidFill>
                            <a:srgbClr val="FF9100"/>
                          </a:solidFill>
                        </a:rPr>
                        <a:t>Công thức cấu tạo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219782887"/>
                  </a:ext>
                </a:extLst>
              </a:tr>
              <a:tr h="1415223">
                <a:tc>
                  <a:txBody>
                    <a:bodyPr/>
                    <a:lstStyle/>
                    <a:p>
                      <a:r>
                        <a:rPr lang="en-US" sz="2000"/>
                        <a:t>Khái niệm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025380892"/>
                  </a:ext>
                </a:extLst>
              </a:tr>
              <a:tr h="1917399">
                <a:tc>
                  <a:txBody>
                    <a:bodyPr/>
                    <a:lstStyle/>
                    <a:p>
                      <a:r>
                        <a:rPr lang="en-US" sz="2000"/>
                        <a:t>Phân loại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89398523"/>
                  </a:ext>
                </a:extLst>
              </a:tr>
              <a:tr h="1415223">
                <a:tc>
                  <a:txBody>
                    <a:bodyPr/>
                    <a:lstStyle/>
                    <a:p>
                      <a:r>
                        <a:rPr lang="en-US" sz="2000"/>
                        <a:t>Vai trò</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527909961"/>
                  </a:ext>
                </a:extLst>
              </a:tr>
            </a:tbl>
          </a:graphicData>
        </a:graphic>
      </p:graphicFrame>
      <p:sp>
        <p:nvSpPr>
          <p:cNvPr id="3" name="TextBox 2">
            <a:extLst>
              <a:ext uri="{FF2B5EF4-FFF2-40B4-BE49-F238E27FC236}">
                <a16:creationId xmlns:a16="http://schemas.microsoft.com/office/drawing/2014/main" id="{70B2B35E-FEFB-14F2-15CE-447D77BB2F13}"/>
              </a:ext>
            </a:extLst>
          </p:cNvPr>
          <p:cNvSpPr txBox="1"/>
          <p:nvPr/>
        </p:nvSpPr>
        <p:spPr>
          <a:xfrm>
            <a:off x="1469338" y="401780"/>
            <a:ext cx="3681782" cy="142032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Biểu</a:t>
            </a:r>
            <a:r>
              <a:rPr kumimoji="0" lang="en-US" sz="2000" b="0" i="0" u="none" strike="noStrike" kern="0" cap="none" spc="0" normalizeH="0" noProof="0">
                <a:ln>
                  <a:noFill/>
                </a:ln>
                <a:solidFill>
                  <a:srgbClr val="000000"/>
                </a:solidFill>
                <a:effectLst/>
                <a:uLnTx/>
                <a:uFillTx/>
                <a:latin typeface="Arial"/>
                <a:cs typeface="Arial"/>
                <a:sym typeface="Arial"/>
              </a:rPr>
              <a:t> diễn thành phần nguyên tố và số lượng nguyên tử của mỗi nguyên tố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63DE56A4-248B-2612-AA32-97C7A71C93D5}"/>
              </a:ext>
            </a:extLst>
          </p:cNvPr>
          <p:cNvSpPr txBox="1"/>
          <p:nvPr/>
        </p:nvSpPr>
        <p:spPr>
          <a:xfrm>
            <a:off x="5414010" y="401779"/>
            <a:ext cx="3608070" cy="142032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Biểu</a:t>
            </a:r>
            <a:r>
              <a:rPr kumimoji="0" lang="en-US" sz="2000" b="0" i="0" u="none" strike="noStrike" kern="0" cap="none" spc="0" normalizeH="0" noProof="0">
                <a:ln>
                  <a:noFill/>
                </a:ln>
                <a:solidFill>
                  <a:srgbClr val="000000"/>
                </a:solidFill>
                <a:effectLst/>
                <a:uLnTx/>
                <a:uFillTx/>
                <a:latin typeface="Arial"/>
                <a:cs typeface="Arial"/>
                <a:sym typeface="Arial"/>
              </a:rPr>
              <a:t> diễn đầy đủ các liên kết giữa các nguyên tử trong phân tử hợp chất hữu cơ.</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7E00F74-CCEE-C3CA-7A57-F2B45C514B53}"/>
              </a:ext>
            </a:extLst>
          </p:cNvPr>
          <p:cNvSpPr txBox="1"/>
          <p:nvPr/>
        </p:nvSpPr>
        <p:spPr>
          <a:xfrm>
            <a:off x="5340298" y="1820022"/>
            <a:ext cx="3681782" cy="1881990"/>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a:t>C</a:t>
            </a:r>
            <a:r>
              <a:rPr kumimoji="0" lang="en-US" sz="2000" b="0" i="0" u="none" strike="noStrike" kern="0" cap="none" spc="0" normalizeH="0" noProof="0">
                <a:ln>
                  <a:noFill/>
                </a:ln>
                <a:solidFill>
                  <a:srgbClr val="000000"/>
                </a:solidFill>
                <a:effectLst/>
                <a:uLnTx/>
                <a:uFillTx/>
                <a:latin typeface="Arial"/>
                <a:cs typeface="Arial"/>
                <a:sym typeface="Arial"/>
              </a:rPr>
              <a:t>ông thức cấu tạo đầy đủ.</a:t>
            </a:r>
          </a:p>
          <a:p>
            <a:pPr marL="342900" lvl="0" indent="-342900" algn="just">
              <a:lnSpc>
                <a:spcPct val="150000"/>
              </a:lnSpc>
              <a:buFont typeface="Arial" panose="020B0604020202020204" pitchFamily="34" charset="0"/>
              <a:buChar char="•"/>
              <a:defRPr/>
            </a:pPr>
            <a:r>
              <a:rPr lang="en-US" sz="2000"/>
              <a:t>Công thức cấu tạo thu gọn (không biểu diễn liên kết giữa H và C, H và 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2732755B-0EB7-E346-4BED-4973BED46C28}"/>
              </a:ext>
            </a:extLst>
          </p:cNvPr>
          <p:cNvSpPr txBox="1"/>
          <p:nvPr/>
        </p:nvSpPr>
        <p:spPr>
          <a:xfrm>
            <a:off x="1492198" y="3721369"/>
            <a:ext cx="3681782" cy="1420325"/>
          </a:xfrm>
          <a:prstGeom prst="rect">
            <a:avLst/>
          </a:prstGeom>
          <a:noFill/>
        </p:spPr>
        <p:txBody>
          <a:bodyPr wrap="square" rtlCol="0">
            <a:spAutoFit/>
          </a:bodyPr>
          <a:lstStyle/>
          <a:p>
            <a:pPr lvl="0" algn="just">
              <a:lnSpc>
                <a:spcPct val="150000"/>
              </a:lnSpc>
              <a:defRPr/>
            </a:pPr>
            <a:r>
              <a:rPr kumimoji="0" lang="en-US" sz="2000" b="0" i="0" u="none" strike="noStrike" kern="0" cap="none" spc="0" normalizeH="0" baseline="0" noProof="0">
                <a:ln>
                  <a:noFill/>
                </a:ln>
                <a:solidFill>
                  <a:srgbClr val="000000"/>
                </a:solidFill>
                <a:effectLst/>
                <a:uLnTx/>
                <a:uFillTx/>
                <a:latin typeface="Arial"/>
                <a:cs typeface="Arial"/>
                <a:sym typeface="Arial"/>
              </a:rPr>
              <a:t>Cho biết</a:t>
            </a:r>
            <a:r>
              <a:rPr lang="en-US" sz="2000"/>
              <a:t> thành phần nguyên tố và số lượng nguyên tử của mỗi nguyên tố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5B16A13D-8B65-ED26-773C-8FC29142855F}"/>
              </a:ext>
            </a:extLst>
          </p:cNvPr>
          <p:cNvSpPr txBox="1"/>
          <p:nvPr/>
        </p:nvSpPr>
        <p:spPr>
          <a:xfrm>
            <a:off x="5318099" y="3721368"/>
            <a:ext cx="3681782" cy="1420325"/>
          </a:xfrm>
          <a:prstGeom prst="rect">
            <a:avLst/>
          </a:prstGeom>
          <a:noFill/>
        </p:spPr>
        <p:txBody>
          <a:bodyPr wrap="square" rtlCol="0">
            <a:spAutoFit/>
          </a:bodyPr>
          <a:lstStyle/>
          <a:p>
            <a:pPr lvl="0" algn="just">
              <a:lnSpc>
                <a:spcPct val="150000"/>
              </a:lnSpc>
              <a:defRPr/>
            </a:pPr>
            <a:r>
              <a:rPr lang="en-US" sz="2000"/>
              <a:t>Cho biết trật tự và cách thức liên kết giữa các nguyên tử trong phân tử.</a:t>
            </a:r>
          </a:p>
        </p:txBody>
      </p:sp>
    </p:spTree>
    <p:extLst>
      <p:ext uri="{BB962C8B-B14F-4D97-AF65-F5344CB8AC3E}">
        <p14:creationId xmlns:p14="http://schemas.microsoft.com/office/powerpoint/2010/main" val="2673211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6B7A2-3AB9-95D7-19F0-EB2E53C6FA55}"/>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1. Công thức phân tử</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7" name="Arrow: Pentagon 6">
            <a:extLst>
              <a:ext uri="{FF2B5EF4-FFF2-40B4-BE49-F238E27FC236}">
                <a16:creationId xmlns:a16="http://schemas.microsoft.com/office/drawing/2014/main" id="{560B3DA9-F593-7C9D-6BE5-65D199B300CB}"/>
              </a:ext>
            </a:extLst>
          </p:cNvPr>
          <p:cNvSpPr/>
          <p:nvPr/>
        </p:nvSpPr>
        <p:spPr>
          <a:xfrm>
            <a:off x="0" y="1032885"/>
            <a:ext cx="2202180" cy="571500"/>
          </a:xfrm>
          <a:prstGeom prst="homePlate">
            <a:avLst/>
          </a:prstGeom>
          <a:solidFill>
            <a:srgbClr val="FF91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Ví</a:t>
            </a:r>
            <a:r>
              <a:rPr kumimoji="0" lang="en-US" sz="2200" b="1" i="0" u="none" strike="noStrike" kern="1200" cap="none" spc="0" normalizeH="0" noProof="0">
                <a:ln>
                  <a:noFill/>
                </a:ln>
                <a:solidFill>
                  <a:prstClr val="white"/>
                </a:solidFill>
                <a:effectLst/>
                <a:uLnTx/>
                <a:uFillTx/>
                <a:latin typeface="Arial"/>
                <a:ea typeface="+mn-ea"/>
                <a:cs typeface="Arial" panose="020B0604020202020204" pitchFamily="34" charset="0"/>
                <a:sym typeface="Arial"/>
              </a:rPr>
              <a:t> dụ</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11" name="Table 10">
            <a:extLst>
              <a:ext uri="{FF2B5EF4-FFF2-40B4-BE49-F238E27FC236}">
                <a16:creationId xmlns:a16="http://schemas.microsoft.com/office/drawing/2014/main" id="{7BA84825-00BC-F1ED-5084-B819FA0E855A}"/>
              </a:ext>
            </a:extLst>
          </p:cNvPr>
          <p:cNvGraphicFramePr>
            <a:graphicFrameLocks noGrp="1"/>
          </p:cNvGraphicFramePr>
          <p:nvPr>
            <p:extLst>
              <p:ext uri="{D42A27DB-BD31-4B8C-83A1-F6EECF244321}">
                <p14:modId xmlns:p14="http://schemas.microsoft.com/office/powerpoint/2010/main" val="2859768240"/>
              </p:ext>
            </p:extLst>
          </p:nvPr>
        </p:nvGraphicFramePr>
        <p:xfrm>
          <a:off x="133349" y="1931960"/>
          <a:ext cx="8877299" cy="2514600"/>
        </p:xfrm>
        <a:graphic>
          <a:graphicData uri="http://schemas.openxmlformats.org/drawingml/2006/table">
            <a:tbl>
              <a:tblPr firstRow="1" bandRow="1">
                <a:tableStyleId>{388309B1-7137-4BC9-B31A-EE4D797FC2D2}</a:tableStyleId>
              </a:tblPr>
              <a:tblGrid>
                <a:gridCol w="1463040">
                  <a:extLst>
                    <a:ext uri="{9D8B030D-6E8A-4147-A177-3AD203B41FA5}">
                      <a16:colId xmlns:a16="http://schemas.microsoft.com/office/drawing/2014/main" val="2016420415"/>
                    </a:ext>
                  </a:extLst>
                </a:gridCol>
                <a:gridCol w="1329691">
                  <a:extLst>
                    <a:ext uri="{9D8B030D-6E8A-4147-A177-3AD203B41FA5}">
                      <a16:colId xmlns:a16="http://schemas.microsoft.com/office/drawing/2014/main" val="2729143016"/>
                    </a:ext>
                  </a:extLst>
                </a:gridCol>
                <a:gridCol w="1245870">
                  <a:extLst>
                    <a:ext uri="{9D8B030D-6E8A-4147-A177-3AD203B41FA5}">
                      <a16:colId xmlns:a16="http://schemas.microsoft.com/office/drawing/2014/main" val="3269071231"/>
                    </a:ext>
                  </a:extLst>
                </a:gridCol>
                <a:gridCol w="1211580">
                  <a:extLst>
                    <a:ext uri="{9D8B030D-6E8A-4147-A177-3AD203B41FA5}">
                      <a16:colId xmlns:a16="http://schemas.microsoft.com/office/drawing/2014/main" val="1093122688"/>
                    </a:ext>
                  </a:extLst>
                </a:gridCol>
                <a:gridCol w="2080259">
                  <a:extLst>
                    <a:ext uri="{9D8B030D-6E8A-4147-A177-3AD203B41FA5}">
                      <a16:colId xmlns:a16="http://schemas.microsoft.com/office/drawing/2014/main" val="1832314384"/>
                    </a:ext>
                  </a:extLst>
                </a:gridCol>
                <a:gridCol w="1546859">
                  <a:extLst>
                    <a:ext uri="{9D8B030D-6E8A-4147-A177-3AD203B41FA5}">
                      <a16:colId xmlns:a16="http://schemas.microsoft.com/office/drawing/2014/main" val="3133041287"/>
                    </a:ext>
                  </a:extLst>
                </a:gridCol>
              </a:tblGrid>
              <a:tr h="502920">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023614206"/>
                  </a:ext>
                </a:extLst>
              </a:tr>
              <a:tr h="502920">
                <a:tc>
                  <a:txBody>
                    <a:bodyPr/>
                    <a:lstStyle/>
                    <a:p>
                      <a:r>
                        <a:rPr lang="en-US" sz="2000"/>
                        <a:t>methane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CH</a:t>
                      </a:r>
                      <a:r>
                        <a:rPr lang="en-US" sz="2000" baseline="-25000"/>
                        <a:t>4</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bezene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6</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ethanol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6</a:t>
                      </a:r>
                      <a:r>
                        <a:rPr lang="en-US" sz="2000" baseline="0"/>
                        <a:t>O</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404099870"/>
                  </a:ext>
                </a:extLst>
              </a:tr>
              <a:tr h="502920">
                <a:tc>
                  <a:txBody>
                    <a:bodyPr/>
                    <a:lstStyle/>
                    <a:p>
                      <a:r>
                        <a:rPr lang="en-US" sz="2000"/>
                        <a:t>acetic acid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4</a:t>
                      </a:r>
                      <a:r>
                        <a:rPr lang="en-US" sz="2000" baseline="0"/>
                        <a:t>O</a:t>
                      </a:r>
                      <a:r>
                        <a:rPr lang="en-US" sz="2000" baseline="-25000"/>
                        <a:t>2</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hexane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14</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acetone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0" i="0" u="none" strike="noStrike" cap="none">
                          <a:solidFill>
                            <a:srgbClr val="000000"/>
                          </a:solidFill>
                          <a:effectLst/>
                          <a:latin typeface="Arial"/>
                          <a:ea typeface="Arial"/>
                          <a:cs typeface="Arial"/>
                          <a:sym typeface="Arial"/>
                        </a:rPr>
                        <a:t>CH</a:t>
                      </a:r>
                      <a:r>
                        <a:rPr lang="en-US" sz="2000" b="0" i="0" u="none" strike="noStrike" cap="none" baseline="-25000">
                          <a:solidFill>
                            <a:srgbClr val="000000"/>
                          </a:solidFill>
                          <a:effectLst/>
                          <a:latin typeface="Arial"/>
                          <a:ea typeface="Arial"/>
                          <a:cs typeface="Arial"/>
                          <a:sym typeface="Arial"/>
                        </a:rPr>
                        <a:t>3</a:t>
                      </a:r>
                      <a:r>
                        <a:rPr lang="en-US" sz="2000" b="0" i="0" u="none" strike="noStrike" cap="none">
                          <a:solidFill>
                            <a:srgbClr val="000000"/>
                          </a:solidFill>
                          <a:effectLst/>
                          <a:latin typeface="Arial"/>
                          <a:ea typeface="Arial"/>
                          <a:cs typeface="Arial"/>
                          <a:sym typeface="Arial"/>
                        </a:rPr>
                        <a:t>COCH</a:t>
                      </a:r>
                      <a:r>
                        <a:rPr lang="en-US" sz="2000" b="0" i="0" u="none" strike="noStrike" cap="none" baseline="-25000">
                          <a:solidFill>
                            <a:srgbClr val="000000"/>
                          </a:solidFill>
                          <a:effectLst/>
                          <a:latin typeface="Arial"/>
                          <a:ea typeface="Arial"/>
                          <a:cs typeface="Arial"/>
                          <a:sym typeface="Arial"/>
                        </a:rPr>
                        <a:t>3</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251790419"/>
                  </a:ext>
                </a:extLst>
              </a:tr>
              <a:tr h="502920">
                <a:tc>
                  <a:txBody>
                    <a:bodyPr/>
                    <a:lstStyle/>
                    <a:p>
                      <a:r>
                        <a:rPr lang="en-US" sz="2000"/>
                        <a:t>glycerol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3</a:t>
                      </a:r>
                      <a:r>
                        <a:rPr lang="en-US" sz="2000" baseline="0"/>
                        <a:t>H</a:t>
                      </a:r>
                      <a:r>
                        <a:rPr lang="en-US" sz="2000" baseline="-25000"/>
                        <a:t>5</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glucose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12</a:t>
                      </a:r>
                      <a:r>
                        <a:rPr lang="en-US" sz="2000" baseline="0"/>
                        <a:t>O</a:t>
                      </a:r>
                      <a:r>
                        <a:rPr lang="en-US" sz="2000" baseline="-25000"/>
                        <a:t>6</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b="0" i="0" u="none" strike="noStrike" cap="none">
                          <a:solidFill>
                            <a:srgbClr val="000000"/>
                          </a:solidFill>
                          <a:effectLst/>
                          <a:latin typeface="Arial"/>
                          <a:ea typeface="Arial"/>
                          <a:cs typeface="Arial"/>
                          <a:sym typeface="Arial"/>
                        </a:rPr>
                        <a:t>ethyl bromide</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0" i="0" u="none" strike="noStrike" cap="none">
                          <a:solidFill>
                            <a:srgbClr val="000000"/>
                          </a:solidFill>
                          <a:effectLst/>
                          <a:latin typeface="Arial"/>
                          <a:ea typeface="Arial"/>
                          <a:cs typeface="Arial"/>
                          <a:sym typeface="Arial"/>
                        </a:rPr>
                        <a:t>C</a:t>
                      </a:r>
                      <a:r>
                        <a:rPr lang="en-US" sz="2000" b="0" i="0" u="none" strike="noStrike" cap="none" baseline="-25000">
                          <a:solidFill>
                            <a:srgbClr val="000000"/>
                          </a:solidFill>
                          <a:effectLst/>
                          <a:latin typeface="Arial"/>
                          <a:ea typeface="Arial"/>
                          <a:cs typeface="Arial"/>
                          <a:sym typeface="Arial"/>
                        </a:rPr>
                        <a:t>2</a:t>
                      </a:r>
                      <a:r>
                        <a:rPr lang="en-US" sz="2000" b="0" i="0" u="none" strike="noStrike" cap="none">
                          <a:solidFill>
                            <a:srgbClr val="000000"/>
                          </a:solidFill>
                          <a:effectLst/>
                          <a:latin typeface="Arial"/>
                          <a:ea typeface="Arial"/>
                          <a:cs typeface="Arial"/>
                          <a:sym typeface="Arial"/>
                        </a:rPr>
                        <a:t>H</a:t>
                      </a:r>
                      <a:r>
                        <a:rPr lang="en-US" sz="2000" b="0" i="0" u="none" strike="noStrike" cap="none" baseline="-25000">
                          <a:solidFill>
                            <a:srgbClr val="000000"/>
                          </a:solidFill>
                          <a:effectLst/>
                          <a:latin typeface="Arial"/>
                          <a:ea typeface="Arial"/>
                          <a:cs typeface="Arial"/>
                          <a:sym typeface="Arial"/>
                        </a:rPr>
                        <a:t>5</a:t>
                      </a:r>
                      <a:r>
                        <a:rPr lang="en-US" sz="2000" b="0" i="0" u="none" strike="noStrike" cap="none">
                          <a:solidFill>
                            <a:srgbClr val="000000"/>
                          </a:solidFill>
                          <a:effectLst/>
                          <a:latin typeface="Arial"/>
                          <a:ea typeface="Arial"/>
                          <a:cs typeface="Arial"/>
                          <a:sym typeface="Arial"/>
                        </a:rPr>
                        <a:t>Br</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6154650"/>
                  </a:ext>
                </a:extLst>
              </a:tr>
              <a:tr h="502920">
                <a:tc>
                  <a:txBody>
                    <a:bodyPr/>
                    <a:lstStyle/>
                    <a:p>
                      <a:r>
                        <a:rPr lang="en-US" sz="2000"/>
                        <a:t>propane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3</a:t>
                      </a:r>
                      <a:r>
                        <a:rPr lang="en-US" sz="2000" baseline="0"/>
                        <a:t>H</a:t>
                      </a:r>
                      <a:r>
                        <a:rPr lang="en-US" sz="2000" baseline="-25000"/>
                        <a:t>8</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butane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4</a:t>
                      </a:r>
                      <a:r>
                        <a:rPr lang="en-US" sz="2000" baseline="0"/>
                        <a:t>H</a:t>
                      </a:r>
                      <a:r>
                        <a:rPr lang="en-US" sz="2000" baseline="-25000"/>
                        <a:t>10</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acid formic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t>C</a:t>
                      </a:r>
                      <a:r>
                        <a:rPr lang="en-US" sz="2000" baseline="0"/>
                        <a:t>H</a:t>
                      </a:r>
                      <a:r>
                        <a:rPr lang="en-US" sz="2000" baseline="-25000"/>
                        <a:t>2</a:t>
                      </a:r>
                      <a:r>
                        <a:rPr lang="en-US" sz="2000" baseline="0"/>
                        <a:t>O</a:t>
                      </a:r>
                      <a:r>
                        <a:rPr lang="en-US" sz="2000" baseline="-25000"/>
                        <a:t>2</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716047114"/>
                  </a:ext>
                </a:extLst>
              </a:tr>
            </a:tbl>
          </a:graphicData>
        </a:graphic>
      </p:graphicFrame>
    </p:spTree>
    <p:extLst>
      <p:ext uri="{BB962C8B-B14F-4D97-AF65-F5344CB8AC3E}">
        <p14:creationId xmlns:p14="http://schemas.microsoft.com/office/powerpoint/2010/main" val="124378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6B7A2-3AB9-95D7-19F0-EB2E53C6FA55}"/>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2. Công thức cấu tạo</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3" name="Arrow: Pentagon 2">
            <a:extLst>
              <a:ext uri="{FF2B5EF4-FFF2-40B4-BE49-F238E27FC236}">
                <a16:creationId xmlns:a16="http://schemas.microsoft.com/office/drawing/2014/main" id="{A79E69A2-B854-754B-911C-589C3B4C4815}"/>
              </a:ext>
            </a:extLst>
          </p:cNvPr>
          <p:cNvSpPr/>
          <p:nvPr/>
        </p:nvSpPr>
        <p:spPr>
          <a:xfrm>
            <a:off x="0" y="1189720"/>
            <a:ext cx="2202180" cy="571500"/>
          </a:xfrm>
          <a:prstGeom prst="homePlate">
            <a:avLst/>
          </a:prstGeom>
          <a:solidFill>
            <a:srgbClr val="FF91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2200" b="1" kern="1200">
                <a:solidFill>
                  <a:prstClr val="white"/>
                </a:solidFill>
                <a:latin typeface="Arial"/>
                <a:cs typeface="Arial" panose="020B0604020202020204" pitchFamily="34" charset="0"/>
              </a:rPr>
              <a:t>Ví dụ</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9" name="Table 8">
            <a:extLst>
              <a:ext uri="{FF2B5EF4-FFF2-40B4-BE49-F238E27FC236}">
                <a16:creationId xmlns:a16="http://schemas.microsoft.com/office/drawing/2014/main" id="{48C99664-B99A-BE9C-5958-798DCE424C60}"/>
              </a:ext>
            </a:extLst>
          </p:cNvPr>
          <p:cNvGraphicFramePr>
            <a:graphicFrameLocks noGrp="1"/>
          </p:cNvGraphicFramePr>
          <p:nvPr>
            <p:extLst>
              <p:ext uri="{D42A27DB-BD31-4B8C-83A1-F6EECF244321}">
                <p14:modId xmlns:p14="http://schemas.microsoft.com/office/powerpoint/2010/main" val="790268611"/>
              </p:ext>
            </p:extLst>
          </p:nvPr>
        </p:nvGraphicFramePr>
        <p:xfrm>
          <a:off x="411478" y="2102121"/>
          <a:ext cx="8321041" cy="2560320"/>
        </p:xfrm>
        <a:graphic>
          <a:graphicData uri="http://schemas.openxmlformats.org/drawingml/2006/table">
            <a:tbl>
              <a:tblPr firstRow="1" bandRow="1">
                <a:tableStyleId>{388309B1-7137-4BC9-B31A-EE4D797FC2D2}</a:tableStyleId>
              </a:tblPr>
              <a:tblGrid>
                <a:gridCol w="1386841">
                  <a:extLst>
                    <a:ext uri="{9D8B030D-6E8A-4147-A177-3AD203B41FA5}">
                      <a16:colId xmlns:a16="http://schemas.microsoft.com/office/drawing/2014/main" val="2428662584"/>
                    </a:ext>
                  </a:extLst>
                </a:gridCol>
                <a:gridCol w="1820228">
                  <a:extLst>
                    <a:ext uri="{9D8B030D-6E8A-4147-A177-3AD203B41FA5}">
                      <a16:colId xmlns:a16="http://schemas.microsoft.com/office/drawing/2014/main" val="2764770981"/>
                    </a:ext>
                  </a:extLst>
                </a:gridCol>
                <a:gridCol w="3033712">
                  <a:extLst>
                    <a:ext uri="{9D8B030D-6E8A-4147-A177-3AD203B41FA5}">
                      <a16:colId xmlns:a16="http://schemas.microsoft.com/office/drawing/2014/main" val="4049821283"/>
                    </a:ext>
                  </a:extLst>
                </a:gridCol>
                <a:gridCol w="2080260">
                  <a:extLst>
                    <a:ext uri="{9D8B030D-6E8A-4147-A177-3AD203B41FA5}">
                      <a16:colId xmlns:a16="http://schemas.microsoft.com/office/drawing/2014/main" val="803612921"/>
                    </a:ext>
                  </a:extLst>
                </a:gridCol>
              </a:tblGrid>
              <a:tr h="457200">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CTCT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CTCT thu gọn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790126672"/>
                  </a:ext>
                </a:extLst>
              </a:tr>
              <a:tr h="2103120">
                <a:tc>
                  <a:txBody>
                    <a:bodyPr/>
                    <a:lstStyle/>
                    <a:p>
                      <a:pPr algn="ctr"/>
                      <a:r>
                        <a:rPr lang="en-US" sz="2000"/>
                        <a:t>Ethanol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5</a:t>
                      </a:r>
                      <a:r>
                        <a:rPr lang="en-US" sz="2000" baseline="0"/>
                        <a:t>OH</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CH</a:t>
                      </a:r>
                      <a:r>
                        <a:rPr lang="en-US" sz="2000" baseline="-25000"/>
                        <a:t>3</a:t>
                      </a:r>
                      <a:r>
                        <a:rPr lang="en-US" sz="2000" baseline="0"/>
                        <a:t> – CH</a:t>
                      </a:r>
                      <a:r>
                        <a:rPr lang="en-US" sz="2000" baseline="-25000"/>
                        <a:t>2</a:t>
                      </a:r>
                      <a:r>
                        <a:rPr lang="en-US" sz="2000" baseline="0"/>
                        <a:t> – OH</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078521272"/>
                  </a:ext>
                </a:extLst>
              </a:tr>
            </a:tbl>
          </a:graphicData>
        </a:graphic>
      </p:graphicFrame>
      <p:pic>
        <p:nvPicPr>
          <p:cNvPr id="32" name="Picture 31">
            <a:extLst>
              <a:ext uri="{FF2B5EF4-FFF2-40B4-BE49-F238E27FC236}">
                <a16:creationId xmlns:a16="http://schemas.microsoft.com/office/drawing/2014/main" id="{0937BD9B-CC51-175E-72C8-BA0E35E924C4}"/>
              </a:ext>
            </a:extLst>
          </p:cNvPr>
          <p:cNvPicPr>
            <a:picLocks noChangeAspect="1"/>
          </p:cNvPicPr>
          <p:nvPr/>
        </p:nvPicPr>
        <p:blipFill rotWithShape="1">
          <a:blip r:embed="rId2"/>
          <a:srcRect l="5195" t="5138" r="4740" b="11327"/>
          <a:stretch/>
        </p:blipFill>
        <p:spPr>
          <a:xfrm>
            <a:off x="3741420" y="2636520"/>
            <a:ext cx="2750820" cy="1920240"/>
          </a:xfrm>
          <a:prstGeom prst="rect">
            <a:avLst/>
          </a:prstGeom>
        </p:spPr>
      </p:pic>
    </p:spTree>
    <p:extLst>
      <p:ext uri="{BB962C8B-B14F-4D97-AF65-F5344CB8AC3E}">
        <p14:creationId xmlns:p14="http://schemas.microsoft.com/office/powerpoint/2010/main" val="24560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C93E30F-6646-29F0-ADA4-A999F08CCE0F}"/>
              </a:ext>
            </a:extLst>
          </p:cNvPr>
          <p:cNvGrpSpPr/>
          <p:nvPr/>
        </p:nvGrpSpPr>
        <p:grpSpPr>
          <a:xfrm>
            <a:off x="2646513" y="0"/>
            <a:ext cx="3850973" cy="860673"/>
            <a:chOff x="1119472" y="-1998"/>
            <a:chExt cx="4316130" cy="782187"/>
          </a:xfrm>
          <a:solidFill>
            <a:srgbClr val="CE3028"/>
          </a:solidFill>
        </p:grpSpPr>
        <p:sp>
          <p:nvSpPr>
            <p:cNvPr id="15" name="Rectangle 14">
              <a:extLst>
                <a:ext uri="{FF2B5EF4-FFF2-40B4-BE49-F238E27FC236}">
                  <a16:creationId xmlns:a16="http://schemas.microsoft.com/office/drawing/2014/main" id="{F573D0EF-FE55-D09A-847A-EB26E7297F03}"/>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1B8F8086-20B3-A22E-1B46-C9881447A77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ounded Rectangle 14">
              <a:extLst>
                <a:ext uri="{FF2B5EF4-FFF2-40B4-BE49-F238E27FC236}">
                  <a16:creationId xmlns:a16="http://schemas.microsoft.com/office/drawing/2014/main" id="{ADF652C3-0CFE-0772-D4C9-7153C1BC09B7}"/>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rPr>
                <a:t>Câu </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hỏi luyện tập</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18" name="Group 17">
            <a:extLst>
              <a:ext uri="{FF2B5EF4-FFF2-40B4-BE49-F238E27FC236}">
                <a16:creationId xmlns:a16="http://schemas.microsoft.com/office/drawing/2014/main" id="{598C7B4F-9A9F-0D60-5022-9C642AB23D6E}"/>
              </a:ext>
            </a:extLst>
          </p:cNvPr>
          <p:cNvGrpSpPr/>
          <p:nvPr/>
        </p:nvGrpSpPr>
        <p:grpSpPr>
          <a:xfrm>
            <a:off x="386569" y="1100486"/>
            <a:ext cx="8370859" cy="1441807"/>
            <a:chOff x="283935" y="1908157"/>
            <a:chExt cx="12034028" cy="1922409"/>
          </a:xfrm>
        </p:grpSpPr>
        <p:sp>
          <p:nvSpPr>
            <p:cNvPr id="19" name="Rounded Rectangle 40">
              <a:extLst>
                <a:ext uri="{FF2B5EF4-FFF2-40B4-BE49-F238E27FC236}">
                  <a16:creationId xmlns:a16="http://schemas.microsoft.com/office/drawing/2014/main" id="{365B6CBE-57F0-5DDE-F054-9C4E3F71E2A7}"/>
                </a:ext>
              </a:extLst>
            </p:cNvPr>
            <p:cNvSpPr/>
            <p:nvPr/>
          </p:nvSpPr>
          <p:spPr>
            <a:xfrm>
              <a:off x="546973" y="1908157"/>
              <a:ext cx="11765339" cy="1922409"/>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 name="Picture 2" descr="https://cdn-icons-png.flaticon.com/128/5184/5184592.png">
              <a:extLst>
                <a:ext uri="{FF2B5EF4-FFF2-40B4-BE49-F238E27FC236}">
                  <a16:creationId xmlns:a16="http://schemas.microsoft.com/office/drawing/2014/main" id="{EA4391A8-F145-A31D-E233-FCCD2B7B04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B7064FB-0854-1804-B298-BB6BBCC04666}"/>
                </a:ext>
              </a:extLst>
            </p:cNvPr>
            <p:cNvSpPr txBox="1"/>
            <p:nvPr/>
          </p:nvSpPr>
          <p:spPr>
            <a:xfrm>
              <a:off x="684144" y="1926884"/>
              <a:ext cx="11633819" cy="1893766"/>
            </a:xfrm>
            <a:prstGeom prst="rect">
              <a:avLst/>
            </a:prstGeom>
            <a:noFill/>
          </p:spPr>
          <p:txBody>
            <a:bodyPr wrap="square" rtlCol="0">
              <a:spAutoFit/>
            </a:bodyPr>
            <a:lstStyle/>
            <a:p>
              <a:pPr lvl="0" algn="just" defTabSz="685800">
                <a:lnSpc>
                  <a:spcPct val="150000"/>
                </a:lnSpc>
                <a:buClrTx/>
                <a:defRPr/>
              </a:pPr>
              <a:r>
                <a:rPr lang="en-US" sz="2000" kern="1200" dirty="0">
                  <a:solidFill>
                    <a:prstClr val="black"/>
                  </a:solidFill>
                  <a:latin typeface="Arial (Body)"/>
                  <a:ea typeface="+mn-ea"/>
                  <a:cs typeface="Arial" panose="020B0604020202020204" pitchFamily="34" charset="0"/>
                </a:rPr>
                <a:t>Luyện </a:t>
              </a:r>
              <a:r>
                <a:rPr lang="en-US" sz="2000" kern="1200">
                  <a:solidFill>
                    <a:prstClr val="black"/>
                  </a:solidFill>
                  <a:latin typeface="Arial (Body)"/>
                  <a:ea typeface="+mn-ea"/>
                  <a:cs typeface="Arial" panose="020B0604020202020204" pitchFamily="34" charset="0"/>
                </a:rPr>
                <a:t>tập 4: </a:t>
              </a:r>
              <a:r>
                <a:rPr lang="vi-VN" sz="2000" kern="1200">
                  <a:solidFill>
                    <a:prstClr val="black"/>
                  </a:solidFill>
                  <a:latin typeface="Arial (Body)"/>
                  <a:ea typeface="+mn-ea"/>
                  <a:cs typeface="Arial" panose="020B0604020202020204" pitchFamily="34" charset="0"/>
                </a:rPr>
                <a:t>Chọn ý kiến đúng trong hai ý kiến sau. Giải thích</a:t>
              </a:r>
            </a:p>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(a) Ứng với một công thức cấu tạo có thể có nhiều công thức phân tử.</a:t>
              </a:r>
            </a:p>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(b) Ứng với một công thức cấu tạo, chỉ có một công thức phân tử.</a:t>
              </a:r>
            </a:p>
          </p:txBody>
        </p:sp>
      </p:grpSp>
      <p:grpSp>
        <p:nvGrpSpPr>
          <p:cNvPr id="23" name="Group 22">
            <a:extLst>
              <a:ext uri="{FF2B5EF4-FFF2-40B4-BE49-F238E27FC236}">
                <a16:creationId xmlns:a16="http://schemas.microsoft.com/office/drawing/2014/main" id="{075B9ED2-F25D-7150-4947-E1A0A6C22EAD}"/>
              </a:ext>
            </a:extLst>
          </p:cNvPr>
          <p:cNvGrpSpPr/>
          <p:nvPr/>
        </p:nvGrpSpPr>
        <p:grpSpPr>
          <a:xfrm>
            <a:off x="276161" y="2782106"/>
            <a:ext cx="8479302" cy="1915168"/>
            <a:chOff x="-135361" y="2680028"/>
            <a:chExt cx="11305736" cy="3164450"/>
          </a:xfrm>
        </p:grpSpPr>
        <p:sp>
          <p:nvSpPr>
            <p:cNvPr id="30" name="Rounded Rectangle 36">
              <a:extLst>
                <a:ext uri="{FF2B5EF4-FFF2-40B4-BE49-F238E27FC236}">
                  <a16:creationId xmlns:a16="http://schemas.microsoft.com/office/drawing/2014/main" id="{F5630E68-81A8-A7C9-8D4F-6AC22106B6C7}"/>
                </a:ext>
              </a:extLst>
            </p:cNvPr>
            <p:cNvSpPr/>
            <p:nvPr/>
          </p:nvSpPr>
          <p:spPr>
            <a:xfrm>
              <a:off x="255809" y="2680028"/>
              <a:ext cx="10914566" cy="3164450"/>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a:solidFill>
                    <a:srgbClr val="000000"/>
                  </a:solidFill>
                  <a:latin typeface="Arial" panose="020B0604020202020204" pitchFamily="34" charset="0"/>
                  <a:cs typeface="Arial" panose="020B0604020202020204" pitchFamily="34" charset="0"/>
                </a:rPr>
                <a:t>Ý kiến đúng: b</a:t>
              </a:r>
            </a:p>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 thích: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Khi biết công thức cấu tạo ngoài việc xác định được trật tự liên kết thì chúng ta cũng đếm được số lượng nguyên tử để xác định được công thức phân tử.</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1" name="Graphic 24" descr="Back with solid fill">
              <a:extLst>
                <a:ext uri="{FF2B5EF4-FFF2-40B4-BE49-F238E27FC236}">
                  <a16:creationId xmlns:a16="http://schemas.microsoft.com/office/drawing/2014/main" id="{06876D3C-751D-6993-5EB0-79F540183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35361" y="3929488"/>
              <a:ext cx="782339" cy="665530"/>
            </a:xfrm>
            <a:prstGeom prst="rect">
              <a:avLst/>
            </a:prstGeom>
          </p:spPr>
        </p:pic>
      </p:grpSp>
    </p:spTree>
    <p:extLst>
      <p:ext uri="{BB962C8B-B14F-4D97-AF65-F5344CB8AC3E}">
        <p14:creationId xmlns:p14="http://schemas.microsoft.com/office/powerpoint/2010/main" val="3783936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C93E30F-6646-29F0-ADA4-A999F08CCE0F}"/>
              </a:ext>
            </a:extLst>
          </p:cNvPr>
          <p:cNvGrpSpPr/>
          <p:nvPr/>
        </p:nvGrpSpPr>
        <p:grpSpPr>
          <a:xfrm>
            <a:off x="2646513" y="0"/>
            <a:ext cx="3850973" cy="860673"/>
            <a:chOff x="1119472" y="-1998"/>
            <a:chExt cx="4316130" cy="782187"/>
          </a:xfrm>
          <a:solidFill>
            <a:srgbClr val="CE3028"/>
          </a:solidFill>
        </p:grpSpPr>
        <p:sp>
          <p:nvSpPr>
            <p:cNvPr id="15" name="Rectangle 14">
              <a:extLst>
                <a:ext uri="{FF2B5EF4-FFF2-40B4-BE49-F238E27FC236}">
                  <a16:creationId xmlns:a16="http://schemas.microsoft.com/office/drawing/2014/main" id="{F573D0EF-FE55-D09A-847A-EB26E7297F03}"/>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1B8F8086-20B3-A22E-1B46-C9881447A77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ounded Rectangle 14">
              <a:extLst>
                <a:ext uri="{FF2B5EF4-FFF2-40B4-BE49-F238E27FC236}">
                  <a16:creationId xmlns:a16="http://schemas.microsoft.com/office/drawing/2014/main" id="{ADF652C3-0CFE-0772-D4C9-7153C1BC09B7}"/>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rPr>
                <a:t>Câu </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hỏi luyện tập</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18" name="Group 17">
            <a:extLst>
              <a:ext uri="{FF2B5EF4-FFF2-40B4-BE49-F238E27FC236}">
                <a16:creationId xmlns:a16="http://schemas.microsoft.com/office/drawing/2014/main" id="{598C7B4F-9A9F-0D60-5022-9C642AB23D6E}"/>
              </a:ext>
            </a:extLst>
          </p:cNvPr>
          <p:cNvGrpSpPr/>
          <p:nvPr/>
        </p:nvGrpSpPr>
        <p:grpSpPr>
          <a:xfrm>
            <a:off x="272269" y="1100486"/>
            <a:ext cx="4124472" cy="3803201"/>
            <a:chOff x="283935" y="1908157"/>
            <a:chExt cx="5929381" cy="5070933"/>
          </a:xfrm>
        </p:grpSpPr>
        <p:sp>
          <p:nvSpPr>
            <p:cNvPr id="19" name="Rounded Rectangle 40">
              <a:extLst>
                <a:ext uri="{FF2B5EF4-FFF2-40B4-BE49-F238E27FC236}">
                  <a16:creationId xmlns:a16="http://schemas.microsoft.com/office/drawing/2014/main" id="{365B6CBE-57F0-5DDE-F054-9C4E3F71E2A7}"/>
                </a:ext>
              </a:extLst>
            </p:cNvPr>
            <p:cNvSpPr/>
            <p:nvPr/>
          </p:nvSpPr>
          <p:spPr>
            <a:xfrm>
              <a:off x="546974" y="1908157"/>
              <a:ext cx="5666342" cy="5070933"/>
            </a:xfrm>
            <a:prstGeom prst="roundRect">
              <a:avLst>
                <a:gd name="adj" fmla="val 6520"/>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 name="Picture 2" descr="https://cdn-icons-png.flaticon.com/128/5184/5184592.png">
              <a:extLst>
                <a:ext uri="{FF2B5EF4-FFF2-40B4-BE49-F238E27FC236}">
                  <a16:creationId xmlns:a16="http://schemas.microsoft.com/office/drawing/2014/main" id="{EA4391A8-F145-A31D-E233-FCCD2B7B04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B7064FB-0854-1804-B298-BB6BBCC04666}"/>
                </a:ext>
              </a:extLst>
            </p:cNvPr>
            <p:cNvSpPr txBox="1"/>
            <p:nvPr/>
          </p:nvSpPr>
          <p:spPr>
            <a:xfrm>
              <a:off x="684144" y="1926884"/>
              <a:ext cx="5364852" cy="4971530"/>
            </a:xfrm>
            <a:prstGeom prst="rect">
              <a:avLst/>
            </a:prstGeom>
            <a:noFill/>
          </p:spPr>
          <p:txBody>
            <a:bodyPr wrap="square" rtlCol="0">
              <a:spAutoFit/>
            </a:bodyPr>
            <a:lstStyle/>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Khi đun bếp củi, khói thoát ra chứ lượng nhỏ formaldehyde. Đây là một trong những nguyên nhân làm cho khói bếp củi có tính sát trùng. Công thức phân tử của formaldehyde là CH</a:t>
              </a:r>
              <a:r>
                <a:rPr lang="en-US" sz="2000" kern="1200" baseline="-25000">
                  <a:solidFill>
                    <a:prstClr val="black"/>
                  </a:solidFill>
                  <a:latin typeface="Arial (Body)"/>
                  <a:ea typeface="+mn-ea"/>
                  <a:cs typeface="Arial" panose="020B0604020202020204" pitchFamily="34" charset="0"/>
                </a:rPr>
                <a:t>2</a:t>
              </a:r>
              <a:r>
                <a:rPr lang="en-US" sz="2000" kern="1200">
                  <a:solidFill>
                    <a:prstClr val="black"/>
                  </a:solidFill>
                  <a:latin typeface="Arial (Body)"/>
                  <a:ea typeface="+mn-ea"/>
                  <a:cs typeface="Arial" panose="020B0604020202020204" pitchFamily="34" charset="0"/>
                </a:rPr>
                <a:t>O</a:t>
              </a:r>
              <a:r>
                <a:rPr lang="vi-VN" sz="2000" kern="1200">
                  <a:solidFill>
                    <a:prstClr val="black"/>
                  </a:solidFill>
                  <a:latin typeface="Arial (Body)"/>
                  <a:ea typeface="+mn-ea"/>
                  <a:cs typeface="Arial" panose="020B0604020202020204" pitchFamily="34" charset="0"/>
                </a:rPr>
                <a:t>. Hãy viết công thức cấu tạo của formaldehyde.</a:t>
              </a:r>
            </a:p>
          </p:txBody>
        </p:sp>
      </p:grpSp>
      <p:grpSp>
        <p:nvGrpSpPr>
          <p:cNvPr id="23" name="Group 22">
            <a:extLst>
              <a:ext uri="{FF2B5EF4-FFF2-40B4-BE49-F238E27FC236}">
                <a16:creationId xmlns:a16="http://schemas.microsoft.com/office/drawing/2014/main" id="{075B9ED2-F25D-7150-4947-E1A0A6C22EAD}"/>
              </a:ext>
            </a:extLst>
          </p:cNvPr>
          <p:cNvGrpSpPr/>
          <p:nvPr/>
        </p:nvGrpSpPr>
        <p:grpSpPr>
          <a:xfrm>
            <a:off x="4851263" y="1100486"/>
            <a:ext cx="3699344" cy="977141"/>
            <a:chOff x="-135360" y="2680026"/>
            <a:chExt cx="4932459" cy="1614539"/>
          </a:xfrm>
        </p:grpSpPr>
        <p:sp>
          <p:nvSpPr>
            <p:cNvPr id="30" name="Rounded Rectangle 36">
              <a:extLst>
                <a:ext uri="{FF2B5EF4-FFF2-40B4-BE49-F238E27FC236}">
                  <a16:creationId xmlns:a16="http://schemas.microsoft.com/office/drawing/2014/main" id="{F5630E68-81A8-A7C9-8D4F-6AC22106B6C7}"/>
                </a:ext>
              </a:extLst>
            </p:cNvPr>
            <p:cNvSpPr/>
            <p:nvPr/>
          </p:nvSpPr>
          <p:spPr>
            <a:xfrm>
              <a:off x="255811" y="2680026"/>
              <a:ext cx="4541288" cy="1614539"/>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Công thức cấu tạo của formaldehyde:</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1" name="Graphic 24" descr="Back with solid fill">
              <a:extLst>
                <a:ext uri="{FF2B5EF4-FFF2-40B4-BE49-F238E27FC236}">
                  <a16:creationId xmlns:a16="http://schemas.microsoft.com/office/drawing/2014/main" id="{06876D3C-751D-6993-5EB0-79F540183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35360" y="3071462"/>
              <a:ext cx="782339" cy="665530"/>
            </a:xfrm>
            <a:prstGeom prst="rect">
              <a:avLst/>
            </a:prstGeom>
          </p:spPr>
        </p:pic>
      </p:grpSp>
      <p:pic>
        <p:nvPicPr>
          <p:cNvPr id="4" name="Picture 3" descr="A black background with a black square&#10;&#10;Description automatically generated with medium confidence">
            <a:extLst>
              <a:ext uri="{FF2B5EF4-FFF2-40B4-BE49-F238E27FC236}">
                <a16:creationId xmlns:a16="http://schemas.microsoft.com/office/drawing/2014/main" id="{6438D976-FAC9-A32F-1A56-A8BE5ADC1E64}"/>
              </a:ext>
            </a:extLst>
          </p:cNvPr>
          <p:cNvPicPr>
            <a:picLocks noChangeAspect="1"/>
          </p:cNvPicPr>
          <p:nvPr/>
        </p:nvPicPr>
        <p:blipFill>
          <a:blip r:embed="rId4"/>
          <a:stretch>
            <a:fillRect/>
          </a:stretch>
        </p:blipFill>
        <p:spPr>
          <a:xfrm>
            <a:off x="5354391" y="2017120"/>
            <a:ext cx="2986465" cy="2826060"/>
          </a:xfrm>
          <a:prstGeom prst="rect">
            <a:avLst/>
          </a:prstGeom>
        </p:spPr>
      </p:pic>
    </p:spTree>
    <p:extLst>
      <p:ext uri="{BB962C8B-B14F-4D97-AF65-F5344CB8AC3E}">
        <p14:creationId xmlns:p14="http://schemas.microsoft.com/office/powerpoint/2010/main" val="1243566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20" name="TextBox 10">
            <a:extLst>
              <a:ext uri="{FF2B5EF4-FFF2-40B4-BE49-F238E27FC236}">
                <a16:creationId xmlns:a16="http://schemas.microsoft.com/office/drawing/2014/main" id="{74FB2575-D93F-E086-151A-3D456E3B36E3}"/>
              </a:ext>
            </a:extLst>
          </p:cNvPr>
          <p:cNvSpPr txBox="1"/>
          <p:nvPr/>
        </p:nvSpPr>
        <p:spPr>
          <a:xfrm>
            <a:off x="1974525" y="609475"/>
            <a:ext cx="5194948" cy="553998"/>
          </a:xfrm>
          <a:prstGeom prst="rect">
            <a:avLst/>
          </a:prstGeom>
        </p:spPr>
        <p:txBody>
          <a:bodyPr wrap="square" lIns="0" tIns="0" rIns="0" bIns="0" rtlCol="0" anchor="t">
            <a:spAutoFit/>
          </a:bodyPr>
          <a:lstStyle/>
          <a:p>
            <a:pPr algn="ctr" defTabSz="457200">
              <a:buClrTx/>
              <a:defRPr/>
            </a:pPr>
            <a:r>
              <a:rPr lang="en-US" sz="3600" b="1" kern="1200">
                <a:solidFill>
                  <a:schemeClr val="bg1">
                    <a:lumMod val="50000"/>
                  </a:schemeClr>
                </a:solidFill>
                <a:latin typeface="Arial" panose="020B0604020202020204" pitchFamily="34" charset="0"/>
                <a:ea typeface="+mn-ea"/>
                <a:cs typeface="Arial" panose="020B0604020202020204" pitchFamily="34" charset="0"/>
              </a:rPr>
              <a:t>TRÒ CHƠI PHÂN TỬ</a:t>
            </a:r>
            <a:endParaRPr lang="en-US" sz="36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3BF9B28-EE8E-3B95-2737-D78CB6E42186}"/>
              </a:ext>
            </a:extLst>
          </p:cNvPr>
          <p:cNvSpPr txBox="1"/>
          <p:nvPr/>
        </p:nvSpPr>
        <p:spPr>
          <a:xfrm>
            <a:off x="223605" y="1267040"/>
            <a:ext cx="8696787" cy="3266985"/>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Chia lớp thành 2 đội và thi đua trả lời</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Các đội hãy</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ựa chọn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từng</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quả cầu tương ứng cho các nguyên tử để trả lời câu hỏi. Câu trả lời đúng sẽ hiện liên kết giữa các nguyên tố.</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baseline="0">
                <a:solidFill>
                  <a:prstClr val="black"/>
                </a:solidFill>
                <a:latin typeface="Arial" panose="020B0604020202020204" pitchFamily="34" charset="0"/>
                <a:ea typeface="+mn-ea"/>
                <a:cs typeface="Arial" panose="020B0604020202020204" pitchFamily="34" charset="0"/>
              </a:rPr>
              <a:t>Mỗi</a:t>
            </a:r>
            <a:r>
              <a:rPr lang="en-US" sz="2000" kern="1200">
                <a:solidFill>
                  <a:prstClr val="black"/>
                </a:solidFill>
                <a:latin typeface="Arial" panose="020B0604020202020204" pitchFamily="34" charset="0"/>
                <a:ea typeface="+mn-ea"/>
                <a:cs typeface="Arial" panose="020B0604020202020204" pitchFamily="34" charset="0"/>
              </a:rPr>
              <a:t> quả cầu sẽ tương ứng với từng số điểm như sau: </a:t>
            </a:r>
            <a:r>
              <a:rPr lang="en-US" sz="2000" kern="1200">
                <a:solidFill>
                  <a:schemeClr val="bg1">
                    <a:lumMod val="50000"/>
                  </a:schemeClr>
                </a:solidFill>
                <a:latin typeface="Arial" panose="020B0604020202020204" pitchFamily="34" charset="0"/>
                <a:ea typeface="+mn-ea"/>
                <a:cs typeface="Arial" panose="020B0604020202020204" pitchFamily="34" charset="0"/>
              </a:rPr>
              <a:t>quả cầu mang nguyên tố H có 1 điểm</a:t>
            </a:r>
            <a:r>
              <a:rPr lang="en-US" sz="2000" kern="1200">
                <a:solidFill>
                  <a:prstClr val="black"/>
                </a:solidFill>
                <a:latin typeface="Arial" panose="020B0604020202020204" pitchFamily="34" charset="0"/>
                <a:ea typeface="+mn-ea"/>
                <a:cs typeface="Arial" panose="020B0604020202020204" pitchFamily="34" charset="0"/>
              </a:rPr>
              <a:t>, </a:t>
            </a:r>
            <a:r>
              <a:rPr lang="en-US" sz="2000" kern="1200">
                <a:solidFill>
                  <a:schemeClr val="tx1">
                    <a:lumMod val="75000"/>
                  </a:schemeClr>
                </a:solidFill>
                <a:latin typeface="Arial" panose="020B0604020202020204" pitchFamily="34" charset="0"/>
                <a:ea typeface="+mn-ea"/>
                <a:cs typeface="Arial" panose="020B0604020202020204" pitchFamily="34" charset="0"/>
              </a:rPr>
              <a:t>quả cầu mang nguyên tố C có 2 điểm</a:t>
            </a:r>
            <a:r>
              <a:rPr lang="en-US" sz="2000" kern="1200">
                <a:solidFill>
                  <a:prstClr val="black"/>
                </a:solidFill>
                <a:latin typeface="Arial" panose="020B0604020202020204" pitchFamily="34" charset="0"/>
                <a:ea typeface="+mn-ea"/>
                <a:cs typeface="Arial" panose="020B0604020202020204" pitchFamily="34" charset="0"/>
              </a:rPr>
              <a:t>, </a:t>
            </a:r>
            <a:r>
              <a:rPr lang="en-US" sz="2000" kern="1200">
                <a:solidFill>
                  <a:schemeClr val="bg2"/>
                </a:solidFill>
                <a:latin typeface="Arial" panose="020B0604020202020204" pitchFamily="34" charset="0"/>
                <a:ea typeface="+mn-ea"/>
                <a:cs typeface="Arial" panose="020B0604020202020204" pitchFamily="34" charset="0"/>
              </a:rPr>
              <a:t>quả cầu mang nguyên tố O có 5 điểm</a:t>
            </a:r>
            <a:r>
              <a:rPr lang="en-US" sz="2000" kern="1200">
                <a:solidFill>
                  <a:prstClr val="black"/>
                </a:solidFill>
                <a:latin typeface="Arial" panose="020B0604020202020204" pitchFamily="34" charset="0"/>
                <a:ea typeface="+mn-ea"/>
                <a:cs typeface="Arial" panose="020B0604020202020204" pitchFamily="34" charset="0"/>
              </a:rPr>
              <a:t>.</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Sau khi kết</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thúc trò chơi, đội nào có điểm cao nhất sẽ dành chiến thắng.</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grpSp>
        <p:nvGrpSpPr>
          <p:cNvPr id="1429" name="Google Shape;1429;p50"/>
          <p:cNvGrpSpPr/>
          <p:nvPr/>
        </p:nvGrpSpPr>
        <p:grpSpPr>
          <a:xfrm>
            <a:off x="0" y="0"/>
            <a:ext cx="943975" cy="1321773"/>
            <a:chOff x="2769125" y="980825"/>
            <a:chExt cx="943975" cy="1321773"/>
          </a:xfrm>
        </p:grpSpPr>
        <p:grpSp>
          <p:nvGrpSpPr>
            <p:cNvPr id="1430" name="Google Shape;1430;p50"/>
            <p:cNvGrpSpPr/>
            <p:nvPr/>
          </p:nvGrpSpPr>
          <p:grpSpPr>
            <a:xfrm>
              <a:off x="2769125" y="980825"/>
              <a:ext cx="791575" cy="1169373"/>
              <a:chOff x="2769125" y="980825"/>
              <a:chExt cx="791575" cy="1169373"/>
            </a:xfrm>
          </p:grpSpPr>
          <p:sp>
            <p:nvSpPr>
              <p:cNvPr id="1431" name="Google Shape;1431;p50"/>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50"/>
            <p:cNvGrpSpPr/>
            <p:nvPr/>
          </p:nvGrpSpPr>
          <p:grpSpPr>
            <a:xfrm>
              <a:off x="2921525" y="1133225"/>
              <a:ext cx="791575" cy="1169373"/>
              <a:chOff x="2769125" y="980825"/>
              <a:chExt cx="791575" cy="1169373"/>
            </a:xfrm>
          </p:grpSpPr>
          <p:sp>
            <p:nvSpPr>
              <p:cNvPr id="1436" name="Google Shape;1436;p50"/>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0">
            <a:extLst>
              <a:ext uri="{FF2B5EF4-FFF2-40B4-BE49-F238E27FC236}">
                <a16:creationId xmlns:a16="http://schemas.microsoft.com/office/drawing/2014/main" id="{74FB2575-D93F-E086-151A-3D456E3B36E3}"/>
              </a:ext>
            </a:extLst>
          </p:cNvPr>
          <p:cNvSpPr txBox="1"/>
          <p:nvPr/>
        </p:nvSpPr>
        <p:spPr>
          <a:xfrm>
            <a:off x="1974526" y="306992"/>
            <a:ext cx="5194948" cy="553998"/>
          </a:xfrm>
          <a:prstGeom prst="rect">
            <a:avLst/>
          </a:prstGeom>
        </p:spPr>
        <p:txBody>
          <a:bodyPr wrap="square" lIns="0" tIns="0" rIns="0" bIns="0" rtlCol="0" anchor="t">
            <a:spAutoFit/>
          </a:bodyPr>
          <a:lstStyle/>
          <a:p>
            <a:pPr algn="ctr" defTabSz="457200">
              <a:buClrTx/>
              <a:defRPr/>
            </a:pPr>
            <a:r>
              <a:rPr lang="en-US" sz="3600" b="1" kern="1200">
                <a:solidFill>
                  <a:schemeClr val="bg1">
                    <a:lumMod val="50000"/>
                  </a:schemeClr>
                </a:solidFill>
                <a:latin typeface="Arial" panose="020B0604020202020204" pitchFamily="34" charset="0"/>
                <a:ea typeface="+mn-ea"/>
                <a:cs typeface="Arial" panose="020B0604020202020204" pitchFamily="34" charset="0"/>
              </a:rPr>
              <a:t>TRÒ CHƠI PHÂN TỬ</a:t>
            </a:r>
            <a:endParaRPr lang="en-US" sz="36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22" name="Oval 21">
            <a:hlinkClick r:id="rId4" action="ppaction://hlinksldjump"/>
            <a:extLst>
              <a:ext uri="{FF2B5EF4-FFF2-40B4-BE49-F238E27FC236}">
                <a16:creationId xmlns:a16="http://schemas.microsoft.com/office/drawing/2014/main" id="{6365A5F7-CA89-7F98-567C-95DA3A4E7F54}"/>
              </a:ext>
            </a:extLst>
          </p:cNvPr>
          <p:cNvSpPr/>
          <p:nvPr/>
        </p:nvSpPr>
        <p:spPr>
          <a:xfrm>
            <a:off x="2595083" y="2476501"/>
            <a:ext cx="1005840" cy="100584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C</a:t>
            </a:r>
          </a:p>
        </p:txBody>
      </p:sp>
      <p:sp>
        <p:nvSpPr>
          <p:cNvPr id="23" name="Oval 22">
            <a:hlinkClick r:id="rId5" action="ppaction://hlinksldjump"/>
            <a:extLst>
              <a:ext uri="{FF2B5EF4-FFF2-40B4-BE49-F238E27FC236}">
                <a16:creationId xmlns:a16="http://schemas.microsoft.com/office/drawing/2014/main" id="{720676A0-BB0A-950A-DB72-C63E5C4048FD}"/>
              </a:ext>
            </a:extLst>
          </p:cNvPr>
          <p:cNvSpPr/>
          <p:nvPr/>
        </p:nvSpPr>
        <p:spPr>
          <a:xfrm>
            <a:off x="5554041" y="2477020"/>
            <a:ext cx="1005840" cy="100584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C</a:t>
            </a:r>
          </a:p>
        </p:txBody>
      </p:sp>
      <p:sp>
        <p:nvSpPr>
          <p:cNvPr id="24" name="Oval 23">
            <a:hlinkClick r:id="rId6" action="ppaction://hlinksldjump"/>
            <a:extLst>
              <a:ext uri="{FF2B5EF4-FFF2-40B4-BE49-F238E27FC236}">
                <a16:creationId xmlns:a16="http://schemas.microsoft.com/office/drawing/2014/main" id="{A30C9BCB-BDEB-BC9B-3E82-331A3A2BA689}"/>
              </a:ext>
            </a:extLst>
          </p:cNvPr>
          <p:cNvSpPr/>
          <p:nvPr/>
        </p:nvSpPr>
        <p:spPr>
          <a:xfrm>
            <a:off x="5548821" y="1093623"/>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5" name="Oval 24">
            <a:hlinkClick r:id="rId7" action="ppaction://hlinksldjump"/>
            <a:extLst>
              <a:ext uri="{FF2B5EF4-FFF2-40B4-BE49-F238E27FC236}">
                <a16:creationId xmlns:a16="http://schemas.microsoft.com/office/drawing/2014/main" id="{9D15A67C-00DE-87E8-4C26-26638A49A446}"/>
              </a:ext>
            </a:extLst>
          </p:cNvPr>
          <p:cNvSpPr/>
          <p:nvPr/>
        </p:nvSpPr>
        <p:spPr>
          <a:xfrm>
            <a:off x="1115604" y="2476501"/>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6" name="Oval 25">
            <a:hlinkClick r:id="rId8" action="ppaction://hlinksldjump"/>
            <a:extLst>
              <a:ext uri="{FF2B5EF4-FFF2-40B4-BE49-F238E27FC236}">
                <a16:creationId xmlns:a16="http://schemas.microsoft.com/office/drawing/2014/main" id="{EA014E68-0408-46C7-62F7-A24983FDA5D8}"/>
              </a:ext>
            </a:extLst>
          </p:cNvPr>
          <p:cNvSpPr/>
          <p:nvPr/>
        </p:nvSpPr>
        <p:spPr>
          <a:xfrm>
            <a:off x="5549760" y="3855722"/>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7" name="Oval 26">
            <a:hlinkClick r:id="rId9" action="ppaction://hlinksldjump"/>
            <a:extLst>
              <a:ext uri="{FF2B5EF4-FFF2-40B4-BE49-F238E27FC236}">
                <a16:creationId xmlns:a16="http://schemas.microsoft.com/office/drawing/2014/main" id="{F3AC1811-EA0B-C5D2-29AF-82BD62D2FCD5}"/>
              </a:ext>
            </a:extLst>
          </p:cNvPr>
          <p:cNvSpPr/>
          <p:nvPr/>
        </p:nvSpPr>
        <p:spPr>
          <a:xfrm>
            <a:off x="2595083" y="3855722"/>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8" name="Oval 27">
            <a:hlinkClick r:id="rId10" action="ppaction://hlinksldjump"/>
            <a:extLst>
              <a:ext uri="{FF2B5EF4-FFF2-40B4-BE49-F238E27FC236}">
                <a16:creationId xmlns:a16="http://schemas.microsoft.com/office/drawing/2014/main" id="{F9E956F2-2F7B-046A-BC9D-9631C5743A7E}"/>
              </a:ext>
            </a:extLst>
          </p:cNvPr>
          <p:cNvSpPr/>
          <p:nvPr/>
        </p:nvSpPr>
        <p:spPr>
          <a:xfrm>
            <a:off x="7033520" y="2476501"/>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9" name="Oval 28">
            <a:hlinkClick r:id="rId11" action="ppaction://hlinksldjump"/>
            <a:extLst>
              <a:ext uri="{FF2B5EF4-FFF2-40B4-BE49-F238E27FC236}">
                <a16:creationId xmlns:a16="http://schemas.microsoft.com/office/drawing/2014/main" id="{946BA0DA-D6F7-F88F-BA88-754DEF28FFFC}"/>
              </a:ext>
            </a:extLst>
          </p:cNvPr>
          <p:cNvSpPr/>
          <p:nvPr/>
        </p:nvSpPr>
        <p:spPr>
          <a:xfrm>
            <a:off x="2595083" y="1097280"/>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30" name="Oval 29">
            <a:hlinkClick r:id="rId12" action="ppaction://hlinksldjump"/>
            <a:extLst>
              <a:ext uri="{FF2B5EF4-FFF2-40B4-BE49-F238E27FC236}">
                <a16:creationId xmlns:a16="http://schemas.microsoft.com/office/drawing/2014/main" id="{0581F63A-9C5D-44CD-B4AC-86F392BFF197}"/>
              </a:ext>
            </a:extLst>
          </p:cNvPr>
          <p:cNvSpPr/>
          <p:nvPr/>
        </p:nvSpPr>
        <p:spPr>
          <a:xfrm>
            <a:off x="4074562" y="2478967"/>
            <a:ext cx="1005840" cy="100584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2"/>
                </a:solidFill>
              </a:rPr>
              <a:t>O</a:t>
            </a:r>
          </a:p>
        </p:txBody>
      </p:sp>
      <p:cxnSp>
        <p:nvCxnSpPr>
          <p:cNvPr id="31" name="Straight Connector 30">
            <a:extLst>
              <a:ext uri="{FF2B5EF4-FFF2-40B4-BE49-F238E27FC236}">
                <a16:creationId xmlns:a16="http://schemas.microsoft.com/office/drawing/2014/main" id="{40E11FAB-B4DC-B656-B577-572D42C21CC5}"/>
              </a:ext>
            </a:extLst>
          </p:cNvPr>
          <p:cNvCxnSpPr>
            <a:cxnSpLocks/>
          </p:cNvCxnSpPr>
          <p:nvPr/>
        </p:nvCxnSpPr>
        <p:spPr>
          <a:xfrm>
            <a:off x="3098003" y="2170285"/>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8" name="Straight Connector 1407">
            <a:extLst>
              <a:ext uri="{FF2B5EF4-FFF2-40B4-BE49-F238E27FC236}">
                <a16:creationId xmlns:a16="http://schemas.microsoft.com/office/drawing/2014/main" id="{083AFE32-B025-6B49-442A-DABDC06A70A6}"/>
              </a:ext>
            </a:extLst>
          </p:cNvPr>
          <p:cNvCxnSpPr>
            <a:cxnSpLocks/>
          </p:cNvCxnSpPr>
          <p:nvPr/>
        </p:nvCxnSpPr>
        <p:spPr>
          <a:xfrm>
            <a:off x="3098003" y="3537026"/>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1" name="Straight Connector 1410">
            <a:extLst>
              <a:ext uri="{FF2B5EF4-FFF2-40B4-BE49-F238E27FC236}">
                <a16:creationId xmlns:a16="http://schemas.microsoft.com/office/drawing/2014/main" id="{E758E6D4-3345-AFA6-4417-7FC866E33C4D}"/>
              </a:ext>
            </a:extLst>
          </p:cNvPr>
          <p:cNvCxnSpPr>
            <a:cxnSpLocks/>
          </p:cNvCxnSpPr>
          <p:nvPr/>
        </p:nvCxnSpPr>
        <p:spPr>
          <a:xfrm rot="5400000">
            <a:off x="233562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2" name="Straight Connector 1411">
            <a:extLst>
              <a:ext uri="{FF2B5EF4-FFF2-40B4-BE49-F238E27FC236}">
                <a16:creationId xmlns:a16="http://schemas.microsoft.com/office/drawing/2014/main" id="{58E03A5E-66FF-AC3E-7D80-CBB1BACB2197}"/>
              </a:ext>
            </a:extLst>
          </p:cNvPr>
          <p:cNvCxnSpPr>
            <a:cxnSpLocks/>
          </p:cNvCxnSpPr>
          <p:nvPr/>
        </p:nvCxnSpPr>
        <p:spPr>
          <a:xfrm rot="5400000">
            <a:off x="382152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5" name="Straight Connector 1414">
            <a:extLst>
              <a:ext uri="{FF2B5EF4-FFF2-40B4-BE49-F238E27FC236}">
                <a16:creationId xmlns:a16="http://schemas.microsoft.com/office/drawing/2014/main" id="{A84FCBB1-BF2D-6A9E-01A1-D8FEA8E7CC56}"/>
              </a:ext>
            </a:extLst>
          </p:cNvPr>
          <p:cNvCxnSpPr>
            <a:cxnSpLocks/>
          </p:cNvCxnSpPr>
          <p:nvPr/>
        </p:nvCxnSpPr>
        <p:spPr>
          <a:xfrm>
            <a:off x="6039323" y="2170285"/>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5" name="Straight Connector 1454">
            <a:extLst>
              <a:ext uri="{FF2B5EF4-FFF2-40B4-BE49-F238E27FC236}">
                <a16:creationId xmlns:a16="http://schemas.microsoft.com/office/drawing/2014/main" id="{3074C1BE-9EDA-D6B6-6FEF-995DAAB7F387}"/>
              </a:ext>
            </a:extLst>
          </p:cNvPr>
          <p:cNvCxnSpPr>
            <a:cxnSpLocks/>
          </p:cNvCxnSpPr>
          <p:nvPr/>
        </p:nvCxnSpPr>
        <p:spPr>
          <a:xfrm>
            <a:off x="6039323" y="3537026"/>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6" name="Straight Connector 1455">
            <a:extLst>
              <a:ext uri="{FF2B5EF4-FFF2-40B4-BE49-F238E27FC236}">
                <a16:creationId xmlns:a16="http://schemas.microsoft.com/office/drawing/2014/main" id="{50A918A1-BD23-0F99-D28F-1D45D1CC46D3}"/>
              </a:ext>
            </a:extLst>
          </p:cNvPr>
          <p:cNvCxnSpPr>
            <a:cxnSpLocks/>
          </p:cNvCxnSpPr>
          <p:nvPr/>
        </p:nvCxnSpPr>
        <p:spPr>
          <a:xfrm rot="5400000">
            <a:off x="527694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7" name="Straight Connector 1456">
            <a:extLst>
              <a:ext uri="{FF2B5EF4-FFF2-40B4-BE49-F238E27FC236}">
                <a16:creationId xmlns:a16="http://schemas.microsoft.com/office/drawing/2014/main" id="{093E7149-A125-8517-077C-6E5E339BDE1D}"/>
              </a:ext>
            </a:extLst>
          </p:cNvPr>
          <p:cNvCxnSpPr>
            <a:cxnSpLocks/>
          </p:cNvCxnSpPr>
          <p:nvPr/>
        </p:nvCxnSpPr>
        <p:spPr>
          <a:xfrm rot="5400000">
            <a:off x="676284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458" name="Action Button: Go Home 1457">
            <a:hlinkClick r:id="rId13" action="ppaction://hlinksldjump" highlightClick="1"/>
            <a:extLst>
              <a:ext uri="{FF2B5EF4-FFF2-40B4-BE49-F238E27FC236}">
                <a16:creationId xmlns:a16="http://schemas.microsoft.com/office/drawing/2014/main" id="{3F72A9B6-0254-A9FB-716A-993E6A2E7DCB}"/>
              </a:ext>
            </a:extLst>
          </p:cNvPr>
          <p:cNvSpPr/>
          <p:nvPr/>
        </p:nvSpPr>
        <p:spPr>
          <a:xfrm>
            <a:off x="-1" y="4101084"/>
            <a:ext cx="1042416" cy="1042416"/>
          </a:xfrm>
          <a:prstGeom prst="actionButtonHome">
            <a:avLst/>
          </a:prstGeom>
          <a:solidFill>
            <a:srgbClr val="B9ED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2130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1"/>
                                        </p:tgtEl>
                                        <p:attrNameLst>
                                          <p:attrName>style.visibility</p:attrName>
                                        </p:attrNameLst>
                                      </p:cBhvr>
                                      <p:to>
                                        <p:strVal val="visible"/>
                                      </p:to>
                                    </p:set>
                                    <p:animEffect transition="in" filter="barn(inVertical)">
                                      <p:cBhvr>
                                        <p:cTn id="7" dur="500"/>
                                        <p:tgtEl>
                                          <p:spTgt spid="1411"/>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Horizontal)">
                                      <p:cBhvr>
                                        <p:cTn id="13" dur="500"/>
                                        <p:tgtEl>
                                          <p:spTgt spid="31"/>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1408"/>
                                        </p:tgtEl>
                                        <p:attrNameLst>
                                          <p:attrName>style.visibility</p:attrName>
                                        </p:attrNameLst>
                                      </p:cBhvr>
                                      <p:to>
                                        <p:strVal val="visible"/>
                                      </p:to>
                                    </p:set>
                                    <p:animEffect transition="in" filter="barn(inHorizontal)">
                                      <p:cBhvr>
                                        <p:cTn id="19" dur="500"/>
                                        <p:tgtEl>
                                          <p:spTgt spid="1408"/>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12"/>
                                        </p:tgtEl>
                                        <p:attrNameLst>
                                          <p:attrName>style.visibility</p:attrName>
                                        </p:attrNameLst>
                                      </p:cBhvr>
                                      <p:to>
                                        <p:strVal val="visible"/>
                                      </p:to>
                                    </p:set>
                                    <p:animEffect transition="in" filter="barn(inVertical)">
                                      <p:cBhvr>
                                        <p:cTn id="25" dur="500"/>
                                        <p:tgtEl>
                                          <p:spTgt spid="14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56"/>
                                        </p:tgtEl>
                                        <p:attrNameLst>
                                          <p:attrName>style.visibility</p:attrName>
                                        </p:attrNameLst>
                                      </p:cBhvr>
                                      <p:to>
                                        <p:strVal val="visible"/>
                                      </p:to>
                                    </p:set>
                                    <p:animEffect transition="in" filter="barn(inVertical)">
                                      <p:cBhvr>
                                        <p:cTn id="31" dur="500"/>
                                        <p:tgtEl>
                                          <p:spTgt spid="1456"/>
                                        </p:tgtEl>
                                      </p:cBhvr>
                                    </p:animEffec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1415"/>
                                        </p:tgtEl>
                                        <p:attrNameLst>
                                          <p:attrName>style.visibility</p:attrName>
                                        </p:attrNameLst>
                                      </p:cBhvr>
                                      <p:to>
                                        <p:strVal val="visible"/>
                                      </p:to>
                                    </p:set>
                                    <p:animEffect transition="in" filter="barn(inHorizontal)">
                                      <p:cBhvr>
                                        <p:cTn id="37" dur="500"/>
                                        <p:tgtEl>
                                          <p:spTgt spid="1415"/>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57"/>
                                        </p:tgtEl>
                                        <p:attrNameLst>
                                          <p:attrName>style.visibility</p:attrName>
                                        </p:attrNameLst>
                                      </p:cBhvr>
                                      <p:to>
                                        <p:strVal val="visible"/>
                                      </p:to>
                                    </p:set>
                                    <p:animEffect transition="in" filter="barn(inVertical)">
                                      <p:cBhvr>
                                        <p:cTn id="43" dur="500"/>
                                        <p:tgtEl>
                                          <p:spTgt spid="1457"/>
                                        </p:tgtEl>
                                      </p:cBhvr>
                                    </p:animEffec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6" presetClass="entr" presetSubtype="26" fill="hold" nodeType="clickEffect">
                                  <p:stCondLst>
                                    <p:cond delay="0"/>
                                  </p:stCondLst>
                                  <p:childTnLst>
                                    <p:set>
                                      <p:cBhvr>
                                        <p:cTn id="48" dur="1" fill="hold">
                                          <p:stCondLst>
                                            <p:cond delay="0"/>
                                          </p:stCondLst>
                                        </p:cTn>
                                        <p:tgtEl>
                                          <p:spTgt spid="1455"/>
                                        </p:tgtEl>
                                        <p:attrNameLst>
                                          <p:attrName>style.visibility</p:attrName>
                                        </p:attrNameLst>
                                      </p:cBhvr>
                                      <p:to>
                                        <p:strVal val="visible"/>
                                      </p:to>
                                    </p:set>
                                    <p:animEffect transition="in" filter="barn(inHorizontal)">
                                      <p:cBhvr>
                                        <p:cTn id="49" dur="500"/>
                                        <p:tgtEl>
                                          <p:spTgt spid="1455"/>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repeatCount="3000" fill="hold" grpId="0" nodeType="clickEffect">
                                  <p:stCondLst>
                                    <p:cond delay="0"/>
                                  </p:stCondLst>
                                  <p:childTnLst>
                                    <p:animEffect transition="out" filter="fade">
                                      <p:cBhvr>
                                        <p:cTn id="54" dur="500" tmFilter="0, 0; .2, .5; .8, .5; 1, 0"/>
                                        <p:tgtEl>
                                          <p:spTgt spid="30"/>
                                        </p:tgtEl>
                                      </p:cBhvr>
                                    </p:animEffect>
                                    <p:animScale>
                                      <p:cBhvr>
                                        <p:cTn id="55" dur="250" autoRev="1" fill="hold"/>
                                        <p:tgtEl>
                                          <p:spTgt spid="30"/>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grpSp>
        <p:nvGrpSpPr>
          <p:cNvPr id="1238" name="Google Shape;1238;p42"/>
          <p:cNvGrpSpPr/>
          <p:nvPr/>
        </p:nvGrpSpPr>
        <p:grpSpPr>
          <a:xfrm>
            <a:off x="0" y="0"/>
            <a:ext cx="943975" cy="1321773"/>
            <a:chOff x="2769125" y="980825"/>
            <a:chExt cx="943975" cy="1321773"/>
          </a:xfrm>
        </p:grpSpPr>
        <p:grpSp>
          <p:nvGrpSpPr>
            <p:cNvPr id="1239" name="Google Shape;1239;p42"/>
            <p:cNvGrpSpPr/>
            <p:nvPr/>
          </p:nvGrpSpPr>
          <p:grpSpPr>
            <a:xfrm>
              <a:off x="2769125" y="980825"/>
              <a:ext cx="791575" cy="1169373"/>
              <a:chOff x="2769125" y="980825"/>
              <a:chExt cx="791575" cy="1169373"/>
            </a:xfrm>
          </p:grpSpPr>
          <p:sp>
            <p:nvSpPr>
              <p:cNvPr id="1240" name="Google Shape;1240;p42"/>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2"/>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2"/>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2"/>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42"/>
            <p:cNvGrpSpPr/>
            <p:nvPr/>
          </p:nvGrpSpPr>
          <p:grpSpPr>
            <a:xfrm>
              <a:off x="2921525" y="1133225"/>
              <a:ext cx="791575" cy="1169373"/>
              <a:chOff x="2769125" y="980825"/>
              <a:chExt cx="791575" cy="1169373"/>
            </a:xfrm>
          </p:grpSpPr>
          <p:sp>
            <p:nvSpPr>
              <p:cNvPr id="1245" name="Google Shape;1245;p42"/>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2"/>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2"/>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2"/>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TextBox 27">
            <a:extLst>
              <a:ext uri="{FF2B5EF4-FFF2-40B4-BE49-F238E27FC236}">
                <a16:creationId xmlns:a16="http://schemas.microsoft.com/office/drawing/2014/main" id="{DCAB94D2-CFE1-2A56-D11A-B8A4F44B9BC2}"/>
              </a:ext>
            </a:extLst>
          </p:cNvPr>
          <p:cNvSpPr txBox="1"/>
          <p:nvPr/>
        </p:nvSpPr>
        <p:spPr>
          <a:xfrm>
            <a:off x="2286000" y="481285"/>
            <a:ext cx="4572000" cy="646331"/>
          </a:xfrm>
          <a:prstGeom prst="rect">
            <a:avLst/>
          </a:prstGeom>
          <a:noFill/>
        </p:spPr>
        <p:txBody>
          <a:bodyPr wrap="square">
            <a:spAutoFit/>
          </a:bodyPr>
          <a:lstStyle/>
          <a:p>
            <a:pPr algn="ctr" defTabSz="457200">
              <a:buClrTx/>
            </a:pPr>
            <a:r>
              <a:rPr lang="en-US" sz="3600" b="1">
                <a:solidFill>
                  <a:srgbClr val="DEA900"/>
                </a:solidFill>
                <a:latin typeface="Arial" panose="020B0604020202020204" pitchFamily="34" charset="0"/>
                <a:cs typeface="Arial" panose="020B0604020202020204" pitchFamily="34" charset="0"/>
              </a:rPr>
              <a:t>NỘI DUNG BÀI HỌC</a:t>
            </a:r>
          </a:p>
        </p:txBody>
      </p:sp>
      <p:grpSp>
        <p:nvGrpSpPr>
          <p:cNvPr id="1216" name="Group 1215">
            <a:extLst>
              <a:ext uri="{FF2B5EF4-FFF2-40B4-BE49-F238E27FC236}">
                <a16:creationId xmlns:a16="http://schemas.microsoft.com/office/drawing/2014/main" id="{2911A5B6-C494-7804-B3C6-B8D5B2BE9609}"/>
              </a:ext>
            </a:extLst>
          </p:cNvPr>
          <p:cNvGrpSpPr/>
          <p:nvPr/>
        </p:nvGrpSpPr>
        <p:grpSpPr>
          <a:xfrm>
            <a:off x="491881" y="1398221"/>
            <a:ext cx="2439592" cy="1814480"/>
            <a:chOff x="108030" y="1474174"/>
            <a:chExt cx="2439592" cy="1814480"/>
          </a:xfrm>
        </p:grpSpPr>
        <p:sp>
          <p:nvSpPr>
            <p:cNvPr id="30" name="Google Shape;1240;p42">
              <a:extLst>
                <a:ext uri="{FF2B5EF4-FFF2-40B4-BE49-F238E27FC236}">
                  <a16:creationId xmlns:a16="http://schemas.microsoft.com/office/drawing/2014/main" id="{6374759D-05A4-CDF9-0940-0BB7603281E4}"/>
                </a:ext>
              </a:extLst>
            </p:cNvPr>
            <p:cNvSpPr/>
            <p:nvPr/>
          </p:nvSpPr>
          <p:spPr>
            <a:xfrm rot="16200000">
              <a:off x="912620" y="1505530"/>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r>
                <a:rPr lang="en-US" sz="4400" b="1">
                  <a:solidFill>
                    <a:schemeClr val="accent2"/>
                  </a:solidFill>
                </a:rPr>
                <a:t>I</a:t>
              </a:r>
              <a:endParaRPr sz="4400" b="1">
                <a:solidFill>
                  <a:schemeClr val="accent2"/>
                </a:solidFill>
              </a:endParaRPr>
            </a:p>
          </p:txBody>
        </p:sp>
        <p:sp>
          <p:nvSpPr>
            <p:cNvPr id="31" name="TextBox 30">
              <a:extLst>
                <a:ext uri="{FF2B5EF4-FFF2-40B4-BE49-F238E27FC236}">
                  <a16:creationId xmlns:a16="http://schemas.microsoft.com/office/drawing/2014/main" id="{118D0774-298C-63CE-C6D5-7E54FEAF4150}"/>
                </a:ext>
              </a:extLst>
            </p:cNvPr>
            <p:cNvSpPr txBox="1"/>
            <p:nvPr/>
          </p:nvSpPr>
          <p:spPr>
            <a:xfrm>
              <a:off x="108030" y="2329994"/>
              <a:ext cx="2439592" cy="958660"/>
            </a:xfrm>
            <a:prstGeom prst="rect">
              <a:avLst/>
            </a:prstGeom>
            <a:noFill/>
          </p:spPr>
          <p:txBody>
            <a:bodyPr wrap="square" rtlCol="0">
              <a:spAutoFit/>
            </a:bodyPr>
            <a:lstStyle/>
            <a:p>
              <a:pPr algn="ctr">
                <a:lnSpc>
                  <a:spcPct val="150000"/>
                </a:lnSpc>
              </a:pPr>
              <a:r>
                <a:rPr lang="en-US" sz="2000"/>
                <a:t>Hợp chất hữu cơ và hóa học hữu cơ</a:t>
              </a:r>
            </a:p>
          </p:txBody>
        </p:sp>
      </p:grpSp>
      <p:grpSp>
        <p:nvGrpSpPr>
          <p:cNvPr id="1217" name="Group 1216">
            <a:extLst>
              <a:ext uri="{FF2B5EF4-FFF2-40B4-BE49-F238E27FC236}">
                <a16:creationId xmlns:a16="http://schemas.microsoft.com/office/drawing/2014/main" id="{6818CE01-4340-0128-6B2C-BE43F35BF2F9}"/>
              </a:ext>
            </a:extLst>
          </p:cNvPr>
          <p:cNvGrpSpPr/>
          <p:nvPr/>
        </p:nvGrpSpPr>
        <p:grpSpPr>
          <a:xfrm>
            <a:off x="3386274" y="1398221"/>
            <a:ext cx="2371452" cy="2276145"/>
            <a:chOff x="386516" y="1552023"/>
            <a:chExt cx="2371452" cy="2276145"/>
          </a:xfrm>
        </p:grpSpPr>
        <p:sp>
          <p:nvSpPr>
            <p:cNvPr id="1218" name="Google Shape;1240;p42">
              <a:extLst>
                <a:ext uri="{FF2B5EF4-FFF2-40B4-BE49-F238E27FC236}">
                  <a16:creationId xmlns:a16="http://schemas.microsoft.com/office/drawing/2014/main" id="{4DAA14C6-ECF0-E5BE-C195-375C3697E025}"/>
                </a:ext>
              </a:extLst>
            </p:cNvPr>
            <p:cNvSpPr/>
            <p:nvPr/>
          </p:nvSpPr>
          <p:spPr>
            <a:xfrm rot="16200000">
              <a:off x="1157036" y="1583379"/>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r>
                <a:rPr lang="en-US" sz="4400" b="1">
                  <a:solidFill>
                    <a:schemeClr val="accent2"/>
                  </a:solidFill>
                </a:rPr>
                <a:t>II</a:t>
              </a:r>
              <a:endParaRPr sz="4400" b="1">
                <a:solidFill>
                  <a:schemeClr val="accent2"/>
                </a:solidFill>
              </a:endParaRPr>
            </a:p>
          </p:txBody>
        </p:sp>
        <p:sp>
          <p:nvSpPr>
            <p:cNvPr id="1219" name="TextBox 1218">
              <a:extLst>
                <a:ext uri="{FF2B5EF4-FFF2-40B4-BE49-F238E27FC236}">
                  <a16:creationId xmlns:a16="http://schemas.microsoft.com/office/drawing/2014/main" id="{05AD1C42-53FA-DB23-4163-F245711EC67F}"/>
                </a:ext>
              </a:extLst>
            </p:cNvPr>
            <p:cNvSpPr txBox="1"/>
            <p:nvPr/>
          </p:nvSpPr>
          <p:spPr>
            <a:xfrm>
              <a:off x="386516" y="2407843"/>
              <a:ext cx="2371452" cy="1420325"/>
            </a:xfrm>
            <a:prstGeom prst="rect">
              <a:avLst/>
            </a:prstGeom>
            <a:noFill/>
          </p:spPr>
          <p:txBody>
            <a:bodyPr wrap="square" rtlCol="0">
              <a:spAutoFit/>
            </a:bodyPr>
            <a:lstStyle/>
            <a:p>
              <a:pPr algn="ctr">
                <a:lnSpc>
                  <a:spcPct val="150000"/>
                </a:lnSpc>
              </a:pPr>
              <a:r>
                <a:rPr lang="en-US" sz="2000"/>
                <a:t>Đặc điểm cấu tạo </a:t>
              </a:r>
            </a:p>
            <a:p>
              <a:pPr algn="ctr">
                <a:lnSpc>
                  <a:spcPct val="150000"/>
                </a:lnSpc>
              </a:pPr>
              <a:r>
                <a:rPr lang="en-US" sz="2000"/>
                <a:t>phân tử hợp chất hữu cơ</a:t>
              </a:r>
            </a:p>
          </p:txBody>
        </p:sp>
      </p:grpSp>
      <p:grpSp>
        <p:nvGrpSpPr>
          <p:cNvPr id="1284" name="Group 1283">
            <a:extLst>
              <a:ext uri="{FF2B5EF4-FFF2-40B4-BE49-F238E27FC236}">
                <a16:creationId xmlns:a16="http://schemas.microsoft.com/office/drawing/2014/main" id="{0E325158-C660-CBD6-2205-B6C6E4240D0D}"/>
              </a:ext>
            </a:extLst>
          </p:cNvPr>
          <p:cNvGrpSpPr/>
          <p:nvPr/>
        </p:nvGrpSpPr>
        <p:grpSpPr>
          <a:xfrm>
            <a:off x="6192359" y="1398221"/>
            <a:ext cx="2630573" cy="2276145"/>
            <a:chOff x="6192359" y="1352501"/>
            <a:chExt cx="2630573" cy="2276145"/>
          </a:xfrm>
        </p:grpSpPr>
        <p:grpSp>
          <p:nvGrpSpPr>
            <p:cNvPr id="1220" name="Group 1219">
              <a:extLst>
                <a:ext uri="{FF2B5EF4-FFF2-40B4-BE49-F238E27FC236}">
                  <a16:creationId xmlns:a16="http://schemas.microsoft.com/office/drawing/2014/main" id="{BCD8CCB1-E712-6E10-C046-6D1A89C21C0F}"/>
                </a:ext>
              </a:extLst>
            </p:cNvPr>
            <p:cNvGrpSpPr/>
            <p:nvPr/>
          </p:nvGrpSpPr>
          <p:grpSpPr>
            <a:xfrm>
              <a:off x="6192359" y="1352501"/>
              <a:ext cx="2630573" cy="2276145"/>
              <a:chOff x="6192359" y="-849903"/>
              <a:chExt cx="2630573" cy="2276145"/>
            </a:xfrm>
          </p:grpSpPr>
          <p:sp>
            <p:nvSpPr>
              <p:cNvPr id="1221" name="Google Shape;1240;p42">
                <a:extLst>
                  <a:ext uri="{FF2B5EF4-FFF2-40B4-BE49-F238E27FC236}">
                    <a16:creationId xmlns:a16="http://schemas.microsoft.com/office/drawing/2014/main" id="{489A5124-89B7-C3EE-C8B6-34B9AF4843B3}"/>
                  </a:ext>
                </a:extLst>
              </p:cNvPr>
              <p:cNvSpPr/>
              <p:nvPr/>
            </p:nvSpPr>
            <p:spPr>
              <a:xfrm rot="16200000">
                <a:off x="7092440" y="-818547"/>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endParaRPr sz="4400" b="1">
                  <a:solidFill>
                    <a:schemeClr val="accent2"/>
                  </a:solidFill>
                </a:endParaRPr>
              </a:p>
            </p:txBody>
          </p:sp>
          <p:sp>
            <p:nvSpPr>
              <p:cNvPr id="1222" name="TextBox 1221">
                <a:extLst>
                  <a:ext uri="{FF2B5EF4-FFF2-40B4-BE49-F238E27FC236}">
                    <a16:creationId xmlns:a16="http://schemas.microsoft.com/office/drawing/2014/main" id="{FA1F6377-7D9E-9AB8-FDD5-9C6EEFDD4C3A}"/>
                  </a:ext>
                </a:extLst>
              </p:cNvPr>
              <p:cNvSpPr txBox="1"/>
              <p:nvPr/>
            </p:nvSpPr>
            <p:spPr>
              <a:xfrm>
                <a:off x="6192359" y="5917"/>
                <a:ext cx="2630573" cy="1420325"/>
              </a:xfrm>
              <a:prstGeom prst="rect">
                <a:avLst/>
              </a:prstGeom>
              <a:noFill/>
            </p:spPr>
            <p:txBody>
              <a:bodyPr wrap="square" rtlCol="0">
                <a:spAutoFit/>
              </a:bodyPr>
              <a:lstStyle/>
              <a:p>
                <a:pPr algn="ctr">
                  <a:lnSpc>
                    <a:spcPct val="150000"/>
                  </a:lnSpc>
                </a:pPr>
                <a:r>
                  <a:rPr lang="en-US" sz="2000"/>
                  <a:t>Công thức phân tử và công thức cấu tạo hợp chất hữu cơ</a:t>
                </a:r>
              </a:p>
            </p:txBody>
          </p:sp>
        </p:grpSp>
        <p:sp>
          <p:nvSpPr>
            <p:cNvPr id="1224" name="TextBox 1223">
              <a:extLst>
                <a:ext uri="{FF2B5EF4-FFF2-40B4-BE49-F238E27FC236}">
                  <a16:creationId xmlns:a16="http://schemas.microsoft.com/office/drawing/2014/main" id="{C580C2CD-B2F0-FAC6-3A85-B58CAF1FC571}"/>
                </a:ext>
              </a:extLst>
            </p:cNvPr>
            <p:cNvSpPr txBox="1"/>
            <p:nvPr/>
          </p:nvSpPr>
          <p:spPr>
            <a:xfrm>
              <a:off x="7008535" y="1382985"/>
              <a:ext cx="998220" cy="769441"/>
            </a:xfrm>
            <a:prstGeom prst="rect">
              <a:avLst/>
            </a:prstGeom>
            <a:noFill/>
          </p:spPr>
          <p:txBody>
            <a:bodyPr wrap="square">
              <a:spAutoFit/>
            </a:bodyPr>
            <a:lstStyle/>
            <a:p>
              <a:pPr marL="0" lvl="0" indent="0" algn="ctr" rtl="0">
                <a:spcBef>
                  <a:spcPts val="0"/>
                </a:spcBef>
                <a:spcAft>
                  <a:spcPts val="0"/>
                </a:spcAft>
                <a:buNone/>
              </a:pPr>
              <a:r>
                <a:rPr lang="en-US" sz="4400" b="1">
                  <a:solidFill>
                    <a:schemeClr val="accent2"/>
                  </a:solidFill>
                </a:rPr>
                <a:t>III</a:t>
              </a:r>
            </a:p>
          </p:txBody>
        </p:sp>
      </p:grpSp>
      <p:sp>
        <p:nvSpPr>
          <p:cNvPr id="1285" name="Freeform 8">
            <a:extLst>
              <a:ext uri="{FF2B5EF4-FFF2-40B4-BE49-F238E27FC236}">
                <a16:creationId xmlns:a16="http://schemas.microsoft.com/office/drawing/2014/main" id="{928EE142-D979-09AE-D3E4-36CD6A452FFE}"/>
              </a:ext>
            </a:extLst>
          </p:cNvPr>
          <p:cNvSpPr/>
          <p:nvPr/>
        </p:nvSpPr>
        <p:spPr>
          <a:xfrm>
            <a:off x="258660" y="3976117"/>
            <a:ext cx="8626680" cy="1167383"/>
          </a:xfrm>
          <a:custGeom>
            <a:avLst/>
            <a:gdLst/>
            <a:ahLst/>
            <a:cxnLst/>
            <a:rect l="l" t="t" r="r" b="b"/>
            <a:pathLst>
              <a:path w="7315200" h="1014984">
                <a:moveTo>
                  <a:pt x="0" y="0"/>
                </a:moveTo>
                <a:lnTo>
                  <a:pt x="7315200" y="0"/>
                </a:lnTo>
                <a:lnTo>
                  <a:pt x="7315200" y="1014984"/>
                </a:lnTo>
                <a:lnTo>
                  <a:pt x="0" y="1014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16"/>
                                        </p:tgtEl>
                                        <p:attrNameLst>
                                          <p:attrName>style.visibility</p:attrName>
                                        </p:attrNameLst>
                                      </p:cBhvr>
                                      <p:to>
                                        <p:strVal val="visible"/>
                                      </p:to>
                                    </p:set>
                                    <p:anim calcmode="lin" valueType="num">
                                      <p:cBhvr additive="base">
                                        <p:cTn id="7" dur="500"/>
                                        <p:tgtEl>
                                          <p:spTgt spid="1216"/>
                                        </p:tgtEl>
                                        <p:attrNameLst>
                                          <p:attrName>ppt_y</p:attrName>
                                        </p:attrNameLst>
                                      </p:cBhvr>
                                      <p:tavLst>
                                        <p:tav tm="0">
                                          <p:val>
                                            <p:strVal val="#ppt_y+#ppt_h*1.125000"/>
                                          </p:val>
                                        </p:tav>
                                        <p:tav tm="100000">
                                          <p:val>
                                            <p:strVal val="#ppt_y"/>
                                          </p:val>
                                        </p:tav>
                                      </p:tavLst>
                                    </p:anim>
                                    <p:animEffect transition="in" filter="wipe(up)">
                                      <p:cBhvr>
                                        <p:cTn id="8" dur="500"/>
                                        <p:tgtEl>
                                          <p:spTgt spid="12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17"/>
                                        </p:tgtEl>
                                        <p:attrNameLst>
                                          <p:attrName>style.visibility</p:attrName>
                                        </p:attrNameLst>
                                      </p:cBhvr>
                                      <p:to>
                                        <p:strVal val="visible"/>
                                      </p:to>
                                    </p:set>
                                    <p:anim calcmode="lin" valueType="num">
                                      <p:cBhvr additive="base">
                                        <p:cTn id="13" dur="500"/>
                                        <p:tgtEl>
                                          <p:spTgt spid="1217"/>
                                        </p:tgtEl>
                                        <p:attrNameLst>
                                          <p:attrName>ppt_y</p:attrName>
                                        </p:attrNameLst>
                                      </p:cBhvr>
                                      <p:tavLst>
                                        <p:tav tm="0">
                                          <p:val>
                                            <p:strVal val="#ppt_y+#ppt_h*1.125000"/>
                                          </p:val>
                                        </p:tav>
                                        <p:tav tm="100000">
                                          <p:val>
                                            <p:strVal val="#ppt_y"/>
                                          </p:val>
                                        </p:tav>
                                      </p:tavLst>
                                    </p:anim>
                                    <p:animEffect transition="in" filter="wipe(up)">
                                      <p:cBhvr>
                                        <p:cTn id="14" dur="500"/>
                                        <p:tgtEl>
                                          <p:spTgt spid="12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284"/>
                                        </p:tgtEl>
                                        <p:attrNameLst>
                                          <p:attrName>style.visibility</p:attrName>
                                        </p:attrNameLst>
                                      </p:cBhvr>
                                      <p:to>
                                        <p:strVal val="visible"/>
                                      </p:to>
                                    </p:set>
                                    <p:anim calcmode="lin" valueType="num">
                                      <p:cBhvr additive="base">
                                        <p:cTn id="19" dur="500"/>
                                        <p:tgtEl>
                                          <p:spTgt spid="1284"/>
                                        </p:tgtEl>
                                        <p:attrNameLst>
                                          <p:attrName>ppt_y</p:attrName>
                                        </p:attrNameLst>
                                      </p:cBhvr>
                                      <p:tavLst>
                                        <p:tav tm="0">
                                          <p:val>
                                            <p:strVal val="#ppt_y+#ppt_h*1.125000"/>
                                          </p:val>
                                        </p:tav>
                                        <p:tav tm="100000">
                                          <p:val>
                                            <p:strVal val="#ppt_y"/>
                                          </p:val>
                                        </p:tav>
                                      </p:tavLst>
                                    </p:anim>
                                    <p:animEffect transition="in" filter="wipe(up)">
                                      <p:cBhvr>
                                        <p:cTn id="20" dur="500"/>
                                        <p:tgtEl>
                                          <p:spTgt spid="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457200" y="1655230"/>
            <a:ext cx="394381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luôn có C và H.</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827239" y="761613"/>
            <a:ext cx="7489522" cy="537391"/>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H. </a:t>
            </a:r>
            <a:r>
              <a:rPr lang="vi-VN" sz="2200">
                <a:latin typeface="Arial" panose="020B0604020202020204" pitchFamily="34" charset="0"/>
                <a:ea typeface="Calibri" panose="020F0502020204030204" pitchFamily="34" charset="0"/>
                <a:cs typeface="Arial" panose="020B0604020202020204" pitchFamily="34" charset="0"/>
              </a:rPr>
              <a:t>Trong thành phần của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457200" y="3093531"/>
            <a:ext cx="394381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luôn có C, thường có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655230"/>
            <a:ext cx="394381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luôn có C,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093531"/>
            <a:ext cx="394381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D. luôn có C và O, thường có H.</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57198" y="3093531"/>
            <a:ext cx="3943815"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luôn có C, thường có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Freeform 12">
            <a:hlinkClick r:id="rId3" action="ppaction://hlinksldjump"/>
            <a:extLst>
              <a:ext uri="{FF2B5EF4-FFF2-40B4-BE49-F238E27FC236}">
                <a16:creationId xmlns:a16="http://schemas.microsoft.com/office/drawing/2014/main" id="{4E36A6F4-6402-67BF-C068-C89909CC3AA6}"/>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777599" y="511607"/>
            <a:ext cx="558880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Hydrocarbon là các hợp chất mà thành phần nguyên tố</a:t>
            </a:r>
            <a:r>
              <a:rPr lang="en-US" sz="2200">
                <a:latin typeface="Arial" panose="020B0604020202020204" pitchFamily="34" charset="0"/>
                <a:ea typeface="Calibri" panose="020F0502020204030204" pitchFamily="34" charset="0"/>
                <a:cs typeface="Arial" panose="020B0604020202020204" pitchFamily="34" charset="0"/>
              </a:rPr>
              <a:t>:</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chỉ có C và H. </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gồm C, H, N.</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845820"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Freeform 12">
            <a:hlinkClick r:id="rId3" action="ppaction://hlinksldjump"/>
            <a:extLst>
              <a:ext uri="{FF2B5EF4-FFF2-40B4-BE49-F238E27FC236}">
                <a16:creationId xmlns:a16="http://schemas.microsoft.com/office/drawing/2014/main" id="{0B301FEC-9D9A-1678-A37A-F34B3E5E3489}"/>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82266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liên kết cho - nhận.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Liên kết hóa học trong phân tử hợp chất hữu cơ chủ yếu là</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liên kết hydrogen.</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liên kết cộng hóa trị.</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liên kết ion.</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742985"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liên kết cộng hóa trị.</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id="{9611CB05-42F6-AD72-6FE6-E1057B2F7D3C}"/>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484427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Acetic acid.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Trong các hợp chất sau, chất nào </a:t>
            </a:r>
            <a:r>
              <a:rPr lang="vi-VN" sz="2200" b="1" i="1">
                <a:latin typeface="Arial" panose="020B0604020202020204" pitchFamily="34" charset="0"/>
                <a:ea typeface="Calibri" panose="020F0502020204030204" pitchFamily="34" charset="0"/>
                <a:cs typeface="Arial" panose="020B0604020202020204" pitchFamily="34" charset="0"/>
              </a:rPr>
              <a:t>không</a:t>
            </a:r>
            <a:r>
              <a:rPr lang="vi-VN" sz="2200">
                <a:latin typeface="Arial" panose="020B0604020202020204" pitchFamily="34" charset="0"/>
                <a:ea typeface="Calibri" panose="020F0502020204030204" pitchFamily="34" charset="0"/>
                <a:cs typeface="Arial" panose="020B0604020202020204" pitchFamily="34" charset="0"/>
              </a:rPr>
              <a:t> phải là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Urea.</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en-US" sz="2000">
                <a:solidFill>
                  <a:srgbClr val="000000"/>
                </a:solidFill>
              </a:rPr>
              <a:t>E</a:t>
            </a:r>
            <a:r>
              <a:rPr lang="vi-VN" sz="2000">
                <a:solidFill>
                  <a:srgbClr val="000000"/>
                </a:solidFill>
              </a:rPr>
              <a:t>thylic alcohol.</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742987"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id="{1A254BDB-73CB-E2BC-0633-371F167CD37F}"/>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3973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Acetic acid.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Trong các hợp chất sau, chất nào </a:t>
            </a:r>
            <a:r>
              <a:rPr lang="vi-VN" sz="2200" b="1" i="1">
                <a:latin typeface="Arial" panose="020B0604020202020204" pitchFamily="34" charset="0"/>
                <a:ea typeface="Calibri" panose="020F0502020204030204" pitchFamily="34" charset="0"/>
                <a:cs typeface="Arial" panose="020B0604020202020204" pitchFamily="34" charset="0"/>
              </a:rPr>
              <a:t>không</a:t>
            </a:r>
            <a:r>
              <a:rPr lang="vi-VN" sz="2200">
                <a:latin typeface="Arial" panose="020B0604020202020204" pitchFamily="34" charset="0"/>
                <a:ea typeface="Calibri" panose="020F0502020204030204" pitchFamily="34" charset="0"/>
                <a:cs typeface="Arial" panose="020B0604020202020204" pitchFamily="34" charset="0"/>
              </a:rPr>
              <a:t> phải là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Urea.</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en-US" sz="2000">
                <a:solidFill>
                  <a:srgbClr val="000000"/>
                </a:solidFill>
              </a:rPr>
              <a:t>E</a:t>
            </a:r>
            <a:r>
              <a:rPr lang="vi-VN" sz="2000">
                <a:solidFill>
                  <a:srgbClr val="000000"/>
                </a:solidFill>
              </a:rPr>
              <a:t>thylic alcohol.</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742987"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id="{D7C80631-22A8-182D-398F-468251AA9AE2}"/>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81175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id="{0423A24D-1573-977A-8526-20EB70A64969}"/>
              </a:ext>
            </a:extLst>
          </p:cNvPr>
          <p:cNvSpPr txBox="1"/>
          <p:nvPr/>
        </p:nvSpPr>
        <p:spPr>
          <a:xfrm>
            <a:off x="1513639" y="497135"/>
            <a:ext cx="611672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Dẫn xuất hydrocarbon là các hợp chất mà thành phần nguyên tố</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2FD8320-445F-7458-ECB0-269C23B47663}"/>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chỉ có C và H. </a:t>
            </a:r>
            <a:endParaRPr lang="en-US" sz="2000">
              <a:solidFill>
                <a:srgbClr val="000000"/>
              </a:solidFill>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gồm C, H, N.</a:t>
            </a:r>
            <a:endParaRPr lang="en-US" sz="2000">
              <a:solidFill>
                <a:srgbClr val="000000"/>
              </a:solidFill>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4742987" y="3223071"/>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13" name="Freeform 12">
            <a:hlinkClick r:id="rId3" action="ppaction://hlinksldjump"/>
            <a:extLst>
              <a:ext uri="{FF2B5EF4-FFF2-40B4-BE49-F238E27FC236}">
                <a16:creationId xmlns:a16="http://schemas.microsoft.com/office/drawing/2014/main" id="{97C2F37B-9BAC-D22D-FCDB-B31038D71128}"/>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08034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id="{0423A24D-1573-977A-8526-20EB70A64969}"/>
              </a:ext>
            </a:extLst>
          </p:cNvPr>
          <p:cNvSpPr txBox="1"/>
          <p:nvPr/>
        </p:nvSpPr>
        <p:spPr>
          <a:xfrm>
            <a:off x="1513639" y="497135"/>
            <a:ext cx="611672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C</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Các chất trong nhóm chất nào dưới đây đều là dẫn xuất của hydrocarbon?</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2FD8320-445F-7458-ECB0-269C23B47663}"/>
              </a:ext>
            </a:extLst>
          </p:cNvPr>
          <p:cNvSpPr/>
          <p:nvPr/>
        </p:nvSpPr>
        <p:spPr>
          <a:xfrm>
            <a:off x="845822" y="1702038"/>
            <a:ext cx="3555193"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NaCl, CH</a:t>
            </a:r>
            <a:r>
              <a:rPr lang="vi-VN" sz="2000" baseline="-25000">
                <a:solidFill>
                  <a:srgbClr val="000000"/>
                </a:solidFill>
              </a:rPr>
              <a:t>3</a:t>
            </a:r>
            <a:r>
              <a:rPr lang="vi-VN" sz="2000">
                <a:solidFill>
                  <a:srgbClr val="000000"/>
                </a:solidFill>
              </a:rPr>
              <a:t>Br,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Br</a:t>
            </a:r>
            <a:endParaRPr lang="en-US" sz="2000">
              <a:solidFill>
                <a:srgbClr val="000000"/>
              </a:solidFill>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845820" y="3322131"/>
            <a:ext cx="3555195"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3</a:t>
            </a:r>
            <a:r>
              <a:rPr lang="vi-VN" sz="2000">
                <a:solidFill>
                  <a:srgbClr val="000000"/>
                </a:solidFill>
              </a:rPr>
              <a:t>Br, CH</a:t>
            </a:r>
            <a:r>
              <a:rPr lang="vi-VN" sz="2000" baseline="-25000">
                <a:solidFill>
                  <a:srgbClr val="000000"/>
                </a:solidFill>
              </a:rPr>
              <a:t>2</a:t>
            </a:r>
            <a:r>
              <a:rPr lang="vi-VN" sz="2000">
                <a:solidFill>
                  <a:srgbClr val="000000"/>
                </a:solidFill>
              </a:rPr>
              <a:t>=CHCOOH,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OH.</a:t>
            </a:r>
            <a:endParaRPr lang="en-US" sz="2000">
              <a:solidFill>
                <a:srgbClr val="000000"/>
              </a:solidFill>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4742988" y="1702038"/>
            <a:ext cx="3555192"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2</a:t>
            </a:r>
            <a:r>
              <a:rPr lang="vi-VN" sz="2000">
                <a:solidFill>
                  <a:srgbClr val="000000"/>
                </a:solidFill>
              </a:rPr>
              <a:t>=CHBr, CH</a:t>
            </a:r>
            <a:r>
              <a:rPr lang="vi-VN" sz="2000" baseline="-25000">
                <a:solidFill>
                  <a:srgbClr val="000000"/>
                </a:solidFill>
              </a:rPr>
              <a:t>3</a:t>
            </a:r>
            <a:r>
              <a:rPr lang="vi-VN" sz="2000">
                <a:solidFill>
                  <a:srgbClr val="000000"/>
                </a:solidFill>
              </a:rPr>
              <a:t>Br, CH</a:t>
            </a:r>
            <a:r>
              <a:rPr lang="vi-VN" sz="2000" baseline="-25000">
                <a:solidFill>
                  <a:srgbClr val="000000"/>
                </a:solidFill>
              </a:rPr>
              <a:t>3</a:t>
            </a:r>
            <a:r>
              <a:rPr lang="vi-VN" sz="2000">
                <a:solidFill>
                  <a:srgbClr val="000000"/>
                </a:solidFill>
              </a:rPr>
              <a:t>CH</a:t>
            </a:r>
            <a:r>
              <a:rPr lang="vi-VN" sz="2000" baseline="-25000">
                <a:solidFill>
                  <a:srgbClr val="000000"/>
                </a:solidFill>
              </a:rPr>
              <a:t>3</a:t>
            </a:r>
            <a:endParaRPr lang="en-US" sz="2000">
              <a:solidFill>
                <a:srgbClr val="000000"/>
              </a:solidFill>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4742988" y="3322131"/>
            <a:ext cx="3555192"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HgCl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2</a:t>
            </a:r>
            <a:r>
              <a:rPr lang="vi-VN" sz="2000">
                <a:solidFill>
                  <a:srgbClr val="000000"/>
                </a:solidFill>
              </a:rPr>
              <a:t>=CHBr,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Br</a:t>
            </a:r>
            <a:endParaRPr lang="en-US" sz="2000">
              <a:solidFill>
                <a:srgbClr val="000000"/>
              </a:solidFill>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845820" y="3314511"/>
            <a:ext cx="3555193" cy="1430914"/>
          </a:xfrm>
          <a:prstGeom prst="roundRect">
            <a:avLst>
              <a:gd name="adj" fmla="val 13074"/>
            </a:avLst>
          </a:prstGeom>
          <a:solidFill>
            <a:schemeClr val="tx1">
              <a:lumMod val="40000"/>
              <a:lumOff val="60000"/>
            </a:schemeClr>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3</a:t>
            </a:r>
            <a:r>
              <a:rPr lang="vi-VN" sz="2000">
                <a:solidFill>
                  <a:srgbClr val="000000"/>
                </a:solidFill>
              </a:rPr>
              <a:t>Br, CH</a:t>
            </a:r>
            <a:r>
              <a:rPr lang="vi-VN" sz="2000" baseline="-25000">
                <a:solidFill>
                  <a:srgbClr val="000000"/>
                </a:solidFill>
              </a:rPr>
              <a:t>2</a:t>
            </a:r>
            <a:r>
              <a:rPr lang="vi-VN" sz="2000">
                <a:solidFill>
                  <a:srgbClr val="000000"/>
                </a:solidFill>
              </a:rPr>
              <a:t>=CHCOOH,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OH.</a:t>
            </a:r>
            <a:endParaRPr lang="en-US" sz="2000">
              <a:solidFill>
                <a:srgbClr val="000000"/>
              </a:solidFill>
            </a:endParaRPr>
          </a:p>
        </p:txBody>
      </p:sp>
      <p:sp>
        <p:nvSpPr>
          <p:cNvPr id="7" name="Freeform 12">
            <a:hlinkClick r:id="rId3" action="ppaction://hlinksldjump"/>
            <a:extLst>
              <a:ext uri="{FF2B5EF4-FFF2-40B4-BE49-F238E27FC236}">
                <a16:creationId xmlns:a16="http://schemas.microsoft.com/office/drawing/2014/main" id="{0F7D3CE8-2232-1C53-2078-781A2CE68AC1}"/>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83738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FD8320-445F-7458-ECB0-269C23B47663}"/>
              </a:ext>
            </a:extLst>
          </p:cNvPr>
          <p:cNvSpPr/>
          <p:nvPr/>
        </p:nvSpPr>
        <p:spPr>
          <a:xfrm>
            <a:off x="5151122" y="548373"/>
            <a:ext cx="3555193"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A. C</a:t>
            </a:r>
            <a:r>
              <a:rPr lang="vi-VN" sz="2400" baseline="-25000">
                <a:solidFill>
                  <a:srgbClr val="000000"/>
                </a:solidFill>
                <a:latin typeface="Arial" panose="020B0604020202020204" pitchFamily="34" charset="0"/>
                <a:cs typeface="Arial" panose="020B0604020202020204" pitchFamily="34" charset="0"/>
              </a:rPr>
              <a:t>5</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12</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5151120" y="1605116"/>
            <a:ext cx="3555195"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B. C</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8</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5151120" y="2661859"/>
            <a:ext cx="3555192"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C. C</a:t>
            </a:r>
            <a:r>
              <a:rPr lang="vi-VN" sz="2400" baseline="-25000">
                <a:solidFill>
                  <a:srgbClr val="000000"/>
                </a:solidFill>
                <a:latin typeface="Arial" panose="020B0604020202020204" pitchFamily="34" charset="0"/>
                <a:cs typeface="Arial" panose="020B0604020202020204" pitchFamily="34" charset="0"/>
              </a:rPr>
              <a:t>5</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10</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5151120" y="3718602"/>
            <a:ext cx="3555192"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D. C</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10</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5151120" y="548373"/>
            <a:ext cx="3555193" cy="906969"/>
          </a:xfrm>
          <a:prstGeom prst="roundRect">
            <a:avLst>
              <a:gd name="adj" fmla="val 13074"/>
            </a:avLst>
          </a:prstGeom>
          <a:solidFill>
            <a:schemeClr val="tx1">
              <a:lumMod val="40000"/>
              <a:lumOff val="60000"/>
            </a:schemeClr>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cs typeface="Arial" panose="020B0604020202020204" pitchFamily="34" charset="0"/>
              </a:rPr>
              <a:t>A. C</a:t>
            </a:r>
            <a:r>
              <a:rPr lang="vi-VN" sz="2400" baseline="-25000">
                <a:solidFill>
                  <a:srgbClr val="000000"/>
                </a:solidFill>
                <a:cs typeface="Arial" panose="020B0604020202020204" pitchFamily="34" charset="0"/>
              </a:rPr>
              <a:t>5</a:t>
            </a:r>
            <a:r>
              <a:rPr lang="vi-VN" sz="2400">
                <a:solidFill>
                  <a:srgbClr val="000000"/>
                </a:solidFill>
                <a:cs typeface="Arial" panose="020B0604020202020204" pitchFamily="34" charset="0"/>
              </a:rPr>
              <a:t>H</a:t>
            </a:r>
            <a:r>
              <a:rPr lang="vi-VN" sz="2400" baseline="-25000">
                <a:solidFill>
                  <a:srgbClr val="000000"/>
                </a:solidFill>
                <a:cs typeface="Arial" panose="020B0604020202020204" pitchFamily="34" charset="0"/>
              </a:rPr>
              <a:t>12</a:t>
            </a:r>
            <a:r>
              <a:rPr lang="vi-VN" sz="2400">
                <a:solidFill>
                  <a:srgbClr val="000000"/>
                </a:solidFill>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FD1AC38-0986-79A1-FFE8-C5999EE3A222}"/>
              </a:ext>
            </a:extLst>
          </p:cNvPr>
          <p:cNvGrpSpPr/>
          <p:nvPr/>
        </p:nvGrpSpPr>
        <p:grpSpPr>
          <a:xfrm>
            <a:off x="437685" y="633818"/>
            <a:ext cx="4290745" cy="3875863"/>
            <a:chOff x="479375" y="479245"/>
            <a:chExt cx="4290745" cy="3875863"/>
          </a:xfrm>
        </p:grpSpPr>
        <p:sp>
          <p:nvSpPr>
            <p:cNvPr id="8" name="TextBox 7">
              <a:extLst>
                <a:ext uri="{FF2B5EF4-FFF2-40B4-BE49-F238E27FC236}">
                  <a16:creationId xmlns:a16="http://schemas.microsoft.com/office/drawing/2014/main" id="{0423A24D-1573-977A-8526-20EB70A64969}"/>
                </a:ext>
              </a:extLst>
            </p:cNvPr>
            <p:cNvSpPr txBox="1"/>
            <p:nvPr/>
          </p:nvSpPr>
          <p:spPr>
            <a:xfrm>
              <a:off x="675439" y="479245"/>
              <a:ext cx="40946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C</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Cho công thức cấu tạo của 2 - methylbutane </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7FB954B1-532E-E4E4-8A3C-7477708EC3C1}"/>
                </a:ext>
              </a:extLst>
            </p:cNvPr>
            <p:cNvPicPr>
              <a:picLocks noChangeAspect="1"/>
            </p:cNvPicPr>
            <p:nvPr/>
          </p:nvPicPr>
          <p:blipFill>
            <a:blip r:embed="rId3"/>
            <a:stretch>
              <a:fillRect/>
            </a:stretch>
          </p:blipFill>
          <p:spPr>
            <a:xfrm>
              <a:off x="906779" y="1691760"/>
              <a:ext cx="3619500" cy="1579761"/>
            </a:xfrm>
            <a:prstGeom prst="rect">
              <a:avLst/>
            </a:prstGeom>
          </p:spPr>
        </p:pic>
        <p:sp>
          <p:nvSpPr>
            <p:cNvPr id="11" name="TextBox 10">
              <a:extLst>
                <a:ext uri="{FF2B5EF4-FFF2-40B4-BE49-F238E27FC236}">
                  <a16:creationId xmlns:a16="http://schemas.microsoft.com/office/drawing/2014/main" id="{A6A170C2-7353-C67B-8C66-AC54B583A256}"/>
                </a:ext>
              </a:extLst>
            </p:cNvPr>
            <p:cNvSpPr txBox="1"/>
            <p:nvPr/>
          </p:nvSpPr>
          <p:spPr>
            <a:xfrm>
              <a:off x="479375" y="3309885"/>
              <a:ext cx="4290745" cy="1045223"/>
            </a:xfrm>
            <a:prstGeom prst="rect">
              <a:avLst/>
            </a:prstGeom>
            <a:noFill/>
          </p:spPr>
          <p:txBody>
            <a:bodyPr wrap="square">
              <a:spAutoFit/>
            </a:bodyPr>
            <a:lstStyle/>
            <a:p>
              <a:pPr algn="just">
                <a:lnSpc>
                  <a:spcPct val="150000"/>
                </a:lnSpc>
              </a:pPr>
              <a:r>
                <a:rPr lang="en-US" sz="2200"/>
                <a:t>Công thức phân tử của hợp chất trên là:</a:t>
              </a:r>
            </a:p>
          </p:txBody>
        </p:sp>
      </p:grpSp>
      <p:sp>
        <p:nvSpPr>
          <p:cNvPr id="13" name="Freeform 12">
            <a:hlinkClick r:id="rId4" action="ppaction://hlinksldjump"/>
            <a:extLst>
              <a:ext uri="{FF2B5EF4-FFF2-40B4-BE49-F238E27FC236}">
                <a16:creationId xmlns:a16="http://schemas.microsoft.com/office/drawing/2014/main" id="{CFF74D14-3BF0-D5DC-5822-DA4228ED741A}"/>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226674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id="{0423A24D-1573-977A-8526-20EB70A64969}"/>
              </a:ext>
            </a:extLst>
          </p:cNvPr>
          <p:cNvSpPr txBox="1"/>
          <p:nvPr/>
        </p:nvSpPr>
        <p:spPr>
          <a:xfrm>
            <a:off x="882549" y="634882"/>
            <a:ext cx="7378901" cy="1553054"/>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O</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Glucose là hợp chất hữu cơ có nhiều trong các loại quả chín, đặc biệt là quả nho. Công thức phân tử của glucose là C6H12O6. Khối lượng phân tử của glucose là</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2FD8320-445F-7458-ECB0-269C23B47663}"/>
              </a:ext>
            </a:extLst>
          </p:cNvPr>
          <p:cNvSpPr/>
          <p:nvPr/>
        </p:nvSpPr>
        <p:spPr>
          <a:xfrm>
            <a:off x="845822" y="2439249"/>
            <a:ext cx="3555193"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180 amu.</a:t>
            </a:r>
            <a:endParaRPr lang="en-US" sz="2000">
              <a:solidFill>
                <a:srgbClr val="000000"/>
              </a:solidFill>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845820" y="3541962"/>
            <a:ext cx="3555195"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a:t>
            </a:r>
            <a:r>
              <a:rPr lang="en-US" sz="2000">
                <a:solidFill>
                  <a:srgbClr val="000000"/>
                </a:solidFill>
              </a:rPr>
              <a:t>9</a:t>
            </a:r>
            <a:r>
              <a:rPr lang="vi-VN" sz="2000">
                <a:solidFill>
                  <a:srgbClr val="000000"/>
                </a:solidFill>
              </a:rPr>
              <a:t>0 amu.</a:t>
            </a:r>
            <a:endParaRPr lang="en-US" sz="2000">
              <a:solidFill>
                <a:srgbClr val="000000"/>
              </a:solidFill>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4742988" y="2439249"/>
            <a:ext cx="3555192"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108 amu.</a:t>
            </a:r>
            <a:endParaRPr lang="en-US" sz="2000">
              <a:solidFill>
                <a:srgbClr val="000000"/>
              </a:solidFill>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4742988" y="3541962"/>
            <a:ext cx="3555192"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342 amu.</a:t>
            </a:r>
            <a:endParaRPr lang="en-US" sz="2000">
              <a:solidFill>
                <a:srgbClr val="000000"/>
              </a:solidFill>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845820" y="2439249"/>
            <a:ext cx="3555193" cy="912565"/>
          </a:xfrm>
          <a:prstGeom prst="roundRect">
            <a:avLst>
              <a:gd name="adj" fmla="val 13074"/>
            </a:avLst>
          </a:prstGeom>
          <a:solidFill>
            <a:schemeClr val="bg2">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180 amu.</a:t>
            </a:r>
            <a:endParaRPr lang="en-US" sz="2000">
              <a:solidFill>
                <a:srgbClr val="000000"/>
              </a:solidFill>
            </a:endParaRPr>
          </a:p>
        </p:txBody>
      </p:sp>
      <p:sp>
        <p:nvSpPr>
          <p:cNvPr id="7" name="Freeform 12">
            <a:hlinkClick r:id="rId3" action="ppaction://hlinksldjump"/>
            <a:extLst>
              <a:ext uri="{FF2B5EF4-FFF2-40B4-BE49-F238E27FC236}">
                <a16:creationId xmlns:a16="http://schemas.microsoft.com/office/drawing/2014/main" id="{6322B0B4-FAE9-CE7F-A56F-74869EF97A77}"/>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87295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28" name="TextBox 27">
            <a:extLst>
              <a:ext uri="{FF2B5EF4-FFF2-40B4-BE49-F238E27FC236}">
                <a16:creationId xmlns:a16="http://schemas.microsoft.com/office/drawing/2014/main" id="{51FD551E-A94A-1F9B-2D7A-962C87F6C295}"/>
              </a:ext>
            </a:extLst>
          </p:cNvPr>
          <p:cNvSpPr txBox="1"/>
          <p:nvPr/>
        </p:nvSpPr>
        <p:spPr>
          <a:xfrm>
            <a:off x="2709282" y="316648"/>
            <a:ext cx="3282175" cy="707886"/>
          </a:xfrm>
          <a:prstGeom prst="rect">
            <a:avLst/>
          </a:prstGeom>
          <a:noFill/>
        </p:spPr>
        <p:txBody>
          <a:bodyPr wrap="square">
            <a:spAutoFit/>
          </a:bodyPr>
          <a:lstStyle/>
          <a:p>
            <a:pPr algn="ctr"/>
            <a:r>
              <a:rPr lang="en" sz="4000" b="1">
                <a:solidFill>
                  <a:srgbClr val="C00000"/>
                </a:solidFill>
                <a:latin typeface="+mj-lt"/>
              </a:rPr>
              <a:t>VẬN DỤNG</a:t>
            </a:r>
            <a:endParaRPr lang="en-US" sz="4000" dirty="0">
              <a:solidFill>
                <a:srgbClr val="C00000"/>
              </a:solidFill>
            </a:endParaRPr>
          </a:p>
        </p:txBody>
      </p:sp>
      <p:sp>
        <p:nvSpPr>
          <p:cNvPr id="30" name="TextBox 29">
            <a:extLst>
              <a:ext uri="{FF2B5EF4-FFF2-40B4-BE49-F238E27FC236}">
                <a16:creationId xmlns:a16="http://schemas.microsoft.com/office/drawing/2014/main" id="{45D9C19E-6333-0179-41AE-83CA5800DFE2}"/>
              </a:ext>
            </a:extLst>
          </p:cNvPr>
          <p:cNvSpPr txBox="1"/>
          <p:nvPr/>
        </p:nvSpPr>
        <p:spPr>
          <a:xfrm>
            <a:off x="974709" y="1048317"/>
            <a:ext cx="6751320" cy="3728649"/>
          </a:xfrm>
          <a:prstGeom prst="rect">
            <a:avLst/>
          </a:prstGeom>
          <a:noFill/>
        </p:spPr>
        <p:txBody>
          <a:bodyPr wrap="square">
            <a:spAutoFit/>
          </a:bodyPr>
          <a:lstStyle/>
          <a:p>
            <a:pPr algn="just">
              <a:lnSpc>
                <a:spcPct val="150000"/>
              </a:lnSpc>
            </a:pPr>
            <a:r>
              <a:rPr lang="vi-VN" sz="2000">
                <a:solidFill>
                  <a:srgbClr val="000000"/>
                </a:solidFill>
                <a:effectLst/>
                <a:latin typeface="+mn-lt"/>
                <a:ea typeface="Times New Roman" panose="02020603050405020304" pitchFamily="18" charset="0"/>
                <a:cs typeface="Aptos" panose="020B0004020202020204" pitchFamily="34" charset="0"/>
              </a:rPr>
              <a:t>Khí thiên nhiên là nguồn nguyên liệu sạch. Thành phần chính là methane (CH</a:t>
            </a:r>
            <a:r>
              <a:rPr lang="vi-VN" sz="2000" baseline="-25000">
                <a:solidFill>
                  <a:srgbClr val="000000"/>
                </a:solidFill>
                <a:effectLst/>
                <a:latin typeface="+mn-lt"/>
                <a:ea typeface="Times New Roman" panose="02020603050405020304" pitchFamily="18" charset="0"/>
                <a:cs typeface="Aptos" panose="020B0004020202020204" pitchFamily="34" charset="0"/>
              </a:rPr>
              <a:t>4</a:t>
            </a:r>
            <a:r>
              <a:rPr lang="vi-VN" sz="2000">
                <a:solidFill>
                  <a:srgbClr val="000000"/>
                </a:solidFill>
                <a:effectLst/>
                <a:latin typeface="+mn-lt"/>
                <a:ea typeface="Times New Roman" panose="02020603050405020304" pitchFamily="18" charset="0"/>
                <a:cs typeface="Aptos" panose="020B0004020202020204" pitchFamily="34" charset="0"/>
              </a:rPr>
              <a:t>), trong các khí còn lại còn có hydrocarbon X. Biết X có khối lượng phân tử bằng 58 amu và có 82,76% khối lượng là carbon.</a:t>
            </a:r>
            <a:endParaRPr lang="en-US" sz="2000">
              <a:effectLst/>
              <a:latin typeface="+mn-lt"/>
              <a:ea typeface="Aptos" panose="020B0004020202020204" pitchFamily="34" charset="0"/>
              <a:cs typeface="Aptos" panose="020B0004020202020204" pitchFamily="34" charset="0"/>
            </a:endParaRPr>
          </a:p>
          <a:p>
            <a:pPr marL="342900" lvl="0" indent="-342900" algn="just">
              <a:lnSpc>
                <a:spcPct val="150000"/>
              </a:lnSpc>
              <a:buFont typeface="Times New Roman" panose="02020603050405020304" pitchFamily="18" charset="0"/>
              <a:buAutoNum type="alphaLcParenR"/>
            </a:pPr>
            <a:r>
              <a:rPr lang="vi-VN" sz="2000">
                <a:solidFill>
                  <a:srgbClr val="000000"/>
                </a:solidFill>
                <a:effectLst/>
                <a:latin typeface="+mn-lt"/>
                <a:ea typeface="Times New Roman" panose="02020603050405020304" pitchFamily="18" charset="0"/>
                <a:cs typeface="Aptos" panose="020B0004020202020204" pitchFamily="34" charset="0"/>
              </a:rPr>
              <a:t>Tìm công thức phân tử của X</a:t>
            </a:r>
            <a:endParaRPr lang="en-US" sz="2000">
              <a:effectLst/>
              <a:latin typeface="+mn-lt"/>
              <a:ea typeface="Aptos" panose="020B0004020202020204" pitchFamily="34" charset="0"/>
              <a:cs typeface="Aptos" panose="020B0004020202020204" pitchFamily="34" charset="0"/>
            </a:endParaRPr>
          </a:p>
          <a:p>
            <a:pPr marL="342900" lvl="0" indent="-342900" algn="just">
              <a:lnSpc>
                <a:spcPct val="150000"/>
              </a:lnSpc>
              <a:buFont typeface="Times New Roman" panose="02020603050405020304" pitchFamily="18" charset="0"/>
              <a:buAutoNum type="alphaLcParenR"/>
            </a:pPr>
            <a:r>
              <a:rPr lang="vi-VN" sz="2000">
                <a:solidFill>
                  <a:srgbClr val="000000"/>
                </a:solidFill>
                <a:effectLst/>
                <a:latin typeface="+mn-lt"/>
                <a:ea typeface="Times New Roman" panose="02020603050405020304" pitchFamily="18" charset="0"/>
                <a:cs typeface="Aptos" panose="020B0004020202020204" pitchFamily="34" charset="0"/>
              </a:rPr>
              <a:t>Tìm hiểu qua internet, sách, báo,...em hãy cho biết các hydrocarbon còn lại có trong khí thiên nhiên và đặc điểm của nguồn năng lượng này.</a:t>
            </a:r>
            <a:endParaRPr lang="en-US" sz="2000">
              <a:effectLst/>
              <a:latin typeface="+mn-lt"/>
              <a:ea typeface="Aptos" panose="020B0004020202020204" pitchFamily="34" charset="0"/>
              <a:cs typeface="Aptos" panose="020B00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2" name="Rectangle 1">
            <a:extLst>
              <a:ext uri="{FF2B5EF4-FFF2-40B4-BE49-F238E27FC236}">
                <a16:creationId xmlns:a16="http://schemas.microsoft.com/office/drawing/2014/main" id="{DE4B522A-B56F-C09A-3D4B-4430674999A8}"/>
              </a:ext>
            </a:extLst>
          </p:cNvPr>
          <p:cNvSpPr/>
          <p:nvPr/>
        </p:nvSpPr>
        <p:spPr>
          <a:xfrm>
            <a:off x="3520066" y="1144859"/>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a:t>
            </a:r>
          </a:p>
        </p:txBody>
      </p:sp>
      <p:sp>
        <p:nvSpPr>
          <p:cNvPr id="3" name="TextBox 2">
            <a:extLst>
              <a:ext uri="{FF2B5EF4-FFF2-40B4-BE49-F238E27FC236}">
                <a16:creationId xmlns:a16="http://schemas.microsoft.com/office/drawing/2014/main" id="{EBB79708-2992-299E-199E-21FCB7727ABF}"/>
              </a:ext>
            </a:extLst>
          </p:cNvPr>
          <p:cNvSpPr txBox="1"/>
          <p:nvPr/>
        </p:nvSpPr>
        <p:spPr>
          <a:xfrm>
            <a:off x="1624971" y="2231738"/>
            <a:ext cx="5894051" cy="1824923"/>
          </a:xfrm>
          <a:prstGeom prst="rect">
            <a:avLst/>
          </a:prstGeom>
          <a:noFill/>
        </p:spPr>
        <p:txBody>
          <a:bodyPr wrap="square" rtlCol="0">
            <a:spAutoFit/>
          </a:bodyPr>
          <a:lstStyle/>
          <a:p>
            <a:pPr algn="ctr">
              <a:lnSpc>
                <a:spcPct val="150000"/>
              </a:lnSpc>
            </a:pPr>
            <a:r>
              <a:rPr lang="en-US" sz="4000" b="1">
                <a:solidFill>
                  <a:srgbClr val="DEA900"/>
                </a:solidFill>
              </a:rPr>
              <a:t>HỢP CHẤT HỮU CƠ VÀ HÓA HỌC HỮU CƠ</a:t>
            </a:r>
          </a:p>
        </p:txBody>
      </p:sp>
    </p:spTree>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595A7F6-A8A0-BABB-FB7E-CABAA1A91B78}"/>
              </a:ext>
            </a:extLst>
          </p:cNvPr>
          <p:cNvSpPr/>
          <p:nvPr/>
        </p:nvSpPr>
        <p:spPr>
          <a:xfrm>
            <a:off x="2141032" y="1116226"/>
            <a:ext cx="4861933" cy="557561"/>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 công thức hoá học cần tìm là</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endParaRPr lang="en-US" sz="2000"/>
          </a:p>
        </p:txBody>
      </p:sp>
      <p:grpSp>
        <p:nvGrpSpPr>
          <p:cNvPr id="3" name="Group 2">
            <a:extLst>
              <a:ext uri="{FF2B5EF4-FFF2-40B4-BE49-F238E27FC236}">
                <a16:creationId xmlns:a16="http://schemas.microsoft.com/office/drawing/2014/main" id="{E87AD29F-0CA5-405E-2152-256782CCE567}"/>
              </a:ext>
            </a:extLst>
          </p:cNvPr>
          <p:cNvGrpSpPr/>
          <p:nvPr/>
        </p:nvGrpSpPr>
        <p:grpSpPr>
          <a:xfrm>
            <a:off x="2646513" y="0"/>
            <a:ext cx="3850973" cy="860673"/>
            <a:chOff x="1119472" y="-1998"/>
            <a:chExt cx="4316130" cy="782187"/>
          </a:xfrm>
          <a:solidFill>
            <a:srgbClr val="CE3028"/>
          </a:solidFill>
        </p:grpSpPr>
        <p:sp>
          <p:nvSpPr>
            <p:cNvPr id="4" name="Rectangle 3">
              <a:extLst>
                <a:ext uri="{FF2B5EF4-FFF2-40B4-BE49-F238E27FC236}">
                  <a16:creationId xmlns:a16="http://schemas.microsoft.com/office/drawing/2014/main" id="{284D20AF-0771-88BC-5471-DDFB4E4091C0}"/>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E3F7CA7D-8957-82C8-9726-E76C9639D08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14">
              <a:extLst>
                <a:ext uri="{FF2B5EF4-FFF2-40B4-BE49-F238E27FC236}">
                  <a16:creationId xmlns:a16="http://schemas.microsoft.com/office/drawing/2014/main" id="{08805ED4-46A6-30E1-DA31-53D145025D2C}"/>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a:solidFill>
                    <a:prstClr val="white"/>
                  </a:solidFill>
                  <a:latin typeface="Arial (Body)"/>
                </a:rPr>
                <a:t>Câu a</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sp>
        <p:nvSpPr>
          <p:cNvPr id="10" name="TextBox 9">
            <a:extLst>
              <a:ext uri="{FF2B5EF4-FFF2-40B4-BE49-F238E27FC236}">
                <a16:creationId xmlns:a16="http://schemas.microsoft.com/office/drawing/2014/main" id="{58BCA722-D808-A6F7-C08F-8419A11A73EB}"/>
              </a:ext>
            </a:extLst>
          </p:cNvPr>
          <p:cNvSpPr txBox="1"/>
          <p:nvPr/>
        </p:nvSpPr>
        <p:spPr>
          <a:xfrm>
            <a:off x="2141033" y="1945905"/>
            <a:ext cx="5055222" cy="400110"/>
          </a:xfrm>
          <a:prstGeom prst="rect">
            <a:avLst/>
          </a:prstGeom>
          <a:noFill/>
        </p:spPr>
        <p:txBody>
          <a:bodyPr wrap="square">
            <a:spAutoFit/>
          </a:bodyPr>
          <a:lstStyle/>
          <a:p>
            <a:pPr marL="342900" indent="-342900">
              <a:buFont typeface="Arial" panose="020B0604020202020204" pitchFamily="34" charset="0"/>
              <a:buChar char="•"/>
            </a:pP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C</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KLPT</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C</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x : KLPT</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r>
              <a:rPr lang="vi-VN" sz="2000">
                <a:solidFill>
                  <a:srgbClr val="000000"/>
                </a:solidFill>
                <a:effectLst/>
                <a:latin typeface="Arial" panose="020B0604020202020204" pitchFamily="34" charset="0"/>
                <a:ea typeface="Arial Unicode MS"/>
                <a:cs typeface="Arial" panose="020B0604020202020204" pitchFamily="34" charset="0"/>
              </a:rPr>
              <a:t> </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2949E81-6C35-E6F3-C182-35B95208B590}"/>
              </a:ext>
            </a:extLst>
          </p:cNvPr>
          <p:cNvGrpSpPr/>
          <p:nvPr/>
        </p:nvGrpSpPr>
        <p:grpSpPr>
          <a:xfrm>
            <a:off x="371703" y="1945906"/>
            <a:ext cx="1687551" cy="2336306"/>
            <a:chOff x="371703" y="1975642"/>
            <a:chExt cx="1687551" cy="2336306"/>
          </a:xfrm>
        </p:grpSpPr>
        <p:sp>
          <p:nvSpPr>
            <p:cNvPr id="11" name="TextBox 10">
              <a:extLst>
                <a:ext uri="{FF2B5EF4-FFF2-40B4-BE49-F238E27FC236}">
                  <a16:creationId xmlns:a16="http://schemas.microsoft.com/office/drawing/2014/main" id="{92D53797-53F6-FD5E-D6E4-89E7F5D694EB}"/>
                </a:ext>
              </a:extLst>
            </p:cNvPr>
            <p:cNvSpPr txBox="1"/>
            <p:nvPr/>
          </p:nvSpPr>
          <p:spPr>
            <a:xfrm>
              <a:off x="371703" y="2919987"/>
              <a:ext cx="1345581" cy="400110"/>
            </a:xfrm>
            <a:prstGeom prst="rect">
              <a:avLst/>
            </a:prstGeom>
            <a:noFill/>
          </p:spPr>
          <p:txBody>
            <a:bodyPr wrap="square">
              <a:spAutoFit/>
            </a:bodyPr>
            <a:lstStyle/>
            <a:p>
              <a:pPr marL="342900" indent="-342900" algn="just">
                <a:buFont typeface="Arial" panose="020B0604020202020204" pitchFamily="34" charset="0"/>
                <a:buChar char="•"/>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có</a:t>
              </a:r>
              <a:r>
                <a:rPr lang="en-US" sz="2000">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2" name="Left Brace 11">
              <a:extLst>
                <a:ext uri="{FF2B5EF4-FFF2-40B4-BE49-F238E27FC236}">
                  <a16:creationId xmlns:a16="http://schemas.microsoft.com/office/drawing/2014/main" id="{E723B86A-195E-EDF8-7593-3071B1253889}"/>
                </a:ext>
              </a:extLst>
            </p:cNvPr>
            <p:cNvSpPr/>
            <p:nvPr/>
          </p:nvSpPr>
          <p:spPr>
            <a:xfrm>
              <a:off x="1717284" y="1975642"/>
              <a:ext cx="341970" cy="2336306"/>
            </a:xfrm>
            <a:prstGeom prst="leftBrace">
              <a:avLst>
                <a:gd name="adj1" fmla="val 61525"/>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TextBox 12">
            <a:extLst>
              <a:ext uri="{FF2B5EF4-FFF2-40B4-BE49-F238E27FC236}">
                <a16:creationId xmlns:a16="http://schemas.microsoft.com/office/drawing/2014/main" id="{34FEF11A-FA6B-623B-9349-10C6D9203A72}"/>
              </a:ext>
            </a:extLst>
          </p:cNvPr>
          <p:cNvSpPr txBox="1"/>
          <p:nvPr/>
        </p:nvSpPr>
        <p:spPr>
          <a:xfrm>
            <a:off x="1371598" y="4469827"/>
            <a:ext cx="6400800" cy="400110"/>
          </a:xfrm>
          <a:prstGeom prst="rect">
            <a:avLst/>
          </a:prstGeom>
          <a:noFill/>
        </p:spPr>
        <p:txBody>
          <a:bodyPr wrap="square">
            <a:spAutoFit/>
          </a:bodyPr>
          <a:lstStyle/>
          <a:p>
            <a:pPr algn="ct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công thức phân tử của hợp chất X là </a:t>
            </a:r>
            <a:r>
              <a:rPr lang="vi-VN" sz="2000" b="1">
                <a:solidFill>
                  <a:schemeClr val="bg2"/>
                </a:solidFill>
                <a:effectLst/>
                <a:latin typeface="Arial" panose="020B0604020202020204" pitchFamily="34" charset="0"/>
                <a:ea typeface="Times New Roman" panose="02020603050405020304" pitchFamily="18" charset="0"/>
                <a:cs typeface="Arial" panose="020B0604020202020204" pitchFamily="34" charset="0"/>
              </a:rPr>
              <a:t>C</a:t>
            </a:r>
            <a:r>
              <a:rPr lang="vi-VN" sz="2000" b="1" baseline="-25000">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r>
              <a:rPr lang="vi-VN" sz="2000" b="1">
                <a:solidFill>
                  <a:schemeClr val="bg2"/>
                </a:solidFill>
                <a:effectLst/>
                <a:latin typeface="Arial" panose="020B0604020202020204" pitchFamily="34" charset="0"/>
                <a:ea typeface="Times New Roman" panose="02020603050405020304" pitchFamily="18" charset="0"/>
                <a:cs typeface="Arial" panose="020B0604020202020204" pitchFamily="34" charset="0"/>
              </a:rPr>
              <a:t>H</a:t>
            </a:r>
            <a:r>
              <a:rPr lang="vi-VN" sz="2000" b="1" baseline="-25000">
                <a:solidFill>
                  <a:schemeClr val="bg2"/>
                </a:solidFill>
                <a:effectLst/>
                <a:latin typeface="Arial" panose="020B0604020202020204" pitchFamily="34" charset="0"/>
                <a:ea typeface="Times New Roman" panose="02020603050405020304" pitchFamily="18" charset="0"/>
                <a:cs typeface="Arial" panose="020B0604020202020204" pitchFamily="34" charset="0"/>
              </a:rPr>
              <a:t>10</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2BE97BA-6E23-B743-0ADF-43A69607C23E}"/>
              </a:ext>
            </a:extLst>
          </p:cNvPr>
          <p:cNvSpPr txBox="1"/>
          <p:nvPr/>
        </p:nvSpPr>
        <p:spPr>
          <a:xfrm>
            <a:off x="2968296" y="2418078"/>
            <a:ext cx="3733801" cy="400110"/>
          </a:xfrm>
          <a:prstGeom prst="rect">
            <a:avLst/>
          </a:prstGeom>
          <a:noFill/>
        </p:spPr>
        <p:txBody>
          <a:bodyPr wrap="square">
            <a:spAutoFit/>
          </a:bodyPr>
          <a:lstStyle/>
          <a:p>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12</a:t>
            </a:r>
            <a:r>
              <a:rPr lang="vi-VN" sz="2000">
                <a:solidFill>
                  <a:srgbClr val="000000"/>
                </a:solidFill>
                <a:effectLst/>
                <a:latin typeface="Arial" panose="020B0604020202020204" pitchFamily="34" charset="0"/>
                <a:ea typeface="Arial Unicode MS"/>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x : </a:t>
            </a:r>
            <a:r>
              <a:rPr lang="vi-VN" sz="2000">
                <a:solidFill>
                  <a:srgbClr val="000000"/>
                </a:solidFill>
                <a:effectLst/>
                <a:latin typeface="Arial" panose="020B0604020202020204" pitchFamily="34" charset="0"/>
                <a:ea typeface="MathJax_Main"/>
                <a:cs typeface="Arial" panose="020B0604020202020204" pitchFamily="34" charset="0"/>
              </a:rPr>
              <a:t>58</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82,76%</a:t>
            </a:r>
            <a:endParaRPr lang="en-US" sz="2000"/>
          </a:p>
        </p:txBody>
      </p:sp>
      <p:sp>
        <p:nvSpPr>
          <p:cNvPr id="16" name="TextBox 15">
            <a:extLst>
              <a:ext uri="{FF2B5EF4-FFF2-40B4-BE49-F238E27FC236}">
                <a16:creationId xmlns:a16="http://schemas.microsoft.com/office/drawing/2014/main" id="{1E8121A1-2CB7-9167-DB5C-293B63F820A8}"/>
              </a:ext>
            </a:extLst>
          </p:cNvPr>
          <p:cNvSpPr txBox="1"/>
          <p:nvPr/>
        </p:nvSpPr>
        <p:spPr>
          <a:xfrm>
            <a:off x="2141032" y="2890251"/>
            <a:ext cx="5107261" cy="400110"/>
          </a:xfrm>
          <a:prstGeom prst="rect">
            <a:avLst/>
          </a:prstGeom>
          <a:noFill/>
        </p:spPr>
        <p:txBody>
          <a:bodyPr wrap="square">
            <a:spAutoFit/>
          </a:bodyPr>
          <a:lstStyle/>
          <a:p>
            <a:pPr marL="342900" indent="-342900">
              <a:buFont typeface="Arial" panose="020B0604020202020204" pitchFamily="34" charset="0"/>
              <a:buChar char="•"/>
            </a:pP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latin typeface="Arial" panose="020B0604020202020204" pitchFamily="34" charset="0"/>
                <a:ea typeface="MathJax_Main"/>
                <a:cs typeface="Arial" panose="020B0604020202020204" pitchFamily="34" charset="0"/>
              </a:rPr>
              <a:t>H</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 KLTP</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H</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y : KLPT</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81D781-175C-595B-17A8-2F0CFEC7273B}"/>
              </a:ext>
            </a:extLst>
          </p:cNvPr>
          <p:cNvSpPr txBox="1"/>
          <p:nvPr/>
        </p:nvSpPr>
        <p:spPr>
          <a:xfrm>
            <a:off x="2968296" y="3362424"/>
            <a:ext cx="2388220" cy="400110"/>
          </a:xfrm>
          <a:prstGeom prst="rect">
            <a:avLst/>
          </a:prstGeom>
          <a:noFill/>
        </p:spPr>
        <p:txBody>
          <a:bodyPr wrap="square">
            <a:spAutoFit/>
          </a:bodyPr>
          <a:lstStyle/>
          <a:p>
            <a:r>
              <a:rPr lang="es-ES" sz="2000"/>
              <a:t>= 1 . y : 58 ×100%</a:t>
            </a:r>
            <a:endParaRPr lang="en-US" sz="2000"/>
          </a:p>
        </p:txBody>
      </p:sp>
      <p:sp>
        <p:nvSpPr>
          <p:cNvPr id="20" name="TextBox 19">
            <a:extLst>
              <a:ext uri="{FF2B5EF4-FFF2-40B4-BE49-F238E27FC236}">
                <a16:creationId xmlns:a16="http://schemas.microsoft.com/office/drawing/2014/main" id="{16FF2A76-D7B5-962C-E107-E93D47EAC561}"/>
              </a:ext>
            </a:extLst>
          </p:cNvPr>
          <p:cNvSpPr txBox="1"/>
          <p:nvPr/>
        </p:nvSpPr>
        <p:spPr>
          <a:xfrm>
            <a:off x="2968296" y="3882101"/>
            <a:ext cx="3362093" cy="400110"/>
          </a:xfrm>
          <a:prstGeom prst="rect">
            <a:avLst/>
          </a:prstGeom>
          <a:noFill/>
        </p:spPr>
        <p:txBody>
          <a:bodyPr wrap="square">
            <a:spAutoFit/>
          </a:bodyPr>
          <a:lstStyle/>
          <a:p>
            <a:r>
              <a:rPr lang="es-ES" sz="2000"/>
              <a:t>= 100% − 82,76% = 17,24%</a:t>
            </a:r>
            <a:endParaRPr lang="en-US" sz="2000"/>
          </a:p>
        </p:txBody>
      </p:sp>
      <p:grpSp>
        <p:nvGrpSpPr>
          <p:cNvPr id="23" name="Group 22">
            <a:extLst>
              <a:ext uri="{FF2B5EF4-FFF2-40B4-BE49-F238E27FC236}">
                <a16:creationId xmlns:a16="http://schemas.microsoft.com/office/drawing/2014/main" id="{DF284932-BBCC-F9C2-7019-56700B849463}"/>
              </a:ext>
            </a:extLst>
          </p:cNvPr>
          <p:cNvGrpSpPr/>
          <p:nvPr/>
        </p:nvGrpSpPr>
        <p:grpSpPr>
          <a:xfrm>
            <a:off x="7196255" y="2150448"/>
            <a:ext cx="1486829" cy="535259"/>
            <a:chOff x="7196255" y="2180184"/>
            <a:chExt cx="1486829" cy="535259"/>
          </a:xfrm>
        </p:grpSpPr>
        <p:sp>
          <p:nvSpPr>
            <p:cNvPr id="21" name="Arrow: Notched Right 20">
              <a:extLst>
                <a:ext uri="{FF2B5EF4-FFF2-40B4-BE49-F238E27FC236}">
                  <a16:creationId xmlns:a16="http://schemas.microsoft.com/office/drawing/2014/main" id="{87A2FD47-A42E-FA07-32B3-3963888066C0}"/>
                </a:ext>
              </a:extLst>
            </p:cNvPr>
            <p:cNvSpPr/>
            <p:nvPr/>
          </p:nvSpPr>
          <p:spPr>
            <a:xfrm>
              <a:off x="7196255" y="2311755"/>
              <a:ext cx="408878" cy="272118"/>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1C2E4E-310D-4C26-5604-667135B0EF2B}"/>
                </a:ext>
              </a:extLst>
            </p:cNvPr>
            <p:cNvSpPr/>
            <p:nvPr/>
          </p:nvSpPr>
          <p:spPr>
            <a:xfrm>
              <a:off x="7761250" y="2180184"/>
              <a:ext cx="921834" cy="535259"/>
            </a:xfrm>
            <a:prstGeom prst="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Arial" panose="020B0604020202020204" pitchFamily="34" charset="0"/>
                  <a:ea typeface="MathJax_Math-italic"/>
                  <a:cs typeface="Arial" panose="020B0604020202020204" pitchFamily="34" charset="0"/>
                </a:rPr>
                <a:t>x</a:t>
              </a:r>
              <a:r>
                <a:rPr lang="en-US" sz="2000">
                  <a:solidFill>
                    <a:srgbClr val="000000"/>
                  </a:solidFill>
                  <a:effectLst/>
                  <a:latin typeface="Arial" panose="020B0604020202020204" pitchFamily="34" charset="0"/>
                  <a:ea typeface="MathJax_Math-italic"/>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4</a:t>
              </a:r>
              <a:endParaRPr lang="en-US" sz="2000"/>
            </a:p>
          </p:txBody>
        </p:sp>
      </p:grpSp>
      <p:grpSp>
        <p:nvGrpSpPr>
          <p:cNvPr id="24" name="Group 23">
            <a:extLst>
              <a:ext uri="{FF2B5EF4-FFF2-40B4-BE49-F238E27FC236}">
                <a16:creationId xmlns:a16="http://schemas.microsoft.com/office/drawing/2014/main" id="{9098BE7E-384D-EE2A-051B-4EB92B8EEF49}"/>
              </a:ext>
            </a:extLst>
          </p:cNvPr>
          <p:cNvGrpSpPr/>
          <p:nvPr/>
        </p:nvGrpSpPr>
        <p:grpSpPr>
          <a:xfrm>
            <a:off x="7196255" y="3538544"/>
            <a:ext cx="1486829" cy="535259"/>
            <a:chOff x="7196255" y="2180184"/>
            <a:chExt cx="1486829" cy="535259"/>
          </a:xfrm>
        </p:grpSpPr>
        <p:sp>
          <p:nvSpPr>
            <p:cNvPr id="25" name="Arrow: Notched Right 24">
              <a:extLst>
                <a:ext uri="{FF2B5EF4-FFF2-40B4-BE49-F238E27FC236}">
                  <a16:creationId xmlns:a16="http://schemas.microsoft.com/office/drawing/2014/main" id="{C38C48EE-1B7D-5597-033A-84AF2406D786}"/>
                </a:ext>
              </a:extLst>
            </p:cNvPr>
            <p:cNvSpPr/>
            <p:nvPr/>
          </p:nvSpPr>
          <p:spPr>
            <a:xfrm>
              <a:off x="7196255" y="2311755"/>
              <a:ext cx="408878" cy="272118"/>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4A30B7-C4E8-B680-2AA5-1E917077E7CB}"/>
                </a:ext>
              </a:extLst>
            </p:cNvPr>
            <p:cNvSpPr/>
            <p:nvPr/>
          </p:nvSpPr>
          <p:spPr>
            <a:xfrm>
              <a:off x="7761250" y="2180184"/>
              <a:ext cx="921834" cy="535259"/>
            </a:xfrm>
            <a:prstGeom prst="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Arial" panose="020B0604020202020204" pitchFamily="34" charset="0"/>
                  <a:ea typeface="MathJax_Math-italic"/>
                  <a:cs typeface="Arial" panose="020B0604020202020204" pitchFamily="34" charset="0"/>
                </a:rPr>
                <a:t>y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10</a:t>
              </a:r>
              <a:endParaRPr lang="en-US" sz="2000"/>
            </a:p>
          </p:txBody>
        </p:sp>
      </p:grpSp>
    </p:spTree>
    <p:extLst>
      <p:ext uri="{BB962C8B-B14F-4D97-AF65-F5344CB8AC3E}">
        <p14:creationId xmlns:p14="http://schemas.microsoft.com/office/powerpoint/2010/main" val="1733986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3" grpId="0"/>
      <p:bldP spid="15" grpId="0"/>
      <p:bldP spid="16" grpId="0"/>
      <p:bldP spid="18"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7AD29F-0CA5-405E-2152-256782CCE567}"/>
              </a:ext>
            </a:extLst>
          </p:cNvPr>
          <p:cNvGrpSpPr/>
          <p:nvPr/>
        </p:nvGrpSpPr>
        <p:grpSpPr>
          <a:xfrm>
            <a:off x="2646513" y="0"/>
            <a:ext cx="3850973" cy="860673"/>
            <a:chOff x="1119472" y="-1998"/>
            <a:chExt cx="4316130" cy="782187"/>
          </a:xfrm>
          <a:solidFill>
            <a:srgbClr val="CE3028"/>
          </a:solidFill>
        </p:grpSpPr>
        <p:sp>
          <p:nvSpPr>
            <p:cNvPr id="4" name="Rectangle 3">
              <a:extLst>
                <a:ext uri="{FF2B5EF4-FFF2-40B4-BE49-F238E27FC236}">
                  <a16:creationId xmlns:a16="http://schemas.microsoft.com/office/drawing/2014/main" id="{284D20AF-0771-88BC-5471-DDFB4E4091C0}"/>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E3F7CA7D-8957-82C8-9726-E76C9639D08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14">
              <a:extLst>
                <a:ext uri="{FF2B5EF4-FFF2-40B4-BE49-F238E27FC236}">
                  <a16:creationId xmlns:a16="http://schemas.microsoft.com/office/drawing/2014/main" id="{08805ED4-46A6-30E1-DA31-53D145025D2C}"/>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a:solidFill>
                    <a:prstClr val="white"/>
                  </a:solidFill>
                  <a:latin typeface="Arial (Body)"/>
                </a:rPr>
                <a:t>Câu b</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9" name="Group 8">
            <a:extLst>
              <a:ext uri="{FF2B5EF4-FFF2-40B4-BE49-F238E27FC236}">
                <a16:creationId xmlns:a16="http://schemas.microsoft.com/office/drawing/2014/main" id="{547E6892-D19E-2C54-0FA1-EDB22F9D0FFA}"/>
              </a:ext>
            </a:extLst>
          </p:cNvPr>
          <p:cNvGrpSpPr/>
          <p:nvPr/>
        </p:nvGrpSpPr>
        <p:grpSpPr>
          <a:xfrm>
            <a:off x="1024294" y="1100486"/>
            <a:ext cx="7095410" cy="740239"/>
            <a:chOff x="-135359" y="3071461"/>
            <a:chExt cx="9460547" cy="1223104"/>
          </a:xfrm>
        </p:grpSpPr>
        <p:sp>
          <p:nvSpPr>
            <p:cNvPr id="14" name="Rounded Rectangle 36">
              <a:extLst>
                <a:ext uri="{FF2B5EF4-FFF2-40B4-BE49-F238E27FC236}">
                  <a16:creationId xmlns:a16="http://schemas.microsoft.com/office/drawing/2014/main" id="{EEAD12D2-F883-606F-2A61-E722D10CC9B9}"/>
                </a:ext>
              </a:extLst>
            </p:cNvPr>
            <p:cNvSpPr/>
            <p:nvPr/>
          </p:nvSpPr>
          <p:spPr>
            <a:xfrm>
              <a:off x="255811" y="3071461"/>
              <a:ext cx="9069377" cy="1223104"/>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spcBef>
                  <a:spcPts val="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Một số hydrocarbon có trong khí thiên nhiên là: </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7" name="Graphic 24" descr="Back with solid fill">
              <a:extLst>
                <a:ext uri="{FF2B5EF4-FFF2-40B4-BE49-F238E27FC236}">
                  <a16:creationId xmlns:a16="http://schemas.microsoft.com/office/drawing/2014/main" id="{95FE35D1-1B8E-54E1-ADB6-FCF5E3BE7A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35359" y="3350247"/>
              <a:ext cx="782339" cy="665530"/>
            </a:xfrm>
            <a:prstGeom prst="rect">
              <a:avLst/>
            </a:prstGeom>
          </p:spPr>
        </p:pic>
      </p:grpSp>
      <p:grpSp>
        <p:nvGrpSpPr>
          <p:cNvPr id="31" name="Group 30">
            <a:extLst>
              <a:ext uri="{FF2B5EF4-FFF2-40B4-BE49-F238E27FC236}">
                <a16:creationId xmlns:a16="http://schemas.microsoft.com/office/drawing/2014/main" id="{33BF7D15-849C-3D2A-EE9B-A6A76EB7D897}"/>
              </a:ext>
            </a:extLst>
          </p:cNvPr>
          <p:cNvGrpSpPr/>
          <p:nvPr/>
        </p:nvGrpSpPr>
        <p:grpSpPr>
          <a:xfrm>
            <a:off x="882740" y="2064327"/>
            <a:ext cx="3527546" cy="2741728"/>
            <a:chOff x="882740" y="2064327"/>
            <a:chExt cx="3527546" cy="2741728"/>
          </a:xfrm>
        </p:grpSpPr>
        <p:pic>
          <p:nvPicPr>
            <p:cNvPr id="28" name="Picture 27">
              <a:extLst>
                <a:ext uri="{FF2B5EF4-FFF2-40B4-BE49-F238E27FC236}">
                  <a16:creationId xmlns:a16="http://schemas.microsoft.com/office/drawing/2014/main" id="{1FE2954B-4A0C-17F2-0A9B-E3BE10C77A47}"/>
                </a:ext>
              </a:extLst>
            </p:cNvPr>
            <p:cNvPicPr>
              <a:picLocks noChangeAspect="1"/>
            </p:cNvPicPr>
            <p:nvPr/>
          </p:nvPicPr>
          <p:blipFill>
            <a:blip r:embed="rId3"/>
            <a:srcRect/>
            <a:stretch/>
          </p:blipFill>
          <p:spPr>
            <a:xfrm>
              <a:off x="882740" y="2064327"/>
              <a:ext cx="3527546" cy="2349400"/>
            </a:xfrm>
            <a:prstGeom prst="rect">
              <a:avLst/>
            </a:prstGeom>
          </p:spPr>
        </p:pic>
        <p:sp>
          <p:nvSpPr>
            <p:cNvPr id="30" name="TextBox 29">
              <a:extLst>
                <a:ext uri="{FF2B5EF4-FFF2-40B4-BE49-F238E27FC236}">
                  <a16:creationId xmlns:a16="http://schemas.microsoft.com/office/drawing/2014/main" id="{9BC64953-5BB9-B20A-FBCC-2E4C71011CDE}"/>
                </a:ext>
              </a:extLst>
            </p:cNvPr>
            <p:cNvSpPr txBox="1"/>
            <p:nvPr/>
          </p:nvSpPr>
          <p:spPr>
            <a:xfrm>
              <a:off x="1258186" y="4436723"/>
              <a:ext cx="2776654" cy="369332"/>
            </a:xfrm>
            <a:prstGeom prst="rect">
              <a:avLst/>
            </a:prstGeom>
            <a:noFill/>
          </p:spPr>
          <p:txBody>
            <a:bodyPr wrap="square">
              <a:spAutoFit/>
            </a:bodyPr>
            <a:lstStyle/>
            <a:p>
              <a:pPr algn="ctr"/>
              <a:r>
                <a:rPr lang="vi-VN" sz="1800">
                  <a:solidFill>
                    <a:srgbClr val="000000"/>
                  </a:solidFill>
                  <a:effectLst/>
                  <a:latin typeface="+mn-lt"/>
                  <a:ea typeface="Times New Roman" panose="02020603050405020304" pitchFamily="18" charset="0"/>
                </a:rPr>
                <a:t>methane, ethane (C</a:t>
              </a:r>
              <a:r>
                <a:rPr lang="vi-VN" sz="1800" baseline="-25000">
                  <a:solidFill>
                    <a:srgbClr val="000000"/>
                  </a:solidFill>
                  <a:effectLst/>
                  <a:latin typeface="+mn-lt"/>
                  <a:ea typeface="Times New Roman" panose="02020603050405020304" pitchFamily="18" charset="0"/>
                </a:rPr>
                <a:t>2</a:t>
              </a:r>
              <a:r>
                <a:rPr lang="vi-VN" sz="1800">
                  <a:solidFill>
                    <a:srgbClr val="000000"/>
                  </a:solidFill>
                  <a:effectLst/>
                  <a:latin typeface="+mn-lt"/>
                  <a:ea typeface="Times New Roman" panose="02020603050405020304" pitchFamily="18" charset="0"/>
                </a:rPr>
                <a:t>H</a:t>
              </a:r>
              <a:r>
                <a:rPr lang="vi-VN" sz="1800" baseline="-25000">
                  <a:solidFill>
                    <a:srgbClr val="000000"/>
                  </a:solidFill>
                  <a:effectLst/>
                  <a:latin typeface="+mn-lt"/>
                  <a:ea typeface="Times New Roman" panose="02020603050405020304" pitchFamily="18" charset="0"/>
                </a:rPr>
                <a:t>6</a:t>
              </a:r>
              <a:r>
                <a:rPr lang="vi-VN" sz="1800">
                  <a:solidFill>
                    <a:srgbClr val="000000"/>
                  </a:solidFill>
                  <a:effectLst/>
                  <a:latin typeface="+mn-lt"/>
                  <a:ea typeface="Times New Roman" panose="02020603050405020304" pitchFamily="18" charset="0"/>
                </a:rPr>
                <a:t>)</a:t>
              </a:r>
              <a:endParaRPr lang="en-US" sz="1800">
                <a:latin typeface="+mn-lt"/>
              </a:endParaRPr>
            </a:p>
          </p:txBody>
        </p:sp>
      </p:grpSp>
      <p:grpSp>
        <p:nvGrpSpPr>
          <p:cNvPr id="32" name="Group 31">
            <a:extLst>
              <a:ext uri="{FF2B5EF4-FFF2-40B4-BE49-F238E27FC236}">
                <a16:creationId xmlns:a16="http://schemas.microsoft.com/office/drawing/2014/main" id="{9E926428-CA21-1CD3-EB67-FF7EDD027747}"/>
              </a:ext>
            </a:extLst>
          </p:cNvPr>
          <p:cNvGrpSpPr/>
          <p:nvPr/>
        </p:nvGrpSpPr>
        <p:grpSpPr>
          <a:xfrm>
            <a:off x="4733713" y="2064327"/>
            <a:ext cx="3527546" cy="2741728"/>
            <a:chOff x="882740" y="2064327"/>
            <a:chExt cx="3527546" cy="2741728"/>
          </a:xfrm>
        </p:grpSpPr>
        <p:pic>
          <p:nvPicPr>
            <p:cNvPr id="33" name="Picture 32">
              <a:extLst>
                <a:ext uri="{FF2B5EF4-FFF2-40B4-BE49-F238E27FC236}">
                  <a16:creationId xmlns:a16="http://schemas.microsoft.com/office/drawing/2014/main" id="{1EBDD460-8206-007B-CDAC-C2E05222F1C8}"/>
                </a:ext>
              </a:extLst>
            </p:cNvPr>
            <p:cNvPicPr>
              <a:picLocks noChangeAspect="1"/>
            </p:cNvPicPr>
            <p:nvPr/>
          </p:nvPicPr>
          <p:blipFill rotWithShape="1">
            <a:blip r:embed="rId4"/>
            <a:srcRect l="7954" r="5287"/>
            <a:stretch/>
          </p:blipFill>
          <p:spPr>
            <a:xfrm>
              <a:off x="882740" y="2064327"/>
              <a:ext cx="3527546" cy="2349400"/>
            </a:xfrm>
            <a:prstGeom prst="rect">
              <a:avLst/>
            </a:prstGeom>
          </p:spPr>
        </p:pic>
        <p:sp>
          <p:nvSpPr>
            <p:cNvPr id="34" name="TextBox 33">
              <a:extLst>
                <a:ext uri="{FF2B5EF4-FFF2-40B4-BE49-F238E27FC236}">
                  <a16:creationId xmlns:a16="http://schemas.microsoft.com/office/drawing/2014/main" id="{2268B524-C693-57D3-5C85-FAD5815CA233}"/>
                </a:ext>
              </a:extLst>
            </p:cNvPr>
            <p:cNvSpPr txBox="1"/>
            <p:nvPr/>
          </p:nvSpPr>
          <p:spPr>
            <a:xfrm>
              <a:off x="1258186" y="4436723"/>
              <a:ext cx="2776654" cy="369332"/>
            </a:xfrm>
            <a:prstGeom prst="rect">
              <a:avLst/>
            </a:prstGeom>
            <a:noFill/>
          </p:spPr>
          <p:txBody>
            <a:bodyPr wrap="square">
              <a:spAutoFit/>
            </a:bodyPr>
            <a:lstStyle/>
            <a:p>
              <a:pPr algn="ctr"/>
              <a:r>
                <a:rPr lang="en-US" sz="1800">
                  <a:latin typeface="+mn-lt"/>
                  <a:ea typeface="Times New Roman" panose="02020603050405020304" pitchFamily="18" charset="0"/>
                </a:rPr>
                <a:t>p</a:t>
              </a:r>
              <a:r>
                <a:rPr lang="en-US" sz="1800">
                  <a:solidFill>
                    <a:srgbClr val="000000"/>
                  </a:solidFill>
                  <a:effectLst/>
                  <a:latin typeface="+mn-lt"/>
                  <a:ea typeface="Times New Roman" panose="02020603050405020304" pitchFamily="18" charset="0"/>
                </a:rPr>
                <a:t>ropane </a:t>
              </a:r>
              <a:r>
                <a:rPr lang="vi-VN" sz="1800">
                  <a:solidFill>
                    <a:srgbClr val="000000"/>
                  </a:solidFill>
                  <a:effectLst/>
                  <a:latin typeface="+mn-lt"/>
                  <a:ea typeface="Times New Roman" panose="02020603050405020304" pitchFamily="18" charset="0"/>
                </a:rPr>
                <a:t>(C</a:t>
              </a:r>
              <a:r>
                <a:rPr lang="en-US" sz="1800" baseline="-25000">
                  <a:latin typeface="+mn-lt"/>
                  <a:ea typeface="Times New Roman" panose="02020603050405020304" pitchFamily="18" charset="0"/>
                </a:rPr>
                <a:t>3</a:t>
              </a:r>
              <a:r>
                <a:rPr lang="vi-VN" sz="1800">
                  <a:solidFill>
                    <a:srgbClr val="000000"/>
                  </a:solidFill>
                  <a:effectLst/>
                  <a:latin typeface="+mn-lt"/>
                  <a:ea typeface="Times New Roman" panose="02020603050405020304" pitchFamily="18" charset="0"/>
                </a:rPr>
                <a:t>H</a:t>
              </a:r>
              <a:r>
                <a:rPr lang="en-US" sz="1800" baseline="-25000">
                  <a:latin typeface="+mn-lt"/>
                  <a:ea typeface="Times New Roman" panose="02020603050405020304" pitchFamily="18" charset="0"/>
                </a:rPr>
                <a:t>8</a:t>
              </a:r>
              <a:r>
                <a:rPr lang="vi-VN" sz="1800">
                  <a:solidFill>
                    <a:srgbClr val="000000"/>
                  </a:solidFill>
                  <a:effectLst/>
                  <a:latin typeface="+mn-lt"/>
                  <a:ea typeface="Times New Roman" panose="02020603050405020304" pitchFamily="18" charset="0"/>
                </a:rPr>
                <a:t>)</a:t>
              </a:r>
              <a:endParaRPr lang="en-US" sz="1800">
                <a:latin typeface="+mn-lt"/>
              </a:endParaRPr>
            </a:p>
          </p:txBody>
        </p:sp>
      </p:grpSp>
    </p:spTree>
    <p:extLst>
      <p:ext uri="{BB962C8B-B14F-4D97-AF65-F5344CB8AC3E}">
        <p14:creationId xmlns:p14="http://schemas.microsoft.com/office/powerpoint/2010/main" val="3546427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9E962C-7716-ECFE-D0AF-BDF8B547A9E7}"/>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Đặc điểm của khí thiên nhiên</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4" name="Arrow: Pentagon 3">
            <a:extLst>
              <a:ext uri="{FF2B5EF4-FFF2-40B4-BE49-F238E27FC236}">
                <a16:creationId xmlns:a16="http://schemas.microsoft.com/office/drawing/2014/main" id="{E00BCEAE-D240-3338-33B3-0A9118BB6F63}"/>
              </a:ext>
            </a:extLst>
          </p:cNvPr>
          <p:cNvSpPr/>
          <p:nvPr/>
        </p:nvSpPr>
        <p:spPr>
          <a:xfrm>
            <a:off x="0" y="1321044"/>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Thành phần</a:t>
            </a:r>
          </a:p>
        </p:txBody>
      </p:sp>
      <p:sp>
        <p:nvSpPr>
          <p:cNvPr id="6" name="TextBox 5">
            <a:extLst>
              <a:ext uri="{FF2B5EF4-FFF2-40B4-BE49-F238E27FC236}">
                <a16:creationId xmlns:a16="http://schemas.microsoft.com/office/drawing/2014/main" id="{129EB743-F1FF-25BE-CB35-BCBCEAD590D7}"/>
              </a:ext>
            </a:extLst>
          </p:cNvPr>
          <p:cNvSpPr txBox="1"/>
          <p:nvPr/>
        </p:nvSpPr>
        <p:spPr>
          <a:xfrm>
            <a:off x="2404946" y="930039"/>
            <a:ext cx="6307874"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G</a:t>
            </a:r>
            <a:r>
              <a:rPr lang="vi-VN" sz="1800">
                <a:solidFill>
                  <a:srgbClr val="000000"/>
                </a:solidFill>
                <a:effectLst/>
                <a:latin typeface="+mn-lt"/>
                <a:ea typeface="Times New Roman" panose="02020603050405020304" pitchFamily="18" charset="0"/>
                <a:cs typeface="Aptos" panose="020B0004020202020204" pitchFamily="34" charset="0"/>
              </a:rPr>
              <a:t>ồm một số hydrocarbon (CH</a:t>
            </a:r>
            <a:r>
              <a:rPr lang="vi-VN" sz="1800" baseline="-25000">
                <a:solidFill>
                  <a:srgbClr val="000000"/>
                </a:solidFill>
                <a:effectLst/>
                <a:latin typeface="+mn-lt"/>
                <a:ea typeface="Times New Roman" panose="02020603050405020304" pitchFamily="18" charset="0"/>
                <a:cs typeface="Aptos" panose="020B0004020202020204" pitchFamily="34" charset="0"/>
              </a:rPr>
              <a:t>4</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6</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3</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8</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4</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10</a:t>
            </a:r>
            <a:r>
              <a:rPr lang="vi-VN" sz="1800">
                <a:solidFill>
                  <a:srgbClr val="000000"/>
                </a:solidFill>
                <a:effectLst/>
                <a:latin typeface="+mn-lt"/>
                <a:ea typeface="Times New Roman" panose="02020603050405020304" pitchFamily="18" charset="0"/>
                <a:cs typeface="Aptos" panose="020B0004020202020204" pitchFamily="34" charset="0"/>
              </a:rPr>
              <a:t>) và một số chất khí khác như CO</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 N</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 H</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a:t>
            </a:r>
            <a:endParaRPr lang="en-US" sz="1800">
              <a:latin typeface="+mn-lt"/>
              <a:ea typeface="Times New Roman" panose="02020603050405020304" pitchFamily="18" charset="0"/>
              <a:cs typeface="Aptos" panose="020B0004020202020204" pitchFamily="34" charset="0"/>
            </a:endParaRPr>
          </a:p>
          <a:p>
            <a:pPr marL="285750" indent="-285750" algn="just">
              <a:lnSpc>
                <a:spcPct val="150000"/>
              </a:lnSpc>
              <a:buFont typeface="Arial" panose="020B0604020202020204" pitchFamily="34" charset="0"/>
              <a:buChar char="•"/>
            </a:pPr>
            <a:r>
              <a:rPr lang="en-US" sz="1800">
                <a:solidFill>
                  <a:srgbClr val="000000"/>
                </a:solidFill>
                <a:effectLst/>
                <a:latin typeface="+mn-lt"/>
                <a:ea typeface="Times New Roman" panose="02020603050405020304" pitchFamily="18" charset="0"/>
                <a:cs typeface="Aptos" panose="020B0004020202020204" pitchFamily="34" charset="0"/>
              </a:rPr>
              <a:t>M</a:t>
            </a:r>
            <a:r>
              <a:rPr lang="vi-VN" sz="1800">
                <a:solidFill>
                  <a:srgbClr val="000000"/>
                </a:solidFill>
                <a:effectLst/>
                <a:latin typeface="+mn-lt"/>
                <a:ea typeface="Times New Roman" panose="02020603050405020304" pitchFamily="18" charset="0"/>
                <a:cs typeface="Aptos" panose="020B0004020202020204" pitchFamily="34" charset="0"/>
              </a:rPr>
              <a:t>ethane chiếm tỉ lệ cao nhất.</a:t>
            </a:r>
            <a:endParaRPr lang="en-US" sz="1800">
              <a:effectLst/>
              <a:latin typeface="+mn-lt"/>
              <a:ea typeface="Aptos" panose="020B0004020202020204" pitchFamily="34" charset="0"/>
              <a:cs typeface="Aptos" panose="020B0004020202020204" pitchFamily="34" charset="0"/>
            </a:endParaRPr>
          </a:p>
        </p:txBody>
      </p:sp>
      <p:sp>
        <p:nvSpPr>
          <p:cNvPr id="7" name="Arrow: Pentagon 6">
            <a:extLst>
              <a:ext uri="{FF2B5EF4-FFF2-40B4-BE49-F238E27FC236}">
                <a16:creationId xmlns:a16="http://schemas.microsoft.com/office/drawing/2014/main" id="{EB020BB1-A00E-7AD5-C5AC-EE71B303C444}"/>
              </a:ext>
            </a:extLst>
          </p:cNvPr>
          <p:cNvSpPr/>
          <p:nvPr/>
        </p:nvSpPr>
        <p:spPr>
          <a:xfrm>
            <a:off x="0" y="2793345"/>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Nguồn gốc</a:t>
            </a:r>
          </a:p>
        </p:txBody>
      </p:sp>
      <p:sp>
        <p:nvSpPr>
          <p:cNvPr id="8" name="TextBox 7">
            <a:extLst>
              <a:ext uri="{FF2B5EF4-FFF2-40B4-BE49-F238E27FC236}">
                <a16:creationId xmlns:a16="http://schemas.microsoft.com/office/drawing/2014/main" id="{43620681-7C9D-9B3B-FC4A-4C0C45C84772}"/>
              </a:ext>
            </a:extLst>
          </p:cNvPr>
          <p:cNvSpPr txBox="1"/>
          <p:nvPr/>
        </p:nvSpPr>
        <p:spPr>
          <a:xfrm>
            <a:off x="2404945" y="2402340"/>
            <a:ext cx="6404517"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Đ</a:t>
            </a:r>
            <a:r>
              <a:rPr lang="vi-VN" sz="1800">
                <a:latin typeface="+mn-lt"/>
                <a:ea typeface="Times New Roman" panose="02020603050405020304" pitchFamily="18" charset="0"/>
                <a:cs typeface="Aptos" panose="020B0004020202020204" pitchFamily="34" charset="0"/>
              </a:rPr>
              <a:t>ược tạo từ quá trình phân huỷ sinh học của hợp chất hữu cơ trong môi trường không có oxygen. </a:t>
            </a:r>
            <a:endParaRPr lang="en-US" sz="1800">
              <a:latin typeface="+mn-lt"/>
              <a:ea typeface="Times New Roman" panose="02020603050405020304" pitchFamily="18" charset="0"/>
              <a:cs typeface="Aptos" panose="020B0004020202020204" pitchFamily="34" charset="0"/>
            </a:endParaRPr>
          </a:p>
          <a:p>
            <a:pPr marL="285750" indent="-285750" algn="just">
              <a:lnSpc>
                <a:spcPct val="150000"/>
              </a:lnSpc>
              <a:buFont typeface="Arial" panose="020B0604020202020204" pitchFamily="34" charset="0"/>
              <a:buChar char="•"/>
            </a:pPr>
            <a:r>
              <a:rPr lang="vi-VN" sz="1800">
                <a:latin typeface="+mn-lt"/>
                <a:ea typeface="Times New Roman" panose="02020603050405020304" pitchFamily="18" charset="0"/>
                <a:cs typeface="Aptos" panose="020B0004020202020204" pitchFamily="34" charset="0"/>
              </a:rPr>
              <a:t>Các quá trình diễn ra trong lòng đất, các mỏ dầu, đầm lầy.</a:t>
            </a:r>
            <a:endParaRPr lang="en-US" sz="1800">
              <a:effectLst/>
              <a:latin typeface="+mn-lt"/>
              <a:ea typeface="Aptos" panose="020B0004020202020204" pitchFamily="34" charset="0"/>
              <a:cs typeface="Aptos" panose="020B0004020202020204" pitchFamily="34" charset="0"/>
            </a:endParaRPr>
          </a:p>
        </p:txBody>
      </p:sp>
      <p:sp>
        <p:nvSpPr>
          <p:cNvPr id="9" name="Arrow: Pentagon 8">
            <a:extLst>
              <a:ext uri="{FF2B5EF4-FFF2-40B4-BE49-F238E27FC236}">
                <a16:creationId xmlns:a16="http://schemas.microsoft.com/office/drawing/2014/main" id="{AB05FEF6-C871-4B4B-1797-DA50F38E8CA4}"/>
              </a:ext>
            </a:extLst>
          </p:cNvPr>
          <p:cNvSpPr/>
          <p:nvPr/>
        </p:nvSpPr>
        <p:spPr>
          <a:xfrm>
            <a:off x="0" y="3996498"/>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Ứng dụng</a:t>
            </a:r>
          </a:p>
        </p:txBody>
      </p:sp>
      <p:sp>
        <p:nvSpPr>
          <p:cNvPr id="10" name="TextBox 9">
            <a:extLst>
              <a:ext uri="{FF2B5EF4-FFF2-40B4-BE49-F238E27FC236}">
                <a16:creationId xmlns:a16="http://schemas.microsoft.com/office/drawing/2014/main" id="{C5B0020C-D7DA-9EE5-F924-73CDC07039EF}"/>
              </a:ext>
            </a:extLst>
          </p:cNvPr>
          <p:cNvSpPr txBox="1"/>
          <p:nvPr/>
        </p:nvSpPr>
        <p:spPr>
          <a:xfrm>
            <a:off x="2404945" y="4045485"/>
            <a:ext cx="6404517" cy="45653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Làm nhiên liệu, nguyên liệu trong đời sống và sản xuất.</a:t>
            </a:r>
            <a:endParaRPr lang="en-US" sz="1800">
              <a:effectLst/>
              <a:latin typeface="+mn-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849687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60F3D-26E0-73E3-E6D6-41A75ADC8A35}"/>
              </a:ext>
            </a:extLst>
          </p:cNvPr>
          <p:cNvSpPr/>
          <p:nvPr/>
        </p:nvSpPr>
        <p:spPr>
          <a:xfrm>
            <a:off x="0" y="349405"/>
            <a:ext cx="9144000" cy="5352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MỘT SỐ ỨNG DỤNG CỦA KHÍ THIÊN NHIÊN</a:t>
            </a:r>
          </a:p>
        </p:txBody>
      </p:sp>
      <p:pic>
        <p:nvPicPr>
          <p:cNvPr id="4" name="Picture 3" descr="A truck and a truck&#10;&#10;Description automatically generated with medium confidence">
            <a:extLst>
              <a:ext uri="{FF2B5EF4-FFF2-40B4-BE49-F238E27FC236}">
                <a16:creationId xmlns:a16="http://schemas.microsoft.com/office/drawing/2014/main" id="{3C1ECDC5-2FF3-94ED-9508-20D2A31F8A4C}"/>
              </a:ext>
            </a:extLst>
          </p:cNvPr>
          <p:cNvPicPr>
            <a:picLocks noChangeAspect="1"/>
          </p:cNvPicPr>
          <p:nvPr/>
        </p:nvPicPr>
        <p:blipFill>
          <a:blip r:embed="rId2"/>
          <a:stretch>
            <a:fillRect/>
          </a:stretch>
        </p:blipFill>
        <p:spPr>
          <a:xfrm>
            <a:off x="185853" y="1319750"/>
            <a:ext cx="8772293" cy="3101143"/>
          </a:xfrm>
          <a:prstGeom prst="rect">
            <a:avLst/>
          </a:prstGeom>
        </p:spPr>
      </p:pic>
    </p:spTree>
    <p:extLst>
      <p:ext uri="{BB962C8B-B14F-4D97-AF65-F5344CB8AC3E}">
        <p14:creationId xmlns:p14="http://schemas.microsoft.com/office/powerpoint/2010/main" val="3083949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uck and a truck&#10;&#10;Description automatically generated with medium confidence">
            <a:extLst>
              <a:ext uri="{FF2B5EF4-FFF2-40B4-BE49-F238E27FC236}">
                <a16:creationId xmlns:a16="http://schemas.microsoft.com/office/drawing/2014/main" id="{5B9ABA45-6F87-ED46-3365-C925C41163CB}"/>
              </a:ext>
            </a:extLst>
          </p:cNvPr>
          <p:cNvPicPr>
            <a:picLocks noChangeAspect="1"/>
          </p:cNvPicPr>
          <p:nvPr/>
        </p:nvPicPr>
        <p:blipFill rotWithShape="1">
          <a:blip r:embed="rId2"/>
          <a:srcRect t="21929"/>
          <a:stretch/>
        </p:blipFill>
        <p:spPr>
          <a:xfrm>
            <a:off x="185853" y="239850"/>
            <a:ext cx="8772293" cy="2421108"/>
          </a:xfrm>
          <a:prstGeom prst="rect">
            <a:avLst/>
          </a:prstGeom>
        </p:spPr>
      </p:pic>
      <p:sp>
        <p:nvSpPr>
          <p:cNvPr id="6" name="TextBox 5">
            <a:extLst>
              <a:ext uri="{FF2B5EF4-FFF2-40B4-BE49-F238E27FC236}">
                <a16:creationId xmlns:a16="http://schemas.microsoft.com/office/drawing/2014/main" id="{197CA19D-DACD-6BFD-FE10-67594FCA9151}"/>
              </a:ext>
            </a:extLst>
          </p:cNvPr>
          <p:cNvSpPr txBox="1"/>
          <p:nvPr/>
        </p:nvSpPr>
        <p:spPr>
          <a:xfrm>
            <a:off x="118015" y="2728428"/>
            <a:ext cx="8907967" cy="226267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600" b="1"/>
              <a:t>Dân dụng: </a:t>
            </a:r>
            <a:r>
              <a:rPr lang="vi-VN" sz="1600"/>
              <a:t>phục vụ cho các nhu cầu nhân sinh như nấu ăn, nướng, sưởi đốt, hút ẩm,….</a:t>
            </a:r>
          </a:p>
          <a:p>
            <a:pPr marL="285750" indent="-285750" algn="just">
              <a:lnSpc>
                <a:spcPct val="150000"/>
              </a:lnSpc>
              <a:buFont typeface="Arial" panose="020B0604020202020204" pitchFamily="34" charset="0"/>
              <a:buChar char="•"/>
            </a:pPr>
            <a:r>
              <a:rPr lang="vi-VN" sz="1600" b="1"/>
              <a:t>Công nghiệp: </a:t>
            </a:r>
            <a:r>
              <a:rPr lang="vi-VN" sz="1600"/>
              <a:t>Được ứng dụng rộng rãi trong sản xuất công nghiệp với các ứng dụng đa dạng như: sấy, làm khô, đốt, nung,…. </a:t>
            </a:r>
            <a:endParaRPr lang="en-US" sz="1600"/>
          </a:p>
          <a:p>
            <a:pPr marL="285750" indent="-285750" algn="just">
              <a:lnSpc>
                <a:spcPct val="150000"/>
              </a:lnSpc>
              <a:buFont typeface="Arial" panose="020B0604020202020204" pitchFamily="34" charset="0"/>
              <a:buChar char="•"/>
            </a:pPr>
            <a:r>
              <a:rPr lang="vi-VN" sz="1600" b="1"/>
              <a:t>Thương mại: </a:t>
            </a:r>
            <a:r>
              <a:rPr lang="vi-VN" sz="1600"/>
              <a:t>phân phối tại các bệnh viện, trường học, nhà hàng để đun, phát điện tại chỗ</a:t>
            </a:r>
            <a:r>
              <a:rPr lang="en-US" sz="1600"/>
              <a:t>,…</a:t>
            </a:r>
            <a:endParaRPr lang="vi-VN" sz="1600"/>
          </a:p>
          <a:p>
            <a:pPr marL="285750" indent="-285750" algn="just">
              <a:lnSpc>
                <a:spcPct val="150000"/>
              </a:lnSpc>
              <a:buFont typeface="Arial" panose="020B0604020202020204" pitchFamily="34" charset="0"/>
              <a:buChar char="•"/>
            </a:pPr>
            <a:r>
              <a:rPr lang="vi-VN" sz="1600" b="1"/>
              <a:t>Vận tải: </a:t>
            </a:r>
            <a:r>
              <a:rPr lang="vi-VN" sz="1600"/>
              <a:t>ứng dụng để thay thế cho các nhiên liệu vận tải truyền thống, giảm phát thải ô nhiễm ra môi trường, làm nhiên liệu cho xe buýt, xe tải, tàu hỏa,…</a:t>
            </a:r>
            <a:endParaRPr lang="en-US" sz="1600"/>
          </a:p>
        </p:txBody>
      </p:sp>
    </p:spTree>
    <p:extLst>
      <p:ext uri="{BB962C8B-B14F-4D97-AF65-F5344CB8AC3E}">
        <p14:creationId xmlns:p14="http://schemas.microsoft.com/office/powerpoint/2010/main" val="289877744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pic>
        <p:nvPicPr>
          <p:cNvPr id="12" name="Picture 11">
            <a:extLst>
              <a:ext uri="{FF2B5EF4-FFF2-40B4-BE49-F238E27FC236}">
                <a16:creationId xmlns:a16="http://schemas.microsoft.com/office/drawing/2014/main" id="{44EA7B58-3179-2BF0-CE14-C1277344F35A}"/>
              </a:ext>
            </a:extLst>
          </p:cNvPr>
          <p:cNvPicPr>
            <a:picLocks noChangeAspect="1"/>
          </p:cNvPicPr>
          <p:nvPr/>
        </p:nvPicPr>
        <p:blipFill>
          <a:blip r:embed="rId3">
            <a:clrChange>
              <a:clrFrom>
                <a:srgbClr val="FFFFFF"/>
              </a:clrFrom>
              <a:clrTo>
                <a:srgbClr val="FFFFFF">
                  <a:alpha val="0"/>
                </a:srgbClr>
              </a:clrTo>
            </a:clrChange>
          </a:blip>
          <a:srcRect/>
          <a:stretch/>
        </p:blipFill>
        <p:spPr>
          <a:xfrm>
            <a:off x="410908" y="996176"/>
            <a:ext cx="8322182" cy="3890557"/>
          </a:xfrm>
          <a:prstGeom prst="rect">
            <a:avLst/>
          </a:prstGeom>
        </p:spPr>
      </p:pic>
      <p:sp>
        <p:nvSpPr>
          <p:cNvPr id="13" name="Rectangle: Rounded Corners 12">
            <a:extLst>
              <a:ext uri="{FF2B5EF4-FFF2-40B4-BE49-F238E27FC236}">
                <a16:creationId xmlns:a16="http://schemas.microsoft.com/office/drawing/2014/main" id="{EA0E3369-F612-81DD-7AAE-22DF60053A51}"/>
              </a:ext>
            </a:extLst>
          </p:cNvPr>
          <p:cNvSpPr/>
          <p:nvPr/>
        </p:nvSpPr>
        <p:spPr>
          <a:xfrm>
            <a:off x="2825224" y="455723"/>
            <a:ext cx="3493551" cy="540453"/>
          </a:xfrm>
          <a:prstGeom prst="roundRect">
            <a:avLst/>
          </a:prstGeom>
          <a:solidFill>
            <a:schemeClr val="accent2"/>
          </a:solidFill>
          <a:ln>
            <a:solidFill>
              <a:srgbClr val="D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solidFill>
              </a:rPr>
              <a:t>KIẾN THỨC CỐT LÕI</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6" name="TextBox 5">
            <a:extLst>
              <a:ext uri="{FF2B5EF4-FFF2-40B4-BE49-F238E27FC236}">
                <a16:creationId xmlns:a16="http://schemas.microsoft.com/office/drawing/2014/main" id="{529809D4-B475-BDBE-FA40-475465F07D08}"/>
              </a:ext>
            </a:extLst>
          </p:cNvPr>
          <p:cNvSpPr txBox="1"/>
          <p:nvPr/>
        </p:nvSpPr>
        <p:spPr>
          <a:xfrm>
            <a:off x="2063830" y="47380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E03232"/>
                </a:solidFill>
                <a:effectLst/>
                <a:uLnTx/>
                <a:uFillTx/>
                <a:latin typeface="Arial"/>
                <a:cs typeface="Arial"/>
                <a:sym typeface="Arial"/>
              </a:rPr>
              <a:t>HƯỚNG DẪN VỀ NHÀ</a:t>
            </a:r>
            <a:endParaRPr kumimoji="0" lang="en-US" sz="3600" b="1" i="0" u="none" strike="noStrike" kern="0" cap="none" spc="0" normalizeH="0" baseline="0" noProof="0">
              <a:ln>
                <a:noFill/>
              </a:ln>
              <a:solidFill>
                <a:srgbClr val="E03232"/>
              </a:solidFill>
              <a:effectLst/>
              <a:uLnTx/>
              <a:uFillTx/>
              <a:latin typeface="Arial"/>
              <a:cs typeface="Arial"/>
              <a:sym typeface="Arial"/>
            </a:endParaRPr>
          </a:p>
        </p:txBody>
      </p:sp>
      <p:sp>
        <p:nvSpPr>
          <p:cNvPr id="8" name="Rectangle: Rounded Corners 7">
            <a:extLst>
              <a:ext uri="{FF2B5EF4-FFF2-40B4-BE49-F238E27FC236}">
                <a16:creationId xmlns:a16="http://schemas.microsoft.com/office/drawing/2014/main" id="{BB6D4FDA-55AB-00F5-559F-C4F5B0B1BE18}"/>
              </a:ext>
            </a:extLst>
          </p:cNvPr>
          <p:cNvSpPr/>
          <p:nvPr/>
        </p:nvSpPr>
        <p:spPr>
          <a:xfrm>
            <a:off x="726719" y="3040262"/>
            <a:ext cx="1866275" cy="1412792"/>
          </a:xfrm>
          <a:prstGeom prst="roundRect">
            <a:avLst>
              <a:gd name="adj" fmla="val 10241"/>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Ôn lại kiến thức đã học</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14" name="Rectangle: Rounded Corners 13">
            <a:extLst>
              <a:ext uri="{FF2B5EF4-FFF2-40B4-BE49-F238E27FC236}">
                <a16:creationId xmlns:a16="http://schemas.microsoft.com/office/drawing/2014/main" id="{B9193C0A-4F5A-83C4-7A03-E0654A157044}"/>
              </a:ext>
            </a:extLst>
          </p:cNvPr>
          <p:cNvSpPr/>
          <p:nvPr/>
        </p:nvSpPr>
        <p:spPr>
          <a:xfrm>
            <a:off x="3031932" y="3040262"/>
            <a:ext cx="2274609" cy="1412792"/>
          </a:xfrm>
          <a:prstGeom prst="roundRect">
            <a:avLst>
              <a:gd name="adj" fmla="val 6004"/>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1800">
                <a:solidFill>
                  <a:srgbClr val="261718"/>
                </a:solidFill>
                <a:latin typeface="Arial" panose="020B0604020202020204" pitchFamily="34" charset="0"/>
                <a:ea typeface="Times New Roman" panose="02020603050405020304" pitchFamily="18" charset="0"/>
              </a:rPr>
              <a:t>Làm bài tập Bài 19 – SBT Khoa học </a:t>
            </a:r>
          </a:p>
          <a:p>
            <a:pPr lvl="0" algn="ctr">
              <a:lnSpc>
                <a:spcPct val="150000"/>
              </a:lnSpc>
              <a:defRPr/>
            </a:pPr>
            <a:r>
              <a:rPr lang="en-US" sz="1800">
                <a:solidFill>
                  <a:srgbClr val="261718"/>
                </a:solidFill>
                <a:latin typeface="Arial" panose="020B0604020202020204" pitchFamily="34" charset="0"/>
                <a:ea typeface="Times New Roman" panose="02020603050405020304" pitchFamily="18" charset="0"/>
              </a:rPr>
              <a:t>tự nhiên 9.</a:t>
            </a:r>
          </a:p>
        </p:txBody>
      </p:sp>
      <p:sp>
        <p:nvSpPr>
          <p:cNvPr id="17" name="Rectangle: Rounded Corners 16">
            <a:extLst>
              <a:ext uri="{FF2B5EF4-FFF2-40B4-BE49-F238E27FC236}">
                <a16:creationId xmlns:a16="http://schemas.microsoft.com/office/drawing/2014/main" id="{58D5CCDA-DF0D-7C85-5039-2FA525A8D724}"/>
              </a:ext>
            </a:extLst>
          </p:cNvPr>
          <p:cNvSpPr/>
          <p:nvPr/>
        </p:nvSpPr>
        <p:spPr>
          <a:xfrm>
            <a:off x="5745480" y="3040262"/>
            <a:ext cx="2714485" cy="1412792"/>
          </a:xfrm>
          <a:prstGeom prst="roundRect">
            <a:avLst>
              <a:gd name="adj" fmla="val 6031"/>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defRPr/>
            </a:pPr>
            <a:r>
              <a:rPr lang="en-US" sz="1800">
                <a:solidFill>
                  <a:srgbClr val="261718"/>
                </a:solidFill>
                <a:latin typeface="Arial" panose="020B0604020202020204" pitchFamily="34" charset="0"/>
                <a:ea typeface="Times New Roman" panose="02020603050405020304" pitchFamily="18" charset="0"/>
              </a:rPr>
              <a:t>T</a:t>
            </a:r>
            <a:r>
              <a:rPr lang="vi-VN" sz="1800">
                <a:solidFill>
                  <a:srgbClr val="261718"/>
                </a:solidFill>
                <a:latin typeface="Arial" panose="020B0604020202020204" pitchFamily="34" charset="0"/>
                <a:ea typeface="Times New Roman" panose="02020603050405020304" pitchFamily="18" charset="0"/>
              </a:rPr>
              <a:t>ìm hiểu trước nội dung </a:t>
            </a:r>
            <a:r>
              <a:rPr lang="vi-VN" sz="1800" b="1" i="1">
                <a:solidFill>
                  <a:srgbClr val="261718"/>
                </a:solidFill>
                <a:latin typeface="Arial" panose="020B0604020202020204" pitchFamily="34" charset="0"/>
                <a:ea typeface="Times New Roman" panose="02020603050405020304" pitchFamily="18" charset="0"/>
              </a:rPr>
              <a:t>Bài 20</a:t>
            </a:r>
            <a:r>
              <a:rPr lang="en-US" sz="1800" b="1" i="1">
                <a:solidFill>
                  <a:srgbClr val="261718"/>
                </a:solidFill>
                <a:latin typeface="Arial" panose="020B0604020202020204" pitchFamily="34" charset="0"/>
                <a:ea typeface="Times New Roman" panose="02020603050405020304" pitchFamily="18" charset="0"/>
              </a:rPr>
              <a:t>:</a:t>
            </a:r>
            <a:r>
              <a:rPr lang="vi-VN" sz="1800" b="1" i="1">
                <a:solidFill>
                  <a:srgbClr val="261718"/>
                </a:solidFill>
                <a:latin typeface="Arial" panose="020B0604020202020204" pitchFamily="34" charset="0"/>
                <a:ea typeface="Times New Roman" panose="02020603050405020304" pitchFamily="18" charset="0"/>
              </a:rPr>
              <a:t> Hydrocarbon, Alkane</a:t>
            </a:r>
            <a:endParaRPr kumimoji="0" lang="en-US" sz="1800" b="1" i="1" u="none" strike="noStrike" kern="0" cap="none" spc="0" normalizeH="0" baseline="0" noProof="0">
              <a:ln>
                <a:noFill/>
              </a:ln>
              <a:solidFill>
                <a:srgbClr val="261718"/>
              </a:solidFill>
              <a:effectLst/>
              <a:uLnTx/>
              <a:uFillTx/>
              <a:latin typeface="Arial"/>
              <a:ea typeface="Calibri" panose="020F0502020204030204" pitchFamily="34" charset="0"/>
              <a:cs typeface="Arial"/>
              <a:sym typeface="Arial"/>
            </a:endParaRPr>
          </a:p>
        </p:txBody>
      </p:sp>
      <p:sp>
        <p:nvSpPr>
          <p:cNvPr id="19" name="Freeform 12">
            <a:extLst>
              <a:ext uri="{FF2B5EF4-FFF2-40B4-BE49-F238E27FC236}">
                <a16:creationId xmlns:a16="http://schemas.microsoft.com/office/drawing/2014/main" id="{2D28A137-AC87-2E48-1711-81BEF8AFA0A3}"/>
              </a:ext>
            </a:extLst>
          </p:cNvPr>
          <p:cNvSpPr/>
          <p:nvPr/>
        </p:nvSpPr>
        <p:spPr>
          <a:xfrm>
            <a:off x="13369115" y="7477087"/>
            <a:ext cx="4918885" cy="280991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3"/>
            <a:stretch>
              <a:fillRect/>
            </a:stretch>
          </a:blipFill>
        </p:spPr>
        <p:txBody>
          <a:bodyPr/>
          <a:lstStyle/>
          <a:p>
            <a:endParaRPr lang="en-US"/>
          </a:p>
        </p:txBody>
      </p:sp>
      <p:pic>
        <p:nvPicPr>
          <p:cNvPr id="20" name="Picture 19">
            <a:extLst>
              <a:ext uri="{FF2B5EF4-FFF2-40B4-BE49-F238E27FC236}">
                <a16:creationId xmlns:a16="http://schemas.microsoft.com/office/drawing/2014/main" id="{B8134D0F-D025-157E-D1D0-A361D7404062}"/>
              </a:ext>
            </a:extLst>
          </p:cNvPr>
          <p:cNvPicPr>
            <a:picLocks noChangeAspect="1"/>
          </p:cNvPicPr>
          <p:nvPr/>
        </p:nvPicPr>
        <p:blipFill rotWithShape="1">
          <a:blip r:embed="rId4"/>
          <a:srcRect l="3959" t="3168" r="3112"/>
          <a:stretch/>
        </p:blipFill>
        <p:spPr>
          <a:xfrm>
            <a:off x="3329939" y="1120140"/>
            <a:ext cx="2506981" cy="1790581"/>
          </a:xfrm>
          <a:prstGeom prst="rect">
            <a:avLst/>
          </a:prstGeom>
        </p:spPr>
      </p:pic>
      <p:cxnSp>
        <p:nvCxnSpPr>
          <p:cNvPr id="22" name="Connector: Elbow 21">
            <a:extLst>
              <a:ext uri="{FF2B5EF4-FFF2-40B4-BE49-F238E27FC236}">
                <a16:creationId xmlns:a16="http://schemas.microsoft.com/office/drawing/2014/main" id="{8DDB9EB3-6650-C923-09AA-C82ABFEE6B3A}"/>
              </a:ext>
            </a:extLst>
          </p:cNvPr>
          <p:cNvCxnSpPr>
            <a:cxnSpLocks/>
            <a:endCxn id="8" idx="0"/>
          </p:cNvCxnSpPr>
          <p:nvPr/>
        </p:nvCxnSpPr>
        <p:spPr>
          <a:xfrm rot="10800000" flipV="1">
            <a:off x="1659857" y="1766470"/>
            <a:ext cx="1866274" cy="1273791"/>
          </a:xfrm>
          <a:prstGeom prst="bentConnector2">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078677D-14C3-205D-3100-936B4AD2E7BB}"/>
              </a:ext>
            </a:extLst>
          </p:cNvPr>
          <p:cNvCxnSpPr>
            <a:cxnSpLocks/>
            <a:endCxn id="14" idx="0"/>
          </p:cNvCxnSpPr>
          <p:nvPr/>
        </p:nvCxnSpPr>
        <p:spPr>
          <a:xfrm rot="5400000">
            <a:off x="3734408" y="2446510"/>
            <a:ext cx="1028582" cy="158923"/>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C706A3C-04C6-042F-8F29-12AE1E6F8BD5}"/>
              </a:ext>
            </a:extLst>
          </p:cNvPr>
          <p:cNvCxnSpPr>
            <a:cxnSpLocks/>
            <a:endCxn id="17" idx="0"/>
          </p:cNvCxnSpPr>
          <p:nvPr/>
        </p:nvCxnSpPr>
        <p:spPr>
          <a:xfrm>
            <a:off x="4968240" y="1766470"/>
            <a:ext cx="2134483" cy="1273792"/>
          </a:xfrm>
          <a:prstGeom prst="bentConnector2">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2" name="TextBox 4">
            <a:extLst>
              <a:ext uri="{FF2B5EF4-FFF2-40B4-BE49-F238E27FC236}">
                <a16:creationId xmlns:a16="http://schemas.microsoft.com/office/drawing/2014/main" id="{15819B35-3C68-9CC2-6B32-72C1C48B02E0}"/>
              </a:ext>
            </a:extLst>
          </p:cNvPr>
          <p:cNvSpPr txBox="1"/>
          <p:nvPr/>
        </p:nvSpPr>
        <p:spPr>
          <a:xfrm>
            <a:off x="1793351" y="1132157"/>
            <a:ext cx="5557298" cy="2879186"/>
          </a:xfrm>
          <a:prstGeom prst="rect">
            <a:avLst/>
          </a:prstGeom>
        </p:spPr>
        <p:txBody>
          <a:bodyPr wrap="square" lIns="0" tIns="0" rIns="0" bIns="0" rtlCol="0" anchor="t">
            <a:spAutoFit/>
          </a:bodyPr>
          <a:lstStyle/>
          <a:p>
            <a:pPr algn="ctr" defTabSz="457200">
              <a:lnSpc>
                <a:spcPts val="7772"/>
              </a:lnSpc>
              <a:buClrTx/>
            </a:pPr>
            <a:r>
              <a:rPr lang="vi-VN" sz="4400" b="1" kern="1200">
                <a:solidFill>
                  <a:schemeClr val="bg1">
                    <a:lumMod val="50000"/>
                  </a:schemeClr>
                </a:solidFill>
                <a:latin typeface="Arial" panose="020B0604020202020204" pitchFamily="34" charset="0"/>
                <a:ea typeface="+mn-ea"/>
                <a:cs typeface="Arial" panose="020B0604020202020204" pitchFamily="34" charset="0"/>
              </a:rPr>
              <a:t>CẢM ƠN CÁC EM </a:t>
            </a:r>
            <a:endParaRPr lang="en-US" sz="4400" b="1" kern="1200">
              <a:solidFill>
                <a:schemeClr val="bg1">
                  <a:lumMod val="50000"/>
                </a:schemeClr>
              </a:solidFill>
              <a:latin typeface="Arial" panose="020B0604020202020204" pitchFamily="34" charset="0"/>
              <a:ea typeface="+mn-ea"/>
              <a:cs typeface="Arial" panose="020B0604020202020204" pitchFamily="34" charset="0"/>
            </a:endParaRPr>
          </a:p>
          <a:p>
            <a:pPr algn="ctr" defTabSz="457200">
              <a:lnSpc>
                <a:spcPts val="7772"/>
              </a:lnSpc>
              <a:buClrTx/>
            </a:pPr>
            <a:r>
              <a:rPr lang="vi-VN" sz="4400" b="1" kern="1200">
                <a:solidFill>
                  <a:schemeClr val="bg2"/>
                </a:solidFill>
                <a:latin typeface="Arial" panose="020B0604020202020204" pitchFamily="34" charset="0"/>
                <a:ea typeface="+mn-ea"/>
                <a:cs typeface="Arial" panose="020B0604020202020204" pitchFamily="34" charset="0"/>
              </a:rPr>
              <a:t>ĐÃ</a:t>
            </a:r>
            <a:r>
              <a:rPr lang="en-US" sz="4400" b="1" kern="1200">
                <a:solidFill>
                  <a:schemeClr val="bg2"/>
                </a:solidFill>
                <a:latin typeface="Arial" panose="020B0604020202020204" pitchFamily="34" charset="0"/>
                <a:ea typeface="+mn-ea"/>
                <a:cs typeface="Arial" panose="020B0604020202020204" pitchFamily="34" charset="0"/>
              </a:rPr>
              <a:t> LẮNG NGHE </a:t>
            </a:r>
          </a:p>
          <a:p>
            <a:pPr algn="ctr" defTabSz="457200">
              <a:lnSpc>
                <a:spcPts val="7772"/>
              </a:lnSpc>
              <a:buClrTx/>
            </a:pPr>
            <a:r>
              <a:rPr lang="en-US" sz="4400" b="1" kern="1200">
                <a:solidFill>
                  <a:schemeClr val="tx1"/>
                </a:solidFill>
                <a:latin typeface="Arial" panose="020B0604020202020204" pitchFamily="34" charset="0"/>
                <a:ea typeface="+mn-ea"/>
                <a:cs typeface="Arial" panose="020B0604020202020204" pitchFamily="34" charset="0"/>
              </a:rPr>
              <a:t>BÀI HỌC HÔM NAY!</a:t>
            </a:r>
            <a:endParaRPr lang="vi-VN" sz="4400" b="1" kern="120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2" name="TextBox 1">
            <a:extLst>
              <a:ext uri="{FF2B5EF4-FFF2-40B4-BE49-F238E27FC236}">
                <a16:creationId xmlns:a16="http://schemas.microsoft.com/office/drawing/2014/main" id="{C8C086A2-E043-BD5C-CA89-A8D88EFADC97}"/>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1, 2. Khái niệm và phân loại hợp chất hữu cơ</a:t>
            </a:r>
          </a:p>
        </p:txBody>
      </p:sp>
      <p:grpSp>
        <p:nvGrpSpPr>
          <p:cNvPr id="5" name="Group 4">
            <a:extLst>
              <a:ext uri="{FF2B5EF4-FFF2-40B4-BE49-F238E27FC236}">
                <a16:creationId xmlns:a16="http://schemas.microsoft.com/office/drawing/2014/main" id="{6EAACEAA-8CEE-0E5B-3BA4-3FDAC1EFA095}"/>
              </a:ext>
            </a:extLst>
          </p:cNvPr>
          <p:cNvGrpSpPr/>
          <p:nvPr/>
        </p:nvGrpSpPr>
        <p:grpSpPr>
          <a:xfrm>
            <a:off x="4956410" y="1029165"/>
            <a:ext cx="3783981" cy="3645604"/>
            <a:chOff x="4956410" y="1029165"/>
            <a:chExt cx="3783981" cy="3645604"/>
          </a:xfrm>
        </p:grpSpPr>
        <p:sp>
          <p:nvSpPr>
            <p:cNvPr id="4" name="Rectangle: Rounded Corners 3">
              <a:extLst>
                <a:ext uri="{FF2B5EF4-FFF2-40B4-BE49-F238E27FC236}">
                  <a16:creationId xmlns:a16="http://schemas.microsoft.com/office/drawing/2014/main" id="{538D7646-BFF0-6882-B47E-477D05FC763D}"/>
                </a:ext>
              </a:extLst>
            </p:cNvPr>
            <p:cNvSpPr/>
            <p:nvPr/>
          </p:nvSpPr>
          <p:spPr>
            <a:xfrm>
              <a:off x="4956410" y="3946223"/>
              <a:ext cx="3783981" cy="728546"/>
            </a:xfrm>
            <a:prstGeom prst="roundRect">
              <a:avLst/>
            </a:prstGeom>
            <a:solidFill>
              <a:schemeClr val="tx1">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HOẠT ĐỘNG THEO NHÓM</a:t>
              </a:r>
            </a:p>
          </p:txBody>
        </p:sp>
        <p:pic>
          <p:nvPicPr>
            <p:cNvPr id="3" name="Picture 17">
              <a:extLst>
                <a:ext uri="{FF2B5EF4-FFF2-40B4-BE49-F238E27FC236}">
                  <a16:creationId xmlns:a16="http://schemas.microsoft.com/office/drawing/2014/main" id="{9C311A93-7573-F614-2621-60947D663389}"/>
                </a:ext>
              </a:extLst>
            </p:cNvPr>
            <p:cNvPicPr>
              <a:picLocks noChangeAspect="1"/>
            </p:cNvPicPr>
            <p:nvPr/>
          </p:nvPicPr>
          <p:blipFill>
            <a:blip r:embed="rId3"/>
            <a:srcRect/>
            <a:stretch>
              <a:fillRect/>
            </a:stretch>
          </p:blipFill>
          <p:spPr>
            <a:xfrm>
              <a:off x="5064205" y="1029165"/>
              <a:ext cx="3568389" cy="3085169"/>
            </a:xfrm>
            <a:prstGeom prst="rect">
              <a:avLst/>
            </a:prstGeom>
          </p:spPr>
        </p:pic>
      </p:grpSp>
      <p:sp>
        <p:nvSpPr>
          <p:cNvPr id="7" name="TextBox 6">
            <a:extLst>
              <a:ext uri="{FF2B5EF4-FFF2-40B4-BE49-F238E27FC236}">
                <a16:creationId xmlns:a16="http://schemas.microsoft.com/office/drawing/2014/main" id="{2EE81A0A-9F9A-D588-193E-14931B8466FD}"/>
              </a:ext>
            </a:extLst>
          </p:cNvPr>
          <p:cNvSpPr txBox="1"/>
          <p:nvPr/>
        </p:nvSpPr>
        <p:spPr>
          <a:xfrm>
            <a:off x="214977" y="868719"/>
            <a:ext cx="4849228"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Chia lớp thành </a:t>
            </a:r>
            <a:r>
              <a:rPr lang="vi-VN" sz="1800"/>
              <a:t>4 nhóm, mỗi nhóm bầu ra nhóm trưởng và thư kí.</a:t>
            </a:r>
          </a:p>
          <a:p>
            <a:pPr marL="285750" indent="-285750" algn="just">
              <a:lnSpc>
                <a:spcPct val="150000"/>
              </a:lnSpc>
              <a:buFont typeface="Arial" panose="020B0604020202020204" pitchFamily="34" charset="0"/>
              <a:buChar char="•"/>
            </a:pPr>
            <a:r>
              <a:rPr lang="en-US" sz="1800" b="1" i="1">
                <a:solidFill>
                  <a:srgbClr val="FF0000"/>
                </a:solidFill>
              </a:rPr>
              <a:t>Nhiệm vụ: </a:t>
            </a:r>
            <a:r>
              <a:rPr lang="en-US" sz="1800"/>
              <a:t>M</a:t>
            </a:r>
            <a:r>
              <a:rPr lang="vi-VN" sz="1800"/>
              <a:t>ỗi nhóm tìm hiểu, thu thập thông tin </a:t>
            </a:r>
            <a:r>
              <a:rPr lang="en-US" sz="1800"/>
              <a:t>trong SGK tr.97 và</a:t>
            </a:r>
            <a:r>
              <a:rPr lang="vi-VN" sz="1800"/>
              <a:t> trả lời câu hỏi:</a:t>
            </a:r>
          </a:p>
        </p:txBody>
      </p:sp>
      <p:sp>
        <p:nvSpPr>
          <p:cNvPr id="8" name="Rectangle: Rounded Corners 7">
            <a:extLst>
              <a:ext uri="{FF2B5EF4-FFF2-40B4-BE49-F238E27FC236}">
                <a16:creationId xmlns:a16="http://schemas.microsoft.com/office/drawing/2014/main" id="{03908FAF-1BC3-FC6B-E1F3-B262D2C5B9ED}"/>
              </a:ext>
            </a:extLst>
          </p:cNvPr>
          <p:cNvSpPr/>
          <p:nvPr/>
        </p:nvSpPr>
        <p:spPr>
          <a:xfrm>
            <a:off x="403609" y="2712904"/>
            <a:ext cx="4250167" cy="2059258"/>
          </a:xfrm>
          <a:prstGeom prst="roundRect">
            <a:avLst>
              <a:gd name="adj" fmla="val 4393"/>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mj-lt"/>
              <a:buAutoNum type="arabicPeriod"/>
            </a:pPr>
            <a:r>
              <a:rPr lang="vi-VN" sz="1800">
                <a:solidFill>
                  <a:srgbClr val="000000"/>
                </a:solidFill>
                <a:effectLst/>
                <a:ea typeface="Times New Roman" panose="02020603050405020304" pitchFamily="18" charset="0"/>
                <a:cs typeface="Aptos" panose="020B0004020202020204" pitchFamily="34" charset="0"/>
              </a:rPr>
              <a:t>Vì sao sản phẩm thu được khi đốt các hợp chất hữu cơ luôn làm nước vôi trong</a:t>
            </a:r>
            <a:r>
              <a:rPr lang="en-US" sz="1800">
                <a:solidFill>
                  <a:srgbClr val="000000"/>
                </a:solidFill>
                <a:effectLst/>
                <a:ea typeface="Times New Roman" panose="02020603050405020304" pitchFamily="18" charset="0"/>
                <a:cs typeface="Aptos" panose="020B0004020202020204" pitchFamily="34" charset="0"/>
              </a:rPr>
              <a:t> (Ca(OH)</a:t>
            </a:r>
            <a:r>
              <a:rPr lang="en-US" sz="1800" baseline="-25000">
                <a:solidFill>
                  <a:srgbClr val="000000"/>
                </a:solidFill>
                <a:effectLst/>
                <a:ea typeface="Times New Roman" panose="02020603050405020304" pitchFamily="18" charset="0"/>
                <a:cs typeface="Aptos" panose="020B0004020202020204" pitchFamily="34" charset="0"/>
              </a:rPr>
              <a:t>2</a:t>
            </a:r>
            <a:r>
              <a:rPr lang="en-US" sz="1800">
                <a:solidFill>
                  <a:srgbClr val="000000"/>
                </a:solidFill>
                <a:ea typeface="Times New Roman" panose="02020603050405020304" pitchFamily="18" charset="0"/>
                <a:cs typeface="Aptos" panose="020B0004020202020204" pitchFamily="34" charset="0"/>
              </a:rPr>
              <a:t>)</a:t>
            </a:r>
            <a:r>
              <a:rPr lang="vi-VN" sz="1800">
                <a:solidFill>
                  <a:srgbClr val="000000"/>
                </a:solidFill>
                <a:effectLst/>
                <a:ea typeface="Times New Roman" panose="02020603050405020304" pitchFamily="18" charset="0"/>
                <a:cs typeface="Aptos" panose="020B0004020202020204" pitchFamily="34" charset="0"/>
              </a:rPr>
              <a:t> bị vẩn đục?</a:t>
            </a:r>
            <a:endParaRPr lang="en-US" sz="1800">
              <a:effectLst/>
              <a:ea typeface="Aptos" panose="020B0004020202020204" pitchFamily="34" charset="0"/>
              <a:cs typeface="Aptos" panose="020B0004020202020204" pitchFamily="34" charset="0"/>
            </a:endParaRPr>
          </a:p>
          <a:p>
            <a:pPr marL="342900" indent="-342900" algn="just">
              <a:lnSpc>
                <a:spcPct val="150000"/>
              </a:lnSpc>
              <a:buFont typeface="+mj-lt"/>
              <a:buAutoNum type="arabicPeriod"/>
            </a:pPr>
            <a:r>
              <a:rPr lang="vi-VN" sz="1800">
                <a:solidFill>
                  <a:srgbClr val="000000"/>
                </a:solidFill>
                <a:effectLst/>
                <a:ea typeface="Times New Roman" panose="02020603050405020304" pitchFamily="18" charset="0"/>
                <a:cs typeface="Aptos" panose="020B0004020202020204" pitchFamily="34" charset="0"/>
              </a:rPr>
              <a:t>Theo em trong các hợp chất hữu cơ sẽ luôn có nguyên tố nào?</a:t>
            </a:r>
            <a:endParaRPr lang="en-US" sz="1800">
              <a:effectLst/>
              <a:ea typeface="Aptos" panose="020B0004020202020204" pitchFamily="34" charset="0"/>
              <a:cs typeface="Aptos" panose="020B00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73CA25-4E9B-A502-404F-9D56A2040E90}"/>
              </a:ext>
            </a:extLst>
          </p:cNvPr>
          <p:cNvGrpSpPr/>
          <p:nvPr/>
        </p:nvGrpSpPr>
        <p:grpSpPr>
          <a:xfrm>
            <a:off x="581104" y="1039888"/>
            <a:ext cx="7981792" cy="1009928"/>
            <a:chOff x="283935" y="1908158"/>
            <a:chExt cx="10642390" cy="1346570"/>
          </a:xfrm>
        </p:grpSpPr>
        <p:sp>
          <p:nvSpPr>
            <p:cNvPr id="4" name="Rounded Rectangle 40">
              <a:extLst>
                <a:ext uri="{FF2B5EF4-FFF2-40B4-BE49-F238E27FC236}">
                  <a16:creationId xmlns:a16="http://schemas.microsoft.com/office/drawing/2014/main" id="{051744FC-F338-8C83-1085-FD612FEA316B}"/>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2" descr="https://cdn-icons-png.flaticon.com/128/5184/5184592.png">
              <a:extLst>
                <a:ext uri="{FF2B5EF4-FFF2-40B4-BE49-F238E27FC236}">
                  <a16:creationId xmlns:a16="http://schemas.microsoft.com/office/drawing/2014/main" id="{0C2500C4-E674-CDB1-8AAA-432D901C19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51077A-A8BE-E73D-78D7-301C8DA4BFF1}"/>
                </a:ext>
              </a:extLst>
            </p:cNvPr>
            <p:cNvSpPr txBox="1"/>
            <p:nvPr/>
          </p:nvSpPr>
          <p:spPr>
            <a:xfrm>
              <a:off x="810011" y="1936801"/>
              <a:ext cx="10116313" cy="1278213"/>
            </a:xfrm>
            <a:prstGeom prst="rect">
              <a:avLst/>
            </a:prstGeom>
            <a:noFill/>
          </p:spPr>
          <p:txBody>
            <a:bodyPr wrap="square" rtlCol="0">
              <a:spAutoFit/>
            </a:bodyPr>
            <a:lstStyle/>
            <a:p>
              <a:pPr algn="just" defTabSz="685800">
                <a:lnSpc>
                  <a:spcPct val="150000"/>
                </a:lnSpc>
                <a:buClrTx/>
                <a:defRPr/>
              </a:pP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1. </a:t>
              </a:r>
              <a:r>
                <a:rPr lang="vi-VN" sz="2000">
                  <a:solidFill>
                    <a:srgbClr val="000000"/>
                  </a:solidFill>
                  <a:effectLst/>
                  <a:ea typeface="Times New Roman" panose="02020603050405020304" pitchFamily="18" charset="0"/>
                  <a:cs typeface="Aptos" panose="020B0004020202020204" pitchFamily="34" charset="0"/>
                </a:rPr>
                <a:t>Vì sao sản phẩm thu được khi đốt các hợp chất hữu cơ luôn làm nước vôi trong</a:t>
              </a:r>
              <a:r>
                <a:rPr lang="en-US" sz="2000">
                  <a:solidFill>
                    <a:srgbClr val="000000"/>
                  </a:solidFill>
                  <a:effectLst/>
                  <a:ea typeface="Times New Roman" panose="02020603050405020304" pitchFamily="18" charset="0"/>
                  <a:cs typeface="Aptos" panose="020B0004020202020204" pitchFamily="34" charset="0"/>
                </a:rPr>
                <a:t> (Ca(OH)</a:t>
              </a:r>
              <a:r>
                <a:rPr lang="en-US" sz="2000" baseline="-25000">
                  <a:solidFill>
                    <a:srgbClr val="000000"/>
                  </a:solidFill>
                  <a:effectLst/>
                  <a:ea typeface="Times New Roman" panose="02020603050405020304" pitchFamily="18" charset="0"/>
                  <a:cs typeface="Aptos" panose="020B0004020202020204" pitchFamily="34" charset="0"/>
                </a:rPr>
                <a:t>2</a:t>
              </a:r>
              <a:r>
                <a:rPr lang="vi-VN" sz="2000">
                  <a:solidFill>
                    <a:srgbClr val="000000"/>
                  </a:solidFill>
                  <a:effectLst/>
                  <a:ea typeface="Times New Roman" panose="02020603050405020304" pitchFamily="18" charset="0"/>
                  <a:cs typeface="Aptos" panose="020B0004020202020204" pitchFamily="34" charset="0"/>
                </a:rPr>
                <a:t> bị vẩn đục?</a:t>
              </a:r>
              <a:endParaRPr lang="en-US" sz="2000">
                <a:effectLst/>
                <a:ea typeface="Aptos" panose="020B0004020202020204" pitchFamily="34" charset="0"/>
                <a:cs typeface="Aptos" panose="020B0004020202020204" pitchFamily="34" charset="0"/>
              </a:endParaRPr>
            </a:p>
          </p:txBody>
        </p:sp>
      </p:grpSp>
      <p:grpSp>
        <p:nvGrpSpPr>
          <p:cNvPr id="7" name="Group 6">
            <a:extLst>
              <a:ext uri="{FF2B5EF4-FFF2-40B4-BE49-F238E27FC236}">
                <a16:creationId xmlns:a16="http://schemas.microsoft.com/office/drawing/2014/main" id="{1A55ED45-4695-B089-017B-3B03664AAB3F}"/>
              </a:ext>
            </a:extLst>
          </p:cNvPr>
          <p:cNvGrpSpPr/>
          <p:nvPr/>
        </p:nvGrpSpPr>
        <p:grpSpPr>
          <a:xfrm>
            <a:off x="338109" y="2119166"/>
            <a:ext cx="8224786" cy="2709164"/>
            <a:chOff x="-34244" y="1553633"/>
            <a:chExt cx="10966381" cy="3612216"/>
          </a:xfrm>
        </p:grpSpPr>
        <p:sp>
          <p:nvSpPr>
            <p:cNvPr id="8" name="Rounded Rectangle 36">
              <a:extLst>
                <a:ext uri="{FF2B5EF4-FFF2-40B4-BE49-F238E27FC236}">
                  <a16:creationId xmlns:a16="http://schemas.microsoft.com/office/drawing/2014/main" id="{961608C6-294C-A8A1-14E1-087A9F39555A}"/>
                </a:ext>
              </a:extLst>
            </p:cNvPr>
            <p:cNvSpPr/>
            <p:nvPr/>
          </p:nvSpPr>
          <p:spPr>
            <a:xfrm>
              <a:off x="478015" y="1553633"/>
              <a:ext cx="10454122" cy="3612216"/>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Trong hợp chất hữu cơ luôn có nguyên tố carbon nên khi đốt cháy các hợp chất hữu cơ đều tạo ra khí 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a:solidFill>
                    <a:srgbClr val="000000"/>
                  </a:solidFill>
                  <a:latin typeface="Arial" panose="020B0604020202020204" pitchFamily="34" charset="0"/>
                  <a:cs typeface="Arial" panose="020B0604020202020204" pitchFamily="34" charset="0"/>
                </a:rPr>
                <a:t>Khi sục k</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hí CO2 vào nước vôi trong làm dung dịch bị vẩn đục do có phản ứng:</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R="0" lvl="0" algn="ctr" defTabSz="685800" rtl="0" eaLnBrk="1" fontAlgn="auto" latinLnBrk="0" hangingPunct="1">
                <a:lnSpc>
                  <a:spcPct val="150000"/>
                </a:lnSpc>
                <a:spcBef>
                  <a:spcPts val="0"/>
                </a:spcBef>
                <a:spcAft>
                  <a:spcPts val="0"/>
                </a:spcAft>
                <a:buClrTx/>
                <a:buSzTx/>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Ca(OH)</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CaCO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3</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H</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O</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Graphic 24" descr="Back with solid fill">
              <a:extLst>
                <a:ext uri="{FF2B5EF4-FFF2-40B4-BE49-F238E27FC236}">
                  <a16:creationId xmlns:a16="http://schemas.microsoft.com/office/drawing/2014/main" id="{81E51A1A-09D7-C376-639B-A3E9364A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44" y="2999889"/>
              <a:ext cx="782339" cy="665532"/>
            </a:xfrm>
            <a:prstGeom prst="rect">
              <a:avLst/>
            </a:prstGeom>
          </p:spPr>
        </p:pic>
      </p:grpSp>
      <p:grpSp>
        <p:nvGrpSpPr>
          <p:cNvPr id="10" name="Group 9">
            <a:extLst>
              <a:ext uri="{FF2B5EF4-FFF2-40B4-BE49-F238E27FC236}">
                <a16:creationId xmlns:a16="http://schemas.microsoft.com/office/drawing/2014/main" id="{5692BE81-6F59-AABD-4F1A-321A942FD349}"/>
              </a:ext>
            </a:extLst>
          </p:cNvPr>
          <p:cNvGrpSpPr/>
          <p:nvPr/>
        </p:nvGrpSpPr>
        <p:grpSpPr>
          <a:xfrm>
            <a:off x="2646513" y="0"/>
            <a:ext cx="3850973" cy="860673"/>
            <a:chOff x="1119472" y="-1998"/>
            <a:chExt cx="4316130" cy="782187"/>
          </a:xfrm>
          <a:solidFill>
            <a:srgbClr val="CE3028"/>
          </a:solidFill>
        </p:grpSpPr>
        <p:sp>
          <p:nvSpPr>
            <p:cNvPr id="11" name="Rectangle 10">
              <a:extLst>
                <a:ext uri="{FF2B5EF4-FFF2-40B4-BE49-F238E27FC236}">
                  <a16:creationId xmlns:a16="http://schemas.microsoft.com/office/drawing/2014/main" id="{46433AE9-808F-1310-3154-1505A37FDC0C}"/>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id="{31EBE1D1-ADA9-D4CA-87E6-FFDDAB433C00}"/>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ounded Rectangle 14">
              <a:extLst>
                <a:ext uri="{FF2B5EF4-FFF2-40B4-BE49-F238E27FC236}">
                  <a16:creationId xmlns:a16="http://schemas.microsoft.com/office/drawing/2014/main" id="{70993E4B-CA61-D2E1-BE35-03E7F8CA9EF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spTree>
    <p:extLst>
      <p:ext uri="{BB962C8B-B14F-4D97-AF65-F5344CB8AC3E}">
        <p14:creationId xmlns:p14="http://schemas.microsoft.com/office/powerpoint/2010/main" val="146557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73CA25-4E9B-A502-404F-9D56A2040E90}"/>
              </a:ext>
            </a:extLst>
          </p:cNvPr>
          <p:cNvGrpSpPr/>
          <p:nvPr/>
        </p:nvGrpSpPr>
        <p:grpSpPr>
          <a:xfrm>
            <a:off x="581104" y="1039888"/>
            <a:ext cx="7981792" cy="1009928"/>
            <a:chOff x="283935" y="1908158"/>
            <a:chExt cx="10642390" cy="1346570"/>
          </a:xfrm>
        </p:grpSpPr>
        <p:sp>
          <p:nvSpPr>
            <p:cNvPr id="4" name="Rounded Rectangle 40">
              <a:extLst>
                <a:ext uri="{FF2B5EF4-FFF2-40B4-BE49-F238E27FC236}">
                  <a16:creationId xmlns:a16="http://schemas.microsoft.com/office/drawing/2014/main" id="{051744FC-F338-8C83-1085-FD612FEA316B}"/>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2" descr="https://cdn-icons-png.flaticon.com/128/5184/5184592.png">
              <a:extLst>
                <a:ext uri="{FF2B5EF4-FFF2-40B4-BE49-F238E27FC236}">
                  <a16:creationId xmlns:a16="http://schemas.microsoft.com/office/drawing/2014/main" id="{0C2500C4-E674-CDB1-8AAA-432D901C19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51077A-A8BE-E73D-78D7-301C8DA4BFF1}"/>
                </a:ext>
              </a:extLst>
            </p:cNvPr>
            <p:cNvSpPr txBox="1"/>
            <p:nvPr/>
          </p:nvSpPr>
          <p:spPr>
            <a:xfrm>
              <a:off x="678494" y="2195373"/>
              <a:ext cx="10116313" cy="662661"/>
            </a:xfrm>
            <a:prstGeom prst="rect">
              <a:avLst/>
            </a:prstGeom>
            <a:noFill/>
          </p:spPr>
          <p:txBody>
            <a:bodyPr wrap="square" rtlCol="0">
              <a:spAutoFit/>
            </a:bodyPr>
            <a:lstStyle/>
            <a:p>
              <a:pPr algn="just" defTabSz="685800">
                <a:lnSpc>
                  <a:spcPct val="150000"/>
                </a:lnSpc>
                <a:buClrTx/>
                <a:defRPr/>
              </a:pPr>
              <a:r>
                <a:rPr lang="en-US" sz="2000" kern="1200">
                  <a:solidFill>
                    <a:prstClr val="black"/>
                  </a:solidFill>
                  <a:latin typeface="Arial (Body)"/>
                  <a:ea typeface="+mn-ea"/>
                  <a:cs typeface="Arial" panose="020B0604020202020204" pitchFamily="34" charset="0"/>
                </a:rPr>
                <a:t>2</a:t>
              </a: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 </a:t>
              </a:r>
              <a:r>
                <a:rPr lang="vi-VN" sz="2000">
                  <a:solidFill>
                    <a:srgbClr val="000000"/>
                  </a:solidFill>
                  <a:effectLst/>
                  <a:ea typeface="Times New Roman" panose="02020603050405020304" pitchFamily="18" charset="0"/>
                  <a:cs typeface="Aptos" panose="020B0004020202020204" pitchFamily="34" charset="0"/>
                </a:rPr>
                <a:t>Theo em trong các hợp chất hữu cơ sẽ luôn có nguyên tố nào?</a:t>
              </a:r>
            </a:p>
          </p:txBody>
        </p:sp>
      </p:grpSp>
      <p:grpSp>
        <p:nvGrpSpPr>
          <p:cNvPr id="10" name="Group 9">
            <a:extLst>
              <a:ext uri="{FF2B5EF4-FFF2-40B4-BE49-F238E27FC236}">
                <a16:creationId xmlns:a16="http://schemas.microsoft.com/office/drawing/2014/main" id="{5692BE81-6F59-AABD-4F1A-321A942FD349}"/>
              </a:ext>
            </a:extLst>
          </p:cNvPr>
          <p:cNvGrpSpPr/>
          <p:nvPr/>
        </p:nvGrpSpPr>
        <p:grpSpPr>
          <a:xfrm>
            <a:off x="2646513" y="0"/>
            <a:ext cx="3850973" cy="860673"/>
            <a:chOff x="1119472" y="-1998"/>
            <a:chExt cx="4316130" cy="782187"/>
          </a:xfrm>
          <a:solidFill>
            <a:srgbClr val="CE3028"/>
          </a:solidFill>
        </p:grpSpPr>
        <p:sp>
          <p:nvSpPr>
            <p:cNvPr id="11" name="Rectangle 10">
              <a:extLst>
                <a:ext uri="{FF2B5EF4-FFF2-40B4-BE49-F238E27FC236}">
                  <a16:creationId xmlns:a16="http://schemas.microsoft.com/office/drawing/2014/main" id="{46433AE9-808F-1310-3154-1505A37FDC0C}"/>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id="{31EBE1D1-ADA9-D4CA-87E6-FFDDAB433C00}"/>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ounded Rectangle 14">
              <a:extLst>
                <a:ext uri="{FF2B5EF4-FFF2-40B4-BE49-F238E27FC236}">
                  <a16:creationId xmlns:a16="http://schemas.microsoft.com/office/drawing/2014/main" id="{70993E4B-CA61-D2E1-BE35-03E7F8CA9EF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grpSp>
        <p:nvGrpSpPr>
          <p:cNvPr id="14" name="Group 13">
            <a:extLst>
              <a:ext uri="{FF2B5EF4-FFF2-40B4-BE49-F238E27FC236}">
                <a16:creationId xmlns:a16="http://schemas.microsoft.com/office/drawing/2014/main" id="{EB1C0FC6-360F-2A4D-12A7-10E949E43B42}"/>
              </a:ext>
            </a:extLst>
          </p:cNvPr>
          <p:cNvGrpSpPr/>
          <p:nvPr/>
        </p:nvGrpSpPr>
        <p:grpSpPr>
          <a:xfrm>
            <a:off x="1230206" y="2194523"/>
            <a:ext cx="5668681" cy="2709164"/>
            <a:chOff x="338109" y="2119166"/>
            <a:chExt cx="5668681" cy="2709164"/>
          </a:xfrm>
        </p:grpSpPr>
        <p:grpSp>
          <p:nvGrpSpPr>
            <p:cNvPr id="7" name="Group 6">
              <a:extLst>
                <a:ext uri="{FF2B5EF4-FFF2-40B4-BE49-F238E27FC236}">
                  <a16:creationId xmlns:a16="http://schemas.microsoft.com/office/drawing/2014/main" id="{1A55ED45-4695-B089-017B-3B03664AAB3F}"/>
                </a:ext>
              </a:extLst>
            </p:cNvPr>
            <p:cNvGrpSpPr/>
            <p:nvPr/>
          </p:nvGrpSpPr>
          <p:grpSpPr>
            <a:xfrm>
              <a:off x="338109" y="2119166"/>
              <a:ext cx="2977520" cy="2709164"/>
              <a:chOff x="-34244" y="1553633"/>
              <a:chExt cx="3970027" cy="3612216"/>
            </a:xfrm>
          </p:grpSpPr>
          <p:sp>
            <p:nvSpPr>
              <p:cNvPr id="8" name="Rounded Rectangle 36">
                <a:extLst>
                  <a:ext uri="{FF2B5EF4-FFF2-40B4-BE49-F238E27FC236}">
                    <a16:creationId xmlns:a16="http://schemas.microsoft.com/office/drawing/2014/main" id="{961608C6-294C-A8A1-14E1-087A9F39555A}"/>
                  </a:ext>
                </a:extLst>
              </p:cNvPr>
              <p:cNvSpPr/>
              <p:nvPr/>
            </p:nvSpPr>
            <p:spPr>
              <a:xfrm>
                <a:off x="478015" y="1553633"/>
                <a:ext cx="3457768" cy="3612216"/>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Các hợp chất hữu cơ nhất thiết phải có nguyên tố carbon.</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Graphic 24" descr="Back with solid fill">
                <a:extLst>
                  <a:ext uri="{FF2B5EF4-FFF2-40B4-BE49-F238E27FC236}">
                    <a16:creationId xmlns:a16="http://schemas.microsoft.com/office/drawing/2014/main" id="{81E51A1A-09D7-C376-639B-A3E9364A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44" y="2999889"/>
                <a:ext cx="782339" cy="665532"/>
              </a:xfrm>
              <a:prstGeom prst="rect">
                <a:avLst/>
              </a:prstGeom>
            </p:spPr>
          </p:pic>
        </p:grpSp>
        <p:sp>
          <p:nvSpPr>
            <p:cNvPr id="2" name="Freeform 2">
              <a:extLst>
                <a:ext uri="{FF2B5EF4-FFF2-40B4-BE49-F238E27FC236}">
                  <a16:creationId xmlns:a16="http://schemas.microsoft.com/office/drawing/2014/main" id="{C0642149-5E02-4040-4948-999DD809FCC7}"/>
                </a:ext>
              </a:extLst>
            </p:cNvPr>
            <p:cNvSpPr/>
            <p:nvPr/>
          </p:nvSpPr>
          <p:spPr>
            <a:xfrm>
              <a:off x="3552152" y="2119166"/>
              <a:ext cx="2454638" cy="2709164"/>
            </a:xfrm>
            <a:custGeom>
              <a:avLst/>
              <a:gdLst/>
              <a:ahLst/>
              <a:cxnLst/>
              <a:rect l="l" t="t" r="r" b="b"/>
              <a:pathLst>
                <a:path w="3634740" h="4114800">
                  <a:moveTo>
                    <a:pt x="0" y="0"/>
                  </a:moveTo>
                  <a:lnTo>
                    <a:pt x="3634740" y="0"/>
                  </a:lnTo>
                  <a:lnTo>
                    <a:pt x="36347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433218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High School - 10th Grade: Organic Chemistry by Slidesgo">
  <a:themeElements>
    <a:clrScheme name="Custom 1">
      <a:dk1>
        <a:srgbClr val="F0B600"/>
      </a:dk1>
      <a:lt1>
        <a:srgbClr val="8BCEC8"/>
      </a:lt1>
      <a:dk2>
        <a:srgbClr val="D8000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8E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TotalTime>
  <Words>3566</Words>
  <PresentationFormat>On-screen Show (16:9)</PresentationFormat>
  <Paragraphs>442</Paragraphs>
  <Slides>67</Slides>
  <Notes>36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Times New Roman</vt:lpstr>
      <vt:lpstr>Aptos</vt:lpstr>
      <vt:lpstr>Arial</vt:lpstr>
      <vt:lpstr>Calibri</vt:lpstr>
      <vt:lpstr>Bebas Neue</vt:lpstr>
      <vt:lpstr>ABeeZee</vt:lpstr>
      <vt:lpstr>Arial (Body)</vt:lpstr>
      <vt:lpstr>Didact Gothic</vt:lpstr>
      <vt:lpstr>Science Subject for High School - 10th Grade: Organic Chemistry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2024-07-04T17:15:00Z</dcterms:modified>
</cp:coreProperties>
</file>