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T Ramillas" charset="1" panose="020E0000080000020004"/>
      <p:regular r:id="rId14"/>
    </p:embeddedFont>
    <p:embeddedFont>
      <p:font typeface="Fraunces" charset="1" panose="00000000000000000000"/>
      <p:regular r:id="rId15"/>
    </p:embeddedFont>
    <p:embeddedFont>
      <p:font typeface="Fraunces Bold" charset="1" panose="00000000000000000000"/>
      <p:regular r:id="rId16"/>
    </p:embeddedFont>
    <p:embeddedFont>
      <p:font typeface="Lobster" charset="1" panose="00000500000000000000"/>
      <p:regular r:id="rId17"/>
    </p:embeddedFont>
    <p:embeddedFont>
      <p:font typeface="Noto Sans Bold" charset="1" panose="020B0802040504020204"/>
      <p:regular r:id="rId18"/>
    </p:embeddedFont>
    <p:embeddedFont>
      <p:font typeface="Times New Roman Bold" charset="1" panose="020208030705050203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8362950"/>
            <a:ext cx="895350" cy="895350"/>
            <a:chOff x="0" y="0"/>
            <a:chExt cx="1193800" cy="11938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00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302457" y="301921"/>
              <a:ext cx="588886" cy="589958"/>
            </a:xfrm>
            <a:custGeom>
              <a:avLst/>
              <a:gdLst/>
              <a:ahLst/>
              <a:cxnLst/>
              <a:rect r="r" b="b" t="t" l="l"/>
              <a:pathLst>
                <a:path h="589958" w="588886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>
            <a:off x="10429875" y="9620250"/>
            <a:ext cx="7191375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9296400" cy="10287000"/>
            <a:chOff x="0" y="0"/>
            <a:chExt cx="1440256" cy="15937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0256" cy="1593725"/>
            </a:xfrm>
            <a:custGeom>
              <a:avLst/>
              <a:gdLst/>
              <a:ahLst/>
              <a:cxnLst/>
              <a:rect r="r" b="b" t="t" l="l"/>
              <a:pathLst>
                <a:path h="1593725" w="1440256">
                  <a:moveTo>
                    <a:pt x="0" y="0"/>
                  </a:moveTo>
                  <a:lnTo>
                    <a:pt x="1440256" y="0"/>
                  </a:lnTo>
                  <a:lnTo>
                    <a:pt x="144025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0" t="-66" r="0" b="-66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9480636" y="174053"/>
            <a:ext cx="1572742" cy="1534844"/>
          </a:xfrm>
          <a:custGeom>
            <a:avLst/>
            <a:gdLst/>
            <a:ahLst/>
            <a:cxnLst/>
            <a:rect r="r" b="b" t="t" l="l"/>
            <a:pathLst>
              <a:path h="1534844" w="1572742">
                <a:moveTo>
                  <a:pt x="0" y="0"/>
                </a:moveTo>
                <a:lnTo>
                  <a:pt x="1572742" y="0"/>
                </a:lnTo>
                <a:lnTo>
                  <a:pt x="1572742" y="1534844"/>
                </a:lnTo>
                <a:lnTo>
                  <a:pt x="0" y="1534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053378" y="3251372"/>
            <a:ext cx="5361303" cy="4114800"/>
          </a:xfrm>
          <a:custGeom>
            <a:avLst/>
            <a:gdLst/>
            <a:ahLst/>
            <a:cxnLst/>
            <a:rect r="r" b="b" t="t" l="l"/>
            <a:pathLst>
              <a:path h="4114800" w="5361303">
                <a:moveTo>
                  <a:pt x="0" y="0"/>
                </a:moveTo>
                <a:lnTo>
                  <a:pt x="5361303" y="0"/>
                </a:lnTo>
                <a:lnTo>
                  <a:pt x="53613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372725" y="7465837"/>
            <a:ext cx="6886575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sz="9900" spc="-198">
                <a:solidFill>
                  <a:srgbClr val="ECF0F1"/>
                </a:solidFill>
                <a:latin typeface="TT Ramillas"/>
                <a:ea typeface="TT Ramillas"/>
                <a:cs typeface="TT Ramillas"/>
                <a:sym typeface="TT Ramillas"/>
              </a:rPr>
              <a:t>Infographics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43480" y="1813672"/>
            <a:ext cx="8581098" cy="461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1"/>
              </a:lnSpc>
            </a:pPr>
            <a:r>
              <a:rPr lang="en-US" sz="5601" spc="-112">
                <a:solidFill>
                  <a:srgbClr val="FF3131"/>
                </a:solidFill>
                <a:latin typeface="Fraunces"/>
                <a:ea typeface="Fraunces"/>
                <a:cs typeface="Fraunces"/>
                <a:sym typeface="Fraunces"/>
              </a:rPr>
              <a:t>GEMINI AI- TRỢ LÝ TRONG THIẾT KẾ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99788" y="702802"/>
            <a:ext cx="692628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b="true" sz="4200" spc="-84">
                <a:solidFill>
                  <a:srgbClr val="0419EF"/>
                </a:solidFill>
                <a:latin typeface="Fraunces Bold"/>
                <a:ea typeface="Fraunces Bold"/>
                <a:cs typeface="Fraunces Bold"/>
                <a:sym typeface="Fraunces Bold"/>
              </a:rPr>
              <a:t>TRƯỜNG THCS GIA THỤY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944937" y="7886787"/>
            <a:ext cx="780877" cy="2571750"/>
          </a:xfrm>
          <a:custGeom>
            <a:avLst/>
            <a:gdLst/>
            <a:ahLst/>
            <a:cxnLst/>
            <a:rect r="r" b="b" t="t" l="l"/>
            <a:pathLst>
              <a:path h="2571750" w="780877">
                <a:moveTo>
                  <a:pt x="0" y="0"/>
                </a:moveTo>
                <a:lnTo>
                  <a:pt x="780876" y="0"/>
                </a:lnTo>
                <a:lnTo>
                  <a:pt x="780876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54819" y="1028700"/>
            <a:ext cx="10465904" cy="8229600"/>
          </a:xfrm>
          <a:custGeom>
            <a:avLst/>
            <a:gdLst/>
            <a:ahLst/>
            <a:cxnLst/>
            <a:rect r="r" b="b" t="t" l="l"/>
            <a:pathLst>
              <a:path h="8229600" w="10465904">
                <a:moveTo>
                  <a:pt x="0" y="0"/>
                </a:moveTo>
                <a:lnTo>
                  <a:pt x="10465904" y="0"/>
                </a:lnTo>
                <a:lnTo>
                  <a:pt x="10465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98270" y="5942115"/>
            <a:ext cx="11129229" cy="866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64"/>
              </a:lnSpc>
              <a:spcBef>
                <a:spcPct val="0"/>
              </a:spcBef>
            </a:pPr>
            <a:r>
              <a:rPr lang="en-US" sz="6564" spc="-131">
                <a:solidFill>
                  <a:srgbClr val="F8232F"/>
                </a:solidFill>
                <a:latin typeface="Lobster"/>
                <a:ea typeface="Lobster"/>
                <a:cs typeface="Lobster"/>
                <a:sym typeface="Lobster"/>
              </a:rPr>
              <a:t>01. Giới thiệu về Infographic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738" y="145752"/>
            <a:ext cx="1350074" cy="1350074"/>
          </a:xfrm>
          <a:custGeom>
            <a:avLst/>
            <a:gdLst/>
            <a:ahLst/>
            <a:cxnLst/>
            <a:rect r="r" b="b" t="t" l="l"/>
            <a:pathLst>
              <a:path h="1350074" w="1350074">
                <a:moveTo>
                  <a:pt x="0" y="0"/>
                </a:moveTo>
                <a:lnTo>
                  <a:pt x="1350075" y="0"/>
                </a:lnTo>
                <a:lnTo>
                  <a:pt x="1350075" y="1350074"/>
                </a:lnTo>
                <a:lnTo>
                  <a:pt x="0" y="1350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6639" y="467620"/>
            <a:ext cx="1697840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THCS GIA THỤY, PHƯỜNG BỒ ĐỀ, TP. HÀ NỘI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4453" y="1317763"/>
            <a:ext cx="7719547" cy="8302487"/>
            <a:chOff x="0" y="0"/>
            <a:chExt cx="1289737" cy="13871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737" cy="1387131"/>
            </a:xfrm>
            <a:custGeom>
              <a:avLst/>
              <a:gdLst/>
              <a:ahLst/>
              <a:cxnLst/>
              <a:rect r="r" b="b" t="t" l="l"/>
              <a:pathLst>
                <a:path h="1387131" w="1289737">
                  <a:moveTo>
                    <a:pt x="84243" y="0"/>
                  </a:moveTo>
                  <a:lnTo>
                    <a:pt x="1205494" y="0"/>
                  </a:lnTo>
                  <a:cubicBezTo>
                    <a:pt x="1227836" y="0"/>
                    <a:pt x="1249264" y="8876"/>
                    <a:pt x="1265063" y="24674"/>
                  </a:cubicBezTo>
                  <a:cubicBezTo>
                    <a:pt x="1280862" y="40473"/>
                    <a:pt x="1289737" y="61901"/>
                    <a:pt x="1289737" y="84243"/>
                  </a:cubicBezTo>
                  <a:lnTo>
                    <a:pt x="1289737" y="1302888"/>
                  </a:lnTo>
                  <a:cubicBezTo>
                    <a:pt x="1289737" y="1349414"/>
                    <a:pt x="1252020" y="1387131"/>
                    <a:pt x="1205494" y="1387131"/>
                  </a:cubicBezTo>
                  <a:lnTo>
                    <a:pt x="84243" y="1387131"/>
                  </a:lnTo>
                  <a:cubicBezTo>
                    <a:pt x="37717" y="1387131"/>
                    <a:pt x="0" y="1349414"/>
                    <a:pt x="0" y="1302888"/>
                  </a:cubicBezTo>
                  <a:lnTo>
                    <a:pt x="0" y="84243"/>
                  </a:lnTo>
                  <a:cubicBezTo>
                    <a:pt x="0" y="37717"/>
                    <a:pt x="37717" y="0"/>
                    <a:pt x="8424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58" r="0" b="-25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82742" y="805533"/>
            <a:ext cx="8473437" cy="8814717"/>
            <a:chOff x="0" y="0"/>
            <a:chExt cx="2231687" cy="23215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31687" cy="2321571"/>
            </a:xfrm>
            <a:custGeom>
              <a:avLst/>
              <a:gdLst/>
              <a:ahLst/>
              <a:cxnLst/>
              <a:rect r="r" b="b" t="t" l="l"/>
              <a:pathLst>
                <a:path h="2321571" w="2231687">
                  <a:moveTo>
                    <a:pt x="46597" y="0"/>
                  </a:moveTo>
                  <a:lnTo>
                    <a:pt x="2185090" y="0"/>
                  </a:lnTo>
                  <a:cubicBezTo>
                    <a:pt x="2210825" y="0"/>
                    <a:pt x="2231687" y="20862"/>
                    <a:pt x="2231687" y="46597"/>
                  </a:cubicBezTo>
                  <a:lnTo>
                    <a:pt x="2231687" y="2274974"/>
                  </a:lnTo>
                  <a:cubicBezTo>
                    <a:pt x="2231687" y="2300709"/>
                    <a:pt x="2210825" y="2321571"/>
                    <a:pt x="2185090" y="2321571"/>
                  </a:cubicBezTo>
                  <a:lnTo>
                    <a:pt x="46597" y="2321571"/>
                  </a:lnTo>
                  <a:cubicBezTo>
                    <a:pt x="20862" y="2321571"/>
                    <a:pt x="0" y="2300709"/>
                    <a:pt x="0" y="2274974"/>
                  </a:cubicBezTo>
                  <a:lnTo>
                    <a:pt x="0" y="46597"/>
                  </a:lnTo>
                  <a:cubicBezTo>
                    <a:pt x="0" y="20862"/>
                    <a:pt x="20862" y="0"/>
                    <a:pt x="465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231687" cy="236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9559486" y="1304932"/>
            <a:ext cx="7919949" cy="7711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099"/>
              </a:lnSpc>
              <a:spcBef>
                <a:spcPct val="0"/>
              </a:spcBef>
            </a:pPr>
            <a:r>
              <a:rPr lang="en-US" b="true" sz="5099" spc="25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b="true" sz="5099" spc="25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Infographic là dạng nội dung kết hợp hình ảnh, biểu đồ và văn bản ngắn gọn để tru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y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ền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tải thông tin mộ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cách nhanh chóng, hấ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</a:t>
            </a: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dẫn.</a:t>
            </a:r>
          </a:p>
          <a:p>
            <a:pPr algn="just" marL="0" indent="0" lvl="0">
              <a:lnSpc>
                <a:spcPts val="5099"/>
              </a:lnSpc>
              <a:spcBef>
                <a:spcPct val="0"/>
              </a:spcBef>
            </a:pP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just" marL="0" indent="0" lvl="0">
              <a:lnSpc>
                <a:spcPts val="5099"/>
              </a:lnSpc>
              <a:spcBef>
                <a:spcPct val="0"/>
              </a:spcBef>
            </a:pPr>
            <a:r>
              <a:rPr lang="en-US" b="true" sz="5099" spc="25" strike="noStrike" u="none">
                <a:solidFill>
                  <a:srgbClr val="1800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Chúng thường được sử dụng trong báo cáo, bài thuyết trình hoặc trên mạng xã hội để giải thích các quy trình, số liệu phức tạp một cách trực quan.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559486" y="1368373"/>
            <a:ext cx="507582" cy="483895"/>
          </a:xfrm>
          <a:custGeom>
            <a:avLst/>
            <a:gdLst/>
            <a:ahLst/>
            <a:cxnLst/>
            <a:rect r="r" b="b" t="t" l="l"/>
            <a:pathLst>
              <a:path h="483895" w="507582">
                <a:moveTo>
                  <a:pt x="0" y="0"/>
                </a:moveTo>
                <a:lnTo>
                  <a:pt x="507582" y="0"/>
                </a:lnTo>
                <a:lnTo>
                  <a:pt x="507582" y="483895"/>
                </a:lnTo>
                <a:lnTo>
                  <a:pt x="0" y="483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59486" y="5194111"/>
            <a:ext cx="507582" cy="483895"/>
          </a:xfrm>
          <a:custGeom>
            <a:avLst/>
            <a:gdLst/>
            <a:ahLst/>
            <a:cxnLst/>
            <a:rect r="r" b="b" t="t" l="l"/>
            <a:pathLst>
              <a:path h="483895" w="507582">
                <a:moveTo>
                  <a:pt x="0" y="0"/>
                </a:moveTo>
                <a:lnTo>
                  <a:pt x="507582" y="0"/>
                </a:lnTo>
                <a:lnTo>
                  <a:pt x="507582" y="483895"/>
                </a:lnTo>
                <a:lnTo>
                  <a:pt x="0" y="483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738" y="145752"/>
            <a:ext cx="1350074" cy="1350074"/>
          </a:xfrm>
          <a:custGeom>
            <a:avLst/>
            <a:gdLst/>
            <a:ahLst/>
            <a:cxnLst/>
            <a:rect r="r" b="b" t="t" l="l"/>
            <a:pathLst>
              <a:path h="1350074" w="1350074">
                <a:moveTo>
                  <a:pt x="0" y="0"/>
                </a:moveTo>
                <a:lnTo>
                  <a:pt x="1350075" y="0"/>
                </a:lnTo>
                <a:lnTo>
                  <a:pt x="1350075" y="1350074"/>
                </a:lnTo>
                <a:lnTo>
                  <a:pt x="0" y="1350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16639" y="467620"/>
            <a:ext cx="1697840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THCS GIA THỤY, PHƯỜNG BỒ ĐỀ, TP. HÀ NỘI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944937" y="7886787"/>
            <a:ext cx="780877" cy="2571750"/>
          </a:xfrm>
          <a:custGeom>
            <a:avLst/>
            <a:gdLst/>
            <a:ahLst/>
            <a:cxnLst/>
            <a:rect r="r" b="b" t="t" l="l"/>
            <a:pathLst>
              <a:path h="2571750" w="780877">
                <a:moveTo>
                  <a:pt x="0" y="0"/>
                </a:moveTo>
                <a:lnTo>
                  <a:pt x="780876" y="0"/>
                </a:lnTo>
                <a:lnTo>
                  <a:pt x="780876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11048" y="1028700"/>
            <a:ext cx="10465904" cy="8229600"/>
          </a:xfrm>
          <a:custGeom>
            <a:avLst/>
            <a:gdLst/>
            <a:ahLst/>
            <a:cxnLst/>
            <a:rect r="r" b="b" t="t" l="l"/>
            <a:pathLst>
              <a:path h="8229600" w="10465904">
                <a:moveTo>
                  <a:pt x="0" y="0"/>
                </a:moveTo>
                <a:lnTo>
                  <a:pt x="10465904" y="0"/>
                </a:lnTo>
                <a:lnTo>
                  <a:pt x="10465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79386" y="5552082"/>
            <a:ext cx="11129229" cy="1700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4"/>
              </a:lnSpc>
            </a:pPr>
            <a:r>
              <a:rPr lang="en-US" sz="6564" spc="-131">
                <a:solidFill>
                  <a:srgbClr val="F8232F"/>
                </a:solidFill>
                <a:latin typeface="Lobster"/>
                <a:ea typeface="Lobster"/>
                <a:cs typeface="Lobster"/>
                <a:sym typeface="Lobster"/>
              </a:rPr>
              <a:t>02. Các bước tạo infographic</a:t>
            </a:r>
          </a:p>
          <a:p>
            <a:pPr algn="ctr" marL="0" indent="0" lvl="0">
              <a:lnSpc>
                <a:spcPts val="6564"/>
              </a:lnSpc>
              <a:spcBef>
                <a:spcPct val="0"/>
              </a:spcBef>
            </a:pPr>
            <a:r>
              <a:rPr lang="en-US" sz="6564" spc="-131">
                <a:solidFill>
                  <a:srgbClr val="F8232F"/>
                </a:solidFill>
                <a:latin typeface="Lobster"/>
                <a:ea typeface="Lobster"/>
                <a:cs typeface="Lobster"/>
                <a:sym typeface="Lobster"/>
              </a:rPr>
              <a:t>Tiếng việt bằng công cụ AI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738" y="145752"/>
            <a:ext cx="1350074" cy="1350074"/>
          </a:xfrm>
          <a:custGeom>
            <a:avLst/>
            <a:gdLst/>
            <a:ahLst/>
            <a:cxnLst/>
            <a:rect r="r" b="b" t="t" l="l"/>
            <a:pathLst>
              <a:path h="1350074" w="1350074">
                <a:moveTo>
                  <a:pt x="0" y="0"/>
                </a:moveTo>
                <a:lnTo>
                  <a:pt x="1350075" y="0"/>
                </a:lnTo>
                <a:lnTo>
                  <a:pt x="1350075" y="1350074"/>
                </a:lnTo>
                <a:lnTo>
                  <a:pt x="0" y="1350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6639" y="467620"/>
            <a:ext cx="1697840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THCS GIA THỤY, PHƯỜNG BỒ ĐỀ, TP. HÀ NỘI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1719" y="285165"/>
            <a:ext cx="16244562" cy="1891622"/>
            <a:chOff x="0" y="0"/>
            <a:chExt cx="4278403" cy="4982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8403" cy="498205"/>
            </a:xfrm>
            <a:custGeom>
              <a:avLst/>
              <a:gdLst/>
              <a:ahLst/>
              <a:cxnLst/>
              <a:rect r="r" b="b" t="t" l="l"/>
              <a:pathLst>
                <a:path h="498205" w="4278403">
                  <a:moveTo>
                    <a:pt x="24306" y="0"/>
                  </a:moveTo>
                  <a:lnTo>
                    <a:pt x="4254097" y="0"/>
                  </a:lnTo>
                  <a:cubicBezTo>
                    <a:pt x="4260544" y="0"/>
                    <a:pt x="4266726" y="2561"/>
                    <a:pt x="4271284" y="7119"/>
                  </a:cubicBezTo>
                  <a:cubicBezTo>
                    <a:pt x="4275842" y="11677"/>
                    <a:pt x="4278403" y="17860"/>
                    <a:pt x="4278403" y="24306"/>
                  </a:cubicBezTo>
                  <a:lnTo>
                    <a:pt x="4278403" y="473899"/>
                  </a:lnTo>
                  <a:cubicBezTo>
                    <a:pt x="4278403" y="480346"/>
                    <a:pt x="4275842" y="486528"/>
                    <a:pt x="4271284" y="491086"/>
                  </a:cubicBezTo>
                  <a:cubicBezTo>
                    <a:pt x="4266726" y="495644"/>
                    <a:pt x="4260544" y="498205"/>
                    <a:pt x="4254097" y="498205"/>
                  </a:cubicBezTo>
                  <a:lnTo>
                    <a:pt x="24306" y="498205"/>
                  </a:lnTo>
                  <a:cubicBezTo>
                    <a:pt x="17860" y="498205"/>
                    <a:pt x="11677" y="495644"/>
                    <a:pt x="7119" y="491086"/>
                  </a:cubicBezTo>
                  <a:cubicBezTo>
                    <a:pt x="2561" y="486528"/>
                    <a:pt x="0" y="480346"/>
                    <a:pt x="0" y="473899"/>
                  </a:cubicBezTo>
                  <a:lnTo>
                    <a:pt x="0" y="24306"/>
                  </a:lnTo>
                  <a:cubicBezTo>
                    <a:pt x="0" y="17860"/>
                    <a:pt x="2561" y="11677"/>
                    <a:pt x="7119" y="7119"/>
                  </a:cubicBezTo>
                  <a:cubicBezTo>
                    <a:pt x="11677" y="2561"/>
                    <a:pt x="17860" y="0"/>
                    <a:pt x="243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8403" cy="545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1719" y="2787162"/>
            <a:ext cx="16244562" cy="1960900"/>
          </a:xfrm>
          <a:custGeom>
            <a:avLst/>
            <a:gdLst/>
            <a:ahLst/>
            <a:cxnLst/>
            <a:rect r="r" b="b" t="t" l="l"/>
            <a:pathLst>
              <a:path h="1960900" w="16244562">
                <a:moveTo>
                  <a:pt x="0" y="0"/>
                </a:moveTo>
                <a:lnTo>
                  <a:pt x="16244562" y="0"/>
                </a:lnTo>
                <a:lnTo>
                  <a:pt x="16244562" y="1960900"/>
                </a:lnTo>
                <a:lnTo>
                  <a:pt x="0" y="196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96" r="0" b="-149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358436"/>
            <a:ext cx="16237581" cy="4221771"/>
          </a:xfrm>
          <a:custGeom>
            <a:avLst/>
            <a:gdLst/>
            <a:ahLst/>
            <a:cxnLst/>
            <a:rect r="r" b="b" t="t" l="l"/>
            <a:pathLst>
              <a:path h="4221771" w="16237581">
                <a:moveTo>
                  <a:pt x="0" y="0"/>
                </a:moveTo>
                <a:lnTo>
                  <a:pt x="16237581" y="0"/>
                </a:lnTo>
                <a:lnTo>
                  <a:pt x="16237581" y="4221771"/>
                </a:lnTo>
                <a:lnTo>
                  <a:pt x="0" y="4221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6667" y="668999"/>
            <a:ext cx="14456689" cy="1247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b="true" sz="9000" spc="-180">
                <a:solidFill>
                  <a:srgbClr val="F8232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* Bước 1: Truy cập Gemini AI: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6037" y="1028700"/>
            <a:ext cx="16395992" cy="1550343"/>
            <a:chOff x="0" y="0"/>
            <a:chExt cx="4318286" cy="408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18286" cy="408321"/>
            </a:xfrm>
            <a:custGeom>
              <a:avLst/>
              <a:gdLst/>
              <a:ahLst/>
              <a:cxnLst/>
              <a:rect r="r" b="b" t="t" l="l"/>
              <a:pathLst>
                <a:path h="408321" w="4318286">
                  <a:moveTo>
                    <a:pt x="24081" y="0"/>
                  </a:moveTo>
                  <a:lnTo>
                    <a:pt x="4294205" y="0"/>
                  </a:lnTo>
                  <a:cubicBezTo>
                    <a:pt x="4300591" y="0"/>
                    <a:pt x="4306717" y="2537"/>
                    <a:pt x="4311233" y="7053"/>
                  </a:cubicBezTo>
                  <a:cubicBezTo>
                    <a:pt x="4315749" y="11569"/>
                    <a:pt x="4318286" y="17695"/>
                    <a:pt x="4318286" y="24081"/>
                  </a:cubicBezTo>
                  <a:lnTo>
                    <a:pt x="4318286" y="384239"/>
                  </a:lnTo>
                  <a:cubicBezTo>
                    <a:pt x="4318286" y="390626"/>
                    <a:pt x="4315749" y="396751"/>
                    <a:pt x="4311233" y="401268"/>
                  </a:cubicBezTo>
                  <a:cubicBezTo>
                    <a:pt x="4306717" y="405784"/>
                    <a:pt x="4300591" y="408321"/>
                    <a:pt x="4294205" y="408321"/>
                  </a:cubicBezTo>
                  <a:lnTo>
                    <a:pt x="24081" y="408321"/>
                  </a:lnTo>
                  <a:cubicBezTo>
                    <a:pt x="17695" y="408321"/>
                    <a:pt x="11569" y="405784"/>
                    <a:pt x="7053" y="401268"/>
                  </a:cubicBezTo>
                  <a:cubicBezTo>
                    <a:pt x="2537" y="396751"/>
                    <a:pt x="0" y="390626"/>
                    <a:pt x="0" y="384239"/>
                  </a:cubicBezTo>
                  <a:lnTo>
                    <a:pt x="0" y="24081"/>
                  </a:lnTo>
                  <a:cubicBezTo>
                    <a:pt x="0" y="17695"/>
                    <a:pt x="2537" y="11569"/>
                    <a:pt x="7053" y="7053"/>
                  </a:cubicBezTo>
                  <a:cubicBezTo>
                    <a:pt x="11569" y="2537"/>
                    <a:pt x="17695" y="0"/>
                    <a:pt x="240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318286" cy="455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55970" y="2959215"/>
            <a:ext cx="17176059" cy="7242499"/>
          </a:xfrm>
          <a:custGeom>
            <a:avLst/>
            <a:gdLst/>
            <a:ahLst/>
            <a:cxnLst/>
            <a:rect r="r" b="b" t="t" l="l"/>
            <a:pathLst>
              <a:path h="7242499" w="17176059">
                <a:moveTo>
                  <a:pt x="0" y="0"/>
                </a:moveTo>
                <a:lnTo>
                  <a:pt x="17176060" y="0"/>
                </a:lnTo>
                <a:lnTo>
                  <a:pt x="17176060" y="7242498"/>
                </a:lnTo>
                <a:lnTo>
                  <a:pt x="0" y="72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24" r="0" b="-6324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115565" y="6313600"/>
            <a:ext cx="5102105" cy="843408"/>
            <a:chOff x="0" y="0"/>
            <a:chExt cx="1343764" cy="2221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3764" cy="222132"/>
            </a:xfrm>
            <a:custGeom>
              <a:avLst/>
              <a:gdLst/>
              <a:ahLst/>
              <a:cxnLst/>
              <a:rect r="r" b="b" t="t" l="l"/>
              <a:pathLst>
                <a:path h="222132" w="1343764">
                  <a:moveTo>
                    <a:pt x="0" y="0"/>
                  </a:moveTo>
                  <a:lnTo>
                    <a:pt x="1343764" y="0"/>
                  </a:lnTo>
                  <a:lnTo>
                    <a:pt x="1343764" y="222132"/>
                  </a:lnTo>
                  <a:lnTo>
                    <a:pt x="0" y="222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3764" cy="269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98353" y="1327620"/>
            <a:ext cx="16671361" cy="1047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b="true" sz="7500" spc="-150">
                <a:solidFill>
                  <a:srgbClr val="F8232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* Bước 2: Chọn tính năng tạo hình ảnh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3738" y="145752"/>
            <a:ext cx="1350074" cy="1350074"/>
          </a:xfrm>
          <a:custGeom>
            <a:avLst/>
            <a:gdLst/>
            <a:ahLst/>
            <a:cxnLst/>
            <a:rect r="r" b="b" t="t" l="l"/>
            <a:pathLst>
              <a:path h="1350074" w="1350074">
                <a:moveTo>
                  <a:pt x="0" y="0"/>
                </a:moveTo>
                <a:lnTo>
                  <a:pt x="1350075" y="0"/>
                </a:lnTo>
                <a:lnTo>
                  <a:pt x="1350075" y="1350074"/>
                </a:lnTo>
                <a:lnTo>
                  <a:pt x="0" y="135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16639" y="467620"/>
            <a:ext cx="1697840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THCS GIA THỤY, PHƯỜNG BỒ ĐỀ, TP. HÀ NỘI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0954" y="1528397"/>
            <a:ext cx="17176059" cy="1550343"/>
            <a:chOff x="0" y="0"/>
            <a:chExt cx="4523736" cy="408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23736" cy="408321"/>
            </a:xfrm>
            <a:custGeom>
              <a:avLst/>
              <a:gdLst/>
              <a:ahLst/>
              <a:cxnLst/>
              <a:rect r="r" b="b" t="t" l="l"/>
              <a:pathLst>
                <a:path h="408321" w="4523736">
                  <a:moveTo>
                    <a:pt x="22988" y="0"/>
                  </a:moveTo>
                  <a:lnTo>
                    <a:pt x="4500748" y="0"/>
                  </a:lnTo>
                  <a:cubicBezTo>
                    <a:pt x="4513444" y="0"/>
                    <a:pt x="4523736" y="10292"/>
                    <a:pt x="4523736" y="22988"/>
                  </a:cubicBezTo>
                  <a:lnTo>
                    <a:pt x="4523736" y="385333"/>
                  </a:lnTo>
                  <a:cubicBezTo>
                    <a:pt x="4523736" y="391430"/>
                    <a:pt x="4521314" y="397277"/>
                    <a:pt x="4517003" y="401588"/>
                  </a:cubicBezTo>
                  <a:cubicBezTo>
                    <a:pt x="4512692" y="405899"/>
                    <a:pt x="4506845" y="408321"/>
                    <a:pt x="4500748" y="408321"/>
                  </a:cubicBezTo>
                  <a:lnTo>
                    <a:pt x="22988" y="408321"/>
                  </a:lnTo>
                  <a:cubicBezTo>
                    <a:pt x="16891" y="408321"/>
                    <a:pt x="11044" y="405899"/>
                    <a:pt x="6733" y="401588"/>
                  </a:cubicBezTo>
                  <a:cubicBezTo>
                    <a:pt x="2422" y="397277"/>
                    <a:pt x="0" y="391430"/>
                    <a:pt x="0" y="385333"/>
                  </a:cubicBezTo>
                  <a:lnTo>
                    <a:pt x="0" y="22988"/>
                  </a:lnTo>
                  <a:cubicBezTo>
                    <a:pt x="0" y="16891"/>
                    <a:pt x="2422" y="11044"/>
                    <a:pt x="6733" y="6733"/>
                  </a:cubicBezTo>
                  <a:cubicBezTo>
                    <a:pt x="11044" y="2422"/>
                    <a:pt x="16891" y="0"/>
                    <a:pt x="229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23736" cy="455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3771" y="3318285"/>
            <a:ext cx="17800458" cy="5377295"/>
          </a:xfrm>
          <a:custGeom>
            <a:avLst/>
            <a:gdLst/>
            <a:ahLst/>
            <a:cxnLst/>
            <a:rect r="r" b="b" t="t" l="l"/>
            <a:pathLst>
              <a:path h="5377295" w="17800458">
                <a:moveTo>
                  <a:pt x="0" y="0"/>
                </a:moveTo>
                <a:lnTo>
                  <a:pt x="17800458" y="0"/>
                </a:lnTo>
                <a:lnTo>
                  <a:pt x="17800458" y="5377295"/>
                </a:lnTo>
                <a:lnTo>
                  <a:pt x="0" y="537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9" t="-3184" r="-2974" b="-318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2879" y="1826216"/>
            <a:ext cx="11949956" cy="1098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b="true" sz="8000" spc="-160">
                <a:solidFill>
                  <a:srgbClr val="F8232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* Bước 3: Viết câu lệnh: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254818" y="7361815"/>
            <a:ext cx="1282195" cy="843408"/>
            <a:chOff x="0" y="0"/>
            <a:chExt cx="337697" cy="2221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7697" cy="222132"/>
            </a:xfrm>
            <a:custGeom>
              <a:avLst/>
              <a:gdLst/>
              <a:ahLst/>
              <a:cxnLst/>
              <a:rect r="r" b="b" t="t" l="l"/>
              <a:pathLst>
                <a:path h="222132" w="337697">
                  <a:moveTo>
                    <a:pt x="0" y="0"/>
                  </a:moveTo>
                  <a:lnTo>
                    <a:pt x="337697" y="0"/>
                  </a:lnTo>
                  <a:lnTo>
                    <a:pt x="337697" y="222132"/>
                  </a:lnTo>
                  <a:lnTo>
                    <a:pt x="0" y="222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37697" cy="269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3738" y="145752"/>
            <a:ext cx="1350074" cy="1350074"/>
          </a:xfrm>
          <a:custGeom>
            <a:avLst/>
            <a:gdLst/>
            <a:ahLst/>
            <a:cxnLst/>
            <a:rect r="r" b="b" t="t" l="l"/>
            <a:pathLst>
              <a:path h="1350074" w="1350074">
                <a:moveTo>
                  <a:pt x="0" y="0"/>
                </a:moveTo>
                <a:lnTo>
                  <a:pt x="1350075" y="0"/>
                </a:lnTo>
                <a:lnTo>
                  <a:pt x="1350075" y="1350074"/>
                </a:lnTo>
                <a:lnTo>
                  <a:pt x="0" y="135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16639" y="467620"/>
            <a:ext cx="16978400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THCS GIA THỤY, PHƯỜNG BỒ ĐỀ, TP. HÀ NỘI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0954" y="285165"/>
            <a:ext cx="17176059" cy="1575895"/>
            <a:chOff x="0" y="0"/>
            <a:chExt cx="4523736" cy="4150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23736" cy="415050"/>
            </a:xfrm>
            <a:custGeom>
              <a:avLst/>
              <a:gdLst/>
              <a:ahLst/>
              <a:cxnLst/>
              <a:rect r="r" b="b" t="t" l="l"/>
              <a:pathLst>
                <a:path h="415050" w="4523736">
                  <a:moveTo>
                    <a:pt x="22988" y="0"/>
                  </a:moveTo>
                  <a:lnTo>
                    <a:pt x="4500748" y="0"/>
                  </a:lnTo>
                  <a:cubicBezTo>
                    <a:pt x="4513444" y="0"/>
                    <a:pt x="4523736" y="10292"/>
                    <a:pt x="4523736" y="22988"/>
                  </a:cubicBezTo>
                  <a:lnTo>
                    <a:pt x="4523736" y="392063"/>
                  </a:lnTo>
                  <a:cubicBezTo>
                    <a:pt x="4523736" y="398160"/>
                    <a:pt x="4521314" y="404007"/>
                    <a:pt x="4517003" y="408318"/>
                  </a:cubicBezTo>
                  <a:cubicBezTo>
                    <a:pt x="4512692" y="412629"/>
                    <a:pt x="4506845" y="415050"/>
                    <a:pt x="4500748" y="415050"/>
                  </a:cubicBezTo>
                  <a:lnTo>
                    <a:pt x="22988" y="415050"/>
                  </a:lnTo>
                  <a:cubicBezTo>
                    <a:pt x="16891" y="415050"/>
                    <a:pt x="11044" y="412629"/>
                    <a:pt x="6733" y="408318"/>
                  </a:cubicBezTo>
                  <a:cubicBezTo>
                    <a:pt x="2422" y="404007"/>
                    <a:pt x="0" y="398160"/>
                    <a:pt x="0" y="392063"/>
                  </a:cubicBezTo>
                  <a:lnTo>
                    <a:pt x="0" y="22988"/>
                  </a:lnTo>
                  <a:cubicBezTo>
                    <a:pt x="0" y="16891"/>
                    <a:pt x="2422" y="11044"/>
                    <a:pt x="6733" y="6733"/>
                  </a:cubicBezTo>
                  <a:cubicBezTo>
                    <a:pt x="11044" y="2422"/>
                    <a:pt x="16891" y="0"/>
                    <a:pt x="229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23736" cy="462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86769" y="1965835"/>
            <a:ext cx="14726033" cy="8044095"/>
          </a:xfrm>
          <a:custGeom>
            <a:avLst/>
            <a:gdLst/>
            <a:ahLst/>
            <a:cxnLst/>
            <a:rect r="r" b="b" t="t" l="l"/>
            <a:pathLst>
              <a:path h="8044095" w="14726033">
                <a:moveTo>
                  <a:pt x="0" y="0"/>
                </a:moveTo>
                <a:lnTo>
                  <a:pt x="14726033" y="0"/>
                </a:lnTo>
                <a:lnTo>
                  <a:pt x="14726033" y="8044096"/>
                </a:lnTo>
                <a:lnTo>
                  <a:pt x="0" y="8044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5920" y="614315"/>
            <a:ext cx="16743380" cy="1069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00"/>
              </a:lnSpc>
              <a:spcBef>
                <a:spcPct val="0"/>
              </a:spcBef>
            </a:pPr>
            <a:r>
              <a:rPr lang="en-US" b="true" sz="7700" spc="-154">
                <a:solidFill>
                  <a:srgbClr val="F8232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* Bước 4: Chờ AI xử lý và tải ảnh về máy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Bài thuyết trình - Infographics</dc:description>
  <dc:identifier>DAG7APXRJR0</dc:identifier>
  <dcterms:modified xsi:type="dcterms:W3CDTF">2011-08-01T06:04:30Z</dcterms:modified>
  <cp:revision>1</cp:revision>
  <dc:title>Bài thuyết trình - Infographics</dc:title>
</cp:coreProperties>
</file>