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8" r:id="rId1"/>
    <p:sldMasterId id="2147483710" r:id="rId2"/>
  </p:sldMasterIdLst>
  <p:notesMasterIdLst>
    <p:notesMasterId r:id="rId31"/>
  </p:notes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0" d="100"/>
          <a:sy n="90" d="100"/>
        </p:scale>
        <p:origin x="618"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D776D-92E2-40B0-99BE-9E1BE9DA6951}"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04D71-A3F2-405A-BE4D-6FD37DC8D18E}" type="slidenum">
              <a:rPr lang="en-US" smtClean="0"/>
              <a:t>‹#›</a:t>
            </a:fld>
            <a:endParaRPr lang="en-US"/>
          </a:p>
        </p:txBody>
      </p:sp>
    </p:spTree>
    <p:extLst>
      <p:ext uri="{BB962C8B-B14F-4D97-AF65-F5344CB8AC3E}">
        <p14:creationId xmlns:p14="http://schemas.microsoft.com/office/powerpoint/2010/main" val="389588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403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3177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634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259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59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5918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634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259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64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272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462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54C80-263E-416B-A8E0-580EDEADCBDC}" type="datetimeFigureOut">
              <a:rPr lang="en-US" smtClean="0"/>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43196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716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3495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98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092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54C80-263E-416B-A8E0-580EDEADCBDC}" type="datetimeFigureOut">
              <a:rPr lang="en-US" smtClean="0"/>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112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445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222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579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0113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11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8542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12/24/2025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8300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hysics.weber.edu/schroeder/md/" TargetMode="Externa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hyperlink" Target="https://www.traffic-simulation.d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43.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hyperlink" Target="https://color.adobe.com/create/color-wheel"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svg"/><Relationship Id="rId9" Type="http://schemas.openxmlformats.org/officeDocument/2006/relationships/hyperlink" Target="https://gradients.app/en/mi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hyperlink" Target="https://trycolors.com/mixer" TargetMode="External"/><Relationship Id="rId5" Type="http://schemas.openxmlformats.org/officeDocument/2006/relationships/hyperlink" Target="https://scratch.mit.edu/projects/886339759/" TargetMode="Externa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hyperlink" Target="https://trycolors.com/" TargetMode="External"/><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ách pha màu đất nặn -- How To Mix Colors #Shorts #youtubeshorts - YouTube">
            <a:hlinkClick r:id="" action="ppaction://media"/>
            <a:extLst>
              <a:ext uri="{FF2B5EF4-FFF2-40B4-BE49-F238E27FC236}">
                <a16:creationId xmlns:a16="http://schemas.microsoft.com/office/drawing/2014/main" id="{BB19288D-2548-452D-4633-A2AD67AC03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7600" y="405652"/>
            <a:ext cx="3403600" cy="6046697"/>
          </a:xfrm>
          <a:prstGeom prst="rect">
            <a:avLst/>
          </a:prstGeom>
        </p:spPr>
      </p:pic>
      <p:sp>
        <p:nvSpPr>
          <p:cNvPr id="4" name="Freeform 5">
            <a:extLst>
              <a:ext uri="{FF2B5EF4-FFF2-40B4-BE49-F238E27FC236}">
                <a16:creationId xmlns:a16="http://schemas.microsoft.com/office/drawing/2014/main" id="{452A5348-CAD6-B032-6DF8-48B6777FD338}"/>
              </a:ext>
            </a:extLst>
          </p:cNvPr>
          <p:cNvSpPr/>
          <p:nvPr/>
        </p:nvSpPr>
        <p:spPr>
          <a:xfrm>
            <a:off x="7162800" y="3806879"/>
            <a:ext cx="3990109" cy="2743200"/>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6">
            <a:extLst>
              <a:ext uri="{FF2B5EF4-FFF2-40B4-BE49-F238E27FC236}">
                <a16:creationId xmlns:a16="http://schemas.microsoft.com/office/drawing/2014/main" id="{78867BB8-1DF7-6CFF-04FB-1AD1C179EEC9}"/>
              </a:ext>
            </a:extLst>
          </p:cNvPr>
          <p:cNvSpPr txBox="1"/>
          <p:nvPr/>
        </p:nvSpPr>
        <p:spPr>
          <a:xfrm>
            <a:off x="7162800" y="2768600"/>
            <a:ext cx="4064000" cy="420564"/>
          </a:xfrm>
          <a:prstGeom prst="rect">
            <a:avLst/>
          </a:prstGeom>
          <a:noFill/>
        </p:spPr>
        <p:txBody>
          <a:bodyPr wrap="square">
            <a:spAutoFit/>
          </a:bodyPr>
          <a:lstStyle/>
          <a:p>
            <a:r>
              <a:rPr lang="en-US" sz="2133">
                <a:latin typeface="Times New Roman" panose="02020603050405020304" pitchFamily="18" charset="0"/>
                <a:cs typeface="Times New Roman" panose="02020603050405020304" pitchFamily="18" charset="0"/>
              </a:rPr>
              <a:t>Nguồn: Youtube Vân Handmade</a:t>
            </a:r>
          </a:p>
        </p:txBody>
      </p:sp>
    </p:spTree>
    <p:extLst>
      <p:ext uri="{BB962C8B-B14F-4D97-AF65-F5344CB8AC3E}">
        <p14:creationId xmlns:p14="http://schemas.microsoft.com/office/powerpoint/2010/main" val="109184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ÀU PASTEL LÀ MÀU GÌ? MÀU PASTEL GỒM NHỮNG MÀU NÀO?">
            <a:extLst>
              <a:ext uri="{FF2B5EF4-FFF2-40B4-BE49-F238E27FC236}">
                <a16:creationId xmlns:a16="http://schemas.microsoft.com/office/drawing/2014/main" id="{D3335409-9A1C-4868-3FD2-F9D58CD59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00200"/>
            <a:ext cx="12407900" cy="4604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5B07ABF-CA4B-7D99-46C2-7D6BB0484C7B}"/>
              </a:ext>
            </a:extLst>
          </p:cNvPr>
          <p:cNvSpPr/>
          <p:nvPr/>
        </p:nvSpPr>
        <p:spPr>
          <a:xfrm>
            <a:off x="2159000" y="2514600"/>
            <a:ext cx="7874000" cy="762000"/>
          </a:xfrm>
          <a:prstGeom prst="roundRect">
            <a:avLst/>
          </a:prstGeom>
          <a:solidFill>
            <a:schemeClr val="bg1"/>
          </a:solidFill>
          <a:ln w="38100">
            <a:solidFill>
              <a:srgbClr val="BA4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Sử dụng phần mềm mô phỏng pha màu </a:t>
            </a:r>
          </a:p>
        </p:txBody>
      </p:sp>
      <p:grpSp>
        <p:nvGrpSpPr>
          <p:cNvPr id="6" name="Group 5">
            <a:extLst>
              <a:ext uri="{FF2B5EF4-FFF2-40B4-BE49-F238E27FC236}">
                <a16:creationId xmlns:a16="http://schemas.microsoft.com/office/drawing/2014/main" id="{6F136ED3-D9E6-16CB-4ADC-1E2AFB49708D}"/>
              </a:ext>
            </a:extLst>
          </p:cNvPr>
          <p:cNvGrpSpPr/>
          <p:nvPr/>
        </p:nvGrpSpPr>
        <p:grpSpPr>
          <a:xfrm>
            <a:off x="479425" y="3853491"/>
            <a:ext cx="3149600" cy="2775909"/>
            <a:chOff x="685800" y="5780236"/>
            <a:chExt cx="4724400" cy="4163863"/>
          </a:xfrm>
        </p:grpSpPr>
        <p:sp>
          <p:nvSpPr>
            <p:cNvPr id="4" name="Rectangle: Diagonal Corners Rounded 3">
              <a:extLst>
                <a:ext uri="{FF2B5EF4-FFF2-40B4-BE49-F238E27FC236}">
                  <a16:creationId xmlns:a16="http://schemas.microsoft.com/office/drawing/2014/main" id="{3B55D50A-4E20-ECB4-024A-E3B2877C5161}"/>
                </a:ext>
              </a:extLst>
            </p:cNvPr>
            <p:cNvSpPr/>
            <p:nvPr/>
          </p:nvSpPr>
          <p:spPr>
            <a:xfrm>
              <a:off x="838200" y="5932636"/>
              <a:ext cx="4572000" cy="4011463"/>
            </a:xfrm>
            <a:prstGeom prst="round2Diag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 name="Rectangle: Diagonal Corners Rounded 2">
              <a:extLst>
                <a:ext uri="{FF2B5EF4-FFF2-40B4-BE49-F238E27FC236}">
                  <a16:creationId xmlns:a16="http://schemas.microsoft.com/office/drawing/2014/main" id="{B523311D-0C6E-9ABA-4AB2-04676644D5AE}"/>
                </a:ext>
              </a:extLst>
            </p:cNvPr>
            <p:cNvSpPr/>
            <p:nvPr/>
          </p:nvSpPr>
          <p:spPr>
            <a:xfrm>
              <a:off x="685800" y="5780236"/>
              <a:ext cx="4572000" cy="4011463"/>
            </a:xfrm>
            <a:prstGeom prst="round2DiagRect">
              <a:avLst/>
            </a:prstGeom>
            <a:solidFill>
              <a:schemeClr val="bg1"/>
            </a:solidFill>
            <a:ln>
              <a:solidFill>
                <a:srgbClr val="DEA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3978C35-3520-7E6D-F8A1-A61212C7DB88}"/>
                </a:ext>
              </a:extLst>
            </p:cNvPr>
            <p:cNvSpPr txBox="1"/>
            <p:nvPr/>
          </p:nvSpPr>
          <p:spPr>
            <a:xfrm>
              <a:off x="1200150" y="7069219"/>
              <a:ext cx="3543300" cy="1892634"/>
            </a:xfrm>
            <a:prstGeom prst="rect">
              <a:avLst/>
            </a:prstGeom>
            <a:noFill/>
          </p:spPr>
          <p:txBody>
            <a:bodyPr wrap="square" rtlCol="0">
              <a:spAutoFit/>
            </a:bodyPr>
            <a:lstStyle/>
            <a:p>
              <a:pPr algn="ctr">
                <a:lnSpc>
                  <a:spcPct val="150000"/>
                </a:lnSpc>
              </a:pPr>
              <a:r>
                <a:rPr lang="en-US" sz="2533">
                  <a:latin typeface="Times New Roman" panose="02020603050405020304" pitchFamily="18" charset="0"/>
                  <a:cs typeface="Times New Roman" panose="02020603050405020304" pitchFamily="18" charset="0"/>
                </a:rPr>
                <a:t>Giúp tiết kiệm vật liệu </a:t>
              </a:r>
            </a:p>
          </p:txBody>
        </p:sp>
      </p:grpSp>
      <p:grpSp>
        <p:nvGrpSpPr>
          <p:cNvPr id="7" name="Group 6">
            <a:extLst>
              <a:ext uri="{FF2B5EF4-FFF2-40B4-BE49-F238E27FC236}">
                <a16:creationId xmlns:a16="http://schemas.microsoft.com/office/drawing/2014/main" id="{D215EFCC-C4F4-7271-4EBB-215998E335EC}"/>
              </a:ext>
            </a:extLst>
          </p:cNvPr>
          <p:cNvGrpSpPr/>
          <p:nvPr/>
        </p:nvGrpSpPr>
        <p:grpSpPr>
          <a:xfrm>
            <a:off x="4572000" y="3802690"/>
            <a:ext cx="3149600" cy="2775909"/>
            <a:chOff x="685800" y="5780236"/>
            <a:chExt cx="4724400" cy="4163863"/>
          </a:xfrm>
        </p:grpSpPr>
        <p:sp>
          <p:nvSpPr>
            <p:cNvPr id="8" name="Rectangle: Diagonal Corners Rounded 7">
              <a:extLst>
                <a:ext uri="{FF2B5EF4-FFF2-40B4-BE49-F238E27FC236}">
                  <a16:creationId xmlns:a16="http://schemas.microsoft.com/office/drawing/2014/main" id="{23DB1DFA-2B72-1DB6-C99B-18B64A9CFB1D}"/>
                </a:ext>
              </a:extLst>
            </p:cNvPr>
            <p:cNvSpPr/>
            <p:nvPr/>
          </p:nvSpPr>
          <p:spPr>
            <a:xfrm>
              <a:off x="838200" y="5932636"/>
              <a:ext cx="4572000" cy="4011463"/>
            </a:xfrm>
            <a:prstGeom prst="round2Diag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9" name="Rectangle: Diagonal Corners Rounded 8">
              <a:extLst>
                <a:ext uri="{FF2B5EF4-FFF2-40B4-BE49-F238E27FC236}">
                  <a16:creationId xmlns:a16="http://schemas.microsoft.com/office/drawing/2014/main" id="{59290D3A-B94D-8341-200B-49E816569439}"/>
                </a:ext>
              </a:extLst>
            </p:cNvPr>
            <p:cNvSpPr/>
            <p:nvPr/>
          </p:nvSpPr>
          <p:spPr>
            <a:xfrm>
              <a:off x="685800" y="5780236"/>
              <a:ext cx="4572000" cy="4011463"/>
            </a:xfrm>
            <a:prstGeom prst="round2Diag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802D338-4921-CAF9-A404-4A1B369D9731}"/>
                </a:ext>
              </a:extLst>
            </p:cNvPr>
            <p:cNvSpPr txBox="1"/>
            <p:nvPr/>
          </p:nvSpPr>
          <p:spPr>
            <a:xfrm>
              <a:off x="809625" y="6630637"/>
              <a:ext cx="4324350" cy="2769702"/>
            </a:xfrm>
            <a:prstGeom prst="rect">
              <a:avLst/>
            </a:prstGeom>
            <a:noFill/>
          </p:spPr>
          <p:txBody>
            <a:bodyPr wrap="square" rtlCol="0">
              <a:spAutoFit/>
            </a:bodyPr>
            <a:lstStyle/>
            <a:p>
              <a:pPr algn="ctr">
                <a:lnSpc>
                  <a:spcPct val="150000"/>
                </a:lnSpc>
              </a:pPr>
              <a:r>
                <a:rPr lang="en-US" sz="2533">
                  <a:latin typeface="Times New Roman" panose="02020603050405020304" pitchFamily="18" charset="0"/>
                  <a:cs typeface="Times New Roman" panose="02020603050405020304" pitchFamily="18" charset="0"/>
                </a:rPr>
                <a:t>Tiết kiệm thời gian pha màu, pha màu hiệu quả hơn </a:t>
              </a:r>
            </a:p>
          </p:txBody>
        </p:sp>
      </p:grpSp>
      <p:grpSp>
        <p:nvGrpSpPr>
          <p:cNvPr id="11" name="Group 10">
            <a:extLst>
              <a:ext uri="{FF2B5EF4-FFF2-40B4-BE49-F238E27FC236}">
                <a16:creationId xmlns:a16="http://schemas.microsoft.com/office/drawing/2014/main" id="{394A10F7-CAA1-B0C7-5F98-0071A3652E44}"/>
              </a:ext>
            </a:extLst>
          </p:cNvPr>
          <p:cNvGrpSpPr/>
          <p:nvPr/>
        </p:nvGrpSpPr>
        <p:grpSpPr>
          <a:xfrm>
            <a:off x="8483600" y="3802690"/>
            <a:ext cx="3149600" cy="2775909"/>
            <a:chOff x="685800" y="5780236"/>
            <a:chExt cx="4724400" cy="4163863"/>
          </a:xfrm>
        </p:grpSpPr>
        <p:sp>
          <p:nvSpPr>
            <p:cNvPr id="12" name="Rectangle: Diagonal Corners Rounded 11">
              <a:extLst>
                <a:ext uri="{FF2B5EF4-FFF2-40B4-BE49-F238E27FC236}">
                  <a16:creationId xmlns:a16="http://schemas.microsoft.com/office/drawing/2014/main" id="{F2BC05FF-ED49-2D89-6EC0-15B5A286022E}"/>
                </a:ext>
              </a:extLst>
            </p:cNvPr>
            <p:cNvSpPr/>
            <p:nvPr/>
          </p:nvSpPr>
          <p:spPr>
            <a:xfrm>
              <a:off x="838200" y="5932636"/>
              <a:ext cx="4572000" cy="4011463"/>
            </a:xfrm>
            <a:prstGeom prst="round2Diag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3" name="Rectangle: Diagonal Corners Rounded 12">
              <a:extLst>
                <a:ext uri="{FF2B5EF4-FFF2-40B4-BE49-F238E27FC236}">
                  <a16:creationId xmlns:a16="http://schemas.microsoft.com/office/drawing/2014/main" id="{6473538F-4C7B-B446-BC21-BD79974DADAF}"/>
                </a:ext>
              </a:extLst>
            </p:cNvPr>
            <p:cNvSpPr/>
            <p:nvPr/>
          </p:nvSpPr>
          <p:spPr>
            <a:xfrm>
              <a:off x="685800" y="5780236"/>
              <a:ext cx="4572000" cy="4011463"/>
            </a:xfrm>
            <a:prstGeom prst="round2Diag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3764A74-C4F2-450F-D05C-C9D12F728F49}"/>
                </a:ext>
              </a:extLst>
            </p:cNvPr>
            <p:cNvSpPr txBox="1"/>
            <p:nvPr/>
          </p:nvSpPr>
          <p:spPr>
            <a:xfrm>
              <a:off x="809625" y="6630637"/>
              <a:ext cx="4324350" cy="2769702"/>
            </a:xfrm>
            <a:prstGeom prst="rect">
              <a:avLst/>
            </a:prstGeom>
            <a:noFill/>
          </p:spPr>
          <p:txBody>
            <a:bodyPr wrap="square" rtlCol="0">
              <a:spAutoFit/>
            </a:bodyPr>
            <a:lstStyle/>
            <a:p>
              <a:pPr algn="ctr">
                <a:lnSpc>
                  <a:spcPct val="150000"/>
                </a:lnSpc>
              </a:pPr>
              <a:r>
                <a:rPr lang="en-US" sz="2533">
                  <a:latin typeface="Times New Roman" panose="02020603050405020304" pitchFamily="18" charset="0"/>
                  <a:cs typeface="Times New Roman" panose="02020603050405020304" pitchFamily="18" charset="0"/>
                </a:rPr>
                <a:t>Tạo được hứng thú đối với công việc pha màu </a:t>
              </a:r>
            </a:p>
          </p:txBody>
        </p:sp>
      </p:grpSp>
      <p:cxnSp>
        <p:nvCxnSpPr>
          <p:cNvPr id="16" name="Straight Connector 15">
            <a:extLst>
              <a:ext uri="{FF2B5EF4-FFF2-40B4-BE49-F238E27FC236}">
                <a16:creationId xmlns:a16="http://schemas.microsoft.com/office/drawing/2014/main" id="{3F13A27C-5649-216C-7435-A1C0AA8A1235}"/>
              </a:ext>
            </a:extLst>
          </p:cNvPr>
          <p:cNvCxnSpPr>
            <a:stCxn id="2" idx="2"/>
            <a:endCxn id="3" idx="3"/>
          </p:cNvCxnSpPr>
          <p:nvPr/>
        </p:nvCxnSpPr>
        <p:spPr>
          <a:xfrm flipH="1">
            <a:off x="2003425" y="3276600"/>
            <a:ext cx="4092575" cy="5768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7D1E9D-9DAD-649B-8C99-5F7BE476D3AE}"/>
              </a:ext>
            </a:extLst>
          </p:cNvPr>
          <p:cNvCxnSpPr>
            <a:cxnSpLocks/>
            <a:stCxn id="2" idx="2"/>
            <a:endCxn id="9" idx="3"/>
          </p:cNvCxnSpPr>
          <p:nvPr/>
        </p:nvCxnSpPr>
        <p:spPr>
          <a:xfrm>
            <a:off x="6096000" y="3276600"/>
            <a:ext cx="0" cy="5260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450986-B930-1EEA-1340-2229EC2FE9B0}"/>
              </a:ext>
            </a:extLst>
          </p:cNvPr>
          <p:cNvCxnSpPr>
            <a:cxnSpLocks/>
            <a:stCxn id="2" idx="2"/>
          </p:cNvCxnSpPr>
          <p:nvPr/>
        </p:nvCxnSpPr>
        <p:spPr>
          <a:xfrm>
            <a:off x="6096000" y="3276600"/>
            <a:ext cx="3987800" cy="5260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92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E596A47-03BC-8F8F-55C8-7682421C8EFE}"/>
              </a:ext>
            </a:extLst>
          </p:cNvPr>
          <p:cNvGrpSpPr/>
          <p:nvPr/>
        </p:nvGrpSpPr>
        <p:grpSpPr>
          <a:xfrm>
            <a:off x="407988" y="431800"/>
            <a:ext cx="11376025" cy="1323696"/>
            <a:chOff x="533400" y="741755"/>
            <a:chExt cx="17064038" cy="1985544"/>
          </a:xfrm>
        </p:grpSpPr>
        <p:sp>
          <p:nvSpPr>
            <p:cNvPr id="3" name="TextBox 2">
              <a:extLst>
                <a:ext uri="{FF2B5EF4-FFF2-40B4-BE49-F238E27FC236}">
                  <a16:creationId xmlns:a16="http://schemas.microsoft.com/office/drawing/2014/main" id="{FFD26521-BD2D-AAE8-A177-ECD244632DD1}"/>
                </a:ext>
              </a:extLst>
            </p:cNvPr>
            <p:cNvSpPr txBox="1"/>
            <p:nvPr/>
          </p:nvSpPr>
          <p:spPr>
            <a:xfrm>
              <a:off x="2362200" y="741755"/>
              <a:ext cx="15235238" cy="1985544"/>
            </a:xfrm>
            <a:prstGeom prst="rect">
              <a:avLst/>
            </a:prstGeom>
            <a:noFill/>
          </p:spPr>
          <p:txBody>
            <a:bodyPr wrap="square">
              <a:spAutoFit/>
            </a:bodyPr>
            <a:lstStyle/>
            <a:p>
              <a:pPr algn="just">
                <a:lnSpc>
                  <a:spcPct val="150000"/>
                </a:lnSpc>
              </a:pPr>
              <a:r>
                <a:rPr lang="vi-VN" sz="2667">
                  <a:latin typeface="Times New Roman" panose="02020603050405020304" pitchFamily="18" charset="0"/>
                  <a:cs typeface="Times New Roman" panose="02020603050405020304" pitchFamily="18" charset="0"/>
                </a:rPr>
                <a:t>Em hãy kể tên một số phần mềm mô phỏng mà em biết. Phần mềm đó mô phỏng hoạt động của đối tượng nào?</a:t>
              </a:r>
              <a:endParaRPr lang="en-US" sz="2667">
                <a:latin typeface="Times New Roman" panose="02020603050405020304" pitchFamily="18" charset="0"/>
                <a:cs typeface="Times New Roman" panose="02020603050405020304" pitchFamily="18" charset="0"/>
              </a:endParaRPr>
            </a:p>
          </p:txBody>
        </p:sp>
        <p:sp>
          <p:nvSpPr>
            <p:cNvPr id="5" name="Freeform 12">
              <a:extLst>
                <a:ext uri="{FF2B5EF4-FFF2-40B4-BE49-F238E27FC236}">
                  <a16:creationId xmlns:a16="http://schemas.microsoft.com/office/drawing/2014/main" id="{B8D863E2-7881-C053-64A9-57043946A1A0}"/>
                </a:ext>
              </a:extLst>
            </p:cNvPr>
            <p:cNvSpPr/>
            <p:nvPr/>
          </p:nvSpPr>
          <p:spPr>
            <a:xfrm>
              <a:off x="533400" y="876300"/>
              <a:ext cx="1552849" cy="157051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10" name="Group 9">
            <a:extLst>
              <a:ext uri="{FF2B5EF4-FFF2-40B4-BE49-F238E27FC236}">
                <a16:creationId xmlns:a16="http://schemas.microsoft.com/office/drawing/2014/main" id="{914B5B8C-DEF2-B0D8-DB2B-7A0A4778EE02}"/>
              </a:ext>
            </a:extLst>
          </p:cNvPr>
          <p:cNvGrpSpPr/>
          <p:nvPr/>
        </p:nvGrpSpPr>
        <p:grpSpPr>
          <a:xfrm>
            <a:off x="217552" y="2108200"/>
            <a:ext cx="5522848" cy="4419600"/>
            <a:chOff x="381000" y="3238500"/>
            <a:chExt cx="8284272" cy="6629400"/>
          </a:xfrm>
        </p:grpSpPr>
        <p:sp>
          <p:nvSpPr>
            <p:cNvPr id="7" name="Rectangle 6">
              <a:extLst>
                <a:ext uri="{FF2B5EF4-FFF2-40B4-BE49-F238E27FC236}">
                  <a16:creationId xmlns:a16="http://schemas.microsoft.com/office/drawing/2014/main" id="{6A84D4D7-F868-9D64-9638-C1CBCC730B0F}"/>
                </a:ext>
              </a:extLst>
            </p:cNvPr>
            <p:cNvSpPr/>
            <p:nvPr/>
          </p:nvSpPr>
          <p:spPr>
            <a:xfrm>
              <a:off x="381000" y="3238500"/>
              <a:ext cx="8284272"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BB629D5F-F9CD-0B64-48D9-C4601C9D1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19500"/>
              <a:ext cx="7689954" cy="5791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B9F4759-5715-98DF-7756-FA6CD11FE3BF}"/>
              </a:ext>
            </a:extLst>
          </p:cNvPr>
          <p:cNvGrpSpPr/>
          <p:nvPr/>
        </p:nvGrpSpPr>
        <p:grpSpPr>
          <a:xfrm>
            <a:off x="6030848" y="2108200"/>
            <a:ext cx="5957952" cy="4419600"/>
            <a:chOff x="8970072" y="3238500"/>
            <a:chExt cx="8936928" cy="6629400"/>
          </a:xfrm>
        </p:grpSpPr>
        <p:sp>
          <p:nvSpPr>
            <p:cNvPr id="8" name="Rectangle 7">
              <a:extLst>
                <a:ext uri="{FF2B5EF4-FFF2-40B4-BE49-F238E27FC236}">
                  <a16:creationId xmlns:a16="http://schemas.microsoft.com/office/drawing/2014/main" id="{DC14437A-CAEE-4432-B5B3-CB7A41EF11CF}"/>
                </a:ext>
              </a:extLst>
            </p:cNvPr>
            <p:cNvSpPr/>
            <p:nvPr/>
          </p:nvSpPr>
          <p:spPr>
            <a:xfrm>
              <a:off x="8970072" y="3238500"/>
              <a:ext cx="8936928"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pic>
          <p:nvPicPr>
            <p:cNvPr id="6148" name="Picture 4" descr="GeoGebra for teaching mathematics | Observatory - Institute for the Future  of Education">
              <a:extLst>
                <a:ext uri="{FF2B5EF4-FFF2-40B4-BE49-F238E27FC236}">
                  <a16:creationId xmlns:a16="http://schemas.microsoft.com/office/drawing/2014/main" id="{7C11747E-EED5-B7D9-D18C-E72AD20CF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3600450"/>
              <a:ext cx="8284272" cy="5791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130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B956D-F28C-8B76-EB2C-B36EEA276CC4}"/>
              </a:ext>
            </a:extLst>
          </p:cNvPr>
          <p:cNvSpPr txBox="1"/>
          <p:nvPr/>
        </p:nvSpPr>
        <p:spPr>
          <a:xfrm>
            <a:off x="431800" y="279400"/>
            <a:ext cx="11328400" cy="1261756"/>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533">
                <a:latin typeface="Times New Roman" panose="02020603050405020304" pitchFamily="18" charset="0"/>
                <a:cs typeface="Times New Roman" panose="02020603050405020304" pitchFamily="18" charset="0"/>
              </a:rPr>
              <a:t>Phần mềm mô phỏng thể hiện trực quan sự vận động của một đối tượng, cho phép người dùng tương tác và tìm hiểu cách thức hoạt động của đối tượng đó.</a:t>
            </a:r>
            <a:endParaRPr lang="en-US" sz="2533">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C9774BE-EDB0-B618-21A5-8EEBC4502139}"/>
              </a:ext>
            </a:extLst>
          </p:cNvPr>
          <p:cNvGrpSpPr/>
          <p:nvPr/>
        </p:nvGrpSpPr>
        <p:grpSpPr>
          <a:xfrm>
            <a:off x="152400" y="2260600"/>
            <a:ext cx="6096000" cy="4312256"/>
            <a:chOff x="228600" y="3390900"/>
            <a:chExt cx="9144000" cy="6468384"/>
          </a:xfrm>
        </p:grpSpPr>
        <p:pic>
          <p:nvPicPr>
            <p:cNvPr id="3" name="Picture 2">
              <a:extLst>
                <a:ext uri="{FF2B5EF4-FFF2-40B4-BE49-F238E27FC236}">
                  <a16:creationId xmlns:a16="http://schemas.microsoft.com/office/drawing/2014/main" id="{35927C3A-37BA-0D8C-979B-69BBD1DAB591}"/>
                </a:ext>
              </a:extLst>
            </p:cNvPr>
            <p:cNvPicPr>
              <a:picLocks noChangeAspect="1"/>
            </p:cNvPicPr>
            <p:nvPr/>
          </p:nvPicPr>
          <p:blipFill>
            <a:blip r:embed="rId2"/>
            <a:stretch>
              <a:fillRect/>
            </a:stretch>
          </p:blipFill>
          <p:spPr>
            <a:xfrm>
              <a:off x="1181100" y="4487184"/>
              <a:ext cx="7239000" cy="4146652"/>
            </a:xfrm>
            <a:prstGeom prst="rect">
              <a:avLst/>
            </a:prstGeom>
          </p:spPr>
        </p:pic>
        <p:sp>
          <p:nvSpPr>
            <p:cNvPr id="7" name="TextBox 6">
              <a:extLst>
                <a:ext uri="{FF2B5EF4-FFF2-40B4-BE49-F238E27FC236}">
                  <a16:creationId xmlns:a16="http://schemas.microsoft.com/office/drawing/2014/main" id="{A6411B5C-6AC8-276C-B059-D8D50EDCC00B}"/>
                </a:ext>
              </a:extLst>
            </p:cNvPr>
            <p:cNvSpPr txBox="1"/>
            <p:nvPr/>
          </p:nvSpPr>
          <p:spPr>
            <a:xfrm>
              <a:off x="228600" y="3390900"/>
              <a:ext cx="9144000" cy="677013"/>
            </a:xfrm>
            <a:prstGeom prst="rect">
              <a:avLst/>
            </a:prstGeom>
            <a:noFill/>
          </p:spPr>
          <p:txBody>
            <a:bodyPr wrap="square">
              <a:spAutoFit/>
            </a:bodyPr>
            <a:lstStyle/>
            <a:p>
              <a:pPr algn="ctr"/>
              <a:r>
                <a:rPr lang="en-US" sz="2333" i="1">
                  <a:solidFill>
                    <a:schemeClr val="accent5">
                      <a:lumMod val="50000"/>
                    </a:schemeClr>
                  </a:solidFill>
                  <a:latin typeface="Times New Roman" panose="02020603050405020304" pitchFamily="18" charset="0"/>
                  <a:cs typeface="Times New Roman" panose="02020603050405020304" pitchFamily="18" charset="0"/>
                </a:rPr>
                <a:t>Phần mềm mô phỏng thí nghiệm vật lí: </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811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hlinkClick r:id="rId3"/>
                </a:rPr>
                <a:t>https://phet.colorado.edu</a:t>
              </a:r>
              <a:r>
                <a:rPr lang="en-US" sz="2000">
                  <a:solidFill>
                    <a:schemeClr val="tx1"/>
                  </a:solidFill>
                  <a:latin typeface="Times New Roman" panose="02020603050405020304" pitchFamily="18" charset="0"/>
                  <a:cs typeface="Times New Roman" panose="02020603050405020304" pitchFamily="18" charset="0"/>
                </a:rPr>
                <a:t>  </a:t>
              </a:r>
            </a:p>
          </p:txBody>
        </p:sp>
      </p:grpSp>
      <p:grpSp>
        <p:nvGrpSpPr>
          <p:cNvPr id="13" name="Group 12">
            <a:extLst>
              <a:ext uri="{FF2B5EF4-FFF2-40B4-BE49-F238E27FC236}">
                <a16:creationId xmlns:a16="http://schemas.microsoft.com/office/drawing/2014/main" id="{2D35C437-583E-2AD3-2550-645C02DE14CB}"/>
              </a:ext>
            </a:extLst>
          </p:cNvPr>
          <p:cNvGrpSpPr/>
          <p:nvPr/>
        </p:nvGrpSpPr>
        <p:grpSpPr>
          <a:xfrm>
            <a:off x="5892800" y="2260600"/>
            <a:ext cx="6096000" cy="4312256"/>
            <a:chOff x="8839200" y="3390900"/>
            <a:chExt cx="9144000" cy="6468384"/>
          </a:xfrm>
        </p:grpSpPr>
        <p:sp>
          <p:nvSpPr>
            <p:cNvPr id="10" name="TextBox 9">
              <a:extLst>
                <a:ext uri="{FF2B5EF4-FFF2-40B4-BE49-F238E27FC236}">
                  <a16:creationId xmlns:a16="http://schemas.microsoft.com/office/drawing/2014/main" id="{A262DA52-EFD2-BABC-9481-6B125CDB3129}"/>
                </a:ext>
              </a:extLst>
            </p:cNvPr>
            <p:cNvSpPr txBox="1"/>
            <p:nvPr/>
          </p:nvSpPr>
          <p:spPr>
            <a:xfrm>
              <a:off x="8839200" y="3390900"/>
              <a:ext cx="9144000" cy="677013"/>
            </a:xfrm>
            <a:prstGeom prst="rect">
              <a:avLst/>
            </a:prstGeom>
            <a:noFill/>
          </p:spPr>
          <p:txBody>
            <a:bodyPr wrap="square">
              <a:spAutoFit/>
            </a:bodyPr>
            <a:lstStyle/>
            <a:p>
              <a:pPr algn="ctr"/>
              <a:r>
                <a:rPr lang="en-US" sz="2333" i="1">
                  <a:solidFill>
                    <a:schemeClr val="accent5">
                      <a:lumMod val="50000"/>
                    </a:schemeClr>
                  </a:solidFill>
                  <a:latin typeface="Times New Roman" panose="02020603050405020304" pitchFamily="18" charset="0"/>
                  <a:cs typeface="Times New Roman" panose="02020603050405020304" pitchFamily="18" charset="0"/>
                </a:rPr>
                <a:t>Phần mềm mô phỏng thí nghiệm hóa học: </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97917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Crocodile Chemistry</a:t>
              </a:r>
            </a:p>
          </p:txBody>
        </p:sp>
        <p:pic>
          <p:nvPicPr>
            <p:cNvPr id="2050" name="Picture 2" descr="socialjae.blogg.se - Download crocodile chemistry 6.05 full">
              <a:extLst>
                <a:ext uri="{FF2B5EF4-FFF2-40B4-BE49-F238E27FC236}">
                  <a16:creationId xmlns:a16="http://schemas.microsoft.com/office/drawing/2014/main" id="{34CCA277-B522-1096-1E1F-B78CEBF7A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4399964"/>
              <a:ext cx="5029200" cy="4242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032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754F15-2816-AEF8-025B-5EEC665CFEF3}"/>
              </a:ext>
            </a:extLst>
          </p:cNvPr>
          <p:cNvGrpSpPr/>
          <p:nvPr/>
        </p:nvGrpSpPr>
        <p:grpSpPr>
          <a:xfrm>
            <a:off x="406400" y="744950"/>
            <a:ext cx="5387975" cy="5368101"/>
            <a:chOff x="685800" y="977549"/>
            <a:chExt cx="8081962" cy="8052151"/>
          </a:xfrm>
        </p:grpSpPr>
        <p:sp>
          <p:nvSpPr>
            <p:cNvPr id="7" name="TextBox 6">
              <a:extLst>
                <a:ext uri="{FF2B5EF4-FFF2-40B4-BE49-F238E27FC236}">
                  <a16:creationId xmlns:a16="http://schemas.microsoft.com/office/drawing/2014/main" id="{A6411B5C-6AC8-276C-B059-D8D50EDCC00B}"/>
                </a:ext>
              </a:extLst>
            </p:cNvPr>
            <p:cNvSpPr txBox="1"/>
            <p:nvPr/>
          </p:nvSpPr>
          <p:spPr>
            <a:xfrm>
              <a:off x="685800" y="977549"/>
              <a:ext cx="8081962" cy="1754134"/>
            </a:xfrm>
            <a:prstGeom prst="rect">
              <a:avLst/>
            </a:prstGeom>
            <a:noFill/>
          </p:spPr>
          <p:txBody>
            <a:bodyPr wrap="square">
              <a:spAutoFit/>
            </a:bodyPr>
            <a:lstStyle/>
            <a:p>
              <a:pPr algn="just">
                <a:lnSpc>
                  <a:spcPct val="150000"/>
                </a:lnSpc>
              </a:pPr>
              <a:r>
                <a:rPr lang="en-US" sz="2333" i="1">
                  <a:solidFill>
                    <a:schemeClr val="accent5">
                      <a:lumMod val="50000"/>
                    </a:schemeClr>
                  </a:solidFill>
                  <a:latin typeface="Times New Roman" panose="02020603050405020304" pitchFamily="18" charset="0"/>
                  <a:cs typeface="Times New Roman" panose="02020603050405020304" pitchFamily="18" charset="0"/>
                </a:rPr>
                <a:t>Phần mềm mô phỏng giúp vẽ hình học và giải toán:</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GeoGebra</a:t>
              </a:r>
            </a:p>
          </p:txBody>
        </p:sp>
        <p:pic>
          <p:nvPicPr>
            <p:cNvPr id="3076" name="Picture 4">
              <a:extLst>
                <a:ext uri="{FF2B5EF4-FFF2-40B4-BE49-F238E27FC236}">
                  <a16:creationId xmlns:a16="http://schemas.microsoft.com/office/drawing/2014/main" id="{6F5C050B-DBA1-7310-779C-BD74941E9B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125" y="3083645"/>
              <a:ext cx="7889875" cy="4455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623B6F0-90F0-D017-0E95-E3384574EBD7}"/>
              </a:ext>
            </a:extLst>
          </p:cNvPr>
          <p:cNvGrpSpPr/>
          <p:nvPr/>
        </p:nvGrpSpPr>
        <p:grpSpPr>
          <a:xfrm>
            <a:off x="6256867" y="1020350"/>
            <a:ext cx="5387975" cy="5086350"/>
            <a:chOff x="9372600" y="1409700"/>
            <a:chExt cx="8081962" cy="7629525"/>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1409700"/>
              <a:ext cx="8081962" cy="677013"/>
            </a:xfrm>
            <a:prstGeom prst="rect">
              <a:avLst/>
            </a:prstGeom>
            <a:noFill/>
          </p:spPr>
          <p:txBody>
            <a:bodyPr wrap="square">
              <a:spAutoFit/>
            </a:bodyPr>
            <a:lstStyle/>
            <a:p>
              <a:pPr algn="ctr"/>
              <a:r>
                <a:rPr lang="en-US" sz="2333" i="1">
                  <a:solidFill>
                    <a:schemeClr val="accent5">
                      <a:lumMod val="50000"/>
                    </a:schemeClr>
                  </a:solidFill>
                  <a:latin typeface="Times New Roman" panose="02020603050405020304" pitchFamily="18" charset="0"/>
                  <a:cs typeface="Times New Roman" panose="02020603050405020304" pitchFamily="18" charset="0"/>
                </a:rPr>
                <a:t>Phần mềm chạy thử thuật toán:</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Flowgorithm</a:t>
              </a:r>
            </a:p>
          </p:txBody>
        </p:sp>
        <p:pic>
          <p:nvPicPr>
            <p:cNvPr id="3078" name="Picture 6">
              <a:extLst>
                <a:ext uri="{FF2B5EF4-FFF2-40B4-BE49-F238E27FC236}">
                  <a16:creationId xmlns:a16="http://schemas.microsoft.com/office/drawing/2014/main" id="{6C464EA4-AF76-5F15-044B-8052062D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681" y="2924591"/>
              <a:ext cx="6019800" cy="4716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645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8902E0-499A-21D8-3F5C-4D3A2F6C77D2}"/>
              </a:ext>
            </a:extLst>
          </p:cNvPr>
          <p:cNvGrpSpPr/>
          <p:nvPr/>
        </p:nvGrpSpPr>
        <p:grpSpPr>
          <a:xfrm>
            <a:off x="377824" y="228600"/>
            <a:ext cx="5540376" cy="6340333"/>
            <a:chOff x="668754" y="342900"/>
            <a:chExt cx="8310564" cy="9510499"/>
          </a:xfrm>
        </p:grpSpPr>
        <p:grpSp>
          <p:nvGrpSpPr>
            <p:cNvPr id="2" name="Group 1">
              <a:extLst>
                <a:ext uri="{FF2B5EF4-FFF2-40B4-BE49-F238E27FC236}">
                  <a16:creationId xmlns:a16="http://schemas.microsoft.com/office/drawing/2014/main" id="{D8754F15-2816-AEF8-025B-5EEC665CFEF3}"/>
                </a:ext>
              </a:extLst>
            </p:cNvPr>
            <p:cNvGrpSpPr/>
            <p:nvPr/>
          </p:nvGrpSpPr>
          <p:grpSpPr>
            <a:xfrm>
              <a:off x="897356" y="342900"/>
              <a:ext cx="8081962" cy="9510499"/>
              <a:chOff x="971968" y="-480799"/>
              <a:chExt cx="8081962" cy="9510499"/>
            </a:xfrm>
          </p:grpSpPr>
          <p:sp>
            <p:nvSpPr>
              <p:cNvPr id="7" name="TextBox 6">
                <a:extLst>
                  <a:ext uri="{FF2B5EF4-FFF2-40B4-BE49-F238E27FC236}">
                    <a16:creationId xmlns:a16="http://schemas.microsoft.com/office/drawing/2014/main" id="{A6411B5C-6AC8-276C-B059-D8D50EDCC00B}"/>
                  </a:ext>
                </a:extLst>
              </p:cNvPr>
              <p:cNvSpPr txBox="1"/>
              <p:nvPr/>
            </p:nvSpPr>
            <p:spPr>
              <a:xfrm>
                <a:off x="971968" y="-480799"/>
                <a:ext cx="8081962" cy="2561952"/>
              </a:xfrm>
              <a:prstGeom prst="rect">
                <a:avLst/>
              </a:prstGeom>
              <a:noFill/>
            </p:spPr>
            <p:txBody>
              <a:bodyPr wrap="square">
                <a:spAutoFit/>
              </a:bodyPr>
              <a:lstStyle/>
              <a:p>
                <a:pPr algn="just">
                  <a:lnSpc>
                    <a:spcPct val="150000"/>
                  </a:lnSpc>
                </a:pPr>
                <a:r>
                  <a:rPr lang="vi-VN" sz="2333" i="1">
                    <a:solidFill>
                      <a:schemeClr val="accent5">
                        <a:lumMod val="50000"/>
                      </a:schemeClr>
                    </a:solidFill>
                    <a:latin typeface="+mj-lt"/>
                    <a:cs typeface="Arial" panose="020B0604020202020204" pitchFamily="34" charset="0"/>
                  </a:rPr>
                  <a:t>Phần mềm nghiên cứu chuyển động và tương tác giữa các phân tử trong những điều kiện khác nhau: </a:t>
                </a:r>
                <a:endParaRPr lang="en-US" sz="2333" i="1">
                  <a:solidFill>
                    <a:schemeClr val="accent5">
                      <a:lumMod val="50000"/>
                    </a:schemeClr>
                  </a:solidFill>
                  <a:latin typeface="+mj-lt"/>
                  <a:cs typeface="Arial" panose="020B0604020202020204" pitchFamily="34" charset="0"/>
                </a:endParaRP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cs typeface="Arial" panose="020B0604020202020204" pitchFamily="34" charset="0"/>
                    <a:hlinkClick r:id="rId2"/>
                  </a:rPr>
                  <a:t>https://physics.weber.edu/schroeder/md/</a:t>
                </a:r>
                <a:r>
                  <a:rPr lang="en-US" sz="2000">
                    <a:solidFill>
                      <a:schemeClr val="tx1"/>
                    </a:solidFill>
                    <a:latin typeface="+mj-lt"/>
                    <a:cs typeface="Arial" panose="020B0604020202020204" pitchFamily="34" charset="0"/>
                  </a:rPr>
                  <a:t> </a:t>
                </a:r>
              </a:p>
            </p:txBody>
          </p:sp>
        </p:grpSp>
        <p:pic>
          <p:nvPicPr>
            <p:cNvPr id="6" name="Picture 5">
              <a:extLst>
                <a:ext uri="{FF2B5EF4-FFF2-40B4-BE49-F238E27FC236}">
                  <a16:creationId xmlns:a16="http://schemas.microsoft.com/office/drawing/2014/main" id="{E869A3E9-3FD9-B8BE-3588-A12536026DC8}"/>
                </a:ext>
              </a:extLst>
            </p:cNvPr>
            <p:cNvPicPr>
              <a:picLocks noChangeAspect="1"/>
            </p:cNvPicPr>
            <p:nvPr/>
          </p:nvPicPr>
          <p:blipFill>
            <a:blip r:embed="rId3"/>
            <a:stretch>
              <a:fillRect/>
            </a:stretch>
          </p:blipFill>
          <p:spPr>
            <a:xfrm>
              <a:off x="668754" y="2688933"/>
              <a:ext cx="7845844" cy="6120738"/>
            </a:xfrm>
            <a:prstGeom prst="rect">
              <a:avLst/>
            </a:prstGeom>
          </p:spPr>
        </p:pic>
      </p:grpSp>
      <p:grpSp>
        <p:nvGrpSpPr>
          <p:cNvPr id="14" name="Group 13">
            <a:extLst>
              <a:ext uri="{FF2B5EF4-FFF2-40B4-BE49-F238E27FC236}">
                <a16:creationId xmlns:a16="http://schemas.microsoft.com/office/drawing/2014/main" id="{22EA77DE-E544-3FEE-B374-3D8D06787E5E}"/>
              </a:ext>
            </a:extLst>
          </p:cNvPr>
          <p:cNvGrpSpPr/>
          <p:nvPr/>
        </p:nvGrpSpPr>
        <p:grpSpPr>
          <a:xfrm>
            <a:off x="6096000" y="228600"/>
            <a:ext cx="5853364" cy="6340333"/>
            <a:chOff x="9177337" y="342900"/>
            <a:chExt cx="8780046" cy="9510499"/>
          </a:xfrm>
        </p:grpSpPr>
        <p:grpSp>
          <p:nvGrpSpPr>
            <p:cNvPr id="4" name="Group 3">
              <a:extLst>
                <a:ext uri="{FF2B5EF4-FFF2-40B4-BE49-F238E27FC236}">
                  <a16:creationId xmlns:a16="http://schemas.microsoft.com/office/drawing/2014/main" id="{0623B6F0-90F0-D017-0E95-E3384574EBD7}"/>
                </a:ext>
              </a:extLst>
            </p:cNvPr>
            <p:cNvGrpSpPr/>
            <p:nvPr/>
          </p:nvGrpSpPr>
          <p:grpSpPr>
            <a:xfrm>
              <a:off x="9444038" y="342900"/>
              <a:ext cx="8081962" cy="9510499"/>
              <a:chOff x="9372600" y="-471274"/>
              <a:chExt cx="8081962" cy="9510499"/>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471274"/>
                <a:ext cx="8081962" cy="2561952"/>
              </a:xfrm>
              <a:prstGeom prst="rect">
                <a:avLst/>
              </a:prstGeom>
              <a:noFill/>
            </p:spPr>
            <p:txBody>
              <a:bodyPr wrap="square">
                <a:spAutoFit/>
              </a:bodyPr>
              <a:lstStyle/>
              <a:p>
                <a:pPr algn="just">
                  <a:lnSpc>
                    <a:spcPct val="150000"/>
                  </a:lnSpc>
                </a:pPr>
                <a:r>
                  <a:rPr lang="vi-VN" sz="2333" i="1">
                    <a:solidFill>
                      <a:schemeClr val="accent5">
                        <a:lumMod val="50000"/>
                      </a:schemeClr>
                    </a:solidFill>
                    <a:latin typeface="+mj-lt"/>
                    <a:cs typeface="Arial" panose="020B0604020202020204" pitchFamily="34" charset="0"/>
                  </a:rPr>
                  <a:t>Phần mềm nghiên cứu và xây dựng giải pháp giao thông nhằm giảm bớt hiện tượng tắc nghẽn giao thông trong các thành phố: </a:t>
                </a:r>
                <a:endParaRPr lang="en-US" sz="2333" i="1">
                  <a:solidFill>
                    <a:schemeClr val="accent5">
                      <a:lumMod val="50000"/>
                    </a:schemeClr>
                  </a:solidFill>
                  <a:latin typeface="+mj-lt"/>
                  <a:cs typeface="Arial" panose="020B0604020202020204" pitchFamily="34" charset="0"/>
                </a:endParaRP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cs typeface="Arial" panose="020B0604020202020204" pitchFamily="34" charset="0"/>
                    <a:hlinkClick r:id="rId4"/>
                  </a:rPr>
                  <a:t>https://www.traffic-simulation.de</a:t>
                </a:r>
                <a:r>
                  <a:rPr lang="en-US" sz="2000">
                    <a:solidFill>
                      <a:schemeClr val="tx1"/>
                    </a:solidFill>
                    <a:latin typeface="+mj-lt"/>
                    <a:cs typeface="Arial" panose="020B0604020202020204" pitchFamily="34" charset="0"/>
                  </a:rPr>
                  <a:t> </a:t>
                </a:r>
              </a:p>
            </p:txBody>
          </p:sp>
        </p:grpSp>
        <p:pic>
          <p:nvPicPr>
            <p:cNvPr id="13" name="Picture 12">
              <a:extLst>
                <a:ext uri="{FF2B5EF4-FFF2-40B4-BE49-F238E27FC236}">
                  <a16:creationId xmlns:a16="http://schemas.microsoft.com/office/drawing/2014/main" id="{4C32DE31-991A-EB9F-EE6A-6E4926D5F290}"/>
                </a:ext>
              </a:extLst>
            </p:cNvPr>
            <p:cNvPicPr>
              <a:picLocks noChangeAspect="1"/>
            </p:cNvPicPr>
            <p:nvPr/>
          </p:nvPicPr>
          <p:blipFill rotWithShape="1">
            <a:blip r:embed="rId5"/>
            <a:srcRect r="3674"/>
            <a:stretch/>
          </p:blipFill>
          <p:spPr>
            <a:xfrm>
              <a:off x="9177337" y="3695700"/>
              <a:ext cx="8780046" cy="4806417"/>
            </a:xfrm>
            <a:prstGeom prst="rect">
              <a:avLst/>
            </a:prstGeom>
          </p:spPr>
        </p:pic>
      </p:grpSp>
    </p:spTree>
    <p:extLst>
      <p:ext uri="{BB962C8B-B14F-4D97-AF65-F5344CB8AC3E}">
        <p14:creationId xmlns:p14="http://schemas.microsoft.com/office/powerpoint/2010/main" val="158013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7CD9B7-1DA0-ED50-BB6D-39D918F46116}"/>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40042E9-EB37-08F1-2BD2-26C7262B405C}"/>
              </a:ext>
            </a:extLst>
          </p:cNvPr>
          <p:cNvSpPr/>
          <p:nvPr/>
        </p:nvSpPr>
        <p:spPr>
          <a:xfrm>
            <a:off x="1760679" y="2710832"/>
            <a:ext cx="8670642" cy="1754841"/>
          </a:xfrm>
          <a:prstGeom prst="rect">
            <a:avLst/>
          </a:prstGeom>
          <a:solidFill>
            <a:srgbClr val="FF00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LỢI ÍCH CỦA </a:t>
            </a:r>
          </a:p>
          <a:p>
            <a:pPr algn="ctr"/>
            <a:r>
              <a:rPr lang="en-US" sz="4800" b="1" dirty="0" smtClean="0">
                <a:latin typeface="Times New Roman" panose="02020603050405020304" pitchFamily="18" charset="0"/>
                <a:cs typeface="Times New Roman" panose="02020603050405020304" pitchFamily="18" charset="0"/>
              </a:rPr>
              <a:t>PHẦN MỀM MÔ PHỎNG</a:t>
            </a:r>
            <a:endParaRPr lang="en-US" sz="4800" b="1" dirty="0">
              <a:latin typeface="Times New Roman" panose="02020603050405020304" pitchFamily="18" charset="0"/>
              <a:cs typeface="Times New Roman" panose="02020603050405020304" pitchFamily="18" charset="0"/>
            </a:endParaRPr>
          </a:p>
        </p:txBody>
      </p:sp>
      <p:sp>
        <p:nvSpPr>
          <p:cNvPr id="6" name="Right Triangle 5">
            <a:extLst>
              <a:ext uri="{FF2B5EF4-FFF2-40B4-BE49-F238E27FC236}">
                <a16:creationId xmlns:a16="http://schemas.microsoft.com/office/drawing/2014/main" id="{D8510779-EA4D-BF6F-D356-FFB32DEA5095}"/>
              </a:ext>
            </a:extLst>
          </p:cNvPr>
          <p:cNvSpPr/>
          <p:nvPr/>
        </p:nvSpPr>
        <p:spPr>
          <a:xfrm rot="5400000">
            <a:off x="1471206" y="173976"/>
            <a:ext cx="1114434"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DDA2F0-B294-6987-3BB6-49B8521484F2}"/>
              </a:ext>
            </a:extLst>
          </p:cNvPr>
          <p:cNvPicPr>
            <a:picLocks noChangeAspect="1"/>
          </p:cNvPicPr>
          <p:nvPr/>
        </p:nvPicPr>
        <p:blipFill>
          <a:blip r:embed="rId2"/>
          <a:stretch>
            <a:fillRect/>
          </a:stretch>
        </p:blipFill>
        <p:spPr>
          <a:xfrm>
            <a:off x="91481" y="36979"/>
            <a:ext cx="1202470" cy="1178419"/>
          </a:xfrm>
          <a:prstGeom prst="rect">
            <a:avLst/>
          </a:prstGeom>
          <a:effectLst>
            <a:glow rad="127000">
              <a:schemeClr val="accent1">
                <a:alpha val="35000"/>
              </a:schemeClr>
            </a:glow>
          </a:effectLst>
        </p:spPr>
      </p:pic>
      <p:cxnSp>
        <p:nvCxnSpPr>
          <p:cNvPr id="8" name="Straight Connector 7">
            <a:extLst>
              <a:ext uri="{FF2B5EF4-FFF2-40B4-BE49-F238E27FC236}">
                <a16:creationId xmlns:a16="http://schemas.microsoft.com/office/drawing/2014/main" id="{C9BC8A54-D46A-4F50-A329-C7155CD3DD91}"/>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83400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AA1A0D-271A-4BAA-7F17-2DEC16592DEC}"/>
              </a:ext>
            </a:extLst>
          </p:cNvPr>
          <p:cNvSpPr/>
          <p:nvPr/>
        </p:nvSpPr>
        <p:spPr>
          <a:xfrm>
            <a:off x="358702" y="336550"/>
            <a:ext cx="2590800" cy="6604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bg1"/>
                </a:solidFill>
                <a:latin typeface="Times New Roman" panose="02020603050405020304" pitchFamily="18" charset="0"/>
                <a:cs typeface="Times New Roman" panose="02020603050405020304" pitchFamily="18" charset="0"/>
              </a:rPr>
              <a:t>Hoạt động 2 </a:t>
            </a:r>
          </a:p>
        </p:txBody>
      </p:sp>
      <p:sp>
        <p:nvSpPr>
          <p:cNvPr id="5" name="TextBox 4">
            <a:extLst>
              <a:ext uri="{FF2B5EF4-FFF2-40B4-BE49-F238E27FC236}">
                <a16:creationId xmlns:a16="http://schemas.microsoft.com/office/drawing/2014/main" id="{223B14C7-5C8F-9ECC-A9B8-9975DCF8D75C}"/>
              </a:ext>
            </a:extLst>
          </p:cNvPr>
          <p:cNvSpPr txBox="1"/>
          <p:nvPr/>
        </p:nvSpPr>
        <p:spPr>
          <a:xfrm>
            <a:off x="431800" y="1244600"/>
            <a:ext cx="11328400" cy="1323696"/>
          </a:xfrm>
          <a:prstGeom prst="rect">
            <a:avLst/>
          </a:prstGeom>
          <a:noFill/>
        </p:spPr>
        <p:txBody>
          <a:bodyPr wrap="square" rtlCol="0">
            <a:spAutoFit/>
          </a:bodyPr>
          <a:lstStyle/>
          <a:p>
            <a:pPr algn="just">
              <a:lnSpc>
                <a:spcPct val="150000"/>
              </a:lnSpc>
            </a:pPr>
            <a:r>
              <a:rPr lang="en-US" sz="2667">
                <a:latin typeface="Times New Roman" panose="02020603050405020304" pitchFamily="18" charset="0"/>
                <a:cs typeface="Times New Roman" panose="02020603050405020304" pitchFamily="18" charset="0"/>
              </a:rPr>
              <a:t>Phần mềm mô phỏng pha màu có những lợi ích gì trong việc tìm hiểu và tập pha trộn màu theo cách thông thường? </a:t>
            </a:r>
          </a:p>
        </p:txBody>
      </p:sp>
      <p:sp>
        <p:nvSpPr>
          <p:cNvPr id="6" name="TextBox 5">
            <a:extLst>
              <a:ext uri="{FF2B5EF4-FFF2-40B4-BE49-F238E27FC236}">
                <a16:creationId xmlns:a16="http://schemas.microsoft.com/office/drawing/2014/main" id="{55A603E5-FAB3-654B-BA97-E8E6F5DE2BAB}"/>
              </a:ext>
            </a:extLst>
          </p:cNvPr>
          <p:cNvSpPr txBox="1"/>
          <p:nvPr/>
        </p:nvSpPr>
        <p:spPr>
          <a:xfrm>
            <a:off x="3302000" y="336550"/>
            <a:ext cx="5791200" cy="708014"/>
          </a:xfrm>
          <a:prstGeom prst="rect">
            <a:avLst/>
          </a:prstGeom>
          <a:noFill/>
        </p:spPr>
        <p:txBody>
          <a:bodyPr wrap="square" rtlCol="0">
            <a:spAutoFit/>
          </a:bodyPr>
          <a:lstStyle/>
          <a:p>
            <a:pPr algn="just">
              <a:lnSpc>
                <a:spcPct val="150000"/>
              </a:lnSpc>
            </a:pPr>
            <a:r>
              <a:rPr lang="en-US" sz="2667" b="1">
                <a:latin typeface="Times New Roman" panose="02020603050405020304" pitchFamily="18" charset="0"/>
                <a:cs typeface="Times New Roman" panose="02020603050405020304" pitchFamily="18" charset="0"/>
              </a:rPr>
              <a:t>Lợi ích của phần mềm mô phỏng </a:t>
            </a:r>
          </a:p>
        </p:txBody>
      </p:sp>
      <p:sp>
        <p:nvSpPr>
          <p:cNvPr id="9" name="Rectangle: Rounded Corners 8">
            <a:extLst>
              <a:ext uri="{FF2B5EF4-FFF2-40B4-BE49-F238E27FC236}">
                <a16:creationId xmlns:a16="http://schemas.microsoft.com/office/drawing/2014/main" id="{BA892F1B-E2E3-52D7-0F79-9F706D574FCC}"/>
              </a:ext>
            </a:extLst>
          </p:cNvPr>
          <p:cNvSpPr/>
          <p:nvPr/>
        </p:nvSpPr>
        <p:spPr>
          <a:xfrm>
            <a:off x="3326957" y="2870200"/>
            <a:ext cx="2774950" cy="3254153"/>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Giúp chúng ta tạo ra được màu mới mà vẫn tiết kiệm thời gian và vật liệu. </a:t>
            </a:r>
          </a:p>
        </p:txBody>
      </p:sp>
      <p:sp>
        <p:nvSpPr>
          <p:cNvPr id="10" name="Rectangle: Rounded Corners 9">
            <a:extLst>
              <a:ext uri="{FF2B5EF4-FFF2-40B4-BE49-F238E27FC236}">
                <a16:creationId xmlns:a16="http://schemas.microsoft.com/office/drawing/2014/main" id="{2C76842C-F8C0-47D8-68A3-FC262934A809}"/>
              </a:ext>
            </a:extLst>
          </p:cNvPr>
          <p:cNvSpPr/>
          <p:nvPr/>
        </p:nvSpPr>
        <p:spPr>
          <a:xfrm>
            <a:off x="6738679" y="2870200"/>
            <a:ext cx="2774950" cy="3254153"/>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Tìm hiểu được hệ màu cơ bản khác nhau như RGB, CMYK, RYB. </a:t>
            </a:r>
          </a:p>
        </p:txBody>
      </p:sp>
    </p:spTree>
    <p:extLst>
      <p:ext uri="{BB962C8B-B14F-4D97-AF65-F5344CB8AC3E}">
        <p14:creationId xmlns:p14="http://schemas.microsoft.com/office/powerpoint/2010/main" val="137473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B0ECF-F177-6D75-6836-DDFAE679CCFD}"/>
              </a:ext>
            </a:extLst>
          </p:cNvPr>
          <p:cNvSpPr/>
          <p:nvPr/>
        </p:nvSpPr>
        <p:spPr>
          <a:xfrm>
            <a:off x="-93663" y="431800"/>
            <a:ext cx="12379325" cy="660400"/>
          </a:xfrm>
          <a:prstGeom prst="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Times New Roman" panose="02020603050405020304" pitchFamily="18" charset="0"/>
                <a:cs typeface="Times New Roman" panose="02020603050405020304" pitchFamily="18" charset="0"/>
              </a:rPr>
              <a:t>Lợi ích của phần mềm mô phỏng </a:t>
            </a:r>
          </a:p>
        </p:txBody>
      </p:sp>
      <p:grpSp>
        <p:nvGrpSpPr>
          <p:cNvPr id="7" name="Group 6">
            <a:extLst>
              <a:ext uri="{FF2B5EF4-FFF2-40B4-BE49-F238E27FC236}">
                <a16:creationId xmlns:a16="http://schemas.microsoft.com/office/drawing/2014/main" id="{6ED90132-00A1-ADFB-BAF0-64CD2BF8C48F}"/>
              </a:ext>
            </a:extLst>
          </p:cNvPr>
          <p:cNvGrpSpPr/>
          <p:nvPr/>
        </p:nvGrpSpPr>
        <p:grpSpPr>
          <a:xfrm>
            <a:off x="223515" y="1803400"/>
            <a:ext cx="2797175" cy="4826000"/>
            <a:chOff x="304800" y="2781300"/>
            <a:chExt cx="4495800" cy="7239000"/>
          </a:xfrm>
        </p:grpSpPr>
        <p:sp>
          <p:nvSpPr>
            <p:cNvPr id="3" name="Rectangle 2">
              <a:extLst>
                <a:ext uri="{FF2B5EF4-FFF2-40B4-BE49-F238E27FC236}">
                  <a16:creationId xmlns:a16="http://schemas.microsoft.com/office/drawing/2014/main" id="{B6D2F8EB-FA42-4932-92AD-F9D6940C067D}"/>
                </a:ext>
              </a:extLst>
            </p:cNvPr>
            <p:cNvSpPr/>
            <p:nvPr/>
          </p:nvSpPr>
          <p:spPr>
            <a:xfrm>
              <a:off x="304800" y="2781300"/>
              <a:ext cx="4495800" cy="7239000"/>
            </a:xfrm>
            <a:prstGeom prst="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ACB89C7-8305-82D6-1547-609375056436}"/>
                </a:ext>
              </a:extLst>
            </p:cNvPr>
            <p:cNvSpPr txBox="1"/>
            <p:nvPr/>
          </p:nvSpPr>
          <p:spPr>
            <a:xfrm>
              <a:off x="419101" y="3771900"/>
              <a:ext cx="4267200" cy="5124480"/>
            </a:xfrm>
            <a:prstGeom prst="rect">
              <a:avLst/>
            </a:prstGeom>
            <a:noFill/>
          </p:spPr>
          <p:txBody>
            <a:bodyPr wrap="square" rtlCol="0">
              <a:spAutoFit/>
            </a:bodyPr>
            <a:lstStyle/>
            <a:p>
              <a:pPr algn="just">
                <a:lnSpc>
                  <a:spcPct val="150000"/>
                </a:lnSpc>
              </a:pPr>
              <a:r>
                <a:rPr lang="vi-VN" sz="2400">
                  <a:latin typeface="Times New Roman" panose="02020603050405020304" pitchFamily="18" charset="0"/>
                  <a:cs typeface="Times New Roman" panose="02020603050405020304" pitchFamily="18" charset="0"/>
                </a:rPr>
                <a:t>Giúp người sử dụng làm quen, tìm hiểu, nghiên cứu hoạt động của một đối tượng, sự vật với chi phí thấp.</a:t>
              </a:r>
              <a:endParaRPr lang="en-US" sz="240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5FF5AB34-A725-0EA0-49BF-D6E35DFAA8A9}"/>
              </a:ext>
            </a:extLst>
          </p:cNvPr>
          <p:cNvGrpSpPr/>
          <p:nvPr/>
        </p:nvGrpSpPr>
        <p:grpSpPr>
          <a:xfrm>
            <a:off x="3177878" y="1803400"/>
            <a:ext cx="2797175" cy="4826000"/>
            <a:chOff x="304800" y="2781300"/>
            <a:chExt cx="4495800" cy="7239000"/>
          </a:xfrm>
        </p:grpSpPr>
        <p:sp>
          <p:nvSpPr>
            <p:cNvPr id="9" name="Rectangle 8">
              <a:extLst>
                <a:ext uri="{FF2B5EF4-FFF2-40B4-BE49-F238E27FC236}">
                  <a16:creationId xmlns:a16="http://schemas.microsoft.com/office/drawing/2014/main" id="{41C00949-049B-109E-B387-1D284E889EB3}"/>
                </a:ext>
              </a:extLst>
            </p:cNvPr>
            <p:cNvSpPr/>
            <p:nvPr/>
          </p:nvSpPr>
          <p:spPr>
            <a:xfrm>
              <a:off x="304800" y="2781300"/>
              <a:ext cx="4495800" cy="7239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EE18B49-ECDA-1CAC-63F6-DF6125535BBA}"/>
                </a:ext>
              </a:extLst>
            </p:cNvPr>
            <p:cNvSpPr txBox="1"/>
            <p:nvPr/>
          </p:nvSpPr>
          <p:spPr>
            <a:xfrm>
              <a:off x="419101" y="3771900"/>
              <a:ext cx="4267200" cy="4293483"/>
            </a:xfrm>
            <a:prstGeom prst="rect">
              <a:avLst/>
            </a:prstGeom>
            <a:noFill/>
          </p:spPr>
          <p:txBody>
            <a:bodyPr wrap="square" rtlCol="0">
              <a:spAutoFit/>
            </a:bodyPr>
            <a:lstStyle/>
            <a:p>
              <a:pPr algn="just">
                <a:lnSpc>
                  <a:spcPct val="150000"/>
                </a:lnSpc>
              </a:pPr>
              <a:r>
                <a:rPr lang="vi-VN" sz="2400">
                  <a:latin typeface="Times New Roman" panose="02020603050405020304" pitchFamily="18" charset="0"/>
                  <a:cs typeface="Times New Roman" panose="02020603050405020304" pitchFamily="18" charset="0"/>
                </a:rPr>
                <a:t>Giúp người sử dụng nghiên cứu những nội dung lí thuyết một cách trực quan, sinh động.</a:t>
              </a:r>
              <a:endParaRPr lang="en-US" sz="240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E4A6E891-0F57-C1D8-5E04-962943633060}"/>
              </a:ext>
            </a:extLst>
          </p:cNvPr>
          <p:cNvGrpSpPr/>
          <p:nvPr/>
        </p:nvGrpSpPr>
        <p:grpSpPr>
          <a:xfrm>
            <a:off x="6132241" y="1803400"/>
            <a:ext cx="2797175" cy="4826000"/>
            <a:chOff x="304800" y="2781300"/>
            <a:chExt cx="4495800" cy="7239000"/>
          </a:xfrm>
        </p:grpSpPr>
        <p:sp>
          <p:nvSpPr>
            <p:cNvPr id="12" name="Rectangle 11">
              <a:extLst>
                <a:ext uri="{FF2B5EF4-FFF2-40B4-BE49-F238E27FC236}">
                  <a16:creationId xmlns:a16="http://schemas.microsoft.com/office/drawing/2014/main" id="{CC69BA5D-D556-C2F4-B135-AD683E786442}"/>
                </a:ext>
              </a:extLst>
            </p:cNvPr>
            <p:cNvSpPr/>
            <p:nvPr/>
          </p:nvSpPr>
          <p:spPr>
            <a:xfrm>
              <a:off x="304800" y="2781300"/>
              <a:ext cx="4495800" cy="7239000"/>
            </a:xfrm>
            <a:prstGeom prst="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492D7B5-57F0-2754-2597-2F9870D956FE}"/>
                </a:ext>
              </a:extLst>
            </p:cNvPr>
            <p:cNvSpPr txBox="1"/>
            <p:nvPr/>
          </p:nvSpPr>
          <p:spPr>
            <a:xfrm>
              <a:off x="419101" y="3771900"/>
              <a:ext cx="4267200" cy="4293483"/>
            </a:xfrm>
            <a:prstGeom prst="rect">
              <a:avLst/>
            </a:prstGeom>
            <a:noFill/>
          </p:spPr>
          <p:txBody>
            <a:bodyPr wrap="square" rtlCol="0">
              <a:spAutoFit/>
            </a:bodyPr>
            <a:lstStyle/>
            <a:p>
              <a:pPr algn="just">
                <a:lnSpc>
                  <a:spcPct val="150000"/>
                </a:lnSpc>
              </a:pPr>
              <a:r>
                <a:rPr lang="vi-VN" sz="2400">
                  <a:latin typeface="Times New Roman" panose="02020603050405020304" pitchFamily="18" charset="0"/>
                  <a:cs typeface="Times New Roman" panose="02020603050405020304" pitchFamily="18" charset="0"/>
                </a:rPr>
                <a:t>Tạo ra nhiều tình huống để luyện tập hoặc nghiên cứu đối tượng một cách đầy đủ hơn.</a:t>
              </a:r>
              <a:endParaRPr lang="en-US" sz="240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9F9E2229-C44F-01C8-92E6-CD21D50B9AE7}"/>
              </a:ext>
            </a:extLst>
          </p:cNvPr>
          <p:cNvGrpSpPr/>
          <p:nvPr/>
        </p:nvGrpSpPr>
        <p:grpSpPr>
          <a:xfrm>
            <a:off x="9140825" y="1803400"/>
            <a:ext cx="2797175" cy="4826000"/>
            <a:chOff x="304800" y="2781300"/>
            <a:chExt cx="4495800" cy="7239000"/>
          </a:xfrm>
        </p:grpSpPr>
        <p:sp>
          <p:nvSpPr>
            <p:cNvPr id="15" name="Rectangle 14">
              <a:extLst>
                <a:ext uri="{FF2B5EF4-FFF2-40B4-BE49-F238E27FC236}">
                  <a16:creationId xmlns:a16="http://schemas.microsoft.com/office/drawing/2014/main" id="{A688C98A-9AD0-A297-008C-A274F0AB4F2D}"/>
                </a:ext>
              </a:extLst>
            </p:cNvPr>
            <p:cNvSpPr/>
            <p:nvPr/>
          </p:nvSpPr>
          <p:spPr>
            <a:xfrm>
              <a:off x="304800" y="2781300"/>
              <a:ext cx="4495800" cy="7239000"/>
            </a:xfrm>
            <a:prstGeom prst="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C32F3F6-49BC-B717-6552-77C93725590E}"/>
                </a:ext>
              </a:extLst>
            </p:cNvPr>
            <p:cNvSpPr txBox="1"/>
            <p:nvPr/>
          </p:nvSpPr>
          <p:spPr>
            <a:xfrm>
              <a:off x="419101" y="3771900"/>
              <a:ext cx="4267200" cy="4293483"/>
            </a:xfrm>
            <a:prstGeom prst="rect">
              <a:avLst/>
            </a:prstGeom>
            <a:noFill/>
          </p:spPr>
          <p:txBody>
            <a:bodyPr wrap="square" rtlCol="0">
              <a:spAutoFit/>
            </a:bodyPr>
            <a:lstStyle/>
            <a:p>
              <a:pPr algn="just">
                <a:lnSpc>
                  <a:spcPct val="150000"/>
                </a:lnSpc>
              </a:pPr>
              <a:r>
                <a:rPr lang="vi-VN" sz="2400">
                  <a:latin typeface="Times New Roman" panose="02020603050405020304" pitchFamily="18" charset="0"/>
                  <a:cs typeface="Times New Roman" panose="02020603050405020304" pitchFamily="18" charset="0"/>
                </a:rPr>
                <a:t>Hạn chế những tình huống có thể làm hỏng thiết bị hoặc gây nguy hiểm cho con người.</a:t>
              </a:r>
              <a:endParaRPr lang="en-US" sz="2400">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F0691735-8EFC-BE39-0DBE-4F275DBE84C4}"/>
              </a:ext>
            </a:extLst>
          </p:cNvPr>
          <p:cNvCxnSpPr>
            <a:stCxn id="2" idx="2"/>
            <a:endCxn id="3" idx="0"/>
          </p:cNvCxnSpPr>
          <p:nvPr/>
        </p:nvCxnSpPr>
        <p:spPr>
          <a:xfrm rot="5400000">
            <a:off x="3503451" y="-789149"/>
            <a:ext cx="711200" cy="4473897"/>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A080AA-EC03-D27F-A8DF-D5010D2A9461}"/>
              </a:ext>
            </a:extLst>
          </p:cNvPr>
          <p:cNvCxnSpPr>
            <a:cxnSpLocks/>
            <a:stCxn id="2" idx="2"/>
            <a:endCxn id="9" idx="0"/>
          </p:cNvCxnSpPr>
          <p:nvPr/>
        </p:nvCxnSpPr>
        <p:spPr>
          <a:xfrm rot="5400000">
            <a:off x="4980633" y="688033"/>
            <a:ext cx="711200" cy="1519535"/>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5F31BC-C72A-25D2-2D65-3152B3900C59}"/>
              </a:ext>
            </a:extLst>
          </p:cNvPr>
          <p:cNvCxnSpPr>
            <a:cxnSpLocks/>
            <a:stCxn id="2" idx="2"/>
            <a:endCxn id="12" idx="0"/>
          </p:cNvCxnSpPr>
          <p:nvPr/>
        </p:nvCxnSpPr>
        <p:spPr>
          <a:xfrm rot="16200000" flipH="1">
            <a:off x="6457814" y="730386"/>
            <a:ext cx="711200" cy="1434828"/>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A4E166-322B-FE71-532C-D336ADBFC39F}"/>
              </a:ext>
            </a:extLst>
          </p:cNvPr>
          <p:cNvCxnSpPr>
            <a:cxnSpLocks/>
            <a:stCxn id="2" idx="2"/>
            <a:endCxn id="15" idx="0"/>
          </p:cNvCxnSpPr>
          <p:nvPr/>
        </p:nvCxnSpPr>
        <p:spPr>
          <a:xfrm rot="16200000" flipH="1">
            <a:off x="7962106" y="-773907"/>
            <a:ext cx="711200" cy="4443413"/>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46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583F53-70C7-65AD-93BC-73405B52F8F7}"/>
              </a:ext>
            </a:extLst>
          </p:cNvPr>
          <p:cNvGrpSpPr/>
          <p:nvPr/>
        </p:nvGrpSpPr>
        <p:grpSpPr>
          <a:xfrm>
            <a:off x="508000" y="485185"/>
            <a:ext cx="11176000" cy="1323696"/>
            <a:chOff x="685800" y="723014"/>
            <a:chExt cx="16764000" cy="1985543"/>
          </a:xfrm>
        </p:grpSpPr>
        <p:sp>
          <p:nvSpPr>
            <p:cNvPr id="2" name="Freeform 9">
              <a:extLst>
                <a:ext uri="{FF2B5EF4-FFF2-40B4-BE49-F238E27FC236}">
                  <a16:creationId xmlns:a16="http://schemas.microsoft.com/office/drawing/2014/main" id="{41CC8A27-AE11-6678-C2AE-ED0FDC8F061E}"/>
                </a:ext>
              </a:extLst>
            </p:cNvPr>
            <p:cNvSpPr/>
            <p:nvPr/>
          </p:nvSpPr>
          <p:spPr>
            <a:xfrm>
              <a:off x="685800" y="1104900"/>
              <a:ext cx="1375351" cy="143827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a:extLst>
                <a:ext uri="{FF2B5EF4-FFF2-40B4-BE49-F238E27FC236}">
                  <a16:creationId xmlns:a16="http://schemas.microsoft.com/office/drawing/2014/main" id="{695A2587-3FF6-7786-39BC-90D6982DFF8A}"/>
                </a:ext>
              </a:extLst>
            </p:cNvPr>
            <p:cNvSpPr txBox="1"/>
            <p:nvPr/>
          </p:nvSpPr>
          <p:spPr>
            <a:xfrm>
              <a:off x="2438400" y="723014"/>
              <a:ext cx="15011400" cy="1985543"/>
            </a:xfrm>
            <a:prstGeom prst="rect">
              <a:avLst/>
            </a:prstGeom>
            <a:noFill/>
          </p:spPr>
          <p:txBody>
            <a:bodyPr wrap="square">
              <a:spAutoFit/>
            </a:bodyPr>
            <a:lstStyle/>
            <a:p>
              <a:pPr algn="just">
                <a:lnSpc>
                  <a:spcPct val="150000"/>
                </a:lnSpc>
              </a:pPr>
              <a:r>
                <a:rPr lang="en-US" sz="2667">
                  <a:latin typeface="Times New Roman" panose="02020603050405020304" pitchFamily="18" charset="0"/>
                  <a:cs typeface="Times New Roman" panose="02020603050405020304" pitchFamily="18" charset="0"/>
                </a:rPr>
                <a:t>Em hãy cho biết lợi ích của phần mềm mô phỏng mà em đã kể tên ở phần Câu hỏi của Mục 1.</a:t>
              </a:r>
            </a:p>
          </p:txBody>
        </p:sp>
      </p:grpSp>
      <p:sp>
        <p:nvSpPr>
          <p:cNvPr id="6" name="Freeform 2">
            <a:extLst>
              <a:ext uri="{FF2B5EF4-FFF2-40B4-BE49-F238E27FC236}">
                <a16:creationId xmlns:a16="http://schemas.microsoft.com/office/drawing/2014/main" id="{D444AD93-B015-26AE-C089-99922543AE3A}"/>
              </a:ext>
            </a:extLst>
          </p:cNvPr>
          <p:cNvSpPr/>
          <p:nvPr/>
        </p:nvSpPr>
        <p:spPr>
          <a:xfrm>
            <a:off x="2064032" y="3148711"/>
            <a:ext cx="8063937" cy="3937889"/>
          </a:xfrm>
          <a:custGeom>
            <a:avLst/>
            <a:gdLst/>
            <a:ahLst/>
            <a:cxnLst/>
            <a:rect l="l" t="t" r="r" b="b"/>
            <a:pathLst>
              <a:path w="16230600" h="7925943">
                <a:moveTo>
                  <a:pt x="0" y="0"/>
                </a:moveTo>
                <a:lnTo>
                  <a:pt x="16230600" y="0"/>
                </a:lnTo>
                <a:lnTo>
                  <a:pt x="16230600" y="7925943"/>
                </a:lnTo>
                <a:lnTo>
                  <a:pt x="0" y="7925943"/>
                </a:lnTo>
                <a:lnTo>
                  <a:pt x="0" y="0"/>
                </a:lnTo>
                <a:close/>
              </a:path>
            </a:pathLst>
          </a:custGeom>
          <a:blipFill>
            <a:blip r:embed="rId4"/>
            <a:stretch>
              <a:fillRect/>
            </a:stretch>
          </a:blipFill>
        </p:spPr>
      </p:sp>
    </p:spTree>
    <p:extLst>
      <p:ext uri="{BB962C8B-B14F-4D97-AF65-F5344CB8AC3E}">
        <p14:creationId xmlns:p14="http://schemas.microsoft.com/office/powerpoint/2010/main" val="16523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636DE-420E-CDA3-4CB8-B761B9512B10}"/>
              </a:ext>
            </a:extLst>
          </p:cNvPr>
          <p:cNvSpPr txBox="1"/>
          <p:nvPr/>
        </p:nvSpPr>
        <p:spPr>
          <a:xfrm>
            <a:off x="2463800" y="330200"/>
            <a:ext cx="7264400" cy="810543"/>
          </a:xfrm>
          <a:prstGeom prst="rect">
            <a:avLst/>
          </a:prstGeom>
          <a:noFill/>
        </p:spPr>
        <p:txBody>
          <a:bodyPr wrap="square" rtlCol="0">
            <a:spAutoFit/>
          </a:bodyPr>
          <a:lstStyle/>
          <a:p>
            <a:pPr algn="ctr"/>
            <a:r>
              <a:rPr lang="en-US" sz="4667" b="1">
                <a:solidFill>
                  <a:schemeClr val="accent5">
                    <a:lumMod val="50000"/>
                  </a:schemeClr>
                </a:solidFill>
                <a:latin typeface="Times New Roman" panose="02020603050405020304" pitchFamily="18" charset="0"/>
                <a:cs typeface="Times New Roman" panose="02020603050405020304" pitchFamily="18" charset="0"/>
              </a:rPr>
              <a:t>LUYỆN TẬP </a:t>
            </a:r>
          </a:p>
        </p:txBody>
      </p:sp>
      <p:sp>
        <p:nvSpPr>
          <p:cNvPr id="4" name="TextBox 3">
            <a:extLst>
              <a:ext uri="{FF2B5EF4-FFF2-40B4-BE49-F238E27FC236}">
                <a16:creationId xmlns:a16="http://schemas.microsoft.com/office/drawing/2014/main" id="{BA314598-5D19-2A93-C1FB-1A6C73AF3F90}"/>
              </a:ext>
            </a:extLst>
          </p:cNvPr>
          <p:cNvSpPr txBox="1"/>
          <p:nvPr/>
        </p:nvSpPr>
        <p:spPr>
          <a:xfrm>
            <a:off x="1231900" y="1295400"/>
            <a:ext cx="9728200" cy="1323696"/>
          </a:xfrm>
          <a:prstGeom prst="rect">
            <a:avLst/>
          </a:prstGeom>
          <a:noFill/>
        </p:spPr>
        <p:txBody>
          <a:bodyPr wrap="square">
            <a:spAutoFit/>
          </a:bodyPr>
          <a:lstStyle/>
          <a:p>
            <a:pPr algn="ctr">
              <a:lnSpc>
                <a:spcPct val="150000"/>
              </a:lnSpc>
            </a:pPr>
            <a:r>
              <a:rPr lang="en-US" sz="2667" b="1" i="1">
                <a:solidFill>
                  <a:srgbClr val="C00000"/>
                </a:solidFill>
                <a:latin typeface="Times New Roman" panose="02020603050405020304" pitchFamily="18" charset="0"/>
                <a:cs typeface="Times New Roman" panose="02020603050405020304" pitchFamily="18" charset="0"/>
              </a:rPr>
              <a:t>Câu 1: </a:t>
            </a:r>
            <a:r>
              <a:rPr lang="en-US" sz="2667">
                <a:latin typeface="Times New Roman" panose="02020603050405020304" pitchFamily="18" charset="0"/>
                <a:cs typeface="Times New Roman" panose="02020603050405020304" pitchFamily="18" charset="0"/>
              </a:rPr>
              <a:t>Phần mềm mô phỏng nào giúp em vẽ các hình hình học và giải toán?</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457200" y="28702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A. GeoGebra.</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6400800" y="28702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B. Crocodile Physics.</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457200" y="49403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C. Flowgorithm.</a:t>
            </a: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6400800" y="49403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D. ChemLab.</a:t>
            </a: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462197" y="2859790"/>
            <a:ext cx="5334000" cy="15748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A. GeoGebra.</a:t>
            </a:r>
          </a:p>
        </p:txBody>
      </p:sp>
    </p:spTree>
    <p:extLst>
      <p:ext uri="{BB962C8B-B14F-4D97-AF65-F5344CB8AC3E}">
        <p14:creationId xmlns:p14="http://schemas.microsoft.com/office/powerpoint/2010/main" val="393423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7F30E-F408-A8C1-1161-1B4F3FD9187E}"/>
              </a:ext>
            </a:extLst>
          </p:cNvPr>
          <p:cNvSpPr txBox="1"/>
          <p:nvPr/>
        </p:nvSpPr>
        <p:spPr>
          <a:xfrm>
            <a:off x="2768600" y="381000"/>
            <a:ext cx="6654800" cy="810543"/>
          </a:xfrm>
          <a:prstGeom prst="rect">
            <a:avLst/>
          </a:prstGeom>
          <a:noFill/>
        </p:spPr>
        <p:txBody>
          <a:bodyPr wrap="square" rtlCol="0">
            <a:spAutoFit/>
          </a:bodyPr>
          <a:lstStyle/>
          <a:p>
            <a:pPr algn="ctr"/>
            <a:r>
              <a:rPr lang="en-US" sz="4667" b="1">
                <a:solidFill>
                  <a:schemeClr val="accent5">
                    <a:lumMod val="75000"/>
                  </a:schemeClr>
                </a:solidFill>
                <a:latin typeface="Times New Roman" panose="02020603050405020304" pitchFamily="18" charset="0"/>
                <a:cs typeface="Times New Roman" panose="02020603050405020304" pitchFamily="18" charset="0"/>
              </a:rPr>
              <a:t>KHỞI ĐỘNG </a:t>
            </a:r>
          </a:p>
        </p:txBody>
      </p:sp>
      <p:grpSp>
        <p:nvGrpSpPr>
          <p:cNvPr id="6" name="Group 5">
            <a:extLst>
              <a:ext uri="{FF2B5EF4-FFF2-40B4-BE49-F238E27FC236}">
                <a16:creationId xmlns:a16="http://schemas.microsoft.com/office/drawing/2014/main" id="{2DC5B36F-8125-13C8-1827-F0405329E816}"/>
              </a:ext>
            </a:extLst>
          </p:cNvPr>
          <p:cNvGrpSpPr/>
          <p:nvPr/>
        </p:nvGrpSpPr>
        <p:grpSpPr>
          <a:xfrm>
            <a:off x="366713" y="1452999"/>
            <a:ext cx="11458575" cy="956235"/>
            <a:chOff x="762000" y="3009900"/>
            <a:chExt cx="17187863" cy="1434353"/>
          </a:xfrm>
        </p:grpSpPr>
        <p:sp>
          <p:nvSpPr>
            <p:cNvPr id="2" name="Freeform 9">
              <a:extLst>
                <a:ext uri="{FF2B5EF4-FFF2-40B4-BE49-F238E27FC236}">
                  <a16:creationId xmlns:a16="http://schemas.microsoft.com/office/drawing/2014/main" id="{9FF67F17-079D-95A9-A0CD-4F5E6BF677AF}"/>
                </a:ext>
              </a:extLst>
            </p:cNvPr>
            <p:cNvSpPr/>
            <p:nvPr/>
          </p:nvSpPr>
          <p:spPr>
            <a:xfrm>
              <a:off x="762000" y="3009900"/>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4">
              <a:extLst>
                <a:ext uri="{FF2B5EF4-FFF2-40B4-BE49-F238E27FC236}">
                  <a16:creationId xmlns:a16="http://schemas.microsoft.com/office/drawing/2014/main" id="{A8AAEF51-EC96-0C1F-BE06-B3A291E3B563}"/>
                </a:ext>
              </a:extLst>
            </p:cNvPr>
            <p:cNvSpPr txBox="1"/>
            <p:nvPr/>
          </p:nvSpPr>
          <p:spPr>
            <a:xfrm>
              <a:off x="1871663" y="3238500"/>
              <a:ext cx="16078200" cy="754149"/>
            </a:xfrm>
            <a:prstGeom prst="rect">
              <a:avLst/>
            </a:prstGeom>
            <a:noFill/>
          </p:spPr>
          <p:txBody>
            <a:bodyPr wrap="square">
              <a:spAutoFit/>
            </a:bodyPr>
            <a:lstStyle/>
            <a:p>
              <a:pPr algn="ctr"/>
              <a:r>
                <a:rPr lang="en-US" sz="2667">
                  <a:latin typeface="Times New Roman" panose="02020603050405020304" pitchFamily="18" charset="0"/>
                  <a:cs typeface="Times New Roman" panose="02020603050405020304" pitchFamily="18" charset="0"/>
                </a:rPr>
                <a:t>Để tạo ra màu da cam, em cần kết hợp những màu nào với nhau?</a:t>
              </a:r>
            </a:p>
          </p:txBody>
        </p:sp>
      </p:grpSp>
      <p:sp>
        <p:nvSpPr>
          <p:cNvPr id="7" name="Oval 6">
            <a:extLst>
              <a:ext uri="{FF2B5EF4-FFF2-40B4-BE49-F238E27FC236}">
                <a16:creationId xmlns:a16="http://schemas.microsoft.com/office/drawing/2014/main" id="{4FD6195E-1261-CD0D-EBC6-CFA12CF545BC}"/>
              </a:ext>
            </a:extLst>
          </p:cNvPr>
          <p:cNvSpPr/>
          <p:nvPr/>
        </p:nvSpPr>
        <p:spPr>
          <a:xfrm>
            <a:off x="493713" y="3379351"/>
            <a:ext cx="2032000" cy="2032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F9836252-735E-A923-B52D-229ADF4B19FC}"/>
              </a:ext>
            </a:extLst>
          </p:cNvPr>
          <p:cNvSpPr/>
          <p:nvPr/>
        </p:nvSpPr>
        <p:spPr>
          <a:xfrm>
            <a:off x="3071813" y="3379351"/>
            <a:ext cx="2032000" cy="2032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3E7AD2-C392-F8A6-DCB7-1E80369978CA}"/>
              </a:ext>
            </a:extLst>
          </p:cNvPr>
          <p:cNvSpPr txBox="1"/>
          <p:nvPr/>
        </p:nvSpPr>
        <p:spPr>
          <a:xfrm>
            <a:off x="5114925" y="3595132"/>
            <a:ext cx="2032000" cy="1631344"/>
          </a:xfrm>
          <a:prstGeom prst="rect">
            <a:avLst/>
          </a:prstGeom>
          <a:noFill/>
        </p:spPr>
        <p:txBody>
          <a:bodyPr wrap="square" rtlCol="0">
            <a:spAutoFit/>
          </a:bodyPr>
          <a:lstStyle/>
          <a:p>
            <a:pPr algn="ctr"/>
            <a:r>
              <a:rPr lang="en-US" sz="10001" b="1">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0EB4323E-BA43-EB0D-E93F-9E0AEAB786BA}"/>
              </a:ext>
            </a:extLst>
          </p:cNvPr>
          <p:cNvSpPr/>
          <p:nvPr/>
        </p:nvSpPr>
        <p:spPr>
          <a:xfrm>
            <a:off x="7124700" y="3379351"/>
            <a:ext cx="2032000" cy="2032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DB35B03E-C5B9-062A-BD1F-DB9E1659A3CD}"/>
              </a:ext>
            </a:extLst>
          </p:cNvPr>
          <p:cNvSpPr/>
          <p:nvPr/>
        </p:nvSpPr>
        <p:spPr>
          <a:xfrm>
            <a:off x="9702800" y="3379351"/>
            <a:ext cx="2032000" cy="2032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55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4.93827E-6 L -0.2125 -0.00016 " pathEditMode="relative" rAng="0" ptsTypes="AA">
                                      <p:cBhvr>
                                        <p:cTn id="28" dur="2000" fill="hold"/>
                                        <p:tgtEl>
                                          <p:spTgt spid="13"/>
                                        </p:tgtEl>
                                        <p:attrNameLst>
                                          <p:attrName>ppt_x</p:attrName>
                                          <p:attrName>ppt_y</p:attrName>
                                        </p:attrNameLst>
                                      </p:cBhvr>
                                      <p:rCtr x="-10625"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1231900" y="330200"/>
            <a:ext cx="9728200" cy="1323696"/>
          </a:xfrm>
          <a:prstGeom prst="rect">
            <a:avLst/>
          </a:prstGeom>
          <a:noFill/>
        </p:spPr>
        <p:txBody>
          <a:bodyPr wrap="square">
            <a:spAutoFit/>
          </a:bodyPr>
          <a:lstStyle/>
          <a:p>
            <a:pPr algn="ctr">
              <a:lnSpc>
                <a:spcPct val="150000"/>
              </a:lnSpc>
            </a:pPr>
            <a:r>
              <a:rPr lang="en-US" sz="2667" b="1" i="1">
                <a:solidFill>
                  <a:srgbClr val="C00000"/>
                </a:solidFill>
                <a:latin typeface="Times New Roman" panose="02020603050405020304" pitchFamily="18" charset="0"/>
                <a:cs typeface="Times New Roman" panose="02020603050405020304" pitchFamily="18" charset="0"/>
              </a:rPr>
              <a:t>Câu 2: </a:t>
            </a:r>
            <a:r>
              <a:rPr lang="en-US" sz="2667">
                <a:latin typeface="Times New Roman" panose="02020603050405020304" pitchFamily="18" charset="0"/>
                <a:cs typeface="Times New Roman" panose="02020603050405020304" pitchFamily="18" charset="0"/>
              </a:rPr>
              <a:t>Phần mềm trực tuyến https://physics.weber.edu/schroeder/md giúp em làm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457200" y="1752600"/>
            <a:ext cx="5334000" cy="22733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A. Chạy thử thuật toán dạng sơ đồ khối trước khi cài đặt trong ngôn ngữ lập trình.</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6400800" y="1752600"/>
            <a:ext cx="5334000" cy="22733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B. Mô phỏng thí nghiệm vật lí.</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457200" y="4343104"/>
            <a:ext cx="5334000" cy="22733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C. Nghiên cứu và xây dựng các giải pháp giao thông nhằm giảm bớt hiện tượng tắc nghẽn giao thông trong các thành phố.</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6400800" y="4343104"/>
            <a:ext cx="5334000" cy="22733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D. Nghiên cứu chuyển động và tương tác giữa các phân tử trong những điều kiện khác nhau.</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400800" y="4341855"/>
            <a:ext cx="5334000" cy="22733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D. Nghiên cứu chuyển động và tương tác giữa các phân tử trong những điều kiện khác nhau.</a:t>
            </a:r>
          </a:p>
        </p:txBody>
      </p:sp>
    </p:spTree>
    <p:extLst>
      <p:ext uri="{BB962C8B-B14F-4D97-AF65-F5344CB8AC3E}">
        <p14:creationId xmlns:p14="http://schemas.microsoft.com/office/powerpoint/2010/main" val="348852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558800" y="985053"/>
            <a:ext cx="11176000" cy="1323696"/>
          </a:xfrm>
          <a:prstGeom prst="rect">
            <a:avLst/>
          </a:prstGeom>
          <a:noFill/>
        </p:spPr>
        <p:txBody>
          <a:bodyPr wrap="square">
            <a:spAutoFit/>
          </a:bodyPr>
          <a:lstStyle/>
          <a:p>
            <a:pPr algn="ctr">
              <a:lnSpc>
                <a:spcPct val="150000"/>
              </a:lnSpc>
            </a:pPr>
            <a:r>
              <a:rPr lang="en-US" sz="2667" b="1" i="1">
                <a:solidFill>
                  <a:srgbClr val="C00000"/>
                </a:solidFill>
                <a:latin typeface="Times New Roman" panose="02020603050405020304" pitchFamily="18" charset="0"/>
                <a:cs typeface="Times New Roman" panose="02020603050405020304" pitchFamily="18" charset="0"/>
              </a:rPr>
              <a:t>Câu 3: </a:t>
            </a:r>
            <a:r>
              <a:rPr lang="en-US" sz="2667">
                <a:latin typeface="Times New Roman" panose="02020603050405020304" pitchFamily="18" charset="0"/>
                <a:cs typeface="Times New Roman" panose="02020603050405020304" pitchFamily="18" charset="0"/>
              </a:rPr>
              <a:t>Trong hệ màu RGB, nếu kết hợp màu lam (Blue) và màu đỏ (Red) thì sẽ tạo thành màu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457200" y="26416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A. Màu vàng (Yellow).</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6400800" y="26416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B. Màu hồng sẫm (Magenta).</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457200" y="4719231"/>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33">
                <a:solidFill>
                  <a:schemeClr val="tx1"/>
                </a:solidFill>
                <a:latin typeface="Times New Roman" panose="02020603050405020304" pitchFamily="18" charset="0"/>
                <a:cs typeface="Times New Roman" panose="02020603050405020304" pitchFamily="18" charset="0"/>
              </a:rPr>
              <a:t>C. Màu xanh lơ (Cyan).</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6400800" y="4719231"/>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533">
                <a:solidFill>
                  <a:schemeClr val="tx1"/>
                </a:solidFill>
                <a:latin typeface="Times New Roman" panose="02020603050405020304" pitchFamily="18" charset="0"/>
                <a:cs typeface="Times New Roman" panose="02020603050405020304" pitchFamily="18" charset="0"/>
              </a:rPr>
              <a:t>D. Màu da cam (Orange).</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400800" y="2641600"/>
            <a:ext cx="5334000" cy="15748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33">
                <a:solidFill>
                  <a:schemeClr val="tx1"/>
                </a:solidFill>
                <a:latin typeface="Times New Roman" panose="02020603050405020304" pitchFamily="18" charset="0"/>
                <a:cs typeface="Times New Roman" panose="02020603050405020304" pitchFamily="18" charset="0"/>
              </a:rPr>
              <a:t>B.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174625" y="302085"/>
            <a:ext cx="11842750" cy="482120"/>
          </a:xfrm>
          <a:prstGeom prst="rect">
            <a:avLst/>
          </a:prstGeom>
          <a:noFill/>
        </p:spPr>
        <p:txBody>
          <a:bodyPr wrap="square">
            <a:spAutoFit/>
          </a:bodyPr>
          <a:lstStyle/>
          <a:p>
            <a:pPr marL="381019" indent="-381019">
              <a:buFont typeface="Wingdings" panose="05000000000000000000" pitchFamily="2" charset="2"/>
              <a:buChar char="Ø"/>
            </a:pPr>
            <a:r>
              <a:rPr lang="en-US" sz="2533" i="1">
                <a:solidFill>
                  <a:srgbClr val="002060"/>
                </a:solidFill>
                <a:latin typeface="Times New Roman" panose="02020603050405020304" pitchFamily="18" charset="0"/>
                <a:cs typeface="Times New Roman" panose="02020603050405020304" pitchFamily="18" charset="0"/>
              </a:rPr>
              <a:t>Em hãy sử dụng một phần mềm mô phỏng pha màu để trả lời các câu hỏi 3, 4:</a:t>
            </a:r>
          </a:p>
        </p:txBody>
      </p:sp>
    </p:spTree>
    <p:extLst>
      <p:ext uri="{BB962C8B-B14F-4D97-AF65-F5344CB8AC3E}">
        <p14:creationId xmlns:p14="http://schemas.microsoft.com/office/powerpoint/2010/main" val="952734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315912" y="1151538"/>
            <a:ext cx="11560175" cy="708014"/>
          </a:xfrm>
          <a:prstGeom prst="rect">
            <a:avLst/>
          </a:prstGeom>
          <a:noFill/>
        </p:spPr>
        <p:txBody>
          <a:bodyPr wrap="square">
            <a:spAutoFit/>
          </a:bodyPr>
          <a:lstStyle/>
          <a:p>
            <a:pPr algn="ctr">
              <a:lnSpc>
                <a:spcPct val="150000"/>
              </a:lnSpc>
            </a:pPr>
            <a:r>
              <a:rPr lang="en-US" sz="2667" b="1" i="1">
                <a:solidFill>
                  <a:srgbClr val="C00000"/>
                </a:solidFill>
                <a:latin typeface="Times New Roman" panose="02020603050405020304" pitchFamily="18" charset="0"/>
                <a:cs typeface="Times New Roman" panose="02020603050405020304" pitchFamily="18" charset="0"/>
              </a:rPr>
              <a:t>Câu 4: </a:t>
            </a:r>
            <a:r>
              <a:rPr lang="vi-VN" sz="2667">
                <a:latin typeface="Times New Roman" panose="02020603050405020304" pitchFamily="18" charset="0"/>
                <a:cs typeface="Times New Roman" panose="02020603050405020304" pitchFamily="18" charset="0"/>
              </a:rPr>
              <a:t>Màu đen (Black) được tạo ra khi kết hợp những màu nào với nhau?</a:t>
            </a:r>
            <a:endParaRPr lang="en-US" sz="2667">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457200" y="26416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A. Màu đỏ (Red) + Màu lam (Blue) + Màu lục (Green).</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6400800" y="26416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B. Màu xanh lơ (Cyan) + Màu đỏ (Red) + Màu vàng (Yellow).</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457200" y="4719231"/>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C. Màu vàng (Yellow) + Màu xanh lơ (Cyan) + Màu hồng sẫm (Magenta).</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6400800" y="4719231"/>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533">
                <a:solidFill>
                  <a:schemeClr val="tx1"/>
                </a:solidFill>
                <a:latin typeface="Times New Roman" panose="02020603050405020304" pitchFamily="18" charset="0"/>
                <a:cs typeface="Times New Roman" panose="02020603050405020304" pitchFamily="18" charset="0"/>
              </a:rPr>
              <a:t>D. Màu hồng sẫm (Magenta) + Màu đỏ (Red) + Màu lam (Blue).</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457200" y="4719231"/>
            <a:ext cx="5334000" cy="15748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C. Màu vàng (Yellow) + Màu xanh lơ (Cyan) +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174625" y="302085"/>
            <a:ext cx="11842750" cy="482120"/>
          </a:xfrm>
          <a:prstGeom prst="rect">
            <a:avLst/>
          </a:prstGeom>
          <a:noFill/>
        </p:spPr>
        <p:txBody>
          <a:bodyPr wrap="square">
            <a:spAutoFit/>
          </a:bodyPr>
          <a:lstStyle/>
          <a:p>
            <a:pPr marL="381019" indent="-381019">
              <a:buFont typeface="Wingdings" panose="05000000000000000000" pitchFamily="2" charset="2"/>
              <a:buChar char="Ø"/>
            </a:pPr>
            <a:r>
              <a:rPr lang="en-US" sz="2533" i="1">
                <a:solidFill>
                  <a:srgbClr val="002060"/>
                </a:solidFill>
                <a:latin typeface="Times New Roman" panose="02020603050405020304" pitchFamily="18" charset="0"/>
                <a:cs typeface="Times New Roman" panose="02020603050405020304" pitchFamily="18" charset="0"/>
              </a:rPr>
              <a:t>Em hãy sử dụng một phần mềm mô phỏng pha màu để trả lời các câu hỏi 3, 4:</a:t>
            </a:r>
          </a:p>
        </p:txBody>
      </p:sp>
    </p:spTree>
    <p:extLst>
      <p:ext uri="{BB962C8B-B14F-4D97-AF65-F5344CB8AC3E}">
        <p14:creationId xmlns:p14="http://schemas.microsoft.com/office/powerpoint/2010/main" val="359283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457200" y="325254"/>
            <a:ext cx="11277600" cy="1939377"/>
          </a:xfrm>
          <a:prstGeom prst="rect">
            <a:avLst/>
          </a:prstGeom>
          <a:noFill/>
        </p:spPr>
        <p:txBody>
          <a:bodyPr wrap="square">
            <a:spAutoFit/>
          </a:bodyPr>
          <a:lstStyle/>
          <a:p>
            <a:pPr algn="just">
              <a:lnSpc>
                <a:spcPct val="150000"/>
              </a:lnSpc>
            </a:pPr>
            <a:r>
              <a:rPr lang="en-US" sz="2667" b="1" i="1">
                <a:solidFill>
                  <a:srgbClr val="C00000"/>
                </a:solidFill>
                <a:latin typeface="Times New Roman" panose="02020603050405020304" pitchFamily="18" charset="0"/>
                <a:cs typeface="Times New Roman" panose="02020603050405020304" pitchFamily="18" charset="0"/>
              </a:rPr>
              <a:t>Câu 5: </a:t>
            </a:r>
            <a:r>
              <a:rPr lang="vi-VN" sz="2667">
                <a:latin typeface="Times New Roman" panose="02020603050405020304" pitchFamily="18" charset="0"/>
                <a:cs typeface="Times New Roman" panose="02020603050405020304" pitchFamily="18" charset="0"/>
              </a:rPr>
              <a:t>Labster là một phòng thí nghiệm ảo chạy trên hệ điều hành Android. Em hãy tìm hiểu trên Internet và cho biết phần mềm này thực hiện các thí nghiệm ảo về những lĩnh vực nào?</a:t>
            </a:r>
            <a:endParaRPr lang="en-US" sz="2667">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457200" y="24638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A. Vật lí, Hoá học và Sinh học.</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6400800" y="24638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B. Toán, Vật lí và Hoá học.</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457200" y="46482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533">
                <a:solidFill>
                  <a:schemeClr val="tx1"/>
                </a:solidFill>
                <a:latin typeface="Times New Roman" panose="02020603050405020304" pitchFamily="18" charset="0"/>
                <a:cs typeface="Times New Roman" panose="02020603050405020304" pitchFamily="18" charset="0"/>
              </a:rPr>
              <a:t>C. Toán, Hoá học và Sinh học.</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6400800" y="4648200"/>
            <a:ext cx="5334000" cy="15748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533">
                <a:solidFill>
                  <a:schemeClr val="tx1"/>
                </a:solidFill>
                <a:latin typeface="Times New Roman" panose="02020603050405020304" pitchFamily="18" charset="0"/>
                <a:cs typeface="Times New Roman" panose="02020603050405020304" pitchFamily="18" charset="0"/>
              </a:rPr>
              <a:t>D. Vật lí, Hoá học và Thiên văn học.</a:t>
            </a:r>
            <a:endParaRPr lang="en-US" sz="2533">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457200" y="2463800"/>
            <a:ext cx="5334000" cy="15748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33">
                <a:solidFill>
                  <a:schemeClr val="tx1"/>
                </a:solidFill>
                <a:latin typeface="Times New Roman" panose="02020603050405020304" pitchFamily="18" charset="0"/>
                <a:cs typeface="Times New Roman" panose="02020603050405020304" pitchFamily="18" charset="0"/>
              </a:rPr>
              <a:t>A. Vật lí, Hoá học và Sinh học.</a:t>
            </a:r>
          </a:p>
        </p:txBody>
      </p:sp>
    </p:spTree>
    <p:extLst>
      <p:ext uri="{BB962C8B-B14F-4D97-AF65-F5344CB8AC3E}">
        <p14:creationId xmlns:p14="http://schemas.microsoft.com/office/powerpoint/2010/main" val="159335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6F701A-9303-78B4-C3EF-5AFD3EE7DC1F}"/>
              </a:ext>
            </a:extLst>
          </p:cNvPr>
          <p:cNvGrpSpPr/>
          <p:nvPr/>
        </p:nvGrpSpPr>
        <p:grpSpPr>
          <a:xfrm>
            <a:off x="508000" y="390535"/>
            <a:ext cx="11074400" cy="1261756"/>
            <a:chOff x="762000" y="495300"/>
            <a:chExt cx="16611600" cy="1892634"/>
          </a:xfrm>
        </p:grpSpPr>
        <p:grpSp>
          <p:nvGrpSpPr>
            <p:cNvPr id="2" name="Group 1">
              <a:extLst>
                <a:ext uri="{FF2B5EF4-FFF2-40B4-BE49-F238E27FC236}">
                  <a16:creationId xmlns:a16="http://schemas.microsoft.com/office/drawing/2014/main" id="{99792A76-D5EB-429D-8935-D7C924AD039C}"/>
                </a:ext>
              </a:extLst>
            </p:cNvPr>
            <p:cNvGrpSpPr/>
            <p:nvPr/>
          </p:nvGrpSpPr>
          <p:grpSpPr>
            <a:xfrm>
              <a:off x="762000" y="837735"/>
              <a:ext cx="1105233" cy="1105233"/>
              <a:chOff x="1028700" y="4610433"/>
              <a:chExt cx="824190" cy="824190"/>
            </a:xfrm>
          </p:grpSpPr>
          <p:grpSp>
            <p:nvGrpSpPr>
              <p:cNvPr id="3" name="Group 14">
                <a:extLst>
                  <a:ext uri="{FF2B5EF4-FFF2-40B4-BE49-F238E27FC236}">
                    <a16:creationId xmlns:a16="http://schemas.microsoft.com/office/drawing/2014/main" id="{0DACBE8E-5944-0867-53E7-3A9153DC3923}"/>
                  </a:ext>
                </a:extLst>
              </p:cNvPr>
              <p:cNvGrpSpPr/>
              <p:nvPr/>
            </p:nvGrpSpPr>
            <p:grpSpPr>
              <a:xfrm>
                <a:off x="1028700" y="4610433"/>
                <a:ext cx="824190" cy="824190"/>
                <a:chOff x="0" y="0"/>
                <a:chExt cx="812800" cy="812800"/>
              </a:xfrm>
            </p:grpSpPr>
            <p:sp>
              <p:nvSpPr>
                <p:cNvPr id="11" name="Freeform 15">
                  <a:extLst>
                    <a:ext uri="{FF2B5EF4-FFF2-40B4-BE49-F238E27FC236}">
                      <a16:creationId xmlns:a16="http://schemas.microsoft.com/office/drawing/2014/main" id="{05DBF2A6-486B-AED9-942E-EB1FFD97B4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2" name="TextBox 16">
                  <a:extLst>
                    <a:ext uri="{FF2B5EF4-FFF2-40B4-BE49-F238E27FC236}">
                      <a16:creationId xmlns:a16="http://schemas.microsoft.com/office/drawing/2014/main" id="{4838B733-26AC-CC99-C8B6-45746AF7787F}"/>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latin typeface="Times New Roman" panose="02020603050405020304" pitchFamily="18" charset="0"/>
                    <a:cs typeface="Times New Roman" panose="02020603050405020304" pitchFamily="18" charset="0"/>
                  </a:endParaRPr>
                </a:p>
              </p:txBody>
            </p:sp>
          </p:grpSp>
          <p:sp>
            <p:nvSpPr>
              <p:cNvPr id="10" name="Freeform 26">
                <a:extLst>
                  <a:ext uri="{FF2B5EF4-FFF2-40B4-BE49-F238E27FC236}">
                    <a16:creationId xmlns:a16="http://schemas.microsoft.com/office/drawing/2014/main" id="{A44C199D-CD2A-157A-CEC5-6D6CC7B0E84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4" name="TextBox 13">
              <a:extLst>
                <a:ext uri="{FF2B5EF4-FFF2-40B4-BE49-F238E27FC236}">
                  <a16:creationId xmlns:a16="http://schemas.microsoft.com/office/drawing/2014/main" id="{CA00F22F-CBF6-987F-3B00-529A7DFBC883}"/>
                </a:ext>
              </a:extLst>
            </p:cNvPr>
            <p:cNvSpPr txBox="1"/>
            <p:nvPr/>
          </p:nvSpPr>
          <p:spPr>
            <a:xfrm>
              <a:off x="2209800" y="495300"/>
              <a:ext cx="15163800" cy="1892634"/>
            </a:xfrm>
            <a:prstGeom prst="rect">
              <a:avLst/>
            </a:prstGeom>
            <a:noFill/>
          </p:spPr>
          <p:txBody>
            <a:bodyPr wrap="square">
              <a:spAutoFit/>
            </a:bodyPr>
            <a:lstStyle/>
            <a:p>
              <a:pPr algn="just">
                <a:lnSpc>
                  <a:spcPct val="150000"/>
                </a:lnSpc>
              </a:pPr>
              <a:r>
                <a:rPr lang="en-US" sz="2533">
                  <a:latin typeface="Times New Roman" panose="02020603050405020304" pitchFamily="18" charset="0"/>
                  <a:cs typeface="Times New Roman" panose="02020603050405020304" pitchFamily="18" charset="0"/>
                </a:rPr>
                <a:t>Em hãy tìm một phần mềm mô phỏng hỗ trợ học tập và trả lời các câu hỏi sau:</a:t>
              </a:r>
            </a:p>
          </p:txBody>
        </p:sp>
      </p:grpSp>
      <p:grpSp>
        <p:nvGrpSpPr>
          <p:cNvPr id="22" name="Group 21">
            <a:extLst>
              <a:ext uri="{FF2B5EF4-FFF2-40B4-BE49-F238E27FC236}">
                <a16:creationId xmlns:a16="http://schemas.microsoft.com/office/drawing/2014/main" id="{95AE2E77-3B80-7B6E-CD1B-B3628DFC1605}"/>
              </a:ext>
            </a:extLst>
          </p:cNvPr>
          <p:cNvGrpSpPr/>
          <p:nvPr/>
        </p:nvGrpSpPr>
        <p:grpSpPr>
          <a:xfrm>
            <a:off x="2926874" y="2047377"/>
            <a:ext cx="7000653" cy="609600"/>
            <a:chOff x="1005220" y="3009900"/>
            <a:chExt cx="10500980" cy="914400"/>
          </a:xfrm>
        </p:grpSpPr>
        <p:grpSp>
          <p:nvGrpSpPr>
            <p:cNvPr id="19" name="Group 18">
              <a:extLst>
                <a:ext uri="{FF2B5EF4-FFF2-40B4-BE49-F238E27FC236}">
                  <a16:creationId xmlns:a16="http://schemas.microsoft.com/office/drawing/2014/main" id="{E88C9647-651C-E195-591A-C6DCB43F2D58}"/>
                </a:ext>
              </a:extLst>
            </p:cNvPr>
            <p:cNvGrpSpPr/>
            <p:nvPr/>
          </p:nvGrpSpPr>
          <p:grpSpPr>
            <a:xfrm>
              <a:off x="1005220" y="3009900"/>
              <a:ext cx="914400" cy="914400"/>
              <a:chOff x="2743200" y="3238500"/>
              <a:chExt cx="914400" cy="914400"/>
            </a:xfrm>
          </p:grpSpPr>
          <p:sp>
            <p:nvSpPr>
              <p:cNvPr id="17" name="Rectangle: Rounded Corners 16">
                <a:extLst>
                  <a:ext uri="{FF2B5EF4-FFF2-40B4-BE49-F238E27FC236}">
                    <a16:creationId xmlns:a16="http://schemas.microsoft.com/office/drawing/2014/main" id="{A75B8449-F45D-B8F0-37D5-E3FFFC9977D6}"/>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A104F9B-7EA1-7B65-B39F-3F1F213BAF03}"/>
                  </a:ext>
                </a:extLst>
              </p:cNvPr>
              <p:cNvSpPr txBox="1"/>
              <p:nvPr/>
            </p:nvSpPr>
            <p:spPr>
              <a:xfrm>
                <a:off x="2743200" y="3314700"/>
                <a:ext cx="914400" cy="723180"/>
              </a:xfrm>
              <a:prstGeom prst="rect">
                <a:avLst/>
              </a:prstGeom>
              <a:noFill/>
            </p:spPr>
            <p:txBody>
              <a:bodyPr wrap="square" rtlCol="0">
                <a:spAutoFit/>
              </a:bodyPr>
              <a:lstStyle/>
              <a:p>
                <a:pPr algn="ctr"/>
                <a:r>
                  <a:rPr lang="en-US" sz="2533" b="1">
                    <a:latin typeface="Times New Roman" panose="02020603050405020304" pitchFamily="18" charset="0"/>
                    <a:cs typeface="Times New Roman" panose="02020603050405020304" pitchFamily="18" charset="0"/>
                  </a:rPr>
                  <a:t>a</a:t>
                </a:r>
              </a:p>
            </p:txBody>
          </p:sp>
        </p:grpSp>
        <p:sp>
          <p:nvSpPr>
            <p:cNvPr id="21" name="TextBox 20">
              <a:extLst>
                <a:ext uri="{FF2B5EF4-FFF2-40B4-BE49-F238E27FC236}">
                  <a16:creationId xmlns:a16="http://schemas.microsoft.com/office/drawing/2014/main" id="{F5265EBB-D7C9-CC51-1FE6-FD0254B3F17F}"/>
                </a:ext>
              </a:extLst>
            </p:cNvPr>
            <p:cNvSpPr txBox="1"/>
            <p:nvPr/>
          </p:nvSpPr>
          <p:spPr>
            <a:xfrm>
              <a:off x="2362200" y="3128546"/>
              <a:ext cx="9144000" cy="723180"/>
            </a:xfrm>
            <a:prstGeom prst="rect">
              <a:avLst/>
            </a:prstGeom>
            <a:noFill/>
          </p:spPr>
          <p:txBody>
            <a:bodyPr wrap="square">
              <a:spAutoFit/>
            </a:bodyPr>
            <a:lstStyle/>
            <a:p>
              <a:r>
                <a:rPr lang="en-US" sz="2533">
                  <a:latin typeface="Times New Roman" panose="02020603050405020304" pitchFamily="18" charset="0"/>
                  <a:cs typeface="Times New Roman" panose="02020603050405020304" pitchFamily="18" charset="0"/>
                </a:rPr>
                <a:t>Phần mềm đó mô phỏng hoạt động nào?</a:t>
              </a:r>
            </a:p>
          </p:txBody>
        </p:sp>
      </p:grpSp>
      <p:grpSp>
        <p:nvGrpSpPr>
          <p:cNvPr id="23" name="Group 22">
            <a:extLst>
              <a:ext uri="{FF2B5EF4-FFF2-40B4-BE49-F238E27FC236}">
                <a16:creationId xmlns:a16="http://schemas.microsoft.com/office/drawing/2014/main" id="{6B98B8E2-A593-D020-0BF1-5C7850A65417}"/>
              </a:ext>
            </a:extLst>
          </p:cNvPr>
          <p:cNvGrpSpPr/>
          <p:nvPr/>
        </p:nvGrpSpPr>
        <p:grpSpPr>
          <a:xfrm>
            <a:off x="2926874" y="3063377"/>
            <a:ext cx="7000653" cy="609600"/>
            <a:chOff x="1005220" y="3009900"/>
            <a:chExt cx="10500980" cy="914400"/>
          </a:xfrm>
        </p:grpSpPr>
        <p:grpSp>
          <p:nvGrpSpPr>
            <p:cNvPr id="24" name="Group 23">
              <a:extLst>
                <a:ext uri="{FF2B5EF4-FFF2-40B4-BE49-F238E27FC236}">
                  <a16:creationId xmlns:a16="http://schemas.microsoft.com/office/drawing/2014/main" id="{B39AD880-5060-5D4C-9233-1F2685A46A29}"/>
                </a:ext>
              </a:extLst>
            </p:cNvPr>
            <p:cNvGrpSpPr/>
            <p:nvPr/>
          </p:nvGrpSpPr>
          <p:grpSpPr>
            <a:xfrm>
              <a:off x="1005220" y="3009900"/>
              <a:ext cx="914400" cy="914400"/>
              <a:chOff x="2743200" y="3238500"/>
              <a:chExt cx="914400" cy="914400"/>
            </a:xfrm>
          </p:grpSpPr>
          <p:sp>
            <p:nvSpPr>
              <p:cNvPr id="26" name="Rectangle: Rounded Corners 25">
                <a:extLst>
                  <a:ext uri="{FF2B5EF4-FFF2-40B4-BE49-F238E27FC236}">
                    <a16:creationId xmlns:a16="http://schemas.microsoft.com/office/drawing/2014/main" id="{F8B6C15A-74C1-E543-14D5-24C34B8660EA}"/>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FE6A7E8-C664-760F-CF1D-4642529B89B7}"/>
                  </a:ext>
                </a:extLst>
              </p:cNvPr>
              <p:cNvSpPr txBox="1"/>
              <p:nvPr/>
            </p:nvSpPr>
            <p:spPr>
              <a:xfrm>
                <a:off x="2743200" y="3314700"/>
                <a:ext cx="914400" cy="723180"/>
              </a:xfrm>
              <a:prstGeom prst="rect">
                <a:avLst/>
              </a:prstGeom>
              <a:noFill/>
            </p:spPr>
            <p:txBody>
              <a:bodyPr wrap="square" rtlCol="0">
                <a:spAutoFit/>
              </a:bodyPr>
              <a:lstStyle/>
              <a:p>
                <a:pPr algn="ctr"/>
                <a:r>
                  <a:rPr lang="en-US" sz="2533" b="1">
                    <a:latin typeface="Times New Roman" panose="02020603050405020304" pitchFamily="18" charset="0"/>
                    <a:cs typeface="Times New Roman" panose="02020603050405020304" pitchFamily="18" charset="0"/>
                  </a:rPr>
                  <a:t>b</a:t>
                </a:r>
              </a:p>
            </p:txBody>
          </p:sp>
        </p:grpSp>
        <p:sp>
          <p:nvSpPr>
            <p:cNvPr id="25" name="TextBox 24">
              <a:extLst>
                <a:ext uri="{FF2B5EF4-FFF2-40B4-BE49-F238E27FC236}">
                  <a16:creationId xmlns:a16="http://schemas.microsoft.com/office/drawing/2014/main" id="{14841ED4-51E6-8BAB-7F54-8BA5FBEE461B}"/>
                </a:ext>
              </a:extLst>
            </p:cNvPr>
            <p:cNvSpPr txBox="1"/>
            <p:nvPr/>
          </p:nvSpPr>
          <p:spPr>
            <a:xfrm>
              <a:off x="2362200" y="3128546"/>
              <a:ext cx="9144000" cy="723180"/>
            </a:xfrm>
            <a:prstGeom prst="rect">
              <a:avLst/>
            </a:prstGeom>
            <a:noFill/>
          </p:spPr>
          <p:txBody>
            <a:bodyPr wrap="square">
              <a:spAutoFit/>
            </a:bodyPr>
            <a:lstStyle/>
            <a:p>
              <a:r>
                <a:rPr lang="en-US" sz="2533">
                  <a:latin typeface="Times New Roman" panose="02020603050405020304" pitchFamily="18" charset="0"/>
                  <a:cs typeface="Times New Roman" panose="02020603050405020304" pitchFamily="18" charset="0"/>
                </a:rPr>
                <a:t>Phần mềm đó giúp em làm gì?</a:t>
              </a:r>
            </a:p>
          </p:txBody>
        </p:sp>
      </p:grpSp>
      <p:grpSp>
        <p:nvGrpSpPr>
          <p:cNvPr id="28" name="Group 27">
            <a:extLst>
              <a:ext uri="{FF2B5EF4-FFF2-40B4-BE49-F238E27FC236}">
                <a16:creationId xmlns:a16="http://schemas.microsoft.com/office/drawing/2014/main" id="{090E61CD-8530-4C90-53A7-B135741D00FF}"/>
              </a:ext>
            </a:extLst>
          </p:cNvPr>
          <p:cNvGrpSpPr/>
          <p:nvPr/>
        </p:nvGrpSpPr>
        <p:grpSpPr>
          <a:xfrm>
            <a:off x="2926874" y="4079378"/>
            <a:ext cx="7000653" cy="609600"/>
            <a:chOff x="1005220" y="3009900"/>
            <a:chExt cx="10500980" cy="914400"/>
          </a:xfrm>
        </p:grpSpPr>
        <p:grpSp>
          <p:nvGrpSpPr>
            <p:cNvPr id="29" name="Group 28">
              <a:extLst>
                <a:ext uri="{FF2B5EF4-FFF2-40B4-BE49-F238E27FC236}">
                  <a16:creationId xmlns:a16="http://schemas.microsoft.com/office/drawing/2014/main" id="{B1EA0843-C848-72CB-5147-F75B91486D70}"/>
                </a:ext>
              </a:extLst>
            </p:cNvPr>
            <p:cNvGrpSpPr/>
            <p:nvPr/>
          </p:nvGrpSpPr>
          <p:grpSpPr>
            <a:xfrm>
              <a:off x="1005220" y="3009900"/>
              <a:ext cx="914400" cy="914400"/>
              <a:chOff x="2743200" y="3238500"/>
              <a:chExt cx="914400" cy="914400"/>
            </a:xfrm>
          </p:grpSpPr>
          <p:sp>
            <p:nvSpPr>
              <p:cNvPr id="31" name="Rectangle: Rounded Corners 30">
                <a:extLst>
                  <a:ext uri="{FF2B5EF4-FFF2-40B4-BE49-F238E27FC236}">
                    <a16:creationId xmlns:a16="http://schemas.microsoft.com/office/drawing/2014/main" id="{9582D0A0-8E5D-5904-D0C8-26A23EC6C5F8}"/>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FE160B2-95CE-AB39-A14D-B4D46826D581}"/>
                  </a:ext>
                </a:extLst>
              </p:cNvPr>
              <p:cNvSpPr txBox="1"/>
              <p:nvPr/>
            </p:nvSpPr>
            <p:spPr>
              <a:xfrm>
                <a:off x="2743200" y="3314700"/>
                <a:ext cx="914400" cy="723180"/>
              </a:xfrm>
              <a:prstGeom prst="rect">
                <a:avLst/>
              </a:prstGeom>
              <a:noFill/>
            </p:spPr>
            <p:txBody>
              <a:bodyPr wrap="square" rtlCol="0">
                <a:spAutoFit/>
              </a:bodyPr>
              <a:lstStyle/>
              <a:p>
                <a:pPr algn="ctr"/>
                <a:r>
                  <a:rPr lang="en-US" sz="2533" b="1">
                    <a:latin typeface="Times New Roman" panose="02020603050405020304" pitchFamily="18" charset="0"/>
                    <a:cs typeface="Times New Roman" panose="02020603050405020304" pitchFamily="18" charset="0"/>
                  </a:rPr>
                  <a:t>c</a:t>
                </a:r>
              </a:p>
            </p:txBody>
          </p:sp>
        </p:grpSp>
        <p:sp>
          <p:nvSpPr>
            <p:cNvPr id="30" name="TextBox 29">
              <a:extLst>
                <a:ext uri="{FF2B5EF4-FFF2-40B4-BE49-F238E27FC236}">
                  <a16:creationId xmlns:a16="http://schemas.microsoft.com/office/drawing/2014/main" id="{9B2B400A-9D71-22E6-75ED-24710A5C816B}"/>
                </a:ext>
              </a:extLst>
            </p:cNvPr>
            <p:cNvSpPr txBox="1"/>
            <p:nvPr/>
          </p:nvSpPr>
          <p:spPr>
            <a:xfrm>
              <a:off x="2362200" y="3128546"/>
              <a:ext cx="9144000" cy="723180"/>
            </a:xfrm>
            <a:prstGeom prst="rect">
              <a:avLst/>
            </a:prstGeom>
            <a:noFill/>
          </p:spPr>
          <p:txBody>
            <a:bodyPr wrap="square">
              <a:spAutoFit/>
            </a:bodyPr>
            <a:lstStyle/>
            <a:p>
              <a:r>
                <a:rPr lang="en-US" sz="2533">
                  <a:latin typeface="Times New Roman" panose="02020603050405020304" pitchFamily="18" charset="0"/>
                  <a:cs typeface="Times New Roman" panose="02020603050405020304" pitchFamily="18" charset="0"/>
                </a:rPr>
                <a:t>Phần mềm đó có những lợi ích gì?</a:t>
              </a:r>
            </a:p>
          </p:txBody>
        </p:sp>
      </p:grpSp>
      <p:sp>
        <p:nvSpPr>
          <p:cNvPr id="33" name="Freeform 8">
            <a:extLst>
              <a:ext uri="{FF2B5EF4-FFF2-40B4-BE49-F238E27FC236}">
                <a16:creationId xmlns:a16="http://schemas.microsoft.com/office/drawing/2014/main" id="{4656CAB6-01AF-01DA-1EEC-8AD80CCCC263}"/>
              </a:ext>
            </a:extLst>
          </p:cNvPr>
          <p:cNvSpPr/>
          <p:nvPr/>
        </p:nvSpPr>
        <p:spPr>
          <a:xfrm>
            <a:off x="3838615" y="5084064"/>
            <a:ext cx="4876800" cy="1773936"/>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4078472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ocodile physics program | Download Scientific Diagram">
            <a:extLst>
              <a:ext uri="{FF2B5EF4-FFF2-40B4-BE49-F238E27FC236}">
                <a16:creationId xmlns:a16="http://schemas.microsoft.com/office/drawing/2014/main" id="{A6B9F959-3DF5-D296-504D-BE18E35B4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28600"/>
            <a:ext cx="5049407" cy="4064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1713353-BC78-FA8F-69FF-35792D50809A}"/>
              </a:ext>
            </a:extLst>
          </p:cNvPr>
          <p:cNvGrpSpPr/>
          <p:nvPr/>
        </p:nvGrpSpPr>
        <p:grpSpPr>
          <a:xfrm>
            <a:off x="508000" y="4629149"/>
            <a:ext cx="4978400" cy="1981200"/>
            <a:chOff x="685800" y="6967537"/>
            <a:chExt cx="7467600" cy="2971800"/>
          </a:xfrm>
        </p:grpSpPr>
        <p:sp>
          <p:nvSpPr>
            <p:cNvPr id="7" name="Rectangle: Rounded Corners 6">
              <a:extLst>
                <a:ext uri="{FF2B5EF4-FFF2-40B4-BE49-F238E27FC236}">
                  <a16:creationId xmlns:a16="http://schemas.microsoft.com/office/drawing/2014/main" id="{D609469A-35FB-163A-FB86-776FD6B9242F}"/>
                </a:ext>
              </a:extLst>
            </p:cNvPr>
            <p:cNvSpPr/>
            <p:nvPr/>
          </p:nvSpPr>
          <p:spPr>
            <a:xfrm>
              <a:off x="838200" y="7119937"/>
              <a:ext cx="7315200" cy="2819400"/>
            </a:xfrm>
            <a:prstGeom prst="roundRect">
              <a:avLst>
                <a:gd name="adj" fmla="val 8013"/>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594033B-2E6E-986F-52AA-3B08ED627791}"/>
                </a:ext>
              </a:extLst>
            </p:cNvPr>
            <p:cNvSpPr/>
            <p:nvPr/>
          </p:nvSpPr>
          <p:spPr>
            <a:xfrm>
              <a:off x="685800" y="6967537"/>
              <a:ext cx="7315200" cy="2819400"/>
            </a:xfrm>
            <a:prstGeom prst="roundRect">
              <a:avLst>
                <a:gd name="adj" fmla="val 8013"/>
              </a:avLst>
            </a:prstGeom>
            <a:solidFill>
              <a:schemeClr val="bg1"/>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063D6C-AB80-535A-F68A-A42AD808F94B}"/>
                </a:ext>
              </a:extLst>
            </p:cNvPr>
            <p:cNvSpPr txBox="1"/>
            <p:nvPr/>
          </p:nvSpPr>
          <p:spPr>
            <a:xfrm>
              <a:off x="1390650" y="7069507"/>
              <a:ext cx="6210300" cy="2769702"/>
            </a:xfrm>
            <a:prstGeom prst="rect">
              <a:avLst/>
            </a:prstGeom>
            <a:noFill/>
          </p:spPr>
          <p:txBody>
            <a:bodyPr wrap="square">
              <a:spAutoFit/>
            </a:bodyPr>
            <a:lstStyle/>
            <a:p>
              <a:pPr algn="ctr">
                <a:lnSpc>
                  <a:spcPct val="150000"/>
                </a:lnSpc>
              </a:pPr>
              <a:r>
                <a:rPr lang="en-US" sz="2533" i="1">
                  <a:latin typeface="Times New Roman" panose="02020603050405020304" pitchFamily="18" charset="0"/>
                  <a:cs typeface="Times New Roman" panose="02020603050405020304" pitchFamily="18" charset="0"/>
                </a:rPr>
                <a:t>Phần mềm Crocodile Physics giả lập phòng thí nghiệm vật lí ảo</a:t>
              </a:r>
            </a:p>
          </p:txBody>
        </p:sp>
      </p:grpSp>
      <p:sp>
        <p:nvSpPr>
          <p:cNvPr id="9" name="Speech Bubble: Rectangle with Corners Rounded 8">
            <a:extLst>
              <a:ext uri="{FF2B5EF4-FFF2-40B4-BE49-F238E27FC236}">
                <a16:creationId xmlns:a16="http://schemas.microsoft.com/office/drawing/2014/main" id="{BF6FF7E2-BD80-E2A6-A161-431E0B64F461}"/>
              </a:ext>
            </a:extLst>
          </p:cNvPr>
          <p:cNvSpPr/>
          <p:nvPr/>
        </p:nvSpPr>
        <p:spPr>
          <a:xfrm>
            <a:off x="6096000" y="381000"/>
            <a:ext cx="5537200" cy="1828800"/>
          </a:xfrm>
          <a:prstGeom prst="wedgeRoundRectCallout">
            <a:avLst>
              <a:gd name="adj1" fmla="val -60397"/>
              <a:gd name="adj2" fmla="val 40625"/>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chemeClr val="tx1"/>
                </a:solidFill>
                <a:latin typeface="Times New Roman" panose="02020603050405020304" pitchFamily="18" charset="0"/>
                <a:cs typeface="Times New Roman" panose="02020603050405020304" pitchFamily="18" charset="0"/>
              </a:rPr>
              <a:t>Phần mềm cho phép thiết kế những hình ảnh cho phù hợp với bài thí nghiệm về Vật lý.</a:t>
            </a:r>
          </a:p>
        </p:txBody>
      </p:sp>
      <p:sp>
        <p:nvSpPr>
          <p:cNvPr id="13" name="Speech Bubble: Rectangle with Corners Rounded 12">
            <a:extLst>
              <a:ext uri="{FF2B5EF4-FFF2-40B4-BE49-F238E27FC236}">
                <a16:creationId xmlns:a16="http://schemas.microsoft.com/office/drawing/2014/main" id="{F7E18415-B63A-5D57-D388-CBB0EDFEA3DE}"/>
              </a:ext>
            </a:extLst>
          </p:cNvPr>
          <p:cNvSpPr/>
          <p:nvPr/>
        </p:nvSpPr>
        <p:spPr>
          <a:xfrm>
            <a:off x="6096000" y="2527301"/>
            <a:ext cx="5537200" cy="1828800"/>
          </a:xfrm>
          <a:prstGeom prst="wedgeRoundRectCallout">
            <a:avLst>
              <a:gd name="adj1" fmla="val -59881"/>
              <a:gd name="adj2" fmla="val -35938"/>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Times New Roman" panose="02020603050405020304" pitchFamily="18" charset="0"/>
                <a:cs typeface="Times New Roman" panose="02020603050405020304" pitchFamily="18" charset="0"/>
              </a:rPr>
              <a:t>Thực hành các bài tập và các thí nghiệm trên chương trình giả lập Crocodile Physics.</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6" name="Speech Bubble: Rectangle with Corners Rounded 15">
            <a:extLst>
              <a:ext uri="{FF2B5EF4-FFF2-40B4-BE49-F238E27FC236}">
                <a16:creationId xmlns:a16="http://schemas.microsoft.com/office/drawing/2014/main" id="{29D57DCE-48BB-806D-E000-A69915634C55}"/>
              </a:ext>
            </a:extLst>
          </p:cNvPr>
          <p:cNvSpPr/>
          <p:nvPr/>
        </p:nvSpPr>
        <p:spPr>
          <a:xfrm>
            <a:off x="6096000" y="4629151"/>
            <a:ext cx="5537200" cy="1828800"/>
          </a:xfrm>
          <a:prstGeom prst="wedgeRoundRectCallout">
            <a:avLst>
              <a:gd name="adj1" fmla="val -56441"/>
              <a:gd name="adj2" fmla="val -43750"/>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Times New Roman" panose="02020603050405020304" pitchFamily="18" charset="0"/>
                <a:cs typeface="Times New Roman" panose="02020603050405020304" pitchFamily="18" charset="0"/>
              </a:rPr>
              <a:t>Được áp dụng trong nhiều lĩnh vực khác nhau như điện tử, quang học, cơ học và cả về vật lý.</a:t>
            </a:r>
            <a:endParaRPr 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62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F2277-6766-06C3-FFBC-39621BBF358E}"/>
              </a:ext>
            </a:extLst>
          </p:cNvPr>
          <p:cNvSpPr txBox="1"/>
          <p:nvPr/>
        </p:nvSpPr>
        <p:spPr>
          <a:xfrm>
            <a:off x="2946400" y="330200"/>
            <a:ext cx="6299200" cy="810543"/>
          </a:xfrm>
          <a:prstGeom prst="rect">
            <a:avLst/>
          </a:prstGeom>
          <a:noFill/>
        </p:spPr>
        <p:txBody>
          <a:bodyPr wrap="square" rtlCol="0">
            <a:spAutoFit/>
          </a:bodyPr>
          <a:lstStyle/>
          <a:p>
            <a:pPr algn="ctr"/>
            <a:r>
              <a:rPr lang="en-US" sz="4667" b="1">
                <a:solidFill>
                  <a:srgbClr val="C00000"/>
                </a:solidFill>
                <a:latin typeface="Times New Roman" panose="02020603050405020304" pitchFamily="18" charset="0"/>
                <a:cs typeface="Times New Roman" panose="02020603050405020304" pitchFamily="18" charset="0"/>
              </a:rPr>
              <a:t>VẬN DỤNG </a:t>
            </a:r>
          </a:p>
        </p:txBody>
      </p:sp>
      <p:sp>
        <p:nvSpPr>
          <p:cNvPr id="5" name="TextBox 4">
            <a:extLst>
              <a:ext uri="{FF2B5EF4-FFF2-40B4-BE49-F238E27FC236}">
                <a16:creationId xmlns:a16="http://schemas.microsoft.com/office/drawing/2014/main" id="{CDB1717F-C322-EB86-464E-DCB6742B0B7C}"/>
              </a:ext>
            </a:extLst>
          </p:cNvPr>
          <p:cNvSpPr txBox="1"/>
          <p:nvPr/>
        </p:nvSpPr>
        <p:spPr>
          <a:xfrm>
            <a:off x="438150" y="1295400"/>
            <a:ext cx="11315700" cy="3970318"/>
          </a:xfrm>
          <a:prstGeom prst="rect">
            <a:avLst/>
          </a:prstGeom>
          <a:noFill/>
        </p:spPr>
        <p:txBody>
          <a:bodyPr wrap="square" rtlCol="0">
            <a:spAutoFit/>
          </a:bodyPr>
          <a:lstStyle/>
          <a:p>
            <a:pPr algn="just">
              <a:lnSpc>
                <a:spcPct val="150000"/>
              </a:lnSpc>
            </a:pPr>
            <a:r>
              <a:rPr lang="en-US" sz="2400">
                <a:latin typeface="Times New Roman" panose="02020603050405020304" pitchFamily="18" charset="0"/>
                <a:cs typeface="Times New Roman" panose="02020603050405020304" pitchFamily="18" charset="0"/>
              </a:rPr>
              <a:t>Em hãy tìm kiếm trên Internet một phần mềm mô phỏng pha màu để tìm hiểu hệ màu CMYK và cho biết màu đỏ (Red) và lam (Blue) lần lượt được tạo ra từ những màu nào trong ba màu cơ bản xanh lơ (Cyan), hồng sẫm (Magenta) và vàng (Yellow) của hệ màu CMYK bằng cách trả lời các câu hỏi sau: </a:t>
            </a:r>
          </a:p>
          <a:p>
            <a:pPr marL="495325" indent="-495325" algn="just">
              <a:lnSpc>
                <a:spcPct val="150000"/>
              </a:lnSpc>
              <a:buAutoNum type="alphaLcPeriod"/>
            </a:pPr>
            <a:r>
              <a:rPr lang="en-US" sz="2400">
                <a:latin typeface="Times New Roman" panose="02020603050405020304" pitchFamily="18" charset="0"/>
                <a:cs typeface="Times New Roman" panose="02020603050405020304" pitchFamily="18" charset="0"/>
              </a:rPr>
              <a:t>Cyan + Yellow = ? (Hình 5.3)</a:t>
            </a:r>
          </a:p>
          <a:p>
            <a:pPr marL="495325" indent="-495325" algn="just">
              <a:lnSpc>
                <a:spcPct val="150000"/>
              </a:lnSpc>
              <a:buAutoNum type="alphaLcPeriod"/>
            </a:pPr>
            <a:r>
              <a:rPr lang="en-US" sz="2400">
                <a:latin typeface="Times New Roman" panose="02020603050405020304" pitchFamily="18" charset="0"/>
                <a:cs typeface="Times New Roman" panose="02020603050405020304" pitchFamily="18" charset="0"/>
              </a:rPr>
              <a:t>Cyan + Magenta = ?</a:t>
            </a:r>
          </a:p>
          <a:p>
            <a:pPr marL="495325" indent="-495325" algn="just">
              <a:lnSpc>
                <a:spcPct val="150000"/>
              </a:lnSpc>
              <a:buAutoNum type="alphaLcPeriod"/>
            </a:pPr>
            <a:r>
              <a:rPr lang="en-US" sz="2400">
                <a:latin typeface="Times New Roman" panose="02020603050405020304" pitchFamily="18" charset="0"/>
                <a:cs typeface="Times New Roman" panose="02020603050405020304" pitchFamily="18" charset="0"/>
              </a:rPr>
              <a:t>Magenta + Yellow = ? </a:t>
            </a:r>
          </a:p>
        </p:txBody>
      </p:sp>
      <p:grpSp>
        <p:nvGrpSpPr>
          <p:cNvPr id="9" name="Group 8">
            <a:extLst>
              <a:ext uri="{FF2B5EF4-FFF2-40B4-BE49-F238E27FC236}">
                <a16:creationId xmlns:a16="http://schemas.microsoft.com/office/drawing/2014/main" id="{D6702B9C-D99B-7E6C-80A2-BE87BB63E419}"/>
              </a:ext>
            </a:extLst>
          </p:cNvPr>
          <p:cNvGrpSpPr/>
          <p:nvPr/>
        </p:nvGrpSpPr>
        <p:grpSpPr>
          <a:xfrm>
            <a:off x="5708650" y="3581400"/>
            <a:ext cx="5822950" cy="2970828"/>
            <a:chOff x="8562975" y="5372100"/>
            <a:chExt cx="8734425" cy="4456242"/>
          </a:xfrm>
        </p:grpSpPr>
        <p:pic>
          <p:nvPicPr>
            <p:cNvPr id="8" name="Picture 7">
              <a:extLst>
                <a:ext uri="{FF2B5EF4-FFF2-40B4-BE49-F238E27FC236}">
                  <a16:creationId xmlns:a16="http://schemas.microsoft.com/office/drawing/2014/main" id="{A4397C43-39FD-ED20-3C61-1D5E053C74A0}"/>
                </a:ext>
              </a:extLst>
            </p:cNvPr>
            <p:cNvPicPr>
              <a:picLocks noChangeAspect="1"/>
            </p:cNvPicPr>
            <p:nvPr/>
          </p:nvPicPr>
          <p:blipFill rotWithShape="1">
            <a:blip r:embed="rId2">
              <a:extLst>
                <a:ext uri="{28A0092B-C50C-407E-A947-70E740481C1C}">
                  <a14:useLocalDpi xmlns:a14="http://schemas.microsoft.com/office/drawing/2010/main" val="0"/>
                </a:ext>
              </a:extLst>
            </a:blip>
            <a:srcRect r="3676"/>
            <a:stretch/>
          </p:blipFill>
          <p:spPr>
            <a:xfrm>
              <a:off x="8562975" y="5372100"/>
              <a:ext cx="8734425" cy="3519440"/>
            </a:xfrm>
            <a:prstGeom prst="rect">
              <a:avLst/>
            </a:prstGeom>
          </p:spPr>
        </p:pic>
        <p:sp>
          <p:nvSpPr>
            <p:cNvPr id="6" name="TextBox 5">
              <a:extLst>
                <a:ext uri="{FF2B5EF4-FFF2-40B4-BE49-F238E27FC236}">
                  <a16:creationId xmlns:a16="http://schemas.microsoft.com/office/drawing/2014/main" id="{021CE124-6477-FBE2-59A7-0A6B795E354E}"/>
                </a:ext>
              </a:extLst>
            </p:cNvPr>
            <p:cNvSpPr txBox="1"/>
            <p:nvPr/>
          </p:nvSpPr>
          <p:spPr>
            <a:xfrm>
              <a:off x="11125200" y="9228177"/>
              <a:ext cx="4267200" cy="600165"/>
            </a:xfrm>
            <a:prstGeom prst="rect">
              <a:avLst/>
            </a:prstGeom>
            <a:noFill/>
          </p:spPr>
          <p:txBody>
            <a:bodyPr wrap="square" rtlCol="0">
              <a:spAutoFit/>
            </a:bodyPr>
            <a:lstStyle/>
            <a:p>
              <a:pPr algn="ctr"/>
              <a:r>
                <a:rPr lang="en-US" sz="2000" b="1" i="1">
                  <a:solidFill>
                    <a:srgbClr val="0070C0"/>
                  </a:solidFill>
                  <a:latin typeface="Times New Roman" panose="02020603050405020304" pitchFamily="18" charset="0"/>
                  <a:cs typeface="Times New Roman" panose="02020603050405020304" pitchFamily="18" charset="0"/>
                </a:rPr>
                <a:t>Hình 5.3. </a:t>
              </a:r>
              <a:r>
                <a:rPr lang="en-US" sz="2000" i="1">
                  <a:solidFill>
                    <a:srgbClr val="0070C0"/>
                  </a:solidFill>
                  <a:latin typeface="Times New Roman" panose="02020603050405020304" pitchFamily="18" charset="0"/>
                  <a:cs typeface="Times New Roman" panose="02020603050405020304" pitchFamily="18" charset="0"/>
                </a:rPr>
                <a:t>Pha màu </a:t>
              </a:r>
            </a:p>
          </p:txBody>
        </p:sp>
      </p:grpSp>
    </p:spTree>
    <p:extLst>
      <p:ext uri="{BB962C8B-B14F-4D97-AF65-F5344CB8AC3E}">
        <p14:creationId xmlns:p14="http://schemas.microsoft.com/office/powerpoint/2010/main" val="161354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E2B16A6-7B6D-0027-E882-97596905A4D4}"/>
              </a:ext>
            </a:extLst>
          </p:cNvPr>
          <p:cNvSpPr/>
          <p:nvPr/>
        </p:nvSpPr>
        <p:spPr>
          <a:xfrm>
            <a:off x="403225" y="2344361"/>
            <a:ext cx="2235200" cy="22352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1A04065-724E-D715-6C15-E7C61F71C2E0}"/>
              </a:ext>
            </a:extLst>
          </p:cNvPr>
          <p:cNvSpPr/>
          <p:nvPr/>
        </p:nvSpPr>
        <p:spPr>
          <a:xfrm>
            <a:off x="1317625" y="2344361"/>
            <a:ext cx="2235200" cy="22352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E86C8D7-4AAD-419E-84D9-2F62428F0F4A}"/>
              </a:ext>
            </a:extLst>
          </p:cNvPr>
          <p:cNvSpPr txBox="1"/>
          <p:nvPr/>
        </p:nvSpPr>
        <p:spPr>
          <a:xfrm>
            <a:off x="406400" y="1600200"/>
            <a:ext cx="3200400" cy="461665"/>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Cyan + Yellow </a:t>
            </a:r>
            <a:endParaRPr lang="en-US" sz="12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74C85A8-706D-A36D-64E7-793699E142F9}"/>
              </a:ext>
            </a:extLst>
          </p:cNvPr>
          <p:cNvSpPr txBox="1"/>
          <p:nvPr/>
        </p:nvSpPr>
        <p:spPr>
          <a:xfrm>
            <a:off x="2717800" y="330200"/>
            <a:ext cx="6756400" cy="605422"/>
          </a:xfrm>
          <a:prstGeom prst="rect">
            <a:avLst/>
          </a:prstGeom>
          <a:noFill/>
        </p:spPr>
        <p:txBody>
          <a:bodyPr wrap="square" rtlCol="0">
            <a:spAutoFit/>
          </a:bodyPr>
          <a:lstStyle/>
          <a:p>
            <a:pPr algn="ctr"/>
            <a:r>
              <a:rPr lang="en-US" sz="3334" b="1">
                <a:solidFill>
                  <a:srgbClr val="4376BA"/>
                </a:solidFill>
                <a:latin typeface="Times New Roman" panose="02020603050405020304" pitchFamily="18" charset="0"/>
                <a:cs typeface="Times New Roman" panose="02020603050405020304" pitchFamily="18" charset="0"/>
              </a:rPr>
              <a:t>HƯỚNG DẪN THỰC HIỆN </a:t>
            </a:r>
          </a:p>
        </p:txBody>
      </p:sp>
      <p:sp>
        <p:nvSpPr>
          <p:cNvPr id="15" name="TextBox 14">
            <a:extLst>
              <a:ext uri="{FF2B5EF4-FFF2-40B4-BE49-F238E27FC236}">
                <a16:creationId xmlns:a16="http://schemas.microsoft.com/office/drawing/2014/main" id="{C4E55786-D211-AC7F-AA59-6151D5E761BC}"/>
              </a:ext>
            </a:extLst>
          </p:cNvPr>
          <p:cNvSpPr txBox="1"/>
          <p:nvPr/>
        </p:nvSpPr>
        <p:spPr>
          <a:xfrm>
            <a:off x="3962400" y="1600200"/>
            <a:ext cx="3860800" cy="461665"/>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Cyan + Magenta </a:t>
            </a:r>
            <a:endParaRPr lang="en-US" sz="120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6CB054B7-12C0-17E4-29E0-74C59101CF4E}"/>
              </a:ext>
            </a:extLst>
          </p:cNvPr>
          <p:cNvSpPr/>
          <p:nvPr/>
        </p:nvSpPr>
        <p:spPr>
          <a:xfrm>
            <a:off x="4467225" y="2340888"/>
            <a:ext cx="2235200" cy="22352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F7F44E36-8512-32AF-4EC0-8870C494A457}"/>
              </a:ext>
            </a:extLst>
          </p:cNvPr>
          <p:cNvSpPr/>
          <p:nvPr/>
        </p:nvSpPr>
        <p:spPr>
          <a:xfrm>
            <a:off x="5381625" y="2337713"/>
            <a:ext cx="2235200" cy="22352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D634E51-A474-61A4-965E-20E17E6A7F54}"/>
              </a:ext>
            </a:extLst>
          </p:cNvPr>
          <p:cNvSpPr txBox="1"/>
          <p:nvPr/>
        </p:nvSpPr>
        <p:spPr>
          <a:xfrm>
            <a:off x="8023225" y="1600200"/>
            <a:ext cx="3762375" cy="461665"/>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Magenta + Yellow </a:t>
            </a:r>
            <a:endParaRPr lang="en-US" sz="120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048FD0D7-D105-12E0-FD82-3CC9042E3AB7}"/>
              </a:ext>
            </a:extLst>
          </p:cNvPr>
          <p:cNvSpPr/>
          <p:nvPr/>
        </p:nvSpPr>
        <p:spPr>
          <a:xfrm>
            <a:off x="8420100" y="2311400"/>
            <a:ext cx="2235200" cy="22352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AE85FA40-917D-26B9-88C9-7F78289B45E8}"/>
              </a:ext>
            </a:extLst>
          </p:cNvPr>
          <p:cNvSpPr/>
          <p:nvPr/>
        </p:nvSpPr>
        <p:spPr>
          <a:xfrm>
            <a:off x="9347200" y="2337713"/>
            <a:ext cx="2235200" cy="22352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2771B149-89C3-1481-75A9-BBB3E2601B84}"/>
              </a:ext>
            </a:extLst>
          </p:cNvPr>
          <p:cNvGrpSpPr/>
          <p:nvPr/>
        </p:nvGrpSpPr>
        <p:grpSpPr>
          <a:xfrm>
            <a:off x="331605" y="4826914"/>
            <a:ext cx="3200400" cy="985894"/>
            <a:chOff x="207286" y="7100356"/>
            <a:chExt cx="4800600" cy="1478841"/>
          </a:xfrm>
        </p:grpSpPr>
        <p:sp>
          <p:nvSpPr>
            <p:cNvPr id="24" name="TextBox 23">
              <a:extLst>
                <a:ext uri="{FF2B5EF4-FFF2-40B4-BE49-F238E27FC236}">
                  <a16:creationId xmlns:a16="http://schemas.microsoft.com/office/drawing/2014/main" id="{FF23E7D2-49B1-032F-1C87-B6B2B650FF22}"/>
                </a:ext>
              </a:extLst>
            </p:cNvPr>
            <p:cNvSpPr txBox="1"/>
            <p:nvPr/>
          </p:nvSpPr>
          <p:spPr>
            <a:xfrm>
              <a:off x="207286" y="7886699"/>
              <a:ext cx="4800600" cy="692498"/>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Pastel Green</a:t>
              </a:r>
              <a:endParaRPr lang="en-US" sz="1200">
                <a:latin typeface="Times New Roman" panose="02020603050405020304" pitchFamily="18" charset="0"/>
                <a:cs typeface="Times New Roman" panose="02020603050405020304" pitchFamily="18" charset="0"/>
              </a:endParaRPr>
            </a:p>
          </p:txBody>
        </p:sp>
        <p:sp>
          <p:nvSpPr>
            <p:cNvPr id="25" name="Arrow: Down 24">
              <a:extLst>
                <a:ext uri="{FF2B5EF4-FFF2-40B4-BE49-F238E27FC236}">
                  <a16:creationId xmlns:a16="http://schemas.microsoft.com/office/drawing/2014/main" id="{3881D404-EFD0-561D-D1C1-3CFAD0263D0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CDCE6BB5-772D-ED67-3E8C-0A1790C57FE9}"/>
              </a:ext>
            </a:extLst>
          </p:cNvPr>
          <p:cNvGrpSpPr/>
          <p:nvPr/>
        </p:nvGrpSpPr>
        <p:grpSpPr>
          <a:xfrm>
            <a:off x="4495800" y="4826914"/>
            <a:ext cx="3200400" cy="985894"/>
            <a:chOff x="207286" y="7100356"/>
            <a:chExt cx="4800600" cy="1478841"/>
          </a:xfrm>
        </p:grpSpPr>
        <p:sp>
          <p:nvSpPr>
            <p:cNvPr id="28" name="TextBox 27">
              <a:extLst>
                <a:ext uri="{FF2B5EF4-FFF2-40B4-BE49-F238E27FC236}">
                  <a16:creationId xmlns:a16="http://schemas.microsoft.com/office/drawing/2014/main" id="{EB1A29D1-C160-783A-0469-5F423CD229C7}"/>
                </a:ext>
              </a:extLst>
            </p:cNvPr>
            <p:cNvSpPr txBox="1"/>
            <p:nvPr/>
          </p:nvSpPr>
          <p:spPr>
            <a:xfrm>
              <a:off x="207286" y="7886699"/>
              <a:ext cx="4800600" cy="692498"/>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Coral (đỏ san hô)</a:t>
              </a:r>
              <a:endParaRPr lang="en-US" sz="1200">
                <a:latin typeface="Times New Roman" panose="02020603050405020304" pitchFamily="18" charset="0"/>
                <a:cs typeface="Times New Roman" panose="02020603050405020304" pitchFamily="18" charset="0"/>
              </a:endParaRPr>
            </a:p>
          </p:txBody>
        </p:sp>
        <p:sp>
          <p:nvSpPr>
            <p:cNvPr id="29" name="Arrow: Down 28">
              <a:extLst>
                <a:ext uri="{FF2B5EF4-FFF2-40B4-BE49-F238E27FC236}">
                  <a16:creationId xmlns:a16="http://schemas.microsoft.com/office/drawing/2014/main" id="{32F62258-6D04-4ECA-1F17-39407803311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5500126D-08C6-F6CC-6714-50EB43060ED1}"/>
              </a:ext>
            </a:extLst>
          </p:cNvPr>
          <p:cNvGrpSpPr/>
          <p:nvPr/>
        </p:nvGrpSpPr>
        <p:grpSpPr>
          <a:xfrm>
            <a:off x="8304213" y="4826914"/>
            <a:ext cx="3200400" cy="985894"/>
            <a:chOff x="207286" y="7100356"/>
            <a:chExt cx="4800600" cy="1478841"/>
          </a:xfrm>
        </p:grpSpPr>
        <p:sp>
          <p:nvSpPr>
            <p:cNvPr id="31" name="TextBox 30">
              <a:extLst>
                <a:ext uri="{FF2B5EF4-FFF2-40B4-BE49-F238E27FC236}">
                  <a16:creationId xmlns:a16="http://schemas.microsoft.com/office/drawing/2014/main" id="{5A78CE82-0484-2E9A-9690-3C78D7634B3B}"/>
                </a:ext>
              </a:extLst>
            </p:cNvPr>
            <p:cNvSpPr txBox="1"/>
            <p:nvPr/>
          </p:nvSpPr>
          <p:spPr>
            <a:xfrm>
              <a:off x="207286" y="7886699"/>
              <a:ext cx="4800600" cy="692498"/>
            </a:xfrm>
            <a:prstGeom prst="rect">
              <a:avLst/>
            </a:prstGeom>
            <a:noFill/>
          </p:spPr>
          <p:txBody>
            <a:bodyPr wrap="square">
              <a:spAutoFit/>
            </a:bodyPr>
            <a:lstStyle/>
            <a:p>
              <a:pPr algn="ctr"/>
              <a:r>
                <a:rPr lang="en-US" sz="2400">
                  <a:solidFill>
                    <a:prstClr val="black"/>
                  </a:solidFill>
                  <a:latin typeface="Times New Roman" panose="02020603050405020304" pitchFamily="18" charset="0"/>
                  <a:cs typeface="Times New Roman" panose="02020603050405020304" pitchFamily="18" charset="0"/>
                </a:rPr>
                <a:t>Moody Blue</a:t>
              </a:r>
              <a:endParaRPr lang="en-US" sz="1200">
                <a:latin typeface="Times New Roman" panose="02020603050405020304" pitchFamily="18" charset="0"/>
                <a:cs typeface="Times New Roman" panose="02020603050405020304" pitchFamily="18" charset="0"/>
              </a:endParaRPr>
            </a:p>
          </p:txBody>
        </p:sp>
        <p:sp>
          <p:nvSpPr>
            <p:cNvPr id="32" name="Arrow: Down 31">
              <a:extLst>
                <a:ext uri="{FF2B5EF4-FFF2-40B4-BE49-F238E27FC236}">
                  <a16:creationId xmlns:a16="http://schemas.microsoft.com/office/drawing/2014/main" id="{F5DAB489-74FE-0E68-9CE6-43DADA91CD6C}"/>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355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1500"/>
                            </p:stCondLst>
                            <p:childTnLst>
                              <p:par>
                                <p:cTn id="63" presetID="22" presetClass="entr" presetSubtype="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P spid="6" grpId="0"/>
      <p:bldP spid="15" grpId="0"/>
      <p:bldP spid="16" grpId="0" animBg="1"/>
      <p:bldP spid="17" grpId="0" animBg="1"/>
      <p:bldP spid="19" grpId="0"/>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7CD9B7-1DA0-ED50-BB6D-39D918F46116}"/>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40042E9-EB37-08F1-2BD2-26C7262B405C}"/>
              </a:ext>
            </a:extLst>
          </p:cNvPr>
          <p:cNvSpPr/>
          <p:nvPr/>
        </p:nvSpPr>
        <p:spPr>
          <a:xfrm>
            <a:off x="1571223" y="170120"/>
            <a:ext cx="10273448" cy="1018273"/>
          </a:xfrm>
          <a:prstGeom prst="rect">
            <a:avLst/>
          </a:prstGeom>
          <a:solidFill>
            <a:srgbClr val="FF00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Times New Roman" panose="02020603050405020304" pitchFamily="18" charset="0"/>
                <a:cs typeface="Times New Roman" panose="02020603050405020304" pitchFamily="18" charset="0"/>
              </a:rPr>
              <a:t>HƯỚNG DẪN VỀ NHÀ</a:t>
            </a:r>
            <a:endParaRPr lang="en-US" sz="4800" b="1" dirty="0">
              <a:latin typeface="Times New Roman" panose="02020603050405020304" pitchFamily="18" charset="0"/>
              <a:cs typeface="Times New Roman" panose="02020603050405020304" pitchFamily="18" charset="0"/>
            </a:endParaRPr>
          </a:p>
        </p:txBody>
      </p:sp>
      <p:sp>
        <p:nvSpPr>
          <p:cNvPr id="6" name="Right Triangle 5">
            <a:extLst>
              <a:ext uri="{FF2B5EF4-FFF2-40B4-BE49-F238E27FC236}">
                <a16:creationId xmlns:a16="http://schemas.microsoft.com/office/drawing/2014/main" id="{D8510779-EA4D-BF6F-D356-FFB32DEA5095}"/>
              </a:ext>
            </a:extLst>
          </p:cNvPr>
          <p:cNvSpPr/>
          <p:nvPr/>
        </p:nvSpPr>
        <p:spPr>
          <a:xfrm rot="5400000">
            <a:off x="1471206" y="173976"/>
            <a:ext cx="1114434"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DDA2F0-B294-6987-3BB6-49B8521484F2}"/>
              </a:ext>
            </a:extLst>
          </p:cNvPr>
          <p:cNvPicPr>
            <a:picLocks noChangeAspect="1"/>
          </p:cNvPicPr>
          <p:nvPr/>
        </p:nvPicPr>
        <p:blipFill>
          <a:blip r:embed="rId2"/>
          <a:stretch>
            <a:fillRect/>
          </a:stretch>
        </p:blipFill>
        <p:spPr>
          <a:xfrm>
            <a:off x="91481" y="36979"/>
            <a:ext cx="1202470" cy="1178419"/>
          </a:xfrm>
          <a:prstGeom prst="rect">
            <a:avLst/>
          </a:prstGeom>
          <a:effectLst>
            <a:glow rad="127000">
              <a:schemeClr val="accent1">
                <a:alpha val="35000"/>
              </a:schemeClr>
            </a:glow>
          </a:effectLst>
        </p:spPr>
      </p:pic>
      <p:cxnSp>
        <p:nvCxnSpPr>
          <p:cNvPr id="8" name="Straight Connector 7">
            <a:extLst>
              <a:ext uri="{FF2B5EF4-FFF2-40B4-BE49-F238E27FC236}">
                <a16:creationId xmlns:a16="http://schemas.microsoft.com/office/drawing/2014/main" id="{C9BC8A54-D46A-4F50-A329-C7155CD3DD91}"/>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
        <p:nvSpPr>
          <p:cNvPr id="9" name="Rectangle: Rounded Corners 16">
            <a:extLst>
              <a:ext uri="{FF2B5EF4-FFF2-40B4-BE49-F238E27FC236}">
                <a16:creationId xmlns:a16="http://schemas.microsoft.com/office/drawing/2014/main" id="{C325E607-B062-05A0-4020-9BDEED749AC1}"/>
              </a:ext>
            </a:extLst>
          </p:cNvPr>
          <p:cNvSpPr/>
          <p:nvPr/>
        </p:nvSpPr>
        <p:spPr>
          <a:xfrm>
            <a:off x="1611945" y="1803400"/>
            <a:ext cx="9144000" cy="965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Times New Roman" panose="02020603050405020304" pitchFamily="18" charset="0"/>
                <a:cs typeface="Times New Roman" panose="02020603050405020304" pitchFamily="18" charset="0"/>
              </a:rPr>
              <a:t>Ôn tập lại nội dung bài học ngày hôm nay. </a:t>
            </a:r>
          </a:p>
        </p:txBody>
      </p:sp>
      <p:sp>
        <p:nvSpPr>
          <p:cNvPr id="10" name="Rectangle: Rounded Corners 17">
            <a:extLst>
              <a:ext uri="{FF2B5EF4-FFF2-40B4-BE49-F238E27FC236}">
                <a16:creationId xmlns:a16="http://schemas.microsoft.com/office/drawing/2014/main" id="{03EBA712-327E-2B2C-8EF8-80C3477F7F0B}"/>
              </a:ext>
            </a:extLst>
          </p:cNvPr>
          <p:cNvSpPr/>
          <p:nvPr/>
        </p:nvSpPr>
        <p:spPr>
          <a:xfrm>
            <a:off x="1611945" y="3249045"/>
            <a:ext cx="9144000" cy="965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Times New Roman" panose="02020603050405020304" pitchFamily="18" charset="0"/>
                <a:cs typeface="Times New Roman" panose="02020603050405020304" pitchFamily="18" charset="0"/>
              </a:rPr>
              <a:t>Hoàn thành bài tập trong SBT Tin học.</a:t>
            </a:r>
          </a:p>
        </p:txBody>
      </p:sp>
      <p:sp>
        <p:nvSpPr>
          <p:cNvPr id="11" name="Rectangle: Rounded Corners 18">
            <a:extLst>
              <a:ext uri="{FF2B5EF4-FFF2-40B4-BE49-F238E27FC236}">
                <a16:creationId xmlns:a16="http://schemas.microsoft.com/office/drawing/2014/main" id="{1A3BCDE6-F914-F06E-5894-F3E9776A472A}"/>
              </a:ext>
            </a:extLst>
          </p:cNvPr>
          <p:cNvSpPr/>
          <p:nvPr/>
        </p:nvSpPr>
        <p:spPr>
          <a:xfrm>
            <a:off x="1611945" y="4699000"/>
            <a:ext cx="9144000" cy="1219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dirty="0" err="1">
                <a:solidFill>
                  <a:schemeClr val="tx1"/>
                </a:solidFill>
                <a:latin typeface="Times New Roman" panose="02020603050405020304" pitchFamily="18" charset="0"/>
                <a:cs typeface="Times New Roman" panose="02020603050405020304" pitchFamily="18" charset="0"/>
              </a:rPr>
              <a:t>Chuẩn</a:t>
            </a:r>
            <a:r>
              <a:rPr lang="en-US" sz="2667" dirty="0">
                <a:solidFill>
                  <a:schemeClr val="tx1"/>
                </a:solidFill>
                <a:latin typeface="Times New Roman" panose="02020603050405020304" pitchFamily="18" charset="0"/>
                <a:cs typeface="Times New Roman" panose="02020603050405020304" pitchFamily="18" charset="0"/>
              </a:rPr>
              <a:t> </a:t>
            </a:r>
            <a:r>
              <a:rPr lang="en-US" sz="2667" dirty="0" err="1">
                <a:solidFill>
                  <a:schemeClr val="tx1"/>
                </a:solidFill>
                <a:latin typeface="Times New Roman" panose="02020603050405020304" pitchFamily="18" charset="0"/>
                <a:cs typeface="Times New Roman" panose="02020603050405020304" pitchFamily="18" charset="0"/>
              </a:rPr>
              <a:t>bị</a:t>
            </a:r>
            <a:r>
              <a:rPr lang="en-US" sz="2667" dirty="0">
                <a:solidFill>
                  <a:schemeClr val="tx1"/>
                </a:solidFill>
                <a:latin typeface="Times New Roman" panose="02020603050405020304" pitchFamily="18" charset="0"/>
                <a:cs typeface="Times New Roman" panose="02020603050405020304" pitchFamily="18" charset="0"/>
              </a:rPr>
              <a:t> </a:t>
            </a:r>
            <a:r>
              <a:rPr lang="en-US" sz="2667" dirty="0" err="1">
                <a:solidFill>
                  <a:schemeClr val="tx1"/>
                </a:solidFill>
                <a:latin typeface="Times New Roman" panose="02020603050405020304" pitchFamily="18" charset="0"/>
                <a:cs typeface="Times New Roman" panose="02020603050405020304" pitchFamily="18" charset="0"/>
              </a:rPr>
              <a:t>bài</a:t>
            </a:r>
            <a:r>
              <a:rPr lang="en-US" sz="2667" dirty="0">
                <a:solidFill>
                  <a:schemeClr val="tx1"/>
                </a:solidFill>
                <a:latin typeface="Times New Roman" panose="02020603050405020304" pitchFamily="18" charset="0"/>
                <a:cs typeface="Times New Roman" panose="02020603050405020304" pitchFamily="18" charset="0"/>
              </a:rPr>
              <a:t> </a:t>
            </a:r>
            <a:r>
              <a:rPr lang="en-US" sz="2667" dirty="0" err="1" smtClean="0">
                <a:solidFill>
                  <a:schemeClr val="tx1"/>
                </a:solidFill>
                <a:latin typeface="Times New Roman" panose="02020603050405020304" pitchFamily="18" charset="0"/>
                <a:cs typeface="Times New Roman" panose="02020603050405020304" pitchFamily="18" charset="0"/>
              </a:rPr>
              <a:t>mới</a:t>
            </a:r>
            <a:r>
              <a:rPr lang="en-US" sz="2667" dirty="0" smtClean="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Bài</a:t>
            </a:r>
            <a:r>
              <a:rPr lang="en-US" sz="2667" b="1" i="1" dirty="0">
                <a:solidFill>
                  <a:schemeClr val="tx1"/>
                </a:solidFill>
                <a:latin typeface="Times New Roman" panose="02020603050405020304" pitchFamily="18" charset="0"/>
                <a:cs typeface="Times New Roman" panose="02020603050405020304" pitchFamily="18" charset="0"/>
              </a:rPr>
              <a:t> 6. </a:t>
            </a:r>
            <a:r>
              <a:rPr lang="en-US" sz="2667" b="1" i="1" dirty="0" err="1">
                <a:solidFill>
                  <a:schemeClr val="tx1"/>
                </a:solidFill>
                <a:latin typeface="Times New Roman" panose="02020603050405020304" pitchFamily="18" charset="0"/>
                <a:cs typeface="Times New Roman" panose="02020603050405020304" pitchFamily="18" charset="0"/>
              </a:rPr>
              <a:t>Thực</a:t>
            </a:r>
            <a:r>
              <a:rPr lang="en-US" sz="2667" b="1" i="1" dirty="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hành</a:t>
            </a:r>
            <a:r>
              <a:rPr lang="en-US" sz="2667" b="1" i="1" dirty="0">
                <a:solidFill>
                  <a:schemeClr val="tx1"/>
                </a:solidFill>
                <a:latin typeface="Times New Roman" panose="02020603050405020304" pitchFamily="18" charset="0"/>
                <a:cs typeface="Times New Roman" panose="02020603050405020304" pitchFamily="18" charset="0"/>
              </a:rPr>
              <a:t>: </a:t>
            </a:r>
            <a:endParaRPr lang="en-US" sz="2667" b="1" i="1" dirty="0" smtClean="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2667" b="1" i="1" dirty="0" err="1" smtClean="0">
                <a:solidFill>
                  <a:schemeClr val="tx1"/>
                </a:solidFill>
                <a:latin typeface="Times New Roman" panose="02020603050405020304" pitchFamily="18" charset="0"/>
                <a:cs typeface="Times New Roman" panose="02020603050405020304" pitchFamily="18" charset="0"/>
              </a:rPr>
              <a:t>Khai</a:t>
            </a:r>
            <a:r>
              <a:rPr lang="en-US" sz="2667" b="1" i="1" dirty="0" smtClean="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thác</a:t>
            </a:r>
            <a:r>
              <a:rPr lang="en-US" sz="2667" b="1" i="1" dirty="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phần</a:t>
            </a:r>
            <a:r>
              <a:rPr lang="en-US" sz="2667" b="1" i="1" dirty="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mềm</a:t>
            </a:r>
            <a:r>
              <a:rPr lang="en-US" sz="2667" b="1" i="1" dirty="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mô</a:t>
            </a:r>
            <a:r>
              <a:rPr lang="en-US" sz="2667" b="1" i="1" dirty="0">
                <a:solidFill>
                  <a:schemeClr val="tx1"/>
                </a:solidFill>
                <a:latin typeface="Times New Roman" panose="02020603050405020304" pitchFamily="18" charset="0"/>
                <a:cs typeface="Times New Roman" panose="02020603050405020304" pitchFamily="18" charset="0"/>
              </a:rPr>
              <a:t> </a:t>
            </a:r>
            <a:r>
              <a:rPr lang="en-US" sz="2667" b="1" i="1" dirty="0" err="1">
                <a:solidFill>
                  <a:schemeClr val="tx1"/>
                </a:solidFill>
                <a:latin typeface="Times New Roman" panose="02020603050405020304" pitchFamily="18" charset="0"/>
                <a:cs typeface="Times New Roman" panose="02020603050405020304" pitchFamily="18" charset="0"/>
              </a:rPr>
              <a:t>phỏng</a:t>
            </a:r>
            <a:r>
              <a:rPr lang="en-US" sz="2667" b="1"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1950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10DF37-5AF7-DE02-7F8D-C65CBAA2563E}"/>
              </a:ext>
            </a:extLst>
          </p:cNvPr>
          <p:cNvGrpSpPr/>
          <p:nvPr/>
        </p:nvGrpSpPr>
        <p:grpSpPr>
          <a:xfrm>
            <a:off x="457200" y="381000"/>
            <a:ext cx="11226800" cy="1323696"/>
            <a:chOff x="533400" y="571500"/>
            <a:chExt cx="16840200" cy="1985545"/>
          </a:xfrm>
        </p:grpSpPr>
        <p:sp>
          <p:nvSpPr>
            <p:cNvPr id="2" name="Freeform 5">
              <a:extLst>
                <a:ext uri="{FF2B5EF4-FFF2-40B4-BE49-F238E27FC236}">
                  <a16:creationId xmlns:a16="http://schemas.microsoft.com/office/drawing/2014/main" id="{D0E059CB-ADCA-A08F-8EF3-BE1612514AF3}"/>
                </a:ext>
              </a:extLst>
            </p:cNvPr>
            <p:cNvSpPr/>
            <p:nvPr/>
          </p:nvSpPr>
          <p:spPr>
            <a:xfrm>
              <a:off x="533400" y="876300"/>
              <a:ext cx="1676400" cy="119234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2">
              <a:extLst>
                <a:ext uri="{FF2B5EF4-FFF2-40B4-BE49-F238E27FC236}">
                  <a16:creationId xmlns:a16="http://schemas.microsoft.com/office/drawing/2014/main" id="{7314DCDA-1C60-D482-AEDB-AD76F26E6F76}"/>
                </a:ext>
              </a:extLst>
            </p:cNvPr>
            <p:cNvSpPr txBox="1"/>
            <p:nvPr/>
          </p:nvSpPr>
          <p:spPr>
            <a:xfrm>
              <a:off x="2514600" y="571500"/>
              <a:ext cx="14859000" cy="1985545"/>
            </a:xfrm>
            <a:prstGeom prst="rect">
              <a:avLst/>
            </a:prstGeom>
            <a:noFill/>
          </p:spPr>
          <p:txBody>
            <a:bodyPr wrap="square" rtlCol="0">
              <a:spAutoFit/>
            </a:bodyPr>
            <a:lstStyle/>
            <a:p>
              <a:pPr algn="just">
                <a:lnSpc>
                  <a:spcPct val="150000"/>
                </a:lnSpc>
              </a:pPr>
              <a:r>
                <a:rPr lang="en-US" sz="2667" i="1">
                  <a:solidFill>
                    <a:srgbClr val="C00000"/>
                  </a:solidFill>
                  <a:latin typeface="Times New Roman" panose="02020603050405020304" pitchFamily="18" charset="0"/>
                  <a:cs typeface="Times New Roman" panose="02020603050405020304" pitchFamily="18" charset="0"/>
                </a:rPr>
                <a:t>Em hãy đóng vai An và Minh đọc đoạn hội thoại trong phần Khởi động SGK trang 20: </a:t>
              </a:r>
            </a:p>
          </p:txBody>
        </p:sp>
      </p:grpSp>
      <p:graphicFrame>
        <p:nvGraphicFramePr>
          <p:cNvPr id="5" name="Table 4">
            <a:extLst>
              <a:ext uri="{FF2B5EF4-FFF2-40B4-BE49-F238E27FC236}">
                <a16:creationId xmlns:a16="http://schemas.microsoft.com/office/drawing/2014/main" id="{B8B26571-7A3B-BFE7-9F90-30912B843FFC}"/>
              </a:ext>
            </a:extLst>
          </p:cNvPr>
          <p:cNvGraphicFramePr>
            <a:graphicFrameLocks noGrp="1"/>
          </p:cNvGraphicFramePr>
          <p:nvPr>
            <p:extLst/>
          </p:nvPr>
        </p:nvGraphicFramePr>
        <p:xfrm>
          <a:off x="558800" y="1955493"/>
          <a:ext cx="11074400" cy="4372451"/>
        </p:xfrm>
        <a:graphic>
          <a:graphicData uri="http://schemas.openxmlformats.org/drawingml/2006/table">
            <a:tbl>
              <a:tblPr bandRow="1"/>
              <a:tblGrid>
                <a:gridCol w="1071484">
                  <a:extLst>
                    <a:ext uri="{9D8B030D-6E8A-4147-A177-3AD203B41FA5}">
                      <a16:colId xmlns:a16="http://schemas.microsoft.com/office/drawing/2014/main" val="1706100981"/>
                    </a:ext>
                  </a:extLst>
                </a:gridCol>
                <a:gridCol w="10002916">
                  <a:extLst>
                    <a:ext uri="{9D8B030D-6E8A-4147-A177-3AD203B41FA5}">
                      <a16:colId xmlns:a16="http://schemas.microsoft.com/office/drawing/2014/main" val="2726930723"/>
                    </a:ext>
                  </a:extLst>
                </a:gridCol>
              </a:tblGrid>
              <a:tr h="1179235">
                <a:tc>
                  <a:txBody>
                    <a:bodyPr/>
                    <a:lstStyle/>
                    <a:p>
                      <a:pPr marL="0" marR="0" algn="ctr">
                        <a:lnSpc>
                          <a:spcPct val="150000"/>
                        </a:lnSpc>
                        <a:spcBef>
                          <a:spcPts val="0"/>
                        </a:spcBef>
                        <a:spcAft>
                          <a:spcPts val="800"/>
                        </a:spcAft>
                      </a:pPr>
                      <a:r>
                        <a:rPr lang="vi-VN" sz="2200" b="1" i="1">
                          <a:solidFill>
                            <a:srgbClr val="0070C0"/>
                          </a:solidFill>
                          <a:effectLst/>
                          <a:latin typeface="+mn-lt"/>
                          <a:ea typeface="Times New Roman" panose="02020603050405020304" pitchFamily="18" charset="0"/>
                        </a:rPr>
                        <a:t>Minh:</a:t>
                      </a:r>
                      <a:endParaRPr lang="en-US" sz="2200" b="1" i="1">
                        <a:solidFill>
                          <a:srgbClr val="0070C0"/>
                        </a:solidFill>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noFill/>
                  </a:tcPr>
                </a:tc>
                <a:tc>
                  <a:txBody>
                    <a:bodyPr/>
                    <a:lstStyle/>
                    <a:p>
                      <a:pPr marL="0" marR="0" algn="just">
                        <a:lnSpc>
                          <a:spcPct val="150000"/>
                        </a:lnSpc>
                        <a:spcBef>
                          <a:spcPts val="0"/>
                        </a:spcBef>
                        <a:spcAft>
                          <a:spcPts val="800"/>
                        </a:spcAft>
                      </a:pPr>
                      <a:r>
                        <a:rPr lang="vi-VN" sz="2200" i="0">
                          <a:effectLst/>
                          <a:latin typeface="+mn-lt"/>
                          <a:ea typeface="Times New Roman" panose="02020603050405020304" pitchFamily="18" charset="0"/>
                        </a:rPr>
                        <a:t>Pha màu để vẽ tưởng là đơn giản nhưng rất phức tạp. Tớ pha màu nhiều lần mà chưa tạo ra được màu cánh sen ưng ý.</a:t>
                      </a:r>
                      <a:endParaRPr lang="en-US" sz="2200" i="0">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2292291305"/>
                  </a:ext>
                </a:extLst>
              </a:tr>
              <a:tr h="1005840">
                <a:tc>
                  <a:txBody>
                    <a:bodyPr/>
                    <a:lstStyle/>
                    <a:p>
                      <a:pPr marL="0" marR="0" algn="ctr">
                        <a:lnSpc>
                          <a:spcPct val="150000"/>
                        </a:lnSpc>
                        <a:spcBef>
                          <a:spcPts val="0"/>
                        </a:spcBef>
                        <a:spcAft>
                          <a:spcPts val="800"/>
                        </a:spcAft>
                      </a:pPr>
                      <a:r>
                        <a:rPr lang="vi-VN" sz="2200" b="1" i="1">
                          <a:solidFill>
                            <a:srgbClr val="0070C0"/>
                          </a:solidFill>
                          <a:effectLst/>
                          <a:latin typeface="+mn-lt"/>
                          <a:ea typeface="Times New Roman" panose="02020603050405020304" pitchFamily="18" charset="0"/>
                        </a:rPr>
                        <a:t>An:</a:t>
                      </a:r>
                      <a:endParaRPr lang="en-US" sz="2200" b="1" i="1">
                        <a:solidFill>
                          <a:srgbClr val="0070C0"/>
                        </a:solidFill>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2200" i="0">
                          <a:effectLst/>
                          <a:latin typeface="+mn-lt"/>
                          <a:ea typeface="Times New Roman" panose="02020603050405020304" pitchFamily="18" charset="0"/>
                        </a:rPr>
                        <a:t>Đúng là pha màu cần nhiều kinh nghiệm. Bạn sẽ phải tốn nhiều thời gian và màu vẽ đấy.</a:t>
                      </a:r>
                      <a:endParaRPr lang="en-US" sz="2200" i="0">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extLst>
                  <a:ext uri="{0D108BD9-81ED-4DB2-BD59-A6C34878D82A}">
                    <a16:rowId xmlns:a16="http://schemas.microsoft.com/office/drawing/2014/main" val="1584273133"/>
                  </a:ext>
                </a:extLst>
              </a:tr>
              <a:tr h="837047">
                <a:tc>
                  <a:txBody>
                    <a:bodyPr/>
                    <a:lstStyle/>
                    <a:p>
                      <a:pPr marL="0" marR="0" algn="ctr">
                        <a:lnSpc>
                          <a:spcPct val="150000"/>
                        </a:lnSpc>
                        <a:spcBef>
                          <a:spcPts val="0"/>
                        </a:spcBef>
                        <a:spcAft>
                          <a:spcPts val="800"/>
                        </a:spcAft>
                      </a:pPr>
                      <a:r>
                        <a:rPr lang="vi-VN" sz="2200" b="1" i="1">
                          <a:solidFill>
                            <a:srgbClr val="0070C0"/>
                          </a:solidFill>
                          <a:effectLst/>
                          <a:latin typeface="+mn-lt"/>
                          <a:ea typeface="Times New Roman" panose="02020603050405020304" pitchFamily="18" charset="0"/>
                        </a:rPr>
                        <a:t>Minh:</a:t>
                      </a:r>
                      <a:endParaRPr lang="en-US" sz="2200" b="1" i="1">
                        <a:solidFill>
                          <a:srgbClr val="0070C0"/>
                        </a:solidFill>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2200" i="0">
                          <a:effectLst/>
                          <a:latin typeface="+mn-lt"/>
                          <a:ea typeface="Times New Roman" panose="02020603050405020304" pitchFamily="18" charset="0"/>
                        </a:rPr>
                        <a:t>Tớ đã trộn nhiều màu đến mức, màu trở nên xỉn đục và không dùng được nữa.</a:t>
                      </a:r>
                      <a:endParaRPr lang="en-US" sz="2200" i="0">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236227930"/>
                  </a:ext>
                </a:extLst>
              </a:tr>
              <a:tr h="1350329">
                <a:tc>
                  <a:txBody>
                    <a:bodyPr/>
                    <a:lstStyle/>
                    <a:p>
                      <a:pPr marL="0" marR="0" algn="ctr">
                        <a:lnSpc>
                          <a:spcPct val="150000"/>
                        </a:lnSpc>
                        <a:spcBef>
                          <a:spcPts val="0"/>
                        </a:spcBef>
                        <a:spcAft>
                          <a:spcPts val="800"/>
                        </a:spcAft>
                      </a:pPr>
                      <a:r>
                        <a:rPr lang="vi-VN" sz="2200" b="1" i="1">
                          <a:solidFill>
                            <a:srgbClr val="0070C0"/>
                          </a:solidFill>
                          <a:effectLst/>
                          <a:latin typeface="+mn-lt"/>
                          <a:ea typeface="Times New Roman" panose="02020603050405020304" pitchFamily="18" charset="0"/>
                        </a:rPr>
                        <a:t>An:</a:t>
                      </a:r>
                      <a:endParaRPr lang="en-US" sz="2200" b="1" i="1">
                        <a:solidFill>
                          <a:srgbClr val="0070C0"/>
                        </a:solidFill>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tc>
                  <a:txBody>
                    <a:bodyPr/>
                    <a:lstStyle/>
                    <a:p>
                      <a:pPr marL="0" marR="0" algn="just">
                        <a:lnSpc>
                          <a:spcPct val="150000"/>
                        </a:lnSpc>
                        <a:spcBef>
                          <a:spcPts val="0"/>
                        </a:spcBef>
                        <a:spcAft>
                          <a:spcPts val="800"/>
                        </a:spcAft>
                      </a:pPr>
                      <a:r>
                        <a:rPr lang="vi-VN" sz="2200" i="0">
                          <a:effectLst/>
                          <a:latin typeface="+mn-lt"/>
                          <a:ea typeface="Times New Roman" panose="02020603050405020304" pitchFamily="18" charset="0"/>
                        </a:rPr>
                        <a:t>Theo tớ, để tập pha màu mà tiết kiệm được thời gian và màu vẽ thì bạn nên sử dụng phần mềm mô phỏng trước khi thực hành pha màu.</a:t>
                      </a:r>
                      <a:endParaRPr lang="en-US" sz="2200" i="0">
                        <a:effectLst/>
                        <a:latin typeface="+mn-lt"/>
                        <a:ea typeface="Calibri" panose="020F0502020204030204" pitchFamily="34" charset="0"/>
                      </a:endParaRPr>
                    </a:p>
                  </a:txBody>
                  <a:tcPr marL="45720" marR="4572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extLst>
                  <a:ext uri="{0D108BD9-81ED-4DB2-BD59-A6C34878D82A}">
                    <a16:rowId xmlns:a16="http://schemas.microsoft.com/office/drawing/2014/main" val="1703989451"/>
                  </a:ext>
                </a:extLst>
              </a:tr>
            </a:tbl>
          </a:graphicData>
        </a:graphic>
      </p:graphicFrame>
    </p:spTree>
    <p:extLst>
      <p:ext uri="{BB962C8B-B14F-4D97-AF65-F5344CB8AC3E}">
        <p14:creationId xmlns:p14="http://schemas.microsoft.com/office/powerpoint/2010/main" val="419634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C0AEDF-A57E-838A-0B3B-0E71A06A33C8}"/>
              </a:ext>
            </a:extLst>
          </p:cNvPr>
          <p:cNvSpPr txBox="1"/>
          <p:nvPr/>
        </p:nvSpPr>
        <p:spPr>
          <a:xfrm>
            <a:off x="1955800" y="466884"/>
            <a:ext cx="8280400" cy="605422"/>
          </a:xfrm>
          <a:prstGeom prst="rect">
            <a:avLst/>
          </a:prstGeom>
          <a:noFill/>
        </p:spPr>
        <p:txBody>
          <a:bodyPr wrap="square" rtlCol="0">
            <a:spAutoFit/>
          </a:bodyPr>
          <a:lstStyle/>
          <a:p>
            <a:pPr algn="ctr"/>
            <a:r>
              <a:rPr lang="en-US" sz="3334" b="1">
                <a:solidFill>
                  <a:srgbClr val="002060"/>
                </a:solidFill>
                <a:latin typeface="Times New Roman" panose="02020603050405020304" pitchFamily="18" charset="0"/>
                <a:cs typeface="Times New Roman" panose="02020603050405020304" pitchFamily="18" charset="0"/>
              </a:rPr>
              <a:t>Một số phần mềm mô phỏng màu sắc </a:t>
            </a:r>
          </a:p>
        </p:txBody>
      </p:sp>
      <p:grpSp>
        <p:nvGrpSpPr>
          <p:cNvPr id="36" name="Group 35">
            <a:extLst>
              <a:ext uri="{FF2B5EF4-FFF2-40B4-BE49-F238E27FC236}">
                <a16:creationId xmlns:a16="http://schemas.microsoft.com/office/drawing/2014/main" id="{8E5BDAAC-C3F4-B490-A00C-FC1D6813BC4F}"/>
              </a:ext>
            </a:extLst>
          </p:cNvPr>
          <p:cNvGrpSpPr/>
          <p:nvPr/>
        </p:nvGrpSpPr>
        <p:grpSpPr>
          <a:xfrm>
            <a:off x="5867774" y="1396585"/>
            <a:ext cx="6171826" cy="5223715"/>
            <a:chOff x="8801660" y="2094876"/>
            <a:chExt cx="9257739" cy="7835573"/>
          </a:xfrm>
        </p:grpSpPr>
        <p:sp>
          <p:nvSpPr>
            <p:cNvPr id="35" name="Rectangle 34">
              <a:extLst>
                <a:ext uri="{FF2B5EF4-FFF2-40B4-BE49-F238E27FC236}">
                  <a16:creationId xmlns:a16="http://schemas.microsoft.com/office/drawing/2014/main" id="{CE2A824C-4B0B-7D90-7243-D95165669ACE}"/>
                </a:ext>
              </a:extLst>
            </p:cNvPr>
            <p:cNvSpPr/>
            <p:nvPr/>
          </p:nvSpPr>
          <p:spPr>
            <a:xfrm>
              <a:off x="8801660" y="2094876"/>
              <a:ext cx="9257739"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99BFC12-DC77-E5AD-C6FC-3E83CFA33169}"/>
                </a:ext>
              </a:extLst>
            </p:cNvPr>
            <p:cNvPicPr>
              <a:picLocks noChangeAspect="1"/>
            </p:cNvPicPr>
            <p:nvPr/>
          </p:nvPicPr>
          <p:blipFill>
            <a:blip r:embed="rId2"/>
            <a:stretch>
              <a:fillRect/>
            </a:stretch>
          </p:blipFill>
          <p:spPr>
            <a:xfrm>
              <a:off x="9021941" y="3385514"/>
              <a:ext cx="8644544" cy="4585286"/>
            </a:xfrm>
            <a:prstGeom prst="rect">
              <a:avLst/>
            </a:prstGeom>
          </p:spPr>
        </p:pic>
        <p:grpSp>
          <p:nvGrpSpPr>
            <p:cNvPr id="25" name="Group 24">
              <a:extLst>
                <a:ext uri="{FF2B5EF4-FFF2-40B4-BE49-F238E27FC236}">
                  <a16:creationId xmlns:a16="http://schemas.microsoft.com/office/drawing/2014/main" id="{44D13081-1CD1-AB6D-E1B2-A38DC01DD384}"/>
                </a:ext>
              </a:extLst>
            </p:cNvPr>
            <p:cNvGrpSpPr/>
            <p:nvPr/>
          </p:nvGrpSpPr>
          <p:grpSpPr>
            <a:xfrm>
              <a:off x="10257542" y="8496300"/>
              <a:ext cx="7239000" cy="1061830"/>
              <a:chOff x="715258" y="8199744"/>
              <a:chExt cx="7239000" cy="1061830"/>
            </a:xfrm>
          </p:grpSpPr>
          <p:grpSp>
            <p:nvGrpSpPr>
              <p:cNvPr id="26" name="Group 25">
                <a:extLst>
                  <a:ext uri="{FF2B5EF4-FFF2-40B4-BE49-F238E27FC236}">
                    <a16:creationId xmlns:a16="http://schemas.microsoft.com/office/drawing/2014/main" id="{33013453-BFC4-12F3-A03D-4F16F66987E8}"/>
                  </a:ext>
                </a:extLst>
              </p:cNvPr>
              <p:cNvGrpSpPr/>
              <p:nvPr/>
            </p:nvGrpSpPr>
            <p:grpSpPr>
              <a:xfrm>
                <a:off x="715258" y="8242003"/>
                <a:ext cx="7239000" cy="995500"/>
                <a:chOff x="500743" y="4390571"/>
                <a:chExt cx="3164114" cy="464460"/>
              </a:xfrm>
            </p:grpSpPr>
            <p:sp>
              <p:nvSpPr>
                <p:cNvPr id="28" name="Rectangle: Rounded Corners 27">
                  <a:extLst>
                    <a:ext uri="{FF2B5EF4-FFF2-40B4-BE49-F238E27FC236}">
                      <a16:creationId xmlns:a16="http://schemas.microsoft.com/office/drawing/2014/main" id="{044409BF-DDF3-04F0-BC3C-D2DE194B1E0A}"/>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algn="ctr" defTabSz="609630">
                    <a:buClr>
                      <a:srgbClr val="000000"/>
                    </a:buClr>
                    <a:defRPr/>
                  </a:pPr>
                  <a:endParaRPr lang="en-US" sz="933" kern="0">
                    <a:solidFill>
                      <a:srgbClr val="FFFFFF"/>
                    </a:solidFill>
                    <a:latin typeface="Times New Roman" panose="02020603050405020304" pitchFamily="18" charset="0"/>
                    <a:cs typeface="Times New Roman" panose="02020603050405020304" pitchFamily="18" charset="0"/>
                    <a:sym typeface="Arial"/>
                  </a:endParaRPr>
                </a:p>
              </p:txBody>
            </p:sp>
            <p:sp>
              <p:nvSpPr>
                <p:cNvPr id="29" name="Rectangle: Top Corners Rounded 28">
                  <a:extLst>
                    <a:ext uri="{FF2B5EF4-FFF2-40B4-BE49-F238E27FC236}">
                      <a16:creationId xmlns:a16="http://schemas.microsoft.com/office/drawing/2014/main" id="{03CC80D6-CC43-6679-B3C2-0CC5B2D213D6}"/>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algn="ctr" defTabSz="609630">
                    <a:buClr>
                      <a:srgbClr val="000000"/>
                    </a:buClr>
                    <a:defRPr/>
                  </a:pPr>
                  <a:endParaRPr lang="en-US" sz="933" kern="0">
                    <a:solidFill>
                      <a:srgbClr val="FFFFFF"/>
                    </a:solidFill>
                    <a:latin typeface="Times New Roman" panose="02020603050405020304" pitchFamily="18" charset="0"/>
                    <a:cs typeface="Times New Roman" panose="02020603050405020304" pitchFamily="18" charset="0"/>
                    <a:sym typeface="Arial"/>
                  </a:endParaRPr>
                </a:p>
              </p:txBody>
            </p:sp>
            <p:sp>
              <p:nvSpPr>
                <p:cNvPr id="30" name="Freeform 3">
                  <a:extLst>
                    <a:ext uri="{FF2B5EF4-FFF2-40B4-BE49-F238E27FC236}">
                      <a16:creationId xmlns:a16="http://schemas.microsoft.com/office/drawing/2014/main" id="{A98F8518-9F12-082C-743A-6A27770E9EE2}"/>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sp>
            <p:nvSpPr>
              <p:cNvPr id="27" name="TextBox 26">
                <a:extLst>
                  <a:ext uri="{FF2B5EF4-FFF2-40B4-BE49-F238E27FC236}">
                    <a16:creationId xmlns:a16="http://schemas.microsoft.com/office/drawing/2014/main" id="{EEF86B18-04BF-42C1-C92C-43CDC096550D}"/>
                  </a:ext>
                </a:extLst>
              </p:cNvPr>
              <p:cNvSpPr txBox="1"/>
              <p:nvPr/>
            </p:nvSpPr>
            <p:spPr>
              <a:xfrm>
                <a:off x="941458" y="8199744"/>
                <a:ext cx="5772150" cy="1061830"/>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hlinkClick r:id="rId7"/>
                  </a:rPr>
                  <a:t>https://color.adobe.com/create/color-wheel</a:t>
                </a:r>
                <a:r>
                  <a:rPr lang="en-US" sz="2000">
                    <a:latin typeface="Times New Roman" panose="02020603050405020304" pitchFamily="18" charset="0"/>
                    <a:cs typeface="Times New Roman" panose="02020603050405020304" pitchFamily="18" charset="0"/>
                  </a:rPr>
                  <a:t> </a:t>
                </a:r>
              </a:p>
            </p:txBody>
          </p:sp>
        </p:grpSp>
        <p:sp>
          <p:nvSpPr>
            <p:cNvPr id="32" name="TextBox 31">
              <a:extLst>
                <a:ext uri="{FF2B5EF4-FFF2-40B4-BE49-F238E27FC236}">
                  <a16:creationId xmlns:a16="http://schemas.microsoft.com/office/drawing/2014/main" id="{843C66AF-1DE4-D2DE-6FB0-A09D3D98B3E5}"/>
                </a:ext>
              </a:extLst>
            </p:cNvPr>
            <p:cNvSpPr txBox="1"/>
            <p:nvPr/>
          </p:nvSpPr>
          <p:spPr>
            <a:xfrm>
              <a:off x="10305738" y="2316806"/>
              <a:ext cx="6076950" cy="830997"/>
            </a:xfrm>
            <a:prstGeom prst="rect">
              <a:avLst/>
            </a:prstGeom>
            <a:noFill/>
          </p:spPr>
          <p:txBody>
            <a:bodyPr wrap="square">
              <a:spAutoFit/>
            </a:bodyPr>
            <a:lstStyle/>
            <a:p>
              <a:pPr algn="ctr"/>
              <a:r>
                <a:rPr lang="en-US" sz="3000" b="1">
                  <a:solidFill>
                    <a:srgbClr val="C00000"/>
                  </a:solidFill>
                  <a:latin typeface="Times New Roman" panose="02020603050405020304" pitchFamily="18" charset="0"/>
                  <a:cs typeface="Times New Roman" panose="02020603050405020304" pitchFamily="18" charset="0"/>
                </a:rPr>
                <a:t>Adobe Color</a:t>
              </a:r>
            </a:p>
          </p:txBody>
        </p:sp>
      </p:grpSp>
      <p:grpSp>
        <p:nvGrpSpPr>
          <p:cNvPr id="37" name="Group 36">
            <a:extLst>
              <a:ext uri="{FF2B5EF4-FFF2-40B4-BE49-F238E27FC236}">
                <a16:creationId xmlns:a16="http://schemas.microsoft.com/office/drawing/2014/main" id="{FA0208F1-80C8-CFBC-73C0-6697F2E4FA1C}"/>
              </a:ext>
            </a:extLst>
          </p:cNvPr>
          <p:cNvGrpSpPr/>
          <p:nvPr/>
        </p:nvGrpSpPr>
        <p:grpSpPr>
          <a:xfrm>
            <a:off x="254000" y="1397001"/>
            <a:ext cx="5373277" cy="5223715"/>
            <a:chOff x="381000" y="2095500"/>
            <a:chExt cx="8059916" cy="7835573"/>
          </a:xfrm>
        </p:grpSpPr>
        <p:sp>
          <p:nvSpPr>
            <p:cNvPr id="34" name="Rectangle 33">
              <a:extLst>
                <a:ext uri="{FF2B5EF4-FFF2-40B4-BE49-F238E27FC236}">
                  <a16:creationId xmlns:a16="http://schemas.microsoft.com/office/drawing/2014/main" id="{074EE93A-51EA-185B-E28F-755918080914}"/>
                </a:ext>
              </a:extLst>
            </p:cNvPr>
            <p:cNvSpPr/>
            <p:nvPr/>
          </p:nvSpPr>
          <p:spPr>
            <a:xfrm>
              <a:off x="381000" y="2095500"/>
              <a:ext cx="8059916"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928DDDB-F507-9EA7-A96B-3A8DFBEC701F}"/>
                </a:ext>
              </a:extLst>
            </p:cNvPr>
            <p:cNvPicPr>
              <a:picLocks noChangeAspect="1"/>
            </p:cNvPicPr>
            <p:nvPr/>
          </p:nvPicPr>
          <p:blipFill>
            <a:blip r:embed="rId8"/>
            <a:stretch>
              <a:fillRect/>
            </a:stretch>
          </p:blipFill>
          <p:spPr>
            <a:xfrm>
              <a:off x="533400" y="3390900"/>
              <a:ext cx="7755116" cy="4579900"/>
            </a:xfrm>
            <a:prstGeom prst="rect">
              <a:avLst/>
            </a:prstGeom>
          </p:spPr>
        </p:pic>
        <p:grpSp>
          <p:nvGrpSpPr>
            <p:cNvPr id="24" name="Group 23">
              <a:extLst>
                <a:ext uri="{FF2B5EF4-FFF2-40B4-BE49-F238E27FC236}">
                  <a16:creationId xmlns:a16="http://schemas.microsoft.com/office/drawing/2014/main" id="{21B12196-5723-56B6-9354-A27E6A4085C2}"/>
                </a:ext>
              </a:extLst>
            </p:cNvPr>
            <p:cNvGrpSpPr/>
            <p:nvPr/>
          </p:nvGrpSpPr>
          <p:grpSpPr>
            <a:xfrm>
              <a:off x="791458" y="8538563"/>
              <a:ext cx="7239000" cy="995500"/>
              <a:chOff x="715258" y="8242003"/>
              <a:chExt cx="7239000" cy="995500"/>
            </a:xfrm>
          </p:grpSpPr>
          <p:grpSp>
            <p:nvGrpSpPr>
              <p:cNvPr id="16" name="Group 15">
                <a:extLst>
                  <a:ext uri="{FF2B5EF4-FFF2-40B4-BE49-F238E27FC236}">
                    <a16:creationId xmlns:a16="http://schemas.microsoft.com/office/drawing/2014/main" id="{55F58C76-37BA-8AAB-1FD5-75440FC2517B}"/>
                  </a:ext>
                </a:extLst>
              </p:cNvPr>
              <p:cNvGrpSpPr/>
              <p:nvPr/>
            </p:nvGrpSpPr>
            <p:grpSpPr>
              <a:xfrm>
                <a:off x="715258" y="8242003"/>
                <a:ext cx="7239000" cy="995500"/>
                <a:chOff x="500743" y="4390571"/>
                <a:chExt cx="3164114" cy="464460"/>
              </a:xfrm>
            </p:grpSpPr>
            <p:sp>
              <p:nvSpPr>
                <p:cNvPr id="18" name="Rectangle: Rounded Corners 17">
                  <a:extLst>
                    <a:ext uri="{FF2B5EF4-FFF2-40B4-BE49-F238E27FC236}">
                      <a16:creationId xmlns:a16="http://schemas.microsoft.com/office/drawing/2014/main" id="{4E10B686-44C9-EADA-1753-A4B24185C63E}"/>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algn="ctr" defTabSz="609630">
                    <a:buClr>
                      <a:srgbClr val="000000"/>
                    </a:buClr>
                    <a:defRPr/>
                  </a:pPr>
                  <a:endParaRPr lang="en-US" sz="933" kern="0">
                    <a:solidFill>
                      <a:srgbClr val="FFFFFF"/>
                    </a:solidFill>
                    <a:latin typeface="Times New Roman" panose="02020603050405020304" pitchFamily="18" charset="0"/>
                    <a:cs typeface="Times New Roman" panose="02020603050405020304" pitchFamily="18" charset="0"/>
                    <a:sym typeface="Arial"/>
                  </a:endParaRPr>
                </a:p>
              </p:txBody>
            </p:sp>
            <p:sp>
              <p:nvSpPr>
                <p:cNvPr id="19" name="Rectangle: Top Corners Rounded 18">
                  <a:extLst>
                    <a:ext uri="{FF2B5EF4-FFF2-40B4-BE49-F238E27FC236}">
                      <a16:creationId xmlns:a16="http://schemas.microsoft.com/office/drawing/2014/main" id="{309E9990-B288-284A-526D-7A68C0D90B1C}"/>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algn="ctr" defTabSz="609630">
                    <a:buClr>
                      <a:srgbClr val="000000"/>
                    </a:buClr>
                    <a:defRPr/>
                  </a:pPr>
                  <a:endParaRPr lang="en-US" sz="933" kern="0">
                    <a:solidFill>
                      <a:srgbClr val="FFFFFF"/>
                    </a:solidFill>
                    <a:latin typeface="Times New Roman" panose="02020603050405020304" pitchFamily="18" charset="0"/>
                    <a:cs typeface="Times New Roman" panose="02020603050405020304" pitchFamily="18" charset="0"/>
                    <a:sym typeface="Arial"/>
                  </a:endParaRPr>
                </a:p>
              </p:txBody>
            </p:sp>
            <p:sp>
              <p:nvSpPr>
                <p:cNvPr id="20" name="Freeform 3">
                  <a:extLst>
                    <a:ext uri="{FF2B5EF4-FFF2-40B4-BE49-F238E27FC236}">
                      <a16:creationId xmlns:a16="http://schemas.microsoft.com/office/drawing/2014/main" id="{DCD61A5D-F342-5B82-BFDF-2071376B51CB}"/>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sp>
            <p:nvSpPr>
              <p:cNvPr id="23" name="TextBox 22">
                <a:extLst>
                  <a:ext uri="{FF2B5EF4-FFF2-40B4-BE49-F238E27FC236}">
                    <a16:creationId xmlns:a16="http://schemas.microsoft.com/office/drawing/2014/main" id="{C9B7F3A2-3F4A-9052-D888-73F9BEDB167A}"/>
                  </a:ext>
                </a:extLst>
              </p:cNvPr>
              <p:cNvSpPr txBox="1"/>
              <p:nvPr/>
            </p:nvSpPr>
            <p:spPr>
              <a:xfrm>
                <a:off x="1076004" y="8462750"/>
                <a:ext cx="5772150" cy="600165"/>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hlinkClick r:id="rId9"/>
                  </a:rPr>
                  <a:t>https://gradients.app/en/mix</a:t>
                </a:r>
                <a:r>
                  <a:rPr lang="en-US" sz="2000">
                    <a:latin typeface="Times New Roman" panose="02020603050405020304" pitchFamily="18" charset="0"/>
                    <a:cs typeface="Times New Roman" panose="02020603050405020304" pitchFamily="18" charset="0"/>
                  </a:rPr>
                  <a:t> </a:t>
                </a:r>
              </a:p>
            </p:txBody>
          </p:sp>
        </p:grpSp>
        <p:sp>
          <p:nvSpPr>
            <p:cNvPr id="33" name="TextBox 32">
              <a:extLst>
                <a:ext uri="{FF2B5EF4-FFF2-40B4-BE49-F238E27FC236}">
                  <a16:creationId xmlns:a16="http://schemas.microsoft.com/office/drawing/2014/main" id="{1D2334FC-D607-2844-5422-9A964F9862E2}"/>
                </a:ext>
              </a:extLst>
            </p:cNvPr>
            <p:cNvSpPr txBox="1"/>
            <p:nvPr/>
          </p:nvSpPr>
          <p:spPr>
            <a:xfrm>
              <a:off x="1372484" y="2385320"/>
              <a:ext cx="6076950" cy="830997"/>
            </a:xfrm>
            <a:prstGeom prst="rect">
              <a:avLst/>
            </a:prstGeom>
            <a:noFill/>
          </p:spPr>
          <p:txBody>
            <a:bodyPr wrap="square">
              <a:spAutoFit/>
            </a:bodyPr>
            <a:lstStyle/>
            <a:p>
              <a:pPr algn="ctr"/>
              <a:r>
                <a:rPr lang="en-US" sz="3000" b="1">
                  <a:solidFill>
                    <a:srgbClr val="C00000"/>
                  </a:solidFill>
                  <a:latin typeface="Times New Roman" panose="02020603050405020304" pitchFamily="18" charset="0"/>
                  <a:cs typeface="Times New Roman" panose="02020603050405020304" pitchFamily="18" charset="0"/>
                </a:rPr>
                <a:t>Mix colors online</a:t>
              </a:r>
            </a:p>
          </p:txBody>
        </p:sp>
      </p:grpSp>
    </p:spTree>
    <p:extLst>
      <p:ext uri="{BB962C8B-B14F-4D97-AF65-F5344CB8AC3E}">
        <p14:creationId xmlns:p14="http://schemas.microsoft.com/office/powerpoint/2010/main" val="400810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813915" y="-2114920"/>
            <a:ext cx="5048817" cy="4338827"/>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80167" y="-2170875"/>
            <a:ext cx="4682564" cy="4024079"/>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650145" y="-2276562"/>
            <a:ext cx="4348055" cy="3736609"/>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6918224" y="2658588"/>
            <a:ext cx="6156223" cy="5402086"/>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grpSp>
        <p:nvGrpSpPr>
          <p:cNvPr id="18" name="Group 18"/>
          <p:cNvGrpSpPr/>
          <p:nvPr/>
        </p:nvGrpSpPr>
        <p:grpSpPr>
          <a:xfrm>
            <a:off x="11144823" y="205662"/>
            <a:ext cx="722755" cy="841025"/>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1263710" y="344002"/>
            <a:ext cx="484981" cy="564342"/>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23" name="TextBox 23"/>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625347" y="3949834"/>
            <a:ext cx="3982247" cy="3618867"/>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sp>
      <p:grpSp>
        <p:nvGrpSpPr>
          <p:cNvPr id="25" name="Group 25"/>
          <p:cNvGrpSpPr/>
          <p:nvPr/>
        </p:nvGrpSpPr>
        <p:grpSpPr>
          <a:xfrm>
            <a:off x="-320246" y="4212262"/>
            <a:ext cx="3571373" cy="3069148"/>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9">
            <a:extLst>
              <a:ext uri="{FF2B5EF4-FFF2-40B4-BE49-F238E27FC236}">
                <a16:creationId xmlns:a16="http://schemas.microsoft.com/office/drawing/2014/main" id="{32926EEA-ADFF-9C87-DB2D-BA9A5D577529}"/>
              </a:ext>
            </a:extLst>
          </p:cNvPr>
          <p:cNvSpPr txBox="1"/>
          <p:nvPr/>
        </p:nvSpPr>
        <p:spPr>
          <a:xfrm>
            <a:off x="3344876" y="468399"/>
            <a:ext cx="5806885" cy="1343958"/>
          </a:xfrm>
          <a:prstGeom prst="rect">
            <a:avLst/>
          </a:prstGeom>
        </p:spPr>
        <p:txBody>
          <a:bodyPr wrap="square" lIns="0" tIns="0" rIns="0" bIns="0" rtlCol="0" anchor="t">
            <a:spAutoFit/>
          </a:bodyPr>
          <a:lstStyle/>
          <a:p>
            <a:pPr marL="0" marR="0" lvl="0" indent="0" algn="ctr" defTabSz="914446" rtl="0" eaLnBrk="1" fontAlgn="auto" latinLnBrk="0" hangingPunct="1">
              <a:lnSpc>
                <a:spcPct val="100000"/>
              </a:lnSpc>
              <a:spcBef>
                <a:spcPts val="0"/>
              </a:spcBef>
              <a:spcAft>
                <a:spcPts val="200"/>
              </a:spcAft>
              <a:buClrTx/>
              <a:buSzTx/>
              <a:buFontTx/>
              <a:buNone/>
              <a:tabLst/>
              <a:defRPr/>
            </a:pPr>
            <a:r>
              <a:rPr kumimoji="0" lang="en-US" sz="28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UBND PHƯỜNG BỒ ĐỀ</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46" rtl="0" eaLnBrk="1" fontAlgn="auto" latinLnBrk="0" hangingPunct="1">
              <a:lnSpc>
                <a:spcPct val="100000"/>
              </a:lnSpc>
              <a:spcBef>
                <a:spcPts val="0"/>
              </a:spcBef>
              <a:spcAft>
                <a:spcPts val="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TRƯỜNG THCS GIA THỤY</a:t>
            </a:r>
          </a:p>
          <a:p>
            <a:pPr marL="0" marR="0" lvl="0" indent="0" algn="ctr" defTabSz="914446" rtl="0" eaLnBrk="1" fontAlgn="auto" latinLnBrk="0" hangingPunct="1">
              <a:lnSpc>
                <a:spcPct val="100000"/>
              </a:lnSpc>
              <a:spcBef>
                <a:spcPts val="0"/>
              </a:spcBef>
              <a:spcAft>
                <a:spcPts val="200"/>
              </a:spcAft>
              <a:buClrTx/>
              <a:buSzTx/>
              <a:buFontTx/>
              <a:buNone/>
              <a:tabLst/>
              <a:defRPr/>
            </a:pP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4" name="Picture 33">
            <a:extLst>
              <a:ext uri="{FF2B5EF4-FFF2-40B4-BE49-F238E27FC236}">
                <a16:creationId xmlns:a16="http://schemas.microsoft.com/office/drawing/2014/main" id="{8DBADCA7-88B2-41E5-B3CA-57BED6BFA2D1}"/>
              </a:ext>
            </a:extLst>
          </p:cNvPr>
          <p:cNvPicPr>
            <a:picLocks noChangeAspect="1"/>
          </p:cNvPicPr>
          <p:nvPr/>
        </p:nvPicPr>
        <p:blipFill>
          <a:blip r:embed="rId4"/>
          <a:stretch>
            <a:fillRect/>
          </a:stretch>
        </p:blipFill>
        <p:spPr>
          <a:xfrm>
            <a:off x="1087345" y="254242"/>
            <a:ext cx="1524000" cy="1493518"/>
          </a:xfrm>
          <a:prstGeom prst="rect">
            <a:avLst/>
          </a:prstGeom>
          <a:effectLst>
            <a:glow rad="127000">
              <a:schemeClr val="accent1">
                <a:alpha val="35000"/>
              </a:schemeClr>
            </a:glow>
          </a:effectLst>
        </p:spPr>
      </p:pic>
      <p:pic>
        <p:nvPicPr>
          <p:cNvPr id="3074" name="Picture 2" descr="Có thể là hình ảnh về 9 người và văn bả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536"/>
          <a:stretch/>
        </p:blipFill>
        <p:spPr bwMode="auto">
          <a:xfrm>
            <a:off x="0" y="4389288"/>
            <a:ext cx="2907637" cy="2677925"/>
          </a:xfrm>
          <a:prstGeom prst="hexagon">
            <a:avLst/>
          </a:prstGeom>
          <a:noFill/>
          <a:extLst>
            <a:ext uri="{909E8E84-426E-40DD-AFC4-6F175D3DCCD1}">
              <a14:hiddenFill xmlns:a14="http://schemas.microsoft.com/office/drawing/2010/main">
                <a:solidFill>
                  <a:srgbClr val="FFFFFF"/>
                </a:solidFill>
              </a14:hiddenFill>
            </a:ext>
          </a:extLst>
        </p:spPr>
      </p:pic>
      <p:sp>
        <p:nvSpPr>
          <p:cNvPr id="33" name="TextBox 3"/>
          <p:cNvSpPr txBox="1"/>
          <p:nvPr/>
        </p:nvSpPr>
        <p:spPr>
          <a:xfrm>
            <a:off x="1014447" y="2067733"/>
            <a:ext cx="10467742" cy="923330"/>
          </a:xfrm>
          <a:prstGeom prst="rect">
            <a:avLst/>
          </a:prstGeom>
        </p:spPr>
        <p:txBody>
          <a:bodyPr wrap="square"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CHỦ ĐỀ 4: ỨNG DỤNG TIN HỌC</a:t>
            </a:r>
          </a:p>
        </p:txBody>
      </p:sp>
      <p:sp>
        <p:nvSpPr>
          <p:cNvPr id="35" name="TextBox 34">
            <a:extLst>
              <a:ext uri="{FF2B5EF4-FFF2-40B4-BE49-F238E27FC236}">
                <a16:creationId xmlns:a16="http://schemas.microsoft.com/office/drawing/2014/main" id="{1F1C45F5-25BE-670D-5E4B-C530ABDDA22A}"/>
              </a:ext>
            </a:extLst>
          </p:cNvPr>
          <p:cNvSpPr txBox="1"/>
          <p:nvPr/>
        </p:nvSpPr>
        <p:spPr>
          <a:xfrm>
            <a:off x="-609682" y="3237566"/>
            <a:ext cx="13716000" cy="1569660"/>
          </a:xfrm>
          <a:prstGeom prst="rect">
            <a:avLst/>
          </a:prstGeom>
          <a:noFill/>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5: TÌM HIỂU </a:t>
            </a:r>
          </a:p>
          <a:p>
            <a:pPr algn="ctr"/>
            <a:r>
              <a:rPr lang="en-US" sz="4800" b="1" dirty="0">
                <a:solidFill>
                  <a:srgbClr val="FF0000"/>
                </a:solidFill>
                <a:latin typeface="Times New Roman" panose="02020603050405020304" pitchFamily="18" charset="0"/>
                <a:cs typeface="Times New Roman" panose="02020603050405020304" pitchFamily="18" charset="0"/>
              </a:rPr>
              <a:t>PHẦN MỀM MÔ PHỎNG</a:t>
            </a:r>
          </a:p>
        </p:txBody>
      </p:sp>
    </p:spTree>
    <p:extLst>
      <p:ext uri="{BB962C8B-B14F-4D97-AF65-F5344CB8AC3E}">
        <p14:creationId xmlns:p14="http://schemas.microsoft.com/office/powerpoint/2010/main" val="4211961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7CD9B7-1DA0-ED50-BB6D-39D918F46116}"/>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40042E9-EB37-08F1-2BD2-26C7262B405C}"/>
              </a:ext>
            </a:extLst>
          </p:cNvPr>
          <p:cNvSpPr/>
          <p:nvPr/>
        </p:nvSpPr>
        <p:spPr>
          <a:xfrm>
            <a:off x="1571223" y="73959"/>
            <a:ext cx="10607329" cy="1104460"/>
          </a:xfrm>
          <a:prstGeom prst="rect">
            <a:avLst/>
          </a:prstGeom>
          <a:solidFill>
            <a:srgbClr val="FF00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NỘI DUNG BÀI HỌC </a:t>
            </a:r>
            <a:endParaRPr lang="en-US" sz="4800" b="1" dirty="0">
              <a:latin typeface="Times New Roman" panose="02020603050405020304" pitchFamily="18" charset="0"/>
              <a:cs typeface="Times New Roman" panose="02020603050405020304" pitchFamily="18" charset="0"/>
            </a:endParaRPr>
          </a:p>
        </p:txBody>
      </p:sp>
      <p:sp>
        <p:nvSpPr>
          <p:cNvPr id="6" name="Right Triangle 5">
            <a:extLst>
              <a:ext uri="{FF2B5EF4-FFF2-40B4-BE49-F238E27FC236}">
                <a16:creationId xmlns:a16="http://schemas.microsoft.com/office/drawing/2014/main" id="{D8510779-EA4D-BF6F-D356-FFB32DEA5095}"/>
              </a:ext>
            </a:extLst>
          </p:cNvPr>
          <p:cNvSpPr/>
          <p:nvPr/>
        </p:nvSpPr>
        <p:spPr>
          <a:xfrm rot="5400000">
            <a:off x="1471206" y="173976"/>
            <a:ext cx="1114434"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DDA2F0-B294-6987-3BB6-49B8521484F2}"/>
              </a:ext>
            </a:extLst>
          </p:cNvPr>
          <p:cNvPicPr>
            <a:picLocks noChangeAspect="1"/>
          </p:cNvPicPr>
          <p:nvPr/>
        </p:nvPicPr>
        <p:blipFill>
          <a:blip r:embed="rId2"/>
          <a:stretch>
            <a:fillRect/>
          </a:stretch>
        </p:blipFill>
        <p:spPr>
          <a:xfrm>
            <a:off x="91481" y="36979"/>
            <a:ext cx="1202470" cy="1178419"/>
          </a:xfrm>
          <a:prstGeom prst="rect">
            <a:avLst/>
          </a:prstGeom>
          <a:effectLst>
            <a:glow rad="127000">
              <a:schemeClr val="accent1">
                <a:alpha val="35000"/>
              </a:schemeClr>
            </a:glow>
          </a:effectLst>
        </p:spPr>
      </p:pic>
      <p:cxnSp>
        <p:nvCxnSpPr>
          <p:cNvPr id="8" name="Straight Connector 7">
            <a:extLst>
              <a:ext uri="{FF2B5EF4-FFF2-40B4-BE49-F238E27FC236}">
                <a16:creationId xmlns:a16="http://schemas.microsoft.com/office/drawing/2014/main" id="{C9BC8A54-D46A-4F50-A329-C7155CD3DD91}"/>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6D51AF-9F8A-7101-5A3A-C77D92128B8C}"/>
              </a:ext>
            </a:extLst>
          </p:cNvPr>
          <p:cNvGrpSpPr/>
          <p:nvPr/>
        </p:nvGrpSpPr>
        <p:grpSpPr>
          <a:xfrm>
            <a:off x="1691689" y="2255440"/>
            <a:ext cx="4103055" cy="3667347"/>
            <a:chOff x="2286000" y="3086100"/>
            <a:chExt cx="6096000" cy="6248400"/>
          </a:xfrm>
        </p:grpSpPr>
        <p:sp>
          <p:nvSpPr>
            <p:cNvPr id="24" name="Rectangle: Top Corners Rounded 6">
              <a:extLst>
                <a:ext uri="{FF2B5EF4-FFF2-40B4-BE49-F238E27FC236}">
                  <a16:creationId xmlns:a16="http://schemas.microsoft.com/office/drawing/2014/main" id="{87B4C0DE-B483-BE26-CCCA-9DD95492921A}"/>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solidFill>
                  <a:latin typeface="Times New Roman" panose="02020603050405020304" pitchFamily="18" charset="0"/>
                  <a:cs typeface="Times New Roman" panose="02020603050405020304" pitchFamily="18" charset="0"/>
                </a:rPr>
                <a:t>01</a:t>
              </a:r>
            </a:p>
          </p:txBody>
        </p:sp>
        <p:sp>
          <p:nvSpPr>
            <p:cNvPr id="25" name="Rectangle: Top Corners Rounded 7">
              <a:extLst>
                <a:ext uri="{FF2B5EF4-FFF2-40B4-BE49-F238E27FC236}">
                  <a16:creationId xmlns:a16="http://schemas.microsoft.com/office/drawing/2014/main" id="{C6E5A530-6641-0CA5-330A-9074FF16EBBD}"/>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35C7F62-C657-05CA-D30D-FFD902A65999}"/>
                </a:ext>
              </a:extLst>
            </p:cNvPr>
            <p:cNvSpPr txBox="1"/>
            <p:nvPr/>
          </p:nvSpPr>
          <p:spPr>
            <a:xfrm>
              <a:off x="2286000" y="5041954"/>
              <a:ext cx="6096000" cy="3618274"/>
            </a:xfrm>
            <a:prstGeom prst="rect">
              <a:avLst/>
            </a:prstGeom>
            <a:noFill/>
          </p:spPr>
          <p:txBody>
            <a:bodyPr wrap="square" rtlCol="0">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mềm</a:t>
              </a:r>
              <a:endParaRPr lang="en-US" sz="4400" dirty="0">
                <a:latin typeface="Times New Roman" panose="02020603050405020304" pitchFamily="18" charset="0"/>
                <a:cs typeface="Times New Roman" panose="02020603050405020304" pitchFamily="18" charset="0"/>
              </a:endParaRPr>
            </a:p>
            <a:p>
              <a:pPr algn="ctr">
                <a:lnSpc>
                  <a:spcPct val="150000"/>
                </a:lnSpc>
              </a:pPr>
              <a:r>
                <a:rPr lang="en-US" sz="4400" dirty="0" err="1" smtClean="0">
                  <a:latin typeface="Times New Roman" panose="02020603050405020304" pitchFamily="18" charset="0"/>
                  <a:cs typeface="Times New Roman" panose="02020603050405020304" pitchFamily="18" charset="0"/>
                </a:rPr>
                <a:t>mô</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phỏng</a:t>
              </a:r>
              <a:r>
                <a:rPr lang="en-US" sz="4400" dirty="0">
                  <a:latin typeface="Times New Roman" panose="02020603050405020304" pitchFamily="18" charset="0"/>
                  <a:cs typeface="Times New Roman" panose="02020603050405020304" pitchFamily="18" charset="0"/>
                </a:rPr>
                <a:t> </a:t>
              </a:r>
            </a:p>
          </p:txBody>
        </p:sp>
      </p:grpSp>
      <p:grpSp>
        <p:nvGrpSpPr>
          <p:cNvPr id="31" name="Group 30">
            <a:extLst>
              <a:ext uri="{FF2B5EF4-FFF2-40B4-BE49-F238E27FC236}">
                <a16:creationId xmlns:a16="http://schemas.microsoft.com/office/drawing/2014/main" id="{6F6D51AF-9F8A-7101-5A3A-C77D92128B8C}"/>
              </a:ext>
            </a:extLst>
          </p:cNvPr>
          <p:cNvGrpSpPr/>
          <p:nvPr/>
        </p:nvGrpSpPr>
        <p:grpSpPr>
          <a:xfrm>
            <a:off x="6511782" y="2255440"/>
            <a:ext cx="4195203" cy="3667347"/>
            <a:chOff x="2286000" y="3086100"/>
            <a:chExt cx="6096000" cy="6248400"/>
          </a:xfrm>
        </p:grpSpPr>
        <p:sp>
          <p:nvSpPr>
            <p:cNvPr id="32" name="Rectangle: Top Corners Rounded 6">
              <a:extLst>
                <a:ext uri="{FF2B5EF4-FFF2-40B4-BE49-F238E27FC236}">
                  <a16:creationId xmlns:a16="http://schemas.microsoft.com/office/drawing/2014/main" id="{87B4C0DE-B483-BE26-CCCA-9DD95492921A}"/>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latin typeface="Times New Roman" panose="02020603050405020304" pitchFamily="18" charset="0"/>
                  <a:cs typeface="Times New Roman" panose="02020603050405020304" pitchFamily="18" charset="0"/>
                </a:rPr>
                <a:t>02</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33" name="Rectangle: Top Corners Rounded 7">
              <a:extLst>
                <a:ext uri="{FF2B5EF4-FFF2-40B4-BE49-F238E27FC236}">
                  <a16:creationId xmlns:a16="http://schemas.microsoft.com/office/drawing/2014/main" id="{C6E5A530-6641-0CA5-330A-9074FF16EBBD}"/>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435C7F62-C657-05CA-D30D-FFD902A65999}"/>
                </a:ext>
              </a:extLst>
            </p:cNvPr>
            <p:cNvSpPr txBox="1"/>
            <p:nvPr/>
          </p:nvSpPr>
          <p:spPr>
            <a:xfrm>
              <a:off x="2286000" y="5041954"/>
              <a:ext cx="6096000" cy="3618274"/>
            </a:xfrm>
            <a:prstGeom prst="rect">
              <a:avLst/>
            </a:prstGeom>
            <a:noFill/>
          </p:spPr>
          <p:txBody>
            <a:bodyPr wrap="square" rtlCol="0">
              <a:spAutoFit/>
            </a:bodyPr>
            <a:lstStyle/>
            <a:p>
              <a:pPr algn="ctr">
                <a:lnSpc>
                  <a:spcPct val="150000"/>
                </a:lnSpc>
              </a:pPr>
              <a:r>
                <a:rPr lang="en-US" sz="4400" dirty="0" err="1" smtClean="0">
                  <a:latin typeface="Times New Roman" panose="02020603050405020304" pitchFamily="18" charset="0"/>
                  <a:cs typeface="Times New Roman" panose="02020603050405020304" pitchFamily="18" charset="0"/>
                </a:rPr>
                <a:t>Lợi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phầ</a:t>
              </a:r>
              <a:r>
                <a:rPr lang="en-US" sz="4400" dirty="0" err="1" smtClean="0">
                  <a:latin typeface="Times New Roman" panose="02020603050405020304" pitchFamily="18" charset="0"/>
                  <a:cs typeface="Times New Roman" panose="02020603050405020304" pitchFamily="18" charset="0"/>
                </a:rPr>
                <a:t>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mềm</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mô</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phỏng</a:t>
              </a:r>
              <a:r>
                <a:rPr lang="en-US" sz="44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318491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27CD9B7-1DA0-ED50-BB6D-39D918F46116}"/>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40042E9-EB37-08F1-2BD2-26C7262B405C}"/>
              </a:ext>
            </a:extLst>
          </p:cNvPr>
          <p:cNvSpPr/>
          <p:nvPr/>
        </p:nvSpPr>
        <p:spPr>
          <a:xfrm>
            <a:off x="792335" y="3168033"/>
            <a:ext cx="10607329" cy="1104460"/>
          </a:xfrm>
          <a:prstGeom prst="rect">
            <a:avLst/>
          </a:prstGeom>
          <a:solidFill>
            <a:srgbClr val="FF006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Times New Roman" panose="02020603050405020304" pitchFamily="18" charset="0"/>
                <a:cs typeface="Times New Roman" panose="02020603050405020304" pitchFamily="18" charset="0"/>
              </a:rPr>
              <a:t>1. PHẦN MỀM MÔ PHỎNG</a:t>
            </a:r>
            <a:endParaRPr lang="en-US" sz="4800" b="1" dirty="0">
              <a:latin typeface="Times New Roman" panose="02020603050405020304" pitchFamily="18" charset="0"/>
              <a:cs typeface="Times New Roman" panose="02020603050405020304" pitchFamily="18" charset="0"/>
            </a:endParaRPr>
          </a:p>
        </p:txBody>
      </p:sp>
      <p:sp>
        <p:nvSpPr>
          <p:cNvPr id="6" name="Right Triangle 5">
            <a:extLst>
              <a:ext uri="{FF2B5EF4-FFF2-40B4-BE49-F238E27FC236}">
                <a16:creationId xmlns:a16="http://schemas.microsoft.com/office/drawing/2014/main" id="{D8510779-EA4D-BF6F-D356-FFB32DEA5095}"/>
              </a:ext>
            </a:extLst>
          </p:cNvPr>
          <p:cNvSpPr/>
          <p:nvPr/>
        </p:nvSpPr>
        <p:spPr>
          <a:xfrm rot="5400000">
            <a:off x="1471206" y="173976"/>
            <a:ext cx="1114434" cy="9144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DDA2F0-B294-6987-3BB6-49B8521484F2}"/>
              </a:ext>
            </a:extLst>
          </p:cNvPr>
          <p:cNvPicPr>
            <a:picLocks noChangeAspect="1"/>
          </p:cNvPicPr>
          <p:nvPr/>
        </p:nvPicPr>
        <p:blipFill>
          <a:blip r:embed="rId2"/>
          <a:stretch>
            <a:fillRect/>
          </a:stretch>
        </p:blipFill>
        <p:spPr>
          <a:xfrm>
            <a:off x="91481" y="36979"/>
            <a:ext cx="1202470" cy="1178419"/>
          </a:xfrm>
          <a:prstGeom prst="rect">
            <a:avLst/>
          </a:prstGeom>
          <a:effectLst>
            <a:glow rad="127000">
              <a:schemeClr val="accent1">
                <a:alpha val="35000"/>
              </a:schemeClr>
            </a:glow>
          </a:effectLst>
        </p:spPr>
      </p:pic>
      <p:cxnSp>
        <p:nvCxnSpPr>
          <p:cNvPr id="8" name="Straight Connector 7">
            <a:extLst>
              <a:ext uri="{FF2B5EF4-FFF2-40B4-BE49-F238E27FC236}">
                <a16:creationId xmlns:a16="http://schemas.microsoft.com/office/drawing/2014/main" id="{C9BC8A54-D46A-4F50-A329-C7155CD3DD91}"/>
              </a:ext>
            </a:extLst>
          </p:cNvPr>
          <p:cNvCxnSpPr/>
          <p:nvPr/>
        </p:nvCxnSpPr>
        <p:spPr>
          <a:xfrm>
            <a:off x="0" y="1277598"/>
            <a:ext cx="12192000" cy="0"/>
          </a:xfrm>
          <a:prstGeom prst="line">
            <a:avLst/>
          </a:prstGeom>
          <a:ln w="57150">
            <a:solidFill>
              <a:srgbClr val="001E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06935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532" b="-76532"/>
            </a:stretch>
          </a:blipFill>
        </p:spPr>
      </p:sp>
      <p:grpSp>
        <p:nvGrpSpPr>
          <p:cNvPr id="3" name="Group 3"/>
          <p:cNvGrpSpPr/>
          <p:nvPr/>
        </p:nvGrpSpPr>
        <p:grpSpPr>
          <a:xfrm>
            <a:off x="1008712" y="730731"/>
            <a:ext cx="4041266" cy="2227112"/>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6" name="Group 6"/>
          <p:cNvGrpSpPr/>
          <p:nvPr/>
        </p:nvGrpSpPr>
        <p:grpSpPr>
          <a:xfrm>
            <a:off x="542431" y="3959781"/>
            <a:ext cx="4041266" cy="2227112"/>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9" name="Group 9"/>
          <p:cNvGrpSpPr/>
          <p:nvPr/>
        </p:nvGrpSpPr>
        <p:grpSpPr>
          <a:xfrm>
            <a:off x="837236" y="533048"/>
            <a:ext cx="4041266" cy="2264983"/>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370954" y="3762097"/>
            <a:ext cx="4041266" cy="2264983"/>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21" name="AutoShape 21"/>
          <p:cNvSpPr/>
          <p:nvPr/>
        </p:nvSpPr>
        <p:spPr>
          <a:xfrm>
            <a:off x="837236" y="1146963"/>
            <a:ext cx="4041266" cy="0"/>
          </a:xfrm>
          <a:prstGeom prst="line">
            <a:avLst/>
          </a:prstGeom>
          <a:ln w="38100" cap="rnd">
            <a:solidFill>
              <a:srgbClr val="100F0D"/>
            </a:solidFill>
            <a:prstDash val="solid"/>
            <a:headEnd type="none" w="sm" len="sm"/>
            <a:tailEnd type="none" w="sm" len="sm"/>
          </a:ln>
        </p:spPr>
      </p:sp>
      <p:sp>
        <p:nvSpPr>
          <p:cNvPr id="22" name="AutoShape 22"/>
          <p:cNvSpPr/>
          <p:nvPr/>
        </p:nvSpPr>
        <p:spPr>
          <a:xfrm>
            <a:off x="370954" y="4376013"/>
            <a:ext cx="4041266" cy="0"/>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1527223" y="775847"/>
            <a:ext cx="158916" cy="158916"/>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6" name="Group 26"/>
          <p:cNvGrpSpPr>
            <a:grpSpLocks noChangeAspect="1"/>
          </p:cNvGrpSpPr>
          <p:nvPr/>
        </p:nvGrpSpPr>
        <p:grpSpPr>
          <a:xfrm>
            <a:off x="1060941" y="4004897"/>
            <a:ext cx="158916" cy="158916"/>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267967" y="775847"/>
            <a:ext cx="158916" cy="158916"/>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2" name="Group 32"/>
          <p:cNvGrpSpPr>
            <a:grpSpLocks noChangeAspect="1"/>
          </p:cNvGrpSpPr>
          <p:nvPr/>
        </p:nvGrpSpPr>
        <p:grpSpPr>
          <a:xfrm>
            <a:off x="801686" y="4004897"/>
            <a:ext cx="158916" cy="158916"/>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1008712" y="775847"/>
            <a:ext cx="158916" cy="158916"/>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grpSp>
        <p:nvGrpSpPr>
          <p:cNvPr id="38" name="Group 38"/>
          <p:cNvGrpSpPr>
            <a:grpSpLocks noChangeAspect="1"/>
          </p:cNvGrpSpPr>
          <p:nvPr/>
        </p:nvGrpSpPr>
        <p:grpSpPr>
          <a:xfrm>
            <a:off x="542431" y="4004897"/>
            <a:ext cx="158916" cy="158916"/>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42" name="Freeform 42"/>
          <p:cNvSpPr/>
          <p:nvPr/>
        </p:nvSpPr>
        <p:spPr>
          <a:xfrm>
            <a:off x="3403600" y="5617256"/>
            <a:ext cx="633180" cy="819650"/>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TextBox 43"/>
          <p:cNvSpPr txBox="1"/>
          <p:nvPr/>
        </p:nvSpPr>
        <p:spPr>
          <a:xfrm>
            <a:off x="877352" y="1264454"/>
            <a:ext cx="4015737" cy="1169423"/>
          </a:xfrm>
          <a:prstGeom prst="rect">
            <a:avLst/>
          </a:prstGeom>
        </p:spPr>
        <p:txBody>
          <a:bodyPr wrap="square" lIns="0" tIns="0" rIns="0" bIns="0" rtlCol="0" anchor="t">
            <a:spAutoFit/>
          </a:bodyPr>
          <a:lstStyle/>
          <a:p>
            <a:pPr algn="ctr" defTabSz="609630">
              <a:lnSpc>
                <a:spcPct val="150000"/>
              </a:lnSpc>
              <a:defRPr/>
            </a:pPr>
            <a:r>
              <a:rPr lang="en-US" sz="2533" spc="261">
                <a:solidFill>
                  <a:srgbClr val="100F0D"/>
                </a:solidFill>
                <a:latin typeface="Times New Roman" panose="02020603050405020304" pitchFamily="18" charset="0"/>
                <a:cs typeface="Times New Roman" panose="02020603050405020304" pitchFamily="18" charset="0"/>
                <a:hlinkClick r:id="rId5"/>
              </a:rPr>
              <a:t>https://scratch.mit.edu/projects/886339759/</a:t>
            </a:r>
            <a:r>
              <a:rPr lang="en-US" sz="2533" spc="261">
                <a:solidFill>
                  <a:srgbClr val="100F0D"/>
                </a:solidFill>
                <a:latin typeface="Times New Roman" panose="02020603050405020304" pitchFamily="18" charset="0"/>
                <a:cs typeface="Times New Roman" panose="02020603050405020304" pitchFamily="18" charset="0"/>
              </a:rPr>
              <a:t> </a:t>
            </a:r>
          </a:p>
        </p:txBody>
      </p:sp>
      <p:sp>
        <p:nvSpPr>
          <p:cNvPr id="44" name="TextBox 44"/>
          <p:cNvSpPr txBox="1"/>
          <p:nvPr/>
        </p:nvSpPr>
        <p:spPr>
          <a:xfrm>
            <a:off x="576337" y="4506203"/>
            <a:ext cx="3626624" cy="1169423"/>
          </a:xfrm>
          <a:prstGeom prst="rect">
            <a:avLst/>
          </a:prstGeom>
        </p:spPr>
        <p:txBody>
          <a:bodyPr wrap="square" lIns="0" tIns="0" rIns="0" bIns="0" rtlCol="0" anchor="t">
            <a:spAutoFit/>
          </a:bodyPr>
          <a:lstStyle/>
          <a:p>
            <a:pPr algn="ctr" defTabSz="609630">
              <a:lnSpc>
                <a:spcPct val="150000"/>
              </a:lnSpc>
              <a:defRPr/>
            </a:pPr>
            <a:r>
              <a:rPr lang="en-US" sz="2533" spc="261">
                <a:solidFill>
                  <a:srgbClr val="100F0D"/>
                </a:solidFill>
                <a:latin typeface="Times New Roman" panose="02020603050405020304" pitchFamily="18" charset="0"/>
                <a:cs typeface="Times New Roman" panose="02020603050405020304" pitchFamily="18" charset="0"/>
                <a:hlinkClick r:id="rId6"/>
              </a:rPr>
              <a:t>https://trycolors.com/mixer</a:t>
            </a:r>
            <a:r>
              <a:rPr lang="en-US" sz="2533" spc="261">
                <a:solidFill>
                  <a:srgbClr val="100F0D"/>
                </a:solidFill>
                <a:latin typeface="Times New Roman" panose="02020603050405020304" pitchFamily="18" charset="0"/>
                <a:cs typeface="Times New Roman" panose="02020603050405020304" pitchFamily="18" charset="0"/>
              </a:rPr>
              <a:t> </a:t>
            </a:r>
          </a:p>
        </p:txBody>
      </p:sp>
      <p:sp>
        <p:nvSpPr>
          <p:cNvPr id="46" name="Freeform 42">
            <a:extLst>
              <a:ext uri="{FF2B5EF4-FFF2-40B4-BE49-F238E27FC236}">
                <a16:creationId xmlns:a16="http://schemas.microsoft.com/office/drawing/2014/main" id="{E40087D4-3CB7-0542-A2F1-177667A06BD0}"/>
              </a:ext>
            </a:extLst>
          </p:cNvPr>
          <p:cNvSpPr/>
          <p:nvPr/>
        </p:nvSpPr>
        <p:spPr>
          <a:xfrm>
            <a:off x="4135637" y="2430666"/>
            <a:ext cx="633180" cy="819650"/>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9" name="Group 48">
            <a:extLst>
              <a:ext uri="{FF2B5EF4-FFF2-40B4-BE49-F238E27FC236}">
                <a16:creationId xmlns:a16="http://schemas.microsoft.com/office/drawing/2014/main" id="{BD3AB70A-3682-5E4B-AD30-350EC22FDDA3}"/>
              </a:ext>
            </a:extLst>
          </p:cNvPr>
          <p:cNvGrpSpPr/>
          <p:nvPr/>
        </p:nvGrpSpPr>
        <p:grpSpPr>
          <a:xfrm>
            <a:off x="5283200" y="682431"/>
            <a:ext cx="6006918" cy="1939377"/>
            <a:chOff x="8515623" y="607767"/>
            <a:chExt cx="9010377" cy="2909065"/>
          </a:xfrm>
        </p:grpSpPr>
        <p:sp>
          <p:nvSpPr>
            <p:cNvPr id="47" name="Freeform 4">
              <a:extLst>
                <a:ext uri="{FF2B5EF4-FFF2-40B4-BE49-F238E27FC236}">
                  <a16:creationId xmlns:a16="http://schemas.microsoft.com/office/drawing/2014/main" id="{5500D27D-9D14-C8D1-AC0B-3DB5472FDF9F}"/>
                </a:ext>
              </a:extLst>
            </p:cNvPr>
            <p:cNvSpPr/>
            <p:nvPr/>
          </p:nvSpPr>
          <p:spPr>
            <a:xfrm>
              <a:off x="8515623" y="1383807"/>
              <a:ext cx="1144826" cy="110905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8" name="TextBox 47">
              <a:extLst>
                <a:ext uri="{FF2B5EF4-FFF2-40B4-BE49-F238E27FC236}">
                  <a16:creationId xmlns:a16="http://schemas.microsoft.com/office/drawing/2014/main" id="{66D07444-BAB8-6DC7-5039-6628F7085918}"/>
                </a:ext>
              </a:extLst>
            </p:cNvPr>
            <p:cNvSpPr txBox="1"/>
            <p:nvPr/>
          </p:nvSpPr>
          <p:spPr>
            <a:xfrm>
              <a:off x="10058400" y="607767"/>
              <a:ext cx="7467600" cy="2909065"/>
            </a:xfrm>
            <a:prstGeom prst="rect">
              <a:avLst/>
            </a:prstGeom>
            <a:noFill/>
          </p:spPr>
          <p:txBody>
            <a:bodyPr wrap="square" rtlCol="0">
              <a:spAutoFit/>
            </a:bodyPr>
            <a:lstStyle/>
            <a:p>
              <a:pPr algn="just">
                <a:lnSpc>
                  <a:spcPct val="150000"/>
                </a:lnSpc>
              </a:pPr>
              <a:r>
                <a:rPr lang="en-US" sz="2667" i="1">
                  <a:solidFill>
                    <a:srgbClr val="C00000"/>
                  </a:solidFill>
                  <a:latin typeface="Times New Roman" panose="02020603050405020304" pitchFamily="18" charset="0"/>
                  <a:cs typeface="Times New Roman" panose="02020603050405020304" pitchFamily="18" charset="0"/>
                </a:rPr>
                <a:t>Em hãy truy cập một số phần mềm mô phỏng sau và thực hiện các yêu cầu: </a:t>
              </a:r>
            </a:p>
          </p:txBody>
        </p:sp>
      </p:grpSp>
      <p:sp>
        <p:nvSpPr>
          <p:cNvPr id="50" name="Rectangle 49">
            <a:extLst>
              <a:ext uri="{FF2B5EF4-FFF2-40B4-BE49-F238E27FC236}">
                <a16:creationId xmlns:a16="http://schemas.microsoft.com/office/drawing/2014/main" id="{747D2D80-B400-2F98-E5ED-DBBC910883E3}"/>
              </a:ext>
            </a:extLst>
          </p:cNvPr>
          <p:cNvSpPr/>
          <p:nvPr/>
        </p:nvSpPr>
        <p:spPr>
          <a:xfrm>
            <a:off x="5283201" y="2942487"/>
            <a:ext cx="6654800" cy="3244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97C7A53B-BFA1-95FF-C09A-DC70ED2E8736}"/>
              </a:ext>
            </a:extLst>
          </p:cNvPr>
          <p:cNvSpPr txBox="1"/>
          <p:nvPr/>
        </p:nvSpPr>
        <p:spPr>
          <a:xfrm>
            <a:off x="5468320" y="3138950"/>
            <a:ext cx="6350001" cy="482120"/>
          </a:xfrm>
          <a:prstGeom prst="rect">
            <a:avLst/>
          </a:prstGeom>
          <a:noFill/>
        </p:spPr>
        <p:txBody>
          <a:bodyPr wrap="square" rtlCol="0">
            <a:spAutoFit/>
          </a:bodyPr>
          <a:lstStyle/>
          <a:p>
            <a:pPr marL="381019" indent="-381019">
              <a:buFont typeface="Wingdings" panose="05000000000000000000" pitchFamily="2" charset="2"/>
              <a:buChar char="Ø"/>
            </a:pPr>
            <a:r>
              <a:rPr lang="en-US" sz="2533">
                <a:latin typeface="Times New Roman" panose="02020603050405020304" pitchFamily="18" charset="0"/>
                <a:cs typeface="Times New Roman" panose="02020603050405020304" pitchFamily="18" charset="0"/>
              </a:rPr>
              <a:t>Em hãy thực hành pha màu sau đây: </a:t>
            </a:r>
          </a:p>
        </p:txBody>
      </p:sp>
      <p:grpSp>
        <p:nvGrpSpPr>
          <p:cNvPr id="59" name="Group 58">
            <a:extLst>
              <a:ext uri="{FF2B5EF4-FFF2-40B4-BE49-F238E27FC236}">
                <a16:creationId xmlns:a16="http://schemas.microsoft.com/office/drawing/2014/main" id="{7341D0C0-F6E7-169E-03AB-AE46E71F7E12}"/>
              </a:ext>
            </a:extLst>
          </p:cNvPr>
          <p:cNvGrpSpPr/>
          <p:nvPr/>
        </p:nvGrpSpPr>
        <p:grpSpPr>
          <a:xfrm>
            <a:off x="5766458" y="4084354"/>
            <a:ext cx="6115395" cy="2035521"/>
            <a:chOff x="8649687" y="6126530"/>
            <a:chExt cx="9173092" cy="3053281"/>
          </a:xfrm>
        </p:grpSpPr>
        <p:sp>
          <p:nvSpPr>
            <p:cNvPr id="52" name="Rectangle: Rounded Corners 51">
              <a:extLst>
                <a:ext uri="{FF2B5EF4-FFF2-40B4-BE49-F238E27FC236}">
                  <a16:creationId xmlns:a16="http://schemas.microsoft.com/office/drawing/2014/main" id="{70076A70-320A-A3C1-C0F9-342150EA21E2}"/>
                </a:ext>
              </a:extLst>
            </p:cNvPr>
            <p:cNvSpPr/>
            <p:nvPr/>
          </p:nvSpPr>
          <p:spPr>
            <a:xfrm>
              <a:off x="8649687" y="6126531"/>
              <a:ext cx="2209800" cy="2141169"/>
            </a:xfrm>
            <a:prstGeom prst="round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402B0B45-B3D0-BD8E-1D51-92A40215C12F}"/>
                </a:ext>
              </a:extLst>
            </p:cNvPr>
            <p:cNvSpPr/>
            <p:nvPr/>
          </p:nvSpPr>
          <p:spPr>
            <a:xfrm>
              <a:off x="11584373" y="6126530"/>
              <a:ext cx="2209800" cy="2141169"/>
            </a:xfrm>
            <a:prstGeom prst="roundRect">
              <a:avLst/>
            </a:prstGeom>
            <a:solidFill>
              <a:srgbClr val="BA4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E5A0517B-392D-1A50-AED3-6F0A072E250D}"/>
                </a:ext>
              </a:extLst>
            </p:cNvPr>
            <p:cNvSpPr/>
            <p:nvPr/>
          </p:nvSpPr>
          <p:spPr>
            <a:xfrm>
              <a:off x="14543131" y="6126530"/>
              <a:ext cx="2209800" cy="2141169"/>
            </a:xfrm>
            <a:prstGeom prst="roundRect">
              <a:avLst/>
            </a:prstGeom>
            <a:solidFill>
              <a:srgbClr val="DEA9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72A413FE-03A6-A19D-4F5F-3B41C0073E6D}"/>
                </a:ext>
              </a:extLst>
            </p:cNvPr>
            <p:cNvSpPr txBox="1"/>
            <p:nvPr/>
          </p:nvSpPr>
          <p:spPr>
            <a:xfrm>
              <a:off x="8678779" y="8487313"/>
              <a:ext cx="9144000" cy="692498"/>
            </a:xfrm>
            <a:prstGeom prst="rect">
              <a:avLst/>
            </a:prstGeom>
            <a:noFill/>
          </p:spPr>
          <p:txBody>
            <a:bodyPr wrap="square">
              <a:spAutoFit/>
            </a:bodyPr>
            <a:lstStyle/>
            <a:p>
              <a:r>
                <a:rPr lang="en-US" sz="2400" i="1">
                  <a:latin typeface="Times New Roman" panose="02020603050405020304" pitchFamily="18" charset="0"/>
                  <a:cs typeface="Times New Roman" panose="02020603050405020304" pitchFamily="18" charset="0"/>
                </a:rPr>
                <a:t> #4376BA        #BA4379         #DEA958</a:t>
              </a:r>
            </a:p>
          </p:txBody>
        </p:sp>
      </p:grpSp>
    </p:spTree>
    <p:extLst>
      <p:ext uri="{BB962C8B-B14F-4D97-AF65-F5344CB8AC3E}">
        <p14:creationId xmlns:p14="http://schemas.microsoft.com/office/powerpoint/2010/main" val="375092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D842AA-9E0E-4C99-DA51-D2A2FF6264B9}"/>
              </a:ext>
            </a:extLst>
          </p:cNvPr>
          <p:cNvGrpSpPr/>
          <p:nvPr/>
        </p:nvGrpSpPr>
        <p:grpSpPr>
          <a:xfrm>
            <a:off x="7467600" y="381000"/>
            <a:ext cx="4673600" cy="3860463"/>
            <a:chOff x="11044347" y="342900"/>
            <a:chExt cx="7010400" cy="5790694"/>
          </a:xfrm>
        </p:grpSpPr>
        <p:pic>
          <p:nvPicPr>
            <p:cNvPr id="3" name="Picture 2">
              <a:extLst>
                <a:ext uri="{FF2B5EF4-FFF2-40B4-BE49-F238E27FC236}">
                  <a16:creationId xmlns:a16="http://schemas.microsoft.com/office/drawing/2014/main" id="{28A5D992-4F5A-2BC1-E47C-22AD23BC074B}"/>
                </a:ext>
              </a:extLst>
            </p:cNvPr>
            <p:cNvPicPr>
              <a:picLocks noChangeAspect="1"/>
            </p:cNvPicPr>
            <p:nvPr/>
          </p:nvPicPr>
          <p:blipFill>
            <a:blip r:embed="rId2"/>
            <a:stretch>
              <a:fillRect/>
            </a:stretch>
          </p:blipFill>
          <p:spPr>
            <a:xfrm>
              <a:off x="11277600" y="342900"/>
              <a:ext cx="6543894" cy="4114800"/>
            </a:xfrm>
            <a:prstGeom prst="rect">
              <a:avLst/>
            </a:prstGeom>
          </p:spPr>
        </p:pic>
        <p:sp>
          <p:nvSpPr>
            <p:cNvPr id="6" name="TextBox 5">
              <a:extLst>
                <a:ext uri="{FF2B5EF4-FFF2-40B4-BE49-F238E27FC236}">
                  <a16:creationId xmlns:a16="http://schemas.microsoft.com/office/drawing/2014/main" id="{F998E1CA-E9F4-CF3B-FFF3-A5B9926520C0}"/>
                </a:ext>
              </a:extLst>
            </p:cNvPr>
            <p:cNvSpPr txBox="1"/>
            <p:nvPr/>
          </p:nvSpPr>
          <p:spPr>
            <a:xfrm>
              <a:off x="11044347" y="4610100"/>
              <a:ext cx="7010400" cy="1523494"/>
            </a:xfrm>
            <a:prstGeom prst="rect">
              <a:avLst/>
            </a:prstGeom>
            <a:noFill/>
          </p:spPr>
          <p:txBody>
            <a:bodyPr wrap="square" rtlCol="0">
              <a:spAutoFit/>
            </a:bodyPr>
            <a:lstStyle/>
            <a:p>
              <a:pPr algn="ctr">
                <a:lnSpc>
                  <a:spcPct val="150000"/>
                </a:lnSpc>
              </a:pPr>
              <a:r>
                <a:rPr lang="en-US" sz="2000" b="1" i="1">
                  <a:latin typeface="Times New Roman" panose="02020603050405020304" pitchFamily="18" charset="0"/>
                  <a:cs typeface="Times New Roman" panose="02020603050405020304" pitchFamily="18" charset="0"/>
                </a:rPr>
                <a:t>Hình 5.1. </a:t>
              </a:r>
              <a:r>
                <a:rPr lang="en-US" sz="2000" i="1">
                  <a:latin typeface="Times New Roman" panose="02020603050405020304" pitchFamily="18" charset="0"/>
                  <a:cs typeface="Times New Roman" panose="02020603050405020304" pitchFamily="18" charset="0"/>
                </a:rPr>
                <a:t>Phần mềm mô phỏng pha màu trên trang </a:t>
              </a:r>
              <a:r>
                <a:rPr lang="en-US" sz="2000" i="1">
                  <a:latin typeface="Times New Roman" panose="02020603050405020304" pitchFamily="18" charset="0"/>
                  <a:cs typeface="Times New Roman" panose="02020603050405020304" pitchFamily="18" charset="0"/>
                  <a:hlinkClick r:id="rId3"/>
                </a:rPr>
                <a:t>https://trycolors.com</a:t>
              </a:r>
              <a:r>
                <a:rPr lang="en-US" sz="2000" i="1">
                  <a:latin typeface="Times New Roman" panose="02020603050405020304" pitchFamily="18" charset="0"/>
                  <a:cs typeface="Times New Roman" panose="02020603050405020304" pitchFamily="18" charset="0"/>
                </a:rPr>
                <a:t> </a:t>
              </a:r>
            </a:p>
          </p:txBody>
        </p:sp>
      </p:grpSp>
      <p:sp>
        <p:nvSpPr>
          <p:cNvPr id="10" name="Rectangle: Rounded Corners 9">
            <a:extLst>
              <a:ext uri="{FF2B5EF4-FFF2-40B4-BE49-F238E27FC236}">
                <a16:creationId xmlns:a16="http://schemas.microsoft.com/office/drawing/2014/main" id="{C0F3F94A-5654-120A-51BB-28998B7EB634}"/>
              </a:ext>
            </a:extLst>
          </p:cNvPr>
          <p:cNvSpPr/>
          <p:nvPr/>
        </p:nvSpPr>
        <p:spPr>
          <a:xfrm>
            <a:off x="358702" y="336550"/>
            <a:ext cx="2590800" cy="6604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bg1"/>
                </a:solidFill>
                <a:latin typeface="Times New Roman" panose="02020603050405020304" pitchFamily="18" charset="0"/>
                <a:cs typeface="Times New Roman" panose="02020603050405020304" pitchFamily="18" charset="0"/>
              </a:rPr>
              <a:t>Hoạt động 1 </a:t>
            </a:r>
          </a:p>
        </p:txBody>
      </p:sp>
      <p:sp>
        <p:nvSpPr>
          <p:cNvPr id="11" name="TextBox 10">
            <a:extLst>
              <a:ext uri="{FF2B5EF4-FFF2-40B4-BE49-F238E27FC236}">
                <a16:creationId xmlns:a16="http://schemas.microsoft.com/office/drawing/2014/main" id="{09EBAE9F-0D38-8747-F67B-CF2C6439594F}"/>
              </a:ext>
            </a:extLst>
          </p:cNvPr>
          <p:cNvSpPr txBox="1"/>
          <p:nvPr/>
        </p:nvSpPr>
        <p:spPr>
          <a:xfrm>
            <a:off x="241299" y="1022854"/>
            <a:ext cx="7226227" cy="3416320"/>
          </a:xfrm>
          <a:prstGeom prst="rect">
            <a:avLst/>
          </a:prstGeom>
          <a:noFill/>
        </p:spPr>
        <p:txBody>
          <a:bodyPr wrap="square" rtlCol="0">
            <a:spAutoFit/>
          </a:bodyPr>
          <a:lstStyle/>
          <a:p>
            <a:pPr algn="just">
              <a:lnSpc>
                <a:spcPct val="150000"/>
              </a:lnSpc>
            </a:pPr>
            <a:r>
              <a:rPr lang="en-US" sz="2400">
                <a:latin typeface="Times New Roman" panose="02020603050405020304" pitchFamily="18" charset="0"/>
                <a:cs typeface="Times New Roman" panose="02020603050405020304" pitchFamily="18" charset="0"/>
              </a:rPr>
              <a:t>Trong thực tế, khi pha màu, em chỉ có thể thay đổi tỉ lệ (giữa các màu) trong hỗn hợp màu đã pha bằng cách trộn thêm màu. Việc bổ sung nhiều màu có thể dẫn đến hỗn hợp màu xỉn đục và không dung được nữa. Điều đó xảy ra nhiều lần, khiến em mất nhiều thời gian và giảm hứng thú đối với việc pha màu.</a:t>
            </a:r>
          </a:p>
        </p:txBody>
      </p:sp>
      <p:sp>
        <p:nvSpPr>
          <p:cNvPr id="13" name="TextBox 12">
            <a:extLst>
              <a:ext uri="{FF2B5EF4-FFF2-40B4-BE49-F238E27FC236}">
                <a16:creationId xmlns:a16="http://schemas.microsoft.com/office/drawing/2014/main" id="{DAC2768F-8D2B-F13F-EE60-FA1A5B66B5C9}"/>
              </a:ext>
            </a:extLst>
          </p:cNvPr>
          <p:cNvSpPr txBox="1"/>
          <p:nvPr/>
        </p:nvSpPr>
        <p:spPr>
          <a:xfrm>
            <a:off x="241299" y="4375337"/>
            <a:ext cx="11544301" cy="1754326"/>
          </a:xfrm>
          <a:prstGeom prst="rect">
            <a:avLst/>
          </a:prstGeom>
          <a:noFill/>
        </p:spPr>
        <p:txBody>
          <a:bodyPr wrap="square">
            <a:spAutoFit/>
          </a:bodyPr>
          <a:lstStyle/>
          <a:p>
            <a:pPr algn="just" defTabSz="609630">
              <a:lnSpc>
                <a:spcPct val="150000"/>
              </a:lnSpc>
              <a:defRPr/>
            </a:pPr>
            <a:r>
              <a:rPr lang="en-US" sz="2400">
                <a:solidFill>
                  <a:prstClr val="black"/>
                </a:solidFill>
                <a:latin typeface="Times New Roman" panose="02020603050405020304" pitchFamily="18" charset="0"/>
                <a:cs typeface="Times New Roman" panose="02020603050405020304" pitchFamily="18" charset="0"/>
              </a:rPr>
              <a:t>Phần mềm mô phỏng pha màu (</a:t>
            </a:r>
            <a:r>
              <a:rPr lang="en-US" sz="2400" b="1" i="1">
                <a:solidFill>
                  <a:prstClr val="black"/>
                </a:solidFill>
                <a:latin typeface="Times New Roman" panose="02020603050405020304" pitchFamily="18" charset="0"/>
                <a:cs typeface="Times New Roman" panose="02020603050405020304" pitchFamily="18" charset="0"/>
              </a:rPr>
              <a:t>Hình 5.1</a:t>
            </a:r>
            <a:r>
              <a:rPr lang="en-US" sz="2400">
                <a:solidFill>
                  <a:prstClr val="black"/>
                </a:solidFill>
                <a:latin typeface="Times New Roman" panose="02020603050405020304" pitchFamily="18" charset="0"/>
                <a:cs typeface="Times New Roman" panose="02020603050405020304" pitchFamily="18" charset="0"/>
              </a:rPr>
              <a:t>) cho phép em chọn màu, tăng giảm tỉ lệ các màu và giúp em nhìn thấy màu kết quả được tạo ra trên màn hình. </a:t>
            </a:r>
            <a:r>
              <a:rPr lang="en-US" sz="2400" i="1">
                <a:solidFill>
                  <a:srgbClr val="C00000"/>
                </a:solidFill>
                <a:latin typeface="Times New Roman" panose="02020603050405020304" pitchFamily="18" charset="0"/>
                <a:cs typeface="Times New Roman" panose="02020603050405020304" pitchFamily="18" charset="0"/>
              </a:rPr>
              <a:t>Em hãy cho biết việc sử dụng phần mềm mô phỏng pha màu để tập pha màu và tìm hiểu về màu sắc có những lợi ích gì? </a:t>
            </a:r>
          </a:p>
        </p:txBody>
      </p:sp>
    </p:spTree>
    <p:extLst>
      <p:ext uri="{BB962C8B-B14F-4D97-AF65-F5344CB8AC3E}">
        <p14:creationId xmlns:p14="http://schemas.microsoft.com/office/powerpoint/2010/main" val="47398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TotalTime>
  <Words>1568</Words>
  <Application>Microsoft Office PowerPoint</Application>
  <PresentationFormat>Widescreen</PresentationFormat>
  <Paragraphs>133</Paragraphs>
  <Slides>28</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SingPC</dc:creator>
  <cp:lastModifiedBy>SingPC</cp:lastModifiedBy>
  <cp:revision>3</cp:revision>
  <dcterms:created xsi:type="dcterms:W3CDTF">2025-12-24T01:27:33Z</dcterms:created>
  <dcterms:modified xsi:type="dcterms:W3CDTF">2025-12-24T01:50:42Z</dcterms:modified>
</cp:coreProperties>
</file>