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2" d="100"/>
          <a:sy n="102"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5B5D5-D628-49A0-8D65-46F82DF74E9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DB56D9D4-F7BD-4052-A4FB-712C81D0E447}">
      <dgm:prSet phldrT="[Text]" custT="1"/>
      <dgm:spPr>
        <a:solidFill>
          <a:schemeClr val="accent4">
            <a:lumMod val="20000"/>
            <a:lumOff val="80000"/>
          </a:schemeClr>
        </a:solidFill>
      </dgm:spPr>
      <dgm:t>
        <a:bodyPr/>
        <a:lstStyle/>
        <a:p>
          <a:pPr algn="just"/>
          <a:r>
            <a:rPr lang="en-US" sz="1800">
              <a:solidFill>
                <a:srgbClr val="3333CC"/>
              </a:solidFill>
              <a:latin typeface="Times New Roman" panose="02020603050405020304" pitchFamily="18" charset="0"/>
              <a:cs typeface="Times New Roman" panose="02020603050405020304" pitchFamily="18" charset="0"/>
            </a:rPr>
            <a:t>2. </a:t>
          </a:r>
          <a:r>
            <a:rPr lang="vi-VN" sz="1800">
              <a:solidFill>
                <a:srgbClr val="3333CC"/>
              </a:solidFill>
              <a:latin typeface="Times New Roman" panose="02020603050405020304" pitchFamily="18" charset="0"/>
              <a:cs typeface="Times New Roman" panose="02020603050405020304" pitchFamily="18" charset="0"/>
            </a:rPr>
            <a:t>Em hãy đánh giá độ tin cậy của thông tin được cung cấp từ ba ứng dụng ở Câu 1.</a:t>
          </a:r>
          <a:endParaRPr lang="en-US" sz="1800">
            <a:solidFill>
              <a:srgbClr val="3333CC"/>
            </a:solidFill>
            <a:latin typeface="Times New Roman" panose="02020603050405020304" pitchFamily="18" charset="0"/>
            <a:cs typeface="Times New Roman" panose="02020603050405020304" pitchFamily="18" charset="0"/>
          </a:endParaRPr>
        </a:p>
      </dgm:t>
    </dgm:pt>
    <dgm:pt modelId="{EEE3D562-1267-48D9-A7D0-D9BF47C93E98}" type="parTrans" cxnId="{43904909-8246-4B37-BC8E-E1E582BE18FF}">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5659ED13-5D23-485E-A080-EEAC9A201B79}" type="sibTrans" cxnId="{43904909-8246-4B37-BC8E-E1E582BE18FF}">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BA90B44D-B728-4768-B1EA-3EF87E7DCE94}">
      <dgm:prSet custT="1"/>
      <dgm:spPr/>
      <dgm:t>
        <a:bodyPr/>
        <a:lstStyle/>
        <a:p>
          <a:pPr algn="just"/>
          <a:r>
            <a:rPr lang="en-US" sz="1800">
              <a:solidFill>
                <a:srgbClr val="3333CC"/>
              </a:solidFill>
              <a:latin typeface="Times New Roman" panose="02020603050405020304" pitchFamily="18" charset="0"/>
              <a:cs typeface="Times New Roman" panose="02020603050405020304" pitchFamily="18" charset="0"/>
            </a:rPr>
            <a:t>Các ứng dụng Facebook, Youtube, Zalo chỉ cung cấp môi trường để cập nhật, lưu trữ, lan truyền thông tin theo chủ quan của người dùng và không có trách nhiệm kiểm chứng các thông tin đó nên độ tin cậy của thông tin rất khác nhau, phụ thuộc vào nguồn thông tin và mục đích lan truyền thông tin.</a:t>
          </a:r>
        </a:p>
      </dgm:t>
    </dgm:pt>
    <dgm:pt modelId="{711F4EB4-2891-4495-9707-7841D659D6CC}" type="parTrans" cxnId="{D2608C9F-2FCF-4189-AC22-4F807797174B}">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83290A1C-C5F0-4D25-A9F6-07CEBEBE5DD8}" type="sibTrans" cxnId="{D2608C9F-2FCF-4189-AC22-4F807797174B}">
      <dgm:prSet/>
      <dgm:spPr/>
      <dgm:t>
        <a:bodyPr/>
        <a:lstStyle/>
        <a:p>
          <a:pPr algn="just"/>
          <a:endParaRPr lang="en-US" sz="1800">
            <a:latin typeface="Times New Roman" panose="02020603050405020304" pitchFamily="18" charset="0"/>
            <a:cs typeface="Times New Roman" panose="02020603050405020304" pitchFamily="18" charset="0"/>
          </a:endParaRPr>
        </a:p>
      </dgm:t>
    </dgm:pt>
    <dgm:pt modelId="{31467F22-A8D3-4BF1-9445-604CE78E998B}" type="pres">
      <dgm:prSet presAssocID="{39B5B5D5-D628-49A0-8D65-46F82DF74E92}" presName="linear" presStyleCnt="0">
        <dgm:presLayoutVars>
          <dgm:dir/>
          <dgm:animLvl val="lvl"/>
          <dgm:resizeHandles val="exact"/>
        </dgm:presLayoutVars>
      </dgm:prSet>
      <dgm:spPr/>
    </dgm:pt>
    <dgm:pt modelId="{504013F9-08F8-490C-9457-158458A8B12F}" type="pres">
      <dgm:prSet presAssocID="{DB56D9D4-F7BD-4052-A4FB-712C81D0E447}" presName="parentLin" presStyleCnt="0"/>
      <dgm:spPr/>
    </dgm:pt>
    <dgm:pt modelId="{DCC11CA7-A7D0-4E31-9C49-5A9B1E06FA30}" type="pres">
      <dgm:prSet presAssocID="{DB56D9D4-F7BD-4052-A4FB-712C81D0E447}" presName="parentLeftMargin" presStyleLbl="node1" presStyleIdx="0" presStyleCnt="1"/>
      <dgm:spPr/>
    </dgm:pt>
    <dgm:pt modelId="{5D570880-E29F-4D36-BE22-688C0CE246F2}" type="pres">
      <dgm:prSet presAssocID="{DB56D9D4-F7BD-4052-A4FB-712C81D0E447}" presName="parentText" presStyleLbl="node1" presStyleIdx="0" presStyleCnt="1" custScaleX="140591" custScaleY="106450">
        <dgm:presLayoutVars>
          <dgm:chMax val="0"/>
          <dgm:bulletEnabled val="1"/>
        </dgm:presLayoutVars>
      </dgm:prSet>
      <dgm:spPr/>
    </dgm:pt>
    <dgm:pt modelId="{9C6166AC-95D5-4219-A72F-7EE4AA778E56}" type="pres">
      <dgm:prSet presAssocID="{DB56D9D4-F7BD-4052-A4FB-712C81D0E447}" presName="negativeSpace" presStyleCnt="0"/>
      <dgm:spPr/>
    </dgm:pt>
    <dgm:pt modelId="{2B08E4A1-D068-45E0-AB76-4FE4E22BE06E}" type="pres">
      <dgm:prSet presAssocID="{DB56D9D4-F7BD-4052-A4FB-712C81D0E447}" presName="childText" presStyleLbl="conFgAcc1" presStyleIdx="0" presStyleCnt="1" custScaleY="104388" custLinFactNeighborX="-99">
        <dgm:presLayoutVars>
          <dgm:bulletEnabled val="1"/>
        </dgm:presLayoutVars>
      </dgm:prSet>
      <dgm:spPr/>
    </dgm:pt>
  </dgm:ptLst>
  <dgm:cxnLst>
    <dgm:cxn modelId="{43904909-8246-4B37-BC8E-E1E582BE18FF}" srcId="{39B5B5D5-D628-49A0-8D65-46F82DF74E92}" destId="{DB56D9D4-F7BD-4052-A4FB-712C81D0E447}" srcOrd="0" destOrd="0" parTransId="{EEE3D562-1267-48D9-A7D0-D9BF47C93E98}" sibTransId="{5659ED13-5D23-485E-A080-EEAC9A201B79}"/>
    <dgm:cxn modelId="{E99A207B-FC0A-4622-A124-43C512315849}" type="presOf" srcId="{DB56D9D4-F7BD-4052-A4FB-712C81D0E447}" destId="{DCC11CA7-A7D0-4E31-9C49-5A9B1E06FA30}" srcOrd="0" destOrd="0" presId="urn:microsoft.com/office/officeart/2005/8/layout/list1"/>
    <dgm:cxn modelId="{50637F9B-FD95-4743-ABFF-670EF0846F70}" type="presOf" srcId="{DB56D9D4-F7BD-4052-A4FB-712C81D0E447}" destId="{5D570880-E29F-4D36-BE22-688C0CE246F2}" srcOrd="1" destOrd="0" presId="urn:microsoft.com/office/officeart/2005/8/layout/list1"/>
    <dgm:cxn modelId="{D2608C9F-2FCF-4189-AC22-4F807797174B}" srcId="{DB56D9D4-F7BD-4052-A4FB-712C81D0E447}" destId="{BA90B44D-B728-4768-B1EA-3EF87E7DCE94}" srcOrd="0" destOrd="0" parTransId="{711F4EB4-2891-4495-9707-7841D659D6CC}" sibTransId="{83290A1C-C5F0-4D25-A9F6-07CEBEBE5DD8}"/>
    <dgm:cxn modelId="{33F324A7-0662-4F95-8EDD-79C5BD719783}" type="presOf" srcId="{39B5B5D5-D628-49A0-8D65-46F82DF74E92}" destId="{31467F22-A8D3-4BF1-9445-604CE78E998B}" srcOrd="0" destOrd="0" presId="urn:microsoft.com/office/officeart/2005/8/layout/list1"/>
    <dgm:cxn modelId="{A69FB9E6-E5CD-4970-B9F1-BB630A3A897D}" type="presOf" srcId="{BA90B44D-B728-4768-B1EA-3EF87E7DCE94}" destId="{2B08E4A1-D068-45E0-AB76-4FE4E22BE06E}" srcOrd="0" destOrd="0" presId="urn:microsoft.com/office/officeart/2005/8/layout/list1"/>
    <dgm:cxn modelId="{534DB351-7F44-4D23-981E-523659C7CFDA}" type="presParOf" srcId="{31467F22-A8D3-4BF1-9445-604CE78E998B}" destId="{504013F9-08F8-490C-9457-158458A8B12F}" srcOrd="0" destOrd="0" presId="urn:microsoft.com/office/officeart/2005/8/layout/list1"/>
    <dgm:cxn modelId="{DDDE2B38-C293-477B-AF7C-F14455ABA799}" type="presParOf" srcId="{504013F9-08F8-490C-9457-158458A8B12F}" destId="{DCC11CA7-A7D0-4E31-9C49-5A9B1E06FA30}" srcOrd="0" destOrd="0" presId="urn:microsoft.com/office/officeart/2005/8/layout/list1"/>
    <dgm:cxn modelId="{863FA122-019A-48F6-9554-B8E374E5845F}" type="presParOf" srcId="{504013F9-08F8-490C-9457-158458A8B12F}" destId="{5D570880-E29F-4D36-BE22-688C0CE246F2}" srcOrd="1" destOrd="0" presId="urn:microsoft.com/office/officeart/2005/8/layout/list1"/>
    <dgm:cxn modelId="{C5F3A56F-BFBD-4D7A-80BE-CC9437DB7825}" type="presParOf" srcId="{31467F22-A8D3-4BF1-9445-604CE78E998B}" destId="{9C6166AC-95D5-4219-A72F-7EE4AA778E56}" srcOrd="1" destOrd="0" presId="urn:microsoft.com/office/officeart/2005/8/layout/list1"/>
    <dgm:cxn modelId="{0618612C-3F4C-46DE-AF88-1B1A11D14EC4}" type="presParOf" srcId="{31467F22-A8D3-4BF1-9445-604CE78E998B}" destId="{2B08E4A1-D068-45E0-AB76-4FE4E22BE06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5B5D5-D628-49A0-8D65-46F82DF74E9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DB56D9D4-F7BD-4052-A4FB-712C81D0E447}">
      <dgm:prSet phldrT="[Text]" custT="1"/>
      <dgm:spPr>
        <a:solidFill>
          <a:schemeClr val="accent4">
            <a:lumMod val="20000"/>
            <a:lumOff val="80000"/>
          </a:schemeClr>
        </a:solidFill>
      </dgm:spPr>
      <dgm:t>
        <a:bodyPr/>
        <a:lstStyle/>
        <a:p>
          <a:pPr algn="just"/>
          <a:r>
            <a:rPr lang="en-US" sz="1800">
              <a:solidFill>
                <a:srgbClr val="3333CC"/>
              </a:solidFill>
              <a:latin typeface="Times New Roman" panose="02020603050405020304" pitchFamily="18" charset="0"/>
              <a:cs typeface="Times New Roman" panose="02020603050405020304" pitchFamily="18" charset="0"/>
            </a:rPr>
            <a:t>1. Em hãy tìm kiếm trên Internet thông tin về một đội bóng, một cầu thủ hoặc một nhân vật mà em yêu thích.</a:t>
          </a:r>
        </a:p>
      </dgm:t>
    </dgm:pt>
    <dgm:pt modelId="{EEE3D562-1267-48D9-A7D0-D9BF47C93E98}" type="parTrans" cxnId="{43904909-8246-4B37-BC8E-E1E582BE18FF}">
      <dgm:prSet/>
      <dgm:spPr/>
      <dgm:t>
        <a:bodyPr/>
        <a:lstStyle/>
        <a:p>
          <a:pPr algn="just"/>
          <a:endParaRPr lang="en-US" sz="1800">
            <a:solidFill>
              <a:srgbClr val="3333CC"/>
            </a:solidFill>
            <a:latin typeface="Times New Roman" panose="02020603050405020304" pitchFamily="18" charset="0"/>
            <a:cs typeface="Times New Roman" panose="02020603050405020304" pitchFamily="18" charset="0"/>
          </a:endParaRPr>
        </a:p>
      </dgm:t>
    </dgm:pt>
    <dgm:pt modelId="{5659ED13-5D23-485E-A080-EEAC9A201B79}" type="sibTrans" cxnId="{43904909-8246-4B37-BC8E-E1E582BE18FF}">
      <dgm:prSet/>
      <dgm:spPr/>
      <dgm:t>
        <a:bodyPr/>
        <a:lstStyle/>
        <a:p>
          <a:pPr algn="just"/>
          <a:endParaRPr lang="en-US" sz="1800">
            <a:solidFill>
              <a:srgbClr val="3333CC"/>
            </a:solidFill>
            <a:latin typeface="Times New Roman" panose="02020603050405020304" pitchFamily="18" charset="0"/>
            <a:cs typeface="Times New Roman" panose="02020603050405020304" pitchFamily="18" charset="0"/>
          </a:endParaRPr>
        </a:p>
      </dgm:t>
    </dgm:pt>
    <dgm:pt modelId="{BA90B44D-B728-4768-B1EA-3EF87E7DCE94}">
      <dgm:prSet custT="1"/>
      <dgm:spPr/>
      <dgm:t>
        <a:bodyPr/>
        <a:lstStyle/>
        <a:p>
          <a:pPr algn="just"/>
          <a:r>
            <a:rPr lang="vi-VN" sz="1800" b="0" i="0">
              <a:solidFill>
                <a:srgbClr val="3333CC"/>
              </a:solidFill>
              <a:latin typeface="Times New Roman" panose="02020603050405020304" pitchFamily="18" charset="0"/>
              <a:cs typeface="Times New Roman" panose="02020603050405020304" pitchFamily="18" charset="0"/>
            </a:rPr>
            <a:t>Lionel Andrés Messi Cuccittini</a:t>
          </a:r>
          <a:r>
            <a:rPr lang="en-US" sz="1800" b="0" i="0">
              <a:solidFill>
                <a:srgbClr val="3333CC"/>
              </a:solidFill>
              <a:latin typeface="Times New Roman" panose="02020603050405020304" pitchFamily="18" charset="0"/>
              <a:cs typeface="Times New Roman" panose="02020603050405020304" pitchFamily="18" charset="0"/>
            </a:rPr>
            <a:t>,</a:t>
          </a:r>
          <a:r>
            <a:rPr lang="vi-VN" sz="1800" b="0" i="0">
              <a:solidFill>
                <a:srgbClr val="3333CC"/>
              </a:solidFill>
              <a:latin typeface="Times New Roman" panose="02020603050405020304" pitchFamily="18" charset="0"/>
              <a:cs typeface="Times New Roman" panose="02020603050405020304" pitchFamily="18" charset="0"/>
            </a:rPr>
            <a:t> sinh ngày 24 tháng 6 năm 1987, còn được gọi là Leo Messi, là một cầu thủ bóng đá người Argentina hiện đang chơi ở vị trí tiền đạo và là đội trưởng của đội tuyển bóng đá quốc gia Argentina.</a:t>
          </a:r>
          <a:endParaRPr lang="en-US" sz="1800">
            <a:solidFill>
              <a:srgbClr val="3333CC"/>
            </a:solidFill>
            <a:latin typeface="Times New Roman" panose="02020603050405020304" pitchFamily="18" charset="0"/>
            <a:cs typeface="Times New Roman" panose="02020603050405020304" pitchFamily="18" charset="0"/>
          </a:endParaRPr>
        </a:p>
      </dgm:t>
    </dgm:pt>
    <dgm:pt modelId="{711F4EB4-2891-4495-9707-7841D659D6CC}" type="parTrans" cxnId="{D2608C9F-2FCF-4189-AC22-4F807797174B}">
      <dgm:prSet/>
      <dgm:spPr/>
      <dgm:t>
        <a:bodyPr/>
        <a:lstStyle/>
        <a:p>
          <a:pPr algn="just"/>
          <a:endParaRPr lang="en-US" sz="1800">
            <a:solidFill>
              <a:srgbClr val="3333CC"/>
            </a:solidFill>
            <a:latin typeface="Times New Roman" panose="02020603050405020304" pitchFamily="18" charset="0"/>
            <a:cs typeface="Times New Roman" panose="02020603050405020304" pitchFamily="18" charset="0"/>
          </a:endParaRPr>
        </a:p>
      </dgm:t>
    </dgm:pt>
    <dgm:pt modelId="{83290A1C-C5F0-4D25-A9F6-07CEBEBE5DD8}" type="sibTrans" cxnId="{D2608C9F-2FCF-4189-AC22-4F807797174B}">
      <dgm:prSet/>
      <dgm:spPr/>
      <dgm:t>
        <a:bodyPr/>
        <a:lstStyle/>
        <a:p>
          <a:pPr algn="just"/>
          <a:endParaRPr lang="en-US" sz="1800">
            <a:solidFill>
              <a:srgbClr val="3333CC"/>
            </a:solidFill>
            <a:latin typeface="Times New Roman" panose="02020603050405020304" pitchFamily="18" charset="0"/>
            <a:cs typeface="Times New Roman" panose="02020603050405020304" pitchFamily="18" charset="0"/>
          </a:endParaRPr>
        </a:p>
      </dgm:t>
    </dgm:pt>
    <dgm:pt modelId="{31467F22-A8D3-4BF1-9445-604CE78E998B}" type="pres">
      <dgm:prSet presAssocID="{39B5B5D5-D628-49A0-8D65-46F82DF74E92}" presName="linear" presStyleCnt="0">
        <dgm:presLayoutVars>
          <dgm:dir/>
          <dgm:animLvl val="lvl"/>
          <dgm:resizeHandles val="exact"/>
        </dgm:presLayoutVars>
      </dgm:prSet>
      <dgm:spPr/>
    </dgm:pt>
    <dgm:pt modelId="{504013F9-08F8-490C-9457-158458A8B12F}" type="pres">
      <dgm:prSet presAssocID="{DB56D9D4-F7BD-4052-A4FB-712C81D0E447}" presName="parentLin" presStyleCnt="0"/>
      <dgm:spPr/>
    </dgm:pt>
    <dgm:pt modelId="{DCC11CA7-A7D0-4E31-9C49-5A9B1E06FA30}" type="pres">
      <dgm:prSet presAssocID="{DB56D9D4-F7BD-4052-A4FB-712C81D0E447}" presName="parentLeftMargin" presStyleLbl="node1" presStyleIdx="0" presStyleCnt="1"/>
      <dgm:spPr/>
    </dgm:pt>
    <dgm:pt modelId="{5D570880-E29F-4D36-BE22-688C0CE246F2}" type="pres">
      <dgm:prSet presAssocID="{DB56D9D4-F7BD-4052-A4FB-712C81D0E447}" presName="parentText" presStyleLbl="node1" presStyleIdx="0" presStyleCnt="1" custScaleX="135873" custScaleY="64350" custLinFactNeighborX="-69490" custLinFactNeighborY="1416">
        <dgm:presLayoutVars>
          <dgm:chMax val="0"/>
          <dgm:bulletEnabled val="1"/>
        </dgm:presLayoutVars>
      </dgm:prSet>
      <dgm:spPr/>
    </dgm:pt>
    <dgm:pt modelId="{9C6166AC-95D5-4219-A72F-7EE4AA778E56}" type="pres">
      <dgm:prSet presAssocID="{DB56D9D4-F7BD-4052-A4FB-712C81D0E447}" presName="negativeSpace" presStyleCnt="0"/>
      <dgm:spPr/>
    </dgm:pt>
    <dgm:pt modelId="{2B08E4A1-D068-45E0-AB76-4FE4E22BE06E}" type="pres">
      <dgm:prSet presAssocID="{DB56D9D4-F7BD-4052-A4FB-712C81D0E447}" presName="childText" presStyleLbl="conFgAcc1" presStyleIdx="0" presStyleCnt="1" custScaleY="104181">
        <dgm:presLayoutVars>
          <dgm:bulletEnabled val="1"/>
        </dgm:presLayoutVars>
      </dgm:prSet>
      <dgm:spPr/>
    </dgm:pt>
  </dgm:ptLst>
  <dgm:cxnLst>
    <dgm:cxn modelId="{43904909-8246-4B37-BC8E-E1E582BE18FF}" srcId="{39B5B5D5-D628-49A0-8D65-46F82DF74E92}" destId="{DB56D9D4-F7BD-4052-A4FB-712C81D0E447}" srcOrd="0" destOrd="0" parTransId="{EEE3D562-1267-48D9-A7D0-D9BF47C93E98}" sibTransId="{5659ED13-5D23-485E-A080-EEAC9A201B79}"/>
    <dgm:cxn modelId="{E99A207B-FC0A-4622-A124-43C512315849}" type="presOf" srcId="{DB56D9D4-F7BD-4052-A4FB-712C81D0E447}" destId="{DCC11CA7-A7D0-4E31-9C49-5A9B1E06FA30}" srcOrd="0" destOrd="0" presId="urn:microsoft.com/office/officeart/2005/8/layout/list1"/>
    <dgm:cxn modelId="{50637F9B-FD95-4743-ABFF-670EF0846F70}" type="presOf" srcId="{DB56D9D4-F7BD-4052-A4FB-712C81D0E447}" destId="{5D570880-E29F-4D36-BE22-688C0CE246F2}" srcOrd="1" destOrd="0" presId="urn:microsoft.com/office/officeart/2005/8/layout/list1"/>
    <dgm:cxn modelId="{D2608C9F-2FCF-4189-AC22-4F807797174B}" srcId="{DB56D9D4-F7BD-4052-A4FB-712C81D0E447}" destId="{BA90B44D-B728-4768-B1EA-3EF87E7DCE94}" srcOrd="0" destOrd="0" parTransId="{711F4EB4-2891-4495-9707-7841D659D6CC}" sibTransId="{83290A1C-C5F0-4D25-A9F6-07CEBEBE5DD8}"/>
    <dgm:cxn modelId="{33F324A7-0662-4F95-8EDD-79C5BD719783}" type="presOf" srcId="{39B5B5D5-D628-49A0-8D65-46F82DF74E92}" destId="{31467F22-A8D3-4BF1-9445-604CE78E998B}" srcOrd="0" destOrd="0" presId="urn:microsoft.com/office/officeart/2005/8/layout/list1"/>
    <dgm:cxn modelId="{A69FB9E6-E5CD-4970-B9F1-BB630A3A897D}" type="presOf" srcId="{BA90B44D-B728-4768-B1EA-3EF87E7DCE94}" destId="{2B08E4A1-D068-45E0-AB76-4FE4E22BE06E}" srcOrd="0" destOrd="0" presId="urn:microsoft.com/office/officeart/2005/8/layout/list1"/>
    <dgm:cxn modelId="{534DB351-7F44-4D23-981E-523659C7CFDA}" type="presParOf" srcId="{31467F22-A8D3-4BF1-9445-604CE78E998B}" destId="{504013F9-08F8-490C-9457-158458A8B12F}" srcOrd="0" destOrd="0" presId="urn:microsoft.com/office/officeart/2005/8/layout/list1"/>
    <dgm:cxn modelId="{DDDE2B38-C293-477B-AF7C-F14455ABA799}" type="presParOf" srcId="{504013F9-08F8-490C-9457-158458A8B12F}" destId="{DCC11CA7-A7D0-4E31-9C49-5A9B1E06FA30}" srcOrd="0" destOrd="0" presId="urn:microsoft.com/office/officeart/2005/8/layout/list1"/>
    <dgm:cxn modelId="{863FA122-019A-48F6-9554-B8E374E5845F}" type="presParOf" srcId="{504013F9-08F8-490C-9457-158458A8B12F}" destId="{5D570880-E29F-4D36-BE22-688C0CE246F2}" srcOrd="1" destOrd="0" presId="urn:microsoft.com/office/officeart/2005/8/layout/list1"/>
    <dgm:cxn modelId="{C5F3A56F-BFBD-4D7A-80BE-CC9437DB7825}" type="presParOf" srcId="{31467F22-A8D3-4BF1-9445-604CE78E998B}" destId="{9C6166AC-95D5-4219-A72F-7EE4AA778E56}" srcOrd="1" destOrd="0" presId="urn:microsoft.com/office/officeart/2005/8/layout/list1"/>
    <dgm:cxn modelId="{0618612C-3F4C-46DE-AF88-1B1A11D14EC4}" type="presParOf" srcId="{31467F22-A8D3-4BF1-9445-604CE78E998B}" destId="{2B08E4A1-D068-45E0-AB76-4FE4E22BE06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8E4A1-D068-45E0-AB76-4FE4E22BE06E}">
      <dsp:nvSpPr>
        <dsp:cNvPr id="0" name=""/>
        <dsp:cNvSpPr/>
      </dsp:nvSpPr>
      <dsp:spPr>
        <a:xfrm>
          <a:off x="0" y="602984"/>
          <a:ext cx="8754363" cy="189894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9436" tIns="728980" rIns="679436"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a:solidFill>
                <a:srgbClr val="3333CC"/>
              </a:solidFill>
              <a:latin typeface="Times New Roman" panose="02020603050405020304" pitchFamily="18" charset="0"/>
              <a:cs typeface="Times New Roman" panose="02020603050405020304" pitchFamily="18" charset="0"/>
            </a:rPr>
            <a:t>Các ứng dụng Facebook, Youtube, Zalo chỉ cung cấp môi trường để cập nhật, lưu trữ, lan truyền thông tin theo chủ quan của người dùng và không có trách nhiệm kiểm chứng các thông tin đó nên độ tin cậy của thông tin rất khác nhau, phụ thuộc vào nguồn thông tin và mục đích lan truyền thông tin.</a:t>
          </a:r>
        </a:p>
      </dsp:txBody>
      <dsp:txXfrm>
        <a:off x="0" y="602984"/>
        <a:ext cx="8754363" cy="1898948"/>
      </dsp:txXfrm>
    </dsp:sp>
    <dsp:sp modelId="{5D570880-E29F-4D36-BE22-688C0CE246F2}">
      <dsp:nvSpPr>
        <dsp:cNvPr id="0" name=""/>
        <dsp:cNvSpPr/>
      </dsp:nvSpPr>
      <dsp:spPr>
        <a:xfrm>
          <a:off x="423184" y="19742"/>
          <a:ext cx="8329431" cy="1099841"/>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1626" tIns="0" rIns="231626" bIns="0" numCol="1" spcCol="1270" anchor="ctr" anchorCtr="0">
          <a:noAutofit/>
        </a:bodyPr>
        <a:lstStyle/>
        <a:p>
          <a:pPr marL="0" lvl="0" indent="0" algn="just"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2. </a:t>
          </a:r>
          <a:r>
            <a:rPr lang="vi-VN" sz="1800" kern="1200">
              <a:solidFill>
                <a:srgbClr val="3333CC"/>
              </a:solidFill>
              <a:latin typeface="Times New Roman" panose="02020603050405020304" pitchFamily="18" charset="0"/>
              <a:cs typeface="Times New Roman" panose="02020603050405020304" pitchFamily="18" charset="0"/>
            </a:rPr>
            <a:t>Em hãy đánh giá độ tin cậy của thông tin được cung cấp từ ba ứng dụng ở Câu 1.</a:t>
          </a:r>
          <a:endParaRPr lang="en-US" sz="1800" kern="1200">
            <a:solidFill>
              <a:srgbClr val="3333CC"/>
            </a:solidFill>
            <a:latin typeface="Times New Roman" panose="02020603050405020304" pitchFamily="18" charset="0"/>
            <a:cs typeface="Times New Roman" panose="02020603050405020304" pitchFamily="18" charset="0"/>
          </a:endParaRPr>
        </a:p>
      </dsp:txBody>
      <dsp:txXfrm>
        <a:off x="476874" y="73432"/>
        <a:ext cx="8222051" cy="992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8E4A1-D068-45E0-AB76-4FE4E22BE06E}">
      <dsp:nvSpPr>
        <dsp:cNvPr id="0" name=""/>
        <dsp:cNvSpPr/>
      </dsp:nvSpPr>
      <dsp:spPr>
        <a:xfrm>
          <a:off x="0" y="477057"/>
          <a:ext cx="4622439" cy="303967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8753" tIns="1353820" rIns="358753" bIns="128016" numCol="1" spcCol="1270" anchor="t" anchorCtr="0">
          <a:noAutofit/>
        </a:bodyPr>
        <a:lstStyle/>
        <a:p>
          <a:pPr marL="171450" lvl="1" indent="-171450" algn="just" defTabSz="800100">
            <a:lnSpc>
              <a:spcPct val="90000"/>
            </a:lnSpc>
            <a:spcBef>
              <a:spcPct val="0"/>
            </a:spcBef>
            <a:spcAft>
              <a:spcPct val="15000"/>
            </a:spcAft>
            <a:buChar char="•"/>
          </a:pPr>
          <a:r>
            <a:rPr lang="vi-VN" sz="1800" b="0" i="0" kern="1200">
              <a:solidFill>
                <a:srgbClr val="3333CC"/>
              </a:solidFill>
              <a:latin typeface="Times New Roman" panose="02020603050405020304" pitchFamily="18" charset="0"/>
              <a:cs typeface="Times New Roman" panose="02020603050405020304" pitchFamily="18" charset="0"/>
            </a:rPr>
            <a:t>Lionel Andrés Messi Cuccittini</a:t>
          </a:r>
          <a:r>
            <a:rPr lang="en-US" sz="1800" b="0" i="0" kern="1200">
              <a:solidFill>
                <a:srgbClr val="3333CC"/>
              </a:solidFill>
              <a:latin typeface="Times New Roman" panose="02020603050405020304" pitchFamily="18" charset="0"/>
              <a:cs typeface="Times New Roman" panose="02020603050405020304" pitchFamily="18" charset="0"/>
            </a:rPr>
            <a:t>,</a:t>
          </a:r>
          <a:r>
            <a:rPr lang="vi-VN" sz="1800" b="0" i="0" kern="1200">
              <a:solidFill>
                <a:srgbClr val="3333CC"/>
              </a:solidFill>
              <a:latin typeface="Times New Roman" panose="02020603050405020304" pitchFamily="18" charset="0"/>
              <a:cs typeface="Times New Roman" panose="02020603050405020304" pitchFamily="18" charset="0"/>
            </a:rPr>
            <a:t> sinh ngày 24 tháng 6 năm 1987, còn được gọi là Leo Messi, là một cầu thủ bóng đá người Argentina hiện đang chơi ở vị trí tiền đạo và là đội trưởng của đội tuyển bóng đá quốc gia Argentina.</a:t>
          </a:r>
          <a:endParaRPr lang="en-US" sz="1800" kern="1200">
            <a:solidFill>
              <a:srgbClr val="3333CC"/>
            </a:solidFill>
            <a:latin typeface="Times New Roman" panose="02020603050405020304" pitchFamily="18" charset="0"/>
            <a:cs typeface="Times New Roman" panose="02020603050405020304" pitchFamily="18" charset="0"/>
          </a:endParaRPr>
        </a:p>
      </dsp:txBody>
      <dsp:txXfrm>
        <a:off x="0" y="477057"/>
        <a:ext cx="4622439" cy="3039676"/>
      </dsp:txXfrm>
    </dsp:sp>
    <dsp:sp modelId="{5D570880-E29F-4D36-BE22-688C0CE246F2}">
      <dsp:nvSpPr>
        <dsp:cNvPr id="0" name=""/>
        <dsp:cNvSpPr/>
      </dsp:nvSpPr>
      <dsp:spPr>
        <a:xfrm>
          <a:off x="70377" y="228879"/>
          <a:ext cx="4387865" cy="1234747"/>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2302" tIns="0" rIns="122302" bIns="0" numCol="1" spcCol="1270" anchor="ctr" anchorCtr="0">
          <a:noAutofit/>
        </a:bodyPr>
        <a:lstStyle/>
        <a:p>
          <a:pPr marL="0" lvl="0" indent="0" algn="just"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1. Em hãy tìm kiếm trên Internet thông tin về một đội bóng, một cầu thủ hoặc một nhân vật mà em yêu thích.</a:t>
          </a:r>
        </a:p>
      </dsp:txBody>
      <dsp:txXfrm>
        <a:off x="130652" y="289154"/>
        <a:ext cx="4267315" cy="11141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F6E8-7FC4-E77A-E541-ED3F146C3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3780B-F862-E020-0227-F45080FBC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0B0D50-2762-1A93-40AE-1D35F499E357}"/>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5" name="Footer Placeholder 4">
            <a:extLst>
              <a:ext uri="{FF2B5EF4-FFF2-40B4-BE49-F238E27FC236}">
                <a16:creationId xmlns:a16="http://schemas.microsoft.com/office/drawing/2014/main" id="{6FF5D7D2-66B1-6994-477E-400953D28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863AD-FBD5-1CE7-E1BA-A4F8EFADC4A8}"/>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364908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5E02-B821-82D5-A34A-768DE522F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639CD6-32E6-B53A-DE87-6687A7580C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C8A9B-3593-69B9-829D-5275321F5FF7}"/>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5" name="Footer Placeholder 4">
            <a:extLst>
              <a:ext uri="{FF2B5EF4-FFF2-40B4-BE49-F238E27FC236}">
                <a16:creationId xmlns:a16="http://schemas.microsoft.com/office/drawing/2014/main" id="{4F5B8C4A-01A0-C649-A31E-97C2C9669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B3BD7-5AB0-5F82-BF83-5BA7FCBF48D5}"/>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9526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020FB-1710-D7DF-EECF-765369A85F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347B4E-1594-C009-A1FA-2F2DB8A87A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90345-67D7-8B58-65E5-084C6D12E0B3}"/>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5" name="Footer Placeholder 4">
            <a:extLst>
              <a:ext uri="{FF2B5EF4-FFF2-40B4-BE49-F238E27FC236}">
                <a16:creationId xmlns:a16="http://schemas.microsoft.com/office/drawing/2014/main" id="{1A460BA8-FC7A-2BBA-A361-9D54994B2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4BCCA-1B90-9FA6-6819-8584B8052419}"/>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342312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AA64-FC9F-6E9B-9F92-A1C312253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FA1F0-4E96-89A0-02DA-1CEA5DC68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73FE-EE8A-572B-9336-DD7DCA8EC8B3}"/>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5" name="Footer Placeholder 4">
            <a:extLst>
              <a:ext uri="{FF2B5EF4-FFF2-40B4-BE49-F238E27FC236}">
                <a16:creationId xmlns:a16="http://schemas.microsoft.com/office/drawing/2014/main" id="{E6FFD03F-0D8B-CC5D-523F-BA81BD01F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32F43-6BC6-42BC-B807-505059DC5C7C}"/>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395624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D121-0A2C-F89C-8A21-25B36BFF6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6C3764-1291-E6A0-A5ED-C39F0C251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D9C0C-90E2-2A5B-1604-604318384631}"/>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5" name="Footer Placeholder 4">
            <a:extLst>
              <a:ext uri="{FF2B5EF4-FFF2-40B4-BE49-F238E27FC236}">
                <a16:creationId xmlns:a16="http://schemas.microsoft.com/office/drawing/2014/main" id="{6281C5CF-7DA8-1A32-35CB-7EDDC76C9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BE564-069C-6E30-02B2-9758D4345523}"/>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32585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261A-3D44-915E-06FD-22209F524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10E33-BBAC-0512-3F70-D0B8D519B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33334A-C067-A8BE-FDB3-CCEE12E047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07109-1014-04E1-53CE-93671A008C56}"/>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6" name="Footer Placeholder 5">
            <a:extLst>
              <a:ext uri="{FF2B5EF4-FFF2-40B4-BE49-F238E27FC236}">
                <a16:creationId xmlns:a16="http://schemas.microsoft.com/office/drawing/2014/main" id="{054CF500-D9BF-F52C-65B5-126C9971B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2B3AB-0E2C-96C5-41BD-E61381267A62}"/>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431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3048-DE53-CF18-612A-4D677B7D8C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EC8E14-A5D1-54A1-867C-4D0A96D2F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D2B167-5518-9C5E-178B-00595CA9B9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2E1D56-8405-7016-379C-E2FD093C4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53E49E-D77E-16A7-6610-806296703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1C6753-C2D9-E4B9-AC36-17B633E340EB}"/>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8" name="Footer Placeholder 7">
            <a:extLst>
              <a:ext uri="{FF2B5EF4-FFF2-40B4-BE49-F238E27FC236}">
                <a16:creationId xmlns:a16="http://schemas.microsoft.com/office/drawing/2014/main" id="{8F0CDF0C-BF6D-1454-B46A-0F80F6F868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C2E6AA-1602-4FA6-5502-706BAA409222}"/>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347092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B9BB-2635-FFFA-AE68-A9FE8D2606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26910-9A35-2DA1-1FFA-69F54FB68C29}"/>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4" name="Footer Placeholder 3">
            <a:extLst>
              <a:ext uri="{FF2B5EF4-FFF2-40B4-BE49-F238E27FC236}">
                <a16:creationId xmlns:a16="http://schemas.microsoft.com/office/drawing/2014/main" id="{71566EE1-58D3-3319-CF5B-113D3B656A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59FAA-7C24-2436-AC5B-27602D9C28A4}"/>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415441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76B2F-E47A-75FE-BA18-8C715B50BDB5}"/>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3" name="Footer Placeholder 2">
            <a:extLst>
              <a:ext uri="{FF2B5EF4-FFF2-40B4-BE49-F238E27FC236}">
                <a16:creationId xmlns:a16="http://schemas.microsoft.com/office/drawing/2014/main" id="{DC9AE15C-A1A2-8C70-41D5-887E1AA92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BC637-681A-B963-1CF3-711C7A6CC742}"/>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417206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1124-595A-3150-E17B-23D08612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16EBCD-9A3D-3996-7B67-6DC6468B0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7619D6-2EF7-A5AC-BB90-5AC7B755E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8BEE6-A3F3-629F-D6E4-9BC3BE3D4BEF}"/>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6" name="Footer Placeholder 5">
            <a:extLst>
              <a:ext uri="{FF2B5EF4-FFF2-40B4-BE49-F238E27FC236}">
                <a16:creationId xmlns:a16="http://schemas.microsoft.com/office/drawing/2014/main" id="{8239F32D-D554-EE60-38BA-3846BCA04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00F9-C2B2-C913-2736-23C6B2921C6D}"/>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15694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27FD-C5DD-E4A1-AEB2-722B3B5E1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F6D4F-B095-5FAB-00E6-E20002813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A32BB-6CCE-C5AA-1C15-F0295E929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E7A24-E48F-96FF-CB68-A9B73360DCE6}"/>
              </a:ext>
            </a:extLst>
          </p:cNvPr>
          <p:cNvSpPr>
            <a:spLocks noGrp="1"/>
          </p:cNvSpPr>
          <p:nvPr>
            <p:ph type="dt" sz="half" idx="10"/>
          </p:nvPr>
        </p:nvSpPr>
        <p:spPr/>
        <p:txBody>
          <a:bodyPr/>
          <a:lstStyle/>
          <a:p>
            <a:fld id="{2C6635B2-E217-45C4-9714-5F469C4B4A61}" type="datetimeFigureOut">
              <a:rPr lang="en-US" smtClean="0"/>
              <a:t>12/24/2025</a:t>
            </a:fld>
            <a:endParaRPr lang="en-US"/>
          </a:p>
        </p:txBody>
      </p:sp>
      <p:sp>
        <p:nvSpPr>
          <p:cNvPr id="6" name="Footer Placeholder 5">
            <a:extLst>
              <a:ext uri="{FF2B5EF4-FFF2-40B4-BE49-F238E27FC236}">
                <a16:creationId xmlns:a16="http://schemas.microsoft.com/office/drawing/2014/main" id="{862CF335-40E0-AAD8-DD64-2AA0E6309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6C8BA-1256-B269-2C9C-8EF5B1440786}"/>
              </a:ext>
            </a:extLst>
          </p:cNvPr>
          <p:cNvSpPr>
            <a:spLocks noGrp="1"/>
          </p:cNvSpPr>
          <p:nvPr>
            <p:ph type="sldNum" sz="quarter" idx="12"/>
          </p:nvPr>
        </p:nvSpPr>
        <p:spPr/>
        <p:txBody>
          <a:bodyPr/>
          <a:lstStyle/>
          <a:p>
            <a:fld id="{EACD8835-9A74-4074-81AE-BD780DE262AF}" type="slidenum">
              <a:rPr lang="en-US" smtClean="0"/>
              <a:t>‹#›</a:t>
            </a:fld>
            <a:endParaRPr lang="en-US"/>
          </a:p>
        </p:txBody>
      </p:sp>
    </p:spTree>
    <p:extLst>
      <p:ext uri="{BB962C8B-B14F-4D97-AF65-F5344CB8AC3E}">
        <p14:creationId xmlns:p14="http://schemas.microsoft.com/office/powerpoint/2010/main" val="344855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FBDE3-2D1D-179A-CDD9-E40AFE528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02BD58-A509-82E9-9967-BA4CFA84C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8A2B3-B434-1511-FF92-A575C9ADE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635B2-E217-45C4-9714-5F469C4B4A61}" type="datetimeFigureOut">
              <a:rPr lang="en-US" smtClean="0"/>
              <a:t>12/24/2025</a:t>
            </a:fld>
            <a:endParaRPr lang="en-US"/>
          </a:p>
        </p:txBody>
      </p:sp>
      <p:sp>
        <p:nvSpPr>
          <p:cNvPr id="5" name="Footer Placeholder 4">
            <a:extLst>
              <a:ext uri="{FF2B5EF4-FFF2-40B4-BE49-F238E27FC236}">
                <a16:creationId xmlns:a16="http://schemas.microsoft.com/office/drawing/2014/main" id="{F918C427-2EBB-D9EE-36BD-A3A276442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2CDDD4-AF89-60CE-7657-FB0E868E8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D8835-9A74-4074-81AE-BD780DE262AF}" type="slidenum">
              <a:rPr lang="en-US" smtClean="0"/>
              <a:t>‹#›</a:t>
            </a:fld>
            <a:endParaRPr lang="en-US"/>
          </a:p>
        </p:txBody>
      </p:sp>
    </p:spTree>
    <p:extLst>
      <p:ext uri="{BB962C8B-B14F-4D97-AF65-F5344CB8AC3E}">
        <p14:creationId xmlns:p14="http://schemas.microsoft.com/office/powerpoint/2010/main" val="15110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8;p27">
            <a:extLst>
              <a:ext uri="{FF2B5EF4-FFF2-40B4-BE49-F238E27FC236}">
                <a16:creationId xmlns:a16="http://schemas.microsoft.com/office/drawing/2014/main" id="{7CB755A4-C50E-C750-215D-AC9DE21C7435}"/>
              </a:ext>
            </a:extLst>
          </p:cNvPr>
          <p:cNvSpPr txBox="1">
            <a:spLocks/>
          </p:cNvSpPr>
          <p:nvPr/>
        </p:nvSpPr>
        <p:spPr>
          <a:xfrm>
            <a:off x="1828247" y="2582133"/>
            <a:ext cx="8692351" cy="13042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9pPr>
          </a:lstStyle>
          <a:p>
            <a:pPr algn="ctr"/>
            <a:r>
              <a:rPr lang="en-US" sz="3200">
                <a:solidFill>
                  <a:srgbClr val="FF0000"/>
                </a:solidFill>
                <a:latin typeface="Times New Roman" panose="02020603050405020304" pitchFamily="18" charset="0"/>
                <a:ea typeface="Open Sans" pitchFamily="2" charset="0"/>
                <a:cs typeface="Times New Roman" panose="02020603050405020304" pitchFamily="18" charset="0"/>
              </a:rPr>
              <a:t>BÀI 2: THÔNG TIN </a:t>
            </a:r>
          </a:p>
          <a:p>
            <a:pPr algn="ctr"/>
            <a:r>
              <a:rPr lang="en-US" sz="3200">
                <a:solidFill>
                  <a:srgbClr val="FF0000"/>
                </a:solidFill>
                <a:latin typeface="Times New Roman" panose="02020603050405020304" pitchFamily="18" charset="0"/>
                <a:ea typeface="Open Sans" pitchFamily="2" charset="0"/>
                <a:cs typeface="Times New Roman" panose="02020603050405020304" pitchFamily="18" charset="0"/>
              </a:rPr>
              <a:t>TRONG MÔI TRƯỜNG SỐ</a:t>
            </a:r>
            <a:endParaRPr lang="vi-VN" sz="3200">
              <a:solidFill>
                <a:srgbClr val="FF0000"/>
              </a:solidFill>
              <a:latin typeface="Times New Roman" panose="02020603050405020304" pitchFamily="18" charset="0"/>
              <a:ea typeface="Open Sans" pitchFamily="2" charset="0"/>
              <a:cs typeface="Times New Roman" panose="02020603050405020304" pitchFamily="18" charset="0"/>
            </a:endParaRPr>
          </a:p>
        </p:txBody>
      </p:sp>
      <p:pic>
        <p:nvPicPr>
          <p:cNvPr id="1028" name="Picture 4" descr="Bút Chì Màu - Miễn Phí vector hình ảnh ...">
            <a:extLst>
              <a:ext uri="{FF2B5EF4-FFF2-40B4-BE49-F238E27FC236}">
                <a16:creationId xmlns:a16="http://schemas.microsoft.com/office/drawing/2014/main" id="{60D13E3F-7034-E278-49C3-5F152ABBF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6876" flipH="1">
            <a:off x="10461362" y="5488385"/>
            <a:ext cx="908990" cy="74814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8;p27">
            <a:extLst>
              <a:ext uri="{FF2B5EF4-FFF2-40B4-BE49-F238E27FC236}">
                <a16:creationId xmlns:a16="http://schemas.microsoft.com/office/drawing/2014/main" id="{5F4A07A8-05CB-E5B3-EA5C-2B5958A20B20}"/>
              </a:ext>
            </a:extLst>
          </p:cNvPr>
          <p:cNvSpPr txBox="1">
            <a:spLocks/>
          </p:cNvSpPr>
          <p:nvPr/>
        </p:nvSpPr>
        <p:spPr>
          <a:xfrm>
            <a:off x="1782683" y="858600"/>
            <a:ext cx="8692351" cy="8193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500"/>
              <a:buFont typeface="Montserrat"/>
              <a:buNone/>
              <a:defRPr sz="3500" b="1" i="0" u="none" strike="noStrike" cap="none">
                <a:solidFill>
                  <a:schemeClr val="dk1"/>
                </a:solidFill>
                <a:latin typeface="Montserrat"/>
                <a:ea typeface="Montserrat"/>
                <a:cs typeface="Montserrat"/>
                <a:sym typeface="Montserrat"/>
              </a:defRPr>
            </a:lvl9pPr>
          </a:lstStyle>
          <a:p>
            <a:pPr algn="ctr"/>
            <a:r>
              <a:rPr lang="vi-VN" sz="2400">
                <a:solidFill>
                  <a:srgbClr val="FF0000"/>
                </a:solidFill>
                <a:latin typeface="Times New Roman" panose="02020603050405020304" pitchFamily="18" charset="0"/>
                <a:ea typeface="Open Sans" pitchFamily="2" charset="0"/>
                <a:cs typeface="Times New Roman" panose="02020603050405020304" pitchFamily="18" charset="0"/>
              </a:rPr>
              <a:t>TRƯỜNG THCS GIA THỤY</a:t>
            </a:r>
          </a:p>
        </p:txBody>
      </p:sp>
    </p:spTree>
    <p:extLst>
      <p:ext uri="{BB962C8B-B14F-4D97-AF65-F5344CB8AC3E}">
        <p14:creationId xmlns:p14="http://schemas.microsoft.com/office/powerpoint/2010/main" val="32079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barn(inVertic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BF22326-9045-8752-24DC-B38071C5B65A}"/>
              </a:ext>
            </a:extLst>
          </p:cNvPr>
          <p:cNvSpPr/>
          <p:nvPr/>
        </p:nvSpPr>
        <p:spPr>
          <a:xfrm>
            <a:off x="1835044" y="727421"/>
            <a:ext cx="9110595" cy="3274209"/>
          </a:xfrm>
          <a:custGeom>
            <a:avLst/>
            <a:gdLst>
              <a:gd name="connsiteX0" fmla="*/ 0 w 7661416"/>
              <a:gd name="connsiteY0" fmla="*/ 426673 h 2559984"/>
              <a:gd name="connsiteX1" fmla="*/ 426673 w 7661416"/>
              <a:gd name="connsiteY1" fmla="*/ 0 h 2559984"/>
              <a:gd name="connsiteX2" fmla="*/ 7234743 w 7661416"/>
              <a:gd name="connsiteY2" fmla="*/ 0 h 2559984"/>
              <a:gd name="connsiteX3" fmla="*/ 7661416 w 7661416"/>
              <a:gd name="connsiteY3" fmla="*/ 426673 h 2559984"/>
              <a:gd name="connsiteX4" fmla="*/ 7661416 w 7661416"/>
              <a:gd name="connsiteY4" fmla="*/ 2133311 h 2559984"/>
              <a:gd name="connsiteX5" fmla="*/ 7234743 w 7661416"/>
              <a:gd name="connsiteY5" fmla="*/ 2559984 h 2559984"/>
              <a:gd name="connsiteX6" fmla="*/ 426673 w 7661416"/>
              <a:gd name="connsiteY6" fmla="*/ 2559984 h 2559984"/>
              <a:gd name="connsiteX7" fmla="*/ 0 w 7661416"/>
              <a:gd name="connsiteY7" fmla="*/ 2133311 h 2559984"/>
              <a:gd name="connsiteX8" fmla="*/ 0 w 7661416"/>
              <a:gd name="connsiteY8" fmla="*/ 426673 h 255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1416" h="2559984">
                <a:moveTo>
                  <a:pt x="0" y="426673"/>
                </a:moveTo>
                <a:cubicBezTo>
                  <a:pt x="0" y="191028"/>
                  <a:pt x="191028" y="0"/>
                  <a:pt x="426673" y="0"/>
                </a:cubicBezTo>
                <a:lnTo>
                  <a:pt x="7234743" y="0"/>
                </a:lnTo>
                <a:cubicBezTo>
                  <a:pt x="7470388" y="0"/>
                  <a:pt x="7661416" y="191028"/>
                  <a:pt x="7661416" y="426673"/>
                </a:cubicBezTo>
                <a:lnTo>
                  <a:pt x="7661416" y="2133311"/>
                </a:lnTo>
                <a:cubicBezTo>
                  <a:pt x="7661416" y="2368956"/>
                  <a:pt x="7470388" y="2559984"/>
                  <a:pt x="7234743" y="2559984"/>
                </a:cubicBezTo>
                <a:lnTo>
                  <a:pt x="426673" y="2559984"/>
                </a:lnTo>
                <a:cubicBezTo>
                  <a:pt x="191028" y="2559984"/>
                  <a:pt x="0" y="2368956"/>
                  <a:pt x="0" y="2133311"/>
                </a:cubicBezTo>
                <a:lnTo>
                  <a:pt x="0" y="426673"/>
                </a:lnTo>
                <a:close/>
              </a:path>
            </a:pathLst>
          </a:custGeom>
          <a:solidFill>
            <a:schemeClr val="bg2">
              <a:lumMod val="9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9099" tIns="124968" rIns="339099" bIns="124968" numCol="1" spcCol="1270" anchor="ctr" anchorCtr="0">
            <a:noAutofit/>
          </a:bodyPr>
          <a:lstStyle/>
          <a:p>
            <a:pPr marL="0" lvl="0" indent="0" algn="just" defTabSz="800100">
              <a:lnSpc>
                <a:spcPct val="90000"/>
              </a:lnSpc>
              <a:spcBef>
                <a:spcPct val="0"/>
              </a:spcBef>
              <a:spcAft>
                <a:spcPct val="35000"/>
              </a:spcAft>
              <a:buNone/>
            </a:pPr>
            <a:r>
              <a:rPr lang="vi-VN" sz="1800" kern="1200">
                <a:solidFill>
                  <a:srgbClr val="3333CC"/>
                </a:solidFill>
                <a:latin typeface="+mj-lt"/>
              </a:rPr>
              <a:t>Em hãy chọn phương án ghép đúng:</a:t>
            </a:r>
          </a:p>
          <a:p>
            <a:pPr marL="0" lvl="0" indent="0" algn="just" defTabSz="800100">
              <a:lnSpc>
                <a:spcPct val="90000"/>
              </a:lnSpc>
              <a:spcBef>
                <a:spcPct val="0"/>
              </a:spcBef>
              <a:spcAft>
                <a:spcPct val="35000"/>
              </a:spcAft>
              <a:buNone/>
            </a:pPr>
            <a:r>
              <a:rPr lang="vi-VN" sz="1800" kern="1200">
                <a:solidFill>
                  <a:srgbClr val="3333CC"/>
                </a:solidFill>
                <a:latin typeface="+mj-lt"/>
              </a:rPr>
              <a:t>Thông tin số được nhiều tổ chức và cá nhân lưu trữ với dung lượng rất lớn,</a:t>
            </a:r>
          </a:p>
          <a:p>
            <a:pPr marL="0" lvl="0" indent="0" algn="just" defTabSz="800100">
              <a:lnSpc>
                <a:spcPct val="90000"/>
              </a:lnSpc>
              <a:spcBef>
                <a:spcPct val="0"/>
              </a:spcBef>
              <a:spcAft>
                <a:spcPct val="35000"/>
              </a:spcAft>
              <a:buNone/>
            </a:pPr>
            <a:r>
              <a:rPr lang="vi-VN" sz="1800" kern="1200">
                <a:solidFill>
                  <a:srgbClr val="3333CC"/>
                </a:solidFill>
                <a:latin typeface="+mj-lt"/>
              </a:rPr>
              <a:t>A. được truy cập tự do và có độ tin cậy khác nhau.</a:t>
            </a:r>
          </a:p>
          <a:p>
            <a:pPr marL="0" lvl="0" indent="0" algn="just" defTabSz="800100">
              <a:lnSpc>
                <a:spcPct val="90000"/>
              </a:lnSpc>
              <a:spcBef>
                <a:spcPct val="0"/>
              </a:spcBef>
              <a:spcAft>
                <a:spcPct val="35000"/>
              </a:spcAft>
              <a:buNone/>
            </a:pPr>
            <a:r>
              <a:rPr lang="vi-VN" sz="1800" kern="1200">
                <a:solidFill>
                  <a:srgbClr val="3333CC"/>
                </a:solidFill>
                <a:latin typeface="+mj-lt"/>
              </a:rPr>
              <a:t>B. được bảo hộ quyền tác giả và không đáng tin cậy.</a:t>
            </a:r>
          </a:p>
          <a:p>
            <a:pPr marL="0" lvl="0" indent="0" algn="just" defTabSz="800100">
              <a:lnSpc>
                <a:spcPct val="90000"/>
              </a:lnSpc>
              <a:spcBef>
                <a:spcPct val="0"/>
              </a:spcBef>
              <a:spcAft>
                <a:spcPct val="35000"/>
              </a:spcAft>
              <a:buNone/>
            </a:pPr>
            <a:r>
              <a:rPr lang="vi-VN" sz="1800" kern="1200">
                <a:solidFill>
                  <a:srgbClr val="3333CC"/>
                </a:solidFill>
                <a:latin typeface="+mj-lt"/>
              </a:rPr>
              <a:t>C. được bảo hộ quyền tác giả và có độ tin cậy khác nhau.</a:t>
            </a:r>
          </a:p>
          <a:p>
            <a:pPr marL="0" lvl="0" indent="0" algn="just" defTabSz="800100">
              <a:lnSpc>
                <a:spcPct val="90000"/>
              </a:lnSpc>
              <a:spcBef>
                <a:spcPct val="0"/>
              </a:spcBef>
              <a:spcAft>
                <a:spcPct val="35000"/>
              </a:spcAft>
              <a:buNone/>
            </a:pPr>
            <a:r>
              <a:rPr lang="vi-VN" sz="1800" kern="1200">
                <a:solidFill>
                  <a:srgbClr val="3333CC"/>
                </a:solidFill>
                <a:latin typeface="+mj-lt"/>
              </a:rPr>
              <a:t>D. được bảo hộ quyền tác giả và rất đáng tin cậy.</a:t>
            </a:r>
            <a:endParaRPr lang="en-US" sz="1800" kern="1200">
              <a:solidFill>
                <a:srgbClr val="3333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9FB227A-89BF-941A-4A3C-A98D61A01D2A}"/>
              </a:ext>
            </a:extLst>
          </p:cNvPr>
          <p:cNvSpPr/>
          <p:nvPr/>
        </p:nvSpPr>
        <p:spPr>
          <a:xfrm>
            <a:off x="1702051" y="4046900"/>
            <a:ext cx="4101220" cy="8148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Đáp án: C</a:t>
            </a:r>
          </a:p>
        </p:txBody>
      </p:sp>
    </p:spTree>
    <p:extLst>
      <p:ext uri="{BB962C8B-B14F-4D97-AF65-F5344CB8AC3E}">
        <p14:creationId xmlns:p14="http://schemas.microsoft.com/office/powerpoint/2010/main" val="18466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heel(1)">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2;p33">
            <a:extLst>
              <a:ext uri="{FF2B5EF4-FFF2-40B4-BE49-F238E27FC236}">
                <a16:creationId xmlns:a16="http://schemas.microsoft.com/office/drawing/2014/main" id="{8D647806-6117-87D2-1D50-4FB96266A2BC}"/>
              </a:ext>
            </a:extLst>
          </p:cNvPr>
          <p:cNvSpPr txBox="1">
            <a:spLocks noGrp="1"/>
          </p:cNvSpPr>
          <p:nvPr>
            <p:ph type="title"/>
          </p:nvPr>
        </p:nvSpPr>
        <p:spPr>
          <a:xfrm>
            <a:off x="704171" y="797597"/>
            <a:ext cx="7000327" cy="5694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0000"/>
                </a:solidFill>
                <a:latin typeface="Times New Roman" panose="02020603050405020304" pitchFamily="18" charset="0"/>
                <a:ea typeface="Open Sans" pitchFamily="2" charset="0"/>
                <a:cs typeface="Times New Roman" panose="02020603050405020304" pitchFamily="18" charset="0"/>
              </a:rPr>
              <a:t>2. Thông tin đáng tin cậy</a:t>
            </a:r>
            <a:endParaRPr sz="2800" b="1">
              <a:solidFill>
                <a:srgbClr val="FF0000"/>
              </a:solidFill>
              <a:latin typeface="Times New Roman" panose="02020603050405020304" pitchFamily="18" charset="0"/>
              <a:ea typeface="Open Sans"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341ADA89-1E33-D692-601D-2D96DA8CA6CE}"/>
              </a:ext>
            </a:extLst>
          </p:cNvPr>
          <p:cNvSpPr txBox="1"/>
          <p:nvPr/>
        </p:nvSpPr>
        <p:spPr>
          <a:xfrm>
            <a:off x="975511" y="1268685"/>
            <a:ext cx="2392378" cy="341632"/>
          </a:xfrm>
          <a:prstGeom prst="rect">
            <a:avLst/>
          </a:prstGeom>
          <a:noFill/>
        </p:spPr>
        <p:txBody>
          <a:bodyPr wrap="square">
            <a:spAutoFit/>
          </a:bodyPr>
          <a:lstStyle/>
          <a:p>
            <a:pPr marL="0" lvl="0" indent="0" defTabSz="889000">
              <a:lnSpc>
                <a:spcPct val="90000"/>
              </a:lnSpc>
              <a:spcBef>
                <a:spcPct val="0"/>
              </a:spcBef>
              <a:spcAft>
                <a:spcPct val="35000"/>
              </a:spcAft>
              <a:buNone/>
            </a:pPr>
            <a:r>
              <a:rPr lang="en-US" sz="1800" kern="1200">
                <a:solidFill>
                  <a:srgbClr val="3333CC"/>
                </a:solidFill>
                <a:latin typeface="Times New Roman" panose="02020603050405020304" pitchFamily="18" charset="0"/>
                <a:ea typeface="Open Sans" pitchFamily="2" charset="0"/>
                <a:cs typeface="Times New Roman" panose="02020603050405020304" pitchFamily="18" charset="0"/>
              </a:rPr>
              <a:t>- Thông tin đáng tin cậy</a:t>
            </a:r>
            <a:endParaRPr lang="en-US" sz="1800" kern="1200">
              <a:solidFill>
                <a:srgbClr val="3333CC"/>
              </a:solidFill>
            </a:endParaRPr>
          </a:p>
        </p:txBody>
      </p:sp>
      <p:sp>
        <p:nvSpPr>
          <p:cNvPr id="6" name="TextBox 5">
            <a:extLst>
              <a:ext uri="{FF2B5EF4-FFF2-40B4-BE49-F238E27FC236}">
                <a16:creationId xmlns:a16="http://schemas.microsoft.com/office/drawing/2014/main" id="{9CBD4C1D-F37A-FE44-CCC1-C263D93FC4D1}"/>
              </a:ext>
            </a:extLst>
          </p:cNvPr>
          <p:cNvSpPr txBox="1"/>
          <p:nvPr/>
        </p:nvSpPr>
        <p:spPr>
          <a:xfrm>
            <a:off x="984564" y="1506173"/>
            <a:ext cx="6097508" cy="590931"/>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  Giúp đưa ra kết luận đúng, quyết định hành động đúng, giải quyết được các vấn đề</a:t>
            </a:r>
          </a:p>
        </p:txBody>
      </p:sp>
      <p:sp>
        <p:nvSpPr>
          <p:cNvPr id="8" name="TextBox 7">
            <a:extLst>
              <a:ext uri="{FF2B5EF4-FFF2-40B4-BE49-F238E27FC236}">
                <a16:creationId xmlns:a16="http://schemas.microsoft.com/office/drawing/2014/main" id="{A56DDCD6-57AB-7329-9DEF-61B5B188AF16}"/>
              </a:ext>
            </a:extLst>
          </p:cNvPr>
          <p:cNvSpPr txBox="1"/>
          <p:nvPr/>
        </p:nvSpPr>
        <p:spPr>
          <a:xfrm>
            <a:off x="867748" y="2071302"/>
            <a:ext cx="3116424" cy="341632"/>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US" sz="1800" kern="1200">
                <a:solidFill>
                  <a:srgbClr val="3333CC"/>
                </a:solidFill>
                <a:latin typeface="Times New Roman" panose="02020603050405020304" pitchFamily="18" charset="0"/>
                <a:ea typeface="Open Sans" pitchFamily="2" charset="0"/>
                <a:cs typeface="Times New Roman" panose="02020603050405020304" pitchFamily="18" charset="0"/>
              </a:rPr>
              <a:t>- Thông tin không đáng tin cậy</a:t>
            </a:r>
            <a:endParaRPr lang="en-US" sz="1800" kern="1200">
              <a:solidFill>
                <a:srgbClr val="3333CC"/>
              </a:solidFill>
            </a:endParaRPr>
          </a:p>
        </p:txBody>
      </p:sp>
      <p:sp>
        <p:nvSpPr>
          <p:cNvPr id="10" name="TextBox 9">
            <a:extLst>
              <a:ext uri="{FF2B5EF4-FFF2-40B4-BE49-F238E27FC236}">
                <a16:creationId xmlns:a16="http://schemas.microsoft.com/office/drawing/2014/main" id="{3CB8BFB3-DCBC-D6B5-3B63-2F74CD0E0B87}"/>
              </a:ext>
            </a:extLst>
          </p:cNvPr>
          <p:cNvSpPr txBox="1"/>
          <p:nvPr/>
        </p:nvSpPr>
        <p:spPr>
          <a:xfrm>
            <a:off x="986713" y="2399768"/>
            <a:ext cx="6097554"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 </a:t>
            </a:r>
            <a:r>
              <a:rPr lang="en-US" sz="1800" kern="1200">
                <a:solidFill>
                  <a:srgbClr val="3333CC"/>
                </a:solidFill>
                <a:latin typeface="Times New Roman" panose="02020603050405020304" pitchFamily="18" charset="0"/>
                <a:cs typeface="Times New Roman" panose="02020603050405020304" pitchFamily="18" charset="0"/>
              </a:rPr>
              <a:t>+ Thông tin không trung thực, mang tính chất lừa dối</a:t>
            </a:r>
          </a:p>
        </p:txBody>
      </p:sp>
      <p:pic>
        <p:nvPicPr>
          <p:cNvPr id="12" name="Picture 11">
            <a:extLst>
              <a:ext uri="{FF2B5EF4-FFF2-40B4-BE49-F238E27FC236}">
                <a16:creationId xmlns:a16="http://schemas.microsoft.com/office/drawing/2014/main" id="{E313C5F1-E437-F4EC-AD63-D708348F1CC4}"/>
              </a:ext>
            </a:extLst>
          </p:cNvPr>
          <p:cNvPicPr>
            <a:picLocks noChangeAspect="1"/>
          </p:cNvPicPr>
          <p:nvPr/>
        </p:nvPicPr>
        <p:blipFill>
          <a:blip r:embed="rId2"/>
          <a:stretch>
            <a:fillRect/>
          </a:stretch>
        </p:blipFill>
        <p:spPr>
          <a:xfrm>
            <a:off x="7345247" y="2920480"/>
            <a:ext cx="2445967" cy="1880313"/>
          </a:xfrm>
          <a:prstGeom prst="rect">
            <a:avLst/>
          </a:prstGeom>
        </p:spPr>
      </p:pic>
      <p:pic>
        <p:nvPicPr>
          <p:cNvPr id="14" name="Picture 13">
            <a:extLst>
              <a:ext uri="{FF2B5EF4-FFF2-40B4-BE49-F238E27FC236}">
                <a16:creationId xmlns:a16="http://schemas.microsoft.com/office/drawing/2014/main" id="{47F21573-8C5E-AC67-6DFD-48058111424F}"/>
              </a:ext>
            </a:extLst>
          </p:cNvPr>
          <p:cNvPicPr>
            <a:picLocks noChangeAspect="1"/>
          </p:cNvPicPr>
          <p:nvPr/>
        </p:nvPicPr>
        <p:blipFill>
          <a:blip r:embed="rId3"/>
          <a:stretch>
            <a:fillRect/>
          </a:stretch>
        </p:blipFill>
        <p:spPr>
          <a:xfrm>
            <a:off x="7828383" y="1101011"/>
            <a:ext cx="2827544" cy="1652795"/>
          </a:xfrm>
          <a:prstGeom prst="rect">
            <a:avLst/>
          </a:prstGeom>
        </p:spPr>
      </p:pic>
      <p:sp>
        <p:nvSpPr>
          <p:cNvPr id="16" name="TextBox 15">
            <a:extLst>
              <a:ext uri="{FF2B5EF4-FFF2-40B4-BE49-F238E27FC236}">
                <a16:creationId xmlns:a16="http://schemas.microsoft.com/office/drawing/2014/main" id="{165223CE-3CA7-2990-6C71-EB1B7865D5A0}"/>
              </a:ext>
            </a:extLst>
          </p:cNvPr>
          <p:cNvSpPr txBox="1"/>
          <p:nvPr/>
        </p:nvSpPr>
        <p:spPr>
          <a:xfrm>
            <a:off x="1052027" y="2689016"/>
            <a:ext cx="6097554"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Thông tin thiếu kiểm chứng dẫn đễn quyết định sai lầm</a:t>
            </a:r>
          </a:p>
        </p:txBody>
      </p:sp>
    </p:spTree>
    <p:extLst>
      <p:ext uri="{BB962C8B-B14F-4D97-AF65-F5344CB8AC3E}">
        <p14:creationId xmlns:p14="http://schemas.microsoft.com/office/powerpoint/2010/main" val="349737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in)">
                                      <p:cBhvr>
                                        <p:cTn id="5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A5754-F066-CA89-3770-AF2F2E0837EA}"/>
              </a:ext>
            </a:extLst>
          </p:cNvPr>
          <p:cNvSpPr txBox="1"/>
          <p:nvPr/>
        </p:nvSpPr>
        <p:spPr>
          <a:xfrm>
            <a:off x="1102260" y="1132883"/>
            <a:ext cx="6097508" cy="341632"/>
          </a:xfrm>
          <a:prstGeom prst="rect">
            <a:avLst/>
          </a:prstGeom>
          <a:noFill/>
        </p:spPr>
        <p:txBody>
          <a:bodyPr wrap="square">
            <a:spAutoFit/>
          </a:bodyPr>
          <a:lstStyle/>
          <a:p>
            <a:pPr marL="0" lvl="0" indent="0" defTabSz="889000">
              <a:lnSpc>
                <a:spcPct val="90000"/>
              </a:lnSpc>
              <a:spcBef>
                <a:spcPct val="0"/>
              </a:spcBef>
              <a:spcAft>
                <a:spcPct val="35000"/>
              </a:spcAft>
              <a:buNone/>
            </a:pPr>
            <a:r>
              <a:rPr lang="en-US" sz="1800" kern="1200">
                <a:solidFill>
                  <a:srgbClr val="3333CC"/>
                </a:solidFill>
                <a:latin typeface="Times New Roman" panose="02020603050405020304" pitchFamily="18" charset="0"/>
                <a:ea typeface="Open Sans" pitchFamily="2" charset="0"/>
                <a:cs typeface="Times New Roman" panose="02020603050405020304" pitchFamily="18" charset="0"/>
              </a:rPr>
              <a:t>- Cách xác định thông tin có đáng tin cậy hay không</a:t>
            </a:r>
            <a:endParaRPr lang="en-US" sz="1800" kern="1200">
              <a:solidFill>
                <a:srgbClr val="3333CC"/>
              </a:solidFill>
            </a:endParaRPr>
          </a:p>
        </p:txBody>
      </p:sp>
      <p:sp>
        <p:nvSpPr>
          <p:cNvPr id="5" name="TextBox 4">
            <a:extLst>
              <a:ext uri="{FF2B5EF4-FFF2-40B4-BE49-F238E27FC236}">
                <a16:creationId xmlns:a16="http://schemas.microsoft.com/office/drawing/2014/main" id="{079F24BA-9FC9-A54F-B833-4DFDFC4C5AF2}"/>
              </a:ext>
            </a:extLst>
          </p:cNvPr>
          <p:cNvSpPr txBox="1"/>
          <p:nvPr/>
        </p:nvSpPr>
        <p:spPr>
          <a:xfrm>
            <a:off x="1446293" y="1522182"/>
            <a:ext cx="6097508"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Xác định nguồn thông tin</a:t>
            </a:r>
          </a:p>
        </p:txBody>
      </p:sp>
      <p:sp>
        <p:nvSpPr>
          <p:cNvPr id="7" name="TextBox 6">
            <a:extLst>
              <a:ext uri="{FF2B5EF4-FFF2-40B4-BE49-F238E27FC236}">
                <a16:creationId xmlns:a16="http://schemas.microsoft.com/office/drawing/2014/main" id="{86E47C3D-F5A6-F38E-1EEF-8088E7EA9AFA}"/>
              </a:ext>
            </a:extLst>
          </p:cNvPr>
          <p:cNvSpPr txBox="1"/>
          <p:nvPr/>
        </p:nvSpPr>
        <p:spPr>
          <a:xfrm>
            <a:off x="1464399" y="1816149"/>
            <a:ext cx="6097508" cy="369332"/>
          </a:xfrm>
          <a:prstGeom prst="rect">
            <a:avLst/>
          </a:prstGeom>
          <a:noFill/>
        </p:spPr>
        <p:txBody>
          <a:bodyPr wrap="square">
            <a:spAutoFit/>
          </a:bodyPr>
          <a:lstStyle/>
          <a:p>
            <a:r>
              <a:rPr lang="en-US" sz="1800" kern="1200">
                <a:solidFill>
                  <a:srgbClr val="3333CC"/>
                </a:solidFill>
                <a:latin typeface="Times New Roman" panose="02020603050405020304" pitchFamily="18" charset="0"/>
                <a:cs typeface="Times New Roman" panose="02020603050405020304" pitchFamily="18" charset="0"/>
              </a:rPr>
              <a:t>+ Phân biệt ý kiến và sự kiện</a:t>
            </a:r>
            <a:endParaRPr lang="en-US">
              <a:solidFill>
                <a:srgbClr val="3333CC"/>
              </a:solidFill>
            </a:endParaRPr>
          </a:p>
        </p:txBody>
      </p:sp>
      <p:pic>
        <p:nvPicPr>
          <p:cNvPr id="9" name="Picture 8">
            <a:extLst>
              <a:ext uri="{FF2B5EF4-FFF2-40B4-BE49-F238E27FC236}">
                <a16:creationId xmlns:a16="http://schemas.microsoft.com/office/drawing/2014/main" id="{57139504-C07A-4351-C3E9-8DD41F41172D}"/>
              </a:ext>
            </a:extLst>
          </p:cNvPr>
          <p:cNvPicPr>
            <a:picLocks noChangeAspect="1"/>
          </p:cNvPicPr>
          <p:nvPr/>
        </p:nvPicPr>
        <p:blipFill>
          <a:blip r:embed="rId2"/>
          <a:stretch>
            <a:fillRect/>
          </a:stretch>
        </p:blipFill>
        <p:spPr>
          <a:xfrm>
            <a:off x="6491335" y="1430447"/>
            <a:ext cx="4512219" cy="3010277"/>
          </a:xfrm>
          <a:prstGeom prst="rect">
            <a:avLst/>
          </a:prstGeom>
        </p:spPr>
      </p:pic>
      <p:sp>
        <p:nvSpPr>
          <p:cNvPr id="11" name="TextBox 10">
            <a:extLst>
              <a:ext uri="{FF2B5EF4-FFF2-40B4-BE49-F238E27FC236}">
                <a16:creationId xmlns:a16="http://schemas.microsoft.com/office/drawing/2014/main" id="{8B419A4E-7BF7-8228-72D6-D75798D7EE2D}"/>
              </a:ext>
            </a:extLst>
          </p:cNvPr>
          <p:cNvSpPr txBox="1"/>
          <p:nvPr/>
        </p:nvSpPr>
        <p:spPr>
          <a:xfrm>
            <a:off x="1482505" y="2137817"/>
            <a:ext cx="6097508"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Kiểm tra chứng cứ của kết luận</a:t>
            </a:r>
          </a:p>
        </p:txBody>
      </p:sp>
      <p:sp>
        <p:nvSpPr>
          <p:cNvPr id="13" name="TextBox 12">
            <a:extLst>
              <a:ext uri="{FF2B5EF4-FFF2-40B4-BE49-F238E27FC236}">
                <a16:creationId xmlns:a16="http://schemas.microsoft.com/office/drawing/2014/main" id="{980DC7B6-E068-721C-1114-5D1D4D6739D8}"/>
              </a:ext>
            </a:extLst>
          </p:cNvPr>
          <p:cNvSpPr txBox="1"/>
          <p:nvPr/>
        </p:nvSpPr>
        <p:spPr>
          <a:xfrm>
            <a:off x="1491559" y="2427528"/>
            <a:ext cx="6097508"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Đánh giá tính thời sự của thông tin</a:t>
            </a:r>
          </a:p>
        </p:txBody>
      </p:sp>
    </p:spTree>
    <p:extLst>
      <p:ext uri="{BB962C8B-B14F-4D97-AF65-F5344CB8AC3E}">
        <p14:creationId xmlns:p14="http://schemas.microsoft.com/office/powerpoint/2010/main" val="15140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p28">
            <a:extLst>
              <a:ext uri="{FF2B5EF4-FFF2-40B4-BE49-F238E27FC236}">
                <a16:creationId xmlns:a16="http://schemas.microsoft.com/office/drawing/2014/main" id="{02711061-765B-540A-1A1F-88ABE84949BD}"/>
              </a:ext>
            </a:extLst>
          </p:cNvPr>
          <p:cNvSpPr txBox="1">
            <a:spLocks/>
          </p:cNvSpPr>
          <p:nvPr/>
        </p:nvSpPr>
        <p:spPr>
          <a:xfrm>
            <a:off x="3836670" y="2256551"/>
            <a:ext cx="5067600" cy="96215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5000" b="1">
                <a:solidFill>
                  <a:srgbClr val="FF0000"/>
                </a:solidFill>
                <a:latin typeface="Times New Roman" panose="02020603050405020304" pitchFamily="18" charset="0"/>
                <a:ea typeface="Open Sans" pitchFamily="2" charset="0"/>
                <a:cs typeface="Times New Roman" panose="02020603050405020304" pitchFamily="18" charset="0"/>
              </a:rPr>
              <a:t>Luyện tập</a:t>
            </a:r>
          </a:p>
          <a:p>
            <a:endParaRPr lang="en-US" sz="5000" b="1">
              <a:solidFill>
                <a:srgbClr val="FF0000"/>
              </a:solidFill>
              <a:latin typeface="Times New Roman" panose="02020603050405020304" pitchFamily="18" charset="0"/>
              <a:ea typeface="Open Sans" pitchFamily="2" charset="0"/>
              <a:cs typeface="Times New Roman" panose="02020603050405020304" pitchFamily="18" charset="0"/>
            </a:endParaRPr>
          </a:p>
        </p:txBody>
      </p:sp>
    </p:spTree>
    <p:extLst>
      <p:ext uri="{BB962C8B-B14F-4D97-AF65-F5344CB8AC3E}">
        <p14:creationId xmlns:p14="http://schemas.microsoft.com/office/powerpoint/2010/main" val="17385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C7B7BFC-2501-9023-5A01-BB7A56532096}"/>
              </a:ext>
            </a:extLst>
          </p:cNvPr>
          <p:cNvSpPr/>
          <p:nvPr/>
        </p:nvSpPr>
        <p:spPr>
          <a:xfrm>
            <a:off x="1283178" y="896230"/>
            <a:ext cx="9372749" cy="1747382"/>
          </a:xfrm>
          <a:custGeom>
            <a:avLst/>
            <a:gdLst>
              <a:gd name="connsiteX0" fmla="*/ 0 w 7378734"/>
              <a:gd name="connsiteY0" fmla="*/ 216173 h 1297012"/>
              <a:gd name="connsiteX1" fmla="*/ 216173 w 7378734"/>
              <a:gd name="connsiteY1" fmla="*/ 0 h 1297012"/>
              <a:gd name="connsiteX2" fmla="*/ 7162561 w 7378734"/>
              <a:gd name="connsiteY2" fmla="*/ 0 h 1297012"/>
              <a:gd name="connsiteX3" fmla="*/ 7378734 w 7378734"/>
              <a:gd name="connsiteY3" fmla="*/ 216173 h 1297012"/>
              <a:gd name="connsiteX4" fmla="*/ 7378734 w 7378734"/>
              <a:gd name="connsiteY4" fmla="*/ 1080839 h 1297012"/>
              <a:gd name="connsiteX5" fmla="*/ 7162561 w 7378734"/>
              <a:gd name="connsiteY5" fmla="*/ 1297012 h 1297012"/>
              <a:gd name="connsiteX6" fmla="*/ 216173 w 7378734"/>
              <a:gd name="connsiteY6" fmla="*/ 1297012 h 1297012"/>
              <a:gd name="connsiteX7" fmla="*/ 0 w 7378734"/>
              <a:gd name="connsiteY7" fmla="*/ 1080839 h 1297012"/>
              <a:gd name="connsiteX8" fmla="*/ 0 w 7378734"/>
              <a:gd name="connsiteY8" fmla="*/ 216173 h 12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8734" h="1297012">
                <a:moveTo>
                  <a:pt x="0" y="216173"/>
                </a:moveTo>
                <a:cubicBezTo>
                  <a:pt x="0" y="96784"/>
                  <a:pt x="96784" y="0"/>
                  <a:pt x="216173" y="0"/>
                </a:cubicBezTo>
                <a:lnTo>
                  <a:pt x="7162561" y="0"/>
                </a:lnTo>
                <a:cubicBezTo>
                  <a:pt x="7281950" y="0"/>
                  <a:pt x="7378734" y="96784"/>
                  <a:pt x="7378734" y="216173"/>
                </a:cubicBezTo>
                <a:lnTo>
                  <a:pt x="7378734" y="1080839"/>
                </a:lnTo>
                <a:cubicBezTo>
                  <a:pt x="7378734" y="1200228"/>
                  <a:pt x="7281950" y="1297012"/>
                  <a:pt x="7162561" y="1297012"/>
                </a:cubicBezTo>
                <a:lnTo>
                  <a:pt x="216173" y="1297012"/>
                </a:lnTo>
                <a:cubicBezTo>
                  <a:pt x="96784" y="1297012"/>
                  <a:pt x="0" y="1200228"/>
                  <a:pt x="0" y="1080839"/>
                </a:cubicBezTo>
                <a:lnTo>
                  <a:pt x="0" y="216173"/>
                </a:lnTo>
                <a:close/>
              </a:path>
            </a:pathLst>
          </a:custGeom>
          <a:solidFill>
            <a:schemeClr val="accent4">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7446" tIns="63315" rIns="277446" bIns="63315" numCol="1" spcCol="1270" anchor="ctr" anchorCtr="0">
            <a:noAutofit/>
          </a:bodyPr>
          <a:lstStyle/>
          <a:p>
            <a:pPr marL="0" lvl="0" indent="0" algn="just"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1. </a:t>
            </a:r>
            <a:r>
              <a:rPr lang="vi-VN" sz="1800" kern="1200">
                <a:solidFill>
                  <a:srgbClr val="3333CC"/>
                </a:solidFill>
                <a:latin typeface="Times New Roman" panose="02020603050405020304" pitchFamily="18" charset="0"/>
                <a:cs typeface="Times New Roman" panose="02020603050405020304" pitchFamily="18" charset="0"/>
              </a:rPr>
              <a:t>Em hãy kể tên ba ứng dụng thu thập nhiều thông tin từ người sử dụng và cho biết:</a:t>
            </a:r>
          </a:p>
          <a:p>
            <a:pPr marL="0" lvl="0" indent="0" algn="just" defTabSz="800100">
              <a:lnSpc>
                <a:spcPct val="90000"/>
              </a:lnSpc>
              <a:spcBef>
                <a:spcPct val="0"/>
              </a:spcBef>
              <a:spcAft>
                <a:spcPct val="35000"/>
              </a:spcAft>
              <a:buNone/>
            </a:pPr>
            <a:r>
              <a:rPr lang="vi-VN" sz="1800" kern="1200">
                <a:solidFill>
                  <a:srgbClr val="3333CC"/>
                </a:solidFill>
                <a:latin typeface="Times New Roman" panose="02020603050405020304" pitchFamily="18" charset="0"/>
                <a:cs typeface="Times New Roman" panose="02020603050405020304" pitchFamily="18" charset="0"/>
              </a:rPr>
              <a:t>a) Tổ chức, cá nhân nào sở hữu các ứng dụng đó?</a:t>
            </a:r>
          </a:p>
          <a:p>
            <a:pPr marL="0" lvl="0" indent="0" algn="just" defTabSz="800100">
              <a:lnSpc>
                <a:spcPct val="90000"/>
              </a:lnSpc>
              <a:spcBef>
                <a:spcPct val="0"/>
              </a:spcBef>
              <a:spcAft>
                <a:spcPct val="35000"/>
              </a:spcAft>
              <a:buNone/>
            </a:pPr>
            <a:r>
              <a:rPr lang="vi-VN" sz="1800" kern="1200">
                <a:solidFill>
                  <a:srgbClr val="3333CC"/>
                </a:solidFill>
                <a:latin typeface="Times New Roman" panose="02020603050405020304" pitchFamily="18" charset="0"/>
                <a:cs typeface="Times New Roman" panose="02020603050405020304" pitchFamily="18" charset="0"/>
              </a:rPr>
              <a:t>b) Mỗi ứng dụng thu thập dạng thông tin nào?</a:t>
            </a:r>
            <a:endParaRPr lang="en-US" sz="1800" kern="1200">
              <a:solidFill>
                <a:srgbClr val="3333C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3F66B50-B351-CA0C-C090-C17FFCEA3131}"/>
              </a:ext>
            </a:extLst>
          </p:cNvPr>
          <p:cNvSpPr txBox="1"/>
          <p:nvPr/>
        </p:nvSpPr>
        <p:spPr>
          <a:xfrm>
            <a:off x="1364810" y="2771560"/>
            <a:ext cx="6097508" cy="341632"/>
          </a:xfrm>
          <a:prstGeom prst="rect">
            <a:avLst/>
          </a:prstGeom>
          <a:noFill/>
        </p:spPr>
        <p:txBody>
          <a:bodyPr wrap="square">
            <a:spAutoFit/>
          </a:bodyPr>
          <a:lstStyle/>
          <a:p>
            <a:pPr marL="171450" lvl="1" indent="-171450" algn="just" defTabSz="800100">
              <a:lnSpc>
                <a:spcPct val="90000"/>
              </a:lnSpc>
              <a:spcBef>
                <a:spcPct val="0"/>
              </a:spcBef>
              <a:spcAft>
                <a:spcPct val="15000"/>
              </a:spcAft>
              <a:buChar char="•"/>
            </a:pPr>
            <a:r>
              <a:rPr lang="en-US" sz="1800" kern="1200">
                <a:solidFill>
                  <a:srgbClr val="3333CC"/>
                </a:solidFill>
                <a:latin typeface="Times New Roman" panose="02020603050405020304" pitchFamily="18" charset="0"/>
                <a:cs typeface="Times New Roman" panose="02020603050405020304" pitchFamily="18" charset="0"/>
              </a:rPr>
              <a:t>B</a:t>
            </a:r>
            <a:r>
              <a:rPr lang="vi-VN" sz="1800" kern="1200">
                <a:solidFill>
                  <a:srgbClr val="3333CC"/>
                </a:solidFill>
                <a:latin typeface="Times New Roman" panose="02020603050405020304" pitchFamily="18" charset="0"/>
                <a:cs typeface="Times New Roman" panose="02020603050405020304" pitchFamily="18" charset="0"/>
              </a:rPr>
              <a:t>a ứng dụng thu thập nhiều thông tin từ người sử dụng</a:t>
            </a:r>
            <a:r>
              <a:rPr lang="en-US" sz="1800" kern="1200">
                <a:solidFill>
                  <a:srgbClr val="3333CC"/>
                </a:solidFill>
                <a:latin typeface="Times New Roman" panose="02020603050405020304" pitchFamily="18" charset="0"/>
                <a:cs typeface="Times New Roman" panose="02020603050405020304" pitchFamily="18" charset="0"/>
              </a:rPr>
              <a:t>:</a:t>
            </a:r>
            <a:r>
              <a:rPr lang="vi-VN" sz="1800" kern="1200">
                <a:solidFill>
                  <a:srgbClr val="3333CC"/>
                </a:solidFill>
                <a:latin typeface="Times New Roman" panose="02020603050405020304" pitchFamily="18" charset="0"/>
                <a:cs typeface="Times New Roman" panose="02020603050405020304" pitchFamily="18" charset="0"/>
              </a:rPr>
              <a:t> </a:t>
            </a:r>
            <a:endParaRPr lang="en-US" sz="1800" kern="1200">
              <a:solidFill>
                <a:srgbClr val="3333CC"/>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2914DB6-2D42-0B43-60C7-07E5377AA19E}"/>
              </a:ext>
            </a:extLst>
          </p:cNvPr>
          <p:cNvGraphicFramePr>
            <a:graphicFrameLocks noGrp="1"/>
          </p:cNvGraphicFramePr>
          <p:nvPr>
            <p:extLst>
              <p:ext uri="{D42A27DB-BD31-4B8C-83A1-F6EECF244321}">
                <p14:modId xmlns:p14="http://schemas.microsoft.com/office/powerpoint/2010/main" val="3697756929"/>
              </p:ext>
            </p:extLst>
          </p:nvPr>
        </p:nvGraphicFramePr>
        <p:xfrm>
          <a:off x="1589897" y="3468566"/>
          <a:ext cx="8305541" cy="1574216"/>
        </p:xfrm>
        <a:graphic>
          <a:graphicData uri="http://schemas.openxmlformats.org/drawingml/2006/table">
            <a:tbl>
              <a:tblPr firstRow="1" bandRow="1"/>
              <a:tblGrid>
                <a:gridCol w="2247821">
                  <a:extLst>
                    <a:ext uri="{9D8B030D-6E8A-4147-A177-3AD203B41FA5}">
                      <a16:colId xmlns:a16="http://schemas.microsoft.com/office/drawing/2014/main" val="3498612365"/>
                    </a:ext>
                  </a:extLst>
                </a:gridCol>
                <a:gridCol w="2715003">
                  <a:extLst>
                    <a:ext uri="{9D8B030D-6E8A-4147-A177-3AD203B41FA5}">
                      <a16:colId xmlns:a16="http://schemas.microsoft.com/office/drawing/2014/main" val="3640713395"/>
                    </a:ext>
                  </a:extLst>
                </a:gridCol>
                <a:gridCol w="3342717">
                  <a:extLst>
                    <a:ext uri="{9D8B030D-6E8A-4147-A177-3AD203B41FA5}">
                      <a16:colId xmlns:a16="http://schemas.microsoft.com/office/drawing/2014/main" val="1270386868"/>
                    </a:ext>
                  </a:extLst>
                </a:gridCol>
              </a:tblGrid>
              <a:tr h="393554">
                <a:tc>
                  <a:txBody>
                    <a:bodyPr/>
                    <a:lstStyle/>
                    <a:p>
                      <a:pPr algn="ctr"/>
                      <a:r>
                        <a:rPr lang="en-US" sz="1800" b="1">
                          <a:solidFill>
                            <a:srgbClr val="FF0000"/>
                          </a:solidFill>
                          <a:latin typeface="Times New Roman" panose="02020603050405020304" pitchFamily="18" charset="0"/>
                          <a:cs typeface="Times New Roman" panose="02020603050405020304" pitchFamily="18" charset="0"/>
                        </a:rPr>
                        <a:t>Tên ứng dụng</a:t>
                      </a:r>
                    </a:p>
                  </a:txBody>
                  <a:tcPr>
                    <a:solidFill>
                      <a:schemeClr val="accent4">
                        <a:lumMod val="40000"/>
                        <a:lumOff val="60000"/>
                      </a:schemeClr>
                    </a:solidFill>
                  </a:tcPr>
                </a:tc>
                <a:tc>
                  <a:txBody>
                    <a:bodyPr/>
                    <a:lstStyle/>
                    <a:p>
                      <a:pPr algn="ctr"/>
                      <a:r>
                        <a:rPr lang="en-US" sz="1800" b="1">
                          <a:solidFill>
                            <a:srgbClr val="FF0000"/>
                          </a:solidFill>
                          <a:latin typeface="Times New Roman" panose="02020603050405020304" pitchFamily="18" charset="0"/>
                          <a:cs typeface="Times New Roman" panose="02020603050405020304" pitchFamily="18" charset="0"/>
                        </a:rPr>
                        <a:t>Tổ chức sở hữu</a:t>
                      </a:r>
                    </a:p>
                  </a:txBody>
                  <a:tcPr>
                    <a:solidFill>
                      <a:schemeClr val="accent4">
                        <a:lumMod val="40000"/>
                        <a:lumOff val="60000"/>
                      </a:schemeClr>
                    </a:solidFill>
                  </a:tcPr>
                </a:tc>
                <a:tc>
                  <a:txBody>
                    <a:bodyPr/>
                    <a:lstStyle/>
                    <a:p>
                      <a:pPr algn="ctr"/>
                      <a:r>
                        <a:rPr lang="en-US" sz="1800" b="1">
                          <a:solidFill>
                            <a:srgbClr val="FF0000"/>
                          </a:solidFill>
                          <a:latin typeface="Times New Roman" panose="02020603050405020304" pitchFamily="18" charset="0"/>
                          <a:cs typeface="Times New Roman" panose="02020603050405020304" pitchFamily="18" charset="0"/>
                        </a:rPr>
                        <a:t>Dạng thông tin</a:t>
                      </a:r>
                    </a:p>
                  </a:txBody>
                  <a:tcPr>
                    <a:solidFill>
                      <a:schemeClr val="accent4">
                        <a:lumMod val="40000"/>
                        <a:lumOff val="60000"/>
                      </a:schemeClr>
                    </a:solidFill>
                  </a:tcPr>
                </a:tc>
                <a:extLst>
                  <a:ext uri="{0D108BD9-81ED-4DB2-BD59-A6C34878D82A}">
                    <a16:rowId xmlns:a16="http://schemas.microsoft.com/office/drawing/2014/main" val="3150445645"/>
                  </a:ext>
                </a:extLst>
              </a:tr>
              <a:tr h="393554">
                <a:tc>
                  <a:txBody>
                    <a:bodyPr/>
                    <a:lstStyle/>
                    <a:p>
                      <a:r>
                        <a:rPr lang="en-US" sz="1800">
                          <a:solidFill>
                            <a:srgbClr val="3333CC"/>
                          </a:solidFill>
                          <a:latin typeface="Times New Roman" panose="02020603050405020304" pitchFamily="18" charset="0"/>
                          <a:cs typeface="Times New Roman" panose="02020603050405020304" pitchFamily="18" charset="0"/>
                        </a:rPr>
                        <a:t>Facebook</a:t>
                      </a:r>
                    </a:p>
                  </a:txBody>
                  <a:tcPr/>
                </a:tc>
                <a:tc>
                  <a:txBody>
                    <a:bodyPr/>
                    <a:lstStyle/>
                    <a:p>
                      <a:r>
                        <a:rPr lang="en-US" sz="1800">
                          <a:solidFill>
                            <a:srgbClr val="3333CC"/>
                          </a:solidFill>
                          <a:latin typeface="Times New Roman" panose="02020603050405020304" pitchFamily="18" charset="0"/>
                          <a:cs typeface="Times New Roman" panose="02020603050405020304" pitchFamily="18" charset="0"/>
                        </a:rPr>
                        <a:t>Meta</a:t>
                      </a:r>
                    </a:p>
                  </a:txBody>
                  <a:tcPr/>
                </a:tc>
                <a:tc>
                  <a:txBody>
                    <a:bodyPr/>
                    <a:lstStyle/>
                    <a:p>
                      <a:r>
                        <a:rPr lang="en-US" sz="1800">
                          <a:solidFill>
                            <a:srgbClr val="3333CC"/>
                          </a:solidFill>
                          <a:latin typeface="Times New Roman" panose="02020603050405020304" pitchFamily="18" charset="0"/>
                          <a:cs typeface="Times New Roman" panose="02020603050405020304" pitchFamily="18" charset="0"/>
                        </a:rPr>
                        <a:t>Văn bản, hình ảnh, video</a:t>
                      </a:r>
                    </a:p>
                  </a:txBody>
                  <a:tcPr/>
                </a:tc>
                <a:extLst>
                  <a:ext uri="{0D108BD9-81ED-4DB2-BD59-A6C34878D82A}">
                    <a16:rowId xmlns:a16="http://schemas.microsoft.com/office/drawing/2014/main" val="3232701094"/>
                  </a:ext>
                </a:extLst>
              </a:tr>
              <a:tr h="393554">
                <a:tc>
                  <a:txBody>
                    <a:bodyPr/>
                    <a:lstStyle/>
                    <a:p>
                      <a:r>
                        <a:rPr lang="en-US" sz="1800">
                          <a:solidFill>
                            <a:srgbClr val="3333CC"/>
                          </a:solidFill>
                          <a:latin typeface="Times New Roman" panose="02020603050405020304" pitchFamily="18" charset="0"/>
                          <a:cs typeface="Times New Roman" panose="02020603050405020304" pitchFamily="18" charset="0"/>
                        </a:rPr>
                        <a:t>Youtube</a:t>
                      </a:r>
                    </a:p>
                  </a:txBody>
                  <a:tcPr/>
                </a:tc>
                <a:tc>
                  <a:txBody>
                    <a:bodyPr/>
                    <a:lstStyle/>
                    <a:p>
                      <a:r>
                        <a:rPr lang="en-US" sz="1800">
                          <a:solidFill>
                            <a:srgbClr val="3333CC"/>
                          </a:solidFill>
                          <a:latin typeface="Times New Roman" panose="02020603050405020304" pitchFamily="18" charset="0"/>
                          <a:cs typeface="Times New Roman" panose="02020603050405020304" pitchFamily="18" charset="0"/>
                        </a:rPr>
                        <a:t>Google (Alphabet)</a:t>
                      </a:r>
                    </a:p>
                  </a:txBody>
                  <a:tcPr/>
                </a:tc>
                <a:tc>
                  <a:txBody>
                    <a:bodyPr/>
                    <a:lstStyle/>
                    <a:p>
                      <a:r>
                        <a:rPr lang="en-US" sz="1800">
                          <a:solidFill>
                            <a:srgbClr val="3333CC"/>
                          </a:solidFill>
                          <a:latin typeface="Times New Roman" panose="02020603050405020304" pitchFamily="18" charset="0"/>
                          <a:cs typeface="Times New Roman" panose="02020603050405020304" pitchFamily="18" charset="0"/>
                        </a:rPr>
                        <a:t>Video</a:t>
                      </a:r>
                    </a:p>
                  </a:txBody>
                  <a:tcPr/>
                </a:tc>
                <a:extLst>
                  <a:ext uri="{0D108BD9-81ED-4DB2-BD59-A6C34878D82A}">
                    <a16:rowId xmlns:a16="http://schemas.microsoft.com/office/drawing/2014/main" val="1994573160"/>
                  </a:ext>
                </a:extLst>
              </a:tr>
              <a:tr h="393554">
                <a:tc>
                  <a:txBody>
                    <a:bodyPr/>
                    <a:lstStyle/>
                    <a:p>
                      <a:r>
                        <a:rPr lang="en-US" sz="1800">
                          <a:solidFill>
                            <a:srgbClr val="3333CC"/>
                          </a:solidFill>
                          <a:latin typeface="Times New Roman" panose="02020603050405020304" pitchFamily="18" charset="0"/>
                          <a:cs typeface="Times New Roman" panose="02020603050405020304" pitchFamily="18" charset="0"/>
                        </a:rPr>
                        <a:t>Zalo</a:t>
                      </a:r>
                    </a:p>
                  </a:txBody>
                  <a:tcPr/>
                </a:tc>
                <a:tc>
                  <a:txBody>
                    <a:bodyPr/>
                    <a:lstStyle/>
                    <a:p>
                      <a:r>
                        <a:rPr lang="en-US" sz="1800">
                          <a:solidFill>
                            <a:srgbClr val="3333CC"/>
                          </a:solidFill>
                          <a:latin typeface="Times New Roman" panose="02020603050405020304" pitchFamily="18" charset="0"/>
                          <a:cs typeface="Times New Roman" panose="02020603050405020304" pitchFamily="18" charset="0"/>
                        </a:rPr>
                        <a:t>VNG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a:solidFill>
                            <a:srgbClr val="3333CC"/>
                          </a:solidFill>
                          <a:latin typeface="Times New Roman" panose="02020603050405020304" pitchFamily="18" charset="0"/>
                          <a:cs typeface="Times New Roman" panose="02020603050405020304" pitchFamily="18" charset="0"/>
                        </a:rPr>
                        <a:t>Văn bản, hình ảnh, video</a:t>
                      </a:r>
                    </a:p>
                  </a:txBody>
                  <a:tcPr/>
                </a:tc>
                <a:extLst>
                  <a:ext uri="{0D108BD9-81ED-4DB2-BD59-A6C34878D82A}">
                    <a16:rowId xmlns:a16="http://schemas.microsoft.com/office/drawing/2014/main" val="3014106186"/>
                  </a:ext>
                </a:extLst>
              </a:tr>
            </a:tbl>
          </a:graphicData>
        </a:graphic>
      </p:graphicFrame>
    </p:spTree>
    <p:extLst>
      <p:ext uri="{BB962C8B-B14F-4D97-AF65-F5344CB8AC3E}">
        <p14:creationId xmlns:p14="http://schemas.microsoft.com/office/powerpoint/2010/main" val="215661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003457-A71A-3A5D-FAB4-666C7CE16292}"/>
              </a:ext>
            </a:extLst>
          </p:cNvPr>
          <p:cNvGraphicFramePr/>
          <p:nvPr>
            <p:extLst>
              <p:ext uri="{D42A27DB-BD31-4B8C-83A1-F6EECF244321}">
                <p14:modId xmlns:p14="http://schemas.microsoft.com/office/powerpoint/2010/main" val="4149422370"/>
              </p:ext>
            </p:extLst>
          </p:nvPr>
        </p:nvGraphicFramePr>
        <p:xfrm>
          <a:off x="1629962" y="1661026"/>
          <a:ext cx="8754363" cy="252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6" descr="Icon biểu tượng trên Facebook">
            <a:extLst>
              <a:ext uri="{FF2B5EF4-FFF2-40B4-BE49-F238E27FC236}">
                <a16:creationId xmlns:a16="http://schemas.microsoft.com/office/drawing/2014/main" id="{6C72DA8C-B222-4486-B26C-7DD1BE798ED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902" b="95588" l="4412" r="93137">
                        <a14:foregroundMark x1="59804" y1="11275" x2="25000" y2="28431"/>
                        <a14:foregroundMark x1="25000" y1="28431" x2="19608" y2="67647"/>
                        <a14:foregroundMark x1="19608" y1="67647" x2="23529" y2="75000"/>
                        <a14:foregroundMark x1="4902" y1="43627" x2="4412" y2="53922"/>
                        <a14:foregroundMark x1="42647" y1="4902" x2="57843" y2="5882"/>
                        <a14:foregroundMark x1="60784" y1="26471" x2="44118" y2="47549"/>
                        <a14:foregroundMark x1="44118" y1="47549" x2="45098" y2="81863"/>
                        <a14:foregroundMark x1="85784" y1="38725" x2="79412" y2="65686"/>
                        <a14:foregroundMark x1="79412" y1="65686" x2="59314" y2="81863"/>
                        <a14:foregroundMark x1="59314" y1="81863" x2="59314" y2="81863"/>
                        <a14:foregroundMark x1="90196" y1="45098" x2="83824" y2="70098"/>
                        <a14:foregroundMark x1="83824" y1="70098" x2="65686" y2="89216"/>
                        <a14:foregroundMark x1="65686" y1="89216" x2="65686" y2="89216"/>
                        <a14:foregroundMark x1="93627" y1="44608" x2="92647" y2="51961"/>
                        <a14:foregroundMark x1="31373" y1="91176" x2="60784" y2="95588"/>
                        <a14:foregroundMark x1="60784" y1="95588" x2="62255" y2="94118"/>
                        <a14:foregroundMark x1="38235" y1="61765" x2="43137" y2="92647"/>
                        <a14:foregroundMark x1="43137" y1="92647" x2="43137" y2="89706"/>
                        <a14:foregroundMark x1="50980" y1="50490" x2="50490" y2="83824"/>
                        <a14:foregroundMark x1="50490" y1="83824" x2="50490" y2="81373"/>
                        <a14:foregroundMark x1="57353" y1="52451" x2="64706" y2="58824"/>
                        <a14:foregroundMark x1="30392" y1="51471" x2="38235" y2="57843"/>
                        <a14:foregroundMark x1="53922" y1="24020" x2="41176" y2="41176"/>
                        <a14:foregroundMark x1="64216" y1="19118" x2="64216" y2="28431"/>
                      </a14:backgroundRemoval>
                    </a14:imgEffect>
                  </a14:imgLayer>
                </a14:imgProps>
              </a:ext>
              <a:ext uri="{28A0092B-C50C-407E-A947-70E740481C1C}">
                <a14:useLocalDpi xmlns:a14="http://schemas.microsoft.com/office/drawing/2010/main" val="0"/>
              </a:ext>
            </a:extLst>
          </a:blip>
          <a:srcRect/>
          <a:stretch>
            <a:fillRect/>
          </a:stretch>
        </p:blipFill>
        <p:spPr bwMode="auto">
          <a:xfrm>
            <a:off x="3351357" y="4706971"/>
            <a:ext cx="1132975" cy="113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IẤY PHÉP XỬ LÝ CHẤT THẢI NGUY HẠI – Môi trường">
            <a:extLst>
              <a:ext uri="{FF2B5EF4-FFF2-40B4-BE49-F238E27FC236}">
                <a16:creationId xmlns:a16="http://schemas.microsoft.com/office/drawing/2014/main" id="{56719B82-744A-3037-1DD8-3BAFF8E069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4440" y="4706970"/>
            <a:ext cx="1147817" cy="113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YouTube Logo PNG, Transparent YouTube Logo Icon Free DOWNLOAD">
            <a:extLst>
              <a:ext uri="{FF2B5EF4-FFF2-40B4-BE49-F238E27FC236}">
                <a16:creationId xmlns:a16="http://schemas.microsoft.com/office/drawing/2014/main" id="{3EE9E6F9-1BB4-0B75-94C3-CFAF23D842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88" y="4706971"/>
            <a:ext cx="1602249" cy="113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D570880-E29F-4D36-BE22-688C0CE246F2}"/>
                                            </p:graphicEl>
                                          </p:spTgt>
                                        </p:tgtEl>
                                        <p:attrNameLst>
                                          <p:attrName>style.visibility</p:attrName>
                                        </p:attrNameLst>
                                      </p:cBhvr>
                                      <p:to>
                                        <p:strVal val="visible"/>
                                      </p:to>
                                    </p:set>
                                    <p:animEffect transition="in" filter="fade">
                                      <p:cBhvr>
                                        <p:cTn id="7" dur="500"/>
                                        <p:tgtEl>
                                          <p:spTgt spid="2">
                                            <p:graphicEl>
                                              <a:dgm id="{5D570880-E29F-4D36-BE22-688C0CE246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2B08E4A1-D068-45E0-AB76-4FE4E22BE06E}"/>
                                            </p:graphicEl>
                                          </p:spTgt>
                                        </p:tgtEl>
                                        <p:attrNameLst>
                                          <p:attrName>style.visibility</p:attrName>
                                        </p:attrNameLst>
                                      </p:cBhvr>
                                      <p:to>
                                        <p:strVal val="visible"/>
                                      </p:to>
                                    </p:set>
                                    <p:animEffect transition="in" filter="fade">
                                      <p:cBhvr>
                                        <p:cTn id="12" dur="500"/>
                                        <p:tgtEl>
                                          <p:spTgt spid="2">
                                            <p:graphicEl>
                                              <a:dgm id="{2B08E4A1-D068-45E0-AB76-4FE4E22BE06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D3974A1-5450-8B03-0603-635709803DF8}"/>
              </a:ext>
            </a:extLst>
          </p:cNvPr>
          <p:cNvGraphicFramePr/>
          <p:nvPr>
            <p:extLst>
              <p:ext uri="{D42A27DB-BD31-4B8C-83A1-F6EECF244321}">
                <p14:modId xmlns:p14="http://schemas.microsoft.com/office/powerpoint/2010/main" val="2564106541"/>
              </p:ext>
            </p:extLst>
          </p:nvPr>
        </p:nvGraphicFramePr>
        <p:xfrm>
          <a:off x="1081244" y="911970"/>
          <a:ext cx="4622439" cy="3718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Hình ảnh “Messi giẫm lên áo Barcelona” và sự thật đằng sau">
            <a:extLst>
              <a:ext uri="{FF2B5EF4-FFF2-40B4-BE49-F238E27FC236}">
                <a16:creationId xmlns:a16="http://schemas.microsoft.com/office/drawing/2014/main" id="{D4CDB542-C2E6-CB6A-F93E-FDEB4F8611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8372" y="1389707"/>
            <a:ext cx="4466376" cy="334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0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D570880-E29F-4D36-BE22-688C0CE246F2}"/>
                                            </p:graphicEl>
                                          </p:spTgt>
                                        </p:tgtEl>
                                        <p:attrNameLst>
                                          <p:attrName>style.visibility</p:attrName>
                                        </p:attrNameLst>
                                      </p:cBhvr>
                                      <p:to>
                                        <p:strVal val="visible"/>
                                      </p:to>
                                    </p:set>
                                    <p:animEffect transition="in" filter="fade">
                                      <p:cBhvr>
                                        <p:cTn id="7" dur="500"/>
                                        <p:tgtEl>
                                          <p:spTgt spid="4">
                                            <p:graphicEl>
                                              <a:dgm id="{5D570880-E29F-4D36-BE22-688C0CE246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B08E4A1-D068-45E0-AB76-4FE4E22BE06E}"/>
                                            </p:graphicEl>
                                          </p:spTgt>
                                        </p:tgtEl>
                                        <p:attrNameLst>
                                          <p:attrName>style.visibility</p:attrName>
                                        </p:attrNameLst>
                                      </p:cBhvr>
                                      <p:to>
                                        <p:strVal val="visible"/>
                                      </p:to>
                                    </p:set>
                                    <p:animEffect transition="in" filter="fade">
                                      <p:cBhvr>
                                        <p:cTn id="12" dur="500"/>
                                        <p:tgtEl>
                                          <p:spTgt spid="4">
                                            <p:graphicEl>
                                              <a:dgm id="{2B08E4A1-D068-45E0-AB76-4FE4E22BE0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D857A61-F29C-26F3-EEA8-748225F521A8}"/>
              </a:ext>
            </a:extLst>
          </p:cNvPr>
          <p:cNvSpPr/>
          <p:nvPr/>
        </p:nvSpPr>
        <p:spPr>
          <a:xfrm>
            <a:off x="1774815" y="1149211"/>
            <a:ext cx="8564242" cy="4563525"/>
          </a:xfrm>
          <a:custGeom>
            <a:avLst/>
            <a:gdLst>
              <a:gd name="connsiteX0" fmla="*/ 0 w 8093123"/>
              <a:gd name="connsiteY0" fmla="*/ 0 h 4187451"/>
              <a:gd name="connsiteX1" fmla="*/ 8093123 w 8093123"/>
              <a:gd name="connsiteY1" fmla="*/ 0 h 4187451"/>
              <a:gd name="connsiteX2" fmla="*/ 8093123 w 8093123"/>
              <a:gd name="connsiteY2" fmla="*/ 4187451 h 4187451"/>
              <a:gd name="connsiteX3" fmla="*/ 0 w 8093123"/>
              <a:gd name="connsiteY3" fmla="*/ 4187451 h 4187451"/>
              <a:gd name="connsiteX4" fmla="*/ 0 w 8093123"/>
              <a:gd name="connsiteY4" fmla="*/ 0 h 4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123" h="4187451">
                <a:moveTo>
                  <a:pt x="0" y="0"/>
                </a:moveTo>
                <a:lnTo>
                  <a:pt x="8093123" y="0"/>
                </a:lnTo>
                <a:lnTo>
                  <a:pt x="8093123" y="4187451"/>
                </a:lnTo>
                <a:lnTo>
                  <a:pt x="0" y="4187451"/>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8116" tIns="1208024" rIns="628116" bIns="128016" numCol="1" spcCol="1270" anchor="t" anchorCtr="0">
            <a:noAutofit/>
          </a:bodyPr>
          <a:lstStyle/>
          <a:p>
            <a:pPr marL="171450" lvl="1" indent="-171450" algn="just" defTabSz="800100">
              <a:lnSpc>
                <a:spcPct val="90000"/>
              </a:lnSpc>
              <a:spcBef>
                <a:spcPct val="0"/>
              </a:spcBef>
              <a:spcAft>
                <a:spcPct val="15000"/>
              </a:spcAft>
              <a:buChar char="•"/>
            </a:pPr>
            <a:r>
              <a:rPr lang="en-US" sz="1800" b="0" i="0" kern="1200">
                <a:solidFill>
                  <a:srgbClr val="3333CC"/>
                </a:solidFill>
                <a:latin typeface="Times New Roman" panose="02020603050405020304" pitchFamily="18" charset="0"/>
                <a:cs typeface="Times New Roman" panose="02020603050405020304" pitchFamily="18" charset="0"/>
              </a:rPr>
              <a:t>Nguồn tin được lấy từ trang Wikipedia, một trang bách khoa toàn thư nổi tiếng nên tin này có độ tin cậy cao.</a:t>
            </a:r>
            <a:endParaRPr lang="en-US" sz="1800" kern="1200">
              <a:solidFill>
                <a:srgbClr val="3333CC"/>
              </a:solidFill>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vi-VN" sz="1800" b="0" i="0" kern="1200">
                <a:solidFill>
                  <a:srgbClr val="3333CC"/>
                </a:solidFill>
                <a:latin typeface="Times New Roman" panose="02020603050405020304" pitchFamily="18" charset="0"/>
                <a:cs typeface="Times New Roman" panose="02020603050405020304" pitchFamily="18" charset="0"/>
              </a:rPr>
              <a:t>Được coi là một trong những cầu thủ xuất sắc nhất thế giới và là một trong những cầu thủ vĩ đại nhất mọi thời đại, Messi giữ kỷ lục 6 lần giành Quả bóng vàng, 6 lần giành Chiếc giày vàng châu Âu và vào năm 2020 được xếp vào Đội hình trong mơ của Quả bóng vàng. Anh đã cống hiến toàn bộ sự nghiệp của mình cho Barcelona, tại đây anh đã giành được kỷ lục 34 danh hiệu cấp câu lạc bộ, bao gồm 10 chức vô địch La Liga, 7 Copa del Rey và 4 UEFA Champions League. Anh đã ghi hơn 750 bàn thắng trong sự nghiệp cho câu lạc bộ và đội tuyển quốc gia, là cầu thủ có nhiều bàn thắng nhất từ trước đến nay cho một câu lạc bộ.</a:t>
            </a:r>
            <a:endParaRPr lang="en-US" sz="1800" kern="1200">
              <a:solidFill>
                <a:srgbClr val="3333CC"/>
              </a:solidFill>
              <a:latin typeface="Times New Roman" panose="02020603050405020304" pitchFamily="18" charset="0"/>
              <a:cs typeface="Times New Roman" panose="02020603050405020304" pitchFamily="18" charset="0"/>
            </a:endParaRPr>
          </a:p>
        </p:txBody>
      </p:sp>
      <p:sp>
        <p:nvSpPr>
          <p:cNvPr id="3" name="Freeform: Shape 2">
            <a:extLst>
              <a:ext uri="{FF2B5EF4-FFF2-40B4-BE49-F238E27FC236}">
                <a16:creationId xmlns:a16="http://schemas.microsoft.com/office/drawing/2014/main" id="{7F64D867-8A35-A394-D5A5-E16E2F09A0C5}"/>
              </a:ext>
            </a:extLst>
          </p:cNvPr>
          <p:cNvSpPr/>
          <p:nvPr/>
        </p:nvSpPr>
        <p:spPr>
          <a:xfrm>
            <a:off x="2179471" y="1224221"/>
            <a:ext cx="7501624" cy="851218"/>
          </a:xfrm>
          <a:custGeom>
            <a:avLst/>
            <a:gdLst>
              <a:gd name="connsiteX0" fmla="*/ 0 w 7088960"/>
              <a:gd name="connsiteY0" fmla="*/ 130181 h 781070"/>
              <a:gd name="connsiteX1" fmla="*/ 130181 w 7088960"/>
              <a:gd name="connsiteY1" fmla="*/ 0 h 781070"/>
              <a:gd name="connsiteX2" fmla="*/ 6958779 w 7088960"/>
              <a:gd name="connsiteY2" fmla="*/ 0 h 781070"/>
              <a:gd name="connsiteX3" fmla="*/ 7088960 w 7088960"/>
              <a:gd name="connsiteY3" fmla="*/ 130181 h 781070"/>
              <a:gd name="connsiteX4" fmla="*/ 7088960 w 7088960"/>
              <a:gd name="connsiteY4" fmla="*/ 650889 h 781070"/>
              <a:gd name="connsiteX5" fmla="*/ 6958779 w 7088960"/>
              <a:gd name="connsiteY5" fmla="*/ 781070 h 781070"/>
              <a:gd name="connsiteX6" fmla="*/ 130181 w 7088960"/>
              <a:gd name="connsiteY6" fmla="*/ 781070 h 781070"/>
              <a:gd name="connsiteX7" fmla="*/ 0 w 7088960"/>
              <a:gd name="connsiteY7" fmla="*/ 650889 h 781070"/>
              <a:gd name="connsiteX8" fmla="*/ 0 w 7088960"/>
              <a:gd name="connsiteY8" fmla="*/ 130181 h 7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8960" h="781070">
                <a:moveTo>
                  <a:pt x="0" y="130181"/>
                </a:moveTo>
                <a:cubicBezTo>
                  <a:pt x="0" y="58284"/>
                  <a:pt x="58284" y="0"/>
                  <a:pt x="130181" y="0"/>
                </a:cubicBezTo>
                <a:lnTo>
                  <a:pt x="6958779" y="0"/>
                </a:lnTo>
                <a:cubicBezTo>
                  <a:pt x="7030676" y="0"/>
                  <a:pt x="7088960" y="58284"/>
                  <a:pt x="7088960" y="130181"/>
                </a:cubicBezTo>
                <a:lnTo>
                  <a:pt x="7088960" y="650889"/>
                </a:lnTo>
                <a:cubicBezTo>
                  <a:pt x="7088960" y="722786"/>
                  <a:pt x="7030676" y="781070"/>
                  <a:pt x="6958779" y="781070"/>
                </a:cubicBezTo>
                <a:lnTo>
                  <a:pt x="130181" y="781070"/>
                </a:lnTo>
                <a:cubicBezTo>
                  <a:pt x="58284" y="781070"/>
                  <a:pt x="0" y="722786"/>
                  <a:pt x="0" y="650889"/>
                </a:cubicBezTo>
                <a:lnTo>
                  <a:pt x="0" y="130181"/>
                </a:lnTo>
                <a:close/>
              </a:path>
            </a:pathLst>
          </a:custGeom>
          <a:solidFill>
            <a:schemeClr val="accent4">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52260" tIns="38129" rIns="252260" bIns="38129" numCol="1" spcCol="1270" anchor="ctr" anchorCtr="0">
            <a:noAutofit/>
          </a:bodyPr>
          <a:lstStyle/>
          <a:p>
            <a:pPr marL="0" lvl="0" indent="0" algn="just"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2. </a:t>
            </a:r>
            <a:r>
              <a:rPr lang="vi-VN" sz="1800" b="0" i="0" kern="1200">
                <a:solidFill>
                  <a:srgbClr val="3333CC"/>
                </a:solidFill>
                <a:latin typeface="Times New Roman" panose="02020603050405020304" pitchFamily="18" charset="0"/>
                <a:cs typeface="Times New Roman" panose="02020603050405020304" pitchFamily="18" charset="0"/>
              </a:rPr>
              <a:t>Em hãy phân tích mức độ tin cậy của nguồn tin t</a:t>
            </a:r>
            <a:r>
              <a:rPr lang="en-US" sz="1800" b="0" i="0" kern="1200">
                <a:solidFill>
                  <a:srgbClr val="3333CC"/>
                </a:solidFill>
                <a:latin typeface="Times New Roman" panose="02020603050405020304" pitchFamily="18" charset="0"/>
                <a:cs typeface="Times New Roman" panose="02020603050405020304" pitchFamily="18" charset="0"/>
              </a:rPr>
              <a:t>ì</a:t>
            </a:r>
            <a:r>
              <a:rPr lang="vi-VN" sz="1800" b="0" i="0" kern="1200">
                <a:solidFill>
                  <a:srgbClr val="3333CC"/>
                </a:solidFill>
                <a:latin typeface="Times New Roman" panose="02020603050405020304" pitchFamily="18" charset="0"/>
                <a:cs typeface="Times New Roman" panose="02020603050405020304" pitchFamily="18" charset="0"/>
              </a:rPr>
              <a:t>m được ở Câu 1 và trình bày một bài giới thiệu về đội bóng, cầu thủ hoặc nhân vật đó.</a:t>
            </a:r>
            <a:endParaRPr lang="en-US" sz="1800" kern="120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65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1DB87EA-72CA-72E9-5E5B-800494232EFB}"/>
              </a:ext>
            </a:extLst>
          </p:cNvPr>
          <p:cNvSpPr/>
          <p:nvPr/>
        </p:nvSpPr>
        <p:spPr>
          <a:xfrm>
            <a:off x="1861189" y="1297266"/>
            <a:ext cx="8948649" cy="4388310"/>
          </a:xfrm>
          <a:custGeom>
            <a:avLst/>
            <a:gdLst>
              <a:gd name="connsiteX0" fmla="*/ 0 w 4789167"/>
              <a:gd name="connsiteY0" fmla="*/ 0 h 3307955"/>
              <a:gd name="connsiteX1" fmla="*/ 4789167 w 4789167"/>
              <a:gd name="connsiteY1" fmla="*/ 0 h 3307955"/>
              <a:gd name="connsiteX2" fmla="*/ 4789167 w 4789167"/>
              <a:gd name="connsiteY2" fmla="*/ 3307955 h 3307955"/>
              <a:gd name="connsiteX3" fmla="*/ 0 w 4789167"/>
              <a:gd name="connsiteY3" fmla="*/ 3307955 h 3307955"/>
              <a:gd name="connsiteX4" fmla="*/ 0 w 4789167"/>
              <a:gd name="connsiteY4" fmla="*/ 0 h 3307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167" h="3307955">
                <a:moveTo>
                  <a:pt x="0" y="0"/>
                </a:moveTo>
                <a:lnTo>
                  <a:pt x="4789167" y="0"/>
                </a:lnTo>
                <a:lnTo>
                  <a:pt x="4789167" y="3307955"/>
                </a:lnTo>
                <a:lnTo>
                  <a:pt x="0" y="3307955"/>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1693" tIns="1332992" rIns="371693" bIns="128016" numCol="1" spcCol="1270" anchor="t" anchorCtr="0">
            <a:noAutofit/>
          </a:bodyPr>
          <a:lstStyle/>
          <a:p>
            <a:pPr marL="171450" lvl="1" indent="-171450" algn="just" defTabSz="800100">
              <a:lnSpc>
                <a:spcPct val="90000"/>
              </a:lnSpc>
              <a:spcBef>
                <a:spcPct val="0"/>
              </a:spcBef>
              <a:spcAft>
                <a:spcPct val="15000"/>
              </a:spcAft>
              <a:buNone/>
            </a:pPr>
            <a:r>
              <a:rPr lang="en-US" sz="1800" kern="1200">
                <a:solidFill>
                  <a:srgbClr val="3333CC"/>
                </a:solidFill>
                <a:latin typeface="Times New Roman" panose="02020603050405020304" pitchFamily="18" charset="0"/>
                <a:cs typeface="Times New Roman" panose="02020603050405020304" pitchFamily="18" charset="0"/>
              </a:rPr>
              <a:t>a) Tin đồn xuất hiện từ việc người dân có nhu cầu đổi tiền mới để tiêu xài và lì xì dịp Tết</a:t>
            </a:r>
          </a:p>
          <a:p>
            <a:pPr marL="171450" lvl="1" indent="-171450" algn="just" defTabSz="800100">
              <a:lnSpc>
                <a:spcPct val="90000"/>
              </a:lnSpc>
              <a:spcBef>
                <a:spcPct val="0"/>
              </a:spcBef>
              <a:spcAft>
                <a:spcPct val="15000"/>
              </a:spcAft>
              <a:buNone/>
            </a:pPr>
            <a:r>
              <a:rPr lang="en-US" sz="1800" kern="1200">
                <a:solidFill>
                  <a:srgbClr val="3333CC"/>
                </a:solidFill>
                <a:latin typeface="Times New Roman" panose="02020603050405020304" pitchFamily="18" charset="0"/>
                <a:cs typeface="Times New Roman" panose="02020603050405020304" pitchFamily="18" charset="0"/>
              </a:rPr>
              <a:t>b) Tác hại của tin đồn: gây hoang mang, lo lắng trong nhân dân, ảnh hưởng đến việc giao dịch tiền mặt trong mua bán hàng hóa</a:t>
            </a:r>
          </a:p>
        </p:txBody>
      </p:sp>
      <p:sp>
        <p:nvSpPr>
          <p:cNvPr id="3" name="Freeform: Shape 2">
            <a:extLst>
              <a:ext uri="{FF2B5EF4-FFF2-40B4-BE49-F238E27FC236}">
                <a16:creationId xmlns:a16="http://schemas.microsoft.com/office/drawing/2014/main" id="{2EAC8B55-E459-7722-349D-39C48430BA30}"/>
              </a:ext>
            </a:extLst>
          </p:cNvPr>
          <p:cNvSpPr/>
          <p:nvPr/>
        </p:nvSpPr>
        <p:spPr>
          <a:xfrm>
            <a:off x="2078898" y="835091"/>
            <a:ext cx="8535435" cy="1636505"/>
          </a:xfrm>
          <a:custGeom>
            <a:avLst/>
            <a:gdLst>
              <a:gd name="connsiteX0" fmla="*/ 0 w 4568022"/>
              <a:gd name="connsiteY0" fmla="*/ 234474 h 1406814"/>
              <a:gd name="connsiteX1" fmla="*/ 234474 w 4568022"/>
              <a:gd name="connsiteY1" fmla="*/ 0 h 1406814"/>
              <a:gd name="connsiteX2" fmla="*/ 4333548 w 4568022"/>
              <a:gd name="connsiteY2" fmla="*/ 0 h 1406814"/>
              <a:gd name="connsiteX3" fmla="*/ 4568022 w 4568022"/>
              <a:gd name="connsiteY3" fmla="*/ 234474 h 1406814"/>
              <a:gd name="connsiteX4" fmla="*/ 4568022 w 4568022"/>
              <a:gd name="connsiteY4" fmla="*/ 1172340 h 1406814"/>
              <a:gd name="connsiteX5" fmla="*/ 4333548 w 4568022"/>
              <a:gd name="connsiteY5" fmla="*/ 1406814 h 1406814"/>
              <a:gd name="connsiteX6" fmla="*/ 234474 w 4568022"/>
              <a:gd name="connsiteY6" fmla="*/ 1406814 h 1406814"/>
              <a:gd name="connsiteX7" fmla="*/ 0 w 4568022"/>
              <a:gd name="connsiteY7" fmla="*/ 1172340 h 1406814"/>
              <a:gd name="connsiteX8" fmla="*/ 0 w 4568022"/>
              <a:gd name="connsiteY8" fmla="*/ 234474 h 140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022" h="1406814">
                <a:moveTo>
                  <a:pt x="0" y="234474"/>
                </a:moveTo>
                <a:cubicBezTo>
                  <a:pt x="0" y="104978"/>
                  <a:pt x="104978" y="0"/>
                  <a:pt x="234474" y="0"/>
                </a:cubicBezTo>
                <a:lnTo>
                  <a:pt x="4333548" y="0"/>
                </a:lnTo>
                <a:cubicBezTo>
                  <a:pt x="4463044" y="0"/>
                  <a:pt x="4568022" y="104978"/>
                  <a:pt x="4568022" y="234474"/>
                </a:cubicBezTo>
                <a:lnTo>
                  <a:pt x="4568022" y="1172340"/>
                </a:lnTo>
                <a:cubicBezTo>
                  <a:pt x="4568022" y="1301836"/>
                  <a:pt x="4463044" y="1406814"/>
                  <a:pt x="4333548" y="1406814"/>
                </a:cubicBezTo>
                <a:lnTo>
                  <a:pt x="234474" y="1406814"/>
                </a:lnTo>
                <a:cubicBezTo>
                  <a:pt x="104978" y="1406814"/>
                  <a:pt x="0" y="1301836"/>
                  <a:pt x="0" y="1172340"/>
                </a:cubicBezTo>
                <a:lnTo>
                  <a:pt x="0" y="234474"/>
                </a:lnTo>
                <a:close/>
              </a:path>
            </a:pathLst>
          </a:custGeom>
          <a:solidFill>
            <a:schemeClr val="accent4">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5388" tIns="68675" rIns="195388" bIns="68675" numCol="1" spcCol="1270" anchor="ctr" anchorCtr="0">
            <a:noAutofit/>
          </a:bodyPr>
          <a:lstStyle/>
          <a:p>
            <a:pPr marL="0" lvl="0" indent="0" algn="just"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3. </a:t>
            </a:r>
            <a:r>
              <a:rPr lang="en-US" sz="1800" b="0" i="0" kern="1200">
                <a:solidFill>
                  <a:srgbClr val="3333CC"/>
                </a:solidFill>
                <a:latin typeface="Times New Roman" panose="02020603050405020304" pitchFamily="18" charset="0"/>
                <a:cs typeface="Times New Roman" panose="02020603050405020304" pitchFamily="18" charset="0"/>
              </a:rPr>
              <a:t>Em hãy kể một ví dụ về tin đồn (trong cuộc sống hoặc trên mạng) và cho biết:</a:t>
            </a:r>
          </a:p>
          <a:p>
            <a:pPr marL="0" lvl="0" indent="0" algn="just" defTabSz="800100">
              <a:lnSpc>
                <a:spcPct val="90000"/>
              </a:lnSpc>
              <a:spcBef>
                <a:spcPct val="0"/>
              </a:spcBef>
              <a:spcAft>
                <a:spcPct val="35000"/>
              </a:spcAft>
              <a:buNone/>
            </a:pPr>
            <a:r>
              <a:rPr lang="en-US" sz="1800" b="0" i="0" kern="1200">
                <a:solidFill>
                  <a:srgbClr val="3333CC"/>
                </a:solidFill>
                <a:latin typeface="Times New Roman" panose="02020603050405020304" pitchFamily="18" charset="0"/>
                <a:cs typeface="Times New Roman" panose="02020603050405020304" pitchFamily="18" charset="0"/>
              </a:rPr>
              <a:t>a) Tin đồn đó xuất hiện từ sự việc nào?</a:t>
            </a:r>
          </a:p>
          <a:p>
            <a:pPr marL="0" lvl="0" indent="0" algn="just" defTabSz="800100">
              <a:lnSpc>
                <a:spcPct val="90000"/>
              </a:lnSpc>
              <a:spcBef>
                <a:spcPct val="0"/>
              </a:spcBef>
              <a:spcAft>
                <a:spcPct val="35000"/>
              </a:spcAft>
              <a:buNone/>
            </a:pPr>
            <a:r>
              <a:rPr lang="en-US" sz="1800" b="0" i="0" kern="1200">
                <a:solidFill>
                  <a:srgbClr val="3333CC"/>
                </a:solidFill>
                <a:latin typeface="Times New Roman" panose="02020603050405020304" pitchFamily="18" charset="0"/>
                <a:cs typeface="Times New Roman" panose="02020603050405020304" pitchFamily="18" charset="0"/>
              </a:rPr>
              <a:t>b) Tác hại của tin đồn đó là gì?</a:t>
            </a:r>
            <a:endParaRPr lang="en-US" sz="1800" kern="120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4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0391E8-BE1C-4DA9-0F79-F9C92D65C1A8}"/>
              </a:ext>
            </a:extLst>
          </p:cNvPr>
          <p:cNvSpPr txBox="1"/>
          <p:nvPr/>
        </p:nvSpPr>
        <p:spPr>
          <a:xfrm>
            <a:off x="3430716" y="2763375"/>
            <a:ext cx="4724759" cy="923330"/>
          </a:xfrm>
          <a:prstGeom prst="rect">
            <a:avLst/>
          </a:prstGeom>
          <a:noFill/>
        </p:spPr>
        <p:txBody>
          <a:bodyPr wrap="square" rtlCol="0">
            <a:spAutoFit/>
          </a:bodyPr>
          <a:lstStyle/>
          <a:p>
            <a:pPr algn="ctr"/>
            <a:r>
              <a:rPr lang="en-US" sz="5400" spc="800">
                <a:solidFill>
                  <a:srgbClr val="FF0000"/>
                </a:solidFill>
                <a:latin typeface="Impact" panose="020B0806030902050204" pitchFamily="34" charset="0"/>
                <a:cs typeface="Times New Roman" panose="02020603050405020304" pitchFamily="18" charset="0"/>
              </a:rPr>
              <a:t>THANK YOU!</a:t>
            </a:r>
            <a:endParaRPr lang="en-US" sz="5400" spc="800">
              <a:solidFill>
                <a:srgbClr val="FF0000"/>
              </a:solidFill>
              <a:effectLst/>
              <a:latin typeface="Impact" panose="020B0806030902050204" pitchFamily="34" charset="0"/>
              <a:cs typeface="Times New Roman" panose="02020603050405020304" pitchFamily="18" charset="0"/>
            </a:endParaRPr>
          </a:p>
        </p:txBody>
      </p:sp>
    </p:spTree>
    <p:extLst>
      <p:ext uri="{BB962C8B-B14F-4D97-AF65-F5344CB8AC3E}">
        <p14:creationId xmlns:p14="http://schemas.microsoft.com/office/powerpoint/2010/main" val="4797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4;p28">
            <a:extLst>
              <a:ext uri="{FF2B5EF4-FFF2-40B4-BE49-F238E27FC236}">
                <a16:creationId xmlns:a16="http://schemas.microsoft.com/office/drawing/2014/main" id="{054EFE1A-9014-6A4B-A7D5-9DFFF6A58B68}"/>
              </a:ext>
            </a:extLst>
          </p:cNvPr>
          <p:cNvSpPr txBox="1">
            <a:spLocks noGrp="1"/>
          </p:cNvSpPr>
          <p:nvPr>
            <p:ph type="title"/>
          </p:nvPr>
        </p:nvSpPr>
        <p:spPr>
          <a:xfrm>
            <a:off x="4490898" y="1544894"/>
            <a:ext cx="5067600" cy="8455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b="1">
                <a:solidFill>
                  <a:srgbClr val="FF0000"/>
                </a:solidFill>
                <a:latin typeface="Times New Roman" panose="02020603050405020304" pitchFamily="18" charset="0"/>
                <a:ea typeface="Open Sans" pitchFamily="2" charset="0"/>
                <a:cs typeface="Times New Roman" panose="02020603050405020304" pitchFamily="18" charset="0"/>
              </a:rPr>
              <a:t>Mục tiêu</a:t>
            </a:r>
            <a:endParaRPr sz="4400" b="1">
              <a:solidFill>
                <a:srgbClr val="FF0000"/>
              </a:solidFill>
              <a:latin typeface="Times New Roman" panose="02020603050405020304" pitchFamily="18" charset="0"/>
              <a:ea typeface="Open Sans" pitchFamily="2" charset="0"/>
              <a:cs typeface="Times New Roman" panose="02020603050405020304" pitchFamily="18" charset="0"/>
            </a:endParaRPr>
          </a:p>
        </p:txBody>
      </p:sp>
      <p:sp>
        <p:nvSpPr>
          <p:cNvPr id="5" name="Google Shape;135;p28">
            <a:extLst>
              <a:ext uri="{FF2B5EF4-FFF2-40B4-BE49-F238E27FC236}">
                <a16:creationId xmlns:a16="http://schemas.microsoft.com/office/drawing/2014/main" id="{D784968D-40B6-8DE0-678B-43C24C9BC679}"/>
              </a:ext>
            </a:extLst>
          </p:cNvPr>
          <p:cNvSpPr txBox="1">
            <a:spLocks/>
          </p:cNvSpPr>
          <p:nvPr/>
        </p:nvSpPr>
        <p:spPr>
          <a:xfrm>
            <a:off x="2255696" y="2545429"/>
            <a:ext cx="8449249" cy="134731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Wingdings" panose="05000000000000000000" pitchFamily="2" charset="2"/>
              <a:buChar char="ü"/>
            </a:pPr>
            <a:r>
              <a:rPr lang="vi-VN" sz="2000">
                <a:solidFill>
                  <a:srgbClr val="3333CC"/>
                </a:solidFill>
                <a:latin typeface="Times New Roman" panose="02020603050405020304" pitchFamily="18" charset="0"/>
                <a:cs typeface="Times New Roman" panose="02020603050405020304" pitchFamily="18" charset="0"/>
              </a:rPr>
              <a:t>Nêu được các đặc điểm của thông tin số</a:t>
            </a:r>
          </a:p>
          <a:p>
            <a:pPr marL="342900" indent="-342900">
              <a:spcBef>
                <a:spcPts val="0"/>
              </a:spcBef>
              <a:buFont typeface="Wingdings" panose="05000000000000000000" pitchFamily="2" charset="2"/>
              <a:buChar char="ü"/>
            </a:pPr>
            <a:r>
              <a:rPr lang="vi-VN" sz="2000">
                <a:solidFill>
                  <a:srgbClr val="3333CC"/>
                </a:solidFill>
                <a:latin typeface="Times New Roman" panose="02020603050405020304" pitchFamily="18" charset="0"/>
                <a:cs typeface="Times New Roman" panose="02020603050405020304" pitchFamily="18" charset="0"/>
              </a:rPr>
              <a:t>Biết được tầm quan trọng của việc khai thác các nguồn thông tin đáng tin cậy</a:t>
            </a:r>
          </a:p>
        </p:txBody>
      </p:sp>
    </p:spTree>
    <p:extLst>
      <p:ext uri="{BB962C8B-B14F-4D97-AF65-F5344CB8AC3E}">
        <p14:creationId xmlns:p14="http://schemas.microsoft.com/office/powerpoint/2010/main" val="29456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4;p28">
            <a:extLst>
              <a:ext uri="{FF2B5EF4-FFF2-40B4-BE49-F238E27FC236}">
                <a16:creationId xmlns:a16="http://schemas.microsoft.com/office/drawing/2014/main" id="{7561D028-3E79-8B09-F995-E13F5C4DD955}"/>
              </a:ext>
            </a:extLst>
          </p:cNvPr>
          <p:cNvSpPr txBox="1">
            <a:spLocks/>
          </p:cNvSpPr>
          <p:nvPr/>
        </p:nvSpPr>
        <p:spPr>
          <a:xfrm>
            <a:off x="4426242" y="2311512"/>
            <a:ext cx="5067600" cy="8387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a:solidFill>
                  <a:srgbClr val="FF0000"/>
                </a:solidFill>
                <a:latin typeface="Times New Roman" panose="02020603050405020304" pitchFamily="18" charset="0"/>
                <a:ea typeface="Open Sans" pitchFamily="2" charset="0"/>
                <a:cs typeface="Times New Roman" panose="02020603050405020304" pitchFamily="18" charset="0"/>
              </a:rPr>
              <a:t>Khởi động</a:t>
            </a:r>
          </a:p>
        </p:txBody>
      </p:sp>
    </p:spTree>
    <p:extLst>
      <p:ext uri="{BB962C8B-B14F-4D97-AF65-F5344CB8AC3E}">
        <p14:creationId xmlns:p14="http://schemas.microsoft.com/office/powerpoint/2010/main" val="85090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2CCF42-7D78-0807-FDBE-252E5B90B9AD}"/>
              </a:ext>
            </a:extLst>
          </p:cNvPr>
          <p:cNvPicPr>
            <a:picLocks noChangeAspect="1"/>
          </p:cNvPicPr>
          <p:nvPr/>
        </p:nvPicPr>
        <p:blipFill>
          <a:blip r:embed="rId2"/>
          <a:stretch>
            <a:fillRect/>
          </a:stretch>
        </p:blipFill>
        <p:spPr>
          <a:xfrm>
            <a:off x="9296400" y="1279699"/>
            <a:ext cx="1949882" cy="3840276"/>
          </a:xfrm>
          <a:prstGeom prst="rect">
            <a:avLst/>
          </a:prstGeom>
        </p:spPr>
      </p:pic>
      <p:pic>
        <p:nvPicPr>
          <p:cNvPr id="11" name="Picture 10">
            <a:extLst>
              <a:ext uri="{FF2B5EF4-FFF2-40B4-BE49-F238E27FC236}">
                <a16:creationId xmlns:a16="http://schemas.microsoft.com/office/drawing/2014/main" id="{FEE3029F-D55D-DC42-B6FC-2930EA495267}"/>
              </a:ext>
            </a:extLst>
          </p:cNvPr>
          <p:cNvPicPr>
            <a:picLocks noChangeAspect="1"/>
          </p:cNvPicPr>
          <p:nvPr/>
        </p:nvPicPr>
        <p:blipFill>
          <a:blip r:embed="rId2"/>
          <a:stretch>
            <a:fillRect/>
          </a:stretch>
        </p:blipFill>
        <p:spPr>
          <a:xfrm>
            <a:off x="1006764" y="1182718"/>
            <a:ext cx="1949882" cy="3840276"/>
          </a:xfrm>
          <a:prstGeom prst="rect">
            <a:avLst/>
          </a:prstGeom>
        </p:spPr>
      </p:pic>
      <p:cxnSp>
        <p:nvCxnSpPr>
          <p:cNvPr id="8" name="Straight Connector 7">
            <a:extLst>
              <a:ext uri="{FF2B5EF4-FFF2-40B4-BE49-F238E27FC236}">
                <a16:creationId xmlns:a16="http://schemas.microsoft.com/office/drawing/2014/main" id="{23AF6EAF-1782-BA2F-515D-209BD5770628}"/>
              </a:ext>
            </a:extLst>
          </p:cNvPr>
          <p:cNvCxnSpPr>
            <a:cxnSpLocks/>
          </p:cNvCxnSpPr>
          <p:nvPr/>
        </p:nvCxnSpPr>
        <p:spPr>
          <a:xfrm>
            <a:off x="2262908" y="3053385"/>
            <a:ext cx="7153564" cy="171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2" descr="Ruộng Mù Cang Chải tiếp tục giành chiến thắng ở giải ảnh trên cao">
            <a:extLst>
              <a:ext uri="{FF2B5EF4-FFF2-40B4-BE49-F238E27FC236}">
                <a16:creationId xmlns:a16="http://schemas.microsoft.com/office/drawing/2014/main" id="{06B31F2E-A980-1D17-4091-34F53CADD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608" y="2124364"/>
            <a:ext cx="908960" cy="10357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uộng Mù Cang Chải tiếp tục giành chiến thắng ở giải ảnh trên cao">
            <a:extLst>
              <a:ext uri="{FF2B5EF4-FFF2-40B4-BE49-F238E27FC236}">
                <a16:creationId xmlns:a16="http://schemas.microsoft.com/office/drawing/2014/main" id="{53BA6357-B7DC-48F0-BBA8-2006A0FDA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71" y="2122630"/>
            <a:ext cx="908960" cy="105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indefinite"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2.70833E-6 4.81481E-6 L 0.69701 4.81481E-6 " pathEditMode="relative" rAng="0" ptsTypes="AA">
                                      <p:cBhvr>
                                        <p:cTn id="16" dur="1000" fill="hold"/>
                                        <p:tgtEl>
                                          <p:spTgt spid="9"/>
                                        </p:tgtEl>
                                        <p:attrNameLst>
                                          <p:attrName>ppt_x</p:attrName>
                                          <p:attrName>ppt_y</p:attrName>
                                        </p:attrNameLst>
                                      </p:cBhvr>
                                      <p:rCtr x="34844" y="0"/>
                                    </p:animMotion>
                                  </p:childTnLst>
                                </p:cTn>
                              </p:par>
                              <p:par>
                                <p:cTn id="17" presetID="5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1.45833E-6 -2.59259E-6 L 0.69701 -2.59259E-6 " pathEditMode="relative" rAng="0" ptsTypes="AA">
                                      <p:cBhvr>
                                        <p:cTn id="25" dur="1000" fill="hold"/>
                                        <p:tgtEl>
                                          <p:spTgt spid="13"/>
                                        </p:tgtEl>
                                        <p:attrNameLst>
                                          <p:attrName>ppt_x</p:attrName>
                                          <p:attrName>ppt_y</p:attrName>
                                        </p:attrNameLst>
                                      </p:cBhvr>
                                      <p:rCtr x="348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2;p33">
            <a:extLst>
              <a:ext uri="{FF2B5EF4-FFF2-40B4-BE49-F238E27FC236}">
                <a16:creationId xmlns:a16="http://schemas.microsoft.com/office/drawing/2014/main" id="{BCDD8BAA-5D17-FF40-47F9-CEFC5DFEAB5E}"/>
              </a:ext>
            </a:extLst>
          </p:cNvPr>
          <p:cNvSpPr txBox="1">
            <a:spLocks/>
          </p:cNvSpPr>
          <p:nvPr/>
        </p:nvSpPr>
        <p:spPr>
          <a:xfrm>
            <a:off x="1913951" y="2296358"/>
            <a:ext cx="9077321" cy="94310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vi-VN" b="1">
                <a:solidFill>
                  <a:srgbClr val="FF0000"/>
                </a:solidFill>
                <a:latin typeface="Times New Roman" panose="02020603050405020304" pitchFamily="18" charset="0"/>
                <a:ea typeface="Open Sans" pitchFamily="2" charset="0"/>
                <a:cs typeface="Times New Roman" panose="02020603050405020304" pitchFamily="18" charset="0"/>
              </a:rPr>
              <a:t>1. Thông tin trong môi trường số</a:t>
            </a:r>
          </a:p>
        </p:txBody>
      </p:sp>
    </p:spTree>
    <p:extLst>
      <p:ext uri="{BB962C8B-B14F-4D97-AF65-F5344CB8AC3E}">
        <p14:creationId xmlns:p14="http://schemas.microsoft.com/office/powerpoint/2010/main" val="38583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F9036-1429-386A-0099-18A6D7F07102}"/>
              </a:ext>
            </a:extLst>
          </p:cNvPr>
          <p:cNvPicPr>
            <a:picLocks noChangeAspect="1"/>
          </p:cNvPicPr>
          <p:nvPr/>
        </p:nvPicPr>
        <p:blipFill>
          <a:blip r:embed="rId2"/>
          <a:stretch>
            <a:fillRect/>
          </a:stretch>
        </p:blipFill>
        <p:spPr>
          <a:xfrm>
            <a:off x="6911179" y="1654321"/>
            <a:ext cx="1949882" cy="3840276"/>
          </a:xfrm>
          <a:prstGeom prst="rect">
            <a:avLst/>
          </a:prstGeom>
        </p:spPr>
      </p:pic>
      <p:pic>
        <p:nvPicPr>
          <p:cNvPr id="6" name="Picture 5">
            <a:extLst>
              <a:ext uri="{FF2B5EF4-FFF2-40B4-BE49-F238E27FC236}">
                <a16:creationId xmlns:a16="http://schemas.microsoft.com/office/drawing/2014/main" id="{2BAA113E-421C-E421-66D9-EC444412B740}"/>
              </a:ext>
            </a:extLst>
          </p:cNvPr>
          <p:cNvPicPr>
            <a:picLocks noChangeAspect="1"/>
          </p:cNvPicPr>
          <p:nvPr/>
        </p:nvPicPr>
        <p:blipFill>
          <a:blip r:embed="rId2"/>
          <a:stretch>
            <a:fillRect/>
          </a:stretch>
        </p:blipFill>
        <p:spPr>
          <a:xfrm>
            <a:off x="2014625" y="1708459"/>
            <a:ext cx="1949882" cy="3840276"/>
          </a:xfrm>
          <a:prstGeom prst="rect">
            <a:avLst/>
          </a:prstGeom>
        </p:spPr>
      </p:pic>
      <p:pic>
        <p:nvPicPr>
          <p:cNvPr id="15" name="Picture 14">
            <a:extLst>
              <a:ext uri="{FF2B5EF4-FFF2-40B4-BE49-F238E27FC236}">
                <a16:creationId xmlns:a16="http://schemas.microsoft.com/office/drawing/2014/main" id="{C48CC175-6E14-AA96-8031-22A9DECBA61C}"/>
              </a:ext>
            </a:extLst>
          </p:cNvPr>
          <p:cNvPicPr>
            <a:picLocks noChangeAspect="1"/>
          </p:cNvPicPr>
          <p:nvPr/>
        </p:nvPicPr>
        <p:blipFill>
          <a:blip r:embed="rId3"/>
          <a:stretch>
            <a:fillRect/>
          </a:stretch>
        </p:blipFill>
        <p:spPr>
          <a:xfrm>
            <a:off x="2153535" y="2697202"/>
            <a:ext cx="1634838" cy="1434234"/>
          </a:xfrm>
          <a:prstGeom prst="rect">
            <a:avLst/>
          </a:prstGeom>
        </p:spPr>
      </p:pic>
      <p:sp>
        <p:nvSpPr>
          <p:cNvPr id="8" name="TextBox 7">
            <a:extLst>
              <a:ext uri="{FF2B5EF4-FFF2-40B4-BE49-F238E27FC236}">
                <a16:creationId xmlns:a16="http://schemas.microsoft.com/office/drawing/2014/main" id="{B4E1DB38-48D3-178D-7110-D88409C673E0}"/>
              </a:ext>
            </a:extLst>
          </p:cNvPr>
          <p:cNvSpPr txBox="1"/>
          <p:nvPr/>
        </p:nvSpPr>
        <p:spPr>
          <a:xfrm>
            <a:off x="2316967" y="2535414"/>
            <a:ext cx="1235122" cy="1754326"/>
          </a:xfrm>
          <a:prstGeom prst="rect">
            <a:avLst/>
          </a:prstGeom>
          <a:noFill/>
        </p:spPr>
        <p:txBody>
          <a:bodyPr wrap="square" rtlCol="0">
            <a:spAutoFit/>
          </a:bodyPr>
          <a:lstStyle/>
          <a:p>
            <a:pPr algn="just"/>
            <a:r>
              <a:rPr lang="en-US">
                <a:solidFill>
                  <a:srgbClr val="FFFF00"/>
                </a:solidFill>
              </a:rPr>
              <a:t>01100011110101100111010000110101010101111011001110</a:t>
            </a:r>
          </a:p>
        </p:txBody>
      </p:sp>
      <p:sp>
        <p:nvSpPr>
          <p:cNvPr id="5" name="TextBox 4">
            <a:extLst>
              <a:ext uri="{FF2B5EF4-FFF2-40B4-BE49-F238E27FC236}">
                <a16:creationId xmlns:a16="http://schemas.microsoft.com/office/drawing/2014/main" id="{9330EB2E-43CD-ABC1-114F-C4369A4AFA75}"/>
              </a:ext>
            </a:extLst>
          </p:cNvPr>
          <p:cNvSpPr txBox="1"/>
          <p:nvPr/>
        </p:nvSpPr>
        <p:spPr>
          <a:xfrm>
            <a:off x="665017" y="729729"/>
            <a:ext cx="2918692" cy="480131"/>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US" sz="2800" b="1" kern="1200">
                <a:solidFill>
                  <a:srgbClr val="FF0000"/>
                </a:solidFill>
                <a:latin typeface="Times New Roman" panose="02020603050405020304" pitchFamily="18" charset="0"/>
                <a:ea typeface="Open Sans" pitchFamily="2" charset="0"/>
                <a:cs typeface="Times New Roman" panose="02020603050405020304" pitchFamily="18" charset="0"/>
              </a:rPr>
              <a:t>a) Thông tin số</a:t>
            </a:r>
            <a:endParaRPr lang="en-US" sz="2800" b="1" kern="1200">
              <a:solidFill>
                <a:srgbClr val="FF0000"/>
              </a:solidFill>
            </a:endParaRPr>
          </a:p>
        </p:txBody>
      </p:sp>
      <p:cxnSp>
        <p:nvCxnSpPr>
          <p:cNvPr id="9" name="Straight Connector 8">
            <a:extLst>
              <a:ext uri="{FF2B5EF4-FFF2-40B4-BE49-F238E27FC236}">
                <a16:creationId xmlns:a16="http://schemas.microsoft.com/office/drawing/2014/main" id="{933AEF3E-862C-81AF-4983-275D1F71EAFA}"/>
              </a:ext>
            </a:extLst>
          </p:cNvPr>
          <p:cNvCxnSpPr>
            <a:cxnSpLocks/>
          </p:cNvCxnSpPr>
          <p:nvPr/>
        </p:nvCxnSpPr>
        <p:spPr>
          <a:xfrm>
            <a:off x="3968597" y="3483488"/>
            <a:ext cx="326347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6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grpId="1" nodeType="clickEffect">
                                  <p:stCondLst>
                                    <p:cond delay="0"/>
                                  </p:stCondLst>
                                  <p:childTnLst>
                                    <p:animMotion origin="layout" path="M 4.79167E-6 -3.7037E-6 L 0.39179 -3.7037E-6 " pathEditMode="relative" rAng="0" ptsTypes="AA">
                                      <p:cBhvr>
                                        <p:cTn id="13" dur="1000" fill="hold"/>
                                        <p:tgtEl>
                                          <p:spTgt spid="8"/>
                                        </p:tgtEl>
                                        <p:attrNameLst>
                                          <p:attrName>ppt_x</p:attrName>
                                          <p:attrName>ppt_y</p:attrName>
                                        </p:attrNameLst>
                                      </p:cBhvr>
                                      <p:rCtr x="19583" y="0"/>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2"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repeatCount="indefinite"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2005 0.02245 L 0.40234 0.03425 " pathEditMode="relative" rAng="0" ptsTypes="AA">
                                      <p:cBhvr>
                                        <p:cTn id="27" dur="2000" fill="hold"/>
                                        <p:tgtEl>
                                          <p:spTgt spid="15"/>
                                        </p:tgtEl>
                                        <p:attrNameLst>
                                          <p:attrName>ppt_x</p:attrName>
                                          <p:attrName>ppt_y</p:attrName>
                                        </p:attrNameLst>
                                      </p:cBhvr>
                                      <p:rCtr x="19115" y="579"/>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2.08333E-7 4.81481E-6 L 0.25 4.81481E-6 " pathEditMode="relative" rAng="0" ptsTypes="AA">
                                      <p:cBhvr>
                                        <p:cTn id="31" dur="2000" fill="hold"/>
                                        <p:tgtEl>
                                          <p:spTgt spid="1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C947E7-2A69-93B6-F3FB-8A30C9EA5DAC}"/>
              </a:ext>
            </a:extLst>
          </p:cNvPr>
          <p:cNvSpPr txBox="1"/>
          <p:nvPr/>
        </p:nvSpPr>
        <p:spPr>
          <a:xfrm>
            <a:off x="875924" y="1281936"/>
            <a:ext cx="6097508" cy="840230"/>
          </a:xfrm>
          <a:prstGeom prst="rect">
            <a:avLst/>
          </a:prstGeom>
          <a:noFill/>
        </p:spPr>
        <p:txBody>
          <a:bodyPr wrap="square">
            <a:spAutoFit/>
          </a:bodyPr>
          <a:lstStyle/>
          <a:p>
            <a:pPr marL="0" lvl="0" indent="0" algn="just" defTabSz="800100">
              <a:lnSpc>
                <a:spcPct val="90000"/>
              </a:lnSpc>
              <a:spcBef>
                <a:spcPct val="0"/>
              </a:spcBef>
              <a:spcAft>
                <a:spcPct val="35000"/>
              </a:spcAft>
              <a:buNone/>
            </a:pPr>
            <a:r>
              <a:rPr lang="en-US" sz="1800" b="1" u="none" kern="1200">
                <a:solidFill>
                  <a:srgbClr val="3333CC"/>
                </a:solidFill>
                <a:latin typeface="Times New Roman" panose="02020603050405020304" pitchFamily="18" charset="0"/>
                <a:cs typeface="Times New Roman" panose="02020603050405020304" pitchFamily="18" charset="0"/>
              </a:rPr>
              <a:t>Thông tin số</a:t>
            </a:r>
            <a:r>
              <a:rPr lang="en-US" sz="1800" kern="1200">
                <a:solidFill>
                  <a:srgbClr val="3333CC"/>
                </a:solidFill>
                <a:latin typeface="Times New Roman" panose="02020603050405020304" pitchFamily="18" charset="0"/>
                <a:cs typeface="Times New Roman" panose="02020603050405020304" pitchFamily="18" charset="0"/>
              </a:rPr>
              <a:t>: thông tin được mã hóa thành dãi bit, được lưu vào máy tính để có thể lan truyền, trao đổi trong môi trường kĩ thuật số.</a:t>
            </a:r>
            <a:endParaRPr lang="en-US" sz="1800" kern="1200">
              <a:solidFill>
                <a:srgbClr val="3333CC"/>
              </a:solidFill>
            </a:endParaRPr>
          </a:p>
        </p:txBody>
      </p:sp>
      <p:sp>
        <p:nvSpPr>
          <p:cNvPr id="6" name="TextBox 5">
            <a:extLst>
              <a:ext uri="{FF2B5EF4-FFF2-40B4-BE49-F238E27FC236}">
                <a16:creationId xmlns:a16="http://schemas.microsoft.com/office/drawing/2014/main" id="{48AE7779-A8A7-335C-B8ED-164E947364C4}"/>
              </a:ext>
            </a:extLst>
          </p:cNvPr>
          <p:cNvSpPr txBox="1"/>
          <p:nvPr/>
        </p:nvSpPr>
        <p:spPr>
          <a:xfrm>
            <a:off x="857814" y="2155807"/>
            <a:ext cx="6068087" cy="1283428"/>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b="1" u="none" kern="1200">
                <a:solidFill>
                  <a:srgbClr val="3333CC"/>
                </a:solidFill>
                <a:latin typeface="Times New Roman" panose="02020603050405020304" pitchFamily="18" charset="0"/>
                <a:cs typeface="Times New Roman" panose="02020603050405020304" pitchFamily="18" charset="0"/>
              </a:rPr>
              <a:t>Đặc điểm của thông tin số</a:t>
            </a:r>
            <a:r>
              <a:rPr lang="en-US" sz="1800" kern="1200">
                <a:solidFill>
                  <a:srgbClr val="3333CC"/>
                </a:solidFill>
                <a:latin typeface="Times New Roman" panose="02020603050405020304" pitchFamily="18" charset="0"/>
                <a:cs typeface="Times New Roman" panose="02020603050405020304" pitchFamily="18" charset="0"/>
              </a:rPr>
              <a:t>: </a:t>
            </a:r>
          </a:p>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Dễ dàng được nhân bản và lan truyền nhưng khó bị xóa bỏ hoàn toàn</a:t>
            </a:r>
          </a:p>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Có thể được truy cập từ xa nếu được cho phép</a:t>
            </a:r>
            <a:endParaRPr lang="en-US" sz="1800" kern="1200">
              <a:solidFill>
                <a:srgbClr val="3333CC"/>
              </a:solidFill>
            </a:endParaRPr>
          </a:p>
        </p:txBody>
      </p:sp>
      <p:sp>
        <p:nvSpPr>
          <p:cNvPr id="7" name="TextBox 6">
            <a:extLst>
              <a:ext uri="{FF2B5EF4-FFF2-40B4-BE49-F238E27FC236}">
                <a16:creationId xmlns:a16="http://schemas.microsoft.com/office/drawing/2014/main" id="{F24ECC0E-12C6-0261-7ED1-346344FDD08B}"/>
              </a:ext>
            </a:extLst>
          </p:cNvPr>
          <p:cNvSpPr txBox="1"/>
          <p:nvPr/>
        </p:nvSpPr>
        <p:spPr>
          <a:xfrm>
            <a:off x="665017" y="729729"/>
            <a:ext cx="2918692" cy="480131"/>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US" sz="2800" b="1" kern="1200">
                <a:solidFill>
                  <a:srgbClr val="FF0000"/>
                </a:solidFill>
                <a:latin typeface="Times New Roman" panose="02020603050405020304" pitchFamily="18" charset="0"/>
                <a:ea typeface="Open Sans" pitchFamily="2" charset="0"/>
                <a:cs typeface="Times New Roman" panose="02020603050405020304" pitchFamily="18" charset="0"/>
              </a:rPr>
              <a:t>a) Thông tin số</a:t>
            </a:r>
            <a:endParaRPr lang="en-US" sz="2800" b="1" kern="1200">
              <a:solidFill>
                <a:srgbClr val="FF0000"/>
              </a:solidFill>
            </a:endParaRPr>
          </a:p>
        </p:txBody>
      </p:sp>
      <p:pic>
        <p:nvPicPr>
          <p:cNvPr id="8" name="Picture 7">
            <a:extLst>
              <a:ext uri="{FF2B5EF4-FFF2-40B4-BE49-F238E27FC236}">
                <a16:creationId xmlns:a16="http://schemas.microsoft.com/office/drawing/2014/main" id="{B4E31BAE-9E66-92B2-6C85-907895DA2E58}"/>
              </a:ext>
            </a:extLst>
          </p:cNvPr>
          <p:cNvPicPr>
            <a:picLocks noChangeAspect="1"/>
          </p:cNvPicPr>
          <p:nvPr/>
        </p:nvPicPr>
        <p:blipFill>
          <a:blip r:embed="rId2"/>
          <a:stretch>
            <a:fillRect/>
          </a:stretch>
        </p:blipFill>
        <p:spPr>
          <a:xfrm>
            <a:off x="9958812" y="2283700"/>
            <a:ext cx="1156561" cy="2277836"/>
          </a:xfrm>
          <a:prstGeom prst="rect">
            <a:avLst/>
          </a:prstGeom>
        </p:spPr>
      </p:pic>
      <p:pic>
        <p:nvPicPr>
          <p:cNvPr id="9" name="Picture 14" descr="Computer Notebook Laptop Png Image - Laptop Image Transparent Background,  Png Download - 1280x1119(#5704281) - PngFind">
            <a:extLst>
              <a:ext uri="{FF2B5EF4-FFF2-40B4-BE49-F238E27FC236}">
                <a16:creationId xmlns:a16="http://schemas.microsoft.com/office/drawing/2014/main" id="{2330E579-4FBA-0184-B512-40D8422B1FF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848" b="91473" l="10000" r="96786">
                        <a14:foregroundMark x1="56190" y1="90181" x2="59405" y2="91860"/>
                        <a14:foregroundMark x1="69643" y1="70543" x2="80595" y2="64341"/>
                        <a14:foregroundMark x1="90714" y1="55943" x2="93571" y2="57235"/>
                        <a14:foregroundMark x1="96786" y1="55814" x2="96786" y2="55814"/>
                        <a14:foregroundMark x1="15238" y1="40568" x2="15476" y2="45995"/>
                        <a14:foregroundMark x1="15595" y1="49742" x2="17143" y2="53876"/>
                        <a14:foregroundMark x1="55833" y1="8915" x2="60714" y2="6848"/>
                        <a14:foregroundMark x1="31310" y1="62661" x2="50595" y2="54522"/>
                        <a14:foregroundMark x1="50595" y1="54522" x2="52381" y2="51550"/>
                        <a14:foregroundMark x1="30714" y1="66925" x2="32619" y2="67054"/>
                        <a14:backgroundMark x1="11190" y1="44574" x2="12381" y2="50904"/>
                        <a14:backgroundMark x1="13929" y1="50904" x2="14524" y2="53747"/>
                        <a14:backgroundMark x1="14524" y1="58140" x2="14643" y2="60336"/>
                        <a14:backgroundMark x1="19762" y1="70155" x2="19762" y2="70155"/>
                      </a14:backgroundRemoval>
                    </a14:imgEffect>
                  </a14:imgLayer>
                </a14:imgProps>
              </a:ext>
              <a:ext uri="{28A0092B-C50C-407E-A947-70E740481C1C}">
                <a14:useLocalDpi xmlns:a14="http://schemas.microsoft.com/office/drawing/2010/main" val="0"/>
              </a:ext>
            </a:extLst>
          </a:blip>
          <a:srcRect l="8922" t="4209" b="4209"/>
          <a:stretch/>
        </p:blipFill>
        <p:spPr bwMode="auto">
          <a:xfrm>
            <a:off x="7677339" y="4671587"/>
            <a:ext cx="1395997" cy="1293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A67ADCC-3661-CBD5-416F-C45AA34C78C2}"/>
              </a:ext>
            </a:extLst>
          </p:cNvPr>
          <p:cNvPicPr>
            <a:picLocks noChangeAspect="1"/>
          </p:cNvPicPr>
          <p:nvPr/>
        </p:nvPicPr>
        <p:blipFill>
          <a:blip r:embed="rId5"/>
          <a:stretch>
            <a:fillRect/>
          </a:stretch>
        </p:blipFill>
        <p:spPr>
          <a:xfrm>
            <a:off x="7195070" y="2797521"/>
            <a:ext cx="1035473" cy="1319541"/>
          </a:xfrm>
          <a:prstGeom prst="rect">
            <a:avLst/>
          </a:prstGeom>
        </p:spPr>
      </p:pic>
      <p:pic>
        <p:nvPicPr>
          <p:cNvPr id="12" name="Picture 11">
            <a:extLst>
              <a:ext uri="{FF2B5EF4-FFF2-40B4-BE49-F238E27FC236}">
                <a16:creationId xmlns:a16="http://schemas.microsoft.com/office/drawing/2014/main" id="{16363030-E700-3226-E7CD-C0118A336D62}"/>
              </a:ext>
            </a:extLst>
          </p:cNvPr>
          <p:cNvPicPr>
            <a:picLocks noChangeAspect="1"/>
          </p:cNvPicPr>
          <p:nvPr/>
        </p:nvPicPr>
        <p:blipFill>
          <a:blip r:embed="rId2"/>
          <a:stretch>
            <a:fillRect/>
          </a:stretch>
        </p:blipFill>
        <p:spPr>
          <a:xfrm>
            <a:off x="8075692" y="938558"/>
            <a:ext cx="805758" cy="1258514"/>
          </a:xfrm>
          <a:prstGeom prst="rect">
            <a:avLst/>
          </a:prstGeom>
        </p:spPr>
      </p:pic>
      <p:cxnSp>
        <p:nvCxnSpPr>
          <p:cNvPr id="13" name="Straight Connector 12">
            <a:extLst>
              <a:ext uri="{FF2B5EF4-FFF2-40B4-BE49-F238E27FC236}">
                <a16:creationId xmlns:a16="http://schemas.microsoft.com/office/drawing/2014/main" id="{C3051E8A-40B0-39E3-F874-6350BBEC3412}"/>
              </a:ext>
            </a:extLst>
          </p:cNvPr>
          <p:cNvCxnSpPr>
            <a:cxnSpLocks/>
          </p:cNvCxnSpPr>
          <p:nvPr/>
        </p:nvCxnSpPr>
        <p:spPr>
          <a:xfrm>
            <a:off x="8736594" y="1747319"/>
            <a:ext cx="1557196" cy="105020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8783A6-1EAD-FF50-4CC5-1C5517EC9776}"/>
              </a:ext>
            </a:extLst>
          </p:cNvPr>
          <p:cNvCxnSpPr>
            <a:cxnSpLocks/>
          </p:cNvCxnSpPr>
          <p:nvPr/>
        </p:nvCxnSpPr>
        <p:spPr>
          <a:xfrm flipV="1">
            <a:off x="8191877" y="3385891"/>
            <a:ext cx="2264234" cy="891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89F286-570D-CF48-A2E1-DB785A1925E1}"/>
              </a:ext>
            </a:extLst>
          </p:cNvPr>
          <p:cNvCxnSpPr>
            <a:cxnSpLocks/>
          </p:cNvCxnSpPr>
          <p:nvPr/>
        </p:nvCxnSpPr>
        <p:spPr>
          <a:xfrm flipV="1">
            <a:off x="8570614" y="4046900"/>
            <a:ext cx="1913299" cy="1291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indefinite"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repeatCount="indefinite"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repeatCount="indefinite"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D842C-45B3-20EA-F38C-5A0C22D89C0D}"/>
              </a:ext>
            </a:extLst>
          </p:cNvPr>
          <p:cNvSpPr txBox="1"/>
          <p:nvPr/>
        </p:nvSpPr>
        <p:spPr>
          <a:xfrm>
            <a:off x="588474" y="734531"/>
            <a:ext cx="4698750" cy="480131"/>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US" sz="2800" b="1" kern="1200">
                <a:solidFill>
                  <a:srgbClr val="FF0000"/>
                </a:solidFill>
                <a:latin typeface="Times New Roman" panose="02020603050405020304" pitchFamily="18" charset="0"/>
                <a:ea typeface="Open Sans" pitchFamily="2" charset="0"/>
                <a:cs typeface="Times New Roman" panose="02020603050405020304" pitchFamily="18" charset="0"/>
              </a:rPr>
              <a:t>b) Thông tin số trong xã hội</a:t>
            </a:r>
            <a:endParaRPr lang="en-US" sz="2800" b="1" kern="1200">
              <a:solidFill>
                <a:srgbClr val="FF0000"/>
              </a:solidFill>
            </a:endParaRPr>
          </a:p>
        </p:txBody>
      </p:sp>
      <p:pic>
        <p:nvPicPr>
          <p:cNvPr id="4" name="Picture 2" descr="Gmail icon, Gmail Computer Icons Email Google Contacts Google Account, gmail  transparent background PNG clipart | HiClipart">
            <a:extLst>
              <a:ext uri="{FF2B5EF4-FFF2-40B4-BE49-F238E27FC236}">
                <a16:creationId xmlns:a16="http://schemas.microsoft.com/office/drawing/2014/main" id="{B113C1FB-9592-5C9C-D1E0-EBA5FA2BFB6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 b="96094" l="2539" r="97461">
                        <a14:foregroundMark x1="19141" y1="16797" x2="71289" y2="84180"/>
                        <a14:foregroundMark x1="71289" y1="84180" x2="71289" y2="84180"/>
                        <a14:foregroundMark x1="46875" y1="15234" x2="67969" y2="20313"/>
                        <a14:foregroundMark x1="76367" y1="23633" x2="85938" y2="50781"/>
                        <a14:foregroundMark x1="88281" y1="33594" x2="93945" y2="49023"/>
                        <a14:foregroundMark x1="13281" y1="44727" x2="14258" y2="60547"/>
                        <a14:foregroundMark x1="14258" y1="60547" x2="24219" y2="83008"/>
                        <a14:foregroundMark x1="24219" y1="83008" x2="53320" y2="83203"/>
                        <a14:foregroundMark x1="53320" y1="83203" x2="64453" y2="80469"/>
                        <a14:foregroundMark x1="64453" y1="80469" x2="65039" y2="79883"/>
                        <a14:foregroundMark x1="34375" y1="76563" x2="43945" y2="83594"/>
                        <a14:foregroundMark x1="43945" y1="83594" x2="67188" y2="82031"/>
                        <a14:foregroundMark x1="67188" y1="82031" x2="70703" y2="78320"/>
                        <a14:foregroundMark x1="44531" y1="89063" x2="56641" y2="87695"/>
                        <a14:foregroundMark x1="56641" y1="87695" x2="78320" y2="75781"/>
                        <a14:foregroundMark x1="78320" y1="75781" x2="81250" y2="67383"/>
                        <a14:foregroundMark x1="87891" y1="57227" x2="87109" y2="68750"/>
                        <a14:foregroundMark x1="87109" y1="68750" x2="78906" y2="81641"/>
                        <a14:foregroundMark x1="78906" y1="81641" x2="60938" y2="89648"/>
                        <a14:foregroundMark x1="9766" y1="66992" x2="28125" y2="86328"/>
                        <a14:foregroundMark x1="28125" y1="86328" x2="41016" y2="91602"/>
                        <a14:foregroundMark x1="41016" y1="91602" x2="50391" y2="92188"/>
                        <a14:foregroundMark x1="16992" y1="27344" x2="10352" y2="50781"/>
                        <a14:foregroundMark x1="26563" y1="17969" x2="78906" y2="22656"/>
                        <a14:foregroundMark x1="27930" y1="25000" x2="61914" y2="22656"/>
                        <a14:foregroundMark x1="41602" y1="8398" x2="66797" y2="11914"/>
                        <a14:foregroundMark x1="66797" y1="11914" x2="85156" y2="32227"/>
                        <a14:foregroundMark x1="57813" y1="5078" x2="76563" y2="13867"/>
                        <a14:foregroundMark x1="76563" y1="13867" x2="80469" y2="18555"/>
                        <a14:foregroundMark x1="80078" y1="15234" x2="92969" y2="33984"/>
                        <a14:foregroundMark x1="93555" y1="40625" x2="93945" y2="68945"/>
                        <a14:foregroundMark x1="93945" y1="68945" x2="93750" y2="69531"/>
                        <a14:foregroundMark x1="96875" y1="47266" x2="97656" y2="54688"/>
                        <a14:foregroundMark x1="89453" y1="72852" x2="79883" y2="84375"/>
                        <a14:foregroundMark x1="79883" y1="84375" x2="61328" y2="93164"/>
                        <a14:foregroundMark x1="11133" y1="76367" x2="23438" y2="88477"/>
                        <a14:foregroundMark x1="23438" y1="88477" x2="32227" y2="91406"/>
                        <a14:foregroundMark x1="41016" y1="96875" x2="58984" y2="96484"/>
                        <a14:foregroundMark x1="58984" y1="96484" x2="59570" y2="96094"/>
                        <a14:foregroundMark x1="10547" y1="29688" x2="7813" y2="52539"/>
                        <a14:foregroundMark x1="7813" y1="52539" x2="8594" y2="56250"/>
                        <a14:foregroundMark x1="2734" y1="43750" x2="2734" y2="50586"/>
                        <a14:foregroundMark x1="48438" y1="977" x2="48438" y2="977"/>
                        <a14:backgroundMark x1="5078" y1="15234" x2="12305" y2="4492"/>
                        <a14:backgroundMark x1="2930" y1="14063" x2="17773" y2="5078"/>
                        <a14:backgroundMark x1="6445" y1="13477" x2="23047" y2="3516"/>
                      </a14:backgroundRemoval>
                    </a14:imgEffect>
                  </a14:imgLayer>
                </a14:imgProps>
              </a:ext>
              <a:ext uri="{28A0092B-C50C-407E-A947-70E740481C1C}">
                <a14:useLocalDpi xmlns:a14="http://schemas.microsoft.com/office/drawing/2010/main" val="0"/>
              </a:ext>
            </a:extLst>
          </a:blip>
          <a:srcRect/>
          <a:stretch>
            <a:fillRect/>
          </a:stretch>
        </p:blipFill>
        <p:spPr bwMode="auto">
          <a:xfrm>
            <a:off x="9597190" y="4474361"/>
            <a:ext cx="977258" cy="9772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con biểu tượng trên Facebook">
            <a:extLst>
              <a:ext uri="{FF2B5EF4-FFF2-40B4-BE49-F238E27FC236}">
                <a16:creationId xmlns:a16="http://schemas.microsoft.com/office/drawing/2014/main" id="{020C2EDF-1F41-C53B-3D21-6D12D4A7D21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902" b="95588" l="4412" r="93137">
                        <a14:foregroundMark x1="59804" y1="11275" x2="25000" y2="28431"/>
                        <a14:foregroundMark x1="25000" y1="28431" x2="19608" y2="67647"/>
                        <a14:foregroundMark x1="19608" y1="67647" x2="23529" y2="75000"/>
                        <a14:foregroundMark x1="4902" y1="43627" x2="4412" y2="53922"/>
                        <a14:foregroundMark x1="42647" y1="4902" x2="57843" y2="5882"/>
                        <a14:foregroundMark x1="60784" y1="26471" x2="44118" y2="47549"/>
                        <a14:foregroundMark x1="44118" y1="47549" x2="45098" y2="81863"/>
                        <a14:foregroundMark x1="85784" y1="38725" x2="79412" y2="65686"/>
                        <a14:foregroundMark x1="79412" y1="65686" x2="59314" y2="81863"/>
                        <a14:foregroundMark x1="59314" y1="81863" x2="59314" y2="81863"/>
                        <a14:foregroundMark x1="90196" y1="45098" x2="83824" y2="70098"/>
                        <a14:foregroundMark x1="83824" y1="70098" x2="65686" y2="89216"/>
                        <a14:foregroundMark x1="65686" y1="89216" x2="65686" y2="89216"/>
                        <a14:foregroundMark x1="93627" y1="44608" x2="92647" y2="51961"/>
                        <a14:foregroundMark x1="31373" y1="91176" x2="60784" y2="95588"/>
                        <a14:foregroundMark x1="60784" y1="95588" x2="62255" y2="94118"/>
                        <a14:foregroundMark x1="38235" y1="61765" x2="43137" y2="92647"/>
                        <a14:foregroundMark x1="43137" y1="92647" x2="43137" y2="89706"/>
                        <a14:foregroundMark x1="50980" y1="50490" x2="50490" y2="83824"/>
                        <a14:foregroundMark x1="50490" y1="83824" x2="50490" y2="81373"/>
                        <a14:foregroundMark x1="57353" y1="52451" x2="64706" y2="58824"/>
                        <a14:foregroundMark x1="30392" y1="51471" x2="38235" y2="57843"/>
                        <a14:foregroundMark x1="53922" y1="24020" x2="41176" y2="41176"/>
                        <a14:foregroundMark x1="64216" y1="19118" x2="64216" y2="28431"/>
                      </a14:backgroundRemoval>
                    </a14:imgEffect>
                  </a14:imgLayer>
                </a14:imgProps>
              </a:ext>
              <a:ext uri="{28A0092B-C50C-407E-A947-70E740481C1C}">
                <a14:useLocalDpi xmlns:a14="http://schemas.microsoft.com/office/drawing/2010/main" val="0"/>
              </a:ext>
            </a:extLst>
          </a:blip>
          <a:srcRect/>
          <a:stretch>
            <a:fillRect/>
          </a:stretch>
        </p:blipFill>
        <p:spPr bwMode="auto">
          <a:xfrm>
            <a:off x="10017301" y="1757455"/>
            <a:ext cx="1009819" cy="1009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IẤY PHÉP XỬ LÝ CHẤT THẢI NGUY HẠI – Môi trường">
            <a:extLst>
              <a:ext uri="{FF2B5EF4-FFF2-40B4-BE49-F238E27FC236}">
                <a16:creationId xmlns:a16="http://schemas.microsoft.com/office/drawing/2014/main" id="{7CF71BAE-C548-35BF-D452-611E44A67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813" y="3094055"/>
            <a:ext cx="1102908" cy="10886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86C5BCA-EBA6-6842-E248-E6883485130D}"/>
              </a:ext>
            </a:extLst>
          </p:cNvPr>
          <p:cNvCxnSpPr>
            <a:cxnSpLocks/>
          </p:cNvCxnSpPr>
          <p:nvPr/>
        </p:nvCxnSpPr>
        <p:spPr>
          <a:xfrm flipV="1">
            <a:off x="8048530" y="2453385"/>
            <a:ext cx="2235564" cy="9597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BDF4F9-6F57-AB6F-E5B6-4FD6D5F904D2}"/>
              </a:ext>
            </a:extLst>
          </p:cNvPr>
          <p:cNvCxnSpPr>
            <a:cxnSpLocks/>
          </p:cNvCxnSpPr>
          <p:nvPr/>
        </p:nvCxnSpPr>
        <p:spPr>
          <a:xfrm>
            <a:off x="8063620" y="1527019"/>
            <a:ext cx="2212063" cy="473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32C73-6C3F-8C3F-481A-394FB7F828BD}"/>
              </a:ext>
            </a:extLst>
          </p:cNvPr>
          <p:cNvCxnSpPr>
            <a:cxnSpLocks/>
          </p:cNvCxnSpPr>
          <p:nvPr/>
        </p:nvCxnSpPr>
        <p:spPr>
          <a:xfrm flipH="1">
            <a:off x="10094613" y="2571184"/>
            <a:ext cx="606583" cy="21275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6" descr="Icon biểu tượng trên Facebook">
            <a:extLst>
              <a:ext uri="{FF2B5EF4-FFF2-40B4-BE49-F238E27FC236}">
                <a16:creationId xmlns:a16="http://schemas.microsoft.com/office/drawing/2014/main" id="{0264718C-A1A8-F9DD-35C3-F398591FB1D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902" b="95588" l="4412" r="93137">
                        <a14:foregroundMark x1="59804" y1="11275" x2="25000" y2="28431"/>
                        <a14:foregroundMark x1="25000" y1="28431" x2="19608" y2="67647"/>
                        <a14:foregroundMark x1="19608" y1="67647" x2="23529" y2="75000"/>
                        <a14:foregroundMark x1="4902" y1="43627" x2="4412" y2="53922"/>
                        <a14:foregroundMark x1="42647" y1="4902" x2="57843" y2="5882"/>
                        <a14:foregroundMark x1="60784" y1="26471" x2="44118" y2="47549"/>
                        <a14:foregroundMark x1="44118" y1="47549" x2="45098" y2="81863"/>
                        <a14:foregroundMark x1="85784" y1="38725" x2="79412" y2="65686"/>
                        <a14:foregroundMark x1="79412" y1="65686" x2="59314" y2="81863"/>
                        <a14:foregroundMark x1="59314" y1="81863" x2="59314" y2="81863"/>
                        <a14:foregroundMark x1="90196" y1="45098" x2="83824" y2="70098"/>
                        <a14:foregroundMark x1="83824" y1="70098" x2="65686" y2="89216"/>
                        <a14:foregroundMark x1="65686" y1="89216" x2="65686" y2="89216"/>
                        <a14:foregroundMark x1="93627" y1="44608" x2="92647" y2="51961"/>
                        <a14:foregroundMark x1="31373" y1="91176" x2="60784" y2="95588"/>
                        <a14:foregroundMark x1="60784" y1="95588" x2="62255" y2="94118"/>
                        <a14:foregroundMark x1="38235" y1="61765" x2="43137" y2="92647"/>
                        <a14:foregroundMark x1="43137" y1="92647" x2="43137" y2="89706"/>
                        <a14:foregroundMark x1="50980" y1="50490" x2="50490" y2="83824"/>
                        <a14:foregroundMark x1="50490" y1="83824" x2="50490" y2="81373"/>
                        <a14:foregroundMark x1="57353" y1="52451" x2="64706" y2="58824"/>
                        <a14:foregroundMark x1="30392" y1="51471" x2="38235" y2="57843"/>
                        <a14:foregroundMark x1="53922" y1="24020" x2="41176" y2="41176"/>
                        <a14:foregroundMark x1="64216" y1="19118" x2="64216" y2="28431"/>
                      </a14:backgroundRemoval>
                    </a14:imgEffect>
                  </a14:imgLayer>
                </a14:imgProps>
              </a:ext>
              <a:ext uri="{28A0092B-C50C-407E-A947-70E740481C1C}">
                <a14:useLocalDpi xmlns:a14="http://schemas.microsoft.com/office/drawing/2010/main" val="0"/>
              </a:ext>
            </a:extLst>
          </a:blip>
          <a:srcRect/>
          <a:stretch>
            <a:fillRect/>
          </a:stretch>
        </p:blipFill>
        <p:spPr bwMode="auto">
          <a:xfrm>
            <a:off x="6964774" y="741957"/>
            <a:ext cx="1147129" cy="11471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2D78C90-DED2-5ACF-E695-C364A7FA078F}"/>
              </a:ext>
            </a:extLst>
          </p:cNvPr>
          <p:cNvSpPr txBox="1"/>
          <p:nvPr/>
        </p:nvSpPr>
        <p:spPr>
          <a:xfrm>
            <a:off x="857817" y="1784732"/>
            <a:ext cx="6097508" cy="590931"/>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Có nhiều công cụ hỗ trợ tìm kiếm, truy cập, lưu trữ, xử lí và chia sẽ</a:t>
            </a:r>
          </a:p>
        </p:txBody>
      </p:sp>
      <p:sp>
        <p:nvSpPr>
          <p:cNvPr id="20" name="TextBox 19">
            <a:extLst>
              <a:ext uri="{FF2B5EF4-FFF2-40B4-BE49-F238E27FC236}">
                <a16:creationId xmlns:a16="http://schemas.microsoft.com/office/drawing/2014/main" id="{40E3416C-EFF3-3073-0102-60D655353DE3}"/>
              </a:ext>
            </a:extLst>
          </p:cNvPr>
          <p:cNvSpPr txBox="1"/>
          <p:nvPr/>
        </p:nvSpPr>
        <p:spPr>
          <a:xfrm>
            <a:off x="821601" y="1381583"/>
            <a:ext cx="6475492" cy="369332"/>
          </a:xfrm>
          <a:prstGeom prst="rect">
            <a:avLst/>
          </a:prstGeom>
          <a:noFill/>
        </p:spPr>
        <p:txBody>
          <a:bodyPr wrap="square">
            <a:spAutoFit/>
          </a:bodyPr>
          <a:lstStyle/>
          <a:p>
            <a:r>
              <a:rPr lang="en-US" sz="1800" kern="1200">
                <a:solidFill>
                  <a:srgbClr val="3333CC"/>
                </a:solidFill>
                <a:latin typeface="Times New Roman" panose="02020603050405020304" pitchFamily="18" charset="0"/>
                <a:cs typeface="Times New Roman" panose="02020603050405020304" pitchFamily="18" charset="0"/>
              </a:rPr>
              <a:t>-  Đa dạng, được thu thập nhanh, được lưu trữ với dung lượng lớn</a:t>
            </a:r>
            <a:endParaRPr lang="en-US">
              <a:solidFill>
                <a:srgbClr val="3333CC"/>
              </a:solidFill>
            </a:endParaRPr>
          </a:p>
        </p:txBody>
      </p:sp>
    </p:spTree>
    <p:extLst>
      <p:ext uri="{BB962C8B-B14F-4D97-AF65-F5344CB8AC3E}">
        <p14:creationId xmlns:p14="http://schemas.microsoft.com/office/powerpoint/2010/main" val="30662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repeatCount="indefinite"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repeatCount="indefinite"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repeatCount="indefinite"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out)">
                                      <p:cBhvr>
                                        <p:cTn id="4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DF403D-F1AA-B84B-0E6D-EC3729044820}"/>
              </a:ext>
            </a:extLst>
          </p:cNvPr>
          <p:cNvSpPr txBox="1"/>
          <p:nvPr/>
        </p:nvSpPr>
        <p:spPr>
          <a:xfrm>
            <a:off x="690465" y="732312"/>
            <a:ext cx="4646645" cy="480131"/>
          </a:xfrm>
          <a:prstGeom prst="rect">
            <a:avLst/>
          </a:prstGeom>
          <a:noFill/>
        </p:spPr>
        <p:txBody>
          <a:bodyPr wrap="square">
            <a:spAutoFit/>
          </a:bodyPr>
          <a:lstStyle/>
          <a:p>
            <a:pPr marL="0" lvl="0" indent="0" algn="ctr" defTabSz="889000">
              <a:lnSpc>
                <a:spcPct val="90000"/>
              </a:lnSpc>
              <a:spcBef>
                <a:spcPct val="0"/>
              </a:spcBef>
              <a:spcAft>
                <a:spcPct val="35000"/>
              </a:spcAft>
              <a:buNone/>
            </a:pPr>
            <a:r>
              <a:rPr lang="en-US" sz="2800" b="1" kern="1200">
                <a:solidFill>
                  <a:srgbClr val="FF0000"/>
                </a:solidFill>
                <a:latin typeface="Times New Roman" panose="02020603050405020304" pitchFamily="18" charset="0"/>
                <a:ea typeface="Open Sans" pitchFamily="2" charset="0"/>
                <a:cs typeface="Times New Roman" panose="02020603050405020304" pitchFamily="18" charset="0"/>
              </a:rPr>
              <a:t>b) Thông tin số trong xã hội</a:t>
            </a:r>
            <a:endParaRPr lang="en-US" sz="2800" b="1" kern="1200">
              <a:solidFill>
                <a:srgbClr val="FF0000"/>
              </a:solidFill>
            </a:endParaRPr>
          </a:p>
        </p:txBody>
      </p:sp>
      <p:sp>
        <p:nvSpPr>
          <p:cNvPr id="5" name="TextBox 4">
            <a:extLst>
              <a:ext uri="{FF2B5EF4-FFF2-40B4-BE49-F238E27FC236}">
                <a16:creationId xmlns:a16="http://schemas.microsoft.com/office/drawing/2014/main" id="{6C0700B6-8DB0-9F46-5071-A98AF43953A7}"/>
              </a:ext>
            </a:extLst>
          </p:cNvPr>
          <p:cNvSpPr txBox="1"/>
          <p:nvPr/>
        </p:nvSpPr>
        <p:spPr>
          <a:xfrm>
            <a:off x="809430" y="1317417"/>
            <a:ext cx="6197859"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Đa dạng, được thu thập nhanh, được lưu trữ với dung lượng lớn</a:t>
            </a:r>
          </a:p>
        </p:txBody>
      </p:sp>
      <p:sp>
        <p:nvSpPr>
          <p:cNvPr id="7" name="TextBox 6">
            <a:extLst>
              <a:ext uri="{FF2B5EF4-FFF2-40B4-BE49-F238E27FC236}">
                <a16:creationId xmlns:a16="http://schemas.microsoft.com/office/drawing/2014/main" id="{C159DEFC-355B-1DA6-F47C-5CD3E905A967}"/>
              </a:ext>
            </a:extLst>
          </p:cNvPr>
          <p:cNvSpPr txBox="1"/>
          <p:nvPr/>
        </p:nvSpPr>
        <p:spPr>
          <a:xfrm>
            <a:off x="828093" y="1640930"/>
            <a:ext cx="6097554" cy="646331"/>
          </a:xfrm>
          <a:prstGeom prst="rect">
            <a:avLst/>
          </a:prstGeom>
          <a:noFill/>
        </p:spPr>
        <p:txBody>
          <a:bodyPr wrap="square">
            <a:spAutoFit/>
          </a:bodyPr>
          <a:lstStyle/>
          <a:p>
            <a:r>
              <a:rPr lang="en-US" sz="1800" kern="1200">
                <a:solidFill>
                  <a:srgbClr val="3333CC"/>
                </a:solidFill>
                <a:latin typeface="Times New Roman" panose="02020603050405020304" pitchFamily="18" charset="0"/>
                <a:cs typeface="Times New Roman" panose="02020603050405020304" pitchFamily="18" charset="0"/>
              </a:rPr>
              <a:t>-</a:t>
            </a:r>
            <a:r>
              <a:rPr lang="en-US" sz="1800" kern="1200">
                <a:latin typeface="Times New Roman" panose="02020603050405020304" pitchFamily="18" charset="0"/>
                <a:cs typeface="Times New Roman" panose="02020603050405020304" pitchFamily="18" charset="0"/>
              </a:rPr>
              <a:t> </a:t>
            </a:r>
            <a:r>
              <a:rPr lang="en-US" sz="1800" kern="1200">
                <a:solidFill>
                  <a:srgbClr val="3333CC"/>
                </a:solidFill>
                <a:latin typeface="Times New Roman" panose="02020603050405020304" pitchFamily="18" charset="0"/>
                <a:cs typeface="Times New Roman" panose="02020603050405020304" pitchFamily="18" charset="0"/>
              </a:rPr>
              <a:t>Có nhiều công cụ hỗ trợ tìm kiếm, truy cập, lưu trữ, xử lí và chia sẽ</a:t>
            </a:r>
            <a:endParaRPr lang="en-US">
              <a:solidFill>
                <a:srgbClr val="3333CC"/>
              </a:solidFill>
            </a:endParaRPr>
          </a:p>
        </p:txBody>
      </p:sp>
      <p:pic>
        <p:nvPicPr>
          <p:cNvPr id="8" name="Picture 7">
            <a:extLst>
              <a:ext uri="{FF2B5EF4-FFF2-40B4-BE49-F238E27FC236}">
                <a16:creationId xmlns:a16="http://schemas.microsoft.com/office/drawing/2014/main" id="{A95D4C28-32E5-CBA4-FFE0-8722655C5653}"/>
              </a:ext>
            </a:extLst>
          </p:cNvPr>
          <p:cNvPicPr>
            <a:picLocks noChangeAspect="1"/>
          </p:cNvPicPr>
          <p:nvPr/>
        </p:nvPicPr>
        <p:blipFill>
          <a:blip r:embed="rId2"/>
          <a:stretch>
            <a:fillRect/>
          </a:stretch>
        </p:blipFill>
        <p:spPr>
          <a:xfrm>
            <a:off x="7166596" y="950614"/>
            <a:ext cx="3634188" cy="2453489"/>
          </a:xfrm>
          <a:prstGeom prst="rect">
            <a:avLst/>
          </a:prstGeom>
          <a:ln>
            <a:solidFill>
              <a:srgbClr val="FF0000"/>
            </a:solidFill>
          </a:ln>
        </p:spPr>
      </p:pic>
      <p:sp>
        <p:nvSpPr>
          <p:cNvPr id="10" name="TextBox 9">
            <a:extLst>
              <a:ext uri="{FF2B5EF4-FFF2-40B4-BE49-F238E27FC236}">
                <a16:creationId xmlns:a16="http://schemas.microsoft.com/office/drawing/2014/main" id="{EE987C99-331B-976B-19AF-DE8AF7C8EE37}"/>
              </a:ext>
            </a:extLst>
          </p:cNvPr>
          <p:cNvSpPr txBox="1"/>
          <p:nvPr/>
        </p:nvSpPr>
        <p:spPr>
          <a:xfrm>
            <a:off x="857817" y="2201192"/>
            <a:ext cx="6097508"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Quyền tác giả của thông tin số được pháp luật bảo hộ</a:t>
            </a:r>
          </a:p>
        </p:txBody>
      </p:sp>
      <p:sp>
        <p:nvSpPr>
          <p:cNvPr id="12" name="TextBox 11">
            <a:extLst>
              <a:ext uri="{FF2B5EF4-FFF2-40B4-BE49-F238E27FC236}">
                <a16:creationId xmlns:a16="http://schemas.microsoft.com/office/drawing/2014/main" id="{E662089B-C856-5BF8-39FA-06B5BA9C2BD6}"/>
              </a:ext>
            </a:extLst>
          </p:cNvPr>
          <p:cNvSpPr txBox="1"/>
          <p:nvPr/>
        </p:nvSpPr>
        <p:spPr>
          <a:xfrm>
            <a:off x="866870" y="2554276"/>
            <a:ext cx="6097508" cy="341632"/>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Thông tin số có mức độ tin cậy khác nhau</a:t>
            </a:r>
          </a:p>
        </p:txBody>
      </p:sp>
      <p:sp>
        <p:nvSpPr>
          <p:cNvPr id="14" name="TextBox 13">
            <a:extLst>
              <a:ext uri="{FF2B5EF4-FFF2-40B4-BE49-F238E27FC236}">
                <a16:creationId xmlns:a16="http://schemas.microsoft.com/office/drawing/2014/main" id="{A186C624-75BD-1C30-8F25-1B973E5B7FF3}"/>
              </a:ext>
            </a:extLst>
          </p:cNvPr>
          <p:cNvSpPr txBox="1"/>
          <p:nvPr/>
        </p:nvSpPr>
        <p:spPr>
          <a:xfrm>
            <a:off x="884977" y="2900408"/>
            <a:ext cx="6097508" cy="590931"/>
          </a:xfrm>
          <a:prstGeom prst="rect">
            <a:avLst/>
          </a:prstGeom>
          <a:noFill/>
        </p:spPr>
        <p:txBody>
          <a:bodyPr wrap="square">
            <a:spAutoFit/>
          </a:bodyPr>
          <a:lstStyle/>
          <a:p>
            <a:pPr marL="0" lvl="0" indent="0" algn="l" defTabSz="800100">
              <a:lnSpc>
                <a:spcPct val="90000"/>
              </a:lnSpc>
              <a:spcBef>
                <a:spcPct val="0"/>
              </a:spcBef>
              <a:spcAft>
                <a:spcPct val="35000"/>
              </a:spcAft>
              <a:buNone/>
            </a:pPr>
            <a:r>
              <a:rPr lang="en-US" sz="1800" kern="1200">
                <a:solidFill>
                  <a:srgbClr val="3333CC"/>
                </a:solidFill>
                <a:latin typeface="Times New Roman" panose="02020603050405020304" pitchFamily="18" charset="0"/>
                <a:cs typeface="Times New Roman" panose="02020603050405020304" pitchFamily="18" charset="0"/>
              </a:rPr>
              <a:t>- Thông tin số cần được quản lí, khai thác an toàn và có trách nhiệm</a:t>
            </a:r>
          </a:p>
        </p:txBody>
      </p:sp>
      <p:pic>
        <p:nvPicPr>
          <p:cNvPr id="4098" name="Picture 2" descr="Những nữ diễn viên xinh đẹp và tài năng ...">
            <a:extLst>
              <a:ext uri="{FF2B5EF4-FFF2-40B4-BE49-F238E27FC236}">
                <a16:creationId xmlns:a16="http://schemas.microsoft.com/office/drawing/2014/main" id="{BA8108FA-DF32-369A-3D9B-F47D6DEE2A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53972" y="3713901"/>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hững nữ diễn viên xinh đẹp và tài năng ...">
            <a:extLst>
              <a:ext uri="{FF2B5EF4-FFF2-40B4-BE49-F238E27FC236}">
                <a16:creationId xmlns:a16="http://schemas.microsoft.com/office/drawing/2014/main" id="{D477B74D-F294-DB40-0247-E9FDF022F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679" y="3721446"/>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7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circle(in)">
                                      <p:cBhvr>
                                        <p:cTn id="37" dur="2000"/>
                                        <p:tgtEl>
                                          <p:spTgt spid="4098"/>
                                        </p:tgtEl>
                                      </p:cBhvr>
                                    </p:animEffect>
                                  </p:childTnLst>
                                </p:cTn>
                              </p:par>
                              <p:par>
                                <p:cTn id="38" presetID="6"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1037</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Impact</vt:lpstr>
      <vt:lpstr>Times New Roman</vt:lpstr>
      <vt:lpstr>Wingdings</vt:lpstr>
      <vt:lpstr>Office Theme</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Thông tin đáng tin cậy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28</cp:revision>
  <dcterms:created xsi:type="dcterms:W3CDTF">2025-12-23T07:58:39Z</dcterms:created>
  <dcterms:modified xsi:type="dcterms:W3CDTF">2025-12-24T03:34:35Z</dcterms:modified>
</cp:coreProperties>
</file>