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18783" r:id="rId2"/>
    <p:sldId id="266" r:id="rId3"/>
    <p:sldId id="18785" r:id="rId4"/>
    <p:sldId id="267" r:id="rId5"/>
    <p:sldId id="265" r:id="rId6"/>
    <p:sldId id="18784" r:id="rId7"/>
    <p:sldId id="18789" r:id="rId8"/>
    <p:sldId id="18791" r:id="rId9"/>
    <p:sldId id="18792" r:id="rId10"/>
    <p:sldId id="18794" r:id="rId11"/>
    <p:sldId id="18797" r:id="rId12"/>
    <p:sldId id="18795" r:id="rId13"/>
    <p:sldId id="18806" r:id="rId14"/>
    <p:sldId id="18812" r:id="rId15"/>
    <p:sldId id="18811" r:id="rId16"/>
    <p:sldId id="18793" r:id="rId17"/>
    <p:sldId id="18808" r:id="rId18"/>
    <p:sldId id="18810" r:id="rId19"/>
    <p:sldId id="18799" r:id="rId20"/>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FFC9-A16E-0841-A358-B0551D971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A3AB054C-C985-1049-9D13-924E3DA29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F0B97837-102E-414B-8A3F-E185C07CD4BF}"/>
              </a:ext>
            </a:extLst>
          </p:cNvPr>
          <p:cNvSpPr>
            <a:spLocks noGrp="1"/>
          </p:cNvSpPr>
          <p:nvPr>
            <p:ph type="dt" sz="half" idx="10"/>
          </p:nvPr>
        </p:nvSpPr>
        <p:spPr/>
        <p:txBody>
          <a:bodyPr/>
          <a:lstStyle/>
          <a:p>
            <a:fld id="{80310288-5268-9D40-8159-2F0D5A4FCB56}" type="datetimeFigureOut">
              <a:rPr lang="en-VN" smtClean="0"/>
              <a:t>09/04/2026</a:t>
            </a:fld>
            <a:endParaRPr lang="en-VN"/>
          </a:p>
        </p:txBody>
      </p:sp>
      <p:sp>
        <p:nvSpPr>
          <p:cNvPr id="5" name="Footer Placeholder 4">
            <a:extLst>
              <a:ext uri="{FF2B5EF4-FFF2-40B4-BE49-F238E27FC236}">
                <a16:creationId xmlns:a16="http://schemas.microsoft.com/office/drawing/2014/main" id="{FF1A2A47-2706-9442-8813-59C478B45A1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7093573-91FC-7B4D-9EB1-9D6B5E1F0D74}"/>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67335988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912E-EFFF-E447-8260-3B439E75B6A9}"/>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8DC901CA-E3B7-7944-9D80-5330776DA0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9ABCDD4-9A5C-0545-B83A-A471A71746BE}"/>
              </a:ext>
            </a:extLst>
          </p:cNvPr>
          <p:cNvSpPr>
            <a:spLocks noGrp="1"/>
          </p:cNvSpPr>
          <p:nvPr>
            <p:ph type="dt" sz="half" idx="10"/>
          </p:nvPr>
        </p:nvSpPr>
        <p:spPr/>
        <p:txBody>
          <a:bodyPr/>
          <a:lstStyle/>
          <a:p>
            <a:fld id="{80310288-5268-9D40-8159-2F0D5A4FCB56}" type="datetimeFigureOut">
              <a:rPr lang="en-VN" smtClean="0"/>
              <a:t>09/04/2026</a:t>
            </a:fld>
            <a:endParaRPr lang="en-VN"/>
          </a:p>
        </p:txBody>
      </p:sp>
      <p:sp>
        <p:nvSpPr>
          <p:cNvPr id="5" name="Footer Placeholder 4">
            <a:extLst>
              <a:ext uri="{FF2B5EF4-FFF2-40B4-BE49-F238E27FC236}">
                <a16:creationId xmlns:a16="http://schemas.microsoft.com/office/drawing/2014/main" id="{B53D89A0-E5AB-644A-AD02-FBCE7701B8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5E7FB528-C981-9843-9275-51793D1FA6C0}"/>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8648464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924456-E032-1744-99FB-6199E7BCEA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519E957E-5076-D648-BCB3-7A5E8C780C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2DB8CD5-50AD-8942-95A7-E44C747001F5}"/>
              </a:ext>
            </a:extLst>
          </p:cNvPr>
          <p:cNvSpPr>
            <a:spLocks noGrp="1"/>
          </p:cNvSpPr>
          <p:nvPr>
            <p:ph type="dt" sz="half" idx="10"/>
          </p:nvPr>
        </p:nvSpPr>
        <p:spPr/>
        <p:txBody>
          <a:bodyPr/>
          <a:lstStyle/>
          <a:p>
            <a:fld id="{80310288-5268-9D40-8159-2F0D5A4FCB56}" type="datetimeFigureOut">
              <a:rPr lang="en-VN" smtClean="0"/>
              <a:t>09/04/2026</a:t>
            </a:fld>
            <a:endParaRPr lang="en-VN"/>
          </a:p>
        </p:txBody>
      </p:sp>
      <p:sp>
        <p:nvSpPr>
          <p:cNvPr id="5" name="Footer Placeholder 4">
            <a:extLst>
              <a:ext uri="{FF2B5EF4-FFF2-40B4-BE49-F238E27FC236}">
                <a16:creationId xmlns:a16="http://schemas.microsoft.com/office/drawing/2014/main" id="{0700537A-CA38-CA45-9C21-31AD3EAEFD9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31EC3ED-2148-CB45-B6A0-057DAFF37F35}"/>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150175974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15590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3452-BA67-0544-A40B-8EF4B4547EA4}"/>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B8FAFEF4-583F-314F-B5B2-57CA62298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4BA2973-AC8A-4547-A720-9DA061A2F002}"/>
              </a:ext>
            </a:extLst>
          </p:cNvPr>
          <p:cNvSpPr>
            <a:spLocks noGrp="1"/>
          </p:cNvSpPr>
          <p:nvPr>
            <p:ph type="dt" sz="half" idx="10"/>
          </p:nvPr>
        </p:nvSpPr>
        <p:spPr/>
        <p:txBody>
          <a:bodyPr/>
          <a:lstStyle/>
          <a:p>
            <a:fld id="{80310288-5268-9D40-8159-2F0D5A4FCB56}" type="datetimeFigureOut">
              <a:rPr lang="en-VN" smtClean="0"/>
              <a:t>09/04/2026</a:t>
            </a:fld>
            <a:endParaRPr lang="en-VN"/>
          </a:p>
        </p:txBody>
      </p:sp>
      <p:sp>
        <p:nvSpPr>
          <p:cNvPr id="5" name="Footer Placeholder 4">
            <a:extLst>
              <a:ext uri="{FF2B5EF4-FFF2-40B4-BE49-F238E27FC236}">
                <a16:creationId xmlns:a16="http://schemas.microsoft.com/office/drawing/2014/main" id="{4A1D9302-EA35-B243-A1B8-BD22BF37307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5FD9B4B-A8DB-5A48-8F11-15F9E28C3CAA}"/>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360955246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F213-F357-8F4B-A15A-CA9885C1D5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70190524-C2BD-AC4C-97F5-8CBB37F367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35E82-FF06-344E-8854-C2B2DF9FC36F}"/>
              </a:ext>
            </a:extLst>
          </p:cNvPr>
          <p:cNvSpPr>
            <a:spLocks noGrp="1"/>
          </p:cNvSpPr>
          <p:nvPr>
            <p:ph type="dt" sz="half" idx="10"/>
          </p:nvPr>
        </p:nvSpPr>
        <p:spPr/>
        <p:txBody>
          <a:bodyPr/>
          <a:lstStyle/>
          <a:p>
            <a:fld id="{80310288-5268-9D40-8159-2F0D5A4FCB56}" type="datetimeFigureOut">
              <a:rPr lang="en-VN" smtClean="0"/>
              <a:t>09/04/2026</a:t>
            </a:fld>
            <a:endParaRPr lang="en-VN"/>
          </a:p>
        </p:txBody>
      </p:sp>
      <p:sp>
        <p:nvSpPr>
          <p:cNvPr id="5" name="Footer Placeholder 4">
            <a:extLst>
              <a:ext uri="{FF2B5EF4-FFF2-40B4-BE49-F238E27FC236}">
                <a16:creationId xmlns:a16="http://schemas.microsoft.com/office/drawing/2014/main" id="{40867691-995B-7A48-8695-2879F38FCE4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685C979-406C-6844-A171-DF0C082F03C7}"/>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50898340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2025-6023-424D-A77B-C1765B78C1C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88EF5DDB-1710-DD4F-9BEF-AC7AC4923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C98E3EC0-472F-5D45-B5AF-A6CA25CB47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11930A6E-FFED-E143-B682-5C4A6C9D39E7}"/>
              </a:ext>
            </a:extLst>
          </p:cNvPr>
          <p:cNvSpPr>
            <a:spLocks noGrp="1"/>
          </p:cNvSpPr>
          <p:nvPr>
            <p:ph type="dt" sz="half" idx="10"/>
          </p:nvPr>
        </p:nvSpPr>
        <p:spPr/>
        <p:txBody>
          <a:bodyPr/>
          <a:lstStyle/>
          <a:p>
            <a:fld id="{80310288-5268-9D40-8159-2F0D5A4FCB56}" type="datetimeFigureOut">
              <a:rPr lang="en-VN" smtClean="0"/>
              <a:t>09/04/2026</a:t>
            </a:fld>
            <a:endParaRPr lang="en-VN"/>
          </a:p>
        </p:txBody>
      </p:sp>
      <p:sp>
        <p:nvSpPr>
          <p:cNvPr id="6" name="Footer Placeholder 5">
            <a:extLst>
              <a:ext uri="{FF2B5EF4-FFF2-40B4-BE49-F238E27FC236}">
                <a16:creationId xmlns:a16="http://schemas.microsoft.com/office/drawing/2014/main" id="{53B69BD2-1005-A346-9067-5A92879A6B03}"/>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202FFCC-4AE9-044A-8B80-F3CA0418E9A5}"/>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75074792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128F-4C67-804B-9FCC-7C2031BC4ED6}"/>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F1906B1-F8A9-C540-80BB-192A7A9416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5443FA-8B14-1A4B-9C28-2FC15C02D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1DDEFF51-DF8E-284C-B9E6-62B3C79AA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A8932F-4AD5-9E4C-8B85-611A7B246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710928F5-770E-5045-871F-A485CF995048}"/>
              </a:ext>
            </a:extLst>
          </p:cNvPr>
          <p:cNvSpPr>
            <a:spLocks noGrp="1"/>
          </p:cNvSpPr>
          <p:nvPr>
            <p:ph type="dt" sz="half" idx="10"/>
          </p:nvPr>
        </p:nvSpPr>
        <p:spPr/>
        <p:txBody>
          <a:bodyPr/>
          <a:lstStyle/>
          <a:p>
            <a:fld id="{80310288-5268-9D40-8159-2F0D5A4FCB56}" type="datetimeFigureOut">
              <a:rPr lang="en-VN" smtClean="0"/>
              <a:t>09/04/2026</a:t>
            </a:fld>
            <a:endParaRPr lang="en-VN"/>
          </a:p>
        </p:txBody>
      </p:sp>
      <p:sp>
        <p:nvSpPr>
          <p:cNvPr id="8" name="Footer Placeholder 7">
            <a:extLst>
              <a:ext uri="{FF2B5EF4-FFF2-40B4-BE49-F238E27FC236}">
                <a16:creationId xmlns:a16="http://schemas.microsoft.com/office/drawing/2014/main" id="{85F719EE-5DEA-3D46-9B24-CFA6535D5253}"/>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99212AC4-2F4E-F44C-9AB8-FE0F5182F261}"/>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71302987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111-95C0-084B-A0F9-7A8B592FFAFB}"/>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0A4CF315-05D7-9149-9DD8-B8EF2C8B6C8A}"/>
              </a:ext>
            </a:extLst>
          </p:cNvPr>
          <p:cNvSpPr>
            <a:spLocks noGrp="1"/>
          </p:cNvSpPr>
          <p:nvPr>
            <p:ph type="dt" sz="half" idx="10"/>
          </p:nvPr>
        </p:nvSpPr>
        <p:spPr/>
        <p:txBody>
          <a:bodyPr/>
          <a:lstStyle/>
          <a:p>
            <a:fld id="{80310288-5268-9D40-8159-2F0D5A4FCB56}" type="datetimeFigureOut">
              <a:rPr lang="en-VN" smtClean="0"/>
              <a:t>09/04/2026</a:t>
            </a:fld>
            <a:endParaRPr lang="en-VN"/>
          </a:p>
        </p:txBody>
      </p:sp>
      <p:sp>
        <p:nvSpPr>
          <p:cNvPr id="4" name="Footer Placeholder 3">
            <a:extLst>
              <a:ext uri="{FF2B5EF4-FFF2-40B4-BE49-F238E27FC236}">
                <a16:creationId xmlns:a16="http://schemas.microsoft.com/office/drawing/2014/main" id="{43EB2E35-03B6-9B4A-AAF6-4C54AE0C8C6E}"/>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D43527AC-D4FE-2F4C-9C4E-1840E220D546}"/>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94710580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CA9A0-F94B-7948-B5D0-0723E9CF3E32}"/>
              </a:ext>
            </a:extLst>
          </p:cNvPr>
          <p:cNvSpPr>
            <a:spLocks noGrp="1"/>
          </p:cNvSpPr>
          <p:nvPr>
            <p:ph type="dt" sz="half" idx="10"/>
          </p:nvPr>
        </p:nvSpPr>
        <p:spPr/>
        <p:txBody>
          <a:bodyPr/>
          <a:lstStyle/>
          <a:p>
            <a:fld id="{80310288-5268-9D40-8159-2F0D5A4FCB56}" type="datetimeFigureOut">
              <a:rPr lang="en-VN" smtClean="0"/>
              <a:t>09/04/2026</a:t>
            </a:fld>
            <a:endParaRPr lang="en-VN"/>
          </a:p>
        </p:txBody>
      </p:sp>
      <p:sp>
        <p:nvSpPr>
          <p:cNvPr id="3" name="Footer Placeholder 2">
            <a:extLst>
              <a:ext uri="{FF2B5EF4-FFF2-40B4-BE49-F238E27FC236}">
                <a16:creationId xmlns:a16="http://schemas.microsoft.com/office/drawing/2014/main" id="{88300035-4CDA-EE4F-9CD3-FC80FBC3D628}"/>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9E42312F-D003-A542-8FF3-1334941465CA}"/>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190361459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1D7E-1101-DF45-875A-A3B0625A4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680B6678-F46E-2843-931F-0020A3E7B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F707E5D4-8C89-D545-B8A1-F23AF58D5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D86D44-9B2F-3744-AF74-C9D74EDABC33}"/>
              </a:ext>
            </a:extLst>
          </p:cNvPr>
          <p:cNvSpPr>
            <a:spLocks noGrp="1"/>
          </p:cNvSpPr>
          <p:nvPr>
            <p:ph type="dt" sz="half" idx="10"/>
          </p:nvPr>
        </p:nvSpPr>
        <p:spPr/>
        <p:txBody>
          <a:bodyPr/>
          <a:lstStyle/>
          <a:p>
            <a:fld id="{80310288-5268-9D40-8159-2F0D5A4FCB56}" type="datetimeFigureOut">
              <a:rPr lang="en-VN" smtClean="0"/>
              <a:t>09/04/2026</a:t>
            </a:fld>
            <a:endParaRPr lang="en-VN"/>
          </a:p>
        </p:txBody>
      </p:sp>
      <p:sp>
        <p:nvSpPr>
          <p:cNvPr id="6" name="Footer Placeholder 5">
            <a:extLst>
              <a:ext uri="{FF2B5EF4-FFF2-40B4-BE49-F238E27FC236}">
                <a16:creationId xmlns:a16="http://schemas.microsoft.com/office/drawing/2014/main" id="{42272CD8-3A87-DB44-98CA-A24900A06B6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C4C37EA-4420-8446-9F4B-3F94EC03583D}"/>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156855517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EC33-971D-2741-8A05-7B993203E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04466D20-CB30-174F-8342-B26D341422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A7125C1F-AFE4-C44B-906B-BD2BD4F2D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9A4A9-E54B-7548-A721-B5E295E41C04}"/>
              </a:ext>
            </a:extLst>
          </p:cNvPr>
          <p:cNvSpPr>
            <a:spLocks noGrp="1"/>
          </p:cNvSpPr>
          <p:nvPr>
            <p:ph type="dt" sz="half" idx="10"/>
          </p:nvPr>
        </p:nvSpPr>
        <p:spPr/>
        <p:txBody>
          <a:bodyPr/>
          <a:lstStyle/>
          <a:p>
            <a:fld id="{80310288-5268-9D40-8159-2F0D5A4FCB56}" type="datetimeFigureOut">
              <a:rPr lang="en-VN" smtClean="0"/>
              <a:t>09/04/2026</a:t>
            </a:fld>
            <a:endParaRPr lang="en-VN"/>
          </a:p>
        </p:txBody>
      </p:sp>
      <p:sp>
        <p:nvSpPr>
          <p:cNvPr id="6" name="Footer Placeholder 5">
            <a:extLst>
              <a:ext uri="{FF2B5EF4-FFF2-40B4-BE49-F238E27FC236}">
                <a16:creationId xmlns:a16="http://schemas.microsoft.com/office/drawing/2014/main" id="{D1C044FF-B06E-5145-9512-255AF769A1B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5DC6AD8-C90A-2349-9916-46A3E13A09E5}"/>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10817791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62D1F-333E-004E-B1A7-F108EECD8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6FBAAB77-CB68-2245-9C67-6BF2AD8404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671708F-31CC-864A-A47A-1C96FCC841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10288-5268-9D40-8159-2F0D5A4FCB56}" type="datetimeFigureOut">
              <a:rPr lang="en-VN" smtClean="0"/>
              <a:t>09/04/2026</a:t>
            </a:fld>
            <a:endParaRPr lang="en-VN"/>
          </a:p>
        </p:txBody>
      </p:sp>
      <p:sp>
        <p:nvSpPr>
          <p:cNvPr id="5" name="Footer Placeholder 4">
            <a:extLst>
              <a:ext uri="{FF2B5EF4-FFF2-40B4-BE49-F238E27FC236}">
                <a16:creationId xmlns:a16="http://schemas.microsoft.com/office/drawing/2014/main" id="{57270A26-C4E7-FB4B-B959-5E8BD0B7B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38F43805-1361-104E-A413-60EE007B9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4F7A3-6BA6-2F42-820D-E2B4FAFDBBDB}" type="slidenum">
              <a:rPr lang="en-VN" smtClean="0"/>
              <a:t>‹#›</a:t>
            </a:fld>
            <a:endParaRPr lang="en-VN"/>
          </a:p>
        </p:txBody>
      </p:sp>
    </p:spTree>
    <p:extLst>
      <p:ext uri="{BB962C8B-B14F-4D97-AF65-F5344CB8AC3E}">
        <p14:creationId xmlns:p14="http://schemas.microsoft.com/office/powerpoint/2010/main" val="1635182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42" name="Picture 2" descr="Cảm nghĩ về bài thơ Lượm - Văn 6 (3 mẫu)">
            <a:extLst>
              <a:ext uri="{FF2B5EF4-FFF2-40B4-BE49-F238E27FC236}">
                <a16:creationId xmlns:a16="http://schemas.microsoft.com/office/drawing/2014/main" id="{1FC50B73-05F1-5A48-AE55-AC79841DF6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4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9E1266-59AC-2042-8466-AD82D36CABF4}"/>
              </a:ext>
            </a:extLst>
          </p:cNvPr>
          <p:cNvSpPr txBox="1"/>
          <p:nvPr/>
        </p:nvSpPr>
        <p:spPr>
          <a:xfrm>
            <a:off x="2884714" y="43542"/>
            <a:ext cx="6422571"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6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p>
        </p:txBody>
      </p:sp>
      <p:sp>
        <p:nvSpPr>
          <p:cNvPr id="5" name="TextBox 4">
            <a:extLst>
              <a:ext uri="{FF2B5EF4-FFF2-40B4-BE49-F238E27FC236}">
                <a16:creationId xmlns:a16="http://schemas.microsoft.com/office/drawing/2014/main" id="{BDA7A9F0-47BC-7547-99F9-21E6CC956F1F}"/>
              </a:ext>
            </a:extLst>
          </p:cNvPr>
          <p:cNvSpPr txBox="1"/>
          <p:nvPr/>
        </p:nvSpPr>
        <p:spPr>
          <a:xfrm>
            <a:off x="6585857" y="1136149"/>
            <a:ext cx="2253343"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(Tố Hữu)</a:t>
            </a:r>
          </a:p>
        </p:txBody>
      </p:sp>
    </p:spTree>
    <p:extLst>
      <p:ext uri="{BB962C8B-B14F-4D97-AF65-F5344CB8AC3E}">
        <p14:creationId xmlns:p14="http://schemas.microsoft.com/office/powerpoint/2010/main" val="257026559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8A523C-0B29-F040-9582-1B9E42A9C578}"/>
              </a:ext>
            </a:extLst>
          </p:cNvPr>
          <p:cNvSpPr/>
          <p:nvPr/>
        </p:nvSpPr>
        <p:spPr>
          <a:xfrm>
            <a:off x="348342" y="201888"/>
            <a:ext cx="11625943" cy="6494342"/>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Dùng dấu / để xác định cách ngắt nhịp của khổ thơ thứ (1).</a:t>
            </a:r>
            <a:endParaRPr kumimoji="0" lang="en-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Khổ thơ thứ (1) sử dụng biện pháp tu từ gì?</a:t>
            </a:r>
            <a:endParaRPr kumimoji="0" lang="en-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Biện pháp tu từ: hoán dụ. “Đổ máu” là lấy dấu hiệu của sự vật để gọi sự vật (“đổ máu” là dấu hiệu của chiến tranh).</a:t>
            </a:r>
            <a:endParaRPr kumimoji="0" lang="en-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 Tìm và chỉ ra tác dụng của các từ láy trong khổ (2):</a:t>
            </a:r>
            <a:endParaRPr kumimoji="0" lang="en-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Các từ láy:</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loắt choắt, xinh xinh, thoăn thoắt, nghênh nghênh.</a:t>
            </a:r>
            <a:endParaRPr kumimoji="0" lang="en-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Tác dụng:</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Góp phần khắc hoạ hình ảnh chú bé Lượm – một em bé liên lạc nhỏ bé, nhanh nhẹn, hồn nhiên, vui tươi, say mê tham gia công tác kháng chiến thật đáng mến, đáng yêu.</a:t>
            </a:r>
            <a:endParaRPr kumimoji="0" lang="en-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3/ Xác định và chỉ ra tác dụng của biện pháp tu từ trong khổ (3):</a:t>
            </a:r>
            <a:endParaRPr kumimoji="0" lang="en-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Biện pháp tu từ:</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So sánh.</a:t>
            </a:r>
            <a:endParaRPr kumimoji="0" lang="en-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Tác dụng:</a:t>
            </a:r>
            <a:r>
              <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Tái hiện một cách cụ thể, sinh động hình ảnh chú bé liên lạc nhanh nhẹn, vui tươi, yêu đời trên đường công tác, tham gia phục vụ kháng chiến. </a:t>
            </a:r>
            <a:endParaRPr kumimoji="0" lang="en-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23968484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024E16-E7C9-1644-A11F-2D088D276892}"/>
              </a:ext>
            </a:extLst>
          </p:cNvPr>
          <p:cNvSpPr/>
          <p:nvPr/>
        </p:nvSpPr>
        <p:spPr>
          <a:xfrm>
            <a:off x="670301" y="4258739"/>
            <a:ext cx="11416596"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Nhận xét: </a:t>
            </a:r>
            <a:endPar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Lượm là một em bé nhỏ tuổi nhưng nhanh nhẹn, hoạt bát, vui vẻ, yêu đời.</a:t>
            </a:r>
            <a:endPar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Lượm là một em bé dũng cảm, sẵn sàng hi sinh để hoàn thành nhiệm vụ. </a:t>
            </a:r>
            <a:endPar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Trong các chi tiết tác giả đã dùng để miêu tả nhân vật Lượm, em thấy thú vị với chi tiết nào nhất? Vì sao?</a:t>
            </a:r>
            <a:endPar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 name="Table 4">
            <a:extLst>
              <a:ext uri="{FF2B5EF4-FFF2-40B4-BE49-F238E27FC236}">
                <a16:creationId xmlns:a16="http://schemas.microsoft.com/office/drawing/2014/main" id="{D36C3282-905F-F941-B12F-64AAA6B6A82D}"/>
              </a:ext>
            </a:extLst>
          </p:cNvPr>
          <p:cNvGraphicFramePr>
            <a:graphicFrameLocks noGrp="1"/>
          </p:cNvGraphicFramePr>
          <p:nvPr/>
        </p:nvGraphicFramePr>
        <p:xfrm>
          <a:off x="4761187" y="520153"/>
          <a:ext cx="7252138" cy="3997264"/>
        </p:xfrm>
        <a:graphic>
          <a:graphicData uri="http://schemas.openxmlformats.org/drawingml/2006/table">
            <a:tbl>
              <a:tblPr firstRow="1" firstCol="1" bandRow="1"/>
              <a:tblGrid>
                <a:gridCol w="1912882">
                  <a:extLst>
                    <a:ext uri="{9D8B030D-6E8A-4147-A177-3AD203B41FA5}">
                      <a16:colId xmlns:a16="http://schemas.microsoft.com/office/drawing/2014/main" val="4062684548"/>
                    </a:ext>
                  </a:extLst>
                </a:gridCol>
                <a:gridCol w="5339256">
                  <a:extLst>
                    <a:ext uri="{9D8B030D-6E8A-4147-A177-3AD203B41FA5}">
                      <a16:colId xmlns:a16="http://schemas.microsoft.com/office/drawing/2014/main" val="4044763082"/>
                    </a:ext>
                  </a:extLst>
                </a:gridCol>
              </a:tblGrid>
              <a:tr h="543290">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Trang phục</a:t>
                      </a: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627401"/>
                  </a:ext>
                </a:extLst>
              </a:tr>
              <a:tr h="577091">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dáng</a:t>
                      </a: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562112"/>
                  </a:ext>
                </a:extLst>
              </a:tr>
              <a:tr h="1070811">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Cử chỉ, hành động</a:t>
                      </a: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637621"/>
                  </a:ext>
                </a:extLst>
              </a:tr>
              <a:tr h="1234638">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Lời nói</a:t>
                      </a: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007667"/>
                  </a:ext>
                </a:extLst>
              </a:tr>
            </a:tbl>
          </a:graphicData>
        </a:graphic>
      </p:graphicFrame>
      <p:sp>
        <p:nvSpPr>
          <p:cNvPr id="6" name="Rectangle 5">
            <a:extLst>
              <a:ext uri="{FF2B5EF4-FFF2-40B4-BE49-F238E27FC236}">
                <a16:creationId xmlns:a16="http://schemas.microsoft.com/office/drawing/2014/main" id="{49127DB8-D86B-774F-AD8D-2690DE90C0D7}"/>
              </a:ext>
            </a:extLst>
          </p:cNvPr>
          <p:cNvSpPr/>
          <p:nvPr/>
        </p:nvSpPr>
        <p:spPr>
          <a:xfrm>
            <a:off x="670301" y="1247314"/>
            <a:ext cx="3901699" cy="253018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 Dựa vào hình ảnh trong SGK trang 33 và các khổ thơ 1 – 5, điền các chi tiết miêu tả Lượm phù hợp vào bảng sau:</a:t>
            </a:r>
          </a:p>
        </p:txBody>
      </p:sp>
      <p:sp>
        <p:nvSpPr>
          <p:cNvPr id="7" name="Rectangle 6">
            <a:extLst>
              <a:ext uri="{FF2B5EF4-FFF2-40B4-BE49-F238E27FC236}">
                <a16:creationId xmlns:a16="http://schemas.microsoft.com/office/drawing/2014/main" id="{569CA251-D7A8-FB42-B0EF-C06DDA0C5BBB}"/>
              </a:ext>
            </a:extLst>
          </p:cNvPr>
          <p:cNvSpPr/>
          <p:nvPr/>
        </p:nvSpPr>
        <p:spPr>
          <a:xfrm>
            <a:off x="6737624" y="520154"/>
            <a:ext cx="48237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Cái xắc xinh xinh, ca lô đội lệch</a:t>
            </a:r>
            <a:endParaRPr kumimoji="0" lang="en-V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6702D70-A80B-7C4D-A365-081A9848811C}"/>
              </a:ext>
            </a:extLst>
          </p:cNvPr>
          <p:cNvSpPr/>
          <p:nvPr/>
        </p:nvSpPr>
        <p:spPr>
          <a:xfrm>
            <a:off x="6737624" y="1131635"/>
            <a:ext cx="562254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Loắt choắt, chân thoăn thoắt, đầu nghênh nghênh, má đỏ bồ quân</a:t>
            </a:r>
            <a:endParaRPr kumimoji="0" lang="en-V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34AFFF9-1EC5-B34B-A38D-F6960E1555C0}"/>
              </a:ext>
            </a:extLst>
          </p:cNvPr>
          <p:cNvSpPr/>
          <p:nvPr/>
        </p:nvSpPr>
        <p:spPr>
          <a:xfrm>
            <a:off x="6737624" y="2174003"/>
            <a:ext cx="520212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Huýt sáo vang, nhảy trên đường, cười híp mí</a:t>
            </a:r>
            <a:endParaRPr kumimoji="0" lang="en-V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2CE653-F111-5449-A7FC-677FD5A85B07}"/>
              </a:ext>
            </a:extLst>
          </p:cNvPr>
          <p:cNvSpPr/>
          <p:nvPr/>
        </p:nvSpPr>
        <p:spPr>
          <a:xfrm>
            <a:off x="6737624" y="3220683"/>
            <a:ext cx="5312487"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“Cháu đi liên lạc / Vui lắm chú à / Ở đồn Mang Cá / Thích hơn ở nhà”, “Thôi, chào đồng chí!”.</a:t>
            </a:r>
            <a:endParaRPr kumimoji="0" lang="en-V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204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heckerboard(across)">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checkerboard(across)">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checkerboard(across)">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checkerboard(across)">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4"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CA7C44A-BA95-4A4C-809A-80A4AEB9C50C}"/>
              </a:ext>
            </a:extLst>
          </p:cNvPr>
          <p:cNvSpPr/>
          <p:nvPr/>
        </p:nvSpPr>
        <p:spPr>
          <a:xfrm>
            <a:off x="206829" y="10"/>
            <a:ext cx="6259286" cy="6857990"/>
          </a:xfrm>
          <a:prstGeom prst="rect">
            <a:avLst/>
          </a:prstGeom>
        </p:spPr>
        <p:txBody>
          <a:bodyPr vert="horz" lIns="91440" tIns="45720" rIns="91440" bIns="45720" rtlCol="0">
            <a:noAutofit/>
          </a:bodyPr>
          <a:lstStyle/>
          <a:p>
            <a:pPr marL="0" marR="0" lvl="0" indent="0" algn="l" defTabSz="914400" rtl="0" eaLnBrk="1" fontAlgn="auto" latinLnBrk="0" hangingPunct="1">
              <a:lnSpc>
                <a:spcPct val="114000"/>
              </a:lnSpc>
              <a:spcBef>
                <a:spcPts val="0"/>
              </a:spcBef>
              <a:spcAft>
                <a:spcPts val="0"/>
              </a:spcAft>
              <a:buClrTx/>
              <a:buSzTx/>
              <a:buFontTx/>
              <a:buNone/>
              <a:tabLst>
                <a:tab pos="45720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Khổ</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1-5: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4000"/>
              </a:lnSpc>
              <a:spcBef>
                <a:spcPts val="0"/>
              </a:spcBef>
              <a:spcAft>
                <a:spcPts val="0"/>
              </a:spcAft>
              <a:buClrTx/>
              <a:buSzTx/>
              <a:buFontTx/>
              <a:buNone/>
              <a:tabLst>
                <a:tab pos="457200" algn="l"/>
              </a:tabLst>
              <a:defRPr/>
            </a:pP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Trang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xắc</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xinh</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xinh</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lô</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đội</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lệch</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4000"/>
              </a:lnSpc>
              <a:spcBef>
                <a:spcPts val="0"/>
              </a:spcBef>
              <a:spcAft>
                <a:spcPts val="0"/>
              </a:spcAft>
              <a:buClrTx/>
              <a:buSzTx/>
              <a:buFontTx/>
              <a:buNone/>
              <a:tabLst>
                <a:tab pos="457200" algn="l"/>
              </a:tabLst>
              <a:defRPr/>
            </a:pP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dáng</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nghênh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nghênh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quân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4000"/>
              </a:lnSpc>
              <a:spcBef>
                <a:spcPts val="0"/>
              </a:spcBef>
              <a:spcAft>
                <a:spcPts val="0"/>
              </a:spcAft>
              <a:buClrTx/>
              <a:buSzTx/>
              <a:buFontTx/>
              <a:buNone/>
              <a:tabLst>
                <a:tab pos="457200" algn="l"/>
              </a:tabLst>
              <a:defRPr/>
            </a:pP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Cử</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Huýt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trận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4000"/>
              </a:lnSpc>
              <a:spcBef>
                <a:spcPts val="0"/>
              </a:spcBef>
              <a:spcAft>
                <a:spcPts val="0"/>
              </a:spcAft>
              <a:buClrTx/>
              <a:buSzTx/>
              <a:buFontTx/>
              <a:buNone/>
              <a:tabLst>
                <a:tab pos="457200" algn="l"/>
              </a:tabLst>
              <a:defRPr/>
            </a:pP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Lượm</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tuổi</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nhưng</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nhẹn</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bát</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đời</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Lượm</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bé</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dũng</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sẵn</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sàng</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hi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nhiệm</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vụ</a:t>
            </a: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hoán</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so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sánh</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linh</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3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láy</a:t>
            </a:r>
            <a:r>
              <a:rPr kumimoji="0" lang="en-US" sz="2400" b="0" i="0" u="none" strike="noStrike" kern="1200" cap="none" spc="-3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482" name="Picture 2" descr="3 bài văn mẫu phân tích bài thơ Lượm - Tố Hữu văn 6 hay nhất">
            <a:extLst>
              <a:ext uri="{FF2B5EF4-FFF2-40B4-BE49-F238E27FC236}">
                <a16:creationId xmlns:a16="http://schemas.microsoft.com/office/drawing/2014/main" id="{BDE7B854-A35F-8C44-A7CB-CAC9C67590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06" r="33064"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365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CA57903-E9BB-4B47-B021-76A2D988DD18}"/>
              </a:ext>
            </a:extLst>
          </p:cNvPr>
          <p:cNvSpPr/>
          <p:nvPr/>
        </p:nvSpPr>
        <p:spPr>
          <a:xfrm>
            <a:off x="391885" y="246806"/>
            <a:ext cx="11408229" cy="6364388"/>
          </a:xfrm>
          <a:prstGeom prst="roundRect">
            <a:avLst>
              <a:gd name="adj" fmla="val 10513"/>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PHIẾU HỌC TẬP SỐ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Đọc các khổ thơ từ 6 – 12 và trả lời các câu hỏi sau: </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Khổ thơ (dòng 25-26) có gì khác biệt so với các khổ khác?</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Xác định cách ngắt nhịp của khổ thơ (dòng 39 – 42):</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(39) Bỗng loè chớp đỏ</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Thôi rồi, Lượm ơi!</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Chú đồng chí nhỏ</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Một dòng máu tươi!</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Cách ngắt nhịp trong khổ thơ trên có gì đặc biệt? </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Liệt kê các chi tiết miêu tả Lượm khi làm nhiệm vụ và hi sinh.</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Nhận xét về hình ảnh Lượm hiện lên trong các khổ thơ trên. </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Trong các chi tiết tác giả đã dùng để miêu tả nhân vật Lượm, em thấy thú vị với chi tiết nào nhất? Vì sao?</a:t>
            </a:r>
            <a:r>
              <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77083621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268BC-C1FE-1B41-909D-F4285D3C57FA}"/>
              </a:ext>
            </a:extLst>
          </p:cNvPr>
          <p:cNvSpPr/>
          <p:nvPr/>
        </p:nvSpPr>
        <p:spPr>
          <a:xfrm>
            <a:off x="105103" y="136634"/>
            <a:ext cx="11981794"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Khổ thơ (dòng 25-26) có gì khác biệt so với các khổ khác?</a:t>
            </a:r>
            <a:endParaRPr kumimoji="0" lang="en-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Điều đặc biệt: các khổ khác 4 dòng, mỗi dòng 4 chữ, riêng khổ này được tách riêng chỉ gồm 2 dòng, mỗi dòng 2 chữ.</a:t>
            </a:r>
            <a:endParaRPr kumimoji="0" lang="en-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Diễn tả sự hi sinh đột ngột của Lượm và thể hiện niềm thương xót, ngậm ngùi trước sự hi sinh của Lượm.</a:t>
            </a:r>
            <a:endParaRPr kumimoji="0" lang="en-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 Xác định cách ngắt nhịp của khổ thơ (dòng 39 – 42):</a:t>
            </a:r>
            <a:endParaRPr kumimoji="0" lang="en-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(39) Bỗng loè chớp đỏ /</a:t>
            </a:r>
            <a:endParaRPr kumimoji="0" lang="en-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Thôi rồi, / Lượm ơi!</a:t>
            </a:r>
            <a:endParaRPr kumimoji="0" lang="en-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Chú đồng chí nhỏ / </a:t>
            </a:r>
            <a:endParaRPr kumimoji="0" lang="en-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Một dòng máu tươi!</a:t>
            </a:r>
            <a:endParaRPr kumimoji="0" lang="en-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Cách ngắt nhịp trong khổ thơ trên có gì đặc biệt? </a:t>
            </a:r>
            <a:endParaRPr kumimoji="0" lang="en-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Cách ngắt nhịp đặc biệt ở dòng 40: Giữa dòng thơ có dấu phẩu ngắt đôi câu thơ.</a:t>
            </a:r>
            <a:endParaRPr kumimoji="0" lang="en-VN" sz="3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Thể hiện tâm trạng nghẹn ngào, đau đớn, xót xa trước sự hi sinh của Lượm. </a:t>
            </a:r>
            <a:endParaRPr kumimoji="0" lang="en-VN"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550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arn(inVertical)">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3ACD59-E6A6-4943-AE6D-5F2C2A3C7CFB}"/>
              </a:ext>
            </a:extLst>
          </p:cNvPr>
          <p:cNvSpPr/>
          <p:nvPr/>
        </p:nvSpPr>
        <p:spPr>
          <a:xfrm>
            <a:off x="73572" y="181957"/>
            <a:ext cx="12044855" cy="649408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3/ Liệt kê các chi tiết miêu tả Lượm khi làm nhiệm vụ và hi sinh.</a:t>
            </a:r>
            <a:endParaRPr kumimoji="0" lang="en-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Chú đồng chí nhỏ / Bỏ thư vào bao.</a:t>
            </a:r>
            <a:endParaRPr kumimoji="0" lang="en-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Vụt qua mặt trận </a:t>
            </a:r>
            <a:endParaRPr kumimoji="0" lang="en-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Ca lô chú bé / Nhấp nhô trên đồng</a:t>
            </a:r>
            <a:endParaRPr kumimoji="0" lang="en-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Chú đồng chí nhỏ / Một dòng máu tươi!</a:t>
            </a:r>
            <a:endParaRPr kumimoji="0" lang="en-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Cháu nằm trên lúa / Tay nắm chặt bông / Lúa thơm mùi sữa / Hồn bay giữa đồng… </a:t>
            </a:r>
            <a:endParaRPr kumimoji="0" lang="en-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4/ Nhận xét về hình ảnh Lượm hiện lên trong các khổ thơ trên. </a:t>
            </a:r>
            <a:endParaRPr kumimoji="0" lang="en-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Khi làm nhiệm vụ vô cùng nhanh nhẹn, dũng cảm, không nề hà nguy hiểm.</a:t>
            </a:r>
            <a:endParaRPr kumimoji="0" lang="en-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Hình ảnh hi sinh anh dũng, thanh thản như một thiên thần quay trở về với đất mẹ yêu thương. </a:t>
            </a:r>
            <a:endParaRPr kumimoji="0" lang="en-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5/ Trong các chi tiết tác giả đã dùng để miêu tả nhân vật Lượm, em thấy thú vị với chi tiết nào nhất? Vì sao?</a:t>
            </a:r>
            <a:endParaRPr kumimoji="0" lang="en-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(HS tự do cảm nhận)</a:t>
            </a:r>
            <a:endParaRPr kumimoji="0" lang="en-VN" sz="2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1"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VD: Trong các chi tiết tác giả dùng để miêu tả nhân vật Lượm, em thích nhất chi tiết “Vụt qua mặt trận”. Chi tiết này cho thấy sự nhanh nhẹn, khẩn trương, lòng dũng cảm và sẵn sàng hi sinh của Lượm khi nhận nhiệm vụ. </a:t>
            </a:r>
            <a:endParaRPr kumimoji="0" lang="en-VN"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7589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arn(inVertical)">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barn(inVertical)">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506" name="Picture 2" descr="Đánh thức ký ức tuổi thơ qua bộ ảnh &amp;#39;Lượm ơi&amp;#39; - Giáo dục">
            <a:extLst>
              <a:ext uri="{FF2B5EF4-FFF2-40B4-BE49-F238E27FC236}">
                <a16:creationId xmlns:a16="http://schemas.microsoft.com/office/drawing/2014/main" id="{A434346D-ADC5-3045-9557-C8BB57D068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19" r="2858"/>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F7F6E9A-1B7D-4340-888B-2051F43D7ACF}"/>
              </a:ext>
            </a:extLst>
          </p:cNvPr>
          <p:cNvSpPr/>
          <p:nvPr/>
        </p:nvSpPr>
        <p:spPr>
          <a:xfrm>
            <a:off x="163285" y="409448"/>
            <a:ext cx="6302829" cy="6448542"/>
          </a:xfrm>
          <a:prstGeom prst="rect">
            <a:avLst/>
          </a:prstGeom>
        </p:spPr>
        <p:txBody>
          <a:bodyPr vert="horz" lIns="91440" tIns="45720" rIns="91440" bIns="45720" rtlCol="0">
            <a:noAutofit/>
          </a:bodyPr>
          <a:lstStyle/>
          <a:p>
            <a:pPr marL="0" marR="0" lvl="0" indent="0" algn="l" defTabSz="914400" rtl="0" eaLnBrk="1" fontAlgn="auto" latinLnBrk="0" hangingPunct="1">
              <a:lnSpc>
                <a:spcPct val="114000"/>
              </a:lnSpc>
              <a:spcBef>
                <a:spcPts val="0"/>
              </a:spcBef>
              <a:spcAft>
                <a:spcPts val="0"/>
              </a:spcAft>
              <a:buClrTx/>
              <a:buSzTx/>
              <a:buFontTx/>
              <a:buNone/>
              <a:tabLst>
                <a:tab pos="457200" algn="l"/>
              </a:tabLst>
              <a:defRPr/>
            </a:pP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Khổ</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6 – 12: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vụ</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Khổ</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25 – 26)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riêng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gồm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mỗi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ymbol" pitchFamily="2" charset="2"/>
              </a:rPr>
              <a: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Diễn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ngột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niềm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thương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xót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ngậm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ngùi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40: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dấu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ngắt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ymbol" pitchFamily="2" charset="2"/>
              </a:rPr>
              <a: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trạng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nghẹn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ngào</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đớn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xót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Khi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vụ</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vô</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nhẹn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dũng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nề</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dũng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245895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CA57903-E9BB-4B47-B021-76A2D988DD18}"/>
              </a:ext>
            </a:extLst>
          </p:cNvPr>
          <p:cNvSpPr/>
          <p:nvPr/>
        </p:nvSpPr>
        <p:spPr>
          <a:xfrm>
            <a:off x="391885" y="246806"/>
            <a:ext cx="11408229" cy="6364388"/>
          </a:xfrm>
          <a:prstGeom prst="roundRect">
            <a:avLst>
              <a:gd name="adj" fmla="val 10513"/>
            </a:avLst>
          </a:prstGeom>
          <a:ln w="38100"/>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PHIẾU HỌC TẬP SỐ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9F8994F6-9020-6D49-9134-D2136BD63E54}"/>
              </a:ext>
            </a:extLst>
          </p:cNvPr>
          <p:cNvSpPr/>
          <p:nvPr/>
        </p:nvSpPr>
        <p:spPr>
          <a:xfrm>
            <a:off x="696686" y="488195"/>
            <a:ext cx="3069771" cy="588161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Đọc hai khổ cuối của bài thơ và trả lời các câu hỏi sau: </a:t>
            </a:r>
            <a:endParaRPr kumimoji="0" lang="en-VN"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(47) Lượm ơi, còn không?</a:t>
            </a:r>
            <a:endParaRPr kumimoji="0" lang="en-VN"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VN"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Chú bé loắt choắt </a:t>
            </a:r>
            <a:endParaRPr kumimoji="0" lang="en-VN"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Cái xắc xinh xinh</a:t>
            </a:r>
            <a:endParaRPr kumimoji="0" lang="en-VN"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Cái chân thoăn thoắt</a:t>
            </a:r>
            <a:endParaRPr kumimoji="0" lang="en-VN"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Cái đầu nghênh nghênh</a:t>
            </a:r>
            <a:endParaRPr kumimoji="0" lang="en-VN"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endParaRPr kumimoji="0" lang="en-VN"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(52) Ca lô đội lệch</a:t>
            </a:r>
            <a:endParaRPr kumimoji="0" lang="en-VN"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Mồm huýt sáo vang</a:t>
            </a:r>
            <a:endParaRPr kumimoji="0" lang="en-VN"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Như con chim chích</a:t>
            </a:r>
            <a:endParaRPr kumimoji="0" lang="en-VN" sz="2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Nhảy trên đường vàng…</a:t>
            </a:r>
            <a:r>
              <a:rPr kumimoji="0" lang="en-VN" sz="2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TextBox 2">
            <a:extLst>
              <a:ext uri="{FF2B5EF4-FFF2-40B4-BE49-F238E27FC236}">
                <a16:creationId xmlns:a16="http://schemas.microsoft.com/office/drawing/2014/main" id="{F62F7738-AC25-A14E-8EBE-1CDC185AED22}"/>
              </a:ext>
            </a:extLst>
          </p:cNvPr>
          <p:cNvSpPr txBox="1"/>
          <p:nvPr/>
        </p:nvSpPr>
        <p:spPr>
          <a:xfrm>
            <a:off x="4214046" y="1458687"/>
            <a:ext cx="7281268"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Câu hỏi ở dòng 47 có ý nghĩa gì?</a:t>
            </a:r>
            <a:endParaRPr kumimoji="0" lang="en-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Bài thơ kết thúc bằng việc lặp lại những dòng thơ miêu tả hình ảnh Lượm vẫn như ngày đầu có ý nghĩa gì?</a:t>
            </a:r>
            <a:endParaRPr kumimoji="0" lang="en-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6077390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C7E8967-E2BD-4C42-AF04-58C9764B6E43}"/>
              </a:ext>
            </a:extLst>
          </p:cNvPr>
          <p:cNvGraphicFramePr>
            <a:graphicFrameLocks noGrp="1"/>
          </p:cNvGraphicFramePr>
          <p:nvPr/>
        </p:nvGraphicFramePr>
        <p:xfrm>
          <a:off x="174171" y="223361"/>
          <a:ext cx="11843657" cy="6411277"/>
        </p:xfrm>
        <a:graphic>
          <a:graphicData uri="http://schemas.openxmlformats.org/drawingml/2006/table">
            <a:tbl>
              <a:tblPr firstRow="1" firstCol="1" bandRow="1"/>
              <a:tblGrid>
                <a:gridCol w="3925597">
                  <a:extLst>
                    <a:ext uri="{9D8B030D-6E8A-4147-A177-3AD203B41FA5}">
                      <a16:colId xmlns:a16="http://schemas.microsoft.com/office/drawing/2014/main" val="763049334"/>
                    </a:ext>
                  </a:extLst>
                </a:gridCol>
                <a:gridCol w="7918060">
                  <a:extLst>
                    <a:ext uri="{9D8B030D-6E8A-4147-A177-3AD203B41FA5}">
                      <a16:colId xmlns:a16="http://schemas.microsoft.com/office/drawing/2014/main" val="131270513"/>
                    </a:ext>
                  </a:extLst>
                </a:gridCol>
              </a:tblGrid>
              <a:tr h="5480395">
                <a:tc>
                  <a:txBody>
                    <a:bodyPr/>
                    <a:lstStyle/>
                    <a:p>
                      <a:pPr algn="just" fontAlgn="t">
                        <a:lnSpc>
                          <a:spcPct val="100000"/>
                        </a:lnSpc>
                        <a:spcBef>
                          <a:spcPts val="0"/>
                        </a:spcBef>
                        <a:spcAft>
                          <a:spcPts val="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Đọc hai khổ cuối của bài thơ và trả lời các câu hỏi sau: </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(47) Lượm ơi, còn không?</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Chú bé loắt choắt </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Cái xắc xinh xinh</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Cái chân thoăn thoắt</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Cái đầu nghênh nghênh</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(52) Ca lô đội lệch</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Mồm huýt sáo vang</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Như con chim chích</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Nhảy trên đường vàng…</a:t>
                      </a:r>
                      <a:endParaRPr lang="vi-VN" sz="2800" b="0" i="0" u="none" strike="noStrike" dirty="0">
                        <a:effectLst/>
                        <a:latin typeface="Arial" panose="020B0604020202020204" pitchFamily="34" charset="0"/>
                      </a:endParaRPr>
                    </a:p>
                  </a:txBody>
                  <a:tcPr marL="75438" marR="75438" marT="104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0000"/>
                        </a:lnSpc>
                        <a:spcBef>
                          <a:spcPts val="0"/>
                        </a:spcBef>
                        <a:spcAft>
                          <a:spcPts val="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 Câu hỏi ở dòng 47 có ý nghĩa gì?</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fontAlgn="t">
                        <a:lnSpc>
                          <a:spcPct val="100000"/>
                        </a:lnSpc>
                        <a:spcBef>
                          <a:spcPts val="0"/>
                        </a:spcBef>
                        <a:spcAft>
                          <a:spcPts val="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 Bài thơ kết thúc bằng việc lặp lại những dòng thơ miêu tả hình ảnh Lượm vẫn như ngày đầu có ý nghĩa gì?</a:t>
                      </a: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cs typeface="Arial" panose="020B0604020202020204" pitchFamily="34" charset="0"/>
                      </a:endParaRP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cs typeface="Arial" panose="020B0604020202020204" pitchFamily="34" charset="0"/>
                      </a:endParaRP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cs typeface="Arial" panose="020B0604020202020204" pitchFamily="34" charset="0"/>
                      </a:endParaRP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cs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txBody>
                  <a:tcPr marL="75438" marR="75438" marT="104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807047"/>
                  </a:ext>
                </a:extLst>
              </a:tr>
            </a:tbl>
          </a:graphicData>
        </a:graphic>
      </p:graphicFrame>
      <p:sp>
        <p:nvSpPr>
          <p:cNvPr id="5" name="Rectangle 4">
            <a:extLst>
              <a:ext uri="{FF2B5EF4-FFF2-40B4-BE49-F238E27FC236}">
                <a16:creationId xmlns:a16="http://schemas.microsoft.com/office/drawing/2014/main" id="{3DDEDECD-14A2-B249-8500-F94ABC1AC7CE}"/>
              </a:ext>
            </a:extLst>
          </p:cNvPr>
          <p:cNvSpPr/>
          <p:nvPr/>
        </p:nvSpPr>
        <p:spPr>
          <a:xfrm>
            <a:off x="4130566" y="650082"/>
            <a:ext cx="7887262" cy="2677656"/>
          </a:xfrm>
          <a:prstGeom prst="rect">
            <a:avLst/>
          </a:prstGeom>
        </p:spPr>
        <p:txBody>
          <a:bodyPr wrap="square">
            <a:spAutoFit/>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 Có dấu phẩy giữa dòng và dấu hỏi cuối dòng.</a:t>
            </a:r>
            <a:endParaRPr kumimoji="0" lang="vi-VN" sz="2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 Như một tiếng nấc nghẹn ngào, đau xót, thể hiện rõ niềm tiếc thương, ngậm ngùi của tác giả trước sự hi sinh anh dũng của Lượm.</a:t>
            </a:r>
            <a:endParaRPr kumimoji="0" lang="vi-VN" sz="2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 Câu thơ còn bộc lộ sự ngỡ ngàng như chưa kịp tin vào sự thật Lượm đã hi sinh.</a:t>
            </a:r>
            <a:endParaRPr kumimoji="0" lang="en-VN"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B376796-8623-2848-8D0A-6BFC4FE0D766}"/>
              </a:ext>
            </a:extLst>
          </p:cNvPr>
          <p:cNvSpPr/>
          <p:nvPr/>
        </p:nvSpPr>
        <p:spPr>
          <a:xfrm>
            <a:off x="4130565" y="4519136"/>
            <a:ext cx="7887261" cy="2169825"/>
          </a:xfrm>
          <a:prstGeom prst="rect">
            <a:avLst/>
          </a:prstGeom>
        </p:spPr>
        <p:txBody>
          <a:bodyPr wrap="square">
            <a:spAutoFit/>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vi-VN" sz="2700" b="0"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 Lượm hi sinh nhưng hình ảnh của người anh hùng nhỏ tuổi tên Lượm, và tinh thần kiên cường, dũng cảm của em vẫn còn sống mãi cùng quê hương đất nước. Hình ảnh của em luôn hiện lên sự hồn nhiên, ngây thơ, lạc quan, yêu đời trong tâm trí những người ở lại. </a:t>
            </a:r>
            <a:endParaRPr kumimoji="0" lang="vi-VN" sz="2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0233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2"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530" name="Picture 2" descr="5 bài tóm tắt bài thơ Lượm Tố Hữu hàm súc và mạch lạc nhất - Văn mẫu 6">
            <a:extLst>
              <a:ext uri="{FF2B5EF4-FFF2-40B4-BE49-F238E27FC236}">
                <a16:creationId xmlns:a16="http://schemas.microsoft.com/office/drawing/2014/main" id="{26F50C26-DE05-404A-8EE0-D860D1E1F0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95" r="13894"/>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E3E0D3F-A519-A844-BF3E-15F99D7896B4}"/>
              </a:ext>
            </a:extLst>
          </p:cNvPr>
          <p:cNvSpPr/>
          <p:nvPr/>
        </p:nvSpPr>
        <p:spPr>
          <a:xfrm>
            <a:off x="6094475" y="243240"/>
            <a:ext cx="5814496" cy="661476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90000"/>
              </a:lnSpc>
              <a:spcBef>
                <a:spcPts val="600"/>
              </a:spcBef>
              <a:spcAft>
                <a:spcPts val="600"/>
              </a:spcAft>
              <a:buClrTx/>
              <a:buSzTx/>
              <a:buFontTx/>
              <a:buNone/>
              <a:tabLst>
                <a:tab pos="457200" algn="l"/>
              </a:tabLst>
              <a:defRPr/>
            </a:pP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Khổ</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13, 14: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mãi</a:t>
            </a:r>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90000"/>
              </a:lnSpc>
              <a:spcBef>
                <a:spcPts val="600"/>
              </a:spcBef>
              <a:spcAft>
                <a:spcPts val="60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ở</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47: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dấu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dấu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cuối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nấc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nghẹn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ngào</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xót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rõ</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niềm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thương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ngậm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ngùi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trước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dũng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lộ</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ngỡ</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kịp</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thật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thúc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lặp</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miêu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vẫn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hùng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kiên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dũng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vẫn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mãi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quê</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hương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luôn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ngây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đời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trí</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ở</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70814057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descr="white flower bouquet on wooden surface">
            <a:extLst>
              <a:ext uri="{FF2B5EF4-FFF2-40B4-BE49-F238E27FC236}">
                <a16:creationId xmlns:a16="http://schemas.microsoft.com/office/drawing/2014/main" id="{1FAA0D1C-A5E4-9146-A85B-16FA1C001E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3FC8E-61D9-8349-B882-5FB2606629BB}"/>
              </a:ext>
            </a:extLst>
          </p:cNvPr>
          <p:cNvSpPr txBox="1"/>
          <p:nvPr/>
        </p:nvSpPr>
        <p:spPr>
          <a:xfrm>
            <a:off x="587827" y="2382559"/>
            <a:ext cx="6422571"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6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6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Tìm hiểu chung</a:t>
            </a:r>
          </a:p>
        </p:txBody>
      </p:sp>
    </p:spTree>
    <p:extLst>
      <p:ext uri="{BB962C8B-B14F-4D97-AF65-F5344CB8AC3E}">
        <p14:creationId xmlns:p14="http://schemas.microsoft.com/office/powerpoint/2010/main" val="69599908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203791" y="1052622"/>
            <a:ext cx="5858540" cy="5858540"/>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0"/>
              <a:ext cx="1616149" cy="162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4584763" y="850604"/>
            <a:ext cx="6898397" cy="3610124"/>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9Slide05 SVNBulgary" pitchFamily="2" charset="0"/>
                <a:ea typeface="+mn-ea"/>
                <a:cs typeface="+mn-cs"/>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263744" y="1561744"/>
              <a:ext cx="5404740" cy="259307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Giới</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thiệu</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phẩm</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dựa</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chuẩn</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bị</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ở</a:t>
              </a:r>
              <a:r>
                <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endPar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36515393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18" name="Picture 2" descr="SẤM NGỮ” BẰNG THƠ CỦA NHÀ TIÊN TRI TỐ HỮU - Nhịp Cầu Thế Giới Online">
            <a:extLst>
              <a:ext uri="{FF2B5EF4-FFF2-40B4-BE49-F238E27FC236}">
                <a16:creationId xmlns:a16="http://schemas.microsoft.com/office/drawing/2014/main" id="{D26EB7C9-4A8E-334D-8715-EBA094E616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4" b="5454"/>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D09094-EC25-3D4F-B453-F91BA2346B84}"/>
              </a:ext>
            </a:extLst>
          </p:cNvPr>
          <p:cNvSpPr/>
          <p:nvPr/>
        </p:nvSpPr>
        <p:spPr>
          <a:xfrm>
            <a:off x="6094476" y="765754"/>
            <a:ext cx="6094476" cy="5722131"/>
          </a:xfrm>
          <a:prstGeom prst="rect">
            <a:avLst/>
          </a:prstGeom>
        </p:spPr>
        <p:txBody>
          <a:bodyPr vert="horz" lIns="91440" tIns="45720" rIns="91440" bIns="45720"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Hữu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Kim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(1920-2002).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Quê</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Thừa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Huế</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606011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66" name="Picture 2" descr="Lượm là ai? Chú bé liên lạc dũng cảm hy sinh vì đất nước | 35Express">
            <a:extLst>
              <a:ext uri="{FF2B5EF4-FFF2-40B4-BE49-F238E27FC236}">
                <a16:creationId xmlns:a16="http://schemas.microsoft.com/office/drawing/2014/main" id="{3256851E-4967-CE46-9D2D-D44CA8C5EE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78" r="51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F6D94FF-C2D6-2B4E-816E-3AB02FB1EBFA}"/>
              </a:ext>
            </a:extLst>
          </p:cNvPr>
          <p:cNvSpPr/>
          <p:nvPr/>
        </p:nvSpPr>
        <p:spPr>
          <a:xfrm>
            <a:off x="7340972" y="204734"/>
            <a:ext cx="4657341" cy="6448532"/>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cảnh</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1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đời</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1949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kì</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kháng</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chống</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cuốn</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Hữu</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NXB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5"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r>
              <a:rPr kumimoji="0" lang="en-US" sz="3200" b="0" i="0" u="none" strike="noStrike" kern="1200" cap="none" spc="-5"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1995.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xưng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424098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DCA488C8-C6F5-284D-B512-591572D29CB0}"/>
              </a:ext>
            </a:extLst>
          </p:cNvPr>
          <p:cNvSpPr/>
          <p:nvPr/>
        </p:nvSpPr>
        <p:spPr>
          <a:xfrm>
            <a:off x="685800" y="918153"/>
            <a:ext cx="5962785" cy="5678589"/>
          </a:xfrm>
          <a:prstGeom prst="rect">
            <a:avLst/>
          </a:prstGeom>
        </p:spPr>
        <p:txBody>
          <a:bodyPr vert="horz" lIns="91440" tIns="45720" rIns="91440" bIns="45720" rtlCol="0">
            <a:noAutofit/>
          </a:bodyPr>
          <a:lstStyle/>
          <a:p>
            <a:pPr marL="0" marR="182880" lvl="0" indent="0" algn="l" defTabSz="914400" rtl="0" eaLnBrk="1" fontAlgn="auto" latinLnBrk="0" hangingPunct="1">
              <a:lnSpc>
                <a:spcPct val="90000"/>
              </a:lnSpc>
              <a:spcBef>
                <a:spcPts val="600"/>
              </a:spcBef>
              <a:spcAft>
                <a:spcPts val="60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Cháu</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dần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gặp</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gỡ</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cờ</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182880" lvl="0" indent="0" algn="l" defTabSz="914400" rtl="0" eaLnBrk="1" fontAlgn="auto" latinLnBrk="0" hangingPunct="1">
              <a:lnSpc>
                <a:spcPct val="90000"/>
              </a:lnSpc>
              <a:spcBef>
                <a:spcPts val="600"/>
              </a:spcBef>
              <a:spcAft>
                <a:spcPts val="60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bay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vụ</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Lượm</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sống</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mãi</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4" name="Picture 2" descr="Cảm nhận của em về nhân vật Lượm hồn nhiên nhưng quả cảm - Văn mẫu 6">
            <a:extLst>
              <a:ext uri="{FF2B5EF4-FFF2-40B4-BE49-F238E27FC236}">
                <a16:creationId xmlns:a16="http://schemas.microsoft.com/office/drawing/2014/main" id="{3350539E-0BD0-F64F-8A77-A5513D3C0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69" r="21972"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2733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ite flower bouquet on wooden surface">
            <a:extLst>
              <a:ext uri="{FF2B5EF4-FFF2-40B4-BE49-F238E27FC236}">
                <a16:creationId xmlns:a16="http://schemas.microsoft.com/office/drawing/2014/main" id="{1FAA0D1C-A5E4-9146-A85B-16FA1C001E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3FC8E-61D9-8349-B882-5FB2606629BB}"/>
              </a:ext>
            </a:extLst>
          </p:cNvPr>
          <p:cNvSpPr txBox="1"/>
          <p:nvPr/>
        </p:nvSpPr>
        <p:spPr>
          <a:xfrm>
            <a:off x="587827" y="2382559"/>
            <a:ext cx="6422571"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6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6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Đọc hiểu văn bản</a:t>
            </a:r>
          </a:p>
        </p:txBody>
      </p:sp>
    </p:spTree>
    <p:extLst>
      <p:ext uri="{BB962C8B-B14F-4D97-AF65-F5344CB8AC3E}">
        <p14:creationId xmlns:p14="http://schemas.microsoft.com/office/powerpoint/2010/main" val="35576378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Giỏi Văn - Tác phẩm: Lượm">
            <a:extLst>
              <a:ext uri="{FF2B5EF4-FFF2-40B4-BE49-F238E27FC236}">
                <a16:creationId xmlns:a16="http://schemas.microsoft.com/office/drawing/2014/main" id="{24FDA9D2-728F-9741-B769-A9F39959BB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F3C578-7F7E-C341-B1CD-5B03AFBED9B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500" b="1" dirty="0">
                <a:solidFill>
                  <a:schemeClr val="tx1">
                    <a:lumMod val="85000"/>
                    <a:lumOff val="15000"/>
                  </a:schemeClr>
                </a:solidFill>
                <a:latin typeface="Times New Roman" panose="02020603050405020304" pitchFamily="18" charset="0"/>
                <a:cs typeface="Times New Roman" panose="02020603050405020304" pitchFamily="18" charset="0"/>
              </a:rPr>
              <a:t>a/ </a:t>
            </a:r>
            <a:r>
              <a:rPr lang="en-US" sz="4500" b="1" dirty="0" err="1">
                <a:solidFill>
                  <a:schemeClr val="tx1">
                    <a:lumMod val="85000"/>
                    <a:lumOff val="15000"/>
                  </a:schemeClr>
                </a:solidFill>
                <a:latin typeface="Times New Roman" panose="02020603050405020304" pitchFamily="18" charset="0"/>
                <a:cs typeface="Times New Roman" panose="02020603050405020304" pitchFamily="18" charset="0"/>
              </a:rPr>
              <a:t>Hình</a:t>
            </a:r>
            <a:r>
              <a:rPr lang="en-US" sz="45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500" b="1" dirty="0" err="1">
                <a:solidFill>
                  <a:schemeClr val="tx1">
                    <a:lumMod val="85000"/>
                    <a:lumOff val="15000"/>
                  </a:schemeClr>
                </a:solidFill>
                <a:latin typeface="Times New Roman" panose="02020603050405020304" pitchFamily="18" charset="0"/>
                <a:cs typeface="Times New Roman" panose="02020603050405020304" pitchFamily="18" charset="0"/>
              </a:rPr>
              <a:t>ảnh</a:t>
            </a:r>
            <a:r>
              <a:rPr lang="en-US" sz="45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500" b="1" dirty="0" err="1">
                <a:solidFill>
                  <a:schemeClr val="tx1">
                    <a:lumMod val="85000"/>
                    <a:lumOff val="15000"/>
                  </a:schemeClr>
                </a:solidFill>
                <a:latin typeface="Times New Roman" panose="02020603050405020304" pitchFamily="18" charset="0"/>
                <a:cs typeface="Times New Roman" panose="02020603050405020304" pitchFamily="18" charset="0"/>
              </a:rPr>
              <a:t>Lượm</a:t>
            </a:r>
            <a:endParaRPr lang="en-US" sz="45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cxnSp>
        <p:nvCxnSpPr>
          <p:cNvPr id="15365"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32821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9C6BF1E-530B-D84B-A9F7-D17FD55D5545}"/>
              </a:ext>
            </a:extLst>
          </p:cNvPr>
          <p:cNvGraphicFramePr>
            <a:graphicFrameLocks noGrp="1"/>
          </p:cNvGraphicFramePr>
          <p:nvPr/>
        </p:nvGraphicFramePr>
        <p:xfrm>
          <a:off x="2175642" y="30480"/>
          <a:ext cx="10016358" cy="6827520"/>
        </p:xfrm>
        <a:graphic>
          <a:graphicData uri="http://schemas.openxmlformats.org/drawingml/2006/table">
            <a:tbl>
              <a:tblPr firstRow="1" firstCol="1" bandRow="1">
                <a:tableStyleId>{5C22544A-7EE6-4342-B048-85BDC9FD1C3A}</a:tableStyleId>
              </a:tblPr>
              <a:tblGrid>
                <a:gridCol w="2576398">
                  <a:extLst>
                    <a:ext uri="{9D8B030D-6E8A-4147-A177-3AD203B41FA5}">
                      <a16:colId xmlns:a16="http://schemas.microsoft.com/office/drawing/2014/main" val="4127357383"/>
                    </a:ext>
                  </a:extLst>
                </a:gridCol>
                <a:gridCol w="7439960">
                  <a:extLst>
                    <a:ext uri="{9D8B030D-6E8A-4147-A177-3AD203B41FA5}">
                      <a16:colId xmlns:a16="http://schemas.microsoft.com/office/drawing/2014/main" val="2005054907"/>
                    </a:ext>
                  </a:extLst>
                </a:gridCol>
              </a:tblGrid>
              <a:tr h="3940522">
                <a:tc>
                  <a:txBody>
                    <a:bodyPr/>
                    <a:lstStyle/>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Đọc các khổ thơ từ 1 – 5 và trả lời các câu hỏi sau: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(1) Ngày Huế đổ máu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Chú Hà Nội về</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Tình cờ chú, cháu</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Gặp nhau Hàng Bè</a:t>
                      </a: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(2) Chú bé loắt choắt</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Cái xắc xinh xinh</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Cái chân thoăn thoắt</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Cái đầu nghênh nghênh</a:t>
                      </a: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(3) Ca lô đội lệch</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Mồm huýt sáo vang</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Như con chim chích</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Nhảy trên đường vàng…</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(4) Cháu đi liên lạc</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Vui lắm chú à</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Ở đồn Mang Cá</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Thích hơn ở nhà</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(5) Cháu cười híp mí</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Má đỏ bồ quân</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Thôi, chào đồng chí!</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Cháu đi xa dần…</a:t>
                      </a:r>
                      <a:endParaRPr lang="en-V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1/ Dùng dấu / để xác định cách ngắt nhịp của khổ thơ thứ (1).</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Khổ thơ thứ (1) sử dụng biện pháp tu từ gì?</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endParaRPr lang="vi-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2/ Tìm và chỉ ra tác dụng của các từ láy trong khổ (2):</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Các từ láy:</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Tác dụng:</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endParaRPr lang="vi-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3/ Xác định và chỉ ra tác dụng của biện pháp tu từ trong khổ (3):</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Biện pháp tu từ:</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Tác dụng:</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endParaRPr lang="vi-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4/ Dựa vào hình ảnh trong SGK trang 33 và các khổ thơ 1 – 5, điền các chi tiết miêu tả Lượm phù hợp vào bảng sau:</a:t>
                      </a:r>
                      <a:endParaRPr lang="en-V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680964"/>
                  </a:ext>
                </a:extLst>
              </a:tr>
              <a:tr h="57552">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Trang phục</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 </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647673"/>
                  </a:ext>
                </a:extLst>
              </a:tr>
              <a:tr h="57552">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Hình dáng</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 </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2384570"/>
                  </a:ext>
                </a:extLst>
              </a:tr>
              <a:tr h="120126">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Cử chỉ, hành động</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 </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8553120"/>
                  </a:ext>
                </a:extLst>
              </a:tr>
              <a:tr h="175585">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Lời nói</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VN" sz="1400" b="0" dirty="0">
                          <a:solidFill>
                            <a:schemeClr val="tx1"/>
                          </a:solidFill>
                          <a:effectLst/>
                          <a:latin typeface="Times New Roman" panose="02020603050405020304" pitchFamily="18" charset="0"/>
                          <a:cs typeface="Times New Roman" panose="02020603050405020304" pitchFamily="18" charset="0"/>
                        </a:rPr>
                        <a:t>  5/ Trong các chi tiết tác giả đã dùng để miêu tả nhân vật Lượm, em thấy thú vị với chi tiết nào nhất? Vì sao? </a:t>
                      </a: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6702319"/>
                  </a:ext>
                </a:extLst>
              </a:tr>
            </a:tbl>
          </a:graphicData>
        </a:graphic>
      </p:graphicFrame>
      <p:sp>
        <p:nvSpPr>
          <p:cNvPr id="5" name="TextBox 4">
            <a:extLst>
              <a:ext uri="{FF2B5EF4-FFF2-40B4-BE49-F238E27FC236}">
                <a16:creationId xmlns:a16="http://schemas.microsoft.com/office/drawing/2014/main" id="{5B9F5C31-139D-3B4E-9C25-34D9B851AE3F}"/>
              </a:ext>
            </a:extLst>
          </p:cNvPr>
          <p:cNvSpPr txBox="1"/>
          <p:nvPr/>
        </p:nvSpPr>
        <p:spPr>
          <a:xfrm>
            <a:off x="241738" y="2413188"/>
            <a:ext cx="1692166"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PHIẾU HỌC TẬP SỐ 1</a:t>
            </a:r>
          </a:p>
        </p:txBody>
      </p:sp>
    </p:spTree>
    <p:extLst>
      <p:ext uri="{BB962C8B-B14F-4D97-AF65-F5344CB8AC3E}">
        <p14:creationId xmlns:p14="http://schemas.microsoft.com/office/powerpoint/2010/main" val="1484437175"/>
      </p:ext>
    </p:extLst>
  </p:cSld>
  <p:clrMapOvr>
    <a:masterClrMapping/>
  </p:clrMapOvr>
  <p:transition spd="slow">
    <p:wip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2240</Words>
  <Application>Microsoft Macintosh PowerPoint</Application>
  <PresentationFormat>Widescreen</PresentationFormat>
  <Paragraphs>198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#9Slide05 SVNBulgary</vt: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Hình ảnh Lượm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Giang Vương</dc:creator>
  <cp:lastModifiedBy>Giang Vương</cp:lastModifiedBy>
  <cp:revision>1</cp:revision>
  <dcterms:created xsi:type="dcterms:W3CDTF">2026-04-09T06:28:53Z</dcterms:created>
  <dcterms:modified xsi:type="dcterms:W3CDTF">2026-04-09T06:29:30Z</dcterms:modified>
</cp:coreProperties>
</file>