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9"/>
  </p:notesMasterIdLst>
  <p:sldIdLst>
    <p:sldId id="256" r:id="rId2"/>
    <p:sldId id="18782" r:id="rId3"/>
    <p:sldId id="257" r:id="rId4"/>
    <p:sldId id="18783" r:id="rId5"/>
    <p:sldId id="18784" r:id="rId6"/>
    <p:sldId id="18785" r:id="rId7"/>
    <p:sldId id="261" r:id="rId8"/>
    <p:sldId id="18786" r:id="rId9"/>
    <p:sldId id="260" r:id="rId10"/>
    <p:sldId id="18787" r:id="rId11"/>
    <p:sldId id="18789" r:id="rId12"/>
    <p:sldId id="18790" r:id="rId13"/>
    <p:sldId id="18791" r:id="rId14"/>
    <p:sldId id="18792" r:id="rId15"/>
    <p:sldId id="18793" r:id="rId16"/>
    <p:sldId id="18794" r:id="rId17"/>
    <p:sldId id="18795" r:id="rId18"/>
    <p:sldId id="18796" r:id="rId19"/>
    <p:sldId id="18797" r:id="rId20"/>
    <p:sldId id="18788" r:id="rId21"/>
    <p:sldId id="259" r:id="rId22"/>
    <p:sldId id="18798" r:id="rId23"/>
    <p:sldId id="264" r:id="rId24"/>
    <p:sldId id="279" r:id="rId25"/>
    <p:sldId id="258" r:id="rId26"/>
    <p:sldId id="271" r:id="rId27"/>
    <p:sldId id="265" r:id="rId28"/>
    <p:sldId id="266" r:id="rId29"/>
    <p:sldId id="18799" r:id="rId30"/>
    <p:sldId id="280" r:id="rId31"/>
    <p:sldId id="262" r:id="rId32"/>
    <p:sldId id="268" r:id="rId33"/>
    <p:sldId id="18800" r:id="rId34"/>
    <p:sldId id="18801" r:id="rId35"/>
    <p:sldId id="18802" r:id="rId36"/>
    <p:sldId id="18803" r:id="rId37"/>
    <p:sldId id="275" r:id="rId38"/>
  </p:sldIdLst>
  <p:sldSz cx="9144000" cy="5143500" type="screen16x9"/>
  <p:notesSz cx="6858000" cy="9144000"/>
  <p:embeddedFontLst>
    <p:embeddedFont>
      <p:font typeface="#9Slide05 SVNBulgary" pitchFamily="2" charset="0"/>
      <p:regular r:id="rId40"/>
    </p:embeddedFont>
    <p:embeddedFont>
      <p:font typeface="DM Sans" pitchFamily="2" charset="77"/>
      <p:regular r:id="rId41"/>
      <p:bold r:id="rId42"/>
      <p:italic r:id="rId43"/>
      <p:boldItalic r:id="rId44"/>
    </p:embeddedFont>
    <p:embeddedFont>
      <p:font typeface="Rakkas" pitchFamily="2" charset="-78"/>
      <p:regular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Roboto Condensed Light" panose="02000000000000000000" pitchFamily="2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1A549F-A0E5-4614-9AB5-28505EEA4C19}">
  <a:tblStyle styleId="{421A549F-A0E5-4614-9AB5-28505EEA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27"/>
    <p:restoredTop sz="95840"/>
  </p:normalViewPr>
  <p:slideViewPr>
    <p:cSldViewPr snapToGrid="0">
      <p:cViewPr varScale="1">
        <p:scale>
          <a:sx n="128" d="100"/>
          <a:sy n="128" d="100"/>
        </p:scale>
        <p:origin x="168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dc09cde021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dc09cde021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d282fd9639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d282fd9639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dc09cde02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dc09cde02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df6f12fd1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df6f12fd1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gdc09cde021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4" name="Google Shape;4524;gdc09cde021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d28cca82fd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d28cca82fd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df6f12fd16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df6f12fd16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8990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dc09cde021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dc09cde021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d282fd96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d282fd96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d28cca82f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d28cca82f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33030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gd282fd9639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2" name="Google Shape;3732;gd282fd9639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1" name="Google Shape;12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138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" name="Google Shape;156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75" name="Google Shape;1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" name="Google Shape;228;p2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29" name="Google Shape;229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247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48" name="Google Shape;2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66" name="Google Shape;2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3" name="Google Shape;283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84" name="Google Shape;2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9" name="Google Shape;319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20" name="Google Shape;32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337;p2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338" name="Google Shape;338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39" name="Google Shape;3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6" name="Google Shape;356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57" name="Google Shape;3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" name="Google Shape;374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75" name="Google Shape;3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93" name="Google Shape;3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" name="Google Shape;410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11" name="Google Shape;4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6" name="Google Shape;446;p2"/>
          <p:cNvSpPr/>
          <p:nvPr/>
        </p:nvSpPr>
        <p:spPr>
          <a:xfrm>
            <a:off x="200" y="0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"/>
          <p:cNvGrpSpPr/>
          <p:nvPr/>
        </p:nvGrpSpPr>
        <p:grpSpPr>
          <a:xfrm>
            <a:off x="-407867" y="4291674"/>
            <a:ext cx="9959733" cy="1485331"/>
            <a:chOff x="-765398" y="-862798"/>
            <a:chExt cx="9959733" cy="1485331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-765398" y="-862798"/>
              <a:ext cx="1485331" cy="1485331"/>
              <a:chOff x="-1791500" y="1705100"/>
              <a:chExt cx="1095700" cy="1095700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"/>
            <p:cNvGrpSpPr/>
            <p:nvPr/>
          </p:nvGrpSpPr>
          <p:grpSpPr>
            <a:xfrm>
              <a:off x="6470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68" name="Google Shape;468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2"/>
            <p:cNvGrpSpPr/>
            <p:nvPr/>
          </p:nvGrpSpPr>
          <p:grpSpPr>
            <a:xfrm>
              <a:off x="20594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34718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48842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62966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77090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1" name="Google Shape;581;p2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2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5838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9" r:id="rId15"/>
    <p:sldLayoutId id="2147483670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7"/>
          <p:cNvSpPr/>
          <p:nvPr/>
        </p:nvSpPr>
        <p:spPr>
          <a:xfrm>
            <a:off x="652550" y="903738"/>
            <a:ext cx="7839300" cy="2428200"/>
          </a:xfrm>
          <a:prstGeom prst="hexagon">
            <a:avLst>
              <a:gd name="adj" fmla="val 22506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27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1" name="Google Shape;3701;p27"/>
          <p:cNvSpPr/>
          <p:nvPr/>
        </p:nvSpPr>
        <p:spPr>
          <a:xfrm>
            <a:off x="11188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7"/>
          <p:cNvSpPr/>
          <p:nvPr/>
        </p:nvSpPr>
        <p:spPr>
          <a:xfrm>
            <a:off x="72779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F8C84-6B5C-AE48-BEBC-5506091F716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B6538-3711-A101-4D23-E9CB34058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288847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them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1460C741-4F62-BA48-A1D9-BB7F39C9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7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ầm quan trọng , ý nghĩa của việc trồng cây xanh - Chi tiết tin tức - Ban  dân tộc">
            <a:extLst>
              <a:ext uri="{FF2B5EF4-FFF2-40B4-BE49-F238E27FC236}">
                <a16:creationId xmlns:a16="http://schemas.microsoft.com/office/drawing/2014/main" id="{0C686E21-F4AE-944D-95EC-C6E0710E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487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quan về bao bì, bao bì nilon và ảnh hưởng của chúng đến thực phẩm">
            <a:extLst>
              <a:ext uri="{FF2B5EF4-FFF2-40B4-BE49-F238E27FC236}">
                <a16:creationId xmlns:a16="http://schemas.microsoft.com/office/drawing/2014/main" id="{284D1B8E-03F6-0D46-B4B4-2B3A19FE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ường TH Phan Chu Trinh vẽ tranh vì môi trường “không túi nilon”">
            <a:extLst>
              <a:ext uri="{FF2B5EF4-FFF2-40B4-BE49-F238E27FC236}">
                <a16:creationId xmlns:a16="http://schemas.microsoft.com/office/drawing/2014/main" id="{57ADF545-C69B-9C41-BC33-0194B56B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74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 THÓI QUEN SỬ DỤNG BAO BÌ GIẤY THÂN THIỆN MÔI TRƯỜNG – HỘP CARTON COD GIÁ  RẺ">
            <a:extLst>
              <a:ext uri="{FF2B5EF4-FFF2-40B4-BE49-F238E27FC236}">
                <a16:creationId xmlns:a16="http://schemas.microsoft.com/office/drawing/2014/main" id="{77172B02-B4C6-844F-9745-C2307DB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72659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E4107-B6E9-E340-9091-566B9D71F38B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16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uyện nam sinh Bách khoa &amp;quot;cai nghiện&amp;quot; game hút dân mạng | Báo Dân trí">
            <a:extLst>
              <a:ext uri="{FF2B5EF4-FFF2-40B4-BE49-F238E27FC236}">
                <a16:creationId xmlns:a16="http://schemas.microsoft.com/office/drawing/2014/main" id="{1AD50895-A0E0-4D40-A1C2-C80D340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BQG về phòng, chống HIV/AIDS và ma túy, mại dâm">
            <a:extLst>
              <a:ext uri="{FF2B5EF4-FFF2-40B4-BE49-F238E27FC236}">
                <a16:creationId xmlns:a16="http://schemas.microsoft.com/office/drawing/2014/main" id="{5163FD56-6099-F641-8561-5433AC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3408"/>
            <a:ext cx="8195035" cy="5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ạo lực học đường: Nỗi ám ảnh của những học sinh chứng kiến bạn học bị “đàn  anh” lớp trên đâm tử vong - Hiệp hội Giáo dục nghề nghiệp và Nghề">
            <a:extLst>
              <a:ext uri="{FF2B5EF4-FFF2-40B4-BE49-F238E27FC236}">
                <a16:creationId xmlns:a16="http://schemas.microsoft.com/office/drawing/2014/main" id="{147F5474-3383-2C46-A2F3-E4064CD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550"/>
            <a:ext cx="6985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 BỘ LÃNH ĐẠO CÁC ĐOÀN THỂ GIÚP ĐỠ HỌC SINH HOÀN CẢNH KHÓ KHĂN - Trường  Tiểu học Lý Thường Kiệt">
            <a:extLst>
              <a:ext uri="{FF2B5EF4-FFF2-40B4-BE49-F238E27FC236}">
                <a16:creationId xmlns:a16="http://schemas.microsoft.com/office/drawing/2014/main" id="{268610CE-1E83-C548-ADA8-D87B995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630289"/>
              <a:ext cx="5970401" cy="4115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1542042" y="849807"/>
              <a:ext cx="4848142" cy="367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003-C6BD-F348-B45A-FA7C80996853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84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0"/>
          <p:cNvGrpSpPr/>
          <p:nvPr/>
        </p:nvGrpSpPr>
        <p:grpSpPr>
          <a:xfrm>
            <a:off x="-1176329" y="3976151"/>
            <a:ext cx="2357568" cy="2358282"/>
            <a:chOff x="6758975" y="3210625"/>
            <a:chExt cx="990325" cy="990625"/>
          </a:xfrm>
        </p:grpSpPr>
        <p:sp>
          <p:nvSpPr>
            <p:cNvPr id="3737" name="Google Shape;3737;p30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0"/>
          <p:cNvGrpSpPr/>
          <p:nvPr/>
        </p:nvGrpSpPr>
        <p:grpSpPr>
          <a:xfrm>
            <a:off x="3134314" y="-590015"/>
            <a:ext cx="1742492" cy="1742492"/>
            <a:chOff x="-1791500" y="1705100"/>
            <a:chExt cx="1095700" cy="1095700"/>
          </a:xfrm>
        </p:grpSpPr>
        <p:sp>
          <p:nvSpPr>
            <p:cNvPr id="3755" name="Google Shape;3755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0"/>
          <p:cNvGrpSpPr/>
          <p:nvPr/>
        </p:nvGrpSpPr>
        <p:grpSpPr>
          <a:xfrm>
            <a:off x="7525324" y="3562911"/>
            <a:ext cx="1485331" cy="1485331"/>
            <a:chOff x="-1791500" y="1705100"/>
            <a:chExt cx="1095700" cy="1095700"/>
          </a:xfrm>
        </p:grpSpPr>
        <p:sp>
          <p:nvSpPr>
            <p:cNvPr id="3774" name="Google Shape;3774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7F16CD-0666-0343-B482-CC00E4A2A9F6}"/>
              </a:ext>
            </a:extLst>
          </p:cNvPr>
          <p:cNvSpPr/>
          <p:nvPr/>
        </p:nvSpPr>
        <p:spPr>
          <a:xfrm>
            <a:off x="396231" y="1496141"/>
            <a:ext cx="3546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c) Để trình bày ý kiến về một hiện tượng đời sống, các em cần: nêu ý kiến của minh, giải thích vì sao, đưa ra các lí lẽ và bằng chứng.</a:t>
            </a:r>
            <a:r>
              <a:rPr lang="en-VN" sz="2600" dirty="0"/>
              <a:t> </a:t>
            </a:r>
          </a:p>
        </p:txBody>
      </p:sp>
      <p:pic>
        <p:nvPicPr>
          <p:cNvPr id="66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5B472F9E-A210-6642-8A86-5E86474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22" y="625914"/>
            <a:ext cx="4828343" cy="298945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66078" y="2527730"/>
            <a:ext cx="5427900" cy="174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2110456" y="1555800"/>
            <a:ext cx="492352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cho rằng nên có vật nuôi trong nhà. Em có ý kiến như thế nào về vấn đề này? 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át động cuộc thi báo chí viết về &amp;quot;Nói không với rác thải nhựa&amp;quot;">
            <a:extLst>
              <a:ext uri="{FF2B5EF4-FFF2-40B4-BE49-F238E27FC236}">
                <a16:creationId xmlns:a16="http://schemas.microsoft.com/office/drawing/2014/main" id="{E909CE06-8C21-A341-8961-DA7F0C6B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/>
          <a:stretch/>
        </p:blipFill>
        <p:spPr bwMode="auto">
          <a:xfrm>
            <a:off x="4913906" y="708437"/>
            <a:ext cx="2848560" cy="3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8" name="Google Shape;4498;p50"/>
          <p:cNvSpPr txBox="1">
            <a:spLocks noGrp="1"/>
          </p:cNvSpPr>
          <p:nvPr>
            <p:ph type="title"/>
          </p:nvPr>
        </p:nvSpPr>
        <p:spPr>
          <a:xfrm>
            <a:off x="963174" y="1702949"/>
            <a:ext cx="4022293" cy="1737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0" name="Google Shape;4500;p50"/>
          <p:cNvGrpSpPr/>
          <p:nvPr/>
        </p:nvGrpSpPr>
        <p:grpSpPr>
          <a:xfrm>
            <a:off x="4806834" y="539412"/>
            <a:ext cx="3000711" cy="4064752"/>
            <a:chOff x="2641950" y="3481825"/>
            <a:chExt cx="469125" cy="635475"/>
          </a:xfrm>
        </p:grpSpPr>
        <p:sp>
          <p:nvSpPr>
            <p:cNvPr id="4501" name="Google Shape;4501;p50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0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50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04" name="Google Shape;4504;p5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9"/>
          <p:cNvSpPr/>
          <p:nvPr/>
        </p:nvSpPr>
        <p:spPr>
          <a:xfrm>
            <a:off x="270397" y="306567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4" name="Google Shape;3714;p29"/>
          <p:cNvSpPr/>
          <p:nvPr/>
        </p:nvSpPr>
        <p:spPr>
          <a:xfrm>
            <a:off x="276099" y="965844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5" name="Google Shape;3715;p29"/>
          <p:cNvSpPr/>
          <p:nvPr/>
        </p:nvSpPr>
        <p:spPr>
          <a:xfrm>
            <a:off x="4649843" y="217111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6" name="Google Shape;3716;p29"/>
          <p:cNvSpPr/>
          <p:nvPr/>
        </p:nvSpPr>
        <p:spPr>
          <a:xfrm>
            <a:off x="4698942" y="91261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" name="Google Shape;3717;p29"/>
          <p:cNvSpPr txBox="1">
            <a:spLocks noGrp="1"/>
          </p:cNvSpPr>
          <p:nvPr>
            <p:ph type="title"/>
          </p:nvPr>
        </p:nvSpPr>
        <p:spPr>
          <a:xfrm>
            <a:off x="713400" y="161082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9" name="Google Shape;3719;p29"/>
          <p:cNvSpPr txBox="1">
            <a:spLocks noGrp="1"/>
          </p:cNvSpPr>
          <p:nvPr>
            <p:ph type="title" idx="2"/>
          </p:nvPr>
        </p:nvSpPr>
        <p:spPr>
          <a:xfrm>
            <a:off x="237711" y="1123173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1" name="Google Shape;3721;p29"/>
          <p:cNvSpPr txBox="1">
            <a:spLocks noGrp="1"/>
          </p:cNvSpPr>
          <p:nvPr>
            <p:ph type="title" idx="4"/>
          </p:nvPr>
        </p:nvSpPr>
        <p:spPr>
          <a:xfrm>
            <a:off x="4663542" y="106994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2" name="Google Shape;3722;p29"/>
          <p:cNvSpPr txBox="1">
            <a:spLocks noGrp="1"/>
          </p:cNvSpPr>
          <p:nvPr>
            <p:ph type="title" idx="5"/>
          </p:nvPr>
        </p:nvSpPr>
        <p:spPr>
          <a:xfrm>
            <a:off x="232009" y="3221082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3" name="Google Shape;3723;p29"/>
          <p:cNvSpPr txBox="1">
            <a:spLocks noGrp="1"/>
          </p:cNvSpPr>
          <p:nvPr>
            <p:ph type="title" idx="6"/>
          </p:nvPr>
        </p:nvSpPr>
        <p:spPr>
          <a:xfrm>
            <a:off x="4614491" y="2326518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9A5DD-A156-7A4E-8A28-7FA6B3C8F2DF}"/>
              </a:ext>
            </a:extLst>
          </p:cNvPr>
          <p:cNvSpPr/>
          <p:nvPr/>
        </p:nvSpPr>
        <p:spPr>
          <a:xfrm>
            <a:off x="1236399" y="912617"/>
            <a:ext cx="3399746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Thế nào là những vật nuôi? Vật nuôi khác động vật hoang dã như thế nào?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E2D8-FA7F-FA47-995E-1B6032AC40E9}"/>
              </a:ext>
            </a:extLst>
          </p:cNvPr>
          <p:cNvSpPr/>
          <p:nvPr/>
        </p:nvSpPr>
        <p:spPr>
          <a:xfrm>
            <a:off x="1165661" y="3155774"/>
            <a:ext cx="34006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ea typeface="ArialMT"/>
              </a:rPr>
              <a:t>Vật nuôi có những ưu điểm và hạn chế nào?</a:t>
            </a:r>
            <a:r>
              <a:rPr lang="en-VN" sz="26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AF01F-81F2-2F49-9DE5-AF5A4DE0DCDD}"/>
              </a:ext>
            </a:extLst>
          </p:cNvPr>
          <p:cNvSpPr/>
          <p:nvPr/>
        </p:nvSpPr>
        <p:spPr>
          <a:xfrm>
            <a:off x="5687987" y="977867"/>
            <a:ext cx="345601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hình ảnh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67FD9-B79E-274D-9DC0-D3982A27E7B4}"/>
              </a:ext>
            </a:extLst>
          </p:cNvPr>
          <p:cNvSpPr/>
          <p:nvPr/>
        </p:nvSpPr>
        <p:spPr>
          <a:xfrm>
            <a:off x="5687987" y="2083924"/>
            <a:ext cx="3456014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video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Google Shape;3715;p29">
            <a:extLst>
              <a:ext uri="{FF2B5EF4-FFF2-40B4-BE49-F238E27FC236}">
                <a16:creationId xmlns:a16="http://schemas.microsoft.com/office/drawing/2014/main" id="{7B1CDB89-C245-5A40-97F3-D72759674201}"/>
              </a:ext>
            </a:extLst>
          </p:cNvPr>
          <p:cNvSpPr/>
          <p:nvPr/>
        </p:nvSpPr>
        <p:spPr>
          <a:xfrm>
            <a:off x="4649842" y="336114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723;p29">
            <a:extLst>
              <a:ext uri="{FF2B5EF4-FFF2-40B4-BE49-F238E27FC236}">
                <a16:creationId xmlns:a16="http://schemas.microsoft.com/office/drawing/2014/main" id="{5ECD76A7-A73B-CD44-B8C0-AEED1A0A0F7C}"/>
              </a:ext>
            </a:extLst>
          </p:cNvPr>
          <p:cNvSpPr txBox="1">
            <a:spLocks/>
          </p:cNvSpPr>
          <p:nvPr/>
        </p:nvSpPr>
        <p:spPr>
          <a:xfrm>
            <a:off x="4614490" y="3516548"/>
            <a:ext cx="960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000" b="0" i="0" u="none" strike="noStrike" cap="none">
                <a:solidFill>
                  <a:schemeClr val="accent3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E6BA28-168E-454B-B400-E2F238A4E97C}"/>
              </a:ext>
            </a:extLst>
          </p:cNvPr>
          <p:cNvSpPr/>
          <p:nvPr/>
        </p:nvSpPr>
        <p:spPr>
          <a:xfrm>
            <a:off x="5687986" y="3273954"/>
            <a:ext cx="345601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ý kiến của các nhân vật nổi tiếng về lợi ích, ý nghĩa của vật nuôi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2"/>
          <p:cNvSpPr txBox="1">
            <a:spLocks noGrp="1"/>
          </p:cNvSpPr>
          <p:nvPr>
            <p:ph type="title"/>
          </p:nvPr>
        </p:nvSpPr>
        <p:spPr>
          <a:xfrm>
            <a:off x="713400" y="268549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AE22E-2983-CE4E-8CB1-AC55A9E95325}"/>
              </a:ext>
            </a:extLst>
          </p:cNvPr>
          <p:cNvSpPr/>
          <p:nvPr/>
        </p:nvSpPr>
        <p:spPr>
          <a:xfrm>
            <a:off x="499188" y="1027744"/>
            <a:ext cx="8145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225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Tìm hiểu về các con vật nuôi.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Ghi lại những thông tin về vật nuôi: Vật nuôi khác động vật hoang dã như thế nào? Lợi ích của vật nuôi là gì?... (Tham khảo văn bản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Tại sao nên có vật nuôi trong nhà?).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Có thể sử dụng internet đề thu thập thông tin, lấy tư liệu như video, hình ảnh minh hoạ, ý kiến của các nhân vật nổi tiếng,... và ghi lại nguồn dẫn các tư liệu đó.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nkey sitting on a branch&#10;&#10;Description automatically generated">
            <a:extLst>
              <a:ext uri="{FF2B5EF4-FFF2-40B4-BE49-F238E27FC236}">
                <a16:creationId xmlns:a16="http://schemas.microsoft.com/office/drawing/2014/main" id="{5470899E-DE96-3E41-81E6-0CB2D3B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548313"/>
            <a:ext cx="4042885" cy="4070027"/>
          </a:xfrm>
          <a:prstGeom prst="octagon">
            <a:avLst/>
          </a:prstGeom>
        </p:spPr>
      </p:pic>
      <p:sp>
        <p:nvSpPr>
          <p:cNvPr id="3929" name="Google Shape;3929;p36"/>
          <p:cNvSpPr txBox="1">
            <a:spLocks noGrp="1"/>
          </p:cNvSpPr>
          <p:nvPr>
            <p:ph type="title"/>
          </p:nvPr>
        </p:nvSpPr>
        <p:spPr>
          <a:xfrm>
            <a:off x="5315326" y="1093515"/>
            <a:ext cx="3806006" cy="294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32" name="Google Shape;3932;p36"/>
          <p:cNvGrpSpPr/>
          <p:nvPr/>
        </p:nvGrpSpPr>
        <p:grpSpPr>
          <a:xfrm>
            <a:off x="3469154" y="-262599"/>
            <a:ext cx="1512395" cy="1512176"/>
            <a:chOff x="-1791500" y="1705100"/>
            <a:chExt cx="1095700" cy="1095700"/>
          </a:xfrm>
        </p:grpSpPr>
        <p:sp>
          <p:nvSpPr>
            <p:cNvPr id="3933" name="Google Shape;3933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36"/>
          <p:cNvGrpSpPr/>
          <p:nvPr/>
        </p:nvGrpSpPr>
        <p:grpSpPr>
          <a:xfrm>
            <a:off x="-855130" y="3368190"/>
            <a:ext cx="2731580" cy="2731251"/>
            <a:chOff x="-1791500" y="1705100"/>
            <a:chExt cx="1095700" cy="1095700"/>
          </a:xfrm>
        </p:grpSpPr>
        <p:sp>
          <p:nvSpPr>
            <p:cNvPr id="3952" name="Google Shape;3952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36"/>
          <p:cNvGrpSpPr/>
          <p:nvPr/>
        </p:nvGrpSpPr>
        <p:grpSpPr>
          <a:xfrm>
            <a:off x="4201618" y="4141520"/>
            <a:ext cx="1656616" cy="1657118"/>
            <a:chOff x="6758975" y="3210625"/>
            <a:chExt cx="990325" cy="990625"/>
          </a:xfrm>
        </p:grpSpPr>
        <p:sp>
          <p:nvSpPr>
            <p:cNvPr id="3971" name="Google Shape;3971;p3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1179931" y="1371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DFEA4-7483-C746-BF72-76B6DDBB2E61}"/>
              </a:ext>
            </a:extLst>
          </p:cNvPr>
          <p:cNvSpPr/>
          <p:nvPr/>
        </p:nvSpPr>
        <p:spPr>
          <a:xfrm>
            <a:off x="386036" y="849774"/>
            <a:ext cx="5458408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ý bằng cách trả lời các câu hỏi: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Hiểu nào là những con vật nuôi?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Em biết tên những con vật nuôi nào? Nhà em có vật nuôi không?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Vật nuôi có những ưu điểm và hạn chế gì?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Nên hay không nên có vật nuôi trong nhà?</a:t>
            </a:r>
            <a:r>
              <a:rPr lang="en-VN" sz="2800" dirty="0"/>
              <a:t> </a:t>
            </a:r>
          </a:p>
        </p:txBody>
      </p:sp>
      <p:pic>
        <p:nvPicPr>
          <p:cNvPr id="31" name="Picture 30" descr="A white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C42DDBBA-B709-A74E-A04B-0D768F01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7" y="806277"/>
            <a:ext cx="4517065" cy="401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822637" y="192378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74FF3-DC5C-7549-89A9-F87FD01D8512}"/>
              </a:ext>
            </a:extLst>
          </p:cNvPr>
          <p:cNvSpPr/>
          <p:nvPr/>
        </p:nvSpPr>
        <p:spPr>
          <a:xfrm>
            <a:off x="465344" y="870556"/>
            <a:ext cx="8431785" cy="39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Mở bài: Nêu vấn đề cần bàn luận (Nên hay không nên có vật nuôi trong nhà?).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Thân bài: Lần lượt trình bày ý kiến của em theo một trình tự nhất định để làm sáng tỏ vấn đề đã nêu ở mở bài. Tuỳ vào ý kiến (Nên hay không nên có vật nuôi trong nhà?) để trình bày các lí lẽ và bằng chứng. Ví dụ: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-Nên có vật nuôi trong nhà (ý kiến).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7015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lí lẽ để làm rõ vì sao nên có vật nuôi trong nhà (lí lẽ).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bằng chứng cụ thế về lợi ích của vật nuôi (bằng chứng).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Lưu ý: Nếu em cho rằng không nên có vật nuôi trong nhà thì cũng cần nêu lí lẽ và bằng chứng.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Kết bài: Khẳng định lại ý kiến của em; đề xuất các biện pháp bảo vệ và thái độ đối xử vói vật nuôi.</a:t>
            </a:r>
            <a:r>
              <a:rPr lang="en-V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ng ta cần hành động nhiều hơn để lan tỏa hoạt động bảo vệ môi trường.-chung  ta can hanh dong nhieu hon de lan toa hoat dong bao ve moi truong.">
            <a:extLst>
              <a:ext uri="{FF2B5EF4-FFF2-40B4-BE49-F238E27FC236}">
                <a16:creationId xmlns:a16="http://schemas.microsoft.com/office/drawing/2014/main" id="{E1582C06-F87C-D54C-8F79-ABC9A5F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" y="-5149"/>
            <a:ext cx="7116417" cy="51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85F262-1C81-3145-91CC-CE3A55EA8B9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ung tay cứu hộ và bảo tồn động vật hoang dã Sơn Trà - Đà Nẵng - Home |  Facebook">
            <a:extLst>
              <a:ext uri="{FF2B5EF4-FFF2-40B4-BE49-F238E27FC236}">
                <a16:creationId xmlns:a16="http://schemas.microsoft.com/office/drawing/2014/main" id="{03397455-FC0D-7B4B-8330-1DBBF14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 bwMode="auto">
          <a:xfrm>
            <a:off x="788903" y="1009713"/>
            <a:ext cx="4110820" cy="25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8" name="Google Shape;4528;p51"/>
          <p:cNvSpPr txBox="1">
            <a:spLocks noGrp="1"/>
          </p:cNvSpPr>
          <p:nvPr>
            <p:ph type="title"/>
          </p:nvPr>
        </p:nvSpPr>
        <p:spPr>
          <a:xfrm>
            <a:off x="5499607" y="1730779"/>
            <a:ext cx="2967682" cy="2023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29" name="Google Shape;4529;p51"/>
          <p:cNvGrpSpPr/>
          <p:nvPr/>
        </p:nvGrpSpPr>
        <p:grpSpPr>
          <a:xfrm>
            <a:off x="713334" y="951540"/>
            <a:ext cx="4275365" cy="3240414"/>
            <a:chOff x="1572575" y="3497750"/>
            <a:chExt cx="843650" cy="639425"/>
          </a:xfrm>
        </p:grpSpPr>
        <p:sp>
          <p:nvSpPr>
            <p:cNvPr id="4530" name="Google Shape;4530;p51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1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1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51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34" name="Google Shape;4534;p51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1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1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1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1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1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1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1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1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1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1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1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1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1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DD4BB9-26BF-384B-8109-F4F539C19CA0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33"/>
          <p:cNvSpPr/>
          <p:nvPr/>
        </p:nvSpPr>
        <p:spPr>
          <a:xfrm>
            <a:off x="713400" y="2031300"/>
            <a:ext cx="77172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5" name="Google Shape;3845;p3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8" name="Google Shape;3848;p33"/>
          <p:cNvSpPr/>
          <p:nvPr/>
        </p:nvSpPr>
        <p:spPr>
          <a:xfrm>
            <a:off x="2567825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9" name="Google Shape;3849;p33"/>
          <p:cNvSpPr/>
          <p:nvPr/>
        </p:nvSpPr>
        <p:spPr>
          <a:xfrm>
            <a:off x="5321950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50" name="Google Shape;3850;p33"/>
          <p:cNvGrpSpPr/>
          <p:nvPr/>
        </p:nvGrpSpPr>
        <p:grpSpPr>
          <a:xfrm>
            <a:off x="5714258" y="1801345"/>
            <a:ext cx="470002" cy="469628"/>
            <a:chOff x="3314700" y="2422450"/>
            <a:chExt cx="346175" cy="345900"/>
          </a:xfrm>
        </p:grpSpPr>
        <p:sp>
          <p:nvSpPr>
            <p:cNvPr id="3851" name="Google Shape;3851;p33"/>
            <p:cNvSpPr/>
            <p:nvPr/>
          </p:nvSpPr>
          <p:spPr>
            <a:xfrm>
              <a:off x="3558775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3395950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3314700" y="2422450"/>
              <a:ext cx="346175" cy="345900"/>
            </a:xfrm>
            <a:custGeom>
              <a:avLst/>
              <a:gdLst/>
              <a:ahLst/>
              <a:cxnLst/>
              <a:rect l="l" t="t" r="r" b="b"/>
              <a:pathLst>
                <a:path w="13847" h="13836" extrusionOk="0">
                  <a:moveTo>
                    <a:pt x="1214" y="798"/>
                  </a:moveTo>
                  <a:cubicBezTo>
                    <a:pt x="1429" y="798"/>
                    <a:pt x="1607" y="977"/>
                    <a:pt x="1607" y="1203"/>
                  </a:cubicBezTo>
                  <a:lnTo>
                    <a:pt x="1607" y="5144"/>
                  </a:lnTo>
                  <a:lnTo>
                    <a:pt x="4584" y="8002"/>
                  </a:lnTo>
                  <a:lnTo>
                    <a:pt x="5167" y="7430"/>
                  </a:lnTo>
                  <a:lnTo>
                    <a:pt x="2655" y="4906"/>
                  </a:lnTo>
                  <a:cubicBezTo>
                    <a:pt x="2842" y="4810"/>
                    <a:pt x="3050" y="4761"/>
                    <a:pt x="3260" y="4761"/>
                  </a:cubicBezTo>
                  <a:cubicBezTo>
                    <a:pt x="3596" y="4761"/>
                    <a:pt x="3934" y="4887"/>
                    <a:pt x="4191" y="5144"/>
                  </a:cubicBezTo>
                  <a:lnTo>
                    <a:pt x="6156" y="7109"/>
                  </a:lnTo>
                  <a:cubicBezTo>
                    <a:pt x="6358" y="7323"/>
                    <a:pt x="6513" y="7752"/>
                    <a:pt x="6513" y="8109"/>
                  </a:cubicBezTo>
                  <a:lnTo>
                    <a:pt x="6513" y="9728"/>
                  </a:lnTo>
                  <a:lnTo>
                    <a:pt x="3846" y="9728"/>
                  </a:lnTo>
                  <a:lnTo>
                    <a:pt x="1226" y="6811"/>
                  </a:lnTo>
                  <a:cubicBezTo>
                    <a:pt x="953" y="6513"/>
                    <a:pt x="810" y="6132"/>
                    <a:pt x="810" y="5727"/>
                  </a:cubicBezTo>
                  <a:lnTo>
                    <a:pt x="810" y="1203"/>
                  </a:lnTo>
                  <a:cubicBezTo>
                    <a:pt x="810" y="977"/>
                    <a:pt x="988" y="798"/>
                    <a:pt x="1214" y="798"/>
                  </a:cubicBezTo>
                  <a:close/>
                  <a:moveTo>
                    <a:pt x="12621" y="834"/>
                  </a:moveTo>
                  <a:cubicBezTo>
                    <a:pt x="12847" y="834"/>
                    <a:pt x="13025" y="1013"/>
                    <a:pt x="13025" y="1239"/>
                  </a:cubicBezTo>
                  <a:lnTo>
                    <a:pt x="13025" y="5727"/>
                  </a:lnTo>
                  <a:cubicBezTo>
                    <a:pt x="13025" y="6132"/>
                    <a:pt x="12883" y="6513"/>
                    <a:pt x="12609" y="6811"/>
                  </a:cubicBezTo>
                  <a:lnTo>
                    <a:pt x="9989" y="9764"/>
                  </a:lnTo>
                  <a:lnTo>
                    <a:pt x="7322" y="9764"/>
                  </a:lnTo>
                  <a:lnTo>
                    <a:pt x="7322" y="8144"/>
                  </a:lnTo>
                  <a:cubicBezTo>
                    <a:pt x="7322" y="7763"/>
                    <a:pt x="7477" y="7335"/>
                    <a:pt x="7680" y="7144"/>
                  </a:cubicBezTo>
                  <a:lnTo>
                    <a:pt x="9644" y="5180"/>
                  </a:lnTo>
                  <a:cubicBezTo>
                    <a:pt x="9901" y="4923"/>
                    <a:pt x="10239" y="4797"/>
                    <a:pt x="10576" y="4797"/>
                  </a:cubicBezTo>
                  <a:cubicBezTo>
                    <a:pt x="10785" y="4797"/>
                    <a:pt x="10993" y="4846"/>
                    <a:pt x="11180" y="4942"/>
                  </a:cubicBezTo>
                  <a:lnTo>
                    <a:pt x="8668" y="7454"/>
                  </a:lnTo>
                  <a:lnTo>
                    <a:pt x="9251" y="8037"/>
                  </a:lnTo>
                  <a:lnTo>
                    <a:pt x="12228" y="5168"/>
                  </a:lnTo>
                  <a:lnTo>
                    <a:pt x="12228" y="1239"/>
                  </a:lnTo>
                  <a:cubicBezTo>
                    <a:pt x="12228" y="1013"/>
                    <a:pt x="12406" y="834"/>
                    <a:pt x="12621" y="834"/>
                  </a:cubicBezTo>
                  <a:close/>
                  <a:moveTo>
                    <a:pt x="6513" y="10585"/>
                  </a:moveTo>
                  <a:lnTo>
                    <a:pt x="6513" y="13026"/>
                  </a:lnTo>
                  <a:lnTo>
                    <a:pt x="2429" y="13026"/>
                  </a:lnTo>
                  <a:lnTo>
                    <a:pt x="2429" y="10585"/>
                  </a:lnTo>
                  <a:close/>
                  <a:moveTo>
                    <a:pt x="11406" y="10585"/>
                  </a:moveTo>
                  <a:lnTo>
                    <a:pt x="11406" y="13026"/>
                  </a:lnTo>
                  <a:lnTo>
                    <a:pt x="7322" y="13026"/>
                  </a:lnTo>
                  <a:lnTo>
                    <a:pt x="7322" y="10585"/>
                  </a:ln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5727"/>
                  </a:lnTo>
                  <a:cubicBezTo>
                    <a:pt x="0" y="6323"/>
                    <a:pt x="226" y="6906"/>
                    <a:pt x="607" y="7347"/>
                  </a:cubicBezTo>
                  <a:lnTo>
                    <a:pt x="2750" y="9764"/>
                  </a:lnTo>
                  <a:lnTo>
                    <a:pt x="1619" y="9764"/>
                  </a:lnTo>
                  <a:lnTo>
                    <a:pt x="1619" y="13836"/>
                  </a:lnTo>
                  <a:lnTo>
                    <a:pt x="12204" y="13836"/>
                  </a:lnTo>
                  <a:lnTo>
                    <a:pt x="12204" y="9764"/>
                  </a:lnTo>
                  <a:lnTo>
                    <a:pt x="11073" y="9764"/>
                  </a:lnTo>
                  <a:lnTo>
                    <a:pt x="13216" y="7347"/>
                  </a:lnTo>
                  <a:cubicBezTo>
                    <a:pt x="13621" y="6906"/>
                    <a:pt x="13823" y="6323"/>
                    <a:pt x="13823" y="5727"/>
                  </a:cubicBezTo>
                  <a:lnTo>
                    <a:pt x="13823" y="1203"/>
                  </a:lnTo>
                  <a:cubicBezTo>
                    <a:pt x="13847" y="536"/>
                    <a:pt x="13299" y="1"/>
                    <a:pt x="12621" y="1"/>
                  </a:cubicBezTo>
                  <a:cubicBezTo>
                    <a:pt x="11954" y="1"/>
                    <a:pt x="11406" y="548"/>
                    <a:pt x="11406" y="1215"/>
                  </a:cubicBezTo>
                  <a:lnTo>
                    <a:pt x="11406" y="4132"/>
                  </a:lnTo>
                  <a:cubicBezTo>
                    <a:pt x="11146" y="4026"/>
                    <a:pt x="10867" y="3972"/>
                    <a:pt x="10588" y="3972"/>
                  </a:cubicBezTo>
                  <a:cubicBezTo>
                    <a:pt x="10049" y="3972"/>
                    <a:pt x="9508" y="4173"/>
                    <a:pt x="9084" y="4596"/>
                  </a:cubicBezTo>
                  <a:lnTo>
                    <a:pt x="7120" y="6561"/>
                  </a:lnTo>
                  <a:cubicBezTo>
                    <a:pt x="7049" y="6632"/>
                    <a:pt x="6989" y="6716"/>
                    <a:pt x="6929" y="6787"/>
                  </a:cubicBezTo>
                  <a:cubicBezTo>
                    <a:pt x="6870" y="6692"/>
                    <a:pt x="6810" y="6620"/>
                    <a:pt x="6727" y="6561"/>
                  </a:cubicBezTo>
                  <a:lnTo>
                    <a:pt x="4763" y="4596"/>
                  </a:lnTo>
                  <a:cubicBezTo>
                    <a:pt x="4350" y="4184"/>
                    <a:pt x="3799" y="3972"/>
                    <a:pt x="3249" y="3972"/>
                  </a:cubicBezTo>
                  <a:cubicBezTo>
                    <a:pt x="2974" y="3972"/>
                    <a:pt x="2699" y="4025"/>
                    <a:pt x="2441" y="4132"/>
                  </a:cubicBezTo>
                  <a:lnTo>
                    <a:pt x="2441" y="1215"/>
                  </a:lnTo>
                  <a:cubicBezTo>
                    <a:pt x="2441" y="548"/>
                    <a:pt x="1893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4" name="Google Shape;3854;p33"/>
          <p:cNvGrpSpPr/>
          <p:nvPr/>
        </p:nvGrpSpPr>
        <p:grpSpPr>
          <a:xfrm>
            <a:off x="2962740" y="1801345"/>
            <a:ext cx="464775" cy="469628"/>
            <a:chOff x="2766100" y="2422450"/>
            <a:chExt cx="342325" cy="345900"/>
          </a:xfrm>
        </p:grpSpPr>
        <p:sp>
          <p:nvSpPr>
            <p:cNvPr id="3855" name="Google Shape;3855;p33"/>
            <p:cNvSpPr/>
            <p:nvPr/>
          </p:nvSpPr>
          <p:spPr>
            <a:xfrm>
              <a:off x="2861650" y="2468875"/>
              <a:ext cx="150950" cy="151250"/>
            </a:xfrm>
            <a:custGeom>
              <a:avLst/>
              <a:gdLst/>
              <a:ahLst/>
              <a:cxnLst/>
              <a:rect l="l" t="t" r="r" b="b"/>
              <a:pathLst>
                <a:path w="6038" h="6050" extrusionOk="0">
                  <a:moveTo>
                    <a:pt x="3025" y="1168"/>
                  </a:moveTo>
                  <a:lnTo>
                    <a:pt x="3656" y="1799"/>
                  </a:lnTo>
                  <a:lnTo>
                    <a:pt x="4239" y="1799"/>
                  </a:lnTo>
                  <a:lnTo>
                    <a:pt x="4239" y="2382"/>
                  </a:lnTo>
                  <a:lnTo>
                    <a:pt x="4882" y="3025"/>
                  </a:lnTo>
                  <a:lnTo>
                    <a:pt x="4239" y="3668"/>
                  </a:lnTo>
                  <a:lnTo>
                    <a:pt x="4239" y="4240"/>
                  </a:lnTo>
                  <a:lnTo>
                    <a:pt x="3656" y="4240"/>
                  </a:lnTo>
                  <a:lnTo>
                    <a:pt x="3025" y="4882"/>
                  </a:lnTo>
                  <a:lnTo>
                    <a:pt x="2382" y="4240"/>
                  </a:lnTo>
                  <a:lnTo>
                    <a:pt x="1799" y="4240"/>
                  </a:lnTo>
                  <a:lnTo>
                    <a:pt x="1799" y="3668"/>
                  </a:lnTo>
                  <a:lnTo>
                    <a:pt x="1156" y="3025"/>
                  </a:lnTo>
                  <a:lnTo>
                    <a:pt x="1799" y="2382"/>
                  </a:lnTo>
                  <a:lnTo>
                    <a:pt x="1799" y="1799"/>
                  </a:lnTo>
                  <a:lnTo>
                    <a:pt x="2382" y="1799"/>
                  </a:lnTo>
                  <a:lnTo>
                    <a:pt x="3025" y="1168"/>
                  </a:lnTo>
                  <a:close/>
                  <a:moveTo>
                    <a:pt x="3025" y="1"/>
                  </a:moveTo>
                  <a:lnTo>
                    <a:pt x="2037" y="977"/>
                  </a:lnTo>
                  <a:lnTo>
                    <a:pt x="977" y="977"/>
                  </a:lnTo>
                  <a:lnTo>
                    <a:pt x="977" y="2037"/>
                  </a:lnTo>
                  <a:lnTo>
                    <a:pt x="1" y="3025"/>
                  </a:lnTo>
                  <a:lnTo>
                    <a:pt x="977" y="4001"/>
                  </a:lnTo>
                  <a:lnTo>
                    <a:pt x="977" y="5061"/>
                  </a:lnTo>
                  <a:lnTo>
                    <a:pt x="2037" y="5061"/>
                  </a:lnTo>
                  <a:lnTo>
                    <a:pt x="3025" y="6049"/>
                  </a:lnTo>
                  <a:lnTo>
                    <a:pt x="4001" y="5061"/>
                  </a:lnTo>
                  <a:lnTo>
                    <a:pt x="5061" y="5061"/>
                  </a:lnTo>
                  <a:lnTo>
                    <a:pt x="5061" y="4001"/>
                  </a:lnTo>
                  <a:lnTo>
                    <a:pt x="6037" y="3025"/>
                  </a:lnTo>
                  <a:lnTo>
                    <a:pt x="5061" y="2037"/>
                  </a:lnTo>
                  <a:lnTo>
                    <a:pt x="5061" y="977"/>
                  </a:lnTo>
                  <a:lnTo>
                    <a:pt x="4001" y="977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66100" y="2422450"/>
              <a:ext cx="342325" cy="345900"/>
            </a:xfrm>
            <a:custGeom>
              <a:avLst/>
              <a:gdLst/>
              <a:ahLst/>
              <a:cxnLst/>
              <a:rect l="l" t="t" r="r" b="b"/>
              <a:pathLst>
                <a:path w="13693" h="13836" extrusionOk="0">
                  <a:moveTo>
                    <a:pt x="6847" y="798"/>
                  </a:moveTo>
                  <a:cubicBezTo>
                    <a:pt x="9085" y="798"/>
                    <a:pt x="10919" y="2632"/>
                    <a:pt x="10919" y="4882"/>
                  </a:cubicBezTo>
                  <a:cubicBezTo>
                    <a:pt x="10919" y="6870"/>
                    <a:pt x="8347" y="9537"/>
                    <a:pt x="6847" y="10859"/>
                  </a:cubicBezTo>
                  <a:cubicBezTo>
                    <a:pt x="5371" y="9549"/>
                    <a:pt x="2763" y="6859"/>
                    <a:pt x="2763" y="4882"/>
                  </a:cubicBezTo>
                  <a:cubicBezTo>
                    <a:pt x="2763" y="2632"/>
                    <a:pt x="4597" y="798"/>
                    <a:pt x="6847" y="798"/>
                  </a:cubicBezTo>
                  <a:close/>
                  <a:moveTo>
                    <a:pt x="5359" y="10585"/>
                  </a:moveTo>
                  <a:cubicBezTo>
                    <a:pt x="6025" y="11252"/>
                    <a:pt x="6549" y="11681"/>
                    <a:pt x="6573" y="11716"/>
                  </a:cubicBezTo>
                  <a:lnTo>
                    <a:pt x="6823" y="11931"/>
                  </a:lnTo>
                  <a:lnTo>
                    <a:pt x="7085" y="11728"/>
                  </a:lnTo>
                  <a:cubicBezTo>
                    <a:pt x="7109" y="11692"/>
                    <a:pt x="7633" y="11264"/>
                    <a:pt x="8311" y="10597"/>
                  </a:cubicBezTo>
                  <a:lnTo>
                    <a:pt x="10669" y="10597"/>
                  </a:lnTo>
                  <a:lnTo>
                    <a:pt x="12205" y="13038"/>
                  </a:lnTo>
                  <a:lnTo>
                    <a:pt x="1453" y="13038"/>
                  </a:lnTo>
                  <a:lnTo>
                    <a:pt x="2989" y="10597"/>
                  </a:lnTo>
                  <a:lnTo>
                    <a:pt x="5359" y="10597"/>
                  </a:lnTo>
                  <a:lnTo>
                    <a:pt x="5359" y="10585"/>
                  </a:lnTo>
                  <a:close/>
                  <a:moveTo>
                    <a:pt x="6859" y="1"/>
                  </a:moveTo>
                  <a:cubicBezTo>
                    <a:pt x="4168" y="1"/>
                    <a:pt x="1977" y="2191"/>
                    <a:pt x="1977" y="4882"/>
                  </a:cubicBezTo>
                  <a:cubicBezTo>
                    <a:pt x="1977" y="6597"/>
                    <a:pt x="3454" y="8502"/>
                    <a:pt x="4597" y="9764"/>
                  </a:cubicBezTo>
                  <a:lnTo>
                    <a:pt x="2561" y="9764"/>
                  </a:lnTo>
                  <a:lnTo>
                    <a:pt x="1" y="13836"/>
                  </a:lnTo>
                  <a:lnTo>
                    <a:pt x="13693" y="13836"/>
                  </a:lnTo>
                  <a:lnTo>
                    <a:pt x="11145" y="9764"/>
                  </a:lnTo>
                  <a:lnTo>
                    <a:pt x="9121" y="9764"/>
                  </a:lnTo>
                  <a:cubicBezTo>
                    <a:pt x="10276" y="8502"/>
                    <a:pt x="11740" y="6597"/>
                    <a:pt x="11740" y="4882"/>
                  </a:cubicBezTo>
                  <a:cubicBezTo>
                    <a:pt x="11740" y="2191"/>
                    <a:pt x="9550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7" name="Google Shape;3857;p33"/>
          <p:cNvGrpSpPr/>
          <p:nvPr/>
        </p:nvGrpSpPr>
        <p:grpSpPr>
          <a:xfrm>
            <a:off x="142920" y="2747274"/>
            <a:ext cx="1140952" cy="1140843"/>
            <a:chOff x="-1791500" y="1705100"/>
            <a:chExt cx="1095700" cy="1095700"/>
          </a:xfrm>
        </p:grpSpPr>
        <p:sp>
          <p:nvSpPr>
            <p:cNvPr id="3858" name="Google Shape;3858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76" name="Google Shape;3876;p33"/>
          <p:cNvGrpSpPr/>
          <p:nvPr/>
        </p:nvGrpSpPr>
        <p:grpSpPr>
          <a:xfrm>
            <a:off x="7860245" y="2747274"/>
            <a:ext cx="1140952" cy="1140843"/>
            <a:chOff x="-1791500" y="1705100"/>
            <a:chExt cx="1095700" cy="1095700"/>
          </a:xfrm>
        </p:grpSpPr>
        <p:sp>
          <p:nvSpPr>
            <p:cNvPr id="3877" name="Google Shape;3877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FBAABE-3914-584C-9A07-FDCB95CE6A2E}"/>
              </a:ext>
            </a:extLst>
          </p:cNvPr>
          <p:cNvSpPr/>
          <p:nvPr/>
        </p:nvSpPr>
        <p:spPr>
          <a:xfrm>
            <a:off x="2271182" y="2747274"/>
            <a:ext cx="1847515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8765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dàn ý.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EC09ED-8A89-7741-AC70-1D525E1780A4}"/>
              </a:ext>
            </a:extLst>
          </p:cNvPr>
          <p:cNvSpPr/>
          <p:nvPr/>
        </p:nvSpPr>
        <p:spPr>
          <a:xfrm>
            <a:off x="4474549" y="2646165"/>
            <a:ext cx="34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hình thức (chính tả, ngữ pháp, dùng từ, liên kết đoạn,...). Chỉnh sửa các lỗi đó trong bài viết.</a:t>
            </a:r>
            <a:r>
              <a:rPr lang="en-VN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"/>
          <p:cNvSpPr/>
          <p:nvPr/>
        </p:nvSpPr>
        <p:spPr>
          <a:xfrm>
            <a:off x="3458525" y="3213300"/>
            <a:ext cx="4972200" cy="1390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9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1958004" y="1555800"/>
            <a:ext cx="5228433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về một trong các hiện tượng học đường như:</a:t>
            </a:r>
            <a:r>
              <a:rPr lang="vi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HS chơi trò chơi điện tử, hiện tượng HS đam mê thần tượng, hiện tượng HS không chú tâm vào học tập,…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người nghiện game | Vinmec">
            <a:extLst>
              <a:ext uri="{FF2B5EF4-FFF2-40B4-BE49-F238E27FC236}">
                <a16:creationId xmlns:a16="http://schemas.microsoft.com/office/drawing/2014/main" id="{9B5F5E4B-6A98-8E4F-A565-ADA959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3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y nghĩ về tác hại của việc cuồng thần tượng quá mức của giới trẻ ngày nay  - Theki.vn">
            <a:extLst>
              <a:ext uri="{FF2B5EF4-FFF2-40B4-BE49-F238E27FC236}">
                <a16:creationId xmlns:a16="http://schemas.microsoft.com/office/drawing/2014/main" id="{F9E597E4-3EF4-9F40-80DD-A9CA2561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85979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ƯỜI HỌC HAM CHƠI ▻ Phim Hoạt Hình | Truyện Cổ Tích | Khoảnh Khắc Kỳ Diệu  2019 | Phim Hay 2019 - YouTube">
            <a:extLst>
              <a:ext uri="{FF2B5EF4-FFF2-40B4-BE49-F238E27FC236}">
                <a16:creationId xmlns:a16="http://schemas.microsoft.com/office/drawing/2014/main" id="{B8F739A5-8B9E-0F44-8C7D-6D43F3AC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46"/>
          <p:cNvSpPr/>
          <p:nvPr/>
        </p:nvSpPr>
        <p:spPr>
          <a:xfrm rot="5400000">
            <a:off x="427200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5" name="Google Shape;4315;p46"/>
          <p:cNvSpPr/>
          <p:nvPr/>
        </p:nvSpPr>
        <p:spPr>
          <a:xfrm rot="5400000">
            <a:off x="3118494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6" name="Google Shape;4316;p46"/>
          <p:cNvSpPr/>
          <p:nvPr/>
        </p:nvSpPr>
        <p:spPr>
          <a:xfrm rot="5400000">
            <a:off x="5809788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7" name="Google Shape;4317;p4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9" name="Google Shape;4319;p46"/>
          <p:cNvSpPr txBox="1">
            <a:spLocks noGrp="1"/>
          </p:cNvSpPr>
          <p:nvPr>
            <p:ph type="subTitle" idx="2"/>
          </p:nvPr>
        </p:nvSpPr>
        <p:spPr>
          <a:xfrm>
            <a:off x="901656" y="2251949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0" name="Google Shape;4320;p46"/>
          <p:cNvSpPr txBox="1">
            <a:spLocks noGrp="1"/>
          </p:cNvSpPr>
          <p:nvPr>
            <p:ph type="subTitle" idx="4"/>
          </p:nvPr>
        </p:nvSpPr>
        <p:spPr>
          <a:xfrm>
            <a:off x="3592950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2" name="Google Shape;4322;p46"/>
          <p:cNvSpPr txBox="1">
            <a:spLocks noGrp="1"/>
          </p:cNvSpPr>
          <p:nvPr>
            <p:ph type="subTitle" idx="6"/>
          </p:nvPr>
        </p:nvSpPr>
        <p:spPr>
          <a:xfrm>
            <a:off x="6284244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4" name="Google Shape;4324;p46"/>
          <p:cNvSpPr/>
          <p:nvPr/>
        </p:nvSpPr>
        <p:spPr>
          <a:xfrm>
            <a:off x="1708225" y="3787350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5" name="Google Shape;4325;p46"/>
          <p:cNvSpPr/>
          <p:nvPr/>
        </p:nvSpPr>
        <p:spPr>
          <a:xfrm>
            <a:off x="439954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6" name="Google Shape;4326;p46"/>
          <p:cNvSpPr/>
          <p:nvPr/>
        </p:nvSpPr>
        <p:spPr>
          <a:xfrm>
            <a:off x="709083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27" name="Google Shape;4327;p46"/>
          <p:cNvGrpSpPr/>
          <p:nvPr/>
        </p:nvGrpSpPr>
        <p:grpSpPr>
          <a:xfrm>
            <a:off x="1708014" y="1931226"/>
            <a:ext cx="344991" cy="248316"/>
            <a:chOff x="8071806" y="2301076"/>
            <a:chExt cx="631968" cy="454875"/>
          </a:xfrm>
        </p:grpSpPr>
        <p:sp>
          <p:nvSpPr>
            <p:cNvPr id="4328" name="Google Shape;4328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1" name="Google Shape;4331;p46"/>
          <p:cNvGrpSpPr/>
          <p:nvPr/>
        </p:nvGrpSpPr>
        <p:grpSpPr>
          <a:xfrm>
            <a:off x="4399501" y="1931226"/>
            <a:ext cx="344991" cy="248316"/>
            <a:chOff x="8071806" y="2301076"/>
            <a:chExt cx="631968" cy="454875"/>
          </a:xfrm>
        </p:grpSpPr>
        <p:sp>
          <p:nvSpPr>
            <p:cNvPr id="4332" name="Google Shape;4332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5" name="Google Shape;4335;p46"/>
          <p:cNvGrpSpPr/>
          <p:nvPr/>
        </p:nvGrpSpPr>
        <p:grpSpPr>
          <a:xfrm>
            <a:off x="7091001" y="1931226"/>
            <a:ext cx="344991" cy="248316"/>
            <a:chOff x="8071806" y="2301076"/>
            <a:chExt cx="631968" cy="454875"/>
          </a:xfrm>
        </p:grpSpPr>
        <p:sp>
          <p:nvSpPr>
            <p:cNvPr id="4336" name="Google Shape;4336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ấn đề chiếm dụng đất đai: Từ thế giới đến Việt Nam - Redsvn.net">
            <a:extLst>
              <a:ext uri="{FF2B5EF4-FFF2-40B4-BE49-F238E27FC236}">
                <a16:creationId xmlns:a16="http://schemas.microsoft.com/office/drawing/2014/main" id="{BEE0C46E-24BA-AA4F-8809-2EDD9D7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 ngay kinh nghiệm tiết kiệm điện không phải bạn nào cũng biết">
            <a:extLst>
              <a:ext uri="{FF2B5EF4-FFF2-40B4-BE49-F238E27FC236}">
                <a16:creationId xmlns:a16="http://schemas.microsoft.com/office/drawing/2014/main" id="{7C8DB7DB-CED9-E649-8A0E-ECDB7CE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-1557"/>
            <a:ext cx="8134185" cy="5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ỗi lo ô nhiễm rác thải nhựa thời Covid-19 - Pháp Luật Môi Trường Điện Tử">
            <a:extLst>
              <a:ext uri="{FF2B5EF4-FFF2-40B4-BE49-F238E27FC236}">
                <a16:creationId xmlns:a16="http://schemas.microsoft.com/office/drawing/2014/main" id="{9C06D00A-B291-DE42-A5FD-E539D83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498335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A2583-5C56-3249-860B-0F3339BBC304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32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1"/>
          <p:cNvSpPr/>
          <p:nvPr/>
        </p:nvSpPr>
        <p:spPr>
          <a:xfrm>
            <a:off x="1119150" y="1141450"/>
            <a:ext cx="6905700" cy="2606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8" name="Google Shape;3798;p31"/>
          <p:cNvSpPr txBox="1">
            <a:spLocks noGrp="1"/>
          </p:cNvSpPr>
          <p:nvPr>
            <p:ph type="subTitle" idx="1"/>
          </p:nvPr>
        </p:nvSpPr>
        <p:spPr>
          <a:xfrm>
            <a:off x="1424617" y="1340700"/>
            <a:ext cx="6294766" cy="2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đời s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là nêu l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những suy nghĩ và đưa ra được lí lẽ, bằng chứng để làm sáng tỏ ý kiến của người viết về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ấy.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" name="Google Shape;3799;p31"/>
          <p:cNvSpPr/>
          <p:nvPr/>
        </p:nvSpPr>
        <p:spPr>
          <a:xfrm>
            <a:off x="2650950" y="3494150"/>
            <a:ext cx="38421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01" name="Google Shape;3801;p31"/>
          <p:cNvGrpSpPr/>
          <p:nvPr/>
        </p:nvGrpSpPr>
        <p:grpSpPr>
          <a:xfrm>
            <a:off x="8114744" y="2123983"/>
            <a:ext cx="631968" cy="632082"/>
            <a:chOff x="8071806" y="2123983"/>
            <a:chExt cx="631968" cy="632082"/>
          </a:xfrm>
        </p:grpSpPr>
        <p:sp>
          <p:nvSpPr>
            <p:cNvPr id="3802" name="Google Shape;3802;p31"/>
            <p:cNvSpPr/>
            <p:nvPr/>
          </p:nvSpPr>
          <p:spPr>
            <a:xfrm>
              <a:off x="8248672" y="2123983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8248672" y="2478751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06" name="Google Shape;3806;p31"/>
          <p:cNvGrpSpPr/>
          <p:nvPr/>
        </p:nvGrpSpPr>
        <p:grpSpPr>
          <a:xfrm>
            <a:off x="397281" y="2123983"/>
            <a:ext cx="631968" cy="631968"/>
            <a:chOff x="8071806" y="2123983"/>
            <a:chExt cx="631968" cy="631968"/>
          </a:xfrm>
        </p:grpSpPr>
        <p:sp>
          <p:nvSpPr>
            <p:cNvPr id="3807" name="Google Shape;3807;p31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955</Words>
  <Application>Microsoft Macintosh PowerPoint</Application>
  <PresentationFormat>On-screen Show (16:9)</PresentationFormat>
  <Paragraphs>66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Times New Roman</vt:lpstr>
      <vt:lpstr>#9Slide05 SVNBulgary</vt:lpstr>
      <vt:lpstr>Roboto Condensed Light</vt:lpstr>
      <vt:lpstr>Muli</vt:lpstr>
      <vt:lpstr>Roboto</vt:lpstr>
      <vt:lpstr>Rakkas</vt:lpstr>
      <vt:lpstr>DM Sans</vt:lpstr>
      <vt:lpstr>Muslim Culture Thesis Defense by Slidesgo</vt:lpstr>
      <vt:lpstr>Viết bài văn trình bày ý kiến về một hiện tượng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Đề bài: Nhiều người cho rằng nên có vật nuôi trong nhà. Em có ý kiến như thế nào về vấn đề này? </vt:lpstr>
      <vt:lpstr>1.  CHUẨN BỊ</vt:lpstr>
      <vt:lpstr>Chuẩn bị ở nhà</vt:lpstr>
      <vt:lpstr>1. Chuẩn bị</vt:lpstr>
      <vt:lpstr>2. Tìm ý và lập dàn ý</vt:lpstr>
      <vt:lpstr>* Tìm ý:</vt:lpstr>
      <vt:lpstr>* Lập dàn ý:</vt:lpstr>
      <vt:lpstr>3. Viết bài</vt:lpstr>
      <vt:lpstr>4. Kiểm tra và chỉnh sửa</vt:lpstr>
      <vt:lpstr>PowerPoint Presentation</vt:lpstr>
      <vt:lpstr>Viết bài văn về một trong các hiện tượng học đường như: hiện tượng HS chơi trò chơi điện tử, hiện tượng HS đam mê thần tượng, hiện tượng HS không chú tâm vào học tập,…</vt:lpstr>
      <vt:lpstr>PowerPoint Presentation</vt:lpstr>
      <vt:lpstr>PowerPoint Presentation</vt:lpstr>
      <vt:lpstr>PowerPoint Presentation</vt:lpstr>
      <vt:lpstr>Hướng dẫn tự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</dc:title>
  <cp:lastModifiedBy>Giang Vương</cp:lastModifiedBy>
  <cp:revision>9</cp:revision>
  <dcterms:modified xsi:type="dcterms:W3CDTF">2026-04-09T05:32:31Z</dcterms:modified>
</cp:coreProperties>
</file>