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24"/>
  </p:notesMasterIdLst>
  <p:sldIdLst>
    <p:sldId id="256" r:id="rId2"/>
    <p:sldId id="257" r:id="rId3"/>
    <p:sldId id="269" r:id="rId4"/>
    <p:sldId id="264" r:id="rId5"/>
    <p:sldId id="285" r:id="rId6"/>
    <p:sldId id="286" r:id="rId7"/>
    <p:sldId id="287" r:id="rId8"/>
    <p:sldId id="288" r:id="rId9"/>
    <p:sldId id="289" r:id="rId10"/>
    <p:sldId id="290" r:id="rId11"/>
    <p:sldId id="291" r:id="rId12"/>
    <p:sldId id="259" r:id="rId13"/>
    <p:sldId id="292" r:id="rId14"/>
    <p:sldId id="293" r:id="rId15"/>
    <p:sldId id="294" r:id="rId16"/>
    <p:sldId id="295" r:id="rId17"/>
    <p:sldId id="296" r:id="rId18"/>
    <p:sldId id="297" r:id="rId19"/>
    <p:sldId id="261" r:id="rId20"/>
    <p:sldId id="298" r:id="rId21"/>
    <p:sldId id="299" r:id="rId22"/>
    <p:sldId id="271" r:id="rId23"/>
  </p:sldIdLst>
  <p:sldSz cx="9144000" cy="5145088"/>
  <p:notesSz cx="6858000" cy="9144000"/>
  <p:custDataLst>
    <p:tags r:id="rId25"/>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6296"/>
  </p:normalViewPr>
  <p:slideViewPr>
    <p:cSldViewPr snapToGrid="0">
      <p:cViewPr varScale="1">
        <p:scale>
          <a:sx n="144" d="100"/>
          <a:sy n="144" d="100"/>
        </p:scale>
        <p:origin x="800" y="17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2026/4/9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786085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233456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3595003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174756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20</a:t>
            </a:fld>
            <a:endParaRPr lang="zh-CN" altLang="en-US"/>
          </a:p>
        </p:txBody>
      </p:sp>
    </p:spTree>
    <p:extLst>
      <p:ext uri="{BB962C8B-B14F-4D97-AF65-F5344CB8AC3E}">
        <p14:creationId xmlns:p14="http://schemas.microsoft.com/office/powerpoint/2010/main" val="4021514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extLst>
      <p:ext uri="{BB962C8B-B14F-4D97-AF65-F5344CB8AC3E}">
        <p14:creationId xmlns:p14="http://schemas.microsoft.com/office/powerpoint/2010/main" val="76307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22</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231314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2026/4/9</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2026/4/9</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487370" y="1107216"/>
            <a:ext cx="8169260" cy="2092881"/>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 HÀNH </a:t>
            </a:r>
          </a:p>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 VIỆT</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
        <p:nvSpPr>
          <p:cNvPr id="2" name="Rectangle 1">
            <a:extLst>
              <a:ext uri="{FF2B5EF4-FFF2-40B4-BE49-F238E27FC236}">
                <a16:creationId xmlns:a16="http://schemas.microsoft.com/office/drawing/2014/main" id="{A59C9BD0-4078-444A-8F4F-87407C3342B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par>
                                <p:cTn id="33" presetID="1" presetClass="mediacall" presetSubtype="0" fill="hold" nodeType="withEffect">
                                  <p:stCondLst>
                                    <p:cond delay="0"/>
                                  </p:stCondLst>
                                  <p:childTnLst>
                                    <p:cmd type="call" cmd="playFrom(0.0)">
                                      <p:cBhvr>
                                        <p:cTn id="34" dur="224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15"/>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2" name="Rectangle 1">
            <a:extLst>
              <a:ext uri="{FF2B5EF4-FFF2-40B4-BE49-F238E27FC236}">
                <a16:creationId xmlns:a16="http://schemas.microsoft.com/office/drawing/2014/main" id="{8EF7E9E9-5652-704F-9144-C56F8D999508}"/>
              </a:ext>
            </a:extLst>
          </p:cNvPr>
          <p:cNvSpPr/>
          <p:nvPr/>
        </p:nvSpPr>
        <p:spPr>
          <a:xfrm>
            <a:off x="175846" y="29777"/>
            <a:ext cx="8792307" cy="5115311"/>
          </a:xfrm>
          <a:prstGeom prst="rect">
            <a:avLst/>
          </a:prstGeom>
        </p:spPr>
        <p:txBody>
          <a:bodyPr wrap="square">
            <a:spAutoFit/>
          </a:bodyPr>
          <a:lstStyle/>
          <a:p>
            <a:pPr algn="just">
              <a:lnSpc>
                <a:spcPct val="150000"/>
              </a:lnSpc>
            </a:pPr>
            <a:r>
              <a:rPr lang="it-IT" sz="2000" b="1" dirty="0" err="1">
                <a:solidFill>
                  <a:srgbClr val="000000"/>
                </a:solidFill>
                <a:latin typeface="Times New Roman" panose="02020603050405020304" pitchFamily="18" charset="0"/>
                <a:ea typeface="Calibri" panose="020F0502020204030204" pitchFamily="34" charset="0"/>
              </a:rPr>
              <a:t>Các</a:t>
            </a:r>
            <a:r>
              <a:rPr lang="it-IT" sz="2000" b="1" dirty="0">
                <a:solidFill>
                  <a:srgbClr val="000000"/>
                </a:solidFill>
                <a:latin typeface="Times New Roman" panose="02020603050405020304" pitchFamily="18" charset="0"/>
                <a:ea typeface="Calibri" panose="020F0502020204030204" pitchFamily="34" charset="0"/>
              </a:rPr>
              <a:t> </a:t>
            </a:r>
            <a:r>
              <a:rPr lang="vi-VN" sz="2000" b="1" dirty="0">
                <a:solidFill>
                  <a:srgbClr val="000000"/>
                </a:solidFill>
                <a:latin typeface="Times New Roman" panose="02020603050405020304" pitchFamily="18" charset="0"/>
                <a:ea typeface="Calibri" panose="020F0502020204030204" pitchFamily="34" charset="0"/>
              </a:rPr>
              <a:t>ẩn số (một ẩn số có thể thuộc nhiều vị trí khác nhau):</a:t>
            </a:r>
            <a:r>
              <a:rPr lang="vi-VN" sz="2000" i="1" dirty="0">
                <a:solidFill>
                  <a:srgbClr val="000000"/>
                </a:solidFill>
                <a:latin typeface="Times New Roman" panose="02020603050405020304" pitchFamily="18" charset="0"/>
                <a:ea typeface="Calibri" panose="020F0502020204030204" pitchFamily="34" charset="0"/>
              </a:rPr>
              <a:t> chủ đề, vấn đề, câu, bài nói, bài viết, đoạn văn.</a:t>
            </a:r>
            <a:endParaRPr lang="en-VN" sz="20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 Văn bản là đơn vị ngôn ngữ trình bày trọn vẹn một (1) …………. Trong giao tiếp. Thông thường, văn bản là (2) ………………… (lá đơn, bức thư, bài thơ, truyện kể, thông báo, bài văn nghị luận,…) có các bộ phận thống nhất về (3)………… (xoay quanh một vấn đề nhất định), liên kết bằng những từ ngữ nhất định và được sắp xếp theo thứ tự hợp lí. </a:t>
            </a:r>
            <a:endParaRPr lang="en-VN" sz="20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 Văn bản có thể gồm một hoặc một số (4)…………….. Mỗi đoạn văn thể hiện một (5)…………nhỏ; hết đoạn văn, phải xuống dòng. Ở dạng phổ biến (điển hình), đoạn </a:t>
            </a: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văn gồm một số (6)…….., trong đó thường có một câu nêu (7)…………..của đoạn </a:t>
            </a: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văn (câu chủ đề), một số câu phát triển (8)……………. (câu phát triển). </a:t>
            </a:r>
            <a:endParaRPr lang="en-VN" sz="20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48F83171-A5D0-7943-AA21-D7592ECD5A2A}"/>
              </a:ext>
            </a:extLst>
          </p:cNvPr>
          <p:cNvSpPr/>
          <p:nvPr/>
        </p:nvSpPr>
        <p:spPr>
          <a:xfrm>
            <a:off x="6192663" y="852832"/>
            <a:ext cx="962123" cy="40011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vi-VN" sz="2000" b="1" dirty="0">
                <a:solidFill>
                  <a:srgbClr val="FF0000"/>
                </a:solidFill>
                <a:latin typeface="Times New Roman" panose="02020603050405020304" pitchFamily="18" charset="0"/>
                <a:ea typeface="Calibri" panose="020F0502020204030204" pitchFamily="34" charset="0"/>
              </a:rPr>
              <a:t>vấn đề</a:t>
            </a:r>
            <a:r>
              <a:rPr lang="en-VN" sz="2000" b="1" dirty="0">
                <a:solidFill>
                  <a:srgbClr val="FF0000"/>
                </a:solidFill>
              </a:rPr>
              <a:t> </a:t>
            </a:r>
          </a:p>
        </p:txBody>
      </p:sp>
      <p:sp>
        <p:nvSpPr>
          <p:cNvPr id="7" name="Rectangle 6">
            <a:extLst>
              <a:ext uri="{FF2B5EF4-FFF2-40B4-BE49-F238E27FC236}">
                <a16:creationId xmlns:a16="http://schemas.microsoft.com/office/drawing/2014/main" id="{BCF21D32-98B4-C741-A09E-C8A5CD081AE1}"/>
              </a:ext>
            </a:extLst>
          </p:cNvPr>
          <p:cNvSpPr/>
          <p:nvPr/>
        </p:nvSpPr>
        <p:spPr>
          <a:xfrm>
            <a:off x="3288323" y="1480017"/>
            <a:ext cx="1899139"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000" b="1" dirty="0">
                <a:solidFill>
                  <a:srgbClr val="FF0000"/>
                </a:solidFill>
                <a:latin typeface="Times New Roman" panose="02020603050405020304" pitchFamily="18" charset="0"/>
                <a:ea typeface="Calibri" panose="020F0502020204030204" pitchFamily="34" charset="0"/>
              </a:rPr>
              <a:t>bài nói, bài viết</a:t>
            </a:r>
            <a:endParaRPr lang="en-VN" sz="2000" b="1" dirty="0">
              <a:solidFill>
                <a:srgbClr val="FF0000"/>
              </a:solidFill>
            </a:endParaRPr>
          </a:p>
        </p:txBody>
      </p:sp>
      <p:sp>
        <p:nvSpPr>
          <p:cNvPr id="9" name="Rectangle 8">
            <a:extLst>
              <a:ext uri="{FF2B5EF4-FFF2-40B4-BE49-F238E27FC236}">
                <a16:creationId xmlns:a16="http://schemas.microsoft.com/office/drawing/2014/main" id="{1E0BDBB9-4D27-1E43-B0A1-32B21875F4E7}"/>
              </a:ext>
            </a:extLst>
          </p:cNvPr>
          <p:cNvSpPr/>
          <p:nvPr/>
        </p:nvSpPr>
        <p:spPr>
          <a:xfrm>
            <a:off x="7244862" y="1875002"/>
            <a:ext cx="1023128"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0" name="Rectangle 9">
            <a:extLst>
              <a:ext uri="{FF2B5EF4-FFF2-40B4-BE49-F238E27FC236}">
                <a16:creationId xmlns:a16="http://schemas.microsoft.com/office/drawing/2014/main" id="{9B413A90-A81B-C34C-A454-AAB8D9A30A33}"/>
              </a:ext>
            </a:extLst>
          </p:cNvPr>
          <p:cNvSpPr/>
          <p:nvPr/>
        </p:nvSpPr>
        <p:spPr>
          <a:xfrm>
            <a:off x="4675897" y="3282784"/>
            <a:ext cx="1355625"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đoạn văn</a:t>
            </a:r>
            <a:endParaRPr lang="en-VN" sz="2000" b="1" dirty="0">
              <a:solidFill>
                <a:srgbClr val="FF0000"/>
              </a:solidFill>
            </a:endParaRPr>
          </a:p>
        </p:txBody>
      </p:sp>
      <p:sp>
        <p:nvSpPr>
          <p:cNvPr id="11" name="Rectangle 10">
            <a:extLst>
              <a:ext uri="{FF2B5EF4-FFF2-40B4-BE49-F238E27FC236}">
                <a16:creationId xmlns:a16="http://schemas.microsoft.com/office/drawing/2014/main" id="{967234FA-9C46-D24F-8F18-97CC2A306DB7}"/>
              </a:ext>
            </a:extLst>
          </p:cNvPr>
          <p:cNvSpPr/>
          <p:nvPr/>
        </p:nvSpPr>
        <p:spPr>
          <a:xfrm>
            <a:off x="468197" y="3806000"/>
            <a:ext cx="1023129"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2" name="Rectangle 11">
            <a:extLst>
              <a:ext uri="{FF2B5EF4-FFF2-40B4-BE49-F238E27FC236}">
                <a16:creationId xmlns:a16="http://schemas.microsoft.com/office/drawing/2014/main" id="{F7BBCD27-207D-F844-AB7A-2927B121F349}"/>
              </a:ext>
            </a:extLst>
          </p:cNvPr>
          <p:cNvSpPr/>
          <p:nvPr/>
        </p:nvSpPr>
        <p:spPr>
          <a:xfrm>
            <a:off x="2248187" y="4206110"/>
            <a:ext cx="60052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câu</a:t>
            </a:r>
            <a:endParaRPr lang="en-VN" sz="2000" b="1" dirty="0">
              <a:solidFill>
                <a:srgbClr val="FF0000"/>
              </a:solidFill>
            </a:endParaRPr>
          </a:p>
        </p:txBody>
      </p:sp>
      <p:sp>
        <p:nvSpPr>
          <p:cNvPr id="13" name="Rectangle 12">
            <a:extLst>
              <a:ext uri="{FF2B5EF4-FFF2-40B4-BE49-F238E27FC236}">
                <a16:creationId xmlns:a16="http://schemas.microsoft.com/office/drawing/2014/main" id="{41B958B6-F5E9-244C-87D3-7AAF2074BD0E}"/>
              </a:ext>
            </a:extLst>
          </p:cNvPr>
          <p:cNvSpPr/>
          <p:nvPr/>
        </p:nvSpPr>
        <p:spPr>
          <a:xfrm>
            <a:off x="6619453" y="4136972"/>
            <a:ext cx="117053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4" name="Rectangle 13">
            <a:extLst>
              <a:ext uri="{FF2B5EF4-FFF2-40B4-BE49-F238E27FC236}">
                <a16:creationId xmlns:a16="http://schemas.microsoft.com/office/drawing/2014/main" id="{05C218BF-82A4-124A-B85D-856103C6D8D1}"/>
              </a:ext>
            </a:extLst>
          </p:cNvPr>
          <p:cNvSpPr/>
          <p:nvPr/>
        </p:nvSpPr>
        <p:spPr>
          <a:xfrm>
            <a:off x="4602196" y="4655481"/>
            <a:ext cx="117053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5" name="Rectangle 14">
            <a:extLst>
              <a:ext uri="{FF2B5EF4-FFF2-40B4-BE49-F238E27FC236}">
                <a16:creationId xmlns:a16="http://schemas.microsoft.com/office/drawing/2014/main" id="{4FB7669A-17FC-854D-A40D-AA036DFA1879}"/>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1:</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91199BFE-ECA1-D743-A24C-16B8FA8DCE98}"/>
              </a:ext>
            </a:extLst>
          </p:cNvPr>
          <p:cNvSpPr/>
          <p:nvPr/>
        </p:nvSpPr>
        <p:spPr>
          <a:xfrm>
            <a:off x="456322" y="728746"/>
            <a:ext cx="8231356" cy="4276555"/>
          </a:xfrm>
          <a:prstGeom prst="rect">
            <a:avLst/>
          </a:prstGeom>
        </p:spPr>
        <p:txBody>
          <a:bodyPr wrap="square">
            <a:spAutoFit/>
          </a:bodyPr>
          <a:lstStyle/>
          <a:p>
            <a:pPr>
              <a:lnSpc>
                <a:spcPct val="114000"/>
              </a:lnSpc>
            </a:pPr>
            <a:r>
              <a:rPr lang="vi-VN" sz="2400" dirty="0">
                <a:solidFill>
                  <a:srgbClr val="000000"/>
                </a:solidFill>
                <a:latin typeface="Times New Roman" panose="02020603050405020304" pitchFamily="18" charset="0"/>
                <a:ea typeface="Calibri" panose="020F0502020204030204" pitchFamily="34" charset="0"/>
              </a:rPr>
              <a:t>- Từ Hán Việt: thái độ, đối xử, động vật, tiêu chí, đánh giá, văn minh, cá nhân, cộng đồng.</a:t>
            </a:r>
            <a:endParaRPr lang="en-VN" sz="24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Văn minh:</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0000"/>
                </a:solidFill>
                <a:latin typeface="Times New Roman" panose="02020603050405020304" pitchFamily="18" charset="0"/>
                <a:ea typeface="Calibri" panose="020F0502020204030204" pitchFamily="34" charset="0"/>
              </a:rPr>
              <a:t>+ Danh từ (nền văn minh): trình độ phát triển đạt đến một mức nhất định của xã hội loài người, có nền văn hoá vật chất và tinh thần với những đặc trưng riêng.</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0000"/>
                </a:solidFill>
                <a:latin typeface="Times New Roman" panose="02020603050405020304" pitchFamily="18" charset="0"/>
                <a:ea typeface="Calibri" panose="020F0502020204030204" pitchFamily="34" charset="0"/>
              </a:rPr>
              <a:t>+ Động từ (đối xử văn minh): là quy tắc ứng xử tôn trọng lẫn nhau, cư xử ovwis nhau theo đúng phép tắc, lịch sự. </a:t>
            </a:r>
            <a:endParaRPr lang="en-VN" sz="24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Cách đối xử kém văn minh đối với động vật đó là đánh đập động vật, hành hạ, ngược đãi, tàn sát động vật. </a:t>
            </a:r>
            <a:endParaRPr lang="en-VN" sz="2400" dirty="0"/>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2:</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514F5D3-6F4E-F448-9B8A-2BD642D74FD7}"/>
              </a:ext>
            </a:extLst>
          </p:cNvPr>
          <p:cNvGraphicFramePr>
            <a:graphicFrameLocks noGrp="1"/>
          </p:cNvGraphicFramePr>
          <p:nvPr>
            <p:extLst>
              <p:ext uri="{D42A27DB-BD31-4B8C-83A1-F6EECF244321}">
                <p14:modId xmlns:p14="http://schemas.microsoft.com/office/powerpoint/2010/main" val="835585398"/>
              </p:ext>
            </p:extLst>
          </p:nvPr>
        </p:nvGraphicFramePr>
        <p:xfrm>
          <a:off x="2983424" y="216660"/>
          <a:ext cx="5897106" cy="2035684"/>
        </p:xfrm>
        <a:graphic>
          <a:graphicData uri="http://schemas.openxmlformats.org/drawingml/2006/table">
            <a:tbl>
              <a:tblPr firstRow="1" firstCol="1" bandRow="1">
                <a:tableStyleId>{00A15C55-8517-42AA-B614-E9B94910E393}</a:tableStyleId>
              </a:tblPr>
              <a:tblGrid>
                <a:gridCol w="1542890">
                  <a:extLst>
                    <a:ext uri="{9D8B030D-6E8A-4147-A177-3AD203B41FA5}">
                      <a16:colId xmlns:a16="http://schemas.microsoft.com/office/drawing/2014/main" val="2912749550"/>
                    </a:ext>
                  </a:extLst>
                </a:gridCol>
                <a:gridCol w="1612672">
                  <a:extLst>
                    <a:ext uri="{9D8B030D-6E8A-4147-A177-3AD203B41FA5}">
                      <a16:colId xmlns:a16="http://schemas.microsoft.com/office/drawing/2014/main" val="3485507557"/>
                    </a:ext>
                  </a:extLst>
                </a:gridCol>
                <a:gridCol w="2741544">
                  <a:extLst>
                    <a:ext uri="{9D8B030D-6E8A-4147-A177-3AD203B41FA5}">
                      <a16:colId xmlns:a16="http://schemas.microsoft.com/office/drawing/2014/main" val="3772658739"/>
                    </a:ext>
                  </a:extLst>
                </a:gridCol>
              </a:tblGrid>
              <a:tr h="0">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endParaRPr lang="en-VN" sz="2400" dirty="0">
                        <a:effectLst/>
                        <a:latin typeface="Times New Roman" panose="02020603050405020304" pitchFamily="18" charset="0"/>
                        <a:cs typeface="Times New Roman" panose="02020603050405020304" pitchFamily="18" charset="0"/>
                      </a:endParaRPr>
                    </a:p>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Hán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Cặp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785717"/>
                  </a:ext>
                </a:extLst>
              </a:tr>
              <a:tr h="0">
                <a:tc>
                  <a:txBody>
                    <a:bodyPr/>
                    <a:lstStyle/>
                    <a:p>
                      <a:pPr marL="342900" lvl="0" indent="-342900" rtl="0">
                        <a:lnSpc>
                          <a:spcPct val="115000"/>
                        </a:lnSpc>
                        <a:spcBef>
                          <a:spcPts val="600"/>
                        </a:spcBef>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Đất liền</a:t>
                      </a:r>
                      <a:endParaRPr lang="en-VN" sz="2400">
                        <a:effectLst/>
                        <a:latin typeface="Times New Roman" panose="02020603050405020304" pitchFamily="18" charset="0"/>
                        <a:cs typeface="Times New Roman" panose="02020603050405020304" pitchFamily="18" charset="0"/>
                      </a:endParaRPr>
                    </a:p>
                    <a:p>
                      <a:pPr marL="342900" lvl="0" indent="-34290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Biển cả</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rtl="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Đại dương</a:t>
                      </a:r>
                      <a:endParaRPr lang="en-VN" sz="2400">
                        <a:effectLst/>
                        <a:latin typeface="Times New Roman" panose="02020603050405020304" pitchFamily="18" charset="0"/>
                        <a:cs typeface="Times New Roman" panose="02020603050405020304" pitchFamily="18" charset="0"/>
                      </a:endParaRPr>
                    </a:p>
                    <a:p>
                      <a:pPr marL="342900" lvl="0" indent="-34290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Lục địa</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rtl="0">
                        <a:lnSpc>
                          <a:spcPct val="115000"/>
                        </a:lnSpc>
                        <a:buSzPts val="1400"/>
                        <a:buFont typeface="Times New Roman" panose="02020603050405020304" pitchFamily="18" charset="0"/>
                        <a:buChar char="-"/>
                      </a:pP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liền</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lục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endParaRPr lang="en-VN" sz="2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600"/>
                        </a:spcAft>
                        <a:buSzPts val="1400"/>
                        <a:buFont typeface="Times New Roman" panose="02020603050405020304" pitchFamily="18" charset="0"/>
                        <a:buChar char="-"/>
                      </a:pP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9618801"/>
                  </a:ext>
                </a:extLst>
              </a:tr>
            </a:tbl>
          </a:graphicData>
        </a:graphic>
      </p:graphicFrame>
      <p:sp>
        <p:nvSpPr>
          <p:cNvPr id="8" name="Rectangle 7">
            <a:extLst>
              <a:ext uri="{FF2B5EF4-FFF2-40B4-BE49-F238E27FC236}">
                <a16:creationId xmlns:a16="http://schemas.microsoft.com/office/drawing/2014/main" id="{8DB77FD7-AC41-7C42-94EF-8D5C01D3541F}"/>
              </a:ext>
            </a:extLst>
          </p:cNvPr>
          <p:cNvSpPr/>
          <p:nvPr/>
        </p:nvSpPr>
        <p:spPr>
          <a:xfrm>
            <a:off x="263470" y="2230123"/>
            <a:ext cx="7508928" cy="2914965"/>
          </a:xfrm>
          <a:prstGeom prst="rect">
            <a:avLst/>
          </a:prstGeom>
        </p:spPr>
        <p:txBody>
          <a:bodyPr wrap="square">
            <a:spAutoFit/>
          </a:bodyPr>
          <a:lstStyle/>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c) Đặt câu, ví dụ:</a:t>
            </a:r>
            <a:endParaRPr lang="en-VN" sz="1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 Bề mặt của Trái Đất được bao phủ bởi hơn 70% là nước biển là được chia thành 5 đại dương, bao gồm Bắc Băng Dương, Đại Tây Dương, Ấn Độ Dương, Thái Bình Dương và Nam Đại Dương. </a:t>
            </a:r>
            <a:endParaRPr lang="en-VN" sz="1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 Các đại dương là “ngôi nhà” của hàng triệu sinh vật biển, là “nhà máy sản xuất” khoảng 70% oxy tự do trên Trái Đất là cũng là nguồn cung cấp thức ăn vô tận cho con người.</a:t>
            </a:r>
            <a:endParaRPr lang="en-VN" sz="1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1800" dirty="0">
                <a:solidFill>
                  <a:srgbClr val="000000"/>
                </a:solidFill>
                <a:latin typeface="Times New Roman" panose="02020603050405020304" pitchFamily="18" charset="0"/>
                <a:ea typeface="Calibri" panose="020F0502020204030204" pitchFamily="34" charset="0"/>
              </a:rPr>
              <a:t>- Lục đại là khối đất liền rộng hàng triệu ki lô mét vuông, có biển và đại dương bao quanh. </a:t>
            </a:r>
            <a:endParaRPr lang="en-VN" sz="1800" dirty="0"/>
          </a:p>
        </p:txBody>
      </p:sp>
      <p:sp>
        <p:nvSpPr>
          <p:cNvPr id="9" name="Rectangle 8">
            <a:extLst>
              <a:ext uri="{FF2B5EF4-FFF2-40B4-BE49-F238E27FC236}">
                <a16:creationId xmlns:a16="http://schemas.microsoft.com/office/drawing/2014/main" id="{302653C8-726E-1B4B-8212-DCE8FD44F6AA}"/>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8573054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heckerboard(across)">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checkerboard(across)">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checkerboard(across)">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checkerboard(across)">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D997D4C7-4C5F-0447-AC70-FC1271091299}"/>
              </a:ext>
            </a:extLst>
          </p:cNvPr>
          <p:cNvSpPr/>
          <p:nvPr/>
        </p:nvSpPr>
        <p:spPr>
          <a:xfrm>
            <a:off x="190499" y="816879"/>
            <a:ext cx="8619393" cy="4100290"/>
          </a:xfrm>
          <a:prstGeom prst="rect">
            <a:avLst/>
          </a:prstGeom>
        </p:spPr>
        <p:txBody>
          <a:bodyPr wrap="square">
            <a:spAutoFit/>
          </a:bodyPr>
          <a:lstStyle/>
          <a:p>
            <a:pPr algn="just">
              <a:lnSpc>
                <a:spcPct val="115000"/>
              </a:lnSpc>
            </a:pPr>
            <a:r>
              <a:rPr lang="vi-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Chủ đề của văn bản:</a:t>
            </a: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khan hiếm nước ngọt.</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Xác định các đoạn văn và chủ đề của mỗi đoạn:</a:t>
            </a:r>
            <a:endParaRPr lang="en-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1: Dẫn dắt về vấn đề khan hiếm của nước ngọt</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2: Số nước ngọt không phải là vô tận và đang ngày càng bị ô nhiễm bởi rác thải do chính con người gây ra.</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3: Nước ngọt rất cần thiết cho cuộc sống con người, cho các loài vật nuôi và cây trồng.</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4: Nước ngọt phân bố không đều, có nơi lúc nào cũng ngập nước, nơi lại khan hiếm.</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5: Khẳng định, kết luận của văn bản, lời kêu gọi mọi người cùng chung tay khai thác và bảo vệ hợp lí nguồn nước ngọt.</a:t>
            </a:r>
          </a:p>
          <a:p>
            <a:pPr algn="just">
              <a:lnSpc>
                <a:spcPct val="115000"/>
              </a:lnSpc>
            </a:pPr>
            <a:r>
              <a:rPr lang="vi-VN" sz="1900" dirty="0">
                <a:latin typeface="Times New Roman" panose="02020603050405020304" pitchFamily="18" charset="0"/>
                <a:cs typeface="Times New Roman" panose="02020603050405020304" pitchFamily="18" charset="0"/>
              </a:rPr>
              <a:t>c) Nội dung các đoạn văn là các lí lẽ và bằng chứng để làm sáng tỏ chủ đề của văn bản.</a:t>
            </a:r>
            <a:endParaRPr lang="en-VN"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F2BF40C-E92E-3D4F-81AC-09D316383686}"/>
              </a:ext>
            </a:extLst>
          </p:cNvPr>
          <p:cNvSpPr/>
          <p:nvPr/>
        </p:nvSpPr>
        <p:spPr>
          <a:xfrm>
            <a:off x="95249" y="651048"/>
            <a:ext cx="8953501" cy="4631909"/>
          </a:xfrm>
          <a:prstGeom prst="rect">
            <a:avLst/>
          </a:prstGeom>
        </p:spPr>
        <p:txBody>
          <a:bodyPr wrap="square">
            <a:spAutoFit/>
          </a:bodyPr>
          <a:lstStyle/>
          <a:p>
            <a:pPr algn="just">
              <a:lnSpc>
                <a:spcPct val="114000"/>
              </a:lnSpc>
            </a:pPr>
            <a:r>
              <a:rPr lang="vi-VN" sz="1950" dirty="0">
                <a:solidFill>
                  <a:srgbClr val="000000"/>
                </a:solidFill>
                <a:latin typeface="Times New Roman" panose="02020603050405020304" pitchFamily="18" charset="0"/>
                <a:ea typeface="Calibri" panose="020F0502020204030204" pitchFamily="34" charset="0"/>
              </a:rPr>
              <a:t>d) Chỉ ra và phân tích một phép liên kết câu ở một đoạn văn trong văn bản:</a:t>
            </a:r>
            <a:endParaRPr lang="en-VN" sz="195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950" dirty="0">
                <a:solidFill>
                  <a:srgbClr val="000000"/>
                </a:solidFill>
                <a:latin typeface="Times New Roman" panose="02020603050405020304" pitchFamily="18" charset="0"/>
                <a:ea typeface="Calibri" panose="020F0502020204030204" pitchFamily="34" charset="0"/>
              </a:rPr>
              <a:t>Ví dụ, trong đoạn văn:</a:t>
            </a:r>
            <a:r>
              <a:rPr lang="vi-VN" sz="1950" i="1" dirty="0">
                <a:solidFill>
                  <a:srgbClr val="000000"/>
                </a:solidFill>
                <a:latin typeface="Times New Roman" panose="02020603050405020304" pitchFamily="18" charset="0"/>
                <a:ea typeface="Calibri" panose="020F0502020204030204" pitchFamily="34" charset="0"/>
              </a:rPr>
              <a:t> (1) Nhìn vào bản đồ thế giới, đâu đâu ta cũng thấy mênh mông là nước. (2) Đại dương bao quanh lục địa. (3) Rồi mạng lưới sông ngòi chằng chịt. (4) Lại có những hồ nằm sâu trong đất liền lớn chẳng kém gì biển cả. (5) Cảm giác đó khiến nhiều người trong chúng ta tin rằng con người và muôn loài trên quả đất không bao giờ thiếu nước. (6) Xin được nói ngay rằng nghĩ nhưu vậy là nhầm to.</a:t>
            </a:r>
            <a:endParaRPr lang="en-VN" sz="195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(4) liên kết với câu (3), câu (2), câu (1) bằng phép liên tưởng:</a:t>
            </a:r>
            <a:r>
              <a:rPr lang="vi-VN" sz="1950" i="1" dirty="0">
                <a:solidFill>
                  <a:srgbClr val="000000"/>
                </a:solidFill>
                <a:latin typeface="Times New Roman" panose="02020603050405020304" pitchFamily="18" charset="0"/>
                <a:ea typeface="Times New Roman" panose="02020603050405020304" pitchFamily="18" charset="0"/>
              </a:rPr>
              <a:t> nước – đại dương – sông ngòi – hồ - biển cả.</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(3) liên kết với câu (2) bằng phép nối (“rồi”).</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(4) liên kết với câu (3) bằng phép nối (“lại có”)</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(5) liên kết với câu (4) bằng phép thế (“cảm giác đó”).</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(6) liên kết với câu (5) bằng phép thế (“nghĩ như vậy”).</a:t>
            </a:r>
            <a:endParaRPr lang="en-VN" sz="1950" dirty="0">
              <a:solidFill>
                <a:srgbClr val="000000"/>
              </a:solidFill>
              <a:latin typeface="Times New Roman" panose="02020603050405020304" pitchFamily="18" charset="0"/>
              <a:ea typeface="Times New Roman" panose="02020603050405020304" pitchFamily="18" charset="0"/>
            </a:endParaRPr>
          </a:p>
          <a:p>
            <a:pPr>
              <a:lnSpc>
                <a:spcPct val="114000"/>
              </a:lnSpc>
            </a:pPr>
            <a:r>
              <a:rPr lang="vi-VN" sz="1950" dirty="0">
                <a:solidFill>
                  <a:srgbClr val="000000"/>
                </a:solidFill>
                <a:latin typeface="Times New Roman" panose="02020603050405020304" pitchFamily="18" charset="0"/>
                <a:ea typeface="Calibri" panose="020F0502020204030204" pitchFamily="34" charset="0"/>
              </a:rPr>
              <a:t>Các phép liên kết giúp các câu văn có mối quan hệ chặt chẽ với nhau. </a:t>
            </a:r>
            <a:endParaRPr lang="en-VN" sz="1950" dirty="0"/>
          </a:p>
        </p:txBody>
      </p:sp>
    </p:spTree>
    <p:extLst>
      <p:ext uri="{BB962C8B-B14F-4D97-AF65-F5344CB8AC3E}">
        <p14:creationId xmlns:p14="http://schemas.microsoft.com/office/powerpoint/2010/main" val="318758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B264BF3E-2111-4744-A513-998688CDDDF3}"/>
              </a:ext>
            </a:extLst>
          </p:cNvPr>
          <p:cNvSpPr/>
          <p:nvPr/>
        </p:nvSpPr>
        <p:spPr>
          <a:xfrm>
            <a:off x="4572000" y="617032"/>
            <a:ext cx="4572000" cy="3006977"/>
          </a:xfrm>
          <a:prstGeom prst="rect">
            <a:avLst/>
          </a:prstGeom>
        </p:spPr>
        <p:txBody>
          <a:bodyPr>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HS có thể đặt nhan đề:</a:t>
            </a:r>
            <a:endParaRPr lang="en-VN" sz="3200" dirty="0">
              <a:solidFill>
                <a:srgbClr val="000000"/>
              </a:solidFill>
              <a:latin typeface="Times New Roman" panose="02020603050405020304" pitchFamily="18" charset="0"/>
              <a:ea typeface="Calibri" panose="020F0502020204030204" pitchFamily="34" charset="0"/>
            </a:endParaRPr>
          </a:p>
          <a:p>
            <a:pPr lvl="0" algn="just">
              <a:lnSpc>
                <a:spcPct val="115000"/>
              </a:lnSpc>
              <a:spcBef>
                <a:spcPts val="600"/>
              </a:spcBef>
              <a:buSzPts val="1400"/>
            </a:pPr>
            <a:r>
              <a:rPr lang="vi-VN" sz="3200" dirty="0">
                <a:solidFill>
                  <a:srgbClr val="000000"/>
                </a:solidFill>
                <a:latin typeface="Times New Roman" panose="02020603050405020304" pitchFamily="18" charset="0"/>
                <a:ea typeface="Times New Roman" panose="02020603050405020304" pitchFamily="18" charset="0"/>
              </a:rPr>
              <a:t>- Ai đẹp và tốt bụng nhất?</a:t>
            </a:r>
            <a:endParaRPr lang="en-VN" sz="3200" dirty="0">
              <a:solidFill>
                <a:srgbClr val="000000"/>
              </a:solidFill>
              <a:latin typeface="Times New Roman" panose="02020603050405020304" pitchFamily="18" charset="0"/>
              <a:ea typeface="Times New Roman" panose="02020603050405020304" pitchFamily="18" charset="0"/>
            </a:endParaRPr>
          </a:p>
          <a:p>
            <a:pPr lvl="0" algn="just">
              <a:lnSpc>
                <a:spcPct val="115000"/>
              </a:lnSpc>
              <a:spcAft>
                <a:spcPts val="600"/>
              </a:spcAft>
              <a:buSzPts val="1400"/>
            </a:pPr>
            <a:r>
              <a:rPr lang="vi-VN" sz="3200" dirty="0">
                <a:solidFill>
                  <a:srgbClr val="000000"/>
                </a:solidFill>
                <a:latin typeface="Times New Roman" panose="02020603050405020304" pitchFamily="18" charset="0"/>
                <a:ea typeface="Times New Roman" panose="02020603050405020304" pitchFamily="18" charset="0"/>
              </a:rPr>
              <a:t>- Mẹ!</a:t>
            </a:r>
            <a:endParaRPr lang="en-VN" sz="3200" dirty="0">
              <a:solidFill>
                <a:srgbClr val="000000"/>
              </a:solidFill>
              <a:latin typeface="Times New Roman" panose="02020603050405020304" pitchFamily="18" charset="0"/>
              <a:ea typeface="Times New Roman" panose="02020603050405020304" pitchFamily="18" charset="0"/>
            </a:endParaRPr>
          </a:p>
          <a:p>
            <a:r>
              <a:rPr lang="vi-VN" sz="3200" dirty="0">
                <a:solidFill>
                  <a:srgbClr val="000000"/>
                </a:solidFill>
                <a:latin typeface="Times New Roman" panose="02020603050405020304" pitchFamily="18" charset="0"/>
                <a:ea typeface="Calibri" panose="020F0502020204030204" pitchFamily="34" charset="0"/>
              </a:rPr>
              <a:t>- Mẹ là hoa hậu</a:t>
            </a:r>
            <a:r>
              <a:rPr lang="en-VN" sz="3200" dirty="0"/>
              <a:t> </a:t>
            </a:r>
          </a:p>
          <a:p>
            <a:r>
              <a:rPr lang="en-VN" sz="3200" dirty="0"/>
              <a:t>…..</a:t>
            </a:r>
          </a:p>
        </p:txBody>
      </p:sp>
      <p:pic>
        <p:nvPicPr>
          <p:cNvPr id="9" name="Picture 8" descr="A picture containing text, vector graphics&#10;&#10;Description automatically generated">
            <a:extLst>
              <a:ext uri="{FF2B5EF4-FFF2-40B4-BE49-F238E27FC236}">
                <a16:creationId xmlns:a16="http://schemas.microsoft.com/office/drawing/2014/main"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358424"/>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5:</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2F6A155-F91D-7046-AD87-B9D3F7C1142D}"/>
              </a:ext>
            </a:extLst>
          </p:cNvPr>
          <p:cNvSpPr/>
          <p:nvPr/>
        </p:nvSpPr>
        <p:spPr>
          <a:xfrm>
            <a:off x="190499" y="757264"/>
            <a:ext cx="8636978" cy="4122154"/>
          </a:xfrm>
          <a:prstGeom prst="rect">
            <a:avLst/>
          </a:prstGeom>
        </p:spPr>
        <p:txBody>
          <a:bodyPr wrap="square">
            <a:spAutoFit/>
          </a:bodyPr>
          <a:lstStyle/>
          <a:p>
            <a:pPr>
              <a:lnSpc>
                <a:spcPct val="114000"/>
              </a:lnSpc>
            </a:pPr>
            <a:r>
              <a:rPr lang="vi-VN" sz="2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chủ đề của mỗi đoạn văn là:</a:t>
            </a:r>
            <a:endParaRPr lang="en-VN" sz="2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Chăm sóc vật nuôi sẽ giúp trẻ có một cơ hội tuyệt vời để tìm hiểu về hậu quả. </a:t>
            </a:r>
            <a:endParaRPr lang="en-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Những loài động vật bé nhỏ đã nuôi dưỡng biết bao tâm hồn trẻ thơ, vẽ nên những bức tranh kí ức về thời thơ ấu tươi đẹp. </a:t>
            </a:r>
            <a:endParaRPr lang="en-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Vì vậy, khó mà tưởng tượng được rằng nếu không có động vật thì cuộc sống của con người sẽ ra sao.</a:t>
            </a:r>
            <a:r>
              <a:rPr lang="en-VN" sz="29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47911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barn(inVertic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563372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 6 (TR.55)</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342345" y="1185326"/>
            <a:ext cx="2812684" cy="1231739"/>
            <a:chOff x="2419350" y="1270000"/>
            <a:chExt cx="2813050" cy="1231900"/>
          </a:xfrm>
          <a:solidFill>
            <a:srgbClr val="076655"/>
          </a:solidFill>
        </p:grpSpPr>
        <p:sp>
          <p:nvSpPr>
            <p:cNvPr id="11" name="流程图: 联系 1"/>
            <p:cNvSpPr/>
            <p:nvPr/>
          </p:nvSpPr>
          <p:spPr>
            <a:xfrm>
              <a:off x="2419350" y="1270000"/>
              <a:ext cx="2813050" cy="1231900"/>
            </a:xfrm>
            <a:custGeom>
              <a:avLst/>
              <a:gdLst/>
              <a:ahLst/>
              <a:cxnLst/>
              <a:rect l="l" t="t" r="r" b="b"/>
              <a:pathLst>
                <a:path w="2813050" h="1231900">
                  <a:moveTo>
                    <a:pt x="1485900" y="0"/>
                  </a:moveTo>
                  <a:cubicBezTo>
                    <a:pt x="2218865" y="0"/>
                    <a:pt x="2813050" y="275770"/>
                    <a:pt x="2813050" y="615950"/>
                  </a:cubicBezTo>
                  <a:cubicBezTo>
                    <a:pt x="2813050" y="956130"/>
                    <a:pt x="2218865" y="1231900"/>
                    <a:pt x="1485900" y="1231900"/>
                  </a:cubicBezTo>
                  <a:cubicBezTo>
                    <a:pt x="1044349" y="1231900"/>
                    <a:pt x="653163" y="1131821"/>
                    <a:pt x="412401" y="977088"/>
                  </a:cubicBezTo>
                  <a:lnTo>
                    <a:pt x="0" y="927100"/>
                  </a:lnTo>
                  <a:lnTo>
                    <a:pt x="196320" y="759232"/>
                  </a:lnTo>
                  <a:cubicBezTo>
                    <a:pt x="171354" y="713674"/>
                    <a:pt x="158750" y="665495"/>
                    <a:pt x="158750" y="615950"/>
                  </a:cubicBezTo>
                  <a:cubicBezTo>
                    <a:pt x="158750" y="275770"/>
                    <a:pt x="752935" y="0"/>
                    <a:pt x="1485900" y="0"/>
                  </a:cubicBezTo>
                  <a:close/>
                </a:path>
              </a:pathLst>
            </a:custGeom>
            <a:solidFill>
              <a:srgbClr val="F3AD00"/>
            </a:solidFill>
            <a:ln w="25400" cap="flat" cmpd="sng" algn="ctr">
              <a:noFill/>
              <a:prstDash val="solid"/>
            </a:ln>
            <a:effectLst/>
          </p:spPr>
          <p:txBody>
            <a:bodyPr rtlCol="0" anchor="ctr"/>
            <a:lstStyle/>
            <a:p>
              <a:pPr algn="ctr" defTabSz="914324">
                <a:defRPr/>
              </a:pPr>
              <a:endParaRPr lang="zh-CN" altLang="en-US" sz="2400" b="1" kern="0">
                <a:solidFill>
                  <a:srgbClr val="5DB62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5"/>
            <p:cNvSpPr txBox="1"/>
            <p:nvPr/>
          </p:nvSpPr>
          <p:spPr>
            <a:xfrm>
              <a:off x="2825750" y="1606550"/>
              <a:ext cx="2095500" cy="461725"/>
            </a:xfrm>
            <a:prstGeom prst="rect">
              <a:avLst/>
            </a:prstGeom>
            <a:solidFill>
              <a:srgbClr val="F3AD00"/>
            </a:solidFill>
          </p:spPr>
          <p:txBody>
            <a:bodyPr wrap="square" rtlCol="0">
              <a:spAutoFit/>
            </a:bodyPr>
            <a:lstStyle/>
            <a:p>
              <a:pPr algn="ctr" defTabSz="914324">
                <a:defRPr/>
              </a:pPr>
              <a:r>
                <a:rPr lang="en-US" altLang="zh-CN"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rPr>
                <a:t>ĐỀ 1</a:t>
              </a:r>
              <a:endParaRPr lang="zh-CN" altLang="en-US"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合 12"/>
          <p:cNvGrpSpPr/>
          <p:nvPr/>
        </p:nvGrpSpPr>
        <p:grpSpPr>
          <a:xfrm>
            <a:off x="335996" y="3039285"/>
            <a:ext cx="2812684" cy="1231739"/>
            <a:chOff x="2413000" y="3124200"/>
            <a:chExt cx="2813050" cy="1231900"/>
          </a:xfrm>
          <a:solidFill>
            <a:srgbClr val="7A801D"/>
          </a:solidFill>
        </p:grpSpPr>
        <p:sp>
          <p:nvSpPr>
            <p:cNvPr id="14" name="流程图: 联系 1"/>
            <p:cNvSpPr/>
            <p:nvPr/>
          </p:nvSpPr>
          <p:spPr>
            <a:xfrm flipV="1">
              <a:off x="2413000" y="3124200"/>
              <a:ext cx="2813050" cy="1231900"/>
            </a:xfrm>
            <a:custGeom>
              <a:avLst/>
              <a:gdLst/>
              <a:ahLst/>
              <a:cxnLst/>
              <a:rect l="l" t="t" r="r" b="b"/>
              <a:pathLst>
                <a:path w="2813050" h="1231900">
                  <a:moveTo>
                    <a:pt x="1485900" y="0"/>
                  </a:moveTo>
                  <a:cubicBezTo>
                    <a:pt x="2218865" y="0"/>
                    <a:pt x="2813050" y="275770"/>
                    <a:pt x="2813050" y="615950"/>
                  </a:cubicBezTo>
                  <a:cubicBezTo>
                    <a:pt x="2813050" y="956130"/>
                    <a:pt x="2218865" y="1231900"/>
                    <a:pt x="1485900" y="1231900"/>
                  </a:cubicBezTo>
                  <a:cubicBezTo>
                    <a:pt x="1044349" y="1231900"/>
                    <a:pt x="653163" y="1131821"/>
                    <a:pt x="412401" y="977088"/>
                  </a:cubicBezTo>
                  <a:lnTo>
                    <a:pt x="0" y="927100"/>
                  </a:lnTo>
                  <a:lnTo>
                    <a:pt x="196320" y="759232"/>
                  </a:lnTo>
                  <a:cubicBezTo>
                    <a:pt x="171354" y="713674"/>
                    <a:pt x="158750" y="665495"/>
                    <a:pt x="158750" y="615950"/>
                  </a:cubicBezTo>
                  <a:cubicBezTo>
                    <a:pt x="158750" y="275770"/>
                    <a:pt x="752935" y="0"/>
                    <a:pt x="1485900" y="0"/>
                  </a:cubicBezTo>
                  <a:close/>
                </a:path>
              </a:pathLst>
            </a:custGeom>
            <a:grpFill/>
            <a:ln w="25400" cap="flat" cmpd="sng" algn="ctr">
              <a:noFill/>
              <a:prstDash val="solid"/>
            </a:ln>
            <a:effectLst/>
          </p:spPr>
          <p:txBody>
            <a:bodyPr rtlCol="0" anchor="ctr"/>
            <a:lstStyle/>
            <a:p>
              <a:pPr algn="ctr" defTabSz="914324">
                <a:defRPr/>
              </a:pPr>
              <a:endParaRPr lang="zh-CN" altLang="en-US" sz="2400" b="1" kern="0">
                <a:solidFill>
                  <a:srgbClr val="5DB62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8"/>
            <p:cNvSpPr txBox="1"/>
            <p:nvPr/>
          </p:nvSpPr>
          <p:spPr>
            <a:xfrm>
              <a:off x="2838450" y="3488690"/>
              <a:ext cx="2095500" cy="461725"/>
            </a:xfrm>
            <a:prstGeom prst="rect">
              <a:avLst/>
            </a:prstGeom>
            <a:grpFill/>
          </p:spPr>
          <p:txBody>
            <a:bodyPr wrap="square" rtlCol="0">
              <a:spAutoFit/>
            </a:bodyPr>
            <a:lstStyle/>
            <a:p>
              <a:pPr algn="ctr" defTabSz="914324">
                <a:defRPr/>
              </a:pPr>
              <a:r>
                <a:rPr lang="en-US" altLang="zh-CN"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rPr>
                <a:t>ĐỀ 2</a:t>
              </a:r>
              <a:endParaRPr lang="zh-CN" altLang="en-US"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 name="Rounded Rectangle 1">
            <a:extLst>
              <a:ext uri="{FF2B5EF4-FFF2-40B4-BE49-F238E27FC236}">
                <a16:creationId xmlns:a16="http://schemas.microsoft.com/office/drawing/2014/main" id="{CB95A4F7-E3DC-A145-A792-C1A4D1D7CF2D}"/>
              </a:ext>
            </a:extLst>
          </p:cNvPr>
          <p:cNvSpPr/>
          <p:nvPr/>
        </p:nvSpPr>
        <p:spPr>
          <a:xfrm>
            <a:off x="3361568" y="1029847"/>
            <a:ext cx="5606586" cy="1387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Viết một đoạn văn (khoảng 5 – 7 dòng) với câu chủ đề:</a:t>
            </a:r>
            <a:r>
              <a:rPr lang="en-VN" sz="2600" i="1" dirty="0">
                <a:latin typeface="Times New Roman" panose="02020603050405020304" pitchFamily="18" charset="0"/>
                <a:cs typeface="Times New Roman" panose="02020603050405020304" pitchFamily="18" charset="0"/>
              </a:rPr>
              <a:t> Chúng ta cần đối xử thân thiện với động vật.</a:t>
            </a:r>
            <a:endParaRPr lang="en-VN" sz="2600"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DD3A50D5-D391-714F-B114-8D849A64E109}"/>
              </a:ext>
            </a:extLst>
          </p:cNvPr>
          <p:cNvSpPr/>
          <p:nvPr/>
        </p:nvSpPr>
        <p:spPr>
          <a:xfrm>
            <a:off x="3361568" y="2997330"/>
            <a:ext cx="5606586" cy="13872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Viết một đoạn văn (khoảng 5 – 7 dòng) với câu chủ đề:</a:t>
            </a:r>
            <a:r>
              <a:rPr lang="en-VN" sz="2600" i="1" dirty="0">
                <a:latin typeface="Times New Roman" panose="02020603050405020304" pitchFamily="18" charset="0"/>
                <a:cs typeface="Times New Roman" panose="02020603050405020304" pitchFamily="18" charset="0"/>
              </a:rPr>
              <a:t> Chúng ta cần sử dụng nước ngọt một cách hợp lí, tiết kiệm</a:t>
            </a:r>
            <a:endParaRPr lang="en-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25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par>
                          <p:cTn id="18" fill="hold">
                            <p:stCondLst>
                              <p:cond delay="18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758069" y="1734349"/>
            <a:ext cx="3447445" cy="584775"/>
          </a:xfrm>
          <a:prstGeom prst="rect">
            <a:avLst/>
          </a:prstGeom>
          <a:noFill/>
        </p:spPr>
        <p:txBody>
          <a:bodyPr wrap="square" rtlCol="0">
            <a:spAutoFit/>
          </a:bodyPr>
          <a:lstStyle/>
          <a:p>
            <a:pP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en-US" altLang="zh-CN" sz="2800" b="0" dirty="0" err="1">
                  <a:solidFill>
                    <a:srgbClr val="7A801D"/>
                  </a:solidFill>
                  <a:latin typeface="Times New Roman" panose="02020603050405020304" pitchFamily="18" charset="0"/>
                  <a:cs typeface="Times New Roman" panose="02020603050405020304" pitchFamily="18" charset="0"/>
                </a:rPr>
                <a:t>Từ</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Hán</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Việt</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en-US" altLang="zh-CN" sz="2800" b="0" dirty="0" err="1">
                  <a:solidFill>
                    <a:srgbClr val="F3AD00"/>
                  </a:solidFill>
                  <a:latin typeface="Times New Roman" panose="02020603050405020304" pitchFamily="18" charset="0"/>
                  <a:cs typeface="Times New Roman" panose="02020603050405020304" pitchFamily="18" charset="0"/>
                </a:rPr>
                <a:t>Văn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bản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và</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đoạn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văn</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en-US" altLang="zh-CN" sz="2800" b="0" dirty="0" err="1">
                  <a:solidFill>
                    <a:srgbClr val="7A801D"/>
                  </a:solidFill>
                  <a:latin typeface="Times New Roman" panose="02020603050405020304" pitchFamily="18" charset="0"/>
                  <a:cs typeface="Times New Roman" panose="02020603050405020304" pitchFamily="18" charset="0"/>
                </a:rPr>
                <a:t>Luyện</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tập</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3" name="Rectangle 2">
            <a:extLst>
              <a:ext uri="{FF2B5EF4-FFF2-40B4-BE49-F238E27FC236}">
                <a16:creationId xmlns:a16="http://schemas.microsoft.com/office/drawing/2014/main" id="{6CA58FD8-6A81-D641-A498-49A71EC51D05}"/>
              </a:ext>
            </a:extLst>
          </p:cNvPr>
          <p:cNvSpPr/>
          <p:nvPr/>
        </p:nvSpPr>
        <p:spPr>
          <a:xfrm>
            <a:off x="334109" y="388403"/>
            <a:ext cx="8493368" cy="4481163"/>
          </a:xfrm>
          <a:prstGeom prst="rect">
            <a:avLst/>
          </a:prstGeom>
        </p:spPr>
        <p:txBody>
          <a:bodyPr wrap="square">
            <a:spAutoFit/>
          </a:bodyPr>
          <a:lstStyle/>
          <a:p>
            <a:pPr algn="just">
              <a:lnSpc>
                <a:spcPct val="115000"/>
              </a:lnSpc>
              <a:spcBef>
                <a:spcPts val="600"/>
              </a:spcBef>
              <a:spcAft>
                <a:spcPts val="600"/>
              </a:spcAft>
            </a:pPr>
            <a:r>
              <a:rPr lang="vi-VN" sz="2500" b="1" dirty="0">
                <a:solidFill>
                  <a:srgbClr val="000000"/>
                </a:solidFill>
                <a:latin typeface="Times New Roman" panose="02020603050405020304" pitchFamily="18" charset="0"/>
                <a:ea typeface="Calibri" panose="020F0502020204030204" pitchFamily="34" charset="0"/>
              </a:rPr>
              <a:t>	Chúng ta cần đối xử thân thiện với động vật.</a:t>
            </a:r>
            <a:r>
              <a:rPr lang="vi-VN" sz="2500" dirty="0">
                <a:solidFill>
                  <a:srgbClr val="000000"/>
                </a:solidFill>
                <a:latin typeface="Times New Roman" panose="02020603050405020304" pitchFamily="18" charset="0"/>
                <a:ea typeface="Calibri" panose="020F0502020204030204" pitchFamily="34" charset="0"/>
              </a:rPr>
              <a:t> Bởi vì, động vật có những vai trò rất quan trọng đối với đời sống con người: động vật làm phong phú thêm cho thế giới tự nhiên; cung cấp nguyên liệu phục vụ cho đời sống con người; được dùng làm công cụ thí nghiệm; hỗ trợ con người trong lao động, giải trí, thể thao, bảo vệ an ninh,… Hơn thế nữa, động vật còn có khả năng giao tiếp với con người một cách nhạy cảm, trực quan và thông minh. Động vật cũng biết quan tâm và yêu thương. Chúng không bao giờ quên đi ai đó đã thể hiện lòng tốt đối với chúng hoặc có hành động làm chúng tổn thương. </a:t>
            </a:r>
            <a:endParaRPr lang="en-VN" sz="25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18735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2" name="Rectangle 1">
            <a:extLst>
              <a:ext uri="{FF2B5EF4-FFF2-40B4-BE49-F238E27FC236}">
                <a16:creationId xmlns:a16="http://schemas.microsoft.com/office/drawing/2014/main" id="{4D179209-055D-B04D-BF83-65AB20664CFC}"/>
              </a:ext>
            </a:extLst>
          </p:cNvPr>
          <p:cNvSpPr/>
          <p:nvPr/>
        </p:nvSpPr>
        <p:spPr>
          <a:xfrm>
            <a:off x="137716" y="388403"/>
            <a:ext cx="8619422" cy="4093428"/>
          </a:xfrm>
          <a:prstGeom prst="rect">
            <a:avLst/>
          </a:prstGeom>
        </p:spPr>
        <p:txBody>
          <a:bodyPr wrap="square">
            <a:spAutoFit/>
          </a:bodyPr>
          <a:lstStyle/>
          <a:p>
            <a:pPr algn="just"/>
            <a:r>
              <a:rPr lang="vi-VN" sz="2600" dirty="0">
                <a:solidFill>
                  <a:srgbClr val="000000"/>
                </a:solidFill>
                <a:latin typeface="Times New Roman" panose="02020603050405020304" pitchFamily="18" charset="0"/>
                <a:ea typeface="Calibri" panose="020F0502020204030204" pitchFamily="34" charset="0"/>
              </a:rPr>
              <a:t>	Nhân loại đang phải đối mặt với nhiều vấn đề bất ổn về an ninh, chính trị, kinh tế,… Một trong những vấn đề cần phải quan tâm hơn hết đó là khan hiếm nước ngọt. Đây thực sự là một thách thức với nhân loại. Nguyên nhân dẫn tới khan hiếm nước ngọt có rất nhiều: do tăng trưởng kinh tế và dân số nhanh, tốc độ đô thị hoá quá chóng mặt, nhu cầu nước dùng cho nông nghiệp tăng cao, ô nhiễm môi trường, thất thoát và lãng phí nước,… Khan hiếm nước ngọt không chỉ là vấn đề riêng của một quốc gia mà là bài toán cấp bách với cả thế giới. Vì thế,</a:t>
            </a:r>
            <a:r>
              <a:rPr lang="vi-VN" sz="2600" b="1" dirty="0">
                <a:solidFill>
                  <a:srgbClr val="000000"/>
                </a:solidFill>
                <a:latin typeface="Times New Roman" panose="02020603050405020304" pitchFamily="18" charset="0"/>
                <a:ea typeface="Calibri" panose="020F0502020204030204" pitchFamily="34" charset="0"/>
              </a:rPr>
              <a:t> chúng ta cần sử dụng nước ngọt một cách hợp lí, tiết kiệm.</a:t>
            </a:r>
            <a:r>
              <a:rPr lang="vi-VN" sz="2600" dirty="0">
                <a:solidFill>
                  <a:srgbClr val="000000"/>
                </a:solidFill>
                <a:latin typeface="Times New Roman" panose="02020603050405020304" pitchFamily="18" charset="0"/>
                <a:ea typeface="Calibri" panose="020F0502020204030204" pitchFamily="34" charset="0"/>
              </a:rPr>
              <a:t> </a:t>
            </a:r>
            <a:endParaRPr lang="en-VN" sz="2600" dirty="0"/>
          </a:p>
        </p:txBody>
      </p:sp>
    </p:spTree>
    <p:extLst>
      <p:ext uri="{BB962C8B-B14F-4D97-AF65-F5344CB8AC3E}">
        <p14:creationId xmlns:p14="http://schemas.microsoft.com/office/powerpoint/2010/main" val="36417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514508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
        <p:nvSpPr>
          <p:cNvPr id="6" name="矩形 5"/>
          <p:cNvSpPr/>
          <p:nvPr/>
        </p:nvSpPr>
        <p:spPr>
          <a:xfrm>
            <a:off x="2657121" y="1536612"/>
            <a:ext cx="3386842" cy="492443"/>
          </a:xfrm>
          <a:prstGeom prst="rect">
            <a:avLst/>
          </a:prstGeom>
          <a:noFill/>
          <a:ln>
            <a:noFill/>
          </a:ln>
        </p:spPr>
        <p:txBody>
          <a:bodyPr vert="horz" wrap="square" lIns="0" tIns="0" rIns="0" bIns="0" numCol="1" anchor="t" anchorCtr="0" compatLnSpc="1">
            <a:spAutoFit/>
          </a:bodyPr>
          <a:lstStyle/>
          <a:p>
            <a:pPr defTabSz="685434" fontAlgn="base">
              <a:spcBef>
                <a:spcPct val="0"/>
              </a:spcBef>
              <a:spcAft>
                <a:spcPct val="0"/>
              </a:spcAft>
              <a:defRPr/>
            </a:pP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nhà</a:t>
            </a:r>
            <a:endParaRPr lang="zh-CN" altLang="en-US"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25"/>
          <p:cNvSpPr txBox="1"/>
          <p:nvPr/>
        </p:nvSpPr>
        <p:spPr>
          <a:xfrm>
            <a:off x="3227663" y="2211812"/>
            <a:ext cx="3467794" cy="400110"/>
          </a:xfrm>
          <a:prstGeom prst="rect">
            <a:avLst/>
          </a:prstGeom>
          <a:noFill/>
        </p:spPr>
        <p:txBody>
          <a:bodyPr wrap="square" rtlCol="0">
            <a:spAutoFit/>
          </a:bodyPr>
          <a:lstStyle/>
          <a:p>
            <a:pPr defTabSz="685434" fontAlgn="base">
              <a:spcBef>
                <a:spcPct val="0"/>
              </a:spcBef>
              <a:spcAft>
                <a:spcPct val="0"/>
              </a:spcAft>
              <a:defRPr/>
            </a:pP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thêm</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NLXH</a:t>
            </a:r>
            <a:endParaRPr lang="zh-CN" alt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21"/>
          <p:cNvSpPr>
            <a:spLocks noEditPoints="1"/>
          </p:cNvSpPr>
          <p:nvPr/>
        </p:nvSpPr>
        <p:spPr>
          <a:xfrm>
            <a:off x="3031152" y="2311312"/>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7A801D"/>
          </a:solidFill>
          <a:ln w="9525">
            <a:noFill/>
          </a:ln>
        </p:spPr>
        <p:txBody>
          <a:bodyPr/>
          <a:lstStyle/>
          <a:p>
            <a:pPr defTabSz="685434" fontAlgn="base">
              <a:spcBef>
                <a:spcPct val="0"/>
              </a:spcBef>
              <a:spcAft>
                <a:spcPct val="0"/>
              </a:spcAft>
            </a:pPr>
            <a:endParaRPr lang="zh-CN" altLang="en-US" sz="1349">
              <a:solidFill>
                <a:schemeClr val="tx1">
                  <a:lumMod val="75000"/>
                  <a:lumOff val="25000"/>
                </a:schemeClr>
              </a:solidFill>
              <a:ea typeface="宋体" panose="02010600030101010101" pitchFamily="2" charset="-122"/>
            </a:endParaRPr>
          </a:p>
        </p:txBody>
      </p:sp>
      <p:sp>
        <p:nvSpPr>
          <p:cNvPr id="11" name="TextBox 13"/>
          <p:cNvSpPr txBox="1"/>
          <p:nvPr/>
        </p:nvSpPr>
        <p:spPr>
          <a:xfrm>
            <a:off x="3251463" y="2643887"/>
            <a:ext cx="3237260" cy="707886"/>
          </a:xfrm>
          <a:prstGeom prst="rect">
            <a:avLst/>
          </a:prstGeom>
          <a:noFill/>
          <a:ln w="9525">
            <a:noFill/>
          </a:ln>
        </p:spPr>
        <p:txBody>
          <a:bodyPr wrap="square">
            <a:spAutoFit/>
          </a:bodyPr>
          <a:lstStyle/>
          <a:p>
            <a:pPr defTabSz="685434" fontAlgn="base">
              <a:spcBef>
                <a:spcPct val="0"/>
              </a:spcBef>
              <a:spcAft>
                <a:spcPct val="0"/>
              </a:spcAft>
            </a:pP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Chuẩn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bị</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Tại</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sao</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nên</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nuôi</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nhà</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22"/>
          <p:cNvSpPr>
            <a:spLocks noEditPoints="1"/>
          </p:cNvSpPr>
          <p:nvPr/>
        </p:nvSpPr>
        <p:spPr>
          <a:xfrm>
            <a:off x="3027742" y="2739171"/>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7A801D"/>
          </a:solidFill>
          <a:ln w="9525">
            <a:noFill/>
          </a:ln>
        </p:spPr>
        <p:txBody>
          <a:bodyPr/>
          <a:lstStyle/>
          <a:p>
            <a:pPr defTabSz="685434" fontAlgn="base">
              <a:spcBef>
                <a:spcPct val="0"/>
              </a:spcBef>
              <a:spcAft>
                <a:spcPct val="0"/>
              </a:spcAft>
            </a:pPr>
            <a:endParaRPr lang="zh-CN" altLang="en-US" sz="1349">
              <a:solidFill>
                <a:schemeClr val="tx1">
                  <a:lumMod val="75000"/>
                  <a:lumOff val="25000"/>
                </a:schemeClr>
              </a:solidFill>
              <a:ea typeface="宋体" panose="02010600030101010101" pitchFamily="2" charset="-122"/>
            </a:endParaRPr>
          </a:p>
        </p:txBody>
      </p:sp>
    </p:spTree>
    <p:extLst>
      <p:ext uri="{BB962C8B-B14F-4D97-AF65-F5344CB8AC3E}">
        <p14:creationId xmlns:p14="http://schemas.microsoft.com/office/powerpoint/2010/main" val="2694030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par>
                          <p:cTn id="17" fill="hold">
                            <p:stCondLst>
                              <p:cond delay="1820"/>
                            </p:stCondLst>
                            <p:childTnLst>
                              <p:par>
                                <p:cTn id="18" presetID="2" presetClass="entr" presetSubtype="1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42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TỪ HÁN VIỆT</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
        <p:nvSpPr>
          <p:cNvPr id="15" name="Rectangle 14">
            <a:extLst>
              <a:ext uri="{FF2B5EF4-FFF2-40B4-BE49-F238E27FC236}">
                <a16:creationId xmlns:a16="http://schemas.microsoft.com/office/drawing/2014/main" id="{23E80472-D88E-DA4B-AB0F-791B186AD5D0}"/>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514508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2286001" y="1624560"/>
            <a:ext cx="4063997" cy="1895968"/>
          </a:xfrm>
          <a:prstGeom prst="rect">
            <a:avLst/>
          </a:prstGeom>
        </p:spPr>
        <p:txBody>
          <a:bodyPr wrap="square">
            <a:spAutoFit/>
          </a:bodyPr>
          <a:lstStyle/>
          <a:p>
            <a:pPr algn="ct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văn về từ Hán Việt (SGk trang 48) và cho biết: </a:t>
            </a:r>
            <a:r>
              <a:rPr lang="en-VN" sz="2600" i="1" dirty="0">
                <a:solidFill>
                  <a:srgbClr val="000000"/>
                </a:solidFill>
                <a:latin typeface="Times New Roman" panose="02020603050405020304" pitchFamily="18" charset="0"/>
                <a:ea typeface="Calibri" panose="020F0502020204030204" pitchFamily="34" charset="0"/>
              </a:rPr>
              <a:t>T</a:t>
            </a:r>
            <a:r>
              <a:rPr lang="vi-VN" sz="2600" i="1" dirty="0">
                <a:solidFill>
                  <a:srgbClr val="000000"/>
                </a:solidFill>
                <a:latin typeface="Times New Roman" panose="02020603050405020304" pitchFamily="18" charset="0"/>
                <a:ea typeface="Calibri" panose="020F0502020204030204" pitchFamily="34" charset="0"/>
              </a:rPr>
              <a:t>hế nào là từ Hán Việt? </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ECDBFC4-27D8-3048-9E71-0C341208B149}"/>
              </a:ext>
            </a:extLst>
          </p:cNvPr>
          <p:cNvSpPr/>
          <p:nvPr/>
        </p:nvSpPr>
        <p:spPr>
          <a:xfrm>
            <a:off x="3464314" y="1133304"/>
            <a:ext cx="4572000" cy="2878480"/>
          </a:xfrm>
          <a:prstGeom prst="rect">
            <a:avLst/>
          </a:prstGeom>
          <a:solidFill>
            <a:schemeClr val="accent3">
              <a:lumMod val="20000"/>
              <a:lumOff val="80000"/>
            </a:schemeClr>
          </a:solidFill>
        </p:spPr>
        <p:txBody>
          <a:bodyPr>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Từ Hán Việt là những từ mà tiêng Việt mượn từ tiếng Hán (tiếng Trung Quốc) được đọc theo cách đọc Hán Việt.</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
        <p:nvSpPr>
          <p:cNvPr id="3" name="Rectangle 2">
            <a:extLst>
              <a:ext uri="{FF2B5EF4-FFF2-40B4-BE49-F238E27FC236}">
                <a16:creationId xmlns:a16="http://schemas.microsoft.com/office/drawing/2014/main" id="{84446D8B-5D79-D44B-8F43-BC4ECD22E2BA}"/>
              </a:ext>
            </a:extLst>
          </p:cNvPr>
          <p:cNvSpPr/>
          <p:nvPr/>
        </p:nvSpPr>
        <p:spPr>
          <a:xfrm>
            <a:off x="3234809" y="721095"/>
            <a:ext cx="4572000" cy="4198072"/>
          </a:xfrm>
          <a:prstGeom prst="rect">
            <a:avLst/>
          </a:prstGeom>
        </p:spPr>
        <p:txBody>
          <a:bodyPr>
            <a:spAutoFit/>
          </a:bodyPr>
          <a:lstStyle/>
          <a:p>
            <a:pPr algn="just">
              <a:lnSpc>
                <a:spcPct val="115000"/>
              </a:lnSpc>
              <a:spcBef>
                <a:spcPts val="600"/>
              </a:spcBef>
              <a:spcAft>
                <a:spcPts val="600"/>
              </a:spcAft>
            </a:pPr>
            <a:r>
              <a:rPr lang="vi-VN" sz="2600" b="1">
                <a:solidFill>
                  <a:srgbClr val="000000"/>
                </a:solidFill>
                <a:latin typeface="Times New Roman" panose="02020603050405020304" pitchFamily="18" charset="0"/>
                <a:ea typeface="Calibri" panose="020F0502020204030204" pitchFamily="34" charset="0"/>
              </a:rPr>
              <a:t>VD:</a:t>
            </a:r>
            <a:endParaRPr lang="en-VN" sz="2600" b="1"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i="1" dirty="0">
                <a:solidFill>
                  <a:srgbClr val="000000"/>
                </a:solidFill>
                <a:latin typeface="Times New Roman" panose="02020603050405020304" pitchFamily="18" charset="0"/>
                <a:ea typeface="Calibri" panose="020F0502020204030204" pitchFamily="34" charset="0"/>
              </a:rPr>
              <a:t>- “Việt Nam có rất nhiều sông”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i="1" dirty="0">
                <a:solidFill>
                  <a:srgbClr val="000000"/>
                </a:solidFill>
                <a:latin typeface="Times New Roman" panose="02020603050405020304" pitchFamily="18" charset="0"/>
                <a:ea typeface="Calibri" panose="020F0502020204030204" pitchFamily="34" charset="0"/>
              </a:rPr>
              <a:t>- “Việt Nam có rất nhiều hà”</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sym typeface="Wingdings" pitchFamily="2" charset="2"/>
              </a:rPr>
              <a:t> </a:t>
            </a:r>
            <a:r>
              <a:rPr lang="vi-VN" sz="2600" dirty="0">
                <a:solidFill>
                  <a:srgbClr val="000000"/>
                </a:solidFill>
                <a:latin typeface="Times New Roman" panose="02020603050405020304" pitchFamily="18" charset="0"/>
                <a:ea typeface="Calibri" panose="020F0502020204030204" pitchFamily="34" charset="0"/>
              </a:rPr>
              <a:t>Chữ “hà” là từ Hán Việt có nghĩa là “sông”, nhưng chúng ta không thể tách riêng ra để tạo câu như yếu tố thuần Việt cùng nghĩa là “sông” </a:t>
            </a:r>
            <a:endParaRPr lang="en-VN" sz="2600" dirty="0">
              <a:solidFill>
                <a:srgbClr val="000000"/>
              </a:solidFill>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B9A2AC37-7325-9243-A1A2-104806662EA2}"/>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ECDBFC4-27D8-3048-9E71-0C341208B149}"/>
              </a:ext>
            </a:extLst>
          </p:cNvPr>
          <p:cNvSpPr/>
          <p:nvPr/>
        </p:nvSpPr>
        <p:spPr>
          <a:xfrm>
            <a:off x="3464314" y="1133304"/>
            <a:ext cx="4572000" cy="2878480"/>
          </a:xfrm>
          <a:prstGeom prst="rect">
            <a:avLst/>
          </a:prstGeom>
          <a:solidFill>
            <a:schemeClr val="accent3">
              <a:lumMod val="20000"/>
              <a:lumOff val="80000"/>
            </a:schemeClr>
          </a:solidFill>
        </p:spPr>
        <p:txBody>
          <a:bodyPr>
            <a:spAutoFit/>
          </a:bodyPr>
          <a:lstStyle/>
          <a:p>
            <a:pPr algn="just">
              <a:lnSpc>
                <a:spcPct val="115000"/>
              </a:lnSpc>
              <a:spcBef>
                <a:spcPts val="600"/>
              </a:spcBef>
              <a:spcAft>
                <a:spcPts val="600"/>
              </a:spcAft>
            </a:pPr>
            <a:r>
              <a:rPr lang="vi-VN" sz="3200" dirty="0">
                <a:latin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r>
              <a:rPr lang="en-VN" sz="3200" dirty="0">
                <a:latin typeface="Times New Roman" panose="02020603050405020304" pitchFamily="18" charset="0"/>
                <a:cs typeface="Times New Roman" panose="02020603050405020304" pitchFamily="18" charset="0"/>
              </a:rPr>
              <a:t> </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Tree>
    <p:extLst>
      <p:ext uri="{BB962C8B-B14F-4D97-AF65-F5344CB8AC3E}">
        <p14:creationId xmlns:p14="http://schemas.microsoft.com/office/powerpoint/2010/main" val="1900130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VĂN BẢN VÀ ĐOẠN VĂN</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2" name="Rectangle 1">
            <a:extLst>
              <a:ext uri="{FF2B5EF4-FFF2-40B4-BE49-F238E27FC236}">
                <a16:creationId xmlns:a16="http://schemas.microsoft.com/office/drawing/2014/main" id="{8EF7E9E9-5652-704F-9144-C56F8D999508}"/>
              </a:ext>
            </a:extLst>
          </p:cNvPr>
          <p:cNvSpPr/>
          <p:nvPr/>
        </p:nvSpPr>
        <p:spPr>
          <a:xfrm>
            <a:off x="123093" y="230768"/>
            <a:ext cx="6207370" cy="4772781"/>
          </a:xfrm>
          <a:prstGeom prst="rect">
            <a:avLst/>
          </a:prstGeom>
        </p:spPr>
        <p:txBody>
          <a:bodyPr wrap="square">
            <a:spAutoFit/>
          </a:bodyPr>
          <a:lstStyle/>
          <a:p>
            <a:pPr algn="just">
              <a:lnSpc>
                <a:spcPct val="115000"/>
              </a:lnSpc>
            </a:pPr>
            <a:r>
              <a:rPr lang="it-IT" sz="1900" b="1" dirty="0" err="1">
                <a:solidFill>
                  <a:srgbClr val="000000"/>
                </a:solidFill>
                <a:latin typeface="Times New Roman" panose="02020603050405020304" pitchFamily="18" charset="0"/>
                <a:ea typeface="Calibri" panose="020F0502020204030204" pitchFamily="34" charset="0"/>
              </a:rPr>
              <a:t>Các</a:t>
            </a:r>
            <a:r>
              <a:rPr lang="it-IT" sz="1900" b="1" dirty="0">
                <a:solidFill>
                  <a:srgbClr val="000000"/>
                </a:solidFill>
                <a:latin typeface="Times New Roman" panose="02020603050405020304" pitchFamily="18" charset="0"/>
                <a:ea typeface="Calibri" panose="020F0502020204030204" pitchFamily="34" charset="0"/>
              </a:rPr>
              <a:t> </a:t>
            </a:r>
            <a:r>
              <a:rPr lang="vi-VN" sz="1900" b="1" dirty="0">
                <a:solidFill>
                  <a:srgbClr val="000000"/>
                </a:solidFill>
                <a:latin typeface="Times New Roman" panose="02020603050405020304" pitchFamily="18" charset="0"/>
                <a:ea typeface="Calibri" panose="020F0502020204030204" pitchFamily="34" charset="0"/>
              </a:rPr>
              <a:t>ẩn số (một ẩn số có thể thuộc nhiều vị trí khác nhau):</a:t>
            </a:r>
            <a:r>
              <a:rPr lang="vi-VN" sz="1900" i="1" dirty="0">
                <a:solidFill>
                  <a:srgbClr val="000000"/>
                </a:solidFill>
                <a:latin typeface="Times New Roman" panose="02020603050405020304" pitchFamily="18" charset="0"/>
                <a:ea typeface="Calibri" panose="020F0502020204030204" pitchFamily="34" charset="0"/>
              </a:rPr>
              <a:t> chủ đề, vấn đề, câu, bài nói, bài viết, đoạn văn.</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rPr>
              <a:t>- Văn bản là đơn vị ngôn ngữ trình bày trọn vẹn một (1) …………. Trong giao tiếp. Thông thường, văn bản là (2) …………. (lá đơn, bức thư, bài thơ, truyện kể, thông báo, bài văn nghị luận,…) có các bộ phận thống nhất về (3)………… (xoay quanh một vấn đề nhất định), liên kết bằng những từ ngữ nhất định và được sắp xếp theo thứ tự hợp lí. </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rPr>
              <a:t>- Văn bản có thể gồm một hoặc một số (4)…………….. Mỗi đoạn văn thể hiện một (5)……… nhỏ; hết đoạn văn, phải xuống dòng. Ở dạng phổ biến (điển hình), đoạn văn gồm một số (6)…….., trong đó thường có một câu nêu (7)……….của đoạn văn (câu chủ đề), một số câu phát triển (8)……… (câu phát triển). </a:t>
            </a:r>
            <a:endParaRPr lang="en-VN" sz="1900" dirty="0">
              <a:solidFill>
                <a:srgbClr val="000000"/>
              </a:solidFill>
              <a:latin typeface="Times New Roman" panose="02020603050405020304" pitchFamily="18" charset="0"/>
              <a:ea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A3B047FE-8FC2-2548-8716-DC4D7BE77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079" y="699703"/>
            <a:ext cx="2778920" cy="1917455"/>
          </a:xfrm>
          <a:prstGeom prst="rect">
            <a:avLst/>
          </a:prstGeom>
        </p:spPr>
      </p:pic>
      <p:sp>
        <p:nvSpPr>
          <p:cNvPr id="6" name="Rectangle 5">
            <a:extLst>
              <a:ext uri="{FF2B5EF4-FFF2-40B4-BE49-F238E27FC236}">
                <a16:creationId xmlns:a16="http://schemas.microsoft.com/office/drawing/2014/main" id="{A7F00A86-FF4C-9046-A041-85B68EC2946D}"/>
              </a:ext>
            </a:extLst>
          </p:cNvPr>
          <p:cNvSpPr/>
          <p:nvPr/>
        </p:nvSpPr>
        <p:spPr>
          <a:xfrm>
            <a:off x="2286000" y="-1595572"/>
            <a:ext cx="4572000" cy="507831"/>
          </a:xfrm>
          <a:prstGeom prst="rect">
            <a:avLst/>
          </a:prstGeom>
        </p:spPr>
        <p:txBody>
          <a:bodyPr>
            <a:spAutoFit/>
          </a:bodyPr>
          <a:lstStyle/>
          <a:p>
            <a:pPr lvl="0" defTabSz="914400">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en-VN" dirty="0"/>
          </a:p>
        </p:txBody>
      </p:sp>
    </p:spTree>
    <p:extLst>
      <p:ext uri="{BB962C8B-B14F-4D97-AF65-F5344CB8AC3E}">
        <p14:creationId xmlns:p14="http://schemas.microsoft.com/office/powerpoint/2010/main" val="4286548918"/>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1181</TotalTime>
  <Words>2012</Words>
  <Application>Microsoft Macintosh PowerPoint</Application>
  <PresentationFormat>Custom</PresentationFormat>
  <Paragraphs>129</Paragraphs>
  <Slides>22</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宋体</vt:lpstr>
      <vt:lpstr>Arial</vt:lpstr>
      <vt:lpstr>Book Antiqua</vt:lpstr>
      <vt:lpstr>Calibri</vt:lpstr>
      <vt:lpstr>Times New Roman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Giang Vương</cp:lastModifiedBy>
  <cp:revision>195</cp:revision>
  <dcterms:created xsi:type="dcterms:W3CDTF">2017-01-14T09:35:14Z</dcterms:created>
  <dcterms:modified xsi:type="dcterms:W3CDTF">2026-04-09T06:26:10Z</dcterms:modified>
</cp:coreProperties>
</file>