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3" r:id="rId2"/>
  </p:sldMasterIdLst>
  <p:notesMasterIdLst>
    <p:notesMasterId r:id="rId20"/>
  </p:notesMasterIdLst>
  <p:sldIdLst>
    <p:sldId id="258" r:id="rId3"/>
    <p:sldId id="257" r:id="rId4"/>
    <p:sldId id="269" r:id="rId5"/>
    <p:sldId id="264" r:id="rId6"/>
    <p:sldId id="280" r:id="rId7"/>
    <p:sldId id="270" r:id="rId8"/>
    <p:sldId id="274" r:id="rId9"/>
    <p:sldId id="271" r:id="rId10"/>
    <p:sldId id="272" r:id="rId11"/>
    <p:sldId id="283" r:id="rId12"/>
    <p:sldId id="273" r:id="rId13"/>
    <p:sldId id="277" r:id="rId14"/>
    <p:sldId id="268" r:id="rId15"/>
    <p:sldId id="279" r:id="rId16"/>
    <p:sldId id="278" r:id="rId17"/>
    <p:sldId id="282" r:id="rId18"/>
    <p:sldId id="284" r:id="rId19"/>
  </p:sldIdLst>
  <p:sldSz cx="12192000" cy="6858000"/>
  <p:notesSz cx="6858000" cy="9144000"/>
  <p:embeddedFontLst>
    <p:embeddedFont>
      <p:font typeface="Microsoft YaHei" panose="020B0503020204020204" pitchFamily="34" charset="-122"/>
      <p:regular r:id="rId21"/>
      <p:bold r:id="rId22"/>
    </p:embeddedFont>
    <p:embeddedFont>
      <p:font typeface="#9Slide05 SVNHollie Script Pro" pitchFamily="2" charset="0"/>
      <p:regular r:id="rId23"/>
    </p:embeddedFont>
    <p:embeddedFont>
      <p:font typeface="DengXian" panose="020B0604020202020204" charset="-122"/>
      <p:regular r:id="rId24"/>
      <p:bold r:id="rId25"/>
    </p:embeddedFont>
    <p:embeddedFont>
      <p:font typeface="#9Slide03 BoosterNextFYBlack" panose="02000A03000000020004" pitchFamily="2" charset="0"/>
      <p:regular r:id="rId26"/>
    </p:embeddedFont>
    <p:embeddedFont>
      <p:font typeface="#9Slide03 Arima Madurai Bold" panose="00000800000000000000" pitchFamily="2" charset="0"/>
      <p:bold r:id="rId27"/>
    </p:embeddedFont>
  </p:embeddedFontLst>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800000"/>
    <a:srgbClr val="A6A6A6"/>
    <a:srgbClr val="595959"/>
    <a:srgbClr val="BFBFB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32" autoAdjust="0"/>
    <p:restoredTop sz="93717" autoAdjust="0"/>
  </p:normalViewPr>
  <p:slideViewPr>
    <p:cSldViewPr snapToGrid="0" showGuides="1">
      <p:cViewPr>
        <p:scale>
          <a:sx n="65" d="100"/>
          <a:sy n="65" d="100"/>
        </p:scale>
        <p:origin x="288" y="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E3DBA4-83FB-4E50-9447-27D4FE46F2AE}" type="doc">
      <dgm:prSet loTypeId="urn:microsoft.com/office/officeart/2005/8/layout/hProcess9" loCatId="process" qsTypeId="urn:microsoft.com/office/officeart/2005/8/quickstyle/simple1" qsCatId="simple" csTypeId="urn:microsoft.com/office/officeart/2005/8/colors/colorful2" csCatId="colorful" phldr="1"/>
      <dgm:spPr/>
    </dgm:pt>
    <dgm:pt modelId="{DB58E144-E25A-440F-8922-2F90B09D6E53}">
      <dgm:prSet phldrT="[Text]" custT="1"/>
      <dgm:spPr/>
      <dgm:t>
        <a:bodyPr/>
        <a:lstStyle/>
        <a:p>
          <a:r>
            <a:rPr lang="pt-BR" sz="2000" i="1" dirty="0">
              <a:latin typeface="#9Slide03 Arima Madurai Bold" panose="00000800000000000000" pitchFamily="2" charset="0"/>
              <a:cs typeface="#9Slide03 Arima Madurai Bold" panose="00000800000000000000" pitchFamily="2" charset="0"/>
            </a:rPr>
            <a:t>(1) Chia sẻ quá trình tự đọc văn bản ở nhà (cách đọc diễn cảm, cách khám phá văn bản theo các gợi ý đọc bên phải văn bản; những lưu ý khi đọc văn bản nghị luận văn học)</a:t>
          </a:r>
          <a:endParaRPr lang="en-US" sz="2000" dirty="0">
            <a:latin typeface="#9Slide03 Arima Madurai Bold" panose="00000800000000000000" pitchFamily="2" charset="0"/>
            <a:cs typeface="#9Slide03 Arima Madurai Bold" panose="00000800000000000000" pitchFamily="2" charset="0"/>
          </a:endParaRPr>
        </a:p>
      </dgm:t>
    </dgm:pt>
    <dgm:pt modelId="{6BE8521F-ECA8-4914-A619-E3CBA153DFC2}" type="parTrans" cxnId="{2C8FFD64-71A1-4E8F-AF51-7D9F3117C5F8}">
      <dgm:prSet/>
      <dgm:spPr/>
      <dgm:t>
        <a:bodyPr/>
        <a:lstStyle/>
        <a:p>
          <a:endParaRPr lang="en-US"/>
        </a:p>
      </dgm:t>
    </dgm:pt>
    <dgm:pt modelId="{34BC11C5-DB9A-4F08-BB1E-33EC3F437851}" type="sibTrans" cxnId="{2C8FFD64-71A1-4E8F-AF51-7D9F3117C5F8}">
      <dgm:prSet/>
      <dgm:spPr/>
      <dgm:t>
        <a:bodyPr/>
        <a:lstStyle/>
        <a:p>
          <a:endParaRPr lang="en-US"/>
        </a:p>
      </dgm:t>
    </dgm:pt>
    <dgm:pt modelId="{ED20662C-7CD6-4D74-B96F-62C3D6682CFB}">
      <dgm:prSet phldrT="[Text]" custT="1"/>
      <dgm:spPr/>
      <dgm:t>
        <a:bodyPr/>
        <a:lstStyle/>
        <a:p>
          <a:pPr algn="just"/>
          <a:r>
            <a:rPr lang="pt-BR" sz="2000" i="1" dirty="0">
              <a:latin typeface="#9Slide03 Arima Madurai Bold" panose="00000800000000000000" pitchFamily="2" charset="0"/>
              <a:cs typeface="#9Slide03 Arima Madurai Bold" panose="00000800000000000000" pitchFamily="2" charset="0"/>
            </a:rPr>
            <a:t>(2) Ngoài các từ ngữ ở cước chú, em thấy cần giải nghĩa thêm những từ ngữ nào khác trong văn bản?</a:t>
          </a:r>
          <a:endParaRPr lang="en-US" sz="2000" dirty="0">
            <a:latin typeface="#9Slide03 Arima Madurai Bold" panose="00000800000000000000" pitchFamily="2" charset="0"/>
            <a:cs typeface="#9Slide03 Arima Madurai Bold" panose="00000800000000000000" pitchFamily="2" charset="0"/>
          </a:endParaRPr>
        </a:p>
      </dgm:t>
    </dgm:pt>
    <dgm:pt modelId="{731BDE17-5C90-4B2D-887B-355F40793E59}" type="parTrans" cxnId="{E4024C9D-F45F-4134-9546-C9637D19192F}">
      <dgm:prSet/>
      <dgm:spPr/>
      <dgm:t>
        <a:bodyPr/>
        <a:lstStyle/>
        <a:p>
          <a:endParaRPr lang="en-US"/>
        </a:p>
      </dgm:t>
    </dgm:pt>
    <dgm:pt modelId="{A9EDD8F5-ED1D-4B66-B0FE-425FBC6F1FA2}" type="sibTrans" cxnId="{E4024C9D-F45F-4134-9546-C9637D19192F}">
      <dgm:prSet/>
      <dgm:spPr/>
      <dgm:t>
        <a:bodyPr/>
        <a:lstStyle/>
        <a:p>
          <a:endParaRPr lang="en-US"/>
        </a:p>
      </dgm:t>
    </dgm:pt>
    <dgm:pt modelId="{1D4BF4FA-1195-43CF-A7F2-EECB638533EA}" type="pres">
      <dgm:prSet presAssocID="{C1E3DBA4-83FB-4E50-9447-27D4FE46F2AE}" presName="CompostProcess" presStyleCnt="0">
        <dgm:presLayoutVars>
          <dgm:dir/>
          <dgm:resizeHandles val="exact"/>
        </dgm:presLayoutVars>
      </dgm:prSet>
      <dgm:spPr/>
    </dgm:pt>
    <dgm:pt modelId="{5047CFE9-6CF4-44E8-886F-37B464AA847D}" type="pres">
      <dgm:prSet presAssocID="{C1E3DBA4-83FB-4E50-9447-27D4FE46F2AE}" presName="arrow" presStyleLbl="bgShp" presStyleIdx="0" presStyleCnt="1"/>
      <dgm:spPr/>
    </dgm:pt>
    <dgm:pt modelId="{EC7098F4-FF56-495E-AB95-03B5EF830A18}" type="pres">
      <dgm:prSet presAssocID="{C1E3DBA4-83FB-4E50-9447-27D4FE46F2AE}" presName="linearProcess" presStyleCnt="0"/>
      <dgm:spPr/>
    </dgm:pt>
    <dgm:pt modelId="{121006CB-E383-44EF-81EF-730595253376}" type="pres">
      <dgm:prSet presAssocID="{DB58E144-E25A-440F-8922-2F90B09D6E53}" presName="textNode" presStyleLbl="node1" presStyleIdx="0" presStyleCnt="2" custScaleX="118190">
        <dgm:presLayoutVars>
          <dgm:bulletEnabled val="1"/>
        </dgm:presLayoutVars>
      </dgm:prSet>
      <dgm:spPr/>
      <dgm:t>
        <a:bodyPr/>
        <a:lstStyle/>
        <a:p>
          <a:endParaRPr lang="en-US"/>
        </a:p>
      </dgm:t>
    </dgm:pt>
    <dgm:pt modelId="{D32C63AC-AFC6-4870-861B-273E9E4AC828}" type="pres">
      <dgm:prSet presAssocID="{34BC11C5-DB9A-4F08-BB1E-33EC3F437851}" presName="sibTrans" presStyleCnt="0"/>
      <dgm:spPr/>
    </dgm:pt>
    <dgm:pt modelId="{DC109742-03E5-4852-AF4B-6ADAC4951C3D}" type="pres">
      <dgm:prSet presAssocID="{ED20662C-7CD6-4D74-B96F-62C3D6682CFB}" presName="textNode" presStyleLbl="node1" presStyleIdx="1" presStyleCnt="2">
        <dgm:presLayoutVars>
          <dgm:bulletEnabled val="1"/>
        </dgm:presLayoutVars>
      </dgm:prSet>
      <dgm:spPr/>
      <dgm:t>
        <a:bodyPr/>
        <a:lstStyle/>
        <a:p>
          <a:endParaRPr lang="en-US"/>
        </a:p>
      </dgm:t>
    </dgm:pt>
  </dgm:ptLst>
  <dgm:cxnLst>
    <dgm:cxn modelId="{2C8FFD64-71A1-4E8F-AF51-7D9F3117C5F8}" srcId="{C1E3DBA4-83FB-4E50-9447-27D4FE46F2AE}" destId="{DB58E144-E25A-440F-8922-2F90B09D6E53}" srcOrd="0" destOrd="0" parTransId="{6BE8521F-ECA8-4914-A619-E3CBA153DFC2}" sibTransId="{34BC11C5-DB9A-4F08-BB1E-33EC3F437851}"/>
    <dgm:cxn modelId="{E4024C9D-F45F-4134-9546-C9637D19192F}" srcId="{C1E3DBA4-83FB-4E50-9447-27D4FE46F2AE}" destId="{ED20662C-7CD6-4D74-B96F-62C3D6682CFB}" srcOrd="1" destOrd="0" parTransId="{731BDE17-5C90-4B2D-887B-355F40793E59}" sibTransId="{A9EDD8F5-ED1D-4B66-B0FE-425FBC6F1FA2}"/>
    <dgm:cxn modelId="{80BB73CA-0DD7-41B5-A44C-AE79C5DD7A7A}" type="presOf" srcId="{ED20662C-7CD6-4D74-B96F-62C3D6682CFB}" destId="{DC109742-03E5-4852-AF4B-6ADAC4951C3D}" srcOrd="0" destOrd="0" presId="urn:microsoft.com/office/officeart/2005/8/layout/hProcess9"/>
    <dgm:cxn modelId="{C4573A7A-5BC7-4696-9434-4E776388F88C}" type="presOf" srcId="{C1E3DBA4-83FB-4E50-9447-27D4FE46F2AE}" destId="{1D4BF4FA-1195-43CF-A7F2-EECB638533EA}" srcOrd="0" destOrd="0" presId="urn:microsoft.com/office/officeart/2005/8/layout/hProcess9"/>
    <dgm:cxn modelId="{F4C341EE-C2C8-48B2-ADA7-828225EA6BEC}" type="presOf" srcId="{DB58E144-E25A-440F-8922-2F90B09D6E53}" destId="{121006CB-E383-44EF-81EF-730595253376}" srcOrd="0" destOrd="0" presId="urn:microsoft.com/office/officeart/2005/8/layout/hProcess9"/>
    <dgm:cxn modelId="{C4C4E9D7-DDDA-4415-AE37-C00FC8DC8C4B}" type="presParOf" srcId="{1D4BF4FA-1195-43CF-A7F2-EECB638533EA}" destId="{5047CFE9-6CF4-44E8-886F-37B464AA847D}" srcOrd="0" destOrd="0" presId="urn:microsoft.com/office/officeart/2005/8/layout/hProcess9"/>
    <dgm:cxn modelId="{B7CBE0B1-78AA-47CC-8035-398F9BEDFFC8}" type="presParOf" srcId="{1D4BF4FA-1195-43CF-A7F2-EECB638533EA}" destId="{EC7098F4-FF56-495E-AB95-03B5EF830A18}" srcOrd="1" destOrd="0" presId="urn:microsoft.com/office/officeart/2005/8/layout/hProcess9"/>
    <dgm:cxn modelId="{D6BD5E5B-3467-4C73-BBBE-59FB5F946540}" type="presParOf" srcId="{EC7098F4-FF56-495E-AB95-03B5EF830A18}" destId="{121006CB-E383-44EF-81EF-730595253376}" srcOrd="0" destOrd="0" presId="urn:microsoft.com/office/officeart/2005/8/layout/hProcess9"/>
    <dgm:cxn modelId="{2E37E205-AB0E-4724-8C99-886A7A1B22B9}" type="presParOf" srcId="{EC7098F4-FF56-495E-AB95-03B5EF830A18}" destId="{D32C63AC-AFC6-4870-861B-273E9E4AC828}" srcOrd="1" destOrd="0" presId="urn:microsoft.com/office/officeart/2005/8/layout/hProcess9"/>
    <dgm:cxn modelId="{BC87E1CA-4C27-4F74-A3C5-4432A60FD29F}" type="presParOf" srcId="{EC7098F4-FF56-495E-AB95-03B5EF830A18}" destId="{DC109742-03E5-4852-AF4B-6ADAC4951C3D}"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7CFE9-6CF4-44E8-886F-37B464AA847D}">
      <dsp:nvSpPr>
        <dsp:cNvPr id="0" name=""/>
        <dsp:cNvSpPr/>
      </dsp:nvSpPr>
      <dsp:spPr>
        <a:xfrm>
          <a:off x="726722" y="0"/>
          <a:ext cx="8236190" cy="4742168"/>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1006CB-E383-44EF-81EF-730595253376}">
      <dsp:nvSpPr>
        <dsp:cNvPr id="0" name=""/>
        <dsp:cNvSpPr/>
      </dsp:nvSpPr>
      <dsp:spPr>
        <a:xfrm>
          <a:off x="4105" y="1422650"/>
          <a:ext cx="5038987" cy="189686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t-BR" sz="2000" i="1" kern="1200" dirty="0">
              <a:latin typeface="#9Slide03 Arima Madurai Bold" panose="00000800000000000000" pitchFamily="2" charset="0"/>
              <a:cs typeface="#9Slide03 Arima Madurai Bold" panose="00000800000000000000" pitchFamily="2" charset="0"/>
            </a:rPr>
            <a:t>(1) Chia sẻ quá trình tự đọc văn bản ở nhà (cách đọc diễn cảm, cách khám phá văn bản theo các gợi ý đọc bên phải văn bản; những lưu ý khi đọc văn bản nghị luận văn học)</a:t>
          </a:r>
          <a:endParaRPr lang="en-US" sz="2000" kern="1200" dirty="0">
            <a:latin typeface="#9Slide03 Arima Madurai Bold" panose="00000800000000000000" pitchFamily="2" charset="0"/>
            <a:cs typeface="#9Slide03 Arima Madurai Bold" panose="00000800000000000000" pitchFamily="2" charset="0"/>
          </a:endParaRPr>
        </a:p>
      </dsp:txBody>
      <dsp:txXfrm>
        <a:off x="96702" y="1515247"/>
        <a:ext cx="4853793" cy="1711673"/>
      </dsp:txXfrm>
    </dsp:sp>
    <dsp:sp modelId="{DC109742-03E5-4852-AF4B-6ADAC4951C3D}">
      <dsp:nvSpPr>
        <dsp:cNvPr id="0" name=""/>
        <dsp:cNvSpPr/>
      </dsp:nvSpPr>
      <dsp:spPr>
        <a:xfrm>
          <a:off x="5422067" y="1422650"/>
          <a:ext cx="4263463" cy="1896867"/>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pt-BR" sz="2000" i="1" kern="1200" dirty="0">
              <a:latin typeface="#9Slide03 Arima Madurai Bold" panose="00000800000000000000" pitchFamily="2" charset="0"/>
              <a:cs typeface="#9Slide03 Arima Madurai Bold" panose="00000800000000000000" pitchFamily="2" charset="0"/>
            </a:rPr>
            <a:t>(2) Ngoài các từ ngữ ở cước chú, em thấy cần giải nghĩa thêm những từ ngữ nào khác trong văn bản?</a:t>
          </a:r>
          <a:endParaRPr lang="en-US" sz="2000" kern="1200" dirty="0">
            <a:latin typeface="#9Slide03 Arima Madurai Bold" panose="00000800000000000000" pitchFamily="2" charset="0"/>
            <a:cs typeface="#9Slide03 Arima Madurai Bold" panose="00000800000000000000" pitchFamily="2" charset="0"/>
          </a:endParaRPr>
        </a:p>
      </dsp:txBody>
      <dsp:txXfrm>
        <a:off x="5514664" y="1515247"/>
        <a:ext cx="4078269" cy="171167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392AEE-ACA4-4254-AEB7-83AA60B063AF}" type="datetimeFigureOut">
              <a:rPr lang="zh-CN" altLang="en-US" smtClean="0"/>
              <a:pPr/>
              <a:t>2026/4/9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A27D3D-AAFC-430F-8B5E-7663D5F15718}" type="slidenum">
              <a:rPr lang="zh-CN" altLang="en-US" smtClean="0"/>
              <a:pPr/>
              <a:t>‹#›</a:t>
            </a:fld>
            <a:endParaRPr lang="zh-CN" altLang="en-US"/>
          </a:p>
        </p:txBody>
      </p:sp>
    </p:spTree>
    <p:extLst>
      <p:ext uri="{BB962C8B-B14F-4D97-AF65-F5344CB8AC3E}">
        <p14:creationId xmlns:p14="http://schemas.microsoft.com/office/powerpoint/2010/main" val="3264096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4A27D3D-AAFC-430F-8B5E-7663D5F15718}" type="slidenum">
              <a:rPr lang="zh-CN" altLang="en-US" smtClean="0"/>
              <a:pPr/>
              <a:t>1</a:t>
            </a:fld>
            <a:endParaRPr lang="zh-CN" altLang="en-US"/>
          </a:p>
        </p:txBody>
      </p:sp>
    </p:spTree>
    <p:extLst>
      <p:ext uri="{BB962C8B-B14F-4D97-AF65-F5344CB8AC3E}">
        <p14:creationId xmlns:p14="http://schemas.microsoft.com/office/powerpoint/2010/main" val="1072985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CDF08-4695-EA8D-CF5E-2187DEEDA14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12D083E-485A-9D0F-E116-36A951069B3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07E5652-5EBE-3F22-B355-F77153476B91}"/>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CDA28D67-6AA1-26A5-C9A9-0717320A2DF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7D3D-AAFC-430F-8B5E-7663D5F1571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48188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7D3D-AAFC-430F-8B5E-7663D5F1571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80161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7D3D-AAFC-430F-8B5E-7663D5F1571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95129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A27D3D-AAFC-430F-8B5E-7663D5F15718}" type="slidenum">
              <a:rPr lang="zh-CN" altLang="en-US" smtClean="0"/>
              <a:pPr/>
              <a:t>13</a:t>
            </a:fld>
            <a:endParaRPr lang="zh-CN" altLang="en-US"/>
          </a:p>
        </p:txBody>
      </p:sp>
    </p:spTree>
    <p:extLst>
      <p:ext uri="{BB962C8B-B14F-4D97-AF65-F5344CB8AC3E}">
        <p14:creationId xmlns:p14="http://schemas.microsoft.com/office/powerpoint/2010/main" val="281066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7D3D-AAFC-430F-8B5E-7663D5F1571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62644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7D3D-AAFC-430F-8B5E-7663D5F1571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2203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7D3D-AAFC-430F-8B5E-7663D5F1571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20823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B2AC7-A1EC-07EC-8AD3-7FA5A9410DD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66148B9-E0B4-00B6-7D30-254322CB1BB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3CF241D-95A2-A4AC-0B68-5469600F8E8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4A869697-0B7D-4975-1DD3-2B71435496D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7D3D-AAFC-430F-8B5E-7663D5F1571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94985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A27D3D-AAFC-430F-8B5E-7663D5F15718}" type="slidenum">
              <a:rPr lang="zh-CN" altLang="en-US" smtClean="0"/>
              <a:pPr/>
              <a:t>2</a:t>
            </a:fld>
            <a:endParaRPr lang="zh-CN" altLang="en-US"/>
          </a:p>
        </p:txBody>
      </p:sp>
    </p:spTree>
    <p:extLst>
      <p:ext uri="{BB962C8B-B14F-4D97-AF65-F5344CB8AC3E}">
        <p14:creationId xmlns:p14="http://schemas.microsoft.com/office/powerpoint/2010/main" val="2284274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7D3D-AAFC-430F-8B5E-7663D5F1571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27448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A27D3D-AAFC-430F-8B5E-7663D5F15718}" type="slidenum">
              <a:rPr lang="zh-CN" altLang="en-US" smtClean="0"/>
              <a:pPr/>
              <a:t>4</a:t>
            </a:fld>
            <a:endParaRPr lang="zh-CN" altLang="en-US"/>
          </a:p>
        </p:txBody>
      </p:sp>
    </p:spTree>
    <p:extLst>
      <p:ext uri="{BB962C8B-B14F-4D97-AF65-F5344CB8AC3E}">
        <p14:creationId xmlns:p14="http://schemas.microsoft.com/office/powerpoint/2010/main" val="2040022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7D3D-AAFC-430F-8B5E-7663D5F1571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1070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7D3D-AAFC-430F-8B5E-7663D5F1571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02099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7D3D-AAFC-430F-8B5E-7663D5F1571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13248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7D3D-AAFC-430F-8B5E-7663D5F1571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08690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A27D3D-AAFC-430F-8B5E-7663D5F1571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811776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033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F705729-FC5A-4EA4-8A7B-63F7BAD83925}"/>
              </a:ext>
            </a:extLst>
          </p:cNvPr>
          <p:cNvSpPr>
            <a:spLocks noGrp="1"/>
          </p:cNvSpPr>
          <p:nvPr>
            <p:ph type="dt" sz="half" idx="10"/>
          </p:nvPr>
        </p:nvSpPr>
        <p:spPr/>
        <p:txBody>
          <a:bodyPr/>
          <a:lstStyle/>
          <a:p>
            <a:fld id="{72D063C1-1B32-4DFB-933B-4A06DBAE874E}" type="datetimeFigureOut">
              <a:rPr lang="zh-CN" altLang="en-US" smtClean="0"/>
              <a:pPr/>
              <a:t>2026/4/9</a:t>
            </a:fld>
            <a:endParaRPr lang="zh-CN" altLang="en-US"/>
          </a:p>
        </p:txBody>
      </p:sp>
      <p:sp>
        <p:nvSpPr>
          <p:cNvPr id="3" name="页脚占位符 2">
            <a:extLst>
              <a:ext uri="{FF2B5EF4-FFF2-40B4-BE49-F238E27FC236}">
                <a16:creationId xmlns:a16="http://schemas.microsoft.com/office/drawing/2014/main" id="{BFF06829-997C-4690-954D-9600F582BD5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473EE13-A8C9-443A-8C93-22F45547FBB1}"/>
              </a:ext>
            </a:extLst>
          </p:cNvPr>
          <p:cNvSpPr>
            <a:spLocks noGrp="1"/>
          </p:cNvSpPr>
          <p:nvPr>
            <p:ph type="sldNum" sz="quarter" idx="12"/>
          </p:nvPr>
        </p:nvSpPr>
        <p:spPr/>
        <p:txBody>
          <a:bodyPr/>
          <a:lstStyle/>
          <a:p>
            <a:fld id="{2FACE1E9-EBDF-459D-9684-FFF4DEA7320F}" type="slidenum">
              <a:rPr lang="zh-CN" altLang="en-US" smtClean="0"/>
              <a:pPr/>
              <a:t>‹#›</a:t>
            </a:fld>
            <a:endParaRPr lang="zh-CN" altLang="en-US"/>
          </a:p>
        </p:txBody>
      </p:sp>
    </p:spTree>
    <p:extLst>
      <p:ext uri="{BB962C8B-B14F-4D97-AF65-F5344CB8AC3E}">
        <p14:creationId xmlns:p14="http://schemas.microsoft.com/office/powerpoint/2010/main" val="3327744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AABC15-73A0-4ECC-B54B-9BFCE0CC0A2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2731C2F-F129-40E8-960D-8C2A3BE4DE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8E82E90-89F5-418A-97A6-3960BF5351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11A0127-7611-4664-AE92-B360A1B1BE4A}"/>
              </a:ext>
            </a:extLst>
          </p:cNvPr>
          <p:cNvSpPr>
            <a:spLocks noGrp="1"/>
          </p:cNvSpPr>
          <p:nvPr>
            <p:ph type="dt" sz="half" idx="10"/>
          </p:nvPr>
        </p:nvSpPr>
        <p:spPr/>
        <p:txBody>
          <a:bodyPr/>
          <a:lstStyle/>
          <a:p>
            <a:fld id="{72D063C1-1B32-4DFB-933B-4A06DBAE874E}" type="datetimeFigureOut">
              <a:rPr lang="zh-CN" altLang="en-US" smtClean="0"/>
              <a:pPr/>
              <a:t>2026/4/9</a:t>
            </a:fld>
            <a:endParaRPr lang="zh-CN" altLang="en-US"/>
          </a:p>
        </p:txBody>
      </p:sp>
      <p:sp>
        <p:nvSpPr>
          <p:cNvPr id="6" name="页脚占位符 5">
            <a:extLst>
              <a:ext uri="{FF2B5EF4-FFF2-40B4-BE49-F238E27FC236}">
                <a16:creationId xmlns:a16="http://schemas.microsoft.com/office/drawing/2014/main" id="{5CF1B123-ABE8-4EC0-BD4B-9BAF06CDD81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2A11033-6863-4BC2-8203-B4F1B151594F}"/>
              </a:ext>
            </a:extLst>
          </p:cNvPr>
          <p:cNvSpPr>
            <a:spLocks noGrp="1"/>
          </p:cNvSpPr>
          <p:nvPr>
            <p:ph type="sldNum" sz="quarter" idx="12"/>
          </p:nvPr>
        </p:nvSpPr>
        <p:spPr/>
        <p:txBody>
          <a:bodyPr/>
          <a:lstStyle/>
          <a:p>
            <a:fld id="{2FACE1E9-EBDF-459D-9684-FFF4DEA7320F}" type="slidenum">
              <a:rPr lang="zh-CN" altLang="en-US" smtClean="0"/>
              <a:pPr/>
              <a:t>‹#›</a:t>
            </a:fld>
            <a:endParaRPr lang="zh-CN" altLang="en-US"/>
          </a:p>
        </p:txBody>
      </p:sp>
    </p:spTree>
    <p:extLst>
      <p:ext uri="{BB962C8B-B14F-4D97-AF65-F5344CB8AC3E}">
        <p14:creationId xmlns:p14="http://schemas.microsoft.com/office/powerpoint/2010/main" val="3563654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8B9109-F247-4A40-9510-027798C2C18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DDDB475-C4DC-4E60-BF77-F524E0BFFC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BA6C2CA-227C-47C4-B37C-2A93F41A73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23131E5-C543-4900-AE0D-6A1062A30C77}"/>
              </a:ext>
            </a:extLst>
          </p:cNvPr>
          <p:cNvSpPr>
            <a:spLocks noGrp="1"/>
          </p:cNvSpPr>
          <p:nvPr>
            <p:ph type="dt" sz="half" idx="10"/>
          </p:nvPr>
        </p:nvSpPr>
        <p:spPr/>
        <p:txBody>
          <a:bodyPr/>
          <a:lstStyle/>
          <a:p>
            <a:fld id="{72D063C1-1B32-4DFB-933B-4A06DBAE874E}" type="datetimeFigureOut">
              <a:rPr lang="zh-CN" altLang="en-US" smtClean="0"/>
              <a:pPr/>
              <a:t>2026/4/9</a:t>
            </a:fld>
            <a:endParaRPr lang="zh-CN" altLang="en-US"/>
          </a:p>
        </p:txBody>
      </p:sp>
      <p:sp>
        <p:nvSpPr>
          <p:cNvPr id="6" name="页脚占位符 5">
            <a:extLst>
              <a:ext uri="{FF2B5EF4-FFF2-40B4-BE49-F238E27FC236}">
                <a16:creationId xmlns:a16="http://schemas.microsoft.com/office/drawing/2014/main" id="{8DF3218E-2612-4A6B-BFE4-7E2E610F52D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44BAF52-120E-4B94-80DA-BDEA83827723}"/>
              </a:ext>
            </a:extLst>
          </p:cNvPr>
          <p:cNvSpPr>
            <a:spLocks noGrp="1"/>
          </p:cNvSpPr>
          <p:nvPr>
            <p:ph type="sldNum" sz="quarter" idx="12"/>
          </p:nvPr>
        </p:nvSpPr>
        <p:spPr/>
        <p:txBody>
          <a:bodyPr/>
          <a:lstStyle/>
          <a:p>
            <a:fld id="{2FACE1E9-EBDF-459D-9684-FFF4DEA7320F}" type="slidenum">
              <a:rPr lang="zh-CN" altLang="en-US" smtClean="0"/>
              <a:pPr/>
              <a:t>‹#›</a:t>
            </a:fld>
            <a:endParaRPr lang="zh-CN" altLang="en-US"/>
          </a:p>
        </p:txBody>
      </p:sp>
    </p:spTree>
    <p:extLst>
      <p:ext uri="{BB962C8B-B14F-4D97-AF65-F5344CB8AC3E}">
        <p14:creationId xmlns:p14="http://schemas.microsoft.com/office/powerpoint/2010/main" val="2107952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4AE4BD-B201-4F02-BA8D-3235A649894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6C2133D-0812-4564-A9F1-AEDCCE4EF4B7}"/>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CD36B7E-1317-45F6-AA6C-20923826B10E}"/>
              </a:ext>
            </a:extLst>
          </p:cNvPr>
          <p:cNvSpPr>
            <a:spLocks noGrp="1"/>
          </p:cNvSpPr>
          <p:nvPr>
            <p:ph type="dt" sz="half" idx="10"/>
          </p:nvPr>
        </p:nvSpPr>
        <p:spPr/>
        <p:txBody>
          <a:bodyPr/>
          <a:lstStyle/>
          <a:p>
            <a:fld id="{72D063C1-1B32-4DFB-933B-4A06DBAE874E}" type="datetimeFigureOut">
              <a:rPr lang="zh-CN" altLang="en-US" smtClean="0"/>
              <a:pPr/>
              <a:t>2026/4/9</a:t>
            </a:fld>
            <a:endParaRPr lang="zh-CN" altLang="en-US"/>
          </a:p>
        </p:txBody>
      </p:sp>
      <p:sp>
        <p:nvSpPr>
          <p:cNvPr id="5" name="页脚占位符 4">
            <a:extLst>
              <a:ext uri="{FF2B5EF4-FFF2-40B4-BE49-F238E27FC236}">
                <a16:creationId xmlns:a16="http://schemas.microsoft.com/office/drawing/2014/main" id="{84FFC5F5-023E-4356-84A6-AF36909CE68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9177D3-40EA-4207-BFC3-610BC21DCEB8}"/>
              </a:ext>
            </a:extLst>
          </p:cNvPr>
          <p:cNvSpPr>
            <a:spLocks noGrp="1"/>
          </p:cNvSpPr>
          <p:nvPr>
            <p:ph type="sldNum" sz="quarter" idx="12"/>
          </p:nvPr>
        </p:nvSpPr>
        <p:spPr/>
        <p:txBody>
          <a:bodyPr/>
          <a:lstStyle/>
          <a:p>
            <a:fld id="{2FACE1E9-EBDF-459D-9684-FFF4DEA7320F}" type="slidenum">
              <a:rPr lang="zh-CN" altLang="en-US" smtClean="0"/>
              <a:pPr/>
              <a:t>‹#›</a:t>
            </a:fld>
            <a:endParaRPr lang="zh-CN" altLang="en-US"/>
          </a:p>
        </p:txBody>
      </p:sp>
    </p:spTree>
    <p:extLst>
      <p:ext uri="{BB962C8B-B14F-4D97-AF65-F5344CB8AC3E}">
        <p14:creationId xmlns:p14="http://schemas.microsoft.com/office/powerpoint/2010/main" val="332295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42A889-3138-4195-8165-15BDB022B06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9EC1511-0821-45DF-BCC4-8940E4A7710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92A225C-17C5-464A-87F4-808445109AD6}"/>
              </a:ext>
            </a:extLst>
          </p:cNvPr>
          <p:cNvSpPr>
            <a:spLocks noGrp="1"/>
          </p:cNvSpPr>
          <p:nvPr>
            <p:ph type="dt" sz="half" idx="10"/>
          </p:nvPr>
        </p:nvSpPr>
        <p:spPr/>
        <p:txBody>
          <a:bodyPr/>
          <a:lstStyle/>
          <a:p>
            <a:fld id="{72D063C1-1B32-4DFB-933B-4A06DBAE874E}" type="datetimeFigureOut">
              <a:rPr lang="zh-CN" altLang="en-US" smtClean="0"/>
              <a:pPr/>
              <a:t>2026/4/9</a:t>
            </a:fld>
            <a:endParaRPr lang="zh-CN" altLang="en-US"/>
          </a:p>
        </p:txBody>
      </p:sp>
      <p:sp>
        <p:nvSpPr>
          <p:cNvPr id="5" name="页脚占位符 4">
            <a:extLst>
              <a:ext uri="{FF2B5EF4-FFF2-40B4-BE49-F238E27FC236}">
                <a16:creationId xmlns:a16="http://schemas.microsoft.com/office/drawing/2014/main" id="{AF3E6E2C-00EB-454F-986A-55FE363650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C0AE470-CD02-4AAA-B874-F6D07A36A483}"/>
              </a:ext>
            </a:extLst>
          </p:cNvPr>
          <p:cNvSpPr>
            <a:spLocks noGrp="1"/>
          </p:cNvSpPr>
          <p:nvPr>
            <p:ph type="sldNum" sz="quarter" idx="12"/>
          </p:nvPr>
        </p:nvSpPr>
        <p:spPr/>
        <p:txBody>
          <a:bodyPr/>
          <a:lstStyle/>
          <a:p>
            <a:fld id="{2FACE1E9-EBDF-459D-9684-FFF4DEA7320F}" type="slidenum">
              <a:rPr lang="zh-CN" altLang="en-US" smtClean="0"/>
              <a:pPr/>
              <a:t>‹#›</a:t>
            </a:fld>
            <a:endParaRPr lang="zh-CN" altLang="en-US"/>
          </a:p>
        </p:txBody>
      </p:sp>
    </p:spTree>
    <p:extLst>
      <p:ext uri="{BB962C8B-B14F-4D97-AF65-F5344CB8AC3E}">
        <p14:creationId xmlns:p14="http://schemas.microsoft.com/office/powerpoint/2010/main" val="309329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024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2026/4/9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94665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2026/4/9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46638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485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69DDF0A-7686-4310-BBC3-29940A41F5A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8014" b="11705"/>
          <a:stretch/>
        </p:blipFill>
        <p:spPr>
          <a:xfrm>
            <a:off x="0" y="3916358"/>
            <a:ext cx="4491318" cy="2941642"/>
          </a:xfrm>
          <a:prstGeom prst="rect">
            <a:avLst/>
          </a:prstGeom>
        </p:spPr>
      </p:pic>
      <p:grpSp>
        <p:nvGrpSpPr>
          <p:cNvPr id="3" name="组合 2">
            <a:extLst>
              <a:ext uri="{FF2B5EF4-FFF2-40B4-BE49-F238E27FC236}">
                <a16:creationId xmlns:a16="http://schemas.microsoft.com/office/drawing/2014/main" id="{405F9005-B343-4CCB-B532-3A470E995748}"/>
              </a:ext>
            </a:extLst>
          </p:cNvPr>
          <p:cNvGrpSpPr/>
          <p:nvPr userDrawn="1"/>
        </p:nvGrpSpPr>
        <p:grpSpPr>
          <a:xfrm>
            <a:off x="9494169" y="80682"/>
            <a:ext cx="2697831" cy="1129553"/>
            <a:chOff x="8498541" y="80682"/>
            <a:chExt cx="3693459" cy="1546412"/>
          </a:xfrm>
        </p:grpSpPr>
        <p:pic>
          <p:nvPicPr>
            <p:cNvPr id="4" name="图片 3">
              <a:extLst>
                <a:ext uri="{FF2B5EF4-FFF2-40B4-BE49-F238E27FC236}">
                  <a16:creationId xmlns:a16="http://schemas.microsoft.com/office/drawing/2014/main" id="{5720954F-74A1-4BF2-B8B4-A32568E1C3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399" y="535131"/>
              <a:ext cx="969581" cy="962006"/>
            </a:xfrm>
            <a:prstGeom prst="rect">
              <a:avLst/>
            </a:prstGeom>
          </p:spPr>
        </p:pic>
        <p:pic>
          <p:nvPicPr>
            <p:cNvPr id="5" name="图片 4">
              <a:extLst>
                <a:ext uri="{FF2B5EF4-FFF2-40B4-BE49-F238E27FC236}">
                  <a16:creationId xmlns:a16="http://schemas.microsoft.com/office/drawing/2014/main" id="{8C36D64D-DC77-416F-84D9-FDA421C417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8541" y="1132405"/>
              <a:ext cx="2422424" cy="494688"/>
            </a:xfrm>
            <a:prstGeom prst="rect">
              <a:avLst/>
            </a:prstGeom>
          </p:spPr>
        </p:pic>
        <p:pic>
          <p:nvPicPr>
            <p:cNvPr id="6" name="图片 5">
              <a:extLst>
                <a:ext uri="{FF2B5EF4-FFF2-40B4-BE49-F238E27FC236}">
                  <a16:creationId xmlns:a16="http://schemas.microsoft.com/office/drawing/2014/main" id="{500C0CFC-0727-435B-ABC7-3C354ECEAD6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r="2487"/>
            <a:stretch/>
          </p:blipFill>
          <p:spPr>
            <a:xfrm>
              <a:off x="9556261" y="80682"/>
              <a:ext cx="2635739" cy="1546412"/>
            </a:xfrm>
            <a:prstGeom prst="rect">
              <a:avLst/>
            </a:prstGeom>
          </p:spPr>
        </p:pic>
      </p:grpSp>
    </p:spTree>
    <p:extLst>
      <p:ext uri="{BB962C8B-B14F-4D97-AF65-F5344CB8AC3E}">
        <p14:creationId xmlns:p14="http://schemas.microsoft.com/office/powerpoint/2010/main" val="2539707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E88DE-2765-41F4-90D4-5F0E387D208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D3D8C4E-4E25-4CFF-B040-F5B68A1E263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29CB57B-64ED-4086-9EBD-8A0F70CF81C7}"/>
              </a:ext>
            </a:extLst>
          </p:cNvPr>
          <p:cNvSpPr>
            <a:spLocks noGrp="1"/>
          </p:cNvSpPr>
          <p:nvPr>
            <p:ph type="dt" sz="half" idx="10"/>
          </p:nvPr>
        </p:nvSpPr>
        <p:spPr/>
        <p:txBody>
          <a:bodyPr/>
          <a:lstStyle/>
          <a:p>
            <a:fld id="{72D063C1-1B32-4DFB-933B-4A06DBAE874E}" type="datetimeFigureOut">
              <a:rPr lang="zh-CN" altLang="en-US" smtClean="0"/>
              <a:pPr/>
              <a:t>2026/4/9</a:t>
            </a:fld>
            <a:endParaRPr lang="zh-CN" altLang="en-US"/>
          </a:p>
        </p:txBody>
      </p:sp>
      <p:sp>
        <p:nvSpPr>
          <p:cNvPr id="5" name="页脚占位符 4">
            <a:extLst>
              <a:ext uri="{FF2B5EF4-FFF2-40B4-BE49-F238E27FC236}">
                <a16:creationId xmlns:a16="http://schemas.microsoft.com/office/drawing/2014/main" id="{519F6E52-51EF-4770-9FE4-887DDEAD11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2F02490-5C5F-4855-8453-35CEB31D32EE}"/>
              </a:ext>
            </a:extLst>
          </p:cNvPr>
          <p:cNvSpPr>
            <a:spLocks noGrp="1"/>
          </p:cNvSpPr>
          <p:nvPr>
            <p:ph type="sldNum" sz="quarter" idx="12"/>
          </p:nvPr>
        </p:nvSpPr>
        <p:spPr/>
        <p:txBody>
          <a:bodyPr/>
          <a:lstStyle/>
          <a:p>
            <a:fld id="{2FACE1E9-EBDF-459D-9684-FFF4DEA7320F}" type="slidenum">
              <a:rPr lang="zh-CN" altLang="en-US" smtClean="0"/>
              <a:pPr/>
              <a:t>‹#›</a:t>
            </a:fld>
            <a:endParaRPr lang="zh-CN" altLang="en-US"/>
          </a:p>
        </p:txBody>
      </p:sp>
    </p:spTree>
    <p:extLst>
      <p:ext uri="{BB962C8B-B14F-4D97-AF65-F5344CB8AC3E}">
        <p14:creationId xmlns:p14="http://schemas.microsoft.com/office/powerpoint/2010/main" val="823090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91DB3C-9C0A-4A3C-86DD-97C8A241178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71517BC-BD20-483A-A6A9-97ABADB844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39D3607-A94E-43D5-A073-A57CDC80AE54}"/>
              </a:ext>
            </a:extLst>
          </p:cNvPr>
          <p:cNvSpPr>
            <a:spLocks noGrp="1"/>
          </p:cNvSpPr>
          <p:nvPr>
            <p:ph type="dt" sz="half" idx="10"/>
          </p:nvPr>
        </p:nvSpPr>
        <p:spPr/>
        <p:txBody>
          <a:bodyPr/>
          <a:lstStyle/>
          <a:p>
            <a:fld id="{72D063C1-1B32-4DFB-933B-4A06DBAE874E}" type="datetimeFigureOut">
              <a:rPr lang="zh-CN" altLang="en-US" smtClean="0"/>
              <a:pPr/>
              <a:t>2026/4/9</a:t>
            </a:fld>
            <a:endParaRPr lang="zh-CN" altLang="en-US"/>
          </a:p>
        </p:txBody>
      </p:sp>
      <p:sp>
        <p:nvSpPr>
          <p:cNvPr id="5" name="页脚占位符 4">
            <a:extLst>
              <a:ext uri="{FF2B5EF4-FFF2-40B4-BE49-F238E27FC236}">
                <a16:creationId xmlns:a16="http://schemas.microsoft.com/office/drawing/2014/main" id="{EB3709B3-D520-4FDA-97BE-CAD10C81D72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2F59DB-968A-4568-8CE5-F834FC9B0453}"/>
              </a:ext>
            </a:extLst>
          </p:cNvPr>
          <p:cNvSpPr>
            <a:spLocks noGrp="1"/>
          </p:cNvSpPr>
          <p:nvPr>
            <p:ph type="sldNum" sz="quarter" idx="12"/>
          </p:nvPr>
        </p:nvSpPr>
        <p:spPr/>
        <p:txBody>
          <a:bodyPr/>
          <a:lstStyle/>
          <a:p>
            <a:fld id="{2FACE1E9-EBDF-459D-9684-FFF4DEA7320F}" type="slidenum">
              <a:rPr lang="zh-CN" altLang="en-US" smtClean="0"/>
              <a:pPr/>
              <a:t>‹#›</a:t>
            </a:fld>
            <a:endParaRPr lang="zh-CN" altLang="en-US"/>
          </a:p>
        </p:txBody>
      </p:sp>
    </p:spTree>
    <p:extLst>
      <p:ext uri="{BB962C8B-B14F-4D97-AF65-F5344CB8AC3E}">
        <p14:creationId xmlns:p14="http://schemas.microsoft.com/office/powerpoint/2010/main" val="3390069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3FE430-1B8C-46DF-BED9-BD8E78909FD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7C06662-44BC-4AE6-8661-F959F5B5C6F1}"/>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1408CA8-8BA4-4ECE-BC21-0C17233B5CA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2C1F062-B238-4243-816C-C1BE3CEAC5FB}"/>
              </a:ext>
            </a:extLst>
          </p:cNvPr>
          <p:cNvSpPr>
            <a:spLocks noGrp="1"/>
          </p:cNvSpPr>
          <p:nvPr>
            <p:ph type="dt" sz="half" idx="10"/>
          </p:nvPr>
        </p:nvSpPr>
        <p:spPr/>
        <p:txBody>
          <a:bodyPr/>
          <a:lstStyle/>
          <a:p>
            <a:fld id="{72D063C1-1B32-4DFB-933B-4A06DBAE874E}" type="datetimeFigureOut">
              <a:rPr lang="zh-CN" altLang="en-US" smtClean="0"/>
              <a:pPr/>
              <a:t>2026/4/9</a:t>
            </a:fld>
            <a:endParaRPr lang="zh-CN" altLang="en-US"/>
          </a:p>
        </p:txBody>
      </p:sp>
      <p:sp>
        <p:nvSpPr>
          <p:cNvPr id="6" name="页脚占位符 5">
            <a:extLst>
              <a:ext uri="{FF2B5EF4-FFF2-40B4-BE49-F238E27FC236}">
                <a16:creationId xmlns:a16="http://schemas.microsoft.com/office/drawing/2014/main" id="{09ABB2D7-0B5C-4940-8861-B84081022CB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8058609-E097-4ED5-9D3F-AD52C714B4C2}"/>
              </a:ext>
            </a:extLst>
          </p:cNvPr>
          <p:cNvSpPr>
            <a:spLocks noGrp="1"/>
          </p:cNvSpPr>
          <p:nvPr>
            <p:ph type="sldNum" sz="quarter" idx="12"/>
          </p:nvPr>
        </p:nvSpPr>
        <p:spPr/>
        <p:txBody>
          <a:bodyPr/>
          <a:lstStyle/>
          <a:p>
            <a:fld id="{2FACE1E9-EBDF-459D-9684-FFF4DEA7320F}" type="slidenum">
              <a:rPr lang="zh-CN" altLang="en-US" smtClean="0"/>
              <a:pPr/>
              <a:t>‹#›</a:t>
            </a:fld>
            <a:endParaRPr lang="zh-CN" altLang="en-US"/>
          </a:p>
        </p:txBody>
      </p:sp>
    </p:spTree>
    <p:extLst>
      <p:ext uri="{BB962C8B-B14F-4D97-AF65-F5344CB8AC3E}">
        <p14:creationId xmlns:p14="http://schemas.microsoft.com/office/powerpoint/2010/main" val="1347067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5EEBE5-A839-4D33-A041-A2C121CBE0E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6697D4F-291B-421B-9898-271F4A0BF5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7122613-5FD2-4BFA-A477-4F350ABB1B2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CD1086D-2D47-4C64-9F78-08D6C4CB13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365C3C5-009B-4BCF-BAE7-61CC28B3323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D28BD31-D708-430C-AE8A-BD08619C88AA}"/>
              </a:ext>
            </a:extLst>
          </p:cNvPr>
          <p:cNvSpPr>
            <a:spLocks noGrp="1"/>
          </p:cNvSpPr>
          <p:nvPr>
            <p:ph type="dt" sz="half" idx="10"/>
          </p:nvPr>
        </p:nvSpPr>
        <p:spPr/>
        <p:txBody>
          <a:bodyPr/>
          <a:lstStyle/>
          <a:p>
            <a:fld id="{72D063C1-1B32-4DFB-933B-4A06DBAE874E}" type="datetimeFigureOut">
              <a:rPr lang="zh-CN" altLang="en-US" smtClean="0"/>
              <a:pPr/>
              <a:t>2026/4/9</a:t>
            </a:fld>
            <a:endParaRPr lang="zh-CN" altLang="en-US"/>
          </a:p>
        </p:txBody>
      </p:sp>
      <p:sp>
        <p:nvSpPr>
          <p:cNvPr id="8" name="页脚占位符 7">
            <a:extLst>
              <a:ext uri="{FF2B5EF4-FFF2-40B4-BE49-F238E27FC236}">
                <a16:creationId xmlns:a16="http://schemas.microsoft.com/office/drawing/2014/main" id="{9B1E6B71-13AB-455B-94A3-85D93C67F26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B0CD187-6DB6-450D-86A8-09FFDA398DCF}"/>
              </a:ext>
            </a:extLst>
          </p:cNvPr>
          <p:cNvSpPr>
            <a:spLocks noGrp="1"/>
          </p:cNvSpPr>
          <p:nvPr>
            <p:ph type="sldNum" sz="quarter" idx="12"/>
          </p:nvPr>
        </p:nvSpPr>
        <p:spPr/>
        <p:txBody>
          <a:bodyPr/>
          <a:lstStyle/>
          <a:p>
            <a:fld id="{2FACE1E9-EBDF-459D-9684-FFF4DEA7320F}" type="slidenum">
              <a:rPr lang="zh-CN" altLang="en-US" smtClean="0"/>
              <a:pPr/>
              <a:t>‹#›</a:t>
            </a:fld>
            <a:endParaRPr lang="zh-CN" altLang="en-US"/>
          </a:p>
        </p:txBody>
      </p:sp>
    </p:spTree>
    <p:extLst>
      <p:ext uri="{BB962C8B-B14F-4D97-AF65-F5344CB8AC3E}">
        <p14:creationId xmlns:p14="http://schemas.microsoft.com/office/powerpoint/2010/main" val="2495726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5EEBE5-A839-4D33-A041-A2C121CBE0E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6697D4F-291B-421B-9898-271F4A0BF5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7122613-5FD2-4BFA-A477-4F350ABB1B2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CD1086D-2D47-4C64-9F78-08D6C4CB13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365C3C5-009B-4BCF-BAE7-61CC28B3323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D28BD31-D708-430C-AE8A-BD08619C88AA}"/>
              </a:ext>
            </a:extLst>
          </p:cNvPr>
          <p:cNvSpPr>
            <a:spLocks noGrp="1"/>
          </p:cNvSpPr>
          <p:nvPr>
            <p:ph type="dt" sz="half" idx="10"/>
          </p:nvPr>
        </p:nvSpPr>
        <p:spPr/>
        <p:txBody>
          <a:bodyPr/>
          <a:lstStyle/>
          <a:p>
            <a:fld id="{72D063C1-1B32-4DFB-933B-4A06DBAE874E}" type="datetimeFigureOut">
              <a:rPr lang="zh-CN" altLang="en-US" smtClean="0"/>
              <a:pPr/>
              <a:t>2026/4/9</a:t>
            </a:fld>
            <a:endParaRPr lang="zh-CN" altLang="en-US"/>
          </a:p>
        </p:txBody>
      </p:sp>
      <p:sp>
        <p:nvSpPr>
          <p:cNvPr id="8" name="页脚占位符 7">
            <a:extLst>
              <a:ext uri="{FF2B5EF4-FFF2-40B4-BE49-F238E27FC236}">
                <a16:creationId xmlns:a16="http://schemas.microsoft.com/office/drawing/2014/main" id="{9B1E6B71-13AB-455B-94A3-85D93C67F26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B0CD187-6DB6-450D-86A8-09FFDA398DCF}"/>
              </a:ext>
            </a:extLst>
          </p:cNvPr>
          <p:cNvSpPr>
            <a:spLocks noGrp="1"/>
          </p:cNvSpPr>
          <p:nvPr>
            <p:ph type="sldNum" sz="quarter" idx="12"/>
          </p:nvPr>
        </p:nvSpPr>
        <p:spPr/>
        <p:txBody>
          <a:bodyPr/>
          <a:lstStyle/>
          <a:p>
            <a:fld id="{2FACE1E9-EBDF-459D-9684-FFF4DEA7320F}" type="slidenum">
              <a:rPr lang="zh-CN" altLang="en-US" smtClean="0"/>
              <a:pPr/>
              <a:t>‹#›</a:t>
            </a:fld>
            <a:endParaRPr lang="zh-CN" altLang="en-US"/>
          </a:p>
        </p:txBody>
      </p:sp>
    </p:spTree>
    <p:extLst>
      <p:ext uri="{BB962C8B-B14F-4D97-AF65-F5344CB8AC3E}">
        <p14:creationId xmlns:p14="http://schemas.microsoft.com/office/powerpoint/2010/main" val="199308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2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5EEBE5-A839-4D33-A041-A2C121CBE0E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6697D4F-291B-421B-9898-271F4A0BF5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7122613-5FD2-4BFA-A477-4F350ABB1B2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CD1086D-2D47-4C64-9F78-08D6C4CB13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365C3C5-009B-4BCF-BAE7-61CC28B3323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D28BD31-D708-430C-AE8A-BD08619C88AA}"/>
              </a:ext>
            </a:extLst>
          </p:cNvPr>
          <p:cNvSpPr>
            <a:spLocks noGrp="1"/>
          </p:cNvSpPr>
          <p:nvPr>
            <p:ph type="dt" sz="half" idx="10"/>
          </p:nvPr>
        </p:nvSpPr>
        <p:spPr/>
        <p:txBody>
          <a:bodyPr/>
          <a:lstStyle/>
          <a:p>
            <a:fld id="{72D063C1-1B32-4DFB-933B-4A06DBAE874E}" type="datetimeFigureOut">
              <a:rPr lang="zh-CN" altLang="en-US" smtClean="0"/>
              <a:pPr/>
              <a:t>2026/4/9</a:t>
            </a:fld>
            <a:endParaRPr lang="zh-CN" altLang="en-US"/>
          </a:p>
        </p:txBody>
      </p:sp>
      <p:sp>
        <p:nvSpPr>
          <p:cNvPr id="8" name="页脚占位符 7">
            <a:extLst>
              <a:ext uri="{FF2B5EF4-FFF2-40B4-BE49-F238E27FC236}">
                <a16:creationId xmlns:a16="http://schemas.microsoft.com/office/drawing/2014/main" id="{9B1E6B71-13AB-455B-94A3-85D93C67F26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B0CD187-6DB6-450D-86A8-09FFDA398DCF}"/>
              </a:ext>
            </a:extLst>
          </p:cNvPr>
          <p:cNvSpPr>
            <a:spLocks noGrp="1"/>
          </p:cNvSpPr>
          <p:nvPr>
            <p:ph type="sldNum" sz="quarter" idx="12"/>
          </p:nvPr>
        </p:nvSpPr>
        <p:spPr/>
        <p:txBody>
          <a:bodyPr/>
          <a:lstStyle/>
          <a:p>
            <a:fld id="{2FACE1E9-EBDF-459D-9684-FFF4DEA7320F}" type="slidenum">
              <a:rPr lang="zh-CN" altLang="en-US" smtClean="0"/>
              <a:pPr/>
              <a:t>‹#›</a:t>
            </a:fld>
            <a:endParaRPr lang="zh-CN" altLang="en-US"/>
          </a:p>
        </p:txBody>
      </p:sp>
      <p:sp>
        <p:nvSpPr>
          <p:cNvPr id="10" name="TextBox 9"/>
          <p:cNvSpPr txBox="1"/>
          <p:nvPr userDrawn="1"/>
        </p:nvSpPr>
        <p:spPr>
          <a:xfrm>
            <a:off x="1907705" y="1349063"/>
            <a:ext cx="540060" cy="118430"/>
          </a:xfrm>
          <a:prstGeom prst="rect">
            <a:avLst/>
          </a:prstGeom>
          <a:noFill/>
        </p:spPr>
        <p:txBody>
          <a:bodyPr wrap="square" rtlCol="0">
            <a:spAutoFit/>
          </a:bodyPr>
          <a:lstStyle/>
          <a:p>
            <a:pPr>
              <a:lnSpc>
                <a:spcPct val="200000"/>
              </a:lnSpc>
            </a:pPr>
            <a:r>
              <a:rPr lang="zh-CN" altLang="en-US" sz="100" dirty="0">
                <a:latin typeface="微软雅黑" panose="020B0503020204020204" pitchFamily="34" charset="-122"/>
                <a:ea typeface="微软雅黑" panose="020B0503020204020204" pitchFamily="34" charset="-122"/>
                <a:hlinkClick r:id="rId2"/>
              </a:rPr>
              <a:t>行业</a:t>
            </a:r>
            <a:r>
              <a:rPr lang="en-US" altLang="zh-CN" sz="100" dirty="0">
                <a:latin typeface="微软雅黑" panose="020B0503020204020204" pitchFamily="34" charset="-122"/>
                <a:ea typeface="微软雅黑" panose="020B0503020204020204" pitchFamily="34" charset="-122"/>
                <a:hlinkClick r:id="rId2"/>
              </a:rPr>
              <a:t>PPT</a:t>
            </a:r>
            <a:r>
              <a:rPr lang="zh-CN" altLang="en-US" sz="100" dirty="0">
                <a:latin typeface="微软雅黑" panose="020B0503020204020204" pitchFamily="34" charset="-122"/>
                <a:ea typeface="微软雅黑" panose="020B0503020204020204" pitchFamily="34" charset="-122"/>
                <a:hlinkClick r:id="rId2"/>
              </a:rPr>
              <a:t>模板</a:t>
            </a:r>
            <a:r>
              <a:rPr lang="en-US" altLang="zh-CN" sz="100" dirty="0">
                <a:latin typeface="微软雅黑" panose="020B0503020204020204" pitchFamily="34" charset="-122"/>
                <a:ea typeface="微软雅黑" panose="020B0503020204020204" pitchFamily="34" charset="-122"/>
              </a:rPr>
              <a:t>http://www.1ppt.com/hangye/</a:t>
            </a:r>
          </a:p>
        </p:txBody>
      </p:sp>
    </p:spTree>
    <p:extLst>
      <p:ext uri="{BB962C8B-B14F-4D97-AF65-F5344CB8AC3E}">
        <p14:creationId xmlns:p14="http://schemas.microsoft.com/office/powerpoint/2010/main" val="3255719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4449FA-D47A-40F8-94DC-4679D0DEB42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290B32-68F9-40D7-9664-6C04510D1C7E}"/>
              </a:ext>
            </a:extLst>
          </p:cNvPr>
          <p:cNvSpPr>
            <a:spLocks noGrp="1"/>
          </p:cNvSpPr>
          <p:nvPr>
            <p:ph type="dt" sz="half" idx="10"/>
          </p:nvPr>
        </p:nvSpPr>
        <p:spPr/>
        <p:txBody>
          <a:bodyPr/>
          <a:lstStyle/>
          <a:p>
            <a:fld id="{72D063C1-1B32-4DFB-933B-4A06DBAE874E}" type="datetimeFigureOut">
              <a:rPr lang="zh-CN" altLang="en-US" smtClean="0"/>
              <a:pPr/>
              <a:t>2026/4/9</a:t>
            </a:fld>
            <a:endParaRPr lang="zh-CN" altLang="en-US"/>
          </a:p>
        </p:txBody>
      </p:sp>
      <p:sp>
        <p:nvSpPr>
          <p:cNvPr id="4" name="页脚占位符 3">
            <a:extLst>
              <a:ext uri="{FF2B5EF4-FFF2-40B4-BE49-F238E27FC236}">
                <a16:creationId xmlns:a16="http://schemas.microsoft.com/office/drawing/2014/main" id="{6DF797AC-B9BF-4B11-99DE-DD6ACD16A18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EBEC988-E49D-4C57-9CC3-5BFDA3D6515E}"/>
              </a:ext>
            </a:extLst>
          </p:cNvPr>
          <p:cNvSpPr>
            <a:spLocks noGrp="1"/>
          </p:cNvSpPr>
          <p:nvPr>
            <p:ph type="sldNum" sz="quarter" idx="12"/>
          </p:nvPr>
        </p:nvSpPr>
        <p:spPr/>
        <p:txBody>
          <a:bodyPr/>
          <a:lstStyle/>
          <a:p>
            <a:fld id="{2FACE1E9-EBDF-459D-9684-FFF4DEA7320F}" type="slidenum">
              <a:rPr lang="zh-CN" altLang="en-US" smtClean="0"/>
              <a:pPr/>
              <a:t>‹#›</a:t>
            </a:fld>
            <a:endParaRPr lang="zh-CN" altLang="en-US"/>
          </a:p>
        </p:txBody>
      </p:sp>
    </p:spTree>
    <p:extLst>
      <p:ext uri="{BB962C8B-B14F-4D97-AF65-F5344CB8AC3E}">
        <p14:creationId xmlns:p14="http://schemas.microsoft.com/office/powerpoint/2010/main" val="3496796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4BEDC35-7008-4B3A-90D2-0EFB57C771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F7BCA2C-B5E0-4460-919E-8B59F36DB2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055CE35-8A37-4192-BC4D-CCF477EA4C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D063C1-1B32-4DFB-933B-4A06DBAE874E}" type="datetimeFigureOut">
              <a:rPr lang="zh-CN" altLang="en-US" smtClean="0"/>
              <a:pPr/>
              <a:t>2026/4/9</a:t>
            </a:fld>
            <a:endParaRPr lang="zh-CN" altLang="en-US"/>
          </a:p>
        </p:txBody>
      </p:sp>
      <p:sp>
        <p:nvSpPr>
          <p:cNvPr id="5" name="页脚占位符 4">
            <a:extLst>
              <a:ext uri="{FF2B5EF4-FFF2-40B4-BE49-F238E27FC236}">
                <a16:creationId xmlns:a16="http://schemas.microsoft.com/office/drawing/2014/main" id="{A53FE575-3E48-4FC2-BF3E-B6511DA879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F0C102D-1F55-4208-B66A-C7C4E5FFA7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CE1E9-EBDF-459D-9684-FFF4DEA7320F}" type="slidenum">
              <a:rPr lang="zh-CN" altLang="en-US" smtClean="0"/>
              <a:pPr/>
              <a:t>‹#›</a:t>
            </a:fld>
            <a:endParaRPr lang="zh-CN" altLang="en-US"/>
          </a:p>
        </p:txBody>
      </p:sp>
    </p:spTree>
    <p:extLst>
      <p:ext uri="{BB962C8B-B14F-4D97-AF65-F5344CB8AC3E}">
        <p14:creationId xmlns:p14="http://schemas.microsoft.com/office/powerpoint/2010/main" val="78525946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61" r:id="rId7"/>
    <p:sldLayoutId id="2147483662" r:id="rId8"/>
    <p:sldLayoutId id="2147483654" r:id="rId9"/>
    <p:sldLayoutId id="2147483655" r:id="rId10"/>
    <p:sldLayoutId id="2147483656" r:id="rId11"/>
    <p:sldLayoutId id="2147483657" r:id="rId12"/>
    <p:sldLayoutId id="2147483658" r:id="rId13"/>
    <p:sldLayoutId id="2147483659" r:id="rId14"/>
    <p:sldLayoutId id="214748366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21589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B9.1.%20PHT%20V&#7867;%20&#273;&#7865;p%20c&#7911;a%20b&#224;i%20th&#417;%20C&#7843;nh%20khuya%20-%20Nh&#243;m%203H1K.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9A601CE-9F94-46EE-B828-1A8F55159E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88939"/>
            <a:ext cx="6631320" cy="2869061"/>
          </a:xfrm>
          <a:prstGeom prst="rect">
            <a:avLst/>
          </a:prstGeom>
        </p:spPr>
      </p:pic>
      <p:pic>
        <p:nvPicPr>
          <p:cNvPr id="9" name="图片 8">
            <a:extLst>
              <a:ext uri="{FF2B5EF4-FFF2-40B4-BE49-F238E27FC236}">
                <a16:creationId xmlns:a16="http://schemas.microsoft.com/office/drawing/2014/main" id="{2A3804B9-D427-4F51-8CE8-3C6320826C6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r="2985"/>
          <a:stretch/>
        </p:blipFill>
        <p:spPr>
          <a:xfrm flipH="1">
            <a:off x="-1" y="0"/>
            <a:ext cx="2790825" cy="1645802"/>
          </a:xfrm>
          <a:prstGeom prst="rect">
            <a:avLst/>
          </a:prstGeom>
        </p:spPr>
      </p:pic>
      <p:pic>
        <p:nvPicPr>
          <p:cNvPr id="16" name="图片 15">
            <a:extLst>
              <a:ext uri="{FF2B5EF4-FFF2-40B4-BE49-F238E27FC236}">
                <a16:creationId xmlns:a16="http://schemas.microsoft.com/office/drawing/2014/main" id="{6E7B3E55-488C-454F-8B7A-C5BEBA7B23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07351" y="5159423"/>
            <a:ext cx="2133252" cy="1462310"/>
          </a:xfrm>
          <a:prstGeom prst="rect">
            <a:avLst/>
          </a:prstGeom>
        </p:spPr>
      </p:pic>
      <p:grpSp>
        <p:nvGrpSpPr>
          <p:cNvPr id="3" name="组合 2">
            <a:extLst>
              <a:ext uri="{FF2B5EF4-FFF2-40B4-BE49-F238E27FC236}">
                <a16:creationId xmlns:a16="http://schemas.microsoft.com/office/drawing/2014/main" id="{6BADA40A-AFFA-4F26-9956-90C81E14EF13}"/>
              </a:ext>
            </a:extLst>
          </p:cNvPr>
          <p:cNvGrpSpPr/>
          <p:nvPr/>
        </p:nvGrpSpPr>
        <p:grpSpPr>
          <a:xfrm>
            <a:off x="7153477" y="844413"/>
            <a:ext cx="6222222" cy="4019451"/>
            <a:chOff x="7153477" y="844413"/>
            <a:chExt cx="6222222" cy="4019451"/>
          </a:xfrm>
        </p:grpSpPr>
        <p:pic>
          <p:nvPicPr>
            <p:cNvPr id="7" name="图片 6">
              <a:extLst>
                <a:ext uri="{FF2B5EF4-FFF2-40B4-BE49-F238E27FC236}">
                  <a16:creationId xmlns:a16="http://schemas.microsoft.com/office/drawing/2014/main" id="{8B29F123-4D7B-4DAD-992D-B5ACC504D4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153477" y="1079737"/>
              <a:ext cx="6222222" cy="3784127"/>
            </a:xfrm>
            <a:prstGeom prst="rect">
              <a:avLst/>
            </a:prstGeom>
          </p:spPr>
        </p:pic>
        <p:grpSp>
          <p:nvGrpSpPr>
            <p:cNvPr id="2" name="组合 1">
              <a:extLst>
                <a:ext uri="{FF2B5EF4-FFF2-40B4-BE49-F238E27FC236}">
                  <a16:creationId xmlns:a16="http://schemas.microsoft.com/office/drawing/2014/main" id="{DCF7A588-C44C-4C6D-B0B8-D66FC485F9E2}"/>
                </a:ext>
              </a:extLst>
            </p:cNvPr>
            <p:cNvGrpSpPr/>
            <p:nvPr/>
          </p:nvGrpSpPr>
          <p:grpSpPr>
            <a:xfrm>
              <a:off x="9202912" y="844413"/>
              <a:ext cx="2643513" cy="1227975"/>
              <a:chOff x="9202912" y="844413"/>
              <a:chExt cx="2643513" cy="1227975"/>
            </a:xfrm>
          </p:grpSpPr>
          <p:pic>
            <p:nvPicPr>
              <p:cNvPr id="19" name="图片 18">
                <a:extLst>
                  <a:ext uri="{FF2B5EF4-FFF2-40B4-BE49-F238E27FC236}">
                    <a16:creationId xmlns:a16="http://schemas.microsoft.com/office/drawing/2014/main" id="{EB4367A9-1E41-4F1B-9D2A-3575F392DD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64588" y="844413"/>
                <a:ext cx="969581" cy="962006"/>
              </a:xfrm>
              <a:prstGeom prst="rect">
                <a:avLst/>
              </a:prstGeom>
            </p:spPr>
          </p:pic>
          <p:pic>
            <p:nvPicPr>
              <p:cNvPr id="21" name="图片 20">
                <a:extLst>
                  <a:ext uri="{FF2B5EF4-FFF2-40B4-BE49-F238E27FC236}">
                    <a16:creationId xmlns:a16="http://schemas.microsoft.com/office/drawing/2014/main" id="{1C554E10-64C4-4E6D-A95E-9FCB30EC3464}"/>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a:off x="9202912" y="1286479"/>
                <a:ext cx="2643513" cy="785909"/>
              </a:xfrm>
              <a:prstGeom prst="rect">
                <a:avLst/>
              </a:prstGeom>
            </p:spPr>
          </p:pic>
        </p:grpSp>
      </p:grpSp>
      <p:sp>
        <p:nvSpPr>
          <p:cNvPr id="12" name="文本框 11">
            <a:extLst>
              <a:ext uri="{FF2B5EF4-FFF2-40B4-BE49-F238E27FC236}">
                <a16:creationId xmlns:a16="http://schemas.microsoft.com/office/drawing/2014/main" id="{FCF3A398-9040-44C5-B978-1EB76A9B1015}"/>
              </a:ext>
            </a:extLst>
          </p:cNvPr>
          <p:cNvSpPr txBox="1"/>
          <p:nvPr/>
        </p:nvSpPr>
        <p:spPr>
          <a:xfrm>
            <a:off x="1940387" y="1571416"/>
            <a:ext cx="8335586" cy="2800767"/>
          </a:xfrm>
          <a:prstGeom prst="rect">
            <a:avLst/>
          </a:prstGeom>
          <a:noFill/>
        </p:spPr>
        <p:txBody>
          <a:bodyPr wrap="square" rtlCol="0">
            <a:spAutoFit/>
          </a:bodyPr>
          <a:lstStyle/>
          <a:p>
            <a:pPr algn="ctr"/>
            <a:r>
              <a:rPr lang="en-US" sz="8800" b="1" dirty="0" err="1">
                <a:latin typeface="#9Slide05 SVNHollie Script Pro" pitchFamily="2" charset="0"/>
              </a:rPr>
              <a:t>Vẻ</a:t>
            </a:r>
            <a:r>
              <a:rPr lang="en-US" sz="8800" b="1" dirty="0">
                <a:latin typeface="#9Slide05 SVNHollie Script Pro" pitchFamily="2" charset="0"/>
              </a:rPr>
              <a:t> </a:t>
            </a:r>
            <a:r>
              <a:rPr lang="en-US" sz="8800" b="1" dirty="0" err="1">
                <a:latin typeface="#9Slide05 SVNHollie Script Pro" pitchFamily="2" charset="0"/>
              </a:rPr>
              <a:t>đẹp</a:t>
            </a:r>
            <a:r>
              <a:rPr lang="en-US" sz="8800" b="1" dirty="0">
                <a:latin typeface="#9Slide05 SVNHollie Script Pro" pitchFamily="2" charset="0"/>
              </a:rPr>
              <a:t> </a:t>
            </a:r>
            <a:r>
              <a:rPr lang="en-US" sz="8800" b="1" dirty="0" err="1">
                <a:latin typeface="#9Slide05 SVNHollie Script Pro" pitchFamily="2" charset="0"/>
              </a:rPr>
              <a:t>của</a:t>
            </a:r>
            <a:r>
              <a:rPr lang="en-US" sz="8800" b="1" dirty="0">
                <a:latin typeface="#9Slide05 SVNHollie Script Pro" pitchFamily="2" charset="0"/>
              </a:rPr>
              <a:t> </a:t>
            </a:r>
            <a:r>
              <a:rPr lang="en-US" sz="8800" b="1" dirty="0" err="1">
                <a:latin typeface="#9Slide05 SVNHollie Script Pro" pitchFamily="2" charset="0"/>
              </a:rPr>
              <a:t>bài</a:t>
            </a:r>
            <a:r>
              <a:rPr lang="en-US" sz="8800" b="1" dirty="0">
                <a:latin typeface="#9Slide05 SVNHollie Script Pro" pitchFamily="2" charset="0"/>
              </a:rPr>
              <a:t> </a:t>
            </a:r>
            <a:r>
              <a:rPr lang="en-US" sz="8800" b="1" dirty="0" err="1">
                <a:latin typeface="#9Slide05 SVNHollie Script Pro" pitchFamily="2" charset="0"/>
              </a:rPr>
              <a:t>thơ</a:t>
            </a:r>
            <a:endParaRPr lang="en-US" sz="8800" b="1" dirty="0">
              <a:latin typeface="#9Slide05 SVNHollie Script Pro" pitchFamily="2" charset="0"/>
            </a:endParaRPr>
          </a:p>
          <a:p>
            <a:pPr algn="ctr"/>
            <a:r>
              <a:rPr lang="en-US" sz="8800" b="1" dirty="0">
                <a:latin typeface="#9Slide05 SVNHollie Script Pro" pitchFamily="2" charset="0"/>
              </a:rPr>
              <a:t>“</a:t>
            </a:r>
            <a:r>
              <a:rPr lang="en-US" sz="8800" b="1" dirty="0" err="1">
                <a:latin typeface="#9Slide05 SVNHollie Script Pro" pitchFamily="2" charset="0"/>
              </a:rPr>
              <a:t>Cảnh</a:t>
            </a:r>
            <a:r>
              <a:rPr lang="en-US" sz="8800" b="1" dirty="0">
                <a:latin typeface="#9Slide05 SVNHollie Script Pro" pitchFamily="2" charset="0"/>
              </a:rPr>
              <a:t> </a:t>
            </a:r>
            <a:r>
              <a:rPr lang="en-US" sz="8800" b="1" dirty="0" err="1">
                <a:latin typeface="#9Slide05 SVNHollie Script Pro" pitchFamily="2" charset="0"/>
              </a:rPr>
              <a:t>khuya</a:t>
            </a:r>
            <a:r>
              <a:rPr lang="en-US" sz="8800" b="1" dirty="0">
                <a:latin typeface="#9Slide05 SVNHollie Script Pro" pitchFamily="2" charset="0"/>
              </a:rPr>
              <a:t>”</a:t>
            </a:r>
          </a:p>
        </p:txBody>
      </p:sp>
    </p:spTree>
    <p:extLst>
      <p:ext uri="{BB962C8B-B14F-4D97-AF65-F5344CB8AC3E}">
        <p14:creationId xmlns:p14="http://schemas.microsoft.com/office/powerpoint/2010/main" val="2656426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27A2D-4455-80A8-C2C1-95E1CAFAC289}"/>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8B9049D-843E-C017-FDC8-0FD71EBE6593}"/>
              </a:ext>
            </a:extLst>
          </p:cNvPr>
          <p:cNvGraphicFramePr>
            <a:graphicFrameLocks noGrp="1"/>
          </p:cNvGraphicFramePr>
          <p:nvPr>
            <p:extLst>
              <p:ext uri="{D42A27DB-BD31-4B8C-83A1-F6EECF244321}">
                <p14:modId xmlns:p14="http://schemas.microsoft.com/office/powerpoint/2010/main" val="2404961778"/>
              </p:ext>
            </p:extLst>
          </p:nvPr>
        </p:nvGraphicFramePr>
        <p:xfrm>
          <a:off x="1020439" y="1769379"/>
          <a:ext cx="10151122" cy="4286188"/>
        </p:xfrm>
        <a:graphic>
          <a:graphicData uri="http://schemas.openxmlformats.org/drawingml/2006/table">
            <a:tbl>
              <a:tblPr firstRow="1" firstCol="1" bandRow="1">
                <a:tableStyleId>{5940675A-B579-460E-94D1-54222C63F5DA}</a:tableStyleId>
              </a:tblPr>
              <a:tblGrid>
                <a:gridCol w="10151122">
                  <a:extLst>
                    <a:ext uri="{9D8B030D-6E8A-4147-A177-3AD203B41FA5}">
                      <a16:colId xmlns:a16="http://schemas.microsoft.com/office/drawing/2014/main" val="288435107"/>
                    </a:ext>
                  </a:extLst>
                </a:gridCol>
              </a:tblGrid>
              <a:tr h="4286188">
                <a:tc>
                  <a:txBody>
                    <a:bodyPr/>
                    <a:lstStyle/>
                    <a:p>
                      <a:pPr>
                        <a:spcBef>
                          <a:spcPts val="600"/>
                        </a:spcBef>
                        <a:spcAft>
                          <a:spcPts val="600"/>
                        </a:spcAft>
                      </a:pPr>
                      <a:endParaRPr lang="en-US" sz="2400" dirty="0">
                        <a:effectLst/>
                        <a:latin typeface="#9Slide03 Arima Madurai Bold" panose="00000800000000000000" pitchFamily="2" charset="0"/>
                        <a:cs typeface="#9Slide03 Arima Madurai Bold" panose="00000800000000000000" pitchFamily="2" charset="0"/>
                      </a:endParaRPr>
                    </a:p>
                  </a:txBody>
                  <a:tcPr marL="62760" marR="62760" marT="0" marB="0" anchor="ctr"/>
                </a:tc>
                <a:extLst>
                  <a:ext uri="{0D108BD9-81ED-4DB2-BD59-A6C34878D82A}">
                    <a16:rowId xmlns:a16="http://schemas.microsoft.com/office/drawing/2014/main" val="2696367033"/>
                  </a:ext>
                </a:extLst>
              </a:tr>
            </a:tbl>
          </a:graphicData>
        </a:graphic>
      </p:graphicFrame>
      <p:cxnSp>
        <p:nvCxnSpPr>
          <p:cNvPr id="9" name="Straight Arrow Connector 8">
            <a:extLst>
              <a:ext uri="{FF2B5EF4-FFF2-40B4-BE49-F238E27FC236}">
                <a16:creationId xmlns:a16="http://schemas.microsoft.com/office/drawing/2014/main" id="{0C218DEA-79F0-1728-1E76-8970A7E0B9D8}"/>
              </a:ext>
            </a:extLst>
          </p:cNvPr>
          <p:cNvCxnSpPr/>
          <p:nvPr/>
        </p:nvCxnSpPr>
        <p:spPr>
          <a:xfrm flipH="1">
            <a:off x="5465763" y="7777163"/>
            <a:ext cx="9525" cy="338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F5BC6BB-39E8-E1B0-3BFC-1EECEB0399D9}"/>
              </a:ext>
            </a:extLst>
          </p:cNvPr>
          <p:cNvCxnSpPr/>
          <p:nvPr/>
        </p:nvCxnSpPr>
        <p:spPr>
          <a:xfrm>
            <a:off x="7443788" y="7777163"/>
            <a:ext cx="3175" cy="338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D9F3454-E6B2-6E20-20D4-75101948537F}"/>
              </a:ext>
            </a:extLst>
          </p:cNvPr>
          <p:cNvCxnSpPr/>
          <p:nvPr/>
        </p:nvCxnSpPr>
        <p:spPr>
          <a:xfrm>
            <a:off x="9356725" y="7777163"/>
            <a:ext cx="7938" cy="371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A42FA43-9730-707B-8413-86277ED55AF8}"/>
              </a:ext>
            </a:extLst>
          </p:cNvPr>
          <p:cNvSpPr txBox="1"/>
          <p:nvPr/>
        </p:nvSpPr>
        <p:spPr>
          <a:xfrm>
            <a:off x="1283211" y="490427"/>
            <a:ext cx="7842128"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2.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Mối</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quan</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hệ</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giữa</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luận</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đề</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luận</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điểm</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với</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lí</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lẽ</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và</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bằng</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chứng</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trong</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văn</a:t>
            </a:r>
            <a:r>
              <a:rPr kumimoji="0" lang="en-US" sz="2400" b="1"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9Slide03 BoosterNextFYBlack" panose="02000A03000000020004" pitchFamily="2" charset="0"/>
                <a:ea typeface="Times New Roman" panose="02020603050405020304" pitchFamily="18" charset="0"/>
                <a:cs typeface="+mn-cs"/>
              </a:rPr>
              <a:t>bản</a:t>
            </a:r>
            <a:endParaRPr kumimoji="0" lang="en-US" sz="2000" b="0" i="0" u="none" strike="noStrike" kern="1200" cap="none" spc="0" normalizeH="0" baseline="0" noProof="0" dirty="0">
              <a:ln>
                <a:noFill/>
              </a:ln>
              <a:solidFill>
                <a:prstClr val="black"/>
              </a:solidFill>
              <a:effectLst/>
              <a:uLnTx/>
              <a:uFillTx/>
              <a:latin typeface="#9Slide03 BoosterNextFYBlack" panose="02000A03000000020004" pitchFamily="2" charset="0"/>
              <a:ea typeface="Times New Roman" panose="02020603050405020304" pitchFamily="18" charset="0"/>
              <a:cs typeface="+mn-cs"/>
            </a:endParaRPr>
          </a:p>
        </p:txBody>
      </p:sp>
      <p:sp>
        <p:nvSpPr>
          <p:cNvPr id="4" name="TextBox 3">
            <a:extLst>
              <a:ext uri="{FF2B5EF4-FFF2-40B4-BE49-F238E27FC236}">
                <a16:creationId xmlns:a16="http://schemas.microsoft.com/office/drawing/2014/main" id="{0342640A-D2D0-0C3F-C306-E1AD28AD5C3D}"/>
              </a:ext>
            </a:extLst>
          </p:cNvPr>
          <p:cNvSpPr txBox="1"/>
          <p:nvPr/>
        </p:nvSpPr>
        <p:spPr>
          <a:xfrm>
            <a:off x="1020438" y="1884193"/>
            <a:ext cx="10151121" cy="4093428"/>
          </a:xfrm>
          <a:prstGeom prst="rect">
            <a:avLst/>
          </a:prstGeom>
          <a:noFill/>
        </p:spPr>
        <p:txBody>
          <a:bodyPr wrap="square">
            <a:spAutoFit/>
          </a:bodyPr>
          <a:lstStyle/>
          <a:p>
            <a:pPr>
              <a:spcBef>
                <a:spcPts val="600"/>
              </a:spcBef>
              <a:spcAft>
                <a:spcPts val="600"/>
              </a:spcAft>
            </a:pPr>
            <a:r>
              <a:rPr lang="en-US" sz="2400" dirty="0" err="1">
                <a:effectLst/>
                <a:latin typeface="#9Slide03 BoosterNextFYBlack" panose="02000A03000000020004" pitchFamily="2" charset="0"/>
                <a:cs typeface="#9Slide03 Arima Madurai Bold" panose="00000800000000000000" pitchFamily="2" charset="0"/>
              </a:rPr>
              <a:t>Nhận</a:t>
            </a:r>
            <a:r>
              <a:rPr lang="en-US" sz="2400" dirty="0">
                <a:effectLst/>
                <a:latin typeface="#9Slide03 BoosterNextFYBlack" panose="02000A03000000020004" pitchFamily="2" charset="0"/>
                <a:cs typeface="#9Slide03 Arima Madurai Bold" panose="00000800000000000000" pitchFamily="2" charset="0"/>
              </a:rPr>
              <a:t> </a:t>
            </a:r>
            <a:r>
              <a:rPr lang="en-US" sz="2400" dirty="0" err="1">
                <a:effectLst/>
                <a:latin typeface="#9Slide03 BoosterNextFYBlack" panose="02000A03000000020004" pitchFamily="2" charset="0"/>
                <a:cs typeface="#9Slide03 Arima Madurai Bold" panose="00000800000000000000" pitchFamily="2" charset="0"/>
              </a:rPr>
              <a:t>xét</a:t>
            </a:r>
            <a:r>
              <a:rPr lang="en-US" sz="2400" dirty="0">
                <a:effectLst/>
                <a:latin typeface="#9Slide03 BoosterNextFYBlack" panose="02000A03000000020004" pitchFamily="2" charset="0"/>
                <a:cs typeface="#9Slide03 Arima Madurai Bold" panose="00000800000000000000" pitchFamily="2" charset="0"/>
              </a:rPr>
              <a:t> </a:t>
            </a:r>
            <a:r>
              <a:rPr lang="en-US" sz="2400" dirty="0" err="1">
                <a:effectLst/>
                <a:latin typeface="#9Slide03 BoosterNextFYBlack" panose="02000A03000000020004" pitchFamily="2" charset="0"/>
                <a:cs typeface="#9Slide03 Arima Madurai Bold" panose="00000800000000000000" pitchFamily="2" charset="0"/>
              </a:rPr>
              <a:t>chung</a:t>
            </a:r>
            <a:r>
              <a:rPr lang="en-US" sz="2400" dirty="0">
                <a:effectLst/>
                <a:latin typeface="#9Slide03 BoosterNextFYBlack" panose="02000A03000000020004" pitchFamily="2" charset="0"/>
                <a:cs typeface="#9Slide03 Arima Madurai Bold" panose="00000800000000000000" pitchFamily="2" charset="0"/>
              </a:rPr>
              <a:t>: </a:t>
            </a:r>
          </a:p>
          <a:p>
            <a:pPr algn="just">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Mỗi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lí</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lẽ</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bằng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chứng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làm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sáng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tỏ</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từng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vẻ</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đẹp</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của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bài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thơ</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mỗi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luận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điểm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đều</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hướng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đến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làm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rõ</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luận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đề</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là</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về</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vẻ</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đẹp</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hình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thức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và</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nội</a:t>
            </a:r>
            <a:r>
              <a:rPr lang="en-US" sz="2400" dirty="0">
                <a:effectLst/>
                <a:latin typeface="#9Slide03 Arima Madurai Bold" panose="00000800000000000000" pitchFamily="2" charset="0"/>
                <a:cs typeface="#9Slide03 Arima Madurai Bold" panose="00000800000000000000" pitchFamily="2" charset="0"/>
              </a:rPr>
              <a:t> dung </a:t>
            </a:r>
            <a:r>
              <a:rPr lang="en-US" sz="2400" dirty="0" err="1">
                <a:effectLst/>
                <a:latin typeface="#9Slide03 Arima Madurai Bold" panose="00000800000000000000" pitchFamily="2" charset="0"/>
                <a:cs typeface="#9Slide03 Arima Madurai Bold" panose="00000800000000000000" pitchFamily="2" charset="0"/>
              </a:rPr>
              <a:t>của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bài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thơ</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Cảnh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khuya</a:t>
            </a:r>
            <a:r>
              <a:rPr lang="en-US" sz="2400" dirty="0">
                <a:effectLst/>
                <a:latin typeface="#9Slide03 Arima Madurai Bold" panose="00000800000000000000" pitchFamily="2" charset="0"/>
                <a:cs typeface="#9Slide03 Arima Madurai Bold" panose="00000800000000000000" pitchFamily="2" charset="0"/>
              </a:rPr>
              <a:t>” </a:t>
            </a:r>
            <a:r>
              <a:rPr lang="en-US" sz="2400" dirty="0">
                <a:effectLst/>
                <a:latin typeface="#9Slide03 Arima Madurai Bold" panose="00000800000000000000" pitchFamily="2" charset="0"/>
                <a:cs typeface="#9Slide03 Arima Madurai Bold" panose="00000800000000000000" pitchFamily="2" charset="0"/>
                <a:sym typeface="Wingdings" panose="05000000000000000000" pitchFamily="2" charset="2"/>
              </a:rPr>
              <a: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hệ</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thống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luận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đề</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luận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điểm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lí</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lẽ</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và</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bằng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chứng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có</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mối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quan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hệ</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chặt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chẽ</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lô</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gich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và</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tạo</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nên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tính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thống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nhất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mạch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lạc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cho</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văn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bản</a:t>
            </a:r>
            <a:r>
              <a:rPr lang="en-US" sz="2400" dirty="0">
                <a:effectLst/>
                <a:latin typeface="#9Slide03 Arima Madurai Bold" panose="00000800000000000000" pitchFamily="2" charset="0"/>
                <a:cs typeface="#9Slide03 Arima Madurai Bold" panose="00000800000000000000" pitchFamily="2" charset="0"/>
              </a:rPr>
              <a:t>.</a:t>
            </a:r>
          </a:p>
          <a:p>
            <a:pPr algn="just">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rPr>
              <a:t>- Thái </a:t>
            </a:r>
            <a:r>
              <a:rPr lang="en-US" sz="2400" dirty="0" err="1">
                <a:effectLst/>
                <a:latin typeface="#9Slide03 Arima Madurai Bold" panose="00000800000000000000" pitchFamily="2" charset="0"/>
                <a:cs typeface="#9Slide03 Arima Madurai Bold" panose="00000800000000000000" pitchFamily="2" charset="0"/>
              </a:rPr>
              <a:t>độ</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quan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điểm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của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tác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giả</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thể</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hiện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thống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nhất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trong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các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luận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điểm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Đó</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là</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sự</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khâm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phục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ngưỡng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mộ</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của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tác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giả</a:t>
            </a:r>
            <a:r>
              <a:rPr lang="en-US" sz="2400" dirty="0">
                <a:effectLst/>
                <a:latin typeface="#9Slide03 Arima Madurai Bold" panose="00000800000000000000" pitchFamily="2" charset="0"/>
                <a:cs typeface="#9Slide03 Arima Madurai Bold" panose="00000800000000000000" pitchFamily="2" charset="0"/>
              </a:rPr>
              <a:t> Lê </a:t>
            </a:r>
            <a:r>
              <a:rPr lang="en-US" sz="2400" dirty="0" err="1">
                <a:effectLst/>
                <a:latin typeface="#9Slide03 Arima Madurai Bold" panose="00000800000000000000" pitchFamily="2" charset="0"/>
                <a:cs typeface="#9Slide03 Arima Madurai Bold" panose="00000800000000000000" pitchFamily="2" charset="0"/>
              </a:rPr>
              <a:t>Trí</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Viễn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dành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cho</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Chủ</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tịch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Hồ</a:t>
            </a:r>
            <a:r>
              <a:rPr lang="en-US" sz="2400" dirty="0">
                <a:effectLst/>
                <a:latin typeface="#9Slide03 Arima Madurai Bold" panose="00000800000000000000" pitchFamily="2" charset="0"/>
                <a:cs typeface="#9Slide03 Arima Madurai Bold" panose="00000800000000000000" pitchFamily="2" charset="0"/>
              </a:rPr>
              <a:t> Chí Minh qua </a:t>
            </a:r>
            <a:r>
              <a:rPr lang="en-US" sz="2400" dirty="0" err="1">
                <a:effectLst/>
                <a:latin typeface="#9Slide03 Arima Madurai Bold" panose="00000800000000000000" pitchFamily="2" charset="0"/>
                <a:cs typeface="#9Slide03 Arima Madurai Bold" panose="00000800000000000000" pitchFamily="2" charset="0"/>
              </a:rPr>
              <a:t>việc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khẳng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định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giá</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trị</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nội</a:t>
            </a:r>
            <a:r>
              <a:rPr lang="en-US" sz="2400" dirty="0">
                <a:effectLst/>
                <a:latin typeface="#9Slide03 Arima Madurai Bold" panose="00000800000000000000" pitchFamily="2" charset="0"/>
                <a:cs typeface="#9Slide03 Arima Madurai Bold" panose="00000800000000000000" pitchFamily="2" charset="0"/>
              </a:rPr>
              <a:t> dung </a:t>
            </a:r>
            <a:r>
              <a:rPr lang="en-US" sz="2400" dirty="0" err="1">
                <a:effectLst/>
                <a:latin typeface="#9Slide03 Arima Madurai Bold" panose="00000800000000000000" pitchFamily="2" charset="0"/>
                <a:cs typeface="#9Slide03 Arima Madurai Bold" panose="00000800000000000000" pitchFamily="2" charset="0"/>
              </a:rPr>
              <a:t>tư</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tưởng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giá</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trị</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nghệ</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thuật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của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bài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thơ</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Cảnh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khuya</a:t>
            </a:r>
            <a:r>
              <a:rPr lang="en-US" sz="2400" dirty="0">
                <a:effectLst/>
                <a:latin typeface="#9Slide03 Arima Madurai Bold" panose="00000800000000000000" pitchFamily="2" charset="0"/>
                <a:cs typeface="#9Slide03 Arima Madurai Bold" panose="00000800000000000000" pitchFamily="2" charset="0"/>
              </a:rPr>
              <a:t>.</a:t>
            </a:r>
          </a:p>
        </p:txBody>
      </p:sp>
    </p:spTree>
    <p:extLst>
      <p:ext uri="{BB962C8B-B14F-4D97-AF65-F5344CB8AC3E}">
        <p14:creationId xmlns:p14="http://schemas.microsoft.com/office/powerpoint/2010/main" val="84316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09CA38-D283-428E-DF7E-43F6DFB7A564}"/>
              </a:ext>
            </a:extLst>
          </p:cNvPr>
          <p:cNvSpPr txBox="1"/>
          <p:nvPr/>
        </p:nvSpPr>
        <p:spPr>
          <a:xfrm>
            <a:off x="650811" y="1213982"/>
            <a:ext cx="10965801" cy="5032147"/>
          </a:xfrm>
          <a:prstGeom prst="rect">
            <a:avLst/>
          </a:prstGeom>
          <a:noFill/>
        </p:spPr>
        <p:txBody>
          <a:bodyPr wrap="square">
            <a:spAutoFit/>
          </a:bodyPr>
          <a:lstStyle>
            <a:defPPr>
              <a:defRPr lang="zh-CN"/>
            </a:defPPr>
            <a:lvl1pPr>
              <a:defRPr sz="2400" b="1">
                <a:latin typeface="#9Slide03 Arima Madurai Bold" panose="00000800000000000000" pitchFamily="2" charset="0"/>
                <a:cs typeface="#9Slide03 Arima Madurai Bold" panose="00000800000000000000" pitchFamily="2" charset="0"/>
              </a:defRPr>
            </a:lvl1pPr>
          </a:lstStyle>
          <a:p>
            <a:pPr algn="just">
              <a:spcAft>
                <a:spcPts val="600"/>
              </a:spcAft>
            </a:pPr>
            <a:r>
              <a:rPr lang="de-DE" sz="2200" i="1" dirty="0">
                <a:latin typeface="#9Slide03 BoosterNextFYBlack" panose="02000A03000000020004" pitchFamily="2" charset="0"/>
              </a:rPr>
              <a:t>a. Cách phân tích dẫn chứng</a:t>
            </a:r>
            <a:endParaRPr lang="en-US" sz="2200" i="1" dirty="0">
              <a:latin typeface="#9Slide03 BoosterNextFYBlack" panose="02000A03000000020004" pitchFamily="2" charset="0"/>
            </a:endParaRPr>
          </a:p>
          <a:p>
            <a:pPr algn="just">
              <a:spcAft>
                <a:spcPts val="600"/>
              </a:spcAft>
            </a:pPr>
            <a:r>
              <a:rPr lang="de-DE" sz="2200" dirty="0"/>
              <a:t>- Đoạn “</a:t>
            </a:r>
            <a:r>
              <a:rPr lang="de-DE" sz="2200" i="1" dirty="0"/>
              <a:t>Câu thơ cắt ngang ở giữa [...] hoàn toàn thoải mái</a:t>
            </a:r>
            <a:r>
              <a:rPr lang="de-DE" sz="2200" dirty="0"/>
              <a:t>.”</a:t>
            </a:r>
            <a:endParaRPr lang="en-US" sz="2200" dirty="0"/>
          </a:p>
          <a:p>
            <a:pPr algn="just">
              <a:spcAft>
                <a:spcPts val="600"/>
              </a:spcAft>
            </a:pPr>
            <a:r>
              <a:rPr lang="de-DE" sz="2200" dirty="0">
                <a:sym typeface="Wingdings" panose="05000000000000000000" pitchFamily="2" charset="2"/>
              </a:rPr>
              <a:t></a:t>
            </a:r>
            <a:r>
              <a:rPr lang="de-DE" sz="2200" dirty="0"/>
              <a:t> Yếu tố nghệ thuật được phân tích là cách ngắt nhịp, hình ảnh nhằm thể hiện tư thế chủ động, ung dung của nhà thơ - chiến sĩ.</a:t>
            </a:r>
          </a:p>
          <a:p>
            <a:pPr algn="just">
              <a:spcAft>
                <a:spcPts val="600"/>
              </a:spcAft>
            </a:pPr>
            <a:r>
              <a:rPr lang="de-DE" sz="2200" i="1" dirty="0">
                <a:latin typeface="#9Slide03 BoosterNextFYBlack" panose="02000A03000000020004" pitchFamily="2" charset="0"/>
              </a:rPr>
              <a:t>b. Cách bình luận thơ </a:t>
            </a:r>
            <a:endParaRPr lang="en-US" sz="2200" i="1" dirty="0">
              <a:latin typeface="#9Slide03 BoosterNextFYBlack" panose="02000A03000000020004" pitchFamily="2" charset="0"/>
            </a:endParaRPr>
          </a:p>
          <a:p>
            <a:pPr algn="just">
              <a:spcAft>
                <a:spcPts val="600"/>
              </a:spcAft>
            </a:pPr>
            <a:r>
              <a:rPr lang="de-DE" sz="2200" dirty="0"/>
              <a:t>Tác giả so sánh, đối chiếu cách thể hiện của Chủ tịch Hồ Chí Minh với các nhà thơ khác:</a:t>
            </a:r>
            <a:endParaRPr lang="en-US" sz="2200" dirty="0"/>
          </a:p>
          <a:p>
            <a:pPr algn="just">
              <a:spcAft>
                <a:spcPts val="600"/>
              </a:spcAft>
            </a:pPr>
            <a:r>
              <a:rPr lang="de-DE" sz="2200" dirty="0"/>
              <a:t>- Nghệ thuật lấy động tả tĩnh, so sánh với Giả Đảo, Nguyễn Khuyến; </a:t>
            </a:r>
            <a:endParaRPr lang="en-US" sz="2200" dirty="0"/>
          </a:p>
          <a:p>
            <a:pPr algn="just">
              <a:spcAft>
                <a:spcPts val="600"/>
              </a:spcAft>
            </a:pPr>
            <a:r>
              <a:rPr lang="de-DE" sz="2200" dirty="0"/>
              <a:t>- Nghệ thuật so sánh tiếng suối trong đêm với Bạch Cư Dị, Nguyễn Trãi, Nguyễn Du, Thế Lữ. </a:t>
            </a:r>
            <a:endParaRPr lang="en-US" sz="2200" dirty="0"/>
          </a:p>
          <a:p>
            <a:pPr algn="just">
              <a:spcAft>
                <a:spcPts val="600"/>
              </a:spcAft>
            </a:pPr>
            <a:r>
              <a:rPr lang="de-DE" sz="2200" dirty="0">
                <a:sym typeface="Wingdings" panose="05000000000000000000" pitchFamily="2" charset="2"/>
              </a:rPr>
              <a:t></a:t>
            </a:r>
            <a:r>
              <a:rPr lang="de-DE" sz="2200" dirty="0"/>
              <a:t> Tác dụng: mở rộng, xoáy sâu vào những điểm tương đồng và khác biệt, giúp người đọc cảm nhận được sức khơi gợi của các hình ảnh mà tác giả Hồ Chí Minh đã sử dụng trong bài thơ “Cảnh khuya”, đồng thời khẳng định phong cách độc đáo trong sáng tác thơ của Người.</a:t>
            </a:r>
            <a:endParaRPr lang="en-US" sz="2200" dirty="0"/>
          </a:p>
        </p:txBody>
      </p:sp>
      <p:sp>
        <p:nvSpPr>
          <p:cNvPr id="3" name="TextBox 2">
            <a:extLst>
              <a:ext uri="{FF2B5EF4-FFF2-40B4-BE49-F238E27FC236}">
                <a16:creationId xmlns:a16="http://schemas.microsoft.com/office/drawing/2014/main" id="{C7D62310-3404-4F92-7A68-C5331F3A51A1}"/>
              </a:ext>
            </a:extLst>
          </p:cNvPr>
          <p:cNvSpPr txBox="1"/>
          <p:nvPr/>
        </p:nvSpPr>
        <p:spPr>
          <a:xfrm>
            <a:off x="650811" y="474345"/>
            <a:ext cx="8903736" cy="461665"/>
          </a:xfrm>
          <a:prstGeom prst="rect">
            <a:avLst/>
          </a:prstGeom>
          <a:noFill/>
        </p:spPr>
        <p:txBody>
          <a:bodyPr wrap="square">
            <a:spAutoFit/>
          </a:bodyPr>
          <a:lstStyle/>
          <a:p>
            <a:r>
              <a:rPr lang="de-DE" sz="2400" dirty="0">
                <a:latin typeface="#9Slide03 BoosterNextFYBlack" panose="02000A03000000020004" pitchFamily="2" charset="0"/>
              </a:rPr>
              <a:t>3. Cách phân tích dẫn chứng và bình luận thơ trong văn bản</a:t>
            </a:r>
            <a:endParaRPr lang="en-US" sz="2400" dirty="0">
              <a:latin typeface="#9Slide03 BoosterNextFYBlack" panose="02000A03000000020004" pitchFamily="2" charset="0"/>
            </a:endParaRPr>
          </a:p>
        </p:txBody>
      </p:sp>
    </p:spTree>
    <p:extLst>
      <p:ext uri="{BB962C8B-B14F-4D97-AF65-F5344CB8AC3E}">
        <p14:creationId xmlns:p14="http://schemas.microsoft.com/office/powerpoint/2010/main" val="235479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0" name="组合 1389">
            <a:extLst>
              <a:ext uri="{FF2B5EF4-FFF2-40B4-BE49-F238E27FC236}">
                <a16:creationId xmlns:a16="http://schemas.microsoft.com/office/drawing/2014/main" id="{2FA5826B-2718-4BF7-990A-B4EB2D44DF26}"/>
              </a:ext>
            </a:extLst>
          </p:cNvPr>
          <p:cNvGrpSpPr/>
          <p:nvPr/>
        </p:nvGrpSpPr>
        <p:grpSpPr>
          <a:xfrm>
            <a:off x="8498541" y="80682"/>
            <a:ext cx="3693459" cy="1546412"/>
            <a:chOff x="8498541" y="80682"/>
            <a:chExt cx="3693459" cy="1546412"/>
          </a:xfrm>
        </p:grpSpPr>
        <p:pic>
          <p:nvPicPr>
            <p:cNvPr id="10" name="图片 9">
              <a:extLst>
                <a:ext uri="{FF2B5EF4-FFF2-40B4-BE49-F238E27FC236}">
                  <a16:creationId xmlns:a16="http://schemas.microsoft.com/office/drawing/2014/main" id="{8120A373-1473-43AD-A87E-FF6DF944C4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541" y="1132405"/>
              <a:ext cx="2422424" cy="494688"/>
            </a:xfrm>
            <a:prstGeom prst="rect">
              <a:avLst/>
            </a:prstGeom>
          </p:spPr>
        </p:pic>
        <p:pic>
          <p:nvPicPr>
            <p:cNvPr id="5" name="图片 4">
              <a:extLst>
                <a:ext uri="{FF2B5EF4-FFF2-40B4-BE49-F238E27FC236}">
                  <a16:creationId xmlns:a16="http://schemas.microsoft.com/office/drawing/2014/main" id="{F139338C-C0FD-4544-96E4-B531D153338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r="2487"/>
            <a:stretch/>
          </p:blipFill>
          <p:spPr>
            <a:xfrm>
              <a:off x="9556261" y="80682"/>
              <a:ext cx="2635739" cy="1546412"/>
            </a:xfrm>
            <a:prstGeom prst="rect">
              <a:avLst/>
            </a:prstGeom>
          </p:spPr>
        </p:pic>
      </p:grpSp>
      <p:sp>
        <p:nvSpPr>
          <p:cNvPr id="1391" name="TextBox 4">
            <a:extLst>
              <a:ext uri="{FF2B5EF4-FFF2-40B4-BE49-F238E27FC236}">
                <a16:creationId xmlns:a16="http://schemas.microsoft.com/office/drawing/2014/main" id="{EB684C7E-20A7-9694-F2D4-694B922B40F4}"/>
              </a:ext>
            </a:extLst>
          </p:cNvPr>
          <p:cNvSpPr txBox="1"/>
          <p:nvPr/>
        </p:nvSpPr>
        <p:spPr>
          <a:xfrm>
            <a:off x="687475" y="80682"/>
            <a:ext cx="453650" cy="123111"/>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微软雅黑"/>
                <a:cs typeface="+mn-ea"/>
                <a:sym typeface="+mn-lt"/>
              </a:rPr>
              <a:t>行业</a:t>
            </a:r>
            <a:r>
              <a:rPr kumimoji="0" lang="en-US" altLang="zh-CN" sz="100" b="0" i="0" u="none" strike="noStrike" kern="1200" cap="none" spc="0" normalizeH="0" baseline="0" noProof="0" dirty="0">
                <a:ln>
                  <a:noFill/>
                </a:ln>
                <a:solidFill>
                  <a:prstClr val="white"/>
                </a:solidFill>
                <a:effectLst/>
                <a:uLnTx/>
                <a:uFillTx/>
                <a:latin typeface="微软雅黑"/>
                <a:cs typeface="+mn-ea"/>
                <a:sym typeface="+mn-lt"/>
              </a:rPr>
              <a:t>PPT</a:t>
            </a:r>
            <a:r>
              <a:rPr kumimoji="0" lang="zh-CN" altLang="en-US" sz="100" b="0" i="0" u="none" strike="noStrike" kern="1200" cap="none" spc="0" normalizeH="0" baseline="0" noProof="0" dirty="0">
                <a:ln>
                  <a:noFill/>
                </a:ln>
                <a:solidFill>
                  <a:prstClr val="white"/>
                </a:solidFill>
                <a:effectLst/>
                <a:uLnTx/>
                <a:uFillTx/>
                <a:latin typeface="微软雅黑"/>
                <a:cs typeface="+mn-ea"/>
                <a:sym typeface="+mn-lt"/>
              </a:rPr>
              <a:t>模板</a:t>
            </a:r>
            <a:r>
              <a:rPr kumimoji="0" lang="en-US" altLang="zh-CN" sz="100" b="0" i="0" u="none" strike="noStrike" kern="1200" cap="none" spc="0" normalizeH="0" baseline="0" noProof="0" dirty="0">
                <a:ln>
                  <a:noFill/>
                </a:ln>
                <a:solidFill>
                  <a:prstClr val="white"/>
                </a:solidFill>
                <a:effectLst/>
                <a:uLnTx/>
                <a:uFillTx/>
                <a:latin typeface="微软雅黑"/>
                <a:cs typeface="+mn-ea"/>
                <a:sym typeface="+mn-lt"/>
              </a:rPr>
              <a:t>http://www.1ppt.com/hangye/</a:t>
            </a:r>
          </a:p>
        </p:txBody>
      </p:sp>
      <p:grpSp>
        <p:nvGrpSpPr>
          <p:cNvPr id="2" name="组合 18">
            <a:extLst>
              <a:ext uri="{FF2B5EF4-FFF2-40B4-BE49-F238E27FC236}">
                <a16:creationId xmlns:a16="http://schemas.microsoft.com/office/drawing/2014/main" id="{3D19D3DD-C8BB-9CBD-6193-B1CD5CF655E4}"/>
              </a:ext>
            </a:extLst>
          </p:cNvPr>
          <p:cNvGrpSpPr/>
          <p:nvPr/>
        </p:nvGrpSpPr>
        <p:grpSpPr>
          <a:xfrm>
            <a:off x="5155833" y="1379749"/>
            <a:ext cx="2422424" cy="1349800"/>
            <a:chOff x="6050430" y="1839495"/>
            <a:chExt cx="2422424" cy="1349800"/>
          </a:xfrm>
        </p:grpSpPr>
        <p:pic>
          <p:nvPicPr>
            <p:cNvPr id="3" name="图片 5">
              <a:extLst>
                <a:ext uri="{FF2B5EF4-FFF2-40B4-BE49-F238E27FC236}">
                  <a16:creationId xmlns:a16="http://schemas.microsoft.com/office/drawing/2014/main" id="{728D9877-0DAD-6743-EDA0-DB70F7FFF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8877" y="1839495"/>
              <a:ext cx="1138244" cy="1129351"/>
            </a:xfrm>
            <a:prstGeom prst="rect">
              <a:avLst/>
            </a:prstGeom>
          </p:spPr>
        </p:pic>
        <p:pic>
          <p:nvPicPr>
            <p:cNvPr id="6" name="图片 8">
              <a:extLst>
                <a:ext uri="{FF2B5EF4-FFF2-40B4-BE49-F238E27FC236}">
                  <a16:creationId xmlns:a16="http://schemas.microsoft.com/office/drawing/2014/main" id="{918214A9-6FBD-1A1F-441F-C96AB34BD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0430" y="2694607"/>
              <a:ext cx="2422424" cy="494688"/>
            </a:xfrm>
            <a:prstGeom prst="rect">
              <a:avLst/>
            </a:prstGeom>
          </p:spPr>
        </p:pic>
        <p:sp>
          <p:nvSpPr>
            <p:cNvPr id="7" name="文本框 10">
              <a:extLst>
                <a:ext uri="{FF2B5EF4-FFF2-40B4-BE49-F238E27FC236}">
                  <a16:creationId xmlns:a16="http://schemas.microsoft.com/office/drawing/2014/main" id="{C54CE6CC-659B-2D73-1CE8-E7D0286B649B}"/>
                </a:ext>
              </a:extLst>
            </p:cNvPr>
            <p:cNvSpPr txBox="1"/>
            <p:nvPr/>
          </p:nvSpPr>
          <p:spPr>
            <a:xfrm>
              <a:off x="6651543" y="1971487"/>
              <a:ext cx="90601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prstClr val="white"/>
                  </a:solidFill>
                  <a:effectLst/>
                  <a:uLnTx/>
                  <a:uFillTx/>
                  <a:latin typeface="微软雅黑"/>
                  <a:cs typeface="+mn-ea"/>
                  <a:sym typeface="+mn-lt"/>
                </a:rPr>
                <a:t>0</a:t>
              </a:r>
              <a:r>
                <a:rPr lang="en-US" altLang="zh-CN" sz="4800" dirty="0">
                  <a:solidFill>
                    <a:prstClr val="white"/>
                  </a:solidFill>
                  <a:latin typeface="微软雅黑"/>
                  <a:cs typeface="+mn-ea"/>
                  <a:sym typeface="+mn-lt"/>
                </a:rPr>
                <a:t>3</a:t>
              </a:r>
              <a:endParaRPr kumimoji="0" lang="zh-CN" altLang="en-US" sz="4800" b="0" i="0" u="none" strike="noStrike" kern="1200" cap="none" spc="0" normalizeH="0" baseline="0" noProof="0" dirty="0">
                <a:ln>
                  <a:noFill/>
                </a:ln>
                <a:solidFill>
                  <a:prstClr val="white"/>
                </a:solidFill>
                <a:effectLst/>
                <a:uLnTx/>
                <a:uFillTx/>
                <a:latin typeface="微软雅黑"/>
                <a:cs typeface="+mn-ea"/>
                <a:sym typeface="+mn-lt"/>
              </a:endParaRPr>
            </a:p>
          </p:txBody>
        </p:sp>
      </p:grpSp>
      <p:pic>
        <p:nvPicPr>
          <p:cNvPr id="9" name="图片 345">
            <a:extLst>
              <a:ext uri="{FF2B5EF4-FFF2-40B4-BE49-F238E27FC236}">
                <a16:creationId xmlns:a16="http://schemas.microsoft.com/office/drawing/2014/main" id="{14ED7492-7628-DB3D-7808-ABAA3EA831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168588"/>
            <a:ext cx="12223376" cy="2689412"/>
          </a:xfrm>
          <a:prstGeom prst="rect">
            <a:avLst/>
          </a:prstGeom>
        </p:spPr>
      </p:pic>
      <p:sp>
        <p:nvSpPr>
          <p:cNvPr id="4" name="文本框 1388">
            <a:extLst>
              <a:ext uri="{FF2B5EF4-FFF2-40B4-BE49-F238E27FC236}">
                <a16:creationId xmlns:a16="http://schemas.microsoft.com/office/drawing/2014/main" id="{7CD5B169-3E54-ED8A-DC66-408F1A46DB55}"/>
              </a:ext>
            </a:extLst>
          </p:cNvPr>
          <p:cNvSpPr txBox="1"/>
          <p:nvPr/>
        </p:nvSpPr>
        <p:spPr>
          <a:xfrm>
            <a:off x="2509922" y="2812281"/>
            <a:ext cx="7426960" cy="1015663"/>
          </a:xfrm>
          <a:prstGeom prst="rect">
            <a:avLst/>
          </a:prstGeom>
          <a:noFill/>
        </p:spPr>
        <p:txBody>
          <a:bodyPr wrap="square" rtlCol="0">
            <a:spAutoFit/>
          </a:bodyPr>
          <a:lstStyle>
            <a:defPPr>
              <a:defRPr lang="zh-CN"/>
            </a:defPPr>
            <a:lvl1pPr algn="ctr">
              <a:defRPr sz="6600" b="1">
                <a:latin typeface="#9Slide05 SVNHollie Script Pro" pitchFamily="2" charset="0"/>
              </a:defRPr>
            </a:lvl1pPr>
          </a:lstStyle>
          <a:p>
            <a:r>
              <a:rPr lang="pt-BR" sz="6000" dirty="0"/>
              <a:t>Tổng kết</a:t>
            </a:r>
            <a:endParaRPr lang="en-US" sz="6000" dirty="0"/>
          </a:p>
        </p:txBody>
      </p:sp>
    </p:spTree>
    <p:extLst>
      <p:ext uri="{BB962C8B-B14F-4D97-AF65-F5344CB8AC3E}">
        <p14:creationId xmlns:p14="http://schemas.microsoft.com/office/powerpoint/2010/main" val="1669028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图片 345">
            <a:extLst>
              <a:ext uri="{FF2B5EF4-FFF2-40B4-BE49-F238E27FC236}">
                <a16:creationId xmlns:a16="http://schemas.microsoft.com/office/drawing/2014/main" id="{5C920E56-D64D-44C5-8D84-3FB179BBC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45207"/>
            <a:ext cx="12223376" cy="2689412"/>
          </a:xfrm>
          <a:prstGeom prst="rect">
            <a:avLst/>
          </a:prstGeom>
        </p:spPr>
      </p:pic>
      <p:sp>
        <p:nvSpPr>
          <p:cNvPr id="3" name="TextBox 2">
            <a:extLst>
              <a:ext uri="{FF2B5EF4-FFF2-40B4-BE49-F238E27FC236}">
                <a16:creationId xmlns:a16="http://schemas.microsoft.com/office/drawing/2014/main" id="{92F55836-4165-EF20-5A2F-438001C85115}"/>
              </a:ext>
            </a:extLst>
          </p:cNvPr>
          <p:cNvSpPr txBox="1"/>
          <p:nvPr/>
        </p:nvSpPr>
        <p:spPr>
          <a:xfrm>
            <a:off x="6750698" y="1983756"/>
            <a:ext cx="3755571" cy="2831544"/>
          </a:xfrm>
          <a:prstGeom prst="rect">
            <a:avLst/>
          </a:prstGeom>
          <a:noFill/>
        </p:spPr>
        <p:txBody>
          <a:bodyPr wrap="square">
            <a:spAutoFit/>
          </a:bodyPr>
          <a:lstStyle>
            <a:defPPr>
              <a:defRPr lang="zh-CN"/>
            </a:defPPr>
            <a:lvl1pPr>
              <a:defRPr sz="2400" b="1">
                <a:latin typeface="#9Slide03 Arima Madurai Bold" panose="00000800000000000000" pitchFamily="2" charset="0"/>
                <a:cs typeface="#9Slide03 Arima Madurai Bold" panose="00000800000000000000" pitchFamily="2" charset="0"/>
              </a:defRPr>
            </a:lvl1pPr>
          </a:lstStyle>
          <a:p>
            <a:pPr algn="just">
              <a:spcBef>
                <a:spcPts val="600"/>
              </a:spcBef>
              <a:spcAft>
                <a:spcPts val="600"/>
              </a:spcAft>
            </a:pPr>
            <a:r>
              <a:rPr lang="de-DE" dirty="0">
                <a:latin typeface="#9Slide03 BoosterNextFYBlack" panose="02000A03000000020004" pitchFamily="2" charset="0"/>
              </a:rPr>
              <a:t>2. Nghệ thuật đặc sắc</a:t>
            </a:r>
            <a:endParaRPr lang="en-US" dirty="0">
              <a:latin typeface="#9Slide03 BoosterNextFYBlack" panose="02000A03000000020004" pitchFamily="2" charset="0"/>
            </a:endParaRPr>
          </a:p>
          <a:p>
            <a:pPr algn="just">
              <a:spcBef>
                <a:spcPts val="600"/>
              </a:spcBef>
              <a:spcAft>
                <a:spcPts val="600"/>
              </a:spcAft>
            </a:pPr>
            <a:r>
              <a:rPr lang="en-US" dirty="0"/>
              <a:t>   Văn </a:t>
            </a:r>
            <a:r>
              <a:rPr lang="en-US" dirty="0" err="1"/>
              <a:t>bản</a:t>
            </a:r>
            <a:r>
              <a:rPr lang="en-US" dirty="0"/>
              <a:t> </a:t>
            </a:r>
            <a:r>
              <a:rPr lang="en-US" dirty="0" err="1"/>
              <a:t>thể</a:t>
            </a:r>
            <a:r>
              <a:rPr lang="en-US" dirty="0"/>
              <a:t> </a:t>
            </a:r>
            <a:r>
              <a:rPr lang="en-US" dirty="0" err="1"/>
              <a:t>hiện</a:t>
            </a:r>
            <a:r>
              <a:rPr lang="en-US" dirty="0"/>
              <a:t> </a:t>
            </a:r>
            <a:r>
              <a:rPr lang="en-US" dirty="0" err="1"/>
              <a:t>sự</a:t>
            </a:r>
            <a:r>
              <a:rPr lang="en-US" dirty="0"/>
              <a:t> </a:t>
            </a:r>
            <a:r>
              <a:rPr lang="en-US" dirty="0" err="1"/>
              <a:t>tài</a:t>
            </a:r>
            <a:r>
              <a:rPr lang="en-US" dirty="0"/>
              <a:t> </a:t>
            </a:r>
            <a:r>
              <a:rPr lang="en-US" dirty="0" err="1"/>
              <a:t>hoa</a:t>
            </a:r>
            <a:r>
              <a:rPr lang="en-US" dirty="0"/>
              <a:t>, </a:t>
            </a:r>
            <a:r>
              <a:rPr lang="en-US" dirty="0" err="1"/>
              <a:t>uyên</a:t>
            </a:r>
            <a:r>
              <a:rPr lang="en-US" dirty="0"/>
              <a:t> </a:t>
            </a:r>
            <a:r>
              <a:rPr lang="en-US" dirty="0" err="1"/>
              <a:t>bác</a:t>
            </a:r>
            <a:r>
              <a:rPr lang="en-US" dirty="0"/>
              <a:t> </a:t>
            </a:r>
            <a:r>
              <a:rPr lang="en-US" dirty="0" err="1"/>
              <a:t>của</a:t>
            </a:r>
            <a:r>
              <a:rPr lang="en-US" dirty="0"/>
              <a:t> </a:t>
            </a:r>
            <a:r>
              <a:rPr lang="en-US" dirty="0" err="1"/>
              <a:t>tác</a:t>
            </a:r>
            <a:r>
              <a:rPr lang="en-US" dirty="0"/>
              <a:t> </a:t>
            </a:r>
            <a:r>
              <a:rPr lang="en-US" dirty="0" err="1"/>
              <a:t>giả</a:t>
            </a:r>
            <a:r>
              <a:rPr lang="en-US" dirty="0"/>
              <a:t> Lê </a:t>
            </a:r>
            <a:r>
              <a:rPr lang="en-US" dirty="0" err="1"/>
              <a:t>Trí</a:t>
            </a:r>
            <a:r>
              <a:rPr lang="en-US" dirty="0"/>
              <a:t> </a:t>
            </a:r>
            <a:r>
              <a:rPr lang="en-US" dirty="0" err="1"/>
              <a:t>Viễn</a:t>
            </a:r>
            <a:r>
              <a:rPr lang="en-US" dirty="0"/>
              <a:t>: </a:t>
            </a:r>
            <a:r>
              <a:rPr lang="en-US" dirty="0" err="1"/>
              <a:t>sự</a:t>
            </a:r>
            <a:r>
              <a:rPr lang="en-US" dirty="0"/>
              <a:t> </a:t>
            </a:r>
            <a:r>
              <a:rPr lang="en-US" dirty="0" err="1"/>
              <a:t>cảm</a:t>
            </a:r>
            <a:r>
              <a:rPr lang="en-US" dirty="0"/>
              <a:t> </a:t>
            </a:r>
            <a:r>
              <a:rPr lang="en-US" dirty="0" err="1"/>
              <a:t>nhận</a:t>
            </a:r>
            <a:r>
              <a:rPr lang="en-US" dirty="0"/>
              <a:t> </a:t>
            </a:r>
            <a:r>
              <a:rPr lang="en-US" dirty="0" err="1"/>
              <a:t>tinh</a:t>
            </a:r>
            <a:r>
              <a:rPr lang="en-US" dirty="0"/>
              <a:t> </a:t>
            </a:r>
            <a:r>
              <a:rPr lang="en-US" dirty="0" err="1"/>
              <a:t>tế</a:t>
            </a:r>
            <a:r>
              <a:rPr lang="en-US" dirty="0"/>
              <a:t>, </a:t>
            </a:r>
            <a:r>
              <a:rPr lang="en-US" dirty="0" err="1"/>
              <a:t>sâu</a:t>
            </a:r>
            <a:r>
              <a:rPr lang="en-US" dirty="0"/>
              <a:t> </a:t>
            </a:r>
            <a:r>
              <a:rPr lang="en-US" dirty="0" err="1"/>
              <a:t>sắc</a:t>
            </a:r>
            <a:r>
              <a:rPr lang="en-US" dirty="0"/>
              <a:t>; </a:t>
            </a:r>
            <a:r>
              <a:rPr lang="en-US" dirty="0" err="1"/>
              <a:t>lời</a:t>
            </a:r>
            <a:r>
              <a:rPr lang="en-US" dirty="0"/>
              <a:t> </a:t>
            </a:r>
            <a:r>
              <a:rPr lang="en-US" dirty="0" err="1"/>
              <a:t>văn</a:t>
            </a:r>
            <a:r>
              <a:rPr lang="en-US" dirty="0"/>
              <a:t> </a:t>
            </a:r>
            <a:r>
              <a:rPr lang="en-US" dirty="0" err="1"/>
              <a:t>uyển</a:t>
            </a:r>
            <a:r>
              <a:rPr lang="en-US" dirty="0"/>
              <a:t> </a:t>
            </a:r>
            <a:r>
              <a:rPr lang="en-US" dirty="0" err="1"/>
              <a:t>chuyển</a:t>
            </a:r>
            <a:r>
              <a:rPr lang="en-US" dirty="0"/>
              <a:t>, </a:t>
            </a:r>
            <a:r>
              <a:rPr lang="en-US" dirty="0" err="1"/>
              <a:t>giàu</a:t>
            </a:r>
            <a:r>
              <a:rPr lang="en-US" dirty="0"/>
              <a:t> </a:t>
            </a:r>
            <a:r>
              <a:rPr lang="en-US" dirty="0" err="1"/>
              <a:t>hình</a:t>
            </a:r>
            <a:r>
              <a:rPr lang="en-US" dirty="0"/>
              <a:t> </a:t>
            </a:r>
            <a:r>
              <a:rPr lang="en-US" dirty="0" err="1"/>
              <a:t>ảnh</a:t>
            </a:r>
            <a:r>
              <a:rPr lang="en-US" dirty="0"/>
              <a:t>, </a:t>
            </a:r>
            <a:r>
              <a:rPr lang="en-US" dirty="0" err="1"/>
              <a:t>cảm</a:t>
            </a:r>
            <a:r>
              <a:rPr lang="en-US" dirty="0"/>
              <a:t> </a:t>
            </a:r>
            <a:r>
              <a:rPr lang="en-US" dirty="0" err="1"/>
              <a:t>xúc</a:t>
            </a:r>
            <a:r>
              <a:rPr lang="en-US" dirty="0"/>
              <a:t>.</a:t>
            </a:r>
          </a:p>
        </p:txBody>
      </p:sp>
      <p:sp>
        <p:nvSpPr>
          <p:cNvPr id="4" name="TextBox 3">
            <a:extLst>
              <a:ext uri="{FF2B5EF4-FFF2-40B4-BE49-F238E27FC236}">
                <a16:creationId xmlns:a16="http://schemas.microsoft.com/office/drawing/2014/main" id="{696E81E6-D5C8-C9E3-9538-AD6113DA0520}"/>
              </a:ext>
            </a:extLst>
          </p:cNvPr>
          <p:cNvSpPr txBox="1"/>
          <p:nvPr/>
        </p:nvSpPr>
        <p:spPr>
          <a:xfrm>
            <a:off x="1282960" y="1799090"/>
            <a:ext cx="4091471" cy="3200876"/>
          </a:xfrm>
          <a:prstGeom prst="rect">
            <a:avLst/>
          </a:prstGeom>
          <a:noFill/>
        </p:spPr>
        <p:txBody>
          <a:bodyPr wrap="square">
            <a:spAutoFit/>
          </a:bodyPr>
          <a:lstStyle>
            <a:defPPr>
              <a:defRPr lang="zh-CN"/>
            </a:defPPr>
            <a:lvl1pPr algn="just">
              <a:defRPr sz="2400" b="1">
                <a:latin typeface="#9Slide03 Arima Madurai Bold" panose="00000800000000000000" pitchFamily="2" charset="0"/>
                <a:cs typeface="#9Slide03 Arima Madurai Bold" panose="00000800000000000000" pitchFamily="2" charset="0"/>
              </a:defRPr>
            </a:lvl1pPr>
          </a:lstStyle>
          <a:p>
            <a:pPr>
              <a:spcBef>
                <a:spcPts val="600"/>
              </a:spcBef>
              <a:spcAft>
                <a:spcPts val="600"/>
              </a:spcAft>
            </a:pPr>
            <a:r>
              <a:rPr lang="de-DE" dirty="0">
                <a:latin typeface="#9Slide03 BoosterNextFYBlack" panose="02000A03000000020004" pitchFamily="2" charset="0"/>
              </a:rPr>
              <a:t>1. Nội dung</a:t>
            </a:r>
            <a:endParaRPr lang="en-US" dirty="0">
              <a:latin typeface="#9Slide03 BoosterNextFYBlack" panose="02000A03000000020004" pitchFamily="2" charset="0"/>
            </a:endParaRPr>
          </a:p>
          <a:p>
            <a:pPr>
              <a:spcBef>
                <a:spcPts val="600"/>
              </a:spcBef>
              <a:spcAft>
                <a:spcPts val="600"/>
              </a:spcAft>
            </a:pPr>
            <a:r>
              <a:rPr lang="en-US" dirty="0"/>
              <a:t>   </a:t>
            </a:r>
            <a:r>
              <a:rPr lang="en-US" dirty="0" err="1"/>
              <a:t>Tác</a:t>
            </a:r>
            <a:r>
              <a:rPr lang="en-US" dirty="0"/>
              <a:t> </a:t>
            </a:r>
            <a:r>
              <a:rPr lang="en-US" dirty="0" err="1"/>
              <a:t>giả</a:t>
            </a:r>
            <a:r>
              <a:rPr lang="en-US" dirty="0"/>
              <a:t> Lê </a:t>
            </a:r>
            <a:r>
              <a:rPr lang="en-US" dirty="0" err="1"/>
              <a:t>Trí</a:t>
            </a:r>
            <a:r>
              <a:rPr lang="en-US" dirty="0"/>
              <a:t> </a:t>
            </a:r>
            <a:r>
              <a:rPr lang="en-US" dirty="0" err="1"/>
              <a:t>Viễn</a:t>
            </a:r>
            <a:r>
              <a:rPr lang="en-US" dirty="0"/>
              <a:t> </a:t>
            </a:r>
            <a:r>
              <a:rPr lang="en-US" dirty="0" err="1"/>
              <a:t>đã</a:t>
            </a:r>
            <a:r>
              <a:rPr lang="en-US" dirty="0"/>
              <a:t> </a:t>
            </a:r>
            <a:r>
              <a:rPr lang="en-US" dirty="0" err="1"/>
              <a:t>phân</a:t>
            </a:r>
            <a:r>
              <a:rPr lang="en-US" dirty="0"/>
              <a:t> </a:t>
            </a:r>
            <a:r>
              <a:rPr lang="en-US" dirty="0" err="1"/>
              <a:t>tích</a:t>
            </a:r>
            <a:r>
              <a:rPr lang="en-US" dirty="0"/>
              <a:t>, </a:t>
            </a:r>
            <a:r>
              <a:rPr lang="en-US" dirty="0" err="1"/>
              <a:t>bình</a:t>
            </a:r>
            <a:r>
              <a:rPr lang="en-US" dirty="0"/>
              <a:t> </a:t>
            </a:r>
            <a:r>
              <a:rPr lang="en-US" dirty="0" err="1"/>
              <a:t>luận</a:t>
            </a:r>
            <a:r>
              <a:rPr lang="en-US" dirty="0"/>
              <a:t> </a:t>
            </a:r>
            <a:r>
              <a:rPr lang="en-US" dirty="0" err="1"/>
              <a:t>một</a:t>
            </a:r>
            <a:r>
              <a:rPr lang="en-US" dirty="0"/>
              <a:t> </a:t>
            </a:r>
            <a:r>
              <a:rPr lang="en-US" dirty="0" err="1"/>
              <a:t>cách</a:t>
            </a:r>
            <a:r>
              <a:rPr lang="en-US" dirty="0"/>
              <a:t> </a:t>
            </a:r>
            <a:r>
              <a:rPr lang="en-US" dirty="0" err="1"/>
              <a:t>thuyết</a:t>
            </a:r>
            <a:r>
              <a:rPr lang="en-US" dirty="0"/>
              <a:t> </a:t>
            </a:r>
            <a:r>
              <a:rPr lang="en-US" dirty="0" err="1"/>
              <a:t>phục</a:t>
            </a:r>
            <a:r>
              <a:rPr lang="en-US" dirty="0"/>
              <a:t> </a:t>
            </a:r>
            <a:r>
              <a:rPr lang="en-US" dirty="0" err="1"/>
              <a:t>để</a:t>
            </a:r>
            <a:r>
              <a:rPr lang="en-US" dirty="0"/>
              <a:t> </a:t>
            </a:r>
            <a:r>
              <a:rPr lang="en-US" dirty="0" err="1"/>
              <a:t>chỉ</a:t>
            </a:r>
            <a:r>
              <a:rPr lang="en-US" dirty="0"/>
              <a:t> </a:t>
            </a:r>
            <a:r>
              <a:rPr lang="en-US" dirty="0" err="1"/>
              <a:t>rõ</a:t>
            </a:r>
            <a:r>
              <a:rPr lang="en-US" dirty="0"/>
              <a:t> </a:t>
            </a:r>
            <a:r>
              <a:rPr lang="en-US" dirty="0" err="1"/>
              <a:t>những</a:t>
            </a:r>
            <a:r>
              <a:rPr lang="en-US" dirty="0"/>
              <a:t> </a:t>
            </a:r>
            <a:r>
              <a:rPr lang="en-US" dirty="0" err="1"/>
              <a:t>nét</a:t>
            </a:r>
            <a:r>
              <a:rPr lang="en-US" dirty="0"/>
              <a:t> </a:t>
            </a:r>
            <a:r>
              <a:rPr lang="en-US" dirty="0" err="1"/>
              <a:t>đặc</a:t>
            </a:r>
            <a:r>
              <a:rPr lang="en-US" dirty="0"/>
              <a:t> </a:t>
            </a:r>
            <a:r>
              <a:rPr lang="en-US" dirty="0" err="1"/>
              <a:t>sắc</a:t>
            </a:r>
            <a:r>
              <a:rPr lang="en-US" dirty="0"/>
              <a:t> </a:t>
            </a:r>
            <a:r>
              <a:rPr lang="en-US" dirty="0" err="1"/>
              <a:t>của</a:t>
            </a:r>
            <a:r>
              <a:rPr lang="en-US" dirty="0"/>
              <a:t> </a:t>
            </a:r>
            <a:r>
              <a:rPr lang="en-US" dirty="0" err="1"/>
              <a:t>bài</a:t>
            </a:r>
            <a:r>
              <a:rPr lang="en-US" dirty="0"/>
              <a:t> </a:t>
            </a:r>
            <a:r>
              <a:rPr lang="en-US" dirty="0" err="1"/>
              <a:t>thơ</a:t>
            </a:r>
            <a:r>
              <a:rPr lang="en-US" dirty="0"/>
              <a:t> “</a:t>
            </a:r>
            <a:r>
              <a:rPr lang="en-US" dirty="0" err="1"/>
              <a:t>Cảnh</a:t>
            </a:r>
            <a:r>
              <a:rPr lang="en-US" dirty="0"/>
              <a:t> </a:t>
            </a:r>
            <a:r>
              <a:rPr lang="en-US" dirty="0" err="1"/>
              <a:t>khuya</a:t>
            </a:r>
            <a:r>
              <a:rPr lang="en-US" dirty="0"/>
              <a:t>”, </a:t>
            </a:r>
            <a:r>
              <a:rPr lang="en-US" dirty="0" err="1"/>
              <a:t>từ</a:t>
            </a:r>
            <a:r>
              <a:rPr lang="en-US" dirty="0"/>
              <a:t> </a:t>
            </a:r>
            <a:r>
              <a:rPr lang="en-US" dirty="0" err="1"/>
              <a:t>đó</a:t>
            </a:r>
            <a:r>
              <a:rPr lang="en-US" dirty="0"/>
              <a:t> </a:t>
            </a:r>
            <a:r>
              <a:rPr lang="en-US" dirty="0" err="1"/>
              <a:t>khẳng</a:t>
            </a:r>
            <a:r>
              <a:rPr lang="en-US" dirty="0"/>
              <a:t> </a:t>
            </a:r>
            <a:r>
              <a:rPr lang="en-US" dirty="0" err="1"/>
              <a:t>định</a:t>
            </a:r>
            <a:r>
              <a:rPr lang="en-US" dirty="0"/>
              <a:t> </a:t>
            </a:r>
            <a:r>
              <a:rPr lang="en-US" dirty="0" err="1"/>
              <a:t>phong</a:t>
            </a:r>
            <a:r>
              <a:rPr lang="en-US" dirty="0"/>
              <a:t> </a:t>
            </a:r>
            <a:r>
              <a:rPr lang="en-US" dirty="0" err="1"/>
              <a:t>cách</a:t>
            </a:r>
            <a:r>
              <a:rPr lang="en-US" dirty="0"/>
              <a:t> </a:t>
            </a:r>
            <a:r>
              <a:rPr lang="en-US" dirty="0" err="1"/>
              <a:t>nghệ</a:t>
            </a:r>
            <a:r>
              <a:rPr lang="en-US" dirty="0"/>
              <a:t> </a:t>
            </a:r>
            <a:r>
              <a:rPr lang="en-US" dirty="0" err="1"/>
              <a:t>thuật</a:t>
            </a:r>
            <a:r>
              <a:rPr lang="en-US" dirty="0"/>
              <a:t> </a:t>
            </a:r>
            <a:r>
              <a:rPr lang="en-US" dirty="0" err="1"/>
              <a:t>của</a:t>
            </a:r>
            <a:r>
              <a:rPr lang="en-US" dirty="0"/>
              <a:t> </a:t>
            </a:r>
            <a:r>
              <a:rPr lang="en-US" dirty="0" err="1"/>
              <a:t>Chủ</a:t>
            </a:r>
            <a:r>
              <a:rPr lang="en-US" dirty="0"/>
              <a:t> </a:t>
            </a:r>
            <a:r>
              <a:rPr lang="en-US" dirty="0" err="1"/>
              <a:t>tịch</a:t>
            </a:r>
            <a:r>
              <a:rPr lang="en-US" dirty="0"/>
              <a:t> </a:t>
            </a:r>
            <a:r>
              <a:rPr lang="en-US" dirty="0" err="1"/>
              <a:t>Hồ</a:t>
            </a:r>
            <a:r>
              <a:rPr lang="en-US" dirty="0"/>
              <a:t> Chí Minh. </a:t>
            </a:r>
          </a:p>
        </p:txBody>
      </p:sp>
      <p:sp>
        <p:nvSpPr>
          <p:cNvPr id="5" name="文本框 1388">
            <a:extLst>
              <a:ext uri="{FF2B5EF4-FFF2-40B4-BE49-F238E27FC236}">
                <a16:creationId xmlns:a16="http://schemas.microsoft.com/office/drawing/2014/main" id="{13D36810-2395-E65E-0978-06322925883C}"/>
              </a:ext>
            </a:extLst>
          </p:cNvPr>
          <p:cNvSpPr txBox="1"/>
          <p:nvPr/>
        </p:nvSpPr>
        <p:spPr>
          <a:xfrm>
            <a:off x="2248664" y="712494"/>
            <a:ext cx="7426960" cy="707886"/>
          </a:xfrm>
          <a:prstGeom prst="rect">
            <a:avLst/>
          </a:prstGeom>
          <a:noFill/>
        </p:spPr>
        <p:txBody>
          <a:bodyPr wrap="square" rtlCol="0">
            <a:spAutoFit/>
          </a:bodyPr>
          <a:lstStyle>
            <a:defPPr>
              <a:defRPr lang="zh-CN"/>
            </a:defPPr>
            <a:lvl1pPr algn="ctr">
              <a:defRPr sz="6600" b="1">
                <a:latin typeface="#9Slide05 SVNHollie Script Pro" pitchFamily="2" charset="0"/>
              </a:defRPr>
            </a:lvl1pPr>
          </a:lstStyle>
          <a:p>
            <a:r>
              <a:rPr lang="pt-BR" sz="4000" dirty="0"/>
              <a:t>Tổng kết</a:t>
            </a:r>
            <a:endParaRPr lang="en-US" sz="4000" dirty="0"/>
          </a:p>
        </p:txBody>
      </p:sp>
    </p:spTree>
    <p:extLst>
      <p:ext uri="{BB962C8B-B14F-4D97-AF65-F5344CB8AC3E}">
        <p14:creationId xmlns:p14="http://schemas.microsoft.com/office/powerpoint/2010/main" val="85333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0" name="组合 1389">
            <a:extLst>
              <a:ext uri="{FF2B5EF4-FFF2-40B4-BE49-F238E27FC236}">
                <a16:creationId xmlns:a16="http://schemas.microsoft.com/office/drawing/2014/main" id="{2FA5826B-2718-4BF7-990A-B4EB2D44DF26}"/>
              </a:ext>
            </a:extLst>
          </p:cNvPr>
          <p:cNvGrpSpPr/>
          <p:nvPr/>
        </p:nvGrpSpPr>
        <p:grpSpPr>
          <a:xfrm>
            <a:off x="8498541" y="80682"/>
            <a:ext cx="3693459" cy="1546412"/>
            <a:chOff x="8498541" y="80682"/>
            <a:chExt cx="3693459" cy="1546412"/>
          </a:xfrm>
        </p:grpSpPr>
        <p:pic>
          <p:nvPicPr>
            <p:cNvPr id="10" name="图片 9">
              <a:extLst>
                <a:ext uri="{FF2B5EF4-FFF2-40B4-BE49-F238E27FC236}">
                  <a16:creationId xmlns:a16="http://schemas.microsoft.com/office/drawing/2014/main" id="{8120A373-1473-43AD-A87E-FF6DF944C4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541" y="1132405"/>
              <a:ext cx="2422424" cy="494688"/>
            </a:xfrm>
            <a:prstGeom prst="rect">
              <a:avLst/>
            </a:prstGeom>
          </p:spPr>
        </p:pic>
        <p:pic>
          <p:nvPicPr>
            <p:cNvPr id="5" name="图片 4">
              <a:extLst>
                <a:ext uri="{FF2B5EF4-FFF2-40B4-BE49-F238E27FC236}">
                  <a16:creationId xmlns:a16="http://schemas.microsoft.com/office/drawing/2014/main" id="{F139338C-C0FD-4544-96E4-B531D153338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r="2487"/>
            <a:stretch/>
          </p:blipFill>
          <p:spPr>
            <a:xfrm>
              <a:off x="9556261" y="80682"/>
              <a:ext cx="2635739" cy="1546412"/>
            </a:xfrm>
            <a:prstGeom prst="rect">
              <a:avLst/>
            </a:prstGeom>
          </p:spPr>
        </p:pic>
      </p:grpSp>
      <p:sp>
        <p:nvSpPr>
          <p:cNvPr id="1391" name="TextBox 4">
            <a:extLst>
              <a:ext uri="{FF2B5EF4-FFF2-40B4-BE49-F238E27FC236}">
                <a16:creationId xmlns:a16="http://schemas.microsoft.com/office/drawing/2014/main" id="{EB684C7E-20A7-9694-F2D4-694B922B40F4}"/>
              </a:ext>
            </a:extLst>
          </p:cNvPr>
          <p:cNvSpPr txBox="1"/>
          <p:nvPr/>
        </p:nvSpPr>
        <p:spPr>
          <a:xfrm>
            <a:off x="687475" y="80682"/>
            <a:ext cx="453650" cy="123111"/>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微软雅黑"/>
                <a:cs typeface="+mn-ea"/>
                <a:sym typeface="+mn-lt"/>
              </a:rPr>
              <a:t>行业</a:t>
            </a:r>
            <a:r>
              <a:rPr kumimoji="0" lang="en-US" altLang="zh-CN" sz="100" b="0" i="0" u="none" strike="noStrike" kern="1200" cap="none" spc="0" normalizeH="0" baseline="0" noProof="0" dirty="0">
                <a:ln>
                  <a:noFill/>
                </a:ln>
                <a:solidFill>
                  <a:prstClr val="white"/>
                </a:solidFill>
                <a:effectLst/>
                <a:uLnTx/>
                <a:uFillTx/>
                <a:latin typeface="微软雅黑"/>
                <a:cs typeface="+mn-ea"/>
                <a:sym typeface="+mn-lt"/>
              </a:rPr>
              <a:t>PPT</a:t>
            </a:r>
            <a:r>
              <a:rPr kumimoji="0" lang="zh-CN" altLang="en-US" sz="100" b="0" i="0" u="none" strike="noStrike" kern="1200" cap="none" spc="0" normalizeH="0" baseline="0" noProof="0" dirty="0">
                <a:ln>
                  <a:noFill/>
                </a:ln>
                <a:solidFill>
                  <a:prstClr val="white"/>
                </a:solidFill>
                <a:effectLst/>
                <a:uLnTx/>
                <a:uFillTx/>
                <a:latin typeface="微软雅黑"/>
                <a:cs typeface="+mn-ea"/>
                <a:sym typeface="+mn-lt"/>
              </a:rPr>
              <a:t>模板</a:t>
            </a:r>
            <a:r>
              <a:rPr kumimoji="0" lang="en-US" altLang="zh-CN" sz="100" b="0" i="0" u="none" strike="noStrike" kern="1200" cap="none" spc="0" normalizeH="0" baseline="0" noProof="0" dirty="0">
                <a:ln>
                  <a:noFill/>
                </a:ln>
                <a:solidFill>
                  <a:prstClr val="white"/>
                </a:solidFill>
                <a:effectLst/>
                <a:uLnTx/>
                <a:uFillTx/>
                <a:latin typeface="微软雅黑"/>
                <a:cs typeface="+mn-ea"/>
                <a:sym typeface="+mn-lt"/>
              </a:rPr>
              <a:t>http://www.1ppt.com/hangye/</a:t>
            </a:r>
          </a:p>
        </p:txBody>
      </p:sp>
      <p:pic>
        <p:nvPicPr>
          <p:cNvPr id="9" name="图片 345">
            <a:extLst>
              <a:ext uri="{FF2B5EF4-FFF2-40B4-BE49-F238E27FC236}">
                <a16:creationId xmlns:a16="http://schemas.microsoft.com/office/drawing/2014/main" id="{14ED7492-7628-DB3D-7808-ABAA3EA831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02793"/>
            <a:ext cx="12223376" cy="2689412"/>
          </a:xfrm>
          <a:prstGeom prst="rect">
            <a:avLst/>
          </a:prstGeom>
        </p:spPr>
      </p:pic>
      <p:sp>
        <p:nvSpPr>
          <p:cNvPr id="8" name="TextBox 7">
            <a:extLst>
              <a:ext uri="{FF2B5EF4-FFF2-40B4-BE49-F238E27FC236}">
                <a16:creationId xmlns:a16="http://schemas.microsoft.com/office/drawing/2014/main" id="{20721747-7528-6FB6-761E-345D7D74A645}"/>
              </a:ext>
            </a:extLst>
          </p:cNvPr>
          <p:cNvSpPr txBox="1"/>
          <p:nvPr/>
        </p:nvSpPr>
        <p:spPr>
          <a:xfrm>
            <a:off x="914300" y="1638521"/>
            <a:ext cx="10310427" cy="3662541"/>
          </a:xfrm>
          <a:prstGeom prst="rect">
            <a:avLst/>
          </a:prstGeom>
          <a:noFill/>
        </p:spPr>
        <p:txBody>
          <a:bodyPr wrap="square">
            <a:spAutoFit/>
          </a:bodyPr>
          <a:lstStyle>
            <a:defPPr>
              <a:defRPr lang="zh-CN"/>
            </a:defPPr>
            <a:lvl1pPr>
              <a:defRPr sz="2400" b="1">
                <a:latin typeface="#9Slide03 Arima Madurai Bold" panose="00000800000000000000" pitchFamily="2" charset="0"/>
                <a:cs typeface="#9Slide03 Arima Madurai Bold" panose="00000800000000000000" pitchFamily="2" charset="0"/>
              </a:defRPr>
            </a:lvl1pPr>
          </a:lstStyle>
          <a:p>
            <a:pPr algn="just">
              <a:spcBef>
                <a:spcPts val="600"/>
              </a:spcBef>
              <a:spcAft>
                <a:spcPts val="600"/>
              </a:spcAft>
            </a:pPr>
            <a:r>
              <a:rPr lang="pt-BR" dirty="0"/>
              <a:t>- Đọc kĩ nhan đề để xác định vấn đề nghị luận. </a:t>
            </a:r>
            <a:endParaRPr lang="en-US" dirty="0"/>
          </a:p>
          <a:p>
            <a:pPr algn="just">
              <a:spcBef>
                <a:spcPts val="600"/>
              </a:spcBef>
              <a:spcAft>
                <a:spcPts val="600"/>
              </a:spcAft>
            </a:pPr>
            <a:r>
              <a:rPr lang="pt-BR" dirty="0"/>
              <a:t>- Xác định các ý kiến mà người viết đưa ra (hệ thống luận điểm). </a:t>
            </a:r>
            <a:endParaRPr lang="en-US" dirty="0"/>
          </a:p>
          <a:p>
            <a:pPr algn="just">
              <a:spcBef>
                <a:spcPts val="600"/>
              </a:spcBef>
              <a:spcAft>
                <a:spcPts val="600"/>
              </a:spcAft>
            </a:pPr>
            <a:r>
              <a:rPr lang="pt-BR" dirty="0"/>
              <a:t>- Tìm những lí lẽ và bằng chứng mà người viết sử dụng để khẳng định ý kiến (mối quan hệ giữa các yếu tố). </a:t>
            </a:r>
            <a:endParaRPr lang="en-US" dirty="0"/>
          </a:p>
          <a:p>
            <a:pPr algn="just">
              <a:spcBef>
                <a:spcPts val="600"/>
              </a:spcBef>
              <a:spcAft>
                <a:spcPts val="600"/>
              </a:spcAft>
            </a:pPr>
            <a:r>
              <a:rPr lang="pt-BR" dirty="0"/>
              <a:t>- Xem xét thái độ, giọng điệu của người viết thể hiện trong văn bản để nhận ra mục đích viết. </a:t>
            </a:r>
            <a:endParaRPr lang="en-US" dirty="0"/>
          </a:p>
          <a:p>
            <a:pPr algn="just">
              <a:spcBef>
                <a:spcPts val="600"/>
              </a:spcBef>
              <a:spcAft>
                <a:spcPts val="600"/>
              </a:spcAft>
            </a:pPr>
            <a:r>
              <a:rPr lang="pt-BR" dirty="0"/>
              <a:t>- Xem xét cách thức người viết sử dụng để làm tăng tính thuyết phục cho văn bản (bố cục; các phép tu từ; từ ngữ, hình ảnh, kiểu câu,...)</a:t>
            </a:r>
            <a:endParaRPr lang="en-US" dirty="0"/>
          </a:p>
        </p:txBody>
      </p:sp>
      <p:sp>
        <p:nvSpPr>
          <p:cNvPr id="3" name="TextBox 2">
            <a:extLst>
              <a:ext uri="{FF2B5EF4-FFF2-40B4-BE49-F238E27FC236}">
                <a16:creationId xmlns:a16="http://schemas.microsoft.com/office/drawing/2014/main" id="{0B8B8370-70F2-6528-D1FA-A072E59D7459}"/>
              </a:ext>
            </a:extLst>
          </p:cNvPr>
          <p:cNvSpPr txBox="1"/>
          <p:nvPr/>
        </p:nvSpPr>
        <p:spPr>
          <a:xfrm>
            <a:off x="2621902" y="690325"/>
            <a:ext cx="6578237" cy="461665"/>
          </a:xfrm>
          <a:prstGeom prst="rect">
            <a:avLst/>
          </a:prstGeom>
          <a:noFill/>
        </p:spPr>
        <p:txBody>
          <a:bodyPr wrap="square">
            <a:spAutoFit/>
          </a:bodyPr>
          <a:lstStyle>
            <a:defPPr>
              <a:defRPr lang="zh-CN"/>
            </a:defPPr>
            <a:lvl1pPr>
              <a:defRPr sz="2400">
                <a:latin typeface="#9Slide03 BoosterNextFYBlack" panose="02000A03000000020004" pitchFamily="2" charset="0"/>
              </a:defRPr>
            </a:lvl1pPr>
          </a:lstStyle>
          <a:p>
            <a:r>
              <a:rPr lang="pt-BR" dirty="0"/>
              <a:t>Cách đọc văn bản nghị luận về tác phẩm thơ</a:t>
            </a:r>
            <a:endParaRPr lang="en-US" dirty="0"/>
          </a:p>
        </p:txBody>
      </p:sp>
    </p:spTree>
    <p:extLst>
      <p:ext uri="{BB962C8B-B14F-4D97-AF65-F5344CB8AC3E}">
        <p14:creationId xmlns:p14="http://schemas.microsoft.com/office/powerpoint/2010/main" val="145721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0" name="组合 1389">
            <a:extLst>
              <a:ext uri="{FF2B5EF4-FFF2-40B4-BE49-F238E27FC236}">
                <a16:creationId xmlns:a16="http://schemas.microsoft.com/office/drawing/2014/main" id="{2FA5826B-2718-4BF7-990A-B4EB2D44DF26}"/>
              </a:ext>
            </a:extLst>
          </p:cNvPr>
          <p:cNvGrpSpPr/>
          <p:nvPr/>
        </p:nvGrpSpPr>
        <p:grpSpPr>
          <a:xfrm>
            <a:off x="8498541" y="80682"/>
            <a:ext cx="3693459" cy="1546412"/>
            <a:chOff x="8498541" y="80682"/>
            <a:chExt cx="3693459" cy="1546412"/>
          </a:xfrm>
        </p:grpSpPr>
        <p:pic>
          <p:nvPicPr>
            <p:cNvPr id="10" name="图片 9">
              <a:extLst>
                <a:ext uri="{FF2B5EF4-FFF2-40B4-BE49-F238E27FC236}">
                  <a16:creationId xmlns:a16="http://schemas.microsoft.com/office/drawing/2014/main" id="{8120A373-1473-43AD-A87E-FF6DF944C4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541" y="1132405"/>
              <a:ext cx="2422424" cy="494688"/>
            </a:xfrm>
            <a:prstGeom prst="rect">
              <a:avLst/>
            </a:prstGeom>
          </p:spPr>
        </p:pic>
        <p:pic>
          <p:nvPicPr>
            <p:cNvPr id="5" name="图片 4">
              <a:extLst>
                <a:ext uri="{FF2B5EF4-FFF2-40B4-BE49-F238E27FC236}">
                  <a16:creationId xmlns:a16="http://schemas.microsoft.com/office/drawing/2014/main" id="{F139338C-C0FD-4544-96E4-B531D153338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r="2487"/>
            <a:stretch/>
          </p:blipFill>
          <p:spPr>
            <a:xfrm>
              <a:off x="9556261" y="80682"/>
              <a:ext cx="2635739" cy="1546412"/>
            </a:xfrm>
            <a:prstGeom prst="rect">
              <a:avLst/>
            </a:prstGeom>
          </p:spPr>
        </p:pic>
      </p:grpSp>
      <p:sp>
        <p:nvSpPr>
          <p:cNvPr id="1389" name="文本框 1388">
            <a:extLst>
              <a:ext uri="{FF2B5EF4-FFF2-40B4-BE49-F238E27FC236}">
                <a16:creationId xmlns:a16="http://schemas.microsoft.com/office/drawing/2014/main" id="{72811B5A-4B46-433B-9DFE-04F686113DE9}"/>
              </a:ext>
            </a:extLst>
          </p:cNvPr>
          <p:cNvSpPr txBox="1"/>
          <p:nvPr/>
        </p:nvSpPr>
        <p:spPr>
          <a:xfrm>
            <a:off x="2509922" y="2812281"/>
            <a:ext cx="7426960" cy="1015663"/>
          </a:xfrm>
          <a:prstGeom prst="rect">
            <a:avLst/>
          </a:prstGeom>
          <a:noFill/>
        </p:spPr>
        <p:txBody>
          <a:bodyPr wrap="square" rtlCol="0">
            <a:spAutoFit/>
          </a:bodyPr>
          <a:lstStyle>
            <a:defPPr>
              <a:defRPr lang="zh-CN"/>
            </a:defPPr>
            <a:lvl1pPr algn="ctr">
              <a:defRPr sz="6600" b="1">
                <a:latin typeface="#9Slide05 SVNHollie Script Pro" pitchFamily="2" charset="0"/>
              </a:defRPr>
            </a:lvl1pPr>
          </a:lstStyle>
          <a:p>
            <a:r>
              <a:rPr lang="pt-BR" sz="6000" dirty="0"/>
              <a:t>Luyện tập, vận dụng</a:t>
            </a:r>
            <a:endParaRPr lang="en-US" sz="6000" dirty="0"/>
          </a:p>
        </p:txBody>
      </p:sp>
      <p:sp>
        <p:nvSpPr>
          <p:cNvPr id="1391" name="TextBox 4">
            <a:extLst>
              <a:ext uri="{FF2B5EF4-FFF2-40B4-BE49-F238E27FC236}">
                <a16:creationId xmlns:a16="http://schemas.microsoft.com/office/drawing/2014/main" id="{EB684C7E-20A7-9694-F2D4-694B922B40F4}"/>
              </a:ext>
            </a:extLst>
          </p:cNvPr>
          <p:cNvSpPr txBox="1"/>
          <p:nvPr/>
        </p:nvSpPr>
        <p:spPr>
          <a:xfrm>
            <a:off x="687475" y="80682"/>
            <a:ext cx="453650" cy="123111"/>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微软雅黑"/>
                <a:cs typeface="+mn-ea"/>
                <a:sym typeface="+mn-lt"/>
              </a:rPr>
              <a:t>行业</a:t>
            </a:r>
            <a:r>
              <a:rPr kumimoji="0" lang="en-US" altLang="zh-CN" sz="100" b="0" i="0" u="none" strike="noStrike" kern="1200" cap="none" spc="0" normalizeH="0" baseline="0" noProof="0" dirty="0">
                <a:ln>
                  <a:noFill/>
                </a:ln>
                <a:solidFill>
                  <a:prstClr val="white"/>
                </a:solidFill>
                <a:effectLst/>
                <a:uLnTx/>
                <a:uFillTx/>
                <a:latin typeface="微软雅黑"/>
                <a:cs typeface="+mn-ea"/>
                <a:sym typeface="+mn-lt"/>
              </a:rPr>
              <a:t>PPT</a:t>
            </a:r>
            <a:r>
              <a:rPr kumimoji="0" lang="zh-CN" altLang="en-US" sz="100" b="0" i="0" u="none" strike="noStrike" kern="1200" cap="none" spc="0" normalizeH="0" baseline="0" noProof="0" dirty="0">
                <a:ln>
                  <a:noFill/>
                </a:ln>
                <a:solidFill>
                  <a:prstClr val="white"/>
                </a:solidFill>
                <a:effectLst/>
                <a:uLnTx/>
                <a:uFillTx/>
                <a:latin typeface="微软雅黑"/>
                <a:cs typeface="+mn-ea"/>
                <a:sym typeface="+mn-lt"/>
              </a:rPr>
              <a:t>模板</a:t>
            </a:r>
            <a:r>
              <a:rPr kumimoji="0" lang="en-US" altLang="zh-CN" sz="100" b="0" i="0" u="none" strike="noStrike" kern="1200" cap="none" spc="0" normalizeH="0" baseline="0" noProof="0" dirty="0">
                <a:ln>
                  <a:noFill/>
                </a:ln>
                <a:solidFill>
                  <a:prstClr val="white"/>
                </a:solidFill>
                <a:effectLst/>
                <a:uLnTx/>
                <a:uFillTx/>
                <a:latin typeface="微软雅黑"/>
                <a:cs typeface="+mn-ea"/>
                <a:sym typeface="+mn-lt"/>
              </a:rPr>
              <a:t>http://www.1ppt.com/hangye/</a:t>
            </a:r>
          </a:p>
        </p:txBody>
      </p:sp>
      <p:grpSp>
        <p:nvGrpSpPr>
          <p:cNvPr id="2" name="组合 18">
            <a:extLst>
              <a:ext uri="{FF2B5EF4-FFF2-40B4-BE49-F238E27FC236}">
                <a16:creationId xmlns:a16="http://schemas.microsoft.com/office/drawing/2014/main" id="{3D19D3DD-C8BB-9CBD-6193-B1CD5CF655E4}"/>
              </a:ext>
            </a:extLst>
          </p:cNvPr>
          <p:cNvGrpSpPr/>
          <p:nvPr/>
        </p:nvGrpSpPr>
        <p:grpSpPr>
          <a:xfrm>
            <a:off x="5155833" y="1379749"/>
            <a:ext cx="2422424" cy="1349800"/>
            <a:chOff x="6050430" y="1839495"/>
            <a:chExt cx="2422424" cy="1349800"/>
          </a:xfrm>
        </p:grpSpPr>
        <p:pic>
          <p:nvPicPr>
            <p:cNvPr id="3" name="图片 5">
              <a:extLst>
                <a:ext uri="{FF2B5EF4-FFF2-40B4-BE49-F238E27FC236}">
                  <a16:creationId xmlns:a16="http://schemas.microsoft.com/office/drawing/2014/main" id="{728D9877-0DAD-6743-EDA0-DB70F7FFF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8877" y="1839495"/>
              <a:ext cx="1138244" cy="1129351"/>
            </a:xfrm>
            <a:prstGeom prst="rect">
              <a:avLst/>
            </a:prstGeom>
          </p:spPr>
        </p:pic>
        <p:pic>
          <p:nvPicPr>
            <p:cNvPr id="6" name="图片 8">
              <a:extLst>
                <a:ext uri="{FF2B5EF4-FFF2-40B4-BE49-F238E27FC236}">
                  <a16:creationId xmlns:a16="http://schemas.microsoft.com/office/drawing/2014/main" id="{918214A9-6FBD-1A1F-441F-C96AB34BD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0430" y="2694607"/>
              <a:ext cx="2422424" cy="494688"/>
            </a:xfrm>
            <a:prstGeom prst="rect">
              <a:avLst/>
            </a:prstGeom>
          </p:spPr>
        </p:pic>
        <p:sp>
          <p:nvSpPr>
            <p:cNvPr id="7" name="文本框 10">
              <a:extLst>
                <a:ext uri="{FF2B5EF4-FFF2-40B4-BE49-F238E27FC236}">
                  <a16:creationId xmlns:a16="http://schemas.microsoft.com/office/drawing/2014/main" id="{C54CE6CC-659B-2D73-1CE8-E7D0286B649B}"/>
                </a:ext>
              </a:extLst>
            </p:cNvPr>
            <p:cNvSpPr txBox="1"/>
            <p:nvPr/>
          </p:nvSpPr>
          <p:spPr>
            <a:xfrm>
              <a:off x="6651543" y="1971487"/>
              <a:ext cx="90601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prstClr val="white"/>
                  </a:solidFill>
                  <a:effectLst/>
                  <a:uLnTx/>
                  <a:uFillTx/>
                  <a:latin typeface="微软雅黑"/>
                  <a:cs typeface="+mn-ea"/>
                  <a:sym typeface="+mn-lt"/>
                </a:rPr>
                <a:t>04</a:t>
              </a:r>
              <a:endParaRPr kumimoji="0" lang="zh-CN" altLang="en-US" sz="4800" b="0" i="0" u="none" strike="noStrike" kern="1200" cap="none" spc="0" normalizeH="0" baseline="0" noProof="0" dirty="0">
                <a:ln>
                  <a:noFill/>
                </a:ln>
                <a:solidFill>
                  <a:prstClr val="white"/>
                </a:solidFill>
                <a:effectLst/>
                <a:uLnTx/>
                <a:uFillTx/>
                <a:latin typeface="微软雅黑"/>
                <a:cs typeface="+mn-ea"/>
                <a:sym typeface="+mn-lt"/>
              </a:endParaRPr>
            </a:p>
          </p:txBody>
        </p:sp>
      </p:grpSp>
      <p:pic>
        <p:nvPicPr>
          <p:cNvPr id="9" name="图片 345">
            <a:extLst>
              <a:ext uri="{FF2B5EF4-FFF2-40B4-BE49-F238E27FC236}">
                <a16:creationId xmlns:a16="http://schemas.microsoft.com/office/drawing/2014/main" id="{14ED7492-7628-DB3D-7808-ABAA3EA831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168588"/>
            <a:ext cx="12223376" cy="2689412"/>
          </a:xfrm>
          <a:prstGeom prst="rect">
            <a:avLst/>
          </a:prstGeom>
        </p:spPr>
      </p:pic>
    </p:spTree>
    <p:extLst>
      <p:ext uri="{BB962C8B-B14F-4D97-AF65-F5344CB8AC3E}">
        <p14:creationId xmlns:p14="http://schemas.microsoft.com/office/powerpoint/2010/main" val="1103721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0" name="组合 1389">
            <a:extLst>
              <a:ext uri="{FF2B5EF4-FFF2-40B4-BE49-F238E27FC236}">
                <a16:creationId xmlns:a16="http://schemas.microsoft.com/office/drawing/2014/main" id="{2FA5826B-2718-4BF7-990A-B4EB2D44DF26}"/>
              </a:ext>
            </a:extLst>
          </p:cNvPr>
          <p:cNvGrpSpPr/>
          <p:nvPr/>
        </p:nvGrpSpPr>
        <p:grpSpPr>
          <a:xfrm>
            <a:off x="9265298" y="80682"/>
            <a:ext cx="2926702" cy="1132298"/>
            <a:chOff x="8498541" y="80682"/>
            <a:chExt cx="3693459" cy="1546412"/>
          </a:xfrm>
        </p:grpSpPr>
        <p:pic>
          <p:nvPicPr>
            <p:cNvPr id="10" name="图片 9">
              <a:extLst>
                <a:ext uri="{FF2B5EF4-FFF2-40B4-BE49-F238E27FC236}">
                  <a16:creationId xmlns:a16="http://schemas.microsoft.com/office/drawing/2014/main" id="{8120A373-1473-43AD-A87E-FF6DF944C4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541" y="1132405"/>
              <a:ext cx="2422424" cy="494688"/>
            </a:xfrm>
            <a:prstGeom prst="rect">
              <a:avLst/>
            </a:prstGeom>
          </p:spPr>
        </p:pic>
        <p:pic>
          <p:nvPicPr>
            <p:cNvPr id="5" name="图片 4">
              <a:extLst>
                <a:ext uri="{FF2B5EF4-FFF2-40B4-BE49-F238E27FC236}">
                  <a16:creationId xmlns:a16="http://schemas.microsoft.com/office/drawing/2014/main" id="{F139338C-C0FD-4544-96E4-B531D153338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r="2487"/>
            <a:stretch/>
          </p:blipFill>
          <p:spPr>
            <a:xfrm>
              <a:off x="9556261" y="80682"/>
              <a:ext cx="2635739" cy="1546412"/>
            </a:xfrm>
            <a:prstGeom prst="rect">
              <a:avLst/>
            </a:prstGeom>
          </p:spPr>
        </p:pic>
      </p:grpSp>
      <p:sp>
        <p:nvSpPr>
          <p:cNvPr id="1391" name="TextBox 4">
            <a:extLst>
              <a:ext uri="{FF2B5EF4-FFF2-40B4-BE49-F238E27FC236}">
                <a16:creationId xmlns:a16="http://schemas.microsoft.com/office/drawing/2014/main" id="{EB684C7E-20A7-9694-F2D4-694B922B40F4}"/>
              </a:ext>
            </a:extLst>
          </p:cNvPr>
          <p:cNvSpPr txBox="1"/>
          <p:nvPr/>
        </p:nvSpPr>
        <p:spPr>
          <a:xfrm>
            <a:off x="687475" y="80682"/>
            <a:ext cx="453650" cy="123111"/>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微软雅黑"/>
                <a:cs typeface="+mn-ea"/>
                <a:sym typeface="+mn-lt"/>
              </a:rPr>
              <a:t>行业</a:t>
            </a:r>
            <a:r>
              <a:rPr kumimoji="0" lang="en-US" altLang="zh-CN" sz="100" b="0" i="0" u="none" strike="noStrike" kern="1200" cap="none" spc="0" normalizeH="0" baseline="0" noProof="0" dirty="0">
                <a:ln>
                  <a:noFill/>
                </a:ln>
                <a:solidFill>
                  <a:prstClr val="white"/>
                </a:solidFill>
                <a:effectLst/>
                <a:uLnTx/>
                <a:uFillTx/>
                <a:latin typeface="微软雅黑"/>
                <a:cs typeface="+mn-ea"/>
                <a:sym typeface="+mn-lt"/>
              </a:rPr>
              <a:t>PPT</a:t>
            </a:r>
            <a:r>
              <a:rPr kumimoji="0" lang="zh-CN" altLang="en-US" sz="100" b="0" i="0" u="none" strike="noStrike" kern="1200" cap="none" spc="0" normalizeH="0" baseline="0" noProof="0" dirty="0">
                <a:ln>
                  <a:noFill/>
                </a:ln>
                <a:solidFill>
                  <a:prstClr val="white"/>
                </a:solidFill>
                <a:effectLst/>
                <a:uLnTx/>
                <a:uFillTx/>
                <a:latin typeface="微软雅黑"/>
                <a:cs typeface="+mn-ea"/>
                <a:sym typeface="+mn-lt"/>
              </a:rPr>
              <a:t>模板</a:t>
            </a:r>
            <a:r>
              <a:rPr kumimoji="0" lang="en-US" altLang="zh-CN" sz="100" b="0" i="0" u="none" strike="noStrike" kern="1200" cap="none" spc="0" normalizeH="0" baseline="0" noProof="0" dirty="0">
                <a:ln>
                  <a:noFill/>
                </a:ln>
                <a:solidFill>
                  <a:prstClr val="white"/>
                </a:solidFill>
                <a:effectLst/>
                <a:uLnTx/>
                <a:uFillTx/>
                <a:latin typeface="微软雅黑"/>
                <a:cs typeface="+mn-ea"/>
                <a:sym typeface="+mn-lt"/>
              </a:rPr>
              <a:t>http://www.1ppt.com/hangye/</a:t>
            </a:r>
          </a:p>
        </p:txBody>
      </p:sp>
      <p:pic>
        <p:nvPicPr>
          <p:cNvPr id="9" name="图片 345">
            <a:extLst>
              <a:ext uri="{FF2B5EF4-FFF2-40B4-BE49-F238E27FC236}">
                <a16:creationId xmlns:a16="http://schemas.microsoft.com/office/drawing/2014/main" id="{14ED7492-7628-DB3D-7808-ABAA3EA831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872165"/>
            <a:ext cx="12223376" cy="2689412"/>
          </a:xfrm>
          <a:prstGeom prst="rect">
            <a:avLst/>
          </a:prstGeom>
        </p:spPr>
      </p:pic>
      <p:sp>
        <p:nvSpPr>
          <p:cNvPr id="4" name="TextBox 3">
            <a:extLst>
              <a:ext uri="{FF2B5EF4-FFF2-40B4-BE49-F238E27FC236}">
                <a16:creationId xmlns:a16="http://schemas.microsoft.com/office/drawing/2014/main" id="{2281784F-9D5D-EF5E-2EE2-2B9E9A38AF86}"/>
              </a:ext>
            </a:extLst>
          </p:cNvPr>
          <p:cNvSpPr txBox="1"/>
          <p:nvPr/>
        </p:nvSpPr>
        <p:spPr>
          <a:xfrm>
            <a:off x="1127449" y="1983061"/>
            <a:ext cx="9937102" cy="2831544"/>
          </a:xfrm>
          <a:prstGeom prst="rect">
            <a:avLst/>
          </a:prstGeom>
          <a:noFill/>
        </p:spPr>
        <p:txBody>
          <a:bodyPr wrap="square">
            <a:spAutoFit/>
          </a:bodyPr>
          <a:lstStyle>
            <a:defPPr>
              <a:defRPr lang="zh-CN"/>
            </a:defPPr>
            <a:lvl1pPr>
              <a:defRPr sz="2400" b="1">
                <a:latin typeface="#9Slide03 Arima Madurai Bold" panose="00000800000000000000" pitchFamily="2" charset="0"/>
                <a:cs typeface="#9Slide03 Arima Madurai Bold" panose="00000800000000000000" pitchFamily="2" charset="0"/>
              </a:defRPr>
            </a:lvl1pPr>
          </a:lstStyle>
          <a:p>
            <a:pPr algn="just">
              <a:spcBef>
                <a:spcPts val="600"/>
              </a:spcBef>
              <a:spcAft>
                <a:spcPts val="600"/>
              </a:spcAft>
            </a:pPr>
            <a:r>
              <a:rPr lang="en-US" dirty="0"/>
              <a:t>(1) </a:t>
            </a:r>
            <a:r>
              <a:rPr lang="pt-BR" dirty="0"/>
              <a:t>Trước và sau khi học văn bản nghị luận này, cảm nhận của em về bài thơ Cảnh khuya có gì khác nhau? Chỉ ra nguyên nhân tạo nên sự khác biệt ấy. </a:t>
            </a:r>
            <a:endParaRPr lang="en-US" dirty="0"/>
          </a:p>
          <a:p>
            <a:pPr algn="just">
              <a:spcBef>
                <a:spcPts val="600"/>
              </a:spcBef>
              <a:spcAft>
                <a:spcPts val="600"/>
              </a:spcAft>
            </a:pPr>
            <a:r>
              <a:rPr lang="pt-BR" i="1" dirty="0"/>
              <a:t>Gợi ý: Cần nêu được sự khác biệt ở hai thời điểm, cũng là tác dụng của việc đọc hiểu các văn bản nghị luận văn học: giúp người đọc hiểu sâu sắc hơn về một khía cạnh nào đó của tác phẩm, hoặc cảm nhận được một cách rõ nét hơn những giá trị nội dung, nghệ thuật của tác phẩm.</a:t>
            </a:r>
            <a:endParaRPr lang="en-US" i="1" dirty="0"/>
          </a:p>
        </p:txBody>
      </p:sp>
      <p:sp>
        <p:nvSpPr>
          <p:cNvPr id="2" name="文本框 1388">
            <a:extLst>
              <a:ext uri="{FF2B5EF4-FFF2-40B4-BE49-F238E27FC236}">
                <a16:creationId xmlns:a16="http://schemas.microsoft.com/office/drawing/2014/main" id="{208799B5-6C8E-FDD3-6DE9-60EC2286054B}"/>
              </a:ext>
            </a:extLst>
          </p:cNvPr>
          <p:cNvSpPr txBox="1"/>
          <p:nvPr/>
        </p:nvSpPr>
        <p:spPr>
          <a:xfrm>
            <a:off x="2537913" y="739484"/>
            <a:ext cx="7426960" cy="707886"/>
          </a:xfrm>
          <a:prstGeom prst="rect">
            <a:avLst/>
          </a:prstGeom>
          <a:noFill/>
        </p:spPr>
        <p:txBody>
          <a:bodyPr wrap="square" rtlCol="0">
            <a:spAutoFit/>
          </a:bodyPr>
          <a:lstStyle>
            <a:defPPr>
              <a:defRPr lang="zh-CN"/>
            </a:defPPr>
            <a:lvl1pPr algn="ctr">
              <a:defRPr sz="6600" b="1">
                <a:latin typeface="#9Slide05 SVNHollie Script Pro" pitchFamily="2" charset="0"/>
              </a:defRPr>
            </a:lvl1pPr>
          </a:lstStyle>
          <a:p>
            <a:r>
              <a:rPr lang="pt-BR" sz="4000" dirty="0"/>
              <a:t>Luyện tập, vận dụng</a:t>
            </a:r>
            <a:endParaRPr lang="en-US" sz="4000" dirty="0"/>
          </a:p>
        </p:txBody>
      </p:sp>
    </p:spTree>
    <p:extLst>
      <p:ext uri="{BB962C8B-B14F-4D97-AF65-F5344CB8AC3E}">
        <p14:creationId xmlns:p14="http://schemas.microsoft.com/office/powerpoint/2010/main" val="352710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left)">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8EBD4-9235-7842-9CD7-8973FC8F44A4}"/>
            </a:ext>
          </a:extLst>
        </p:cNvPr>
        <p:cNvGrpSpPr/>
        <p:nvPr/>
      </p:nvGrpSpPr>
      <p:grpSpPr>
        <a:xfrm>
          <a:off x="0" y="0"/>
          <a:ext cx="0" cy="0"/>
          <a:chOff x="0" y="0"/>
          <a:chExt cx="0" cy="0"/>
        </a:xfrm>
      </p:grpSpPr>
      <p:grpSp>
        <p:nvGrpSpPr>
          <p:cNvPr id="1390" name="组合 1389">
            <a:extLst>
              <a:ext uri="{FF2B5EF4-FFF2-40B4-BE49-F238E27FC236}">
                <a16:creationId xmlns:a16="http://schemas.microsoft.com/office/drawing/2014/main" id="{01658B2A-73E3-C596-A02E-81322610BEA5}"/>
              </a:ext>
            </a:extLst>
          </p:cNvPr>
          <p:cNvGrpSpPr/>
          <p:nvPr/>
        </p:nvGrpSpPr>
        <p:grpSpPr>
          <a:xfrm>
            <a:off x="8498541" y="80682"/>
            <a:ext cx="3693459" cy="1546412"/>
            <a:chOff x="8498541" y="80682"/>
            <a:chExt cx="3693459" cy="1546412"/>
          </a:xfrm>
        </p:grpSpPr>
        <p:pic>
          <p:nvPicPr>
            <p:cNvPr id="10" name="图片 9">
              <a:extLst>
                <a:ext uri="{FF2B5EF4-FFF2-40B4-BE49-F238E27FC236}">
                  <a16:creationId xmlns:a16="http://schemas.microsoft.com/office/drawing/2014/main" id="{16DFB696-8B79-F11F-E5D3-CC5C05C664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541" y="1132405"/>
              <a:ext cx="2422424" cy="494688"/>
            </a:xfrm>
            <a:prstGeom prst="rect">
              <a:avLst/>
            </a:prstGeom>
          </p:spPr>
        </p:pic>
        <p:pic>
          <p:nvPicPr>
            <p:cNvPr id="5" name="图片 4">
              <a:extLst>
                <a:ext uri="{FF2B5EF4-FFF2-40B4-BE49-F238E27FC236}">
                  <a16:creationId xmlns:a16="http://schemas.microsoft.com/office/drawing/2014/main" id="{A40A0BA6-149D-EF7B-9527-07127890013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r="2487"/>
            <a:stretch/>
          </p:blipFill>
          <p:spPr>
            <a:xfrm>
              <a:off x="9556261" y="80682"/>
              <a:ext cx="2635739" cy="1546412"/>
            </a:xfrm>
            <a:prstGeom prst="rect">
              <a:avLst/>
            </a:prstGeom>
          </p:spPr>
        </p:pic>
      </p:grpSp>
      <p:sp>
        <p:nvSpPr>
          <p:cNvPr id="1391" name="TextBox 4">
            <a:extLst>
              <a:ext uri="{FF2B5EF4-FFF2-40B4-BE49-F238E27FC236}">
                <a16:creationId xmlns:a16="http://schemas.microsoft.com/office/drawing/2014/main" id="{AD3036D3-EA9F-E4F9-EBDA-92F00A7FB069}"/>
              </a:ext>
            </a:extLst>
          </p:cNvPr>
          <p:cNvSpPr txBox="1"/>
          <p:nvPr/>
        </p:nvSpPr>
        <p:spPr>
          <a:xfrm>
            <a:off x="687475" y="80682"/>
            <a:ext cx="453650" cy="123111"/>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微软雅黑"/>
                <a:cs typeface="+mn-ea"/>
                <a:sym typeface="+mn-lt"/>
              </a:rPr>
              <a:t>行业</a:t>
            </a:r>
            <a:r>
              <a:rPr kumimoji="0" lang="en-US" altLang="zh-CN" sz="100" b="0" i="0" u="none" strike="noStrike" kern="1200" cap="none" spc="0" normalizeH="0" baseline="0" noProof="0" dirty="0">
                <a:ln>
                  <a:noFill/>
                </a:ln>
                <a:solidFill>
                  <a:prstClr val="white"/>
                </a:solidFill>
                <a:effectLst/>
                <a:uLnTx/>
                <a:uFillTx/>
                <a:latin typeface="微软雅黑"/>
                <a:cs typeface="+mn-ea"/>
                <a:sym typeface="+mn-lt"/>
              </a:rPr>
              <a:t>PPT</a:t>
            </a:r>
            <a:r>
              <a:rPr kumimoji="0" lang="zh-CN" altLang="en-US" sz="100" b="0" i="0" u="none" strike="noStrike" kern="1200" cap="none" spc="0" normalizeH="0" baseline="0" noProof="0" dirty="0">
                <a:ln>
                  <a:noFill/>
                </a:ln>
                <a:solidFill>
                  <a:prstClr val="white"/>
                </a:solidFill>
                <a:effectLst/>
                <a:uLnTx/>
                <a:uFillTx/>
                <a:latin typeface="微软雅黑"/>
                <a:cs typeface="+mn-ea"/>
                <a:sym typeface="+mn-lt"/>
              </a:rPr>
              <a:t>模板</a:t>
            </a:r>
            <a:r>
              <a:rPr kumimoji="0" lang="en-US" altLang="zh-CN" sz="100" b="0" i="0" u="none" strike="noStrike" kern="1200" cap="none" spc="0" normalizeH="0" baseline="0" noProof="0" dirty="0">
                <a:ln>
                  <a:noFill/>
                </a:ln>
                <a:solidFill>
                  <a:prstClr val="white"/>
                </a:solidFill>
                <a:effectLst/>
                <a:uLnTx/>
                <a:uFillTx/>
                <a:latin typeface="微软雅黑"/>
                <a:cs typeface="+mn-ea"/>
                <a:sym typeface="+mn-lt"/>
              </a:rPr>
              <a:t>http://www.1ppt.com/hangye/</a:t>
            </a:r>
          </a:p>
        </p:txBody>
      </p:sp>
      <p:pic>
        <p:nvPicPr>
          <p:cNvPr id="9" name="图片 345">
            <a:extLst>
              <a:ext uri="{FF2B5EF4-FFF2-40B4-BE49-F238E27FC236}">
                <a16:creationId xmlns:a16="http://schemas.microsoft.com/office/drawing/2014/main" id="{CEE7CDD2-474F-949F-E571-8EF351D893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1" y="4160841"/>
            <a:ext cx="12223376" cy="2689412"/>
          </a:xfrm>
          <a:prstGeom prst="rect">
            <a:avLst/>
          </a:prstGeom>
        </p:spPr>
      </p:pic>
      <p:sp>
        <p:nvSpPr>
          <p:cNvPr id="4" name="TextBox 3">
            <a:extLst>
              <a:ext uri="{FF2B5EF4-FFF2-40B4-BE49-F238E27FC236}">
                <a16:creationId xmlns:a16="http://schemas.microsoft.com/office/drawing/2014/main" id="{6A2FD29E-C607-1F4E-A764-8AF7DAA1AB3D}"/>
              </a:ext>
            </a:extLst>
          </p:cNvPr>
          <p:cNvSpPr txBox="1"/>
          <p:nvPr/>
        </p:nvSpPr>
        <p:spPr>
          <a:xfrm>
            <a:off x="1674845" y="2649464"/>
            <a:ext cx="8887408" cy="1200329"/>
          </a:xfrm>
          <a:prstGeom prst="rect">
            <a:avLst/>
          </a:prstGeom>
          <a:noFill/>
        </p:spPr>
        <p:txBody>
          <a:bodyPr wrap="square">
            <a:spAutoFit/>
          </a:bodyPr>
          <a:lstStyle>
            <a:defPPr>
              <a:defRPr lang="zh-CN"/>
            </a:defPPr>
            <a:lvl1pPr>
              <a:defRPr sz="2400" b="1">
                <a:latin typeface="#9Slide03 Arima Madurai Bold" panose="00000800000000000000" pitchFamily="2" charset="0"/>
                <a:cs typeface="#9Slide03 Arima Madurai Bold" panose="00000800000000000000" pitchFamily="2" charset="0"/>
              </a:defRPr>
            </a:lvl1p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pt-BR" sz="2400" b="1"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(2) Ở nhà: Tìm đọc một bài phân tích thơ khác của tác giả Lê Trí Viễn và sơ đồ hóa hệ thống luận đề, luận điểm, lí lẽ và bằng chứng của văn bản đó.</a:t>
            </a:r>
            <a:endParaRPr kumimoji="0" lang="en-US" sz="2400" b="1"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endParaRPr>
          </a:p>
        </p:txBody>
      </p:sp>
      <p:sp>
        <p:nvSpPr>
          <p:cNvPr id="2" name="文本框 1388">
            <a:extLst>
              <a:ext uri="{FF2B5EF4-FFF2-40B4-BE49-F238E27FC236}">
                <a16:creationId xmlns:a16="http://schemas.microsoft.com/office/drawing/2014/main" id="{D2F1D94E-A619-CC60-BF3B-A4AA7476DA1B}"/>
              </a:ext>
            </a:extLst>
          </p:cNvPr>
          <p:cNvSpPr txBox="1"/>
          <p:nvPr/>
        </p:nvSpPr>
        <p:spPr>
          <a:xfrm>
            <a:off x="2382520" y="1472872"/>
            <a:ext cx="7426960" cy="769441"/>
          </a:xfrm>
          <a:prstGeom prst="rect">
            <a:avLst/>
          </a:prstGeom>
          <a:noFill/>
        </p:spPr>
        <p:txBody>
          <a:bodyPr wrap="square" rtlCol="0">
            <a:spAutoFit/>
          </a:bodyPr>
          <a:lstStyle>
            <a:defPPr>
              <a:defRPr lang="zh-CN"/>
            </a:defPPr>
            <a:lvl1pPr algn="ctr">
              <a:defRPr sz="6600" b="1">
                <a:latin typeface="#9Slide05 SVNHollie Script Pro" pitchFamily="2" charset="0"/>
              </a:defRPr>
            </a:lvl1pPr>
          </a:lstStyle>
          <a:p>
            <a:r>
              <a:rPr lang="pt-BR" sz="4400" dirty="0"/>
              <a:t>Luyện tập, vận dụng</a:t>
            </a:r>
            <a:endParaRPr lang="en-US" sz="4400" dirty="0"/>
          </a:p>
        </p:txBody>
      </p:sp>
    </p:spTree>
    <p:extLst>
      <p:ext uri="{BB962C8B-B14F-4D97-AF65-F5344CB8AC3E}">
        <p14:creationId xmlns:p14="http://schemas.microsoft.com/office/powerpoint/2010/main" val="3505630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0" name="组合 1389">
            <a:extLst>
              <a:ext uri="{FF2B5EF4-FFF2-40B4-BE49-F238E27FC236}">
                <a16:creationId xmlns:a16="http://schemas.microsoft.com/office/drawing/2014/main" id="{2FA5826B-2718-4BF7-990A-B4EB2D44DF26}"/>
              </a:ext>
            </a:extLst>
          </p:cNvPr>
          <p:cNvGrpSpPr/>
          <p:nvPr/>
        </p:nvGrpSpPr>
        <p:grpSpPr>
          <a:xfrm>
            <a:off x="8498541" y="80682"/>
            <a:ext cx="3693459" cy="1546412"/>
            <a:chOff x="8498541" y="80682"/>
            <a:chExt cx="3693459" cy="1546412"/>
          </a:xfrm>
        </p:grpSpPr>
        <p:pic>
          <p:nvPicPr>
            <p:cNvPr id="10" name="图片 9">
              <a:extLst>
                <a:ext uri="{FF2B5EF4-FFF2-40B4-BE49-F238E27FC236}">
                  <a16:creationId xmlns:a16="http://schemas.microsoft.com/office/drawing/2014/main" id="{8120A373-1473-43AD-A87E-FF6DF944C4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541" y="1132405"/>
              <a:ext cx="2422424" cy="494688"/>
            </a:xfrm>
            <a:prstGeom prst="rect">
              <a:avLst/>
            </a:prstGeom>
          </p:spPr>
        </p:pic>
        <p:pic>
          <p:nvPicPr>
            <p:cNvPr id="5" name="图片 4">
              <a:extLst>
                <a:ext uri="{FF2B5EF4-FFF2-40B4-BE49-F238E27FC236}">
                  <a16:creationId xmlns:a16="http://schemas.microsoft.com/office/drawing/2014/main" id="{F139338C-C0FD-4544-96E4-B531D153338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r="2487"/>
            <a:stretch/>
          </p:blipFill>
          <p:spPr>
            <a:xfrm>
              <a:off x="9556261" y="80682"/>
              <a:ext cx="2635739" cy="1546412"/>
            </a:xfrm>
            <a:prstGeom prst="rect">
              <a:avLst/>
            </a:prstGeom>
          </p:spPr>
        </p:pic>
      </p:grpSp>
      <p:sp>
        <p:nvSpPr>
          <p:cNvPr id="1389" name="文本框 1388">
            <a:extLst>
              <a:ext uri="{FF2B5EF4-FFF2-40B4-BE49-F238E27FC236}">
                <a16:creationId xmlns:a16="http://schemas.microsoft.com/office/drawing/2014/main" id="{72811B5A-4B46-433B-9DFE-04F686113DE9}"/>
              </a:ext>
            </a:extLst>
          </p:cNvPr>
          <p:cNvSpPr txBox="1"/>
          <p:nvPr/>
        </p:nvSpPr>
        <p:spPr>
          <a:xfrm>
            <a:off x="3277898" y="2895070"/>
            <a:ext cx="6178293" cy="1107996"/>
          </a:xfrm>
          <a:prstGeom prst="rect">
            <a:avLst/>
          </a:prstGeom>
          <a:noFill/>
        </p:spPr>
        <p:txBody>
          <a:bodyPr wrap="none" rtlCol="0">
            <a:spAutoFit/>
          </a:bodyPr>
          <a:lstStyle/>
          <a:p>
            <a:pPr algn="ctr"/>
            <a:r>
              <a:rPr lang="pt-BR" sz="6600" b="1" dirty="0">
                <a:latin typeface="#9Slide05 SVNHollie Script Pro" pitchFamily="2" charset="0"/>
              </a:rPr>
              <a:t> Đọc và tìm hiểu chung</a:t>
            </a:r>
            <a:endParaRPr lang="en-US" sz="6600" dirty="0">
              <a:latin typeface="#9Slide05 SVNHollie Script Pro" pitchFamily="2" charset="0"/>
            </a:endParaRPr>
          </a:p>
        </p:txBody>
      </p:sp>
      <p:sp>
        <p:nvSpPr>
          <p:cNvPr id="1391" name="TextBox 4">
            <a:extLst>
              <a:ext uri="{FF2B5EF4-FFF2-40B4-BE49-F238E27FC236}">
                <a16:creationId xmlns:a16="http://schemas.microsoft.com/office/drawing/2014/main" id="{EB684C7E-20A7-9694-F2D4-694B922B40F4}"/>
              </a:ext>
            </a:extLst>
          </p:cNvPr>
          <p:cNvSpPr txBox="1"/>
          <p:nvPr/>
        </p:nvSpPr>
        <p:spPr>
          <a:xfrm>
            <a:off x="687475" y="80682"/>
            <a:ext cx="453650" cy="123111"/>
          </a:xfrm>
          <a:prstGeom prst="rect">
            <a:avLst/>
          </a:prstGeom>
          <a:noFill/>
        </p:spPr>
        <p:txBody>
          <a:bodyPr wrap="square" rtlCol="0">
            <a:spAutoFit/>
          </a:bodyPr>
          <a:lstStyle/>
          <a:p>
            <a:pPr>
              <a:lnSpc>
                <a:spcPct val="200000"/>
              </a:lnSpc>
            </a:pPr>
            <a:r>
              <a:rPr lang="zh-CN" altLang="en-US" sz="100" dirty="0">
                <a:solidFill>
                  <a:schemeClr val="bg1"/>
                </a:solidFill>
                <a:cs typeface="+mn-ea"/>
                <a:sym typeface="+mn-lt"/>
              </a:rPr>
              <a:t>行业</a:t>
            </a:r>
            <a:r>
              <a:rPr lang="en-US" altLang="zh-CN" sz="100" dirty="0">
                <a:solidFill>
                  <a:schemeClr val="bg1"/>
                </a:solidFill>
                <a:cs typeface="+mn-ea"/>
                <a:sym typeface="+mn-lt"/>
              </a:rPr>
              <a:t>PPT</a:t>
            </a:r>
            <a:r>
              <a:rPr lang="zh-CN" altLang="en-US" sz="100" dirty="0">
                <a:solidFill>
                  <a:schemeClr val="bg1"/>
                </a:solidFill>
                <a:cs typeface="+mn-ea"/>
                <a:sym typeface="+mn-lt"/>
              </a:rPr>
              <a:t>模板</a:t>
            </a:r>
            <a:r>
              <a:rPr lang="en-US" altLang="zh-CN" sz="100" dirty="0">
                <a:solidFill>
                  <a:schemeClr val="bg1"/>
                </a:solidFill>
                <a:cs typeface="+mn-ea"/>
                <a:sym typeface="+mn-lt"/>
              </a:rPr>
              <a:t>http://www.1ppt.com/hangye/</a:t>
            </a:r>
          </a:p>
        </p:txBody>
      </p:sp>
      <p:grpSp>
        <p:nvGrpSpPr>
          <p:cNvPr id="2" name="组合 18">
            <a:extLst>
              <a:ext uri="{FF2B5EF4-FFF2-40B4-BE49-F238E27FC236}">
                <a16:creationId xmlns:a16="http://schemas.microsoft.com/office/drawing/2014/main" id="{3D19D3DD-C8BB-9CBD-6193-B1CD5CF655E4}"/>
              </a:ext>
            </a:extLst>
          </p:cNvPr>
          <p:cNvGrpSpPr/>
          <p:nvPr/>
        </p:nvGrpSpPr>
        <p:grpSpPr>
          <a:xfrm>
            <a:off x="5155833" y="1379749"/>
            <a:ext cx="2422424" cy="1349800"/>
            <a:chOff x="6050430" y="1839495"/>
            <a:chExt cx="2422424" cy="1349800"/>
          </a:xfrm>
        </p:grpSpPr>
        <p:pic>
          <p:nvPicPr>
            <p:cNvPr id="3" name="图片 5">
              <a:extLst>
                <a:ext uri="{FF2B5EF4-FFF2-40B4-BE49-F238E27FC236}">
                  <a16:creationId xmlns:a16="http://schemas.microsoft.com/office/drawing/2014/main" id="{728D9877-0DAD-6743-EDA0-DB70F7FFF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8877" y="1839495"/>
              <a:ext cx="1138244" cy="1129351"/>
            </a:xfrm>
            <a:prstGeom prst="rect">
              <a:avLst/>
            </a:prstGeom>
          </p:spPr>
        </p:pic>
        <p:pic>
          <p:nvPicPr>
            <p:cNvPr id="6" name="图片 8">
              <a:extLst>
                <a:ext uri="{FF2B5EF4-FFF2-40B4-BE49-F238E27FC236}">
                  <a16:creationId xmlns:a16="http://schemas.microsoft.com/office/drawing/2014/main" id="{918214A9-6FBD-1A1F-441F-C96AB34BD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0430" y="2694607"/>
              <a:ext cx="2422424" cy="494688"/>
            </a:xfrm>
            <a:prstGeom prst="rect">
              <a:avLst/>
            </a:prstGeom>
          </p:spPr>
        </p:pic>
        <p:sp>
          <p:nvSpPr>
            <p:cNvPr id="7" name="文本框 10">
              <a:extLst>
                <a:ext uri="{FF2B5EF4-FFF2-40B4-BE49-F238E27FC236}">
                  <a16:creationId xmlns:a16="http://schemas.microsoft.com/office/drawing/2014/main" id="{C54CE6CC-659B-2D73-1CE8-E7D0286B649B}"/>
                </a:ext>
              </a:extLst>
            </p:cNvPr>
            <p:cNvSpPr txBox="1"/>
            <p:nvPr/>
          </p:nvSpPr>
          <p:spPr>
            <a:xfrm>
              <a:off x="6651543" y="1971487"/>
              <a:ext cx="906018" cy="830997"/>
            </a:xfrm>
            <a:prstGeom prst="rect">
              <a:avLst/>
            </a:prstGeom>
            <a:noFill/>
          </p:spPr>
          <p:txBody>
            <a:bodyPr wrap="none" rtlCol="0">
              <a:spAutoFit/>
            </a:bodyPr>
            <a:lstStyle/>
            <a:p>
              <a:pPr algn="ctr"/>
              <a:r>
                <a:rPr lang="en-US" altLang="zh-CN" sz="4800" dirty="0">
                  <a:solidFill>
                    <a:schemeClr val="bg1"/>
                  </a:solidFill>
                  <a:cs typeface="+mn-ea"/>
                  <a:sym typeface="+mn-lt"/>
                </a:rPr>
                <a:t>01</a:t>
              </a:r>
              <a:endParaRPr lang="zh-CN" altLang="en-US" sz="4800" dirty="0">
                <a:solidFill>
                  <a:schemeClr val="bg1"/>
                </a:solidFill>
                <a:cs typeface="+mn-ea"/>
                <a:sym typeface="+mn-lt"/>
              </a:endParaRPr>
            </a:p>
          </p:txBody>
        </p:sp>
      </p:grpSp>
      <p:pic>
        <p:nvPicPr>
          <p:cNvPr id="9" name="图片 345">
            <a:extLst>
              <a:ext uri="{FF2B5EF4-FFF2-40B4-BE49-F238E27FC236}">
                <a16:creationId xmlns:a16="http://schemas.microsoft.com/office/drawing/2014/main" id="{14ED7492-7628-DB3D-7808-ABAA3EA831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168588"/>
            <a:ext cx="12223376" cy="2689412"/>
          </a:xfrm>
          <a:prstGeom prst="rect">
            <a:avLst/>
          </a:prstGeom>
        </p:spPr>
      </p:pic>
    </p:spTree>
    <p:extLst>
      <p:ext uri="{BB962C8B-B14F-4D97-AF65-F5344CB8AC3E}">
        <p14:creationId xmlns:p14="http://schemas.microsoft.com/office/powerpoint/2010/main" val="1086973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756F44-0213-7FE2-F5CF-D3DC4702E37C}"/>
              </a:ext>
            </a:extLst>
          </p:cNvPr>
          <p:cNvSpPr txBox="1"/>
          <p:nvPr/>
        </p:nvSpPr>
        <p:spPr>
          <a:xfrm>
            <a:off x="4973216" y="2317425"/>
            <a:ext cx="6167535" cy="2831544"/>
          </a:xfrm>
          <a:prstGeom prst="rect">
            <a:avLst/>
          </a:prstGeom>
          <a:noFill/>
        </p:spPr>
        <p:txBody>
          <a:bodyPr wrap="square">
            <a:spAutoFit/>
          </a:bodyPr>
          <a:lstStyle/>
          <a:p>
            <a:pPr algn="just">
              <a:spcBef>
                <a:spcPts val="600"/>
              </a:spcBef>
              <a:spcAft>
                <a:spcPts val="600"/>
              </a:spcAft>
            </a:pPr>
            <a:r>
              <a:rPr lang="pt-BR" sz="2800" dirty="0">
                <a:latin typeface="#9Slide03 Arima Madurai Bold" panose="00000800000000000000" pitchFamily="2" charset="0"/>
                <a:cs typeface="#9Slide03 Arima Madurai Bold" panose="00000800000000000000" pitchFamily="2" charset="0"/>
              </a:rPr>
              <a:t>- Lê Trí Viễn (1919 - 2012), quê ở Quảng Nam.</a:t>
            </a:r>
            <a:endParaRPr lang="en-US" sz="2800" dirty="0">
              <a:latin typeface="#9Slide03 Arima Madurai Bold" panose="00000800000000000000" pitchFamily="2" charset="0"/>
              <a:cs typeface="#9Slide03 Arima Madurai Bold" panose="00000800000000000000" pitchFamily="2" charset="0"/>
            </a:endParaRPr>
          </a:p>
          <a:p>
            <a:pPr algn="just">
              <a:spcBef>
                <a:spcPts val="600"/>
              </a:spcBef>
              <a:spcAft>
                <a:spcPts val="600"/>
              </a:spcAft>
            </a:pPr>
            <a:r>
              <a:rPr lang="pt-BR" sz="2800" dirty="0">
                <a:latin typeface="#9Slide03 Arima Madurai Bold" panose="00000800000000000000" pitchFamily="2" charset="0"/>
                <a:cs typeface="#9Slide03 Arima Madurai Bold" panose="00000800000000000000" pitchFamily="2" charset="0"/>
              </a:rPr>
              <a:t>- Ông là nhà nghiên cứu phê bình văn học nổi tiếng với phong cách độc đáo, vừa uyên bác mà tài hoa, vừa đậm chất trí tuệ mà tràn đầy cảm xúc.</a:t>
            </a:r>
            <a:endParaRPr lang="en-US" sz="36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3" name="TextBox 2">
            <a:extLst>
              <a:ext uri="{FF2B5EF4-FFF2-40B4-BE49-F238E27FC236}">
                <a16:creationId xmlns:a16="http://schemas.microsoft.com/office/drawing/2014/main" id="{E849DE8E-782A-73C4-916B-310FDCF38D48}"/>
              </a:ext>
            </a:extLst>
          </p:cNvPr>
          <p:cNvSpPr txBox="1"/>
          <p:nvPr/>
        </p:nvSpPr>
        <p:spPr>
          <a:xfrm>
            <a:off x="530664" y="864435"/>
            <a:ext cx="6096000" cy="523220"/>
          </a:xfrm>
          <a:prstGeom prst="rect">
            <a:avLst/>
          </a:prstGeom>
          <a:noFill/>
        </p:spPr>
        <p:txBody>
          <a:bodyPr wrap="square">
            <a:spAutoFit/>
          </a:bodyPr>
          <a:lstStyle/>
          <a:p>
            <a:pPr>
              <a:spcBef>
                <a:spcPts val="300"/>
              </a:spcBef>
              <a:spcAft>
                <a:spcPts val="300"/>
              </a:spcAft>
              <a:tabLst>
                <a:tab pos="1386840" algn="l"/>
              </a:tabLst>
            </a:pPr>
            <a:r>
              <a:rPr lang="pt-BR" sz="2800" b="1" dirty="0">
                <a:solidFill>
                  <a:srgbClr val="000000"/>
                </a:solidFill>
                <a:effectLst/>
                <a:latin typeface="#9Slide03 BoosterNextFYBlack" panose="02000A03000000020004" pitchFamily="2" charset="0"/>
                <a:ea typeface="Times New Roman" panose="02020603050405020304" pitchFamily="18" charset="0"/>
              </a:rPr>
              <a:t>1. Tác giả:</a:t>
            </a:r>
            <a:endParaRPr lang="en-US" sz="2400" dirty="0">
              <a:effectLst/>
              <a:latin typeface="#9Slide03 BoosterNextFYBlack" panose="02000A03000000020004" pitchFamily="2" charset="0"/>
              <a:ea typeface="Times New Roman" panose="02020603050405020304" pitchFamily="18" charset="0"/>
            </a:endParaRPr>
          </a:p>
        </p:txBody>
      </p:sp>
      <p:pic>
        <p:nvPicPr>
          <p:cNvPr id="5" name="Picture 4" descr="A person in a suit and tie&#10;&#10;Description automatically generated">
            <a:extLst>
              <a:ext uri="{FF2B5EF4-FFF2-40B4-BE49-F238E27FC236}">
                <a16:creationId xmlns:a16="http://schemas.microsoft.com/office/drawing/2014/main" id="{D716E344-E7E3-C8FC-67BC-BC676DB6B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856" y="1828197"/>
            <a:ext cx="2857500" cy="3810000"/>
          </a:xfrm>
          <a:prstGeom prst="rect">
            <a:avLst/>
          </a:prstGeom>
        </p:spPr>
      </p:pic>
    </p:spTree>
    <p:extLst>
      <p:ext uri="{BB962C8B-B14F-4D97-AF65-F5344CB8AC3E}">
        <p14:creationId xmlns:p14="http://schemas.microsoft.com/office/powerpoint/2010/main" val="415370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97DAFFC-88E0-09F4-23F9-06DF3C440623}"/>
              </a:ext>
            </a:extLst>
          </p:cNvPr>
          <p:cNvGraphicFramePr/>
          <p:nvPr>
            <p:extLst>
              <p:ext uri="{D42A27DB-BD31-4B8C-83A1-F6EECF244321}">
                <p14:modId xmlns:p14="http://schemas.microsoft.com/office/powerpoint/2010/main" val="491396805"/>
              </p:ext>
            </p:extLst>
          </p:nvPr>
        </p:nvGraphicFramePr>
        <p:xfrm>
          <a:off x="1251182" y="1434123"/>
          <a:ext cx="9689636" cy="47421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984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BC01F5-5663-2A49-7573-72A0AC75EAA9}"/>
              </a:ext>
            </a:extLst>
          </p:cNvPr>
          <p:cNvSpPr txBox="1"/>
          <p:nvPr/>
        </p:nvSpPr>
        <p:spPr>
          <a:xfrm>
            <a:off x="955818" y="1712924"/>
            <a:ext cx="9732502" cy="2400657"/>
          </a:xfrm>
          <a:prstGeom prst="rect">
            <a:avLst/>
          </a:prstGeom>
          <a:noFill/>
        </p:spPr>
        <p:txBody>
          <a:bodyPr wrap="square">
            <a:spAutoFit/>
          </a:bodyPr>
          <a:lstStyle/>
          <a:p>
            <a:pPr>
              <a:spcBef>
                <a:spcPts val="600"/>
              </a:spcBef>
              <a:spcAft>
                <a:spcPts val="600"/>
              </a:spcAft>
            </a:pPr>
            <a:r>
              <a:rPr lang="en-US" sz="2400" i="1" dirty="0">
                <a:latin typeface="#9Slide03 BoosterNextFYBlack" panose="02000A03000000020004" pitchFamily="2" charset="0"/>
                <a:cs typeface="#9Slide03 Arima Madurai Bold" panose="00000800000000000000" pitchFamily="2" charset="0"/>
              </a:rPr>
              <a:t>a. </a:t>
            </a:r>
            <a:r>
              <a:rPr lang="en-US" sz="2400" i="1" dirty="0" err="1">
                <a:latin typeface="#9Slide03 BoosterNextFYBlack" panose="02000A03000000020004" pitchFamily="2" charset="0"/>
                <a:cs typeface="#9Slide03 Arima Madurai Bold" panose="00000800000000000000" pitchFamily="2" charset="0"/>
              </a:rPr>
              <a:t>Đọc</a:t>
            </a:r>
            <a:r>
              <a:rPr lang="en-US" sz="2400" i="1" dirty="0">
                <a:latin typeface="#9Slide03 BoosterNextFYBlack" panose="02000A03000000020004" pitchFamily="2" charset="0"/>
                <a:cs typeface="#9Slide03 Arima Madurai Bold" panose="00000800000000000000" pitchFamily="2" charset="0"/>
              </a:rPr>
              <a:t> </a:t>
            </a:r>
            <a:r>
              <a:rPr lang="en-US" sz="2400" i="1" dirty="0" err="1">
                <a:latin typeface="#9Slide03 BoosterNextFYBlack" panose="02000A03000000020004" pitchFamily="2" charset="0"/>
                <a:cs typeface="#9Slide03 Arima Madurai Bold" panose="00000800000000000000" pitchFamily="2" charset="0"/>
              </a:rPr>
              <a:t>và</a:t>
            </a:r>
            <a:r>
              <a:rPr lang="en-US" sz="2400" i="1" dirty="0">
                <a:latin typeface="#9Slide03 BoosterNextFYBlack" panose="02000A03000000020004" pitchFamily="2" charset="0"/>
                <a:cs typeface="#9Slide03 Arima Madurai Bold" panose="00000800000000000000" pitchFamily="2" charset="0"/>
              </a:rPr>
              <a:t> </a:t>
            </a:r>
            <a:r>
              <a:rPr lang="en-US" sz="2400" i="1" dirty="0" err="1">
                <a:latin typeface="#9Slide03 BoosterNextFYBlack" panose="02000A03000000020004" pitchFamily="2" charset="0"/>
                <a:cs typeface="#9Slide03 Arima Madurai Bold" panose="00000800000000000000" pitchFamily="2" charset="0"/>
              </a:rPr>
              <a:t>giải</a:t>
            </a:r>
            <a:r>
              <a:rPr lang="en-US" sz="2400" i="1" dirty="0">
                <a:latin typeface="#9Slide03 BoosterNextFYBlack" panose="02000A03000000020004" pitchFamily="2" charset="0"/>
                <a:cs typeface="#9Slide03 Arima Madurai Bold" panose="00000800000000000000" pitchFamily="2" charset="0"/>
              </a:rPr>
              <a:t> </a:t>
            </a:r>
            <a:r>
              <a:rPr lang="en-US" sz="2400" i="1" dirty="0" err="1">
                <a:latin typeface="#9Slide03 BoosterNextFYBlack" panose="02000A03000000020004" pitchFamily="2" charset="0"/>
                <a:cs typeface="#9Slide03 Arima Madurai Bold" panose="00000800000000000000" pitchFamily="2" charset="0"/>
              </a:rPr>
              <a:t>thích</a:t>
            </a:r>
            <a:r>
              <a:rPr lang="en-US" sz="2400" i="1" dirty="0">
                <a:latin typeface="#9Slide03 BoosterNextFYBlack" panose="02000A03000000020004" pitchFamily="2" charset="0"/>
                <a:cs typeface="#9Slide03 Arima Madurai Bold" panose="00000800000000000000" pitchFamily="2" charset="0"/>
              </a:rPr>
              <a:t> </a:t>
            </a:r>
            <a:r>
              <a:rPr lang="en-US" sz="2400" i="1" dirty="0" err="1">
                <a:latin typeface="#9Slide03 BoosterNextFYBlack" panose="02000A03000000020004" pitchFamily="2" charset="0"/>
                <a:cs typeface="#9Slide03 Arima Madurai Bold" panose="00000800000000000000" pitchFamily="2" charset="0"/>
              </a:rPr>
              <a:t>từ</a:t>
            </a:r>
            <a:r>
              <a:rPr lang="en-US" sz="2400" i="1" dirty="0">
                <a:latin typeface="#9Slide03 BoosterNextFYBlack" panose="02000A03000000020004" pitchFamily="2" charset="0"/>
                <a:cs typeface="#9Slide03 Arima Madurai Bold" panose="00000800000000000000" pitchFamily="2" charset="0"/>
              </a:rPr>
              <a:t> </a:t>
            </a:r>
            <a:r>
              <a:rPr lang="en-US" sz="2400" i="1" dirty="0" err="1">
                <a:latin typeface="#9Slide03 BoosterNextFYBlack" panose="02000A03000000020004" pitchFamily="2" charset="0"/>
                <a:cs typeface="#9Slide03 Arima Madurai Bold" panose="00000800000000000000" pitchFamily="2" charset="0"/>
              </a:rPr>
              <a:t>khó</a:t>
            </a:r>
            <a:endParaRPr lang="en-US" sz="2400" i="1" dirty="0">
              <a:latin typeface="#9Slide03 BoosterNextFYBlack" panose="02000A03000000020004" pitchFamily="2" charset="0"/>
              <a:cs typeface="#9Slide03 Arima Madurai Bold" panose="00000800000000000000" pitchFamily="2"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pt-BR" sz="2400" b="0" i="1"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hồi âm</a:t>
            </a:r>
            <a:r>
              <a:rPr kumimoji="0" lang="pt-BR" sz="2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sự trả lời/đáp lại</a:t>
            </a:r>
            <a:endParaRPr kumimoji="0" lang="en-US" sz="2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pt-BR" sz="2400" b="0" i="1"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tao nhã</a:t>
            </a:r>
            <a:r>
              <a:rPr kumimoji="0" lang="pt-BR" sz="2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thanh cao và nhã nhặn, dễ được cảm tình, yêu mến</a:t>
            </a:r>
            <a:endParaRPr kumimoji="0" lang="en-US" sz="2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a:t>
            </a:r>
            <a:r>
              <a:rPr kumimoji="0" lang="pt-BR" sz="2400" b="0" i="1"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liên tưởng</a:t>
            </a:r>
            <a:r>
              <a:rPr kumimoji="0" lang="pt-BR" sz="2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rPr>
              <a:t>: nghĩ tới sự việc, hiện tượng nào đó có liên quan nhân sự việc, hiện tượng đang diễn ra.</a:t>
            </a:r>
            <a:endParaRPr kumimoji="0" lang="en-US" sz="2400" b="0" i="0" u="none" strike="noStrike" kern="1200" cap="none" spc="0" normalizeH="0" baseline="0" noProof="0" dirty="0">
              <a:ln>
                <a:noFill/>
              </a:ln>
              <a:solidFill>
                <a:prstClr val="black"/>
              </a:solidFill>
              <a:effectLst/>
              <a:uLnTx/>
              <a:uFillTx/>
              <a:latin typeface="#9Slide03 Arima Madurai Bold" panose="00000800000000000000" pitchFamily="2" charset="0"/>
              <a:cs typeface="#9Slide03 Arima Madurai Bold" panose="00000800000000000000" pitchFamily="2" charset="0"/>
            </a:endParaRPr>
          </a:p>
        </p:txBody>
      </p:sp>
      <p:sp>
        <p:nvSpPr>
          <p:cNvPr id="4" name="TextBox 3">
            <a:extLst>
              <a:ext uri="{FF2B5EF4-FFF2-40B4-BE49-F238E27FC236}">
                <a16:creationId xmlns:a16="http://schemas.microsoft.com/office/drawing/2014/main" id="{2AD7A762-289E-A0AC-D3D1-4DA26F6B6BA3}"/>
              </a:ext>
            </a:extLst>
          </p:cNvPr>
          <p:cNvSpPr txBox="1"/>
          <p:nvPr/>
        </p:nvSpPr>
        <p:spPr>
          <a:xfrm>
            <a:off x="955818" y="1009134"/>
            <a:ext cx="6096000" cy="369332"/>
          </a:xfrm>
          <a:prstGeom prst="rect">
            <a:avLst/>
          </a:prstGeom>
          <a:noFill/>
        </p:spPr>
        <p:txBody>
          <a:bodyPr wrap="square">
            <a:spAutoFit/>
          </a:bodyPr>
          <a:lstStyle>
            <a:defPPr>
              <a:defRPr lang="zh-CN"/>
            </a:defPPr>
            <a:lvl1pPr>
              <a:spcBef>
                <a:spcPts val="300"/>
              </a:spcBef>
              <a:spcAft>
                <a:spcPts val="300"/>
              </a:spcAft>
              <a:tabLst>
                <a:tab pos="1386840" algn="l"/>
              </a:tabLst>
              <a:defRPr sz="2800" b="1">
                <a:solidFill>
                  <a:srgbClr val="000000"/>
                </a:solidFill>
                <a:effectLst/>
                <a:latin typeface="#9Slide03 BoosterNextFYBlack" panose="02000A03000000020004" pitchFamily="2" charset="0"/>
                <a:ea typeface="Times New Roman" panose="02020603050405020304" pitchFamily="18" charset="0"/>
              </a:defRPr>
            </a:lvl1pPr>
          </a:lstStyle>
          <a:p>
            <a:pPr marL="0" marR="0" lvl="0" indent="0" algn="l" defTabSz="914400" rtl="0" eaLnBrk="1" fontAlgn="auto" latinLnBrk="0" hangingPunct="1">
              <a:lnSpc>
                <a:spcPct val="100000"/>
              </a:lnSpc>
              <a:spcBef>
                <a:spcPts val="300"/>
              </a:spcBef>
              <a:spcAft>
                <a:spcPts val="300"/>
              </a:spcAft>
              <a:buClrTx/>
              <a:buSzTx/>
              <a:buFontTx/>
              <a:buNone/>
              <a:tabLst>
                <a:tab pos="1386840" algn="l"/>
              </a:tabLst>
              <a:defRPr/>
            </a:pPr>
            <a:r>
              <a:rPr kumimoji="0" lang="en-US" sz="2800" b="1" i="0" u="none" strike="noStrike" kern="1200" cap="none" spc="0" normalizeH="0" baseline="0" noProof="0" dirty="0">
                <a:ln>
                  <a:noFill/>
                </a:ln>
                <a:solidFill>
                  <a:srgbClr val="000000"/>
                </a:solidFill>
                <a:effectLst/>
                <a:uLnTx/>
                <a:uFillTx/>
                <a:latin typeface="#9Slide03 BoosterNextFYBlack" panose="02000A03000000020004" pitchFamily="2" charset="0"/>
                <a:cs typeface="+mn-cs"/>
              </a:rPr>
              <a:t>2. Văn </a:t>
            </a:r>
            <a:r>
              <a:rPr kumimoji="0" lang="en-US" sz="2800" b="1" i="0" u="none" strike="noStrike" kern="1200" cap="none" spc="0" normalizeH="0" baseline="0" noProof="0" dirty="0" err="1">
                <a:ln>
                  <a:noFill/>
                </a:ln>
                <a:solidFill>
                  <a:srgbClr val="000000"/>
                </a:solidFill>
                <a:effectLst/>
                <a:uLnTx/>
                <a:uFillTx/>
                <a:latin typeface="#9Slide03 BoosterNextFYBlack" panose="02000A03000000020004" pitchFamily="2" charset="0"/>
                <a:cs typeface="+mn-cs"/>
              </a:rPr>
              <a:t>bản</a:t>
            </a:r>
            <a:r>
              <a:rPr kumimoji="0" lang="en-US" sz="2800" b="1" i="0" u="none" strike="noStrike" kern="1200" cap="none" spc="0" normalizeH="0" baseline="0" noProof="0" dirty="0">
                <a:ln>
                  <a:noFill/>
                </a:ln>
                <a:solidFill>
                  <a:srgbClr val="000000"/>
                </a:solidFill>
                <a:effectLst/>
                <a:uLnTx/>
                <a:uFillTx/>
                <a:latin typeface="#9Slide03 BoosterNextFYBlack" panose="02000A03000000020004" pitchFamily="2" charset="0"/>
                <a:cs typeface="+mn-cs"/>
              </a:rPr>
              <a:t>:</a:t>
            </a:r>
          </a:p>
        </p:txBody>
      </p:sp>
    </p:spTree>
    <p:extLst>
      <p:ext uri="{BB962C8B-B14F-4D97-AF65-F5344CB8AC3E}">
        <p14:creationId xmlns:p14="http://schemas.microsoft.com/office/powerpoint/2010/main" val="258494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BC01F5-5663-2A49-7573-72A0AC75EAA9}"/>
              </a:ext>
            </a:extLst>
          </p:cNvPr>
          <p:cNvSpPr txBox="1"/>
          <p:nvPr/>
        </p:nvSpPr>
        <p:spPr>
          <a:xfrm>
            <a:off x="787867" y="1166842"/>
            <a:ext cx="10474182" cy="5052665"/>
          </a:xfrm>
          <a:prstGeom prst="rect">
            <a:avLst/>
          </a:prstGeom>
          <a:noFill/>
        </p:spPr>
        <p:txBody>
          <a:bodyPr wrap="square">
            <a:spAutoFit/>
          </a:bodyPr>
          <a:lstStyle>
            <a:defPPr>
              <a:defRPr lang="zh-CN"/>
            </a:defPPr>
            <a:lvl1pPr>
              <a:defRPr sz="2400" b="1">
                <a:latin typeface="#9Slide03 Arima Madurai Bold" panose="00000800000000000000" pitchFamily="2" charset="0"/>
                <a:cs typeface="#9Slide03 Arima Madurai Bold" panose="00000800000000000000" pitchFamily="2" charset="0"/>
              </a:defRPr>
            </a:lvl1pPr>
          </a:lstStyle>
          <a:p>
            <a:pPr algn="just">
              <a:spcBef>
                <a:spcPts val="500"/>
              </a:spcBef>
              <a:spcAft>
                <a:spcPts val="500"/>
              </a:spcAft>
            </a:pPr>
            <a:r>
              <a:rPr lang="pt-BR" i="1" dirty="0">
                <a:latin typeface="#9Slide03 BoosterNextFYBlack" panose="02000A03000000020004" pitchFamily="2" charset="0"/>
              </a:rPr>
              <a:t>b. Tìm hiểu chung</a:t>
            </a:r>
            <a:endParaRPr lang="en-US" i="1" dirty="0">
              <a:latin typeface="#9Slide03 BoosterNextFYBlack" panose="02000A03000000020004" pitchFamily="2" charset="0"/>
            </a:endParaRPr>
          </a:p>
          <a:p>
            <a:pPr algn="just">
              <a:spcBef>
                <a:spcPts val="500"/>
              </a:spcBef>
              <a:spcAft>
                <a:spcPts val="500"/>
              </a:spcAft>
            </a:pPr>
            <a:r>
              <a:rPr lang="pt-BR" dirty="0"/>
              <a:t>* Đặc trưng cơ bản của văn bản Nghị luận văn học</a:t>
            </a:r>
            <a:endParaRPr lang="en-US" dirty="0"/>
          </a:p>
          <a:p>
            <a:pPr algn="just">
              <a:spcBef>
                <a:spcPts val="500"/>
              </a:spcBef>
              <a:spcAft>
                <a:spcPts val="500"/>
              </a:spcAft>
            </a:pPr>
            <a:r>
              <a:rPr lang="pt-BR" dirty="0"/>
              <a:t>- </a:t>
            </a:r>
            <a:r>
              <a:rPr lang="pt-BR" i="1" dirty="0"/>
              <a:t>Luận đề </a:t>
            </a:r>
            <a:r>
              <a:rPr lang="pt-BR" dirty="0"/>
              <a:t>là vấn đề trọng tâm bao trùm toàn bộ bài viết.</a:t>
            </a:r>
            <a:endParaRPr lang="en-US" dirty="0"/>
          </a:p>
          <a:p>
            <a:pPr algn="just">
              <a:spcBef>
                <a:spcPts val="500"/>
              </a:spcBef>
              <a:spcAft>
                <a:spcPts val="500"/>
              </a:spcAft>
            </a:pPr>
            <a:r>
              <a:rPr lang="pt-BR" dirty="0"/>
              <a:t>- </a:t>
            </a:r>
            <a:r>
              <a:rPr lang="pt-BR" i="1" dirty="0"/>
              <a:t>Luận điểm </a:t>
            </a:r>
            <a:r>
              <a:rPr lang="pt-BR" dirty="0"/>
              <a:t>gắn bó mật thiết với luận đề và được sắp xếp một cách hệ thống, hợp lí giúp cho luận đề của văn bản được sáng rõ, thuyết phục.</a:t>
            </a:r>
            <a:endParaRPr lang="en-US" dirty="0"/>
          </a:p>
          <a:p>
            <a:pPr algn="just">
              <a:spcBef>
                <a:spcPts val="500"/>
              </a:spcBef>
              <a:spcAft>
                <a:spcPts val="500"/>
              </a:spcAft>
            </a:pPr>
            <a:r>
              <a:rPr lang="pt-BR" dirty="0"/>
              <a:t>- </a:t>
            </a:r>
            <a:r>
              <a:rPr lang="pt-BR" i="1" dirty="0"/>
              <a:t>Lí lẽ </a:t>
            </a:r>
            <a:r>
              <a:rPr lang="pt-BR" dirty="0"/>
              <a:t>là những căn cứ để giải thích, làm rõ cho luận điểm. </a:t>
            </a:r>
            <a:endParaRPr lang="en-US" dirty="0"/>
          </a:p>
          <a:p>
            <a:pPr algn="just">
              <a:spcBef>
                <a:spcPts val="500"/>
              </a:spcBef>
              <a:spcAft>
                <a:spcPts val="500"/>
              </a:spcAft>
            </a:pPr>
            <a:r>
              <a:rPr lang="pt-BR" dirty="0"/>
              <a:t>- </a:t>
            </a:r>
            <a:r>
              <a:rPr lang="pt-BR" i="1" dirty="0"/>
              <a:t>Bằng chứng </a:t>
            </a:r>
            <a:r>
              <a:rPr lang="pt-BR" dirty="0"/>
              <a:t>là những ví dụ cụ thể về nội dung, nghệ thuật của tác phẩm văn học.</a:t>
            </a:r>
            <a:endParaRPr lang="en-US" dirty="0"/>
          </a:p>
          <a:p>
            <a:pPr algn="just">
              <a:spcBef>
                <a:spcPts val="500"/>
              </a:spcBef>
              <a:spcAft>
                <a:spcPts val="500"/>
              </a:spcAft>
            </a:pPr>
            <a:r>
              <a:rPr lang="pt-BR" dirty="0"/>
              <a:t>* Xuất xứ: Văn bản Vẻ đẹp của bài thơ “Cảnh khuya” được trích trong cuốn Đến với thơ hay, NXB Giáo dục, 1997.</a:t>
            </a:r>
            <a:endParaRPr lang="en-US" dirty="0"/>
          </a:p>
          <a:p>
            <a:pPr algn="just">
              <a:spcBef>
                <a:spcPts val="500"/>
              </a:spcBef>
              <a:spcAft>
                <a:spcPts val="500"/>
              </a:spcAft>
            </a:pPr>
            <a:r>
              <a:rPr lang="pt-BR" dirty="0"/>
              <a:t>* Vấn đề nghị luận: vẻ đẹp nội dung và nghệ thuật của bài thơ “Cảnh khuya”.</a:t>
            </a:r>
            <a:endParaRPr lang="en-US" dirty="0"/>
          </a:p>
        </p:txBody>
      </p:sp>
      <p:sp>
        <p:nvSpPr>
          <p:cNvPr id="4" name="TextBox 3">
            <a:extLst>
              <a:ext uri="{FF2B5EF4-FFF2-40B4-BE49-F238E27FC236}">
                <a16:creationId xmlns:a16="http://schemas.microsoft.com/office/drawing/2014/main" id="{2AD7A762-289E-A0AC-D3D1-4DA26F6B6BA3}"/>
              </a:ext>
            </a:extLst>
          </p:cNvPr>
          <p:cNvSpPr txBox="1"/>
          <p:nvPr/>
        </p:nvSpPr>
        <p:spPr>
          <a:xfrm>
            <a:off x="787867" y="533272"/>
            <a:ext cx="6096000" cy="369332"/>
          </a:xfrm>
          <a:prstGeom prst="rect">
            <a:avLst/>
          </a:prstGeom>
          <a:noFill/>
        </p:spPr>
        <p:txBody>
          <a:bodyPr wrap="square">
            <a:spAutoFit/>
          </a:bodyPr>
          <a:lstStyle>
            <a:defPPr>
              <a:defRPr lang="zh-CN"/>
            </a:defPPr>
            <a:lvl1pPr>
              <a:spcBef>
                <a:spcPts val="300"/>
              </a:spcBef>
              <a:spcAft>
                <a:spcPts val="300"/>
              </a:spcAft>
              <a:tabLst>
                <a:tab pos="1386840" algn="l"/>
              </a:tabLst>
              <a:defRPr sz="2800" b="1">
                <a:solidFill>
                  <a:srgbClr val="000000"/>
                </a:solidFill>
                <a:effectLst/>
                <a:latin typeface="#9Slide03 BoosterNextFYBlack" panose="02000A03000000020004" pitchFamily="2" charset="0"/>
                <a:ea typeface="Times New Roman" panose="02020603050405020304" pitchFamily="18" charset="0"/>
              </a:defRPr>
            </a:lvl1pPr>
          </a:lstStyle>
          <a:p>
            <a:r>
              <a:rPr lang="en-US" dirty="0"/>
              <a:t>2. Văn </a:t>
            </a:r>
            <a:r>
              <a:rPr lang="en-US" dirty="0" err="1"/>
              <a:t>bản</a:t>
            </a:r>
            <a:r>
              <a:rPr lang="en-US" dirty="0"/>
              <a:t>:</a:t>
            </a:r>
          </a:p>
        </p:txBody>
      </p:sp>
    </p:spTree>
    <p:extLst>
      <p:ext uri="{BB962C8B-B14F-4D97-AF65-F5344CB8AC3E}">
        <p14:creationId xmlns:p14="http://schemas.microsoft.com/office/powerpoint/2010/main" val="123709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0" name="组合 1389">
            <a:extLst>
              <a:ext uri="{FF2B5EF4-FFF2-40B4-BE49-F238E27FC236}">
                <a16:creationId xmlns:a16="http://schemas.microsoft.com/office/drawing/2014/main" id="{2FA5826B-2718-4BF7-990A-B4EB2D44DF26}"/>
              </a:ext>
            </a:extLst>
          </p:cNvPr>
          <p:cNvGrpSpPr/>
          <p:nvPr/>
        </p:nvGrpSpPr>
        <p:grpSpPr>
          <a:xfrm>
            <a:off x="8498541" y="80682"/>
            <a:ext cx="3693459" cy="1546412"/>
            <a:chOff x="8498541" y="80682"/>
            <a:chExt cx="3693459" cy="1546412"/>
          </a:xfrm>
        </p:grpSpPr>
        <p:pic>
          <p:nvPicPr>
            <p:cNvPr id="10" name="图片 9">
              <a:extLst>
                <a:ext uri="{FF2B5EF4-FFF2-40B4-BE49-F238E27FC236}">
                  <a16:creationId xmlns:a16="http://schemas.microsoft.com/office/drawing/2014/main" id="{8120A373-1473-43AD-A87E-FF6DF944C4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8541" y="1132405"/>
              <a:ext cx="2422424" cy="494688"/>
            </a:xfrm>
            <a:prstGeom prst="rect">
              <a:avLst/>
            </a:prstGeom>
          </p:spPr>
        </p:pic>
        <p:pic>
          <p:nvPicPr>
            <p:cNvPr id="5" name="图片 4">
              <a:extLst>
                <a:ext uri="{FF2B5EF4-FFF2-40B4-BE49-F238E27FC236}">
                  <a16:creationId xmlns:a16="http://schemas.microsoft.com/office/drawing/2014/main" id="{F139338C-C0FD-4544-96E4-B531D153338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r="2487"/>
            <a:stretch/>
          </p:blipFill>
          <p:spPr>
            <a:xfrm>
              <a:off x="9556261" y="80682"/>
              <a:ext cx="2635739" cy="1546412"/>
            </a:xfrm>
            <a:prstGeom prst="rect">
              <a:avLst/>
            </a:prstGeom>
          </p:spPr>
        </p:pic>
      </p:grpSp>
      <p:sp>
        <p:nvSpPr>
          <p:cNvPr id="1389" name="文本框 1388">
            <a:extLst>
              <a:ext uri="{FF2B5EF4-FFF2-40B4-BE49-F238E27FC236}">
                <a16:creationId xmlns:a16="http://schemas.microsoft.com/office/drawing/2014/main" id="{72811B5A-4B46-433B-9DFE-04F686113DE9}"/>
              </a:ext>
            </a:extLst>
          </p:cNvPr>
          <p:cNvSpPr txBox="1"/>
          <p:nvPr/>
        </p:nvSpPr>
        <p:spPr>
          <a:xfrm>
            <a:off x="3153669" y="2905319"/>
            <a:ext cx="6231193" cy="1107996"/>
          </a:xfrm>
          <a:prstGeom prst="rect">
            <a:avLst/>
          </a:prstGeom>
          <a:noFill/>
        </p:spPr>
        <p:txBody>
          <a:bodyPr wrap="none" rtlCol="0">
            <a:spAutoFit/>
          </a:bodyPr>
          <a:lstStyle>
            <a:defPPr>
              <a:defRPr lang="zh-CN"/>
            </a:defPPr>
            <a:lvl1pPr algn="ctr">
              <a:defRPr sz="6600" b="1">
                <a:latin typeface="#9Slide05 SVNHollie Script Pro" pitchFamily="2" charset="0"/>
              </a:defRPr>
            </a:lvl1pPr>
          </a:lstStyle>
          <a:p>
            <a:r>
              <a:rPr lang="pt-BR" dirty="0"/>
              <a:t>Đọc và tìm hiểu chi tiết</a:t>
            </a:r>
            <a:endParaRPr lang="en-US" dirty="0"/>
          </a:p>
        </p:txBody>
      </p:sp>
      <p:sp>
        <p:nvSpPr>
          <p:cNvPr id="1391" name="TextBox 4">
            <a:extLst>
              <a:ext uri="{FF2B5EF4-FFF2-40B4-BE49-F238E27FC236}">
                <a16:creationId xmlns:a16="http://schemas.microsoft.com/office/drawing/2014/main" id="{EB684C7E-20A7-9694-F2D4-694B922B40F4}"/>
              </a:ext>
            </a:extLst>
          </p:cNvPr>
          <p:cNvSpPr txBox="1"/>
          <p:nvPr/>
        </p:nvSpPr>
        <p:spPr>
          <a:xfrm>
            <a:off x="687475" y="80682"/>
            <a:ext cx="453650" cy="123111"/>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微软雅黑"/>
                <a:cs typeface="+mn-ea"/>
                <a:sym typeface="+mn-lt"/>
              </a:rPr>
              <a:t>行业</a:t>
            </a:r>
            <a:r>
              <a:rPr kumimoji="0" lang="en-US" altLang="zh-CN" sz="100" b="0" i="0" u="none" strike="noStrike" kern="1200" cap="none" spc="0" normalizeH="0" baseline="0" noProof="0" dirty="0">
                <a:ln>
                  <a:noFill/>
                </a:ln>
                <a:solidFill>
                  <a:prstClr val="white"/>
                </a:solidFill>
                <a:effectLst/>
                <a:uLnTx/>
                <a:uFillTx/>
                <a:latin typeface="微软雅黑"/>
                <a:cs typeface="+mn-ea"/>
                <a:sym typeface="+mn-lt"/>
              </a:rPr>
              <a:t>PPT</a:t>
            </a:r>
            <a:r>
              <a:rPr kumimoji="0" lang="zh-CN" altLang="en-US" sz="100" b="0" i="0" u="none" strike="noStrike" kern="1200" cap="none" spc="0" normalizeH="0" baseline="0" noProof="0" dirty="0">
                <a:ln>
                  <a:noFill/>
                </a:ln>
                <a:solidFill>
                  <a:prstClr val="white"/>
                </a:solidFill>
                <a:effectLst/>
                <a:uLnTx/>
                <a:uFillTx/>
                <a:latin typeface="微软雅黑"/>
                <a:cs typeface="+mn-ea"/>
                <a:sym typeface="+mn-lt"/>
              </a:rPr>
              <a:t>模板</a:t>
            </a:r>
            <a:r>
              <a:rPr kumimoji="0" lang="en-US" altLang="zh-CN" sz="100" b="0" i="0" u="none" strike="noStrike" kern="1200" cap="none" spc="0" normalizeH="0" baseline="0" noProof="0" dirty="0">
                <a:ln>
                  <a:noFill/>
                </a:ln>
                <a:solidFill>
                  <a:prstClr val="white"/>
                </a:solidFill>
                <a:effectLst/>
                <a:uLnTx/>
                <a:uFillTx/>
                <a:latin typeface="微软雅黑"/>
                <a:cs typeface="+mn-ea"/>
                <a:sym typeface="+mn-lt"/>
              </a:rPr>
              <a:t>http://www.1ppt.com/hangye/</a:t>
            </a:r>
          </a:p>
        </p:txBody>
      </p:sp>
      <p:grpSp>
        <p:nvGrpSpPr>
          <p:cNvPr id="2" name="组合 18">
            <a:extLst>
              <a:ext uri="{FF2B5EF4-FFF2-40B4-BE49-F238E27FC236}">
                <a16:creationId xmlns:a16="http://schemas.microsoft.com/office/drawing/2014/main" id="{3D19D3DD-C8BB-9CBD-6193-B1CD5CF655E4}"/>
              </a:ext>
            </a:extLst>
          </p:cNvPr>
          <p:cNvGrpSpPr/>
          <p:nvPr/>
        </p:nvGrpSpPr>
        <p:grpSpPr>
          <a:xfrm>
            <a:off x="5155833" y="1379749"/>
            <a:ext cx="2422424" cy="1349800"/>
            <a:chOff x="6050430" y="1839495"/>
            <a:chExt cx="2422424" cy="1349800"/>
          </a:xfrm>
        </p:grpSpPr>
        <p:pic>
          <p:nvPicPr>
            <p:cNvPr id="3" name="图片 5">
              <a:extLst>
                <a:ext uri="{FF2B5EF4-FFF2-40B4-BE49-F238E27FC236}">
                  <a16:creationId xmlns:a16="http://schemas.microsoft.com/office/drawing/2014/main" id="{728D9877-0DAD-6743-EDA0-DB70F7FFF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8877" y="1839495"/>
              <a:ext cx="1138244" cy="1129351"/>
            </a:xfrm>
            <a:prstGeom prst="rect">
              <a:avLst/>
            </a:prstGeom>
          </p:spPr>
        </p:pic>
        <p:pic>
          <p:nvPicPr>
            <p:cNvPr id="6" name="图片 8">
              <a:extLst>
                <a:ext uri="{FF2B5EF4-FFF2-40B4-BE49-F238E27FC236}">
                  <a16:creationId xmlns:a16="http://schemas.microsoft.com/office/drawing/2014/main" id="{918214A9-6FBD-1A1F-441F-C96AB34BDD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0430" y="2694607"/>
              <a:ext cx="2422424" cy="494688"/>
            </a:xfrm>
            <a:prstGeom prst="rect">
              <a:avLst/>
            </a:prstGeom>
          </p:spPr>
        </p:pic>
        <p:sp>
          <p:nvSpPr>
            <p:cNvPr id="7" name="文本框 10">
              <a:extLst>
                <a:ext uri="{FF2B5EF4-FFF2-40B4-BE49-F238E27FC236}">
                  <a16:creationId xmlns:a16="http://schemas.microsoft.com/office/drawing/2014/main" id="{C54CE6CC-659B-2D73-1CE8-E7D0286B649B}"/>
                </a:ext>
              </a:extLst>
            </p:cNvPr>
            <p:cNvSpPr txBox="1"/>
            <p:nvPr/>
          </p:nvSpPr>
          <p:spPr>
            <a:xfrm>
              <a:off x="6651543" y="1971487"/>
              <a:ext cx="906018"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prstClr val="white"/>
                  </a:solidFill>
                  <a:effectLst/>
                  <a:uLnTx/>
                  <a:uFillTx/>
                  <a:latin typeface="微软雅黑"/>
                  <a:cs typeface="+mn-ea"/>
                  <a:sym typeface="+mn-lt"/>
                </a:rPr>
                <a:t>02</a:t>
              </a:r>
              <a:endParaRPr kumimoji="0" lang="zh-CN" altLang="en-US" sz="4800" b="0" i="0" u="none" strike="noStrike" kern="1200" cap="none" spc="0" normalizeH="0" baseline="0" noProof="0" dirty="0">
                <a:ln>
                  <a:noFill/>
                </a:ln>
                <a:solidFill>
                  <a:prstClr val="white"/>
                </a:solidFill>
                <a:effectLst/>
                <a:uLnTx/>
                <a:uFillTx/>
                <a:latin typeface="微软雅黑"/>
                <a:cs typeface="+mn-ea"/>
                <a:sym typeface="+mn-lt"/>
              </a:endParaRPr>
            </a:p>
          </p:txBody>
        </p:sp>
      </p:grpSp>
      <p:pic>
        <p:nvPicPr>
          <p:cNvPr id="9" name="图片 345">
            <a:extLst>
              <a:ext uri="{FF2B5EF4-FFF2-40B4-BE49-F238E27FC236}">
                <a16:creationId xmlns:a16="http://schemas.microsoft.com/office/drawing/2014/main" id="{14ED7492-7628-DB3D-7808-ABAA3EA831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168588"/>
            <a:ext cx="12223376" cy="2689412"/>
          </a:xfrm>
          <a:prstGeom prst="rect">
            <a:avLst/>
          </a:prstGeom>
        </p:spPr>
      </p:pic>
    </p:spTree>
    <p:extLst>
      <p:ext uri="{BB962C8B-B14F-4D97-AF65-F5344CB8AC3E}">
        <p14:creationId xmlns:p14="http://schemas.microsoft.com/office/powerpoint/2010/main" val="880040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E050FE-C164-41D8-63B4-1EF734351778}"/>
              </a:ext>
            </a:extLst>
          </p:cNvPr>
          <p:cNvSpPr txBox="1"/>
          <p:nvPr/>
        </p:nvSpPr>
        <p:spPr>
          <a:xfrm>
            <a:off x="1602533" y="306651"/>
            <a:ext cx="8250594" cy="769441"/>
          </a:xfrm>
          <a:prstGeom prst="rect">
            <a:avLst/>
          </a:prstGeom>
          <a:noFill/>
        </p:spPr>
        <p:txBody>
          <a:bodyPr wrap="square">
            <a:spAutoFit/>
          </a:bodyPr>
          <a:lstStyle>
            <a:defPPr>
              <a:defRPr lang="zh-CN"/>
            </a:defPPr>
            <a:lvl1pPr algn="just">
              <a:spcBef>
                <a:spcPts val="600"/>
              </a:spcBef>
              <a:spcAft>
                <a:spcPts val="600"/>
              </a:spcAft>
              <a:defRPr b="1">
                <a:effectLst/>
                <a:latin typeface="#9Slide03 BoosterNextFYBlack" panose="02000A03000000020004" pitchFamily="2" charset="0"/>
                <a:ea typeface="Times New Roman" panose="02020603050405020304" pitchFamily="18" charset="0"/>
              </a:defRPr>
            </a:lvl1pPr>
          </a:lstStyle>
          <a:p>
            <a:pPr algn="ctr"/>
            <a:r>
              <a:rPr lang="en-US" sz="2200" dirty="0"/>
              <a:t>1. </a:t>
            </a:r>
            <a:r>
              <a:rPr lang="en-US" sz="2200" dirty="0" err="1"/>
              <a:t>Trình</a:t>
            </a:r>
            <a:r>
              <a:rPr lang="en-US" sz="2200" dirty="0"/>
              <a:t> </a:t>
            </a:r>
            <a:r>
              <a:rPr lang="en-US" sz="2200" dirty="0" err="1"/>
              <a:t>tự</a:t>
            </a:r>
            <a:r>
              <a:rPr lang="en-US" sz="2200" dirty="0"/>
              <a:t> </a:t>
            </a:r>
            <a:r>
              <a:rPr lang="en-US" sz="2200" dirty="0" err="1"/>
              <a:t>phân</a:t>
            </a:r>
            <a:r>
              <a:rPr lang="en-US" sz="2200" dirty="0"/>
              <a:t> </a:t>
            </a:r>
            <a:r>
              <a:rPr lang="en-US" sz="2200" dirty="0" err="1"/>
              <a:t>tích</a:t>
            </a:r>
            <a:r>
              <a:rPr lang="en-US" sz="2200" dirty="0"/>
              <a:t> </a:t>
            </a:r>
            <a:r>
              <a:rPr lang="en-US" sz="2200" dirty="0" err="1"/>
              <a:t>bài</a:t>
            </a:r>
            <a:r>
              <a:rPr lang="en-US" sz="2200" dirty="0"/>
              <a:t> </a:t>
            </a:r>
            <a:r>
              <a:rPr lang="en-US" sz="2200" dirty="0" err="1"/>
              <a:t>thơ</a:t>
            </a:r>
            <a:r>
              <a:rPr lang="en-US" sz="2200" dirty="0"/>
              <a:t> </a:t>
            </a:r>
            <a:r>
              <a:rPr lang="en-US" sz="2200" dirty="0" err="1"/>
              <a:t>Cảnh</a:t>
            </a:r>
            <a:r>
              <a:rPr lang="en-US" sz="2200" dirty="0"/>
              <a:t> </a:t>
            </a:r>
            <a:r>
              <a:rPr lang="en-US" sz="2200" dirty="0" err="1"/>
              <a:t>khuya</a:t>
            </a:r>
            <a:r>
              <a:rPr lang="en-US" sz="2200" dirty="0"/>
              <a:t> </a:t>
            </a:r>
            <a:r>
              <a:rPr lang="en-US" sz="2200" dirty="0" err="1"/>
              <a:t>và</a:t>
            </a:r>
            <a:r>
              <a:rPr lang="en-US" sz="2200" dirty="0"/>
              <a:t> </a:t>
            </a:r>
            <a:r>
              <a:rPr lang="en-US" sz="2200" dirty="0" err="1"/>
              <a:t>bố</a:t>
            </a:r>
            <a:r>
              <a:rPr lang="en-US" sz="2200" dirty="0"/>
              <a:t> </a:t>
            </a:r>
            <a:r>
              <a:rPr lang="en-US" sz="2200" dirty="0" err="1"/>
              <a:t>cục</a:t>
            </a:r>
            <a:r>
              <a:rPr lang="en-US" sz="2200" dirty="0"/>
              <a:t> </a:t>
            </a:r>
            <a:r>
              <a:rPr lang="en-US" sz="2200" dirty="0" err="1"/>
              <a:t>văn</a:t>
            </a:r>
            <a:r>
              <a:rPr lang="en-US" sz="2200" dirty="0"/>
              <a:t> </a:t>
            </a:r>
            <a:r>
              <a:rPr lang="en-US" sz="2200" dirty="0" err="1"/>
              <a:t>bản</a:t>
            </a:r>
            <a:r>
              <a:rPr lang="en-US" sz="2200" dirty="0"/>
              <a:t> “</a:t>
            </a:r>
            <a:r>
              <a:rPr lang="en-US" sz="2200" dirty="0" err="1"/>
              <a:t>Vẻ</a:t>
            </a:r>
            <a:r>
              <a:rPr lang="en-US" sz="2200" dirty="0"/>
              <a:t> </a:t>
            </a:r>
            <a:r>
              <a:rPr lang="en-US" sz="2200" dirty="0" err="1"/>
              <a:t>đẹp</a:t>
            </a:r>
            <a:r>
              <a:rPr lang="en-US" sz="2200" dirty="0"/>
              <a:t> </a:t>
            </a:r>
            <a:r>
              <a:rPr lang="en-US" sz="2200" dirty="0" err="1"/>
              <a:t>của</a:t>
            </a:r>
            <a:r>
              <a:rPr lang="en-US" sz="2200" dirty="0"/>
              <a:t> </a:t>
            </a:r>
            <a:r>
              <a:rPr lang="en-US" sz="2200" dirty="0" err="1"/>
              <a:t>bài</a:t>
            </a:r>
            <a:r>
              <a:rPr lang="en-US" sz="2200" dirty="0"/>
              <a:t> </a:t>
            </a:r>
            <a:r>
              <a:rPr lang="en-US" sz="2200" i="1" dirty="0" err="1"/>
              <a:t>Cảnh</a:t>
            </a:r>
            <a:r>
              <a:rPr lang="en-US" sz="2200" i="1" dirty="0"/>
              <a:t> </a:t>
            </a:r>
            <a:r>
              <a:rPr lang="en-US" sz="2200" i="1" dirty="0" err="1"/>
              <a:t>khuya</a:t>
            </a:r>
            <a:r>
              <a:rPr lang="en-US" sz="2200" dirty="0"/>
              <a:t>”</a:t>
            </a:r>
          </a:p>
        </p:txBody>
      </p:sp>
      <p:sp>
        <p:nvSpPr>
          <p:cNvPr id="7" name="TextBox 6">
            <a:extLst>
              <a:ext uri="{FF2B5EF4-FFF2-40B4-BE49-F238E27FC236}">
                <a16:creationId xmlns:a16="http://schemas.microsoft.com/office/drawing/2014/main" id="{4D18D44E-4790-E245-C9DE-E1A1AD1756F4}"/>
              </a:ext>
            </a:extLst>
          </p:cNvPr>
          <p:cNvSpPr txBox="1"/>
          <p:nvPr/>
        </p:nvSpPr>
        <p:spPr>
          <a:xfrm>
            <a:off x="660141" y="1286948"/>
            <a:ext cx="10937810" cy="5109091"/>
          </a:xfrm>
          <a:prstGeom prst="rect">
            <a:avLst/>
          </a:prstGeom>
          <a:noFill/>
        </p:spPr>
        <p:txBody>
          <a:bodyPr wrap="square">
            <a:spAutoFit/>
          </a:bodyPr>
          <a:lstStyle>
            <a:defPPr>
              <a:defRPr lang="zh-CN"/>
            </a:defPPr>
            <a:lvl1pPr>
              <a:defRPr sz="2400" b="1">
                <a:latin typeface="#9Slide03 Arima Madurai Bold" panose="00000800000000000000" pitchFamily="2" charset="0"/>
                <a:cs typeface="#9Slide03 Arima Madurai Bold" panose="00000800000000000000" pitchFamily="2" charset="0"/>
              </a:defRPr>
            </a:lvl1pPr>
          </a:lstStyle>
          <a:p>
            <a:pPr algn="just">
              <a:spcAft>
                <a:spcPts val="600"/>
              </a:spcAft>
            </a:pPr>
            <a:r>
              <a:rPr lang="en-US" sz="2200" dirty="0"/>
              <a:t>- </a:t>
            </a:r>
            <a:r>
              <a:rPr lang="en-US" sz="2200" dirty="0" err="1"/>
              <a:t>Trình</a:t>
            </a:r>
            <a:r>
              <a:rPr lang="en-US" sz="2200" dirty="0"/>
              <a:t> </a:t>
            </a:r>
            <a:r>
              <a:rPr lang="en-US" sz="2200" dirty="0" err="1"/>
              <a:t>tự</a:t>
            </a:r>
            <a:r>
              <a:rPr lang="en-US" sz="2200" dirty="0"/>
              <a:t> </a:t>
            </a:r>
            <a:r>
              <a:rPr lang="en-US" sz="2200" dirty="0" err="1"/>
              <a:t>phân</a:t>
            </a:r>
            <a:r>
              <a:rPr lang="en-US" sz="2200" dirty="0"/>
              <a:t> </a:t>
            </a:r>
            <a:r>
              <a:rPr lang="en-US" sz="2200" dirty="0" err="1"/>
              <a:t>tích</a:t>
            </a:r>
            <a:r>
              <a:rPr lang="en-US" sz="2200" dirty="0"/>
              <a:t>: </a:t>
            </a:r>
            <a:r>
              <a:rPr lang="en-US" sz="2200" dirty="0" err="1"/>
              <a:t>bài</a:t>
            </a:r>
            <a:r>
              <a:rPr lang="en-US" sz="2200" dirty="0"/>
              <a:t> </a:t>
            </a:r>
            <a:r>
              <a:rPr lang="en-US" sz="2200" dirty="0" err="1"/>
              <a:t>thơ</a:t>
            </a:r>
            <a:r>
              <a:rPr lang="en-US" sz="2200" dirty="0"/>
              <a:t> </a:t>
            </a:r>
            <a:r>
              <a:rPr lang="en-US" sz="2200" dirty="0" err="1"/>
              <a:t>được</a:t>
            </a:r>
            <a:r>
              <a:rPr lang="en-US" sz="2200" dirty="0"/>
              <a:t> </a:t>
            </a:r>
            <a:r>
              <a:rPr lang="en-US" sz="2200" dirty="0" err="1"/>
              <a:t>phân</a:t>
            </a:r>
            <a:r>
              <a:rPr lang="en-US" sz="2200" dirty="0"/>
              <a:t> </a:t>
            </a:r>
            <a:r>
              <a:rPr lang="en-US" sz="2200" dirty="0" err="1"/>
              <a:t>tích</a:t>
            </a:r>
            <a:r>
              <a:rPr lang="en-US" sz="2200" dirty="0"/>
              <a:t> </a:t>
            </a:r>
            <a:r>
              <a:rPr lang="en-US" sz="2200" dirty="0" err="1"/>
              <a:t>theo</a:t>
            </a:r>
            <a:r>
              <a:rPr lang="en-US" sz="2200" dirty="0"/>
              <a:t> </a:t>
            </a:r>
            <a:r>
              <a:rPr lang="en-US" sz="2200" dirty="0" err="1"/>
              <a:t>trình</a:t>
            </a:r>
            <a:r>
              <a:rPr lang="en-US" sz="2200" dirty="0"/>
              <a:t> </a:t>
            </a:r>
            <a:r>
              <a:rPr lang="en-US" sz="2200" dirty="0" err="1"/>
              <a:t>tự</a:t>
            </a:r>
            <a:r>
              <a:rPr lang="en-US" sz="2200" dirty="0"/>
              <a:t> </a:t>
            </a:r>
            <a:r>
              <a:rPr lang="en-US" sz="2200" dirty="0" err="1"/>
              <a:t>bám</a:t>
            </a:r>
            <a:r>
              <a:rPr lang="en-US" sz="2200" dirty="0"/>
              <a:t> </a:t>
            </a:r>
            <a:r>
              <a:rPr lang="en-US" sz="2200" dirty="0" err="1"/>
              <a:t>sát</a:t>
            </a:r>
            <a:r>
              <a:rPr lang="en-US" sz="2200" dirty="0"/>
              <a:t> </a:t>
            </a:r>
            <a:r>
              <a:rPr lang="en-US" sz="2200" dirty="0" err="1"/>
              <a:t>lần</a:t>
            </a:r>
            <a:r>
              <a:rPr lang="en-US" sz="2200" dirty="0"/>
              <a:t> </a:t>
            </a:r>
            <a:r>
              <a:rPr lang="en-US" sz="2200" dirty="0" err="1"/>
              <a:t>lượt</a:t>
            </a:r>
            <a:r>
              <a:rPr lang="en-US" sz="2200" dirty="0"/>
              <a:t> </a:t>
            </a:r>
            <a:r>
              <a:rPr lang="en-US" sz="2200" dirty="0" err="1"/>
              <a:t>các</a:t>
            </a:r>
            <a:r>
              <a:rPr lang="en-US" sz="2200" dirty="0"/>
              <a:t> </a:t>
            </a:r>
            <a:r>
              <a:rPr lang="en-US" sz="2200" dirty="0" err="1"/>
              <a:t>câu</a:t>
            </a:r>
            <a:r>
              <a:rPr lang="en-US" sz="2200" dirty="0"/>
              <a:t> </a:t>
            </a:r>
            <a:r>
              <a:rPr lang="en-US" sz="2200" dirty="0" err="1"/>
              <a:t>thơ</a:t>
            </a:r>
            <a:r>
              <a:rPr lang="en-US" sz="2200" dirty="0"/>
              <a:t> </a:t>
            </a:r>
            <a:r>
              <a:rPr lang="en-US" sz="2200" dirty="0" err="1"/>
              <a:t>trong</a:t>
            </a:r>
            <a:r>
              <a:rPr lang="en-US" sz="2200" dirty="0"/>
              <a:t> </a:t>
            </a:r>
            <a:r>
              <a:rPr lang="en-US" sz="2200" dirty="0" err="1"/>
              <a:t>bài</a:t>
            </a:r>
            <a:r>
              <a:rPr lang="en-US" sz="2200" dirty="0"/>
              <a:t> “</a:t>
            </a:r>
            <a:r>
              <a:rPr lang="en-US" sz="2200" dirty="0" err="1"/>
              <a:t>Cảnh</a:t>
            </a:r>
            <a:r>
              <a:rPr lang="en-US" sz="2200" dirty="0"/>
              <a:t> </a:t>
            </a:r>
            <a:r>
              <a:rPr lang="en-US" sz="2200" dirty="0" err="1"/>
              <a:t>khuya</a:t>
            </a:r>
            <a:r>
              <a:rPr lang="en-US" sz="2200" dirty="0"/>
              <a:t>”. </a:t>
            </a:r>
          </a:p>
          <a:p>
            <a:pPr algn="just">
              <a:spcAft>
                <a:spcPts val="600"/>
              </a:spcAft>
            </a:pPr>
            <a:r>
              <a:rPr lang="en-US" sz="2200" dirty="0">
                <a:sym typeface="Wingdings" panose="05000000000000000000" pitchFamily="2" charset="2"/>
              </a:rPr>
              <a:t></a:t>
            </a:r>
            <a:r>
              <a:rPr lang="en-US" sz="2200" dirty="0"/>
              <a:t> </a:t>
            </a:r>
            <a:r>
              <a:rPr lang="en-US" sz="2200" dirty="0" err="1"/>
              <a:t>Cách</a:t>
            </a:r>
            <a:r>
              <a:rPr lang="en-US" sz="2200" dirty="0"/>
              <a:t> </a:t>
            </a:r>
            <a:r>
              <a:rPr lang="en-US" sz="2200" dirty="0" err="1"/>
              <a:t>phân</a:t>
            </a:r>
            <a:r>
              <a:rPr lang="en-US" sz="2200" dirty="0"/>
              <a:t> </a:t>
            </a:r>
            <a:r>
              <a:rPr lang="en-US" sz="2200" dirty="0" err="1"/>
              <a:t>tích</a:t>
            </a:r>
            <a:r>
              <a:rPr lang="en-US" sz="2200" dirty="0"/>
              <a:t> </a:t>
            </a:r>
            <a:r>
              <a:rPr lang="en-US" sz="2200" dirty="0" err="1"/>
              <a:t>theo</a:t>
            </a:r>
            <a:r>
              <a:rPr lang="en-US" sz="2200" dirty="0"/>
              <a:t> </a:t>
            </a:r>
            <a:r>
              <a:rPr lang="en-US" sz="2200" dirty="0" err="1"/>
              <a:t>trình</a:t>
            </a:r>
            <a:r>
              <a:rPr lang="en-US" sz="2200" dirty="0"/>
              <a:t> </a:t>
            </a:r>
            <a:r>
              <a:rPr lang="en-US" sz="2200" dirty="0" err="1"/>
              <a:t>tự</a:t>
            </a:r>
            <a:r>
              <a:rPr lang="en-US" sz="2200" dirty="0"/>
              <a:t> </a:t>
            </a:r>
            <a:r>
              <a:rPr lang="en-US" sz="2200" dirty="0" err="1"/>
              <a:t>này</a:t>
            </a:r>
            <a:r>
              <a:rPr lang="en-US" sz="2200" dirty="0"/>
              <a:t> </a:t>
            </a:r>
            <a:r>
              <a:rPr lang="en-US" sz="2200" dirty="0" err="1"/>
              <a:t>giúp</a:t>
            </a:r>
            <a:r>
              <a:rPr lang="en-US" sz="2200" dirty="0"/>
              <a:t> </a:t>
            </a:r>
            <a:r>
              <a:rPr lang="en-US" sz="2200" dirty="0" err="1"/>
              <a:t>người</a:t>
            </a:r>
            <a:r>
              <a:rPr lang="en-US" sz="2200" dirty="0"/>
              <a:t> </a:t>
            </a:r>
            <a:r>
              <a:rPr lang="en-US" sz="2200" dirty="0" err="1"/>
              <a:t>đọc</a:t>
            </a:r>
            <a:r>
              <a:rPr lang="en-US" sz="2200" dirty="0"/>
              <a:t> </a:t>
            </a:r>
            <a:r>
              <a:rPr lang="en-US" sz="2200" dirty="0" err="1"/>
              <a:t>dễ</a:t>
            </a:r>
            <a:r>
              <a:rPr lang="en-US" sz="2200" dirty="0"/>
              <a:t> </a:t>
            </a:r>
            <a:r>
              <a:rPr lang="en-US" sz="2200" dirty="0" err="1"/>
              <a:t>theo</a:t>
            </a:r>
            <a:r>
              <a:rPr lang="en-US" sz="2200" dirty="0"/>
              <a:t> </a:t>
            </a:r>
            <a:r>
              <a:rPr lang="en-US" sz="2200" dirty="0" err="1"/>
              <a:t>dõi</a:t>
            </a:r>
            <a:r>
              <a:rPr lang="en-US" sz="2200" dirty="0"/>
              <a:t>, </a:t>
            </a:r>
            <a:r>
              <a:rPr lang="en-US" sz="2200" dirty="0" err="1"/>
              <a:t>dễ</a:t>
            </a:r>
            <a:r>
              <a:rPr lang="en-US" sz="2200" dirty="0"/>
              <a:t> </a:t>
            </a:r>
            <a:r>
              <a:rPr lang="en-US" sz="2200" dirty="0" err="1"/>
              <a:t>tiếp</a:t>
            </a:r>
            <a:r>
              <a:rPr lang="en-US" sz="2200" dirty="0"/>
              <a:t> </a:t>
            </a:r>
            <a:r>
              <a:rPr lang="en-US" sz="2200" dirty="0" err="1"/>
              <a:t>nhận</a:t>
            </a:r>
            <a:r>
              <a:rPr lang="en-US" sz="2200" dirty="0"/>
              <a:t> </a:t>
            </a:r>
            <a:r>
              <a:rPr lang="en-US" sz="2200" dirty="0" err="1"/>
              <a:t>nội</a:t>
            </a:r>
            <a:r>
              <a:rPr lang="en-US" sz="2200" dirty="0"/>
              <a:t> dung </a:t>
            </a:r>
            <a:r>
              <a:rPr lang="en-US" sz="2200" dirty="0" err="1"/>
              <a:t>văn</a:t>
            </a:r>
            <a:r>
              <a:rPr lang="en-US" sz="2200" dirty="0"/>
              <a:t> </a:t>
            </a:r>
            <a:r>
              <a:rPr lang="en-US" sz="2200" dirty="0" err="1"/>
              <a:t>bản</a:t>
            </a:r>
            <a:r>
              <a:rPr lang="en-US" sz="2200" dirty="0"/>
              <a:t>.</a:t>
            </a:r>
          </a:p>
          <a:p>
            <a:pPr algn="just">
              <a:spcAft>
                <a:spcPts val="600"/>
              </a:spcAft>
            </a:pPr>
            <a:r>
              <a:rPr lang="en-US" sz="2200" dirty="0"/>
              <a:t>- Văn </a:t>
            </a:r>
            <a:r>
              <a:rPr lang="en-US" sz="2200" dirty="0" err="1"/>
              <a:t>bản</a:t>
            </a:r>
            <a:r>
              <a:rPr lang="en-US" sz="2200" dirty="0"/>
              <a:t> </a:t>
            </a:r>
            <a:r>
              <a:rPr lang="en-US" sz="2200" dirty="0" err="1"/>
              <a:t>được</a:t>
            </a:r>
            <a:r>
              <a:rPr lang="en-US" sz="2200" dirty="0"/>
              <a:t> chia </a:t>
            </a:r>
            <a:r>
              <a:rPr lang="en-US" sz="2200" dirty="0" err="1"/>
              <a:t>thành</a:t>
            </a:r>
            <a:r>
              <a:rPr lang="en-US" sz="2200" dirty="0"/>
              <a:t> </a:t>
            </a:r>
            <a:r>
              <a:rPr lang="en-US" sz="2200" dirty="0" err="1"/>
              <a:t>năm</a:t>
            </a:r>
            <a:r>
              <a:rPr lang="en-US" sz="2200" dirty="0"/>
              <a:t> </a:t>
            </a:r>
            <a:r>
              <a:rPr lang="en-US" sz="2200" dirty="0" err="1"/>
              <a:t>phần</a:t>
            </a:r>
            <a:r>
              <a:rPr lang="en-US" sz="2200" dirty="0"/>
              <a:t>: </a:t>
            </a:r>
          </a:p>
          <a:p>
            <a:pPr algn="just">
              <a:spcAft>
                <a:spcPts val="600"/>
              </a:spcAft>
            </a:pPr>
            <a:r>
              <a:rPr lang="en-US" sz="2200" dirty="0"/>
              <a:t>+ </a:t>
            </a:r>
            <a:r>
              <a:rPr lang="en-US" sz="2200" dirty="0" err="1"/>
              <a:t>Phần</a:t>
            </a:r>
            <a:r>
              <a:rPr lang="en-US" sz="2200" dirty="0"/>
              <a:t> (1): </a:t>
            </a:r>
            <a:r>
              <a:rPr lang="en-US" sz="2200" dirty="0" err="1"/>
              <a:t>Giới</a:t>
            </a:r>
            <a:r>
              <a:rPr lang="en-US" sz="2200" dirty="0"/>
              <a:t> </a:t>
            </a:r>
            <a:r>
              <a:rPr lang="en-US" sz="2200" dirty="0" err="1"/>
              <a:t>thiệu</a:t>
            </a:r>
            <a:r>
              <a:rPr lang="en-US" sz="2200" dirty="0"/>
              <a:t> </a:t>
            </a:r>
            <a:r>
              <a:rPr lang="en-US" sz="2200" dirty="0" err="1"/>
              <a:t>về</a:t>
            </a:r>
            <a:r>
              <a:rPr lang="en-US" sz="2200" dirty="0"/>
              <a:t> </a:t>
            </a:r>
            <a:r>
              <a:rPr lang="en-US" sz="2200" dirty="0" err="1"/>
              <a:t>bài</a:t>
            </a:r>
            <a:r>
              <a:rPr lang="en-US" sz="2200" dirty="0"/>
              <a:t> </a:t>
            </a:r>
            <a:r>
              <a:rPr lang="en-US" sz="2200" dirty="0" err="1"/>
              <a:t>thơ</a:t>
            </a:r>
            <a:r>
              <a:rPr lang="en-US" sz="2200" dirty="0"/>
              <a:t> “</a:t>
            </a:r>
            <a:r>
              <a:rPr lang="en-US" sz="2200" dirty="0" err="1"/>
              <a:t>Cảnh</a:t>
            </a:r>
            <a:r>
              <a:rPr lang="en-US" sz="2200" dirty="0"/>
              <a:t> </a:t>
            </a:r>
            <a:r>
              <a:rPr lang="en-US" sz="2200" dirty="0" err="1"/>
              <a:t>khuya</a:t>
            </a:r>
            <a:r>
              <a:rPr lang="en-US" sz="2200" dirty="0"/>
              <a:t>” (</a:t>
            </a:r>
            <a:r>
              <a:rPr lang="en-US" sz="2200" dirty="0" err="1"/>
              <a:t>xuất</a:t>
            </a:r>
            <a:r>
              <a:rPr lang="en-US" sz="2200" dirty="0"/>
              <a:t> </a:t>
            </a:r>
            <a:r>
              <a:rPr lang="en-US" sz="2200" dirty="0" err="1"/>
              <a:t>xứ</a:t>
            </a:r>
            <a:r>
              <a:rPr lang="en-US" sz="2200" dirty="0"/>
              <a:t>, </a:t>
            </a:r>
            <a:r>
              <a:rPr lang="en-US" sz="2200" dirty="0" err="1"/>
              <a:t>ấn</a:t>
            </a:r>
            <a:r>
              <a:rPr lang="en-US" sz="2200" dirty="0"/>
              <a:t> </a:t>
            </a:r>
            <a:r>
              <a:rPr lang="en-US" sz="2200" dirty="0" err="1"/>
              <a:t>tượng</a:t>
            </a:r>
            <a:r>
              <a:rPr lang="en-US" sz="2200" dirty="0"/>
              <a:t> </a:t>
            </a:r>
            <a:r>
              <a:rPr lang="en-US" sz="2200" dirty="0" err="1"/>
              <a:t>chung</a:t>
            </a:r>
            <a:r>
              <a:rPr lang="en-US" sz="2200" dirty="0"/>
              <a:t>). </a:t>
            </a:r>
          </a:p>
          <a:p>
            <a:pPr algn="just">
              <a:spcAft>
                <a:spcPts val="600"/>
              </a:spcAft>
            </a:pPr>
            <a:r>
              <a:rPr lang="en-US" sz="2200" dirty="0"/>
              <a:t>+ </a:t>
            </a:r>
            <a:r>
              <a:rPr lang="en-US" sz="2200" dirty="0" err="1"/>
              <a:t>Phần</a:t>
            </a:r>
            <a:r>
              <a:rPr lang="en-US" sz="2200" dirty="0"/>
              <a:t> (2): </a:t>
            </a:r>
            <a:r>
              <a:rPr lang="en-US" sz="2200" dirty="0" err="1"/>
              <a:t>Vẻ</a:t>
            </a:r>
            <a:r>
              <a:rPr lang="en-US" sz="2200" dirty="0"/>
              <a:t> </a:t>
            </a:r>
            <a:r>
              <a:rPr lang="en-US" sz="2200" dirty="0" err="1"/>
              <a:t>đẹp</a:t>
            </a:r>
            <a:r>
              <a:rPr lang="en-US" sz="2200" dirty="0"/>
              <a:t> </a:t>
            </a:r>
            <a:r>
              <a:rPr lang="en-US" sz="2200" dirty="0" err="1"/>
              <a:t>của</a:t>
            </a:r>
            <a:r>
              <a:rPr lang="en-US" sz="2200" dirty="0"/>
              <a:t> </a:t>
            </a:r>
            <a:r>
              <a:rPr lang="en-US" sz="2200" dirty="0" err="1"/>
              <a:t>tiếng</a:t>
            </a:r>
            <a:r>
              <a:rPr lang="en-US" sz="2200" dirty="0"/>
              <a:t> </a:t>
            </a:r>
            <a:r>
              <a:rPr lang="en-US" sz="2200" dirty="0" err="1"/>
              <a:t>suối</a:t>
            </a:r>
            <a:r>
              <a:rPr lang="en-US" sz="2200" dirty="0"/>
              <a:t> (</a:t>
            </a:r>
            <a:r>
              <a:rPr lang="en-US" sz="2200" dirty="0" err="1"/>
              <a:t>câu</a:t>
            </a:r>
            <a:r>
              <a:rPr lang="en-US" sz="2200" dirty="0"/>
              <a:t> </a:t>
            </a:r>
            <a:r>
              <a:rPr lang="en-US" sz="2200" dirty="0" err="1"/>
              <a:t>thơ</a:t>
            </a:r>
            <a:r>
              <a:rPr lang="en-US" sz="2200" dirty="0"/>
              <a:t> </a:t>
            </a:r>
            <a:r>
              <a:rPr lang="en-US" sz="2200" dirty="0" err="1"/>
              <a:t>thứ</a:t>
            </a:r>
            <a:r>
              <a:rPr lang="en-US" sz="2200" dirty="0"/>
              <a:t> </a:t>
            </a:r>
            <a:r>
              <a:rPr lang="en-US" sz="2200" dirty="0" err="1"/>
              <a:t>nhất</a:t>
            </a:r>
            <a:r>
              <a:rPr lang="en-US" sz="2200" dirty="0"/>
              <a:t>). </a:t>
            </a:r>
          </a:p>
          <a:p>
            <a:pPr algn="just">
              <a:spcAft>
                <a:spcPts val="600"/>
              </a:spcAft>
            </a:pPr>
            <a:r>
              <a:rPr lang="en-US" sz="2200" dirty="0"/>
              <a:t>+ </a:t>
            </a:r>
            <a:r>
              <a:rPr lang="en-US" sz="2200" dirty="0" err="1"/>
              <a:t>Phần</a:t>
            </a:r>
            <a:r>
              <a:rPr lang="en-US" sz="2200" dirty="0"/>
              <a:t> (3): </a:t>
            </a:r>
            <a:r>
              <a:rPr lang="en-US" sz="2200" dirty="0" err="1"/>
              <a:t>Vẻ</a:t>
            </a:r>
            <a:r>
              <a:rPr lang="en-US" sz="2200" dirty="0"/>
              <a:t> </a:t>
            </a:r>
            <a:r>
              <a:rPr lang="en-US" sz="2200" dirty="0" err="1"/>
              <a:t>đẹp</a:t>
            </a:r>
            <a:r>
              <a:rPr lang="en-US" sz="2200" dirty="0"/>
              <a:t> </a:t>
            </a:r>
            <a:r>
              <a:rPr lang="en-US" sz="2200" dirty="0" err="1"/>
              <a:t>của</a:t>
            </a:r>
            <a:r>
              <a:rPr lang="en-US" sz="2200" dirty="0"/>
              <a:t> </a:t>
            </a:r>
            <a:r>
              <a:rPr lang="en-US" sz="2200" dirty="0" err="1"/>
              <a:t>trăng</a:t>
            </a:r>
            <a:r>
              <a:rPr lang="en-US" sz="2200" dirty="0"/>
              <a:t>, </a:t>
            </a:r>
            <a:r>
              <a:rPr lang="en-US" sz="2200" dirty="0" err="1"/>
              <a:t>cây</a:t>
            </a:r>
            <a:r>
              <a:rPr lang="en-US" sz="2200" dirty="0"/>
              <a:t> </a:t>
            </a:r>
            <a:r>
              <a:rPr lang="en-US" sz="2200" dirty="0" err="1"/>
              <a:t>và</a:t>
            </a:r>
            <a:r>
              <a:rPr lang="en-US" sz="2200" dirty="0"/>
              <a:t> </a:t>
            </a:r>
            <a:r>
              <a:rPr lang="en-US" sz="2200" dirty="0" err="1"/>
              <a:t>hoa</a:t>
            </a:r>
            <a:r>
              <a:rPr lang="en-US" sz="2200" dirty="0"/>
              <a:t> (</a:t>
            </a:r>
            <a:r>
              <a:rPr lang="en-US" sz="2200" dirty="0" err="1"/>
              <a:t>câu</a:t>
            </a:r>
            <a:r>
              <a:rPr lang="en-US" sz="2200" dirty="0"/>
              <a:t> </a:t>
            </a:r>
            <a:r>
              <a:rPr lang="en-US" sz="2200" dirty="0" err="1"/>
              <a:t>thơ</a:t>
            </a:r>
            <a:r>
              <a:rPr lang="en-US" sz="2200" dirty="0"/>
              <a:t> </a:t>
            </a:r>
            <a:r>
              <a:rPr lang="en-US" sz="2200" dirty="0" err="1"/>
              <a:t>thứ</a:t>
            </a:r>
            <a:r>
              <a:rPr lang="en-US" sz="2200" dirty="0"/>
              <a:t> </a:t>
            </a:r>
            <a:r>
              <a:rPr lang="en-US" sz="2200" dirty="0" err="1"/>
              <a:t>hai</a:t>
            </a:r>
            <a:r>
              <a:rPr lang="en-US" sz="2200" dirty="0"/>
              <a:t>). </a:t>
            </a:r>
          </a:p>
          <a:p>
            <a:pPr algn="just">
              <a:spcAft>
                <a:spcPts val="600"/>
              </a:spcAft>
            </a:pPr>
            <a:r>
              <a:rPr lang="en-US" sz="2200" dirty="0"/>
              <a:t>+ </a:t>
            </a:r>
            <a:r>
              <a:rPr lang="en-US" sz="2200" dirty="0" err="1"/>
              <a:t>Phần</a:t>
            </a:r>
            <a:r>
              <a:rPr lang="en-US" sz="2200" dirty="0"/>
              <a:t> (4): </a:t>
            </a:r>
            <a:r>
              <a:rPr lang="en-US" sz="2200" dirty="0" err="1"/>
              <a:t>Vẻ</a:t>
            </a:r>
            <a:r>
              <a:rPr lang="en-US" sz="2200" dirty="0"/>
              <a:t> </a:t>
            </a:r>
            <a:r>
              <a:rPr lang="en-US" sz="2200" dirty="0" err="1"/>
              <a:t>đẹp</a:t>
            </a:r>
            <a:r>
              <a:rPr lang="en-US" sz="2200" dirty="0"/>
              <a:t> </a:t>
            </a:r>
            <a:r>
              <a:rPr lang="en-US" sz="2200" dirty="0" err="1"/>
              <a:t>của</a:t>
            </a:r>
            <a:r>
              <a:rPr lang="en-US" sz="2200" dirty="0"/>
              <a:t> </a:t>
            </a:r>
            <a:r>
              <a:rPr lang="en-US" sz="2200" dirty="0" err="1"/>
              <a:t>hình</a:t>
            </a:r>
            <a:r>
              <a:rPr lang="en-US" sz="2200" dirty="0"/>
              <a:t> </a:t>
            </a:r>
            <a:r>
              <a:rPr lang="en-US" sz="2200" dirty="0" err="1"/>
              <a:t>ảnh</a:t>
            </a:r>
            <a:r>
              <a:rPr lang="en-US" sz="2200" dirty="0"/>
              <a:t> </a:t>
            </a:r>
            <a:r>
              <a:rPr lang="en-US" sz="2200" dirty="0" err="1"/>
              <a:t>người</a:t>
            </a:r>
            <a:r>
              <a:rPr lang="en-US" sz="2200" dirty="0"/>
              <a:t> </a:t>
            </a:r>
            <a:r>
              <a:rPr lang="en-US" sz="2200" dirty="0" err="1"/>
              <a:t>chưa</a:t>
            </a:r>
            <a:r>
              <a:rPr lang="en-US" sz="2200" dirty="0"/>
              <a:t> </a:t>
            </a:r>
            <a:r>
              <a:rPr lang="en-US" sz="2200" dirty="0" err="1"/>
              <a:t>ngủ</a:t>
            </a:r>
            <a:r>
              <a:rPr lang="en-US" sz="2200" dirty="0"/>
              <a:t> (</a:t>
            </a:r>
            <a:r>
              <a:rPr lang="en-US" sz="2200" dirty="0" err="1"/>
              <a:t>câu</a:t>
            </a:r>
            <a:r>
              <a:rPr lang="en-US" sz="2200" dirty="0"/>
              <a:t> </a:t>
            </a:r>
            <a:r>
              <a:rPr lang="en-US" sz="2200" dirty="0" err="1"/>
              <a:t>thơ</a:t>
            </a:r>
            <a:r>
              <a:rPr lang="en-US" sz="2200" dirty="0"/>
              <a:t> </a:t>
            </a:r>
            <a:r>
              <a:rPr lang="en-US" sz="2200" dirty="0" err="1"/>
              <a:t>thứ</a:t>
            </a:r>
            <a:r>
              <a:rPr lang="en-US" sz="2200" dirty="0"/>
              <a:t> </a:t>
            </a:r>
            <a:r>
              <a:rPr lang="en-US" sz="2200" dirty="0" err="1"/>
              <a:t>ba</a:t>
            </a:r>
            <a:r>
              <a:rPr lang="en-US" sz="2200" dirty="0"/>
              <a:t>, </a:t>
            </a:r>
            <a:r>
              <a:rPr lang="en-US" sz="2200" dirty="0" err="1"/>
              <a:t>tư</a:t>
            </a:r>
            <a:r>
              <a:rPr lang="en-US" sz="2200" dirty="0"/>
              <a:t>). </a:t>
            </a:r>
          </a:p>
          <a:p>
            <a:pPr algn="just">
              <a:spcAft>
                <a:spcPts val="600"/>
              </a:spcAft>
            </a:pPr>
            <a:r>
              <a:rPr lang="en-US" sz="2200" dirty="0"/>
              <a:t>+ </a:t>
            </a:r>
            <a:r>
              <a:rPr lang="en-US" sz="2200" dirty="0" err="1"/>
              <a:t>Phần</a:t>
            </a:r>
            <a:r>
              <a:rPr lang="en-US" sz="2200" dirty="0"/>
              <a:t> (5): </a:t>
            </a:r>
            <a:r>
              <a:rPr lang="en-US" sz="2200" dirty="0" err="1"/>
              <a:t>Khái</a:t>
            </a:r>
            <a:r>
              <a:rPr lang="en-US" sz="2200" dirty="0"/>
              <a:t> </a:t>
            </a:r>
            <a:r>
              <a:rPr lang="en-US" sz="2200" dirty="0" err="1"/>
              <a:t>quát</a:t>
            </a:r>
            <a:r>
              <a:rPr lang="en-US" sz="2200" dirty="0"/>
              <a:t> </a:t>
            </a:r>
            <a:r>
              <a:rPr lang="en-US" sz="2200" dirty="0" err="1"/>
              <a:t>về</a:t>
            </a:r>
            <a:r>
              <a:rPr lang="en-US" sz="2200" dirty="0"/>
              <a:t> </a:t>
            </a:r>
            <a:r>
              <a:rPr lang="en-US" sz="2200" dirty="0" err="1"/>
              <a:t>hình</a:t>
            </a:r>
            <a:r>
              <a:rPr lang="en-US" sz="2200" dirty="0"/>
              <a:t> </a:t>
            </a:r>
            <a:r>
              <a:rPr lang="en-US" sz="2200" dirty="0" err="1"/>
              <a:t>ảnh</a:t>
            </a:r>
            <a:r>
              <a:rPr lang="en-US" sz="2200" dirty="0"/>
              <a:t> </a:t>
            </a:r>
            <a:r>
              <a:rPr lang="en-US" sz="2200" dirty="0" err="1"/>
              <a:t>thiên</a:t>
            </a:r>
            <a:r>
              <a:rPr lang="en-US" sz="2200" dirty="0"/>
              <a:t> </a:t>
            </a:r>
            <a:r>
              <a:rPr lang="en-US" sz="2200" dirty="0" err="1"/>
              <a:t>nhiên</a:t>
            </a:r>
            <a:r>
              <a:rPr lang="en-US" sz="2200" dirty="0"/>
              <a:t> </a:t>
            </a:r>
            <a:r>
              <a:rPr lang="en-US" sz="2200" dirty="0" err="1"/>
              <a:t>và</a:t>
            </a:r>
            <a:r>
              <a:rPr lang="en-US" sz="2200" dirty="0"/>
              <a:t> con </a:t>
            </a:r>
            <a:r>
              <a:rPr lang="en-US" sz="2200" dirty="0" err="1"/>
              <a:t>người</a:t>
            </a:r>
            <a:r>
              <a:rPr lang="en-US" sz="2200" dirty="0"/>
              <a:t> </a:t>
            </a:r>
            <a:r>
              <a:rPr lang="en-US" sz="2200" dirty="0" err="1"/>
              <a:t>trong</a:t>
            </a:r>
            <a:r>
              <a:rPr lang="en-US" sz="2200" dirty="0"/>
              <a:t> </a:t>
            </a:r>
            <a:r>
              <a:rPr lang="en-US" sz="2200" dirty="0" err="1"/>
              <a:t>bài</a:t>
            </a:r>
            <a:r>
              <a:rPr lang="en-US" sz="2200" dirty="0"/>
              <a:t> </a:t>
            </a:r>
            <a:r>
              <a:rPr lang="en-US" sz="2200" dirty="0" err="1"/>
              <a:t>thơ</a:t>
            </a:r>
            <a:r>
              <a:rPr lang="en-US" sz="2200" dirty="0"/>
              <a:t>, qua </a:t>
            </a:r>
            <a:r>
              <a:rPr lang="en-US" sz="2200" dirty="0" err="1"/>
              <a:t>đó</a:t>
            </a:r>
            <a:r>
              <a:rPr lang="en-US" sz="2200" dirty="0"/>
              <a:t> </a:t>
            </a:r>
            <a:r>
              <a:rPr lang="en-US" sz="2200" dirty="0" err="1"/>
              <a:t>làm</a:t>
            </a:r>
            <a:r>
              <a:rPr lang="en-US" sz="2200" dirty="0"/>
              <a:t> </a:t>
            </a:r>
            <a:r>
              <a:rPr lang="en-US" sz="2200" dirty="0" err="1"/>
              <a:t>nổi</a:t>
            </a:r>
            <a:r>
              <a:rPr lang="en-US" sz="2200" dirty="0"/>
              <a:t> </a:t>
            </a:r>
            <a:r>
              <a:rPr lang="en-US" sz="2200" dirty="0" err="1"/>
              <a:t>bật</a:t>
            </a:r>
            <a:r>
              <a:rPr lang="en-US" sz="2200" dirty="0"/>
              <a:t> </a:t>
            </a:r>
            <a:r>
              <a:rPr lang="en-US" sz="2200" dirty="0" err="1"/>
              <a:t>phong</a:t>
            </a:r>
            <a:r>
              <a:rPr lang="en-US" sz="2200" dirty="0"/>
              <a:t> </a:t>
            </a:r>
            <a:r>
              <a:rPr lang="en-US" sz="2200" dirty="0" err="1"/>
              <a:t>cách</a:t>
            </a:r>
            <a:r>
              <a:rPr lang="en-US" sz="2200" dirty="0"/>
              <a:t> </a:t>
            </a:r>
            <a:r>
              <a:rPr lang="en-US" sz="2200" dirty="0" err="1"/>
              <a:t>của</a:t>
            </a:r>
            <a:r>
              <a:rPr lang="en-US" sz="2200" dirty="0"/>
              <a:t> </a:t>
            </a:r>
            <a:r>
              <a:rPr lang="en-US" sz="2200" dirty="0" err="1"/>
              <a:t>Hồ</a:t>
            </a:r>
            <a:r>
              <a:rPr lang="en-US" sz="2200" dirty="0"/>
              <a:t> Chí Minh. </a:t>
            </a:r>
          </a:p>
          <a:p>
            <a:pPr algn="just">
              <a:spcAft>
                <a:spcPts val="600"/>
              </a:spcAft>
            </a:pPr>
            <a:r>
              <a:rPr lang="en-US" sz="2200" dirty="0">
                <a:sym typeface="Wingdings" panose="05000000000000000000" pitchFamily="2" charset="2"/>
              </a:rPr>
              <a:t></a:t>
            </a:r>
            <a:r>
              <a:rPr lang="en-US" sz="2200" dirty="0"/>
              <a:t> </a:t>
            </a:r>
            <a:r>
              <a:rPr lang="en-US" sz="2200" dirty="0" err="1"/>
              <a:t>Nội</a:t>
            </a:r>
            <a:r>
              <a:rPr lang="en-US" sz="2200" dirty="0"/>
              <a:t> dung </a:t>
            </a:r>
            <a:r>
              <a:rPr lang="en-US" sz="2200" dirty="0" err="1"/>
              <a:t>của</a:t>
            </a:r>
            <a:r>
              <a:rPr lang="en-US" sz="2200" dirty="0"/>
              <a:t> </a:t>
            </a:r>
            <a:r>
              <a:rPr lang="en-US" sz="2200" dirty="0" err="1"/>
              <a:t>từng</a:t>
            </a:r>
            <a:r>
              <a:rPr lang="en-US" sz="2200" dirty="0"/>
              <a:t> </a:t>
            </a:r>
            <a:r>
              <a:rPr lang="en-US" sz="2200" dirty="0" err="1"/>
              <a:t>phần</a:t>
            </a:r>
            <a:r>
              <a:rPr lang="en-US" sz="2200" dirty="0"/>
              <a:t> </a:t>
            </a:r>
            <a:r>
              <a:rPr lang="en-US" sz="2200" dirty="0" err="1"/>
              <a:t>đã</a:t>
            </a:r>
            <a:r>
              <a:rPr lang="en-US" sz="2200" dirty="0"/>
              <a:t> </a:t>
            </a:r>
            <a:r>
              <a:rPr lang="en-US" sz="2200" dirty="0" err="1"/>
              <a:t>cho</a:t>
            </a:r>
            <a:r>
              <a:rPr lang="en-US" sz="2200" dirty="0"/>
              <a:t> </a:t>
            </a:r>
            <a:r>
              <a:rPr lang="en-US" sz="2200" dirty="0" err="1"/>
              <a:t>thấy</a:t>
            </a:r>
            <a:r>
              <a:rPr lang="en-US" sz="2200" dirty="0"/>
              <a:t> </a:t>
            </a:r>
            <a:r>
              <a:rPr lang="en-US" sz="2200" dirty="0" err="1"/>
              <a:t>tính</a:t>
            </a:r>
            <a:r>
              <a:rPr lang="en-US" sz="2200" dirty="0"/>
              <a:t> </a:t>
            </a:r>
            <a:r>
              <a:rPr lang="en-US" sz="2200" dirty="0" err="1"/>
              <a:t>kết</a:t>
            </a:r>
            <a:r>
              <a:rPr lang="en-US" sz="2200" dirty="0"/>
              <a:t> </a:t>
            </a:r>
            <a:r>
              <a:rPr lang="en-US" sz="2200" dirty="0" err="1"/>
              <a:t>nối</a:t>
            </a:r>
            <a:r>
              <a:rPr lang="en-US" sz="2200" dirty="0"/>
              <a:t> </a:t>
            </a:r>
            <a:r>
              <a:rPr lang="en-US" sz="2200" dirty="0" err="1"/>
              <a:t>lô-gic</a:t>
            </a:r>
            <a:r>
              <a:rPr lang="en-US" sz="2200" dirty="0"/>
              <a:t> </a:t>
            </a:r>
            <a:r>
              <a:rPr lang="en-US" sz="2200" dirty="0" err="1"/>
              <a:t>để</a:t>
            </a:r>
            <a:r>
              <a:rPr lang="en-US" sz="2200" dirty="0"/>
              <a:t> </a:t>
            </a:r>
            <a:r>
              <a:rPr lang="en-US" sz="2200" dirty="0" err="1"/>
              <a:t>tạo</a:t>
            </a:r>
            <a:r>
              <a:rPr lang="en-US" sz="2200" dirty="0"/>
              <a:t> </a:t>
            </a:r>
            <a:r>
              <a:rPr lang="en-US" sz="2200" dirty="0" err="1"/>
              <a:t>nên</a:t>
            </a:r>
            <a:r>
              <a:rPr lang="en-US" sz="2200" dirty="0"/>
              <a:t> </a:t>
            </a:r>
            <a:r>
              <a:rPr lang="en-US" sz="2200" dirty="0" err="1"/>
              <a:t>một</a:t>
            </a:r>
            <a:r>
              <a:rPr lang="en-US" sz="2200" dirty="0"/>
              <a:t> </a:t>
            </a:r>
            <a:r>
              <a:rPr lang="en-US" sz="2200" dirty="0" err="1"/>
              <a:t>bài</a:t>
            </a:r>
            <a:r>
              <a:rPr lang="en-US" sz="2200" dirty="0"/>
              <a:t> </a:t>
            </a:r>
            <a:r>
              <a:rPr lang="en-US" sz="2200" dirty="0" err="1"/>
              <a:t>nghị</a:t>
            </a:r>
            <a:r>
              <a:rPr lang="en-US" sz="2200" dirty="0"/>
              <a:t> </a:t>
            </a:r>
            <a:r>
              <a:rPr lang="en-US" sz="2200" dirty="0" err="1"/>
              <a:t>luận</a:t>
            </a:r>
            <a:r>
              <a:rPr lang="en-US" sz="2200" dirty="0"/>
              <a:t> </a:t>
            </a:r>
            <a:r>
              <a:rPr lang="en-US" sz="2200" dirty="0" err="1"/>
              <a:t>văn</a:t>
            </a:r>
            <a:r>
              <a:rPr lang="en-US" sz="2200" dirty="0"/>
              <a:t> </a:t>
            </a:r>
            <a:r>
              <a:rPr lang="en-US" sz="2200" dirty="0" err="1"/>
              <a:t>học</a:t>
            </a:r>
            <a:r>
              <a:rPr lang="en-US" sz="2200" dirty="0"/>
              <a:t> </a:t>
            </a:r>
            <a:r>
              <a:rPr lang="en-US" sz="2200" dirty="0" err="1"/>
              <a:t>hoàn</a:t>
            </a:r>
            <a:r>
              <a:rPr lang="en-US" sz="2200" dirty="0"/>
              <a:t> </a:t>
            </a:r>
            <a:r>
              <a:rPr lang="en-US" sz="2200" dirty="0" err="1"/>
              <a:t>chỉnh</a:t>
            </a:r>
            <a:r>
              <a:rPr lang="en-US" sz="2200" dirty="0"/>
              <a:t>.</a:t>
            </a:r>
          </a:p>
        </p:txBody>
      </p:sp>
    </p:spTree>
    <p:extLst>
      <p:ext uri="{BB962C8B-B14F-4D97-AF65-F5344CB8AC3E}">
        <p14:creationId xmlns:p14="http://schemas.microsoft.com/office/powerpoint/2010/main" val="378448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wipe(left)">
                                      <p:cBhvr>
                                        <p:cTn id="4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D1414A1-4ECD-885B-8B7B-A5E3660CAFB9}"/>
              </a:ext>
            </a:extLst>
          </p:cNvPr>
          <p:cNvGraphicFramePr>
            <a:graphicFrameLocks noGrp="1"/>
          </p:cNvGraphicFramePr>
          <p:nvPr>
            <p:extLst>
              <p:ext uri="{D42A27DB-BD31-4B8C-83A1-F6EECF244321}">
                <p14:modId xmlns:p14="http://schemas.microsoft.com/office/powerpoint/2010/main" val="1723917044"/>
              </p:ext>
            </p:extLst>
          </p:nvPr>
        </p:nvGraphicFramePr>
        <p:xfrm>
          <a:off x="493843" y="1622853"/>
          <a:ext cx="11204315" cy="4722229"/>
        </p:xfrm>
        <a:graphic>
          <a:graphicData uri="http://schemas.openxmlformats.org/drawingml/2006/table">
            <a:tbl>
              <a:tblPr firstRow="1" firstCol="1" bandRow="1">
                <a:tableStyleId>{5940675A-B579-460E-94D1-54222C63F5DA}</a:tableStyleId>
              </a:tblPr>
              <a:tblGrid>
                <a:gridCol w="3499213">
                  <a:extLst>
                    <a:ext uri="{9D8B030D-6E8A-4147-A177-3AD203B41FA5}">
                      <a16:colId xmlns:a16="http://schemas.microsoft.com/office/drawing/2014/main" val="288435107"/>
                    </a:ext>
                  </a:extLst>
                </a:gridCol>
                <a:gridCol w="3969913">
                  <a:extLst>
                    <a:ext uri="{9D8B030D-6E8A-4147-A177-3AD203B41FA5}">
                      <a16:colId xmlns:a16="http://schemas.microsoft.com/office/drawing/2014/main" val="1098205715"/>
                    </a:ext>
                  </a:extLst>
                </a:gridCol>
                <a:gridCol w="3735189">
                  <a:extLst>
                    <a:ext uri="{9D8B030D-6E8A-4147-A177-3AD203B41FA5}">
                      <a16:colId xmlns:a16="http://schemas.microsoft.com/office/drawing/2014/main" val="3960548418"/>
                    </a:ext>
                  </a:extLst>
                </a:gridCol>
              </a:tblGrid>
              <a:tr h="516742">
                <a:tc gridSpan="3">
                  <a:txBody>
                    <a:bodyPr/>
                    <a:lstStyle/>
                    <a:p>
                      <a:pPr algn="ctr">
                        <a:spcBef>
                          <a:spcPts val="300"/>
                        </a:spcBef>
                        <a:spcAft>
                          <a:spcPts val="300"/>
                        </a:spcAft>
                      </a:pPr>
                      <a:r>
                        <a:rPr lang="en-US" sz="2000" dirty="0" err="1">
                          <a:effectLst/>
                          <a:latin typeface="#9Slide03 BoosterNextFYBlack" panose="02000A03000000020004" pitchFamily="2" charset="0"/>
                          <a:cs typeface="#9Slide03 Arima Madurai Bold" panose="00000800000000000000" pitchFamily="2" charset="0"/>
                        </a:rPr>
                        <a:t>Luận</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đề</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Vẻ</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đẹp</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của</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bài</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thơ</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Cảnh</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khuya</a:t>
                      </a:r>
                      <a:endParaRPr lang="en-US" sz="20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62760" marR="6276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96367033"/>
                  </a:ext>
                </a:extLst>
              </a:tr>
              <a:tr h="488382">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en-US" sz="2000" dirty="0" err="1">
                          <a:effectLst/>
                          <a:latin typeface="#9Slide03 BoosterNextFYBlack" panose="02000A03000000020004" pitchFamily="2" charset="0"/>
                          <a:cs typeface="#9Slide03 Arima Madurai Bold" panose="00000800000000000000" pitchFamily="2" charset="0"/>
                        </a:rPr>
                        <a:t>Luận</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điểm</a:t>
                      </a:r>
                      <a:r>
                        <a:rPr lang="en-US" sz="2000" dirty="0">
                          <a:effectLst/>
                          <a:latin typeface="#9Slide03 BoosterNextFYBlack" panose="02000A03000000020004" pitchFamily="2" charset="0"/>
                          <a:cs typeface="#9Slide03 Arima Madurai Bold" panose="00000800000000000000" pitchFamily="2" charset="0"/>
                        </a:rPr>
                        <a:t> 1</a:t>
                      </a:r>
                    </a:p>
                  </a:txBody>
                  <a:tcPr marL="62760" marR="62760" marT="0" marB="0" anchor="ct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en-US" sz="2000" dirty="0" err="1">
                          <a:effectLst/>
                          <a:latin typeface="#9Slide03 BoosterNextFYBlack" panose="02000A03000000020004" pitchFamily="2" charset="0"/>
                          <a:cs typeface="#9Slide03 Arima Madurai Bold" panose="00000800000000000000" pitchFamily="2" charset="0"/>
                        </a:rPr>
                        <a:t>Luận</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điểm</a:t>
                      </a:r>
                      <a:r>
                        <a:rPr lang="en-US" sz="2000" dirty="0">
                          <a:effectLst/>
                          <a:latin typeface="#9Slide03 BoosterNextFYBlack" panose="02000A03000000020004" pitchFamily="2" charset="0"/>
                          <a:cs typeface="#9Slide03 Arima Madurai Bold" panose="00000800000000000000" pitchFamily="2" charset="0"/>
                        </a:rPr>
                        <a:t> 2</a:t>
                      </a:r>
                    </a:p>
                  </a:txBody>
                  <a:tcPr marL="62760" marR="62760" marT="0" marB="0" anchor="ct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en-US" sz="2000" dirty="0" err="1">
                          <a:effectLst/>
                          <a:latin typeface="#9Slide03 BoosterNextFYBlack" panose="02000A03000000020004" pitchFamily="2" charset="0"/>
                          <a:cs typeface="#9Slide03 Arima Madurai Bold" panose="00000800000000000000" pitchFamily="2" charset="0"/>
                        </a:rPr>
                        <a:t>Luận</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điểm</a:t>
                      </a:r>
                      <a:r>
                        <a:rPr lang="en-US" sz="2000" dirty="0">
                          <a:effectLst/>
                          <a:latin typeface="#9Slide03 BoosterNextFYBlack" panose="02000A03000000020004" pitchFamily="2" charset="0"/>
                          <a:cs typeface="#9Slide03 Arima Madurai Bold" panose="00000800000000000000" pitchFamily="2" charset="0"/>
                        </a:rPr>
                        <a:t> 3</a:t>
                      </a:r>
                    </a:p>
                  </a:txBody>
                  <a:tcPr marL="62760" marR="62760" marT="0" marB="0" anchor="ctr"/>
                </a:tc>
                <a:extLst>
                  <a:ext uri="{0D108BD9-81ED-4DB2-BD59-A6C34878D82A}">
                    <a16:rowId xmlns:a16="http://schemas.microsoft.com/office/drawing/2014/main" val="760336521"/>
                  </a:ext>
                </a:extLst>
              </a:tr>
              <a:tr h="833615">
                <a:tc>
                  <a:txBody>
                    <a:bodyPr/>
                    <a:lstStyle/>
                    <a:p>
                      <a:pPr algn="ctr">
                        <a:spcBef>
                          <a:spcPts val="300"/>
                        </a:spcBef>
                        <a:spcAft>
                          <a:spcPts val="3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2760" marR="62760" marT="0" marB="0" anchor="ctr"/>
                </a:tc>
                <a:tc>
                  <a:txBody>
                    <a:bodyPr/>
                    <a:lstStyle/>
                    <a:p>
                      <a:pPr algn="ctr">
                        <a:spcBef>
                          <a:spcPts val="300"/>
                        </a:spcBef>
                        <a:spcAft>
                          <a:spcPts val="3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2760" marR="62760" marT="0" marB="0" anchor="ctr"/>
                </a:tc>
                <a:tc>
                  <a:txBody>
                    <a:bodyPr/>
                    <a:lstStyle/>
                    <a:p>
                      <a:pPr algn="ctr">
                        <a:spcBef>
                          <a:spcPts val="300"/>
                        </a:spcBef>
                        <a:spcAft>
                          <a:spcPts val="3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2760" marR="62760" marT="0" marB="0" anchor="ctr"/>
                </a:tc>
                <a:extLst>
                  <a:ext uri="{0D108BD9-81ED-4DB2-BD59-A6C34878D82A}">
                    <a16:rowId xmlns:a16="http://schemas.microsoft.com/office/drawing/2014/main" val="3337443240"/>
                  </a:ext>
                </a:extLst>
              </a:tr>
              <a:tr h="547322">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en-US" sz="2000" dirty="0" err="1">
                          <a:effectLst/>
                          <a:latin typeface="#9Slide03 BoosterNextFYBlack" panose="02000A03000000020004" pitchFamily="2" charset="0"/>
                          <a:cs typeface="#9Slide03 Arima Madurai Bold" panose="00000800000000000000" pitchFamily="2" charset="0"/>
                        </a:rPr>
                        <a:t>Lí</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lẽ</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và</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bằng</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chứng</a:t>
                      </a:r>
                      <a:endParaRPr lang="en-US" sz="2000" dirty="0">
                        <a:effectLst/>
                        <a:latin typeface="#9Slide03 BoosterNextFYBlack" panose="02000A03000000020004" pitchFamily="2" charset="0"/>
                        <a:cs typeface="#9Slide03 Arima Madurai Bold" panose="00000800000000000000" pitchFamily="2" charset="0"/>
                      </a:endParaRPr>
                    </a:p>
                  </a:txBody>
                  <a:tcPr marL="62760" marR="62760" marT="0" marB="0" anchor="ct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en-US" sz="2000" dirty="0" err="1">
                          <a:effectLst/>
                          <a:latin typeface="#9Slide03 BoosterNextFYBlack" panose="02000A03000000020004" pitchFamily="2" charset="0"/>
                          <a:cs typeface="#9Slide03 Arima Madurai Bold" panose="00000800000000000000" pitchFamily="2" charset="0"/>
                        </a:rPr>
                        <a:t>Lí</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lẽ</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và</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bằng</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chứng</a:t>
                      </a:r>
                      <a:endParaRPr lang="en-US" sz="2000" dirty="0">
                        <a:effectLst/>
                        <a:latin typeface="#9Slide03 BoosterNextFYBlack" panose="02000A03000000020004" pitchFamily="2" charset="0"/>
                        <a:cs typeface="#9Slide03 Arima Madurai Bold" panose="00000800000000000000" pitchFamily="2" charset="0"/>
                      </a:endParaRPr>
                    </a:p>
                  </a:txBody>
                  <a:tcPr marL="62760" marR="62760" marT="0" marB="0" anchor="ctr"/>
                </a:tc>
                <a:tc>
                  <a:txBody>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lang="en-US" sz="2000" dirty="0" err="1">
                          <a:effectLst/>
                          <a:latin typeface="#9Slide03 BoosterNextFYBlack" panose="02000A03000000020004" pitchFamily="2" charset="0"/>
                          <a:cs typeface="#9Slide03 Arima Madurai Bold" panose="00000800000000000000" pitchFamily="2" charset="0"/>
                        </a:rPr>
                        <a:t>Lí</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lẽ</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và</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bằng</a:t>
                      </a:r>
                      <a:r>
                        <a:rPr lang="en-US" sz="2000" dirty="0">
                          <a:effectLst/>
                          <a:latin typeface="#9Slide03 BoosterNextFYBlack" panose="02000A03000000020004" pitchFamily="2" charset="0"/>
                          <a:cs typeface="#9Slide03 Arima Madurai Bold" panose="00000800000000000000" pitchFamily="2" charset="0"/>
                        </a:rPr>
                        <a:t> </a:t>
                      </a:r>
                      <a:r>
                        <a:rPr lang="en-US" sz="2000" dirty="0" err="1">
                          <a:effectLst/>
                          <a:latin typeface="#9Slide03 BoosterNextFYBlack" panose="02000A03000000020004" pitchFamily="2" charset="0"/>
                          <a:cs typeface="#9Slide03 Arima Madurai Bold" panose="00000800000000000000" pitchFamily="2" charset="0"/>
                        </a:rPr>
                        <a:t>chứng</a:t>
                      </a:r>
                      <a:endParaRPr lang="en-US" sz="2000" dirty="0">
                        <a:effectLst/>
                        <a:latin typeface="#9Slide03 BoosterNextFYBlack" panose="02000A03000000020004" pitchFamily="2" charset="0"/>
                        <a:cs typeface="#9Slide03 Arima Madurai Bold" panose="00000800000000000000" pitchFamily="2" charset="0"/>
                      </a:endParaRPr>
                    </a:p>
                  </a:txBody>
                  <a:tcPr marL="62760" marR="62760" marT="0" marB="0" anchor="ctr"/>
                </a:tc>
                <a:extLst>
                  <a:ext uri="{0D108BD9-81ED-4DB2-BD59-A6C34878D82A}">
                    <a16:rowId xmlns:a16="http://schemas.microsoft.com/office/drawing/2014/main" val="720902271"/>
                  </a:ext>
                </a:extLst>
              </a:tr>
              <a:tr h="2336168">
                <a:tc>
                  <a:txBody>
                    <a:bodyPr/>
                    <a:lstStyle/>
                    <a:p>
                      <a:pPr algn="just">
                        <a:spcBef>
                          <a:spcPts val="300"/>
                        </a:spcBef>
                        <a:spcAft>
                          <a:spcPts val="3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2760" marR="62760" marT="0" marB="0" anchor="ctr"/>
                </a:tc>
                <a:tc>
                  <a:txBody>
                    <a:bodyPr/>
                    <a:lstStyle/>
                    <a:p>
                      <a:pPr algn="just">
                        <a:spcBef>
                          <a:spcPts val="300"/>
                        </a:spcBef>
                        <a:spcAft>
                          <a:spcPts val="3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2760" marR="62760" marT="0" marB="0" anchor="ctr"/>
                </a:tc>
                <a:tc>
                  <a:txBody>
                    <a:bodyPr/>
                    <a:lstStyle/>
                    <a:p>
                      <a:pPr algn="just">
                        <a:spcBef>
                          <a:spcPts val="300"/>
                        </a:spcBef>
                        <a:spcAft>
                          <a:spcPts val="300"/>
                        </a:spcAft>
                      </a:pP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62760" marR="62760" marT="0" marB="0" anchor="ctr"/>
                </a:tc>
                <a:extLst>
                  <a:ext uri="{0D108BD9-81ED-4DB2-BD59-A6C34878D82A}">
                    <a16:rowId xmlns:a16="http://schemas.microsoft.com/office/drawing/2014/main" val="1156216669"/>
                  </a:ext>
                </a:extLst>
              </a:tr>
            </a:tbl>
          </a:graphicData>
        </a:graphic>
      </p:graphicFrame>
      <p:cxnSp>
        <p:nvCxnSpPr>
          <p:cNvPr id="9" name="Straight Arrow Connector 8">
            <a:extLst>
              <a:ext uri="{FF2B5EF4-FFF2-40B4-BE49-F238E27FC236}">
                <a16:creationId xmlns:a16="http://schemas.microsoft.com/office/drawing/2014/main" id="{D7F69FBA-73FE-C46B-9E17-3DCC034B002D}"/>
              </a:ext>
            </a:extLst>
          </p:cNvPr>
          <p:cNvCxnSpPr/>
          <p:nvPr/>
        </p:nvCxnSpPr>
        <p:spPr>
          <a:xfrm flipH="1">
            <a:off x="5465763" y="7777163"/>
            <a:ext cx="9525" cy="338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25D8D90-13DE-9C04-5D45-DEE702E13ECB}"/>
              </a:ext>
            </a:extLst>
          </p:cNvPr>
          <p:cNvCxnSpPr/>
          <p:nvPr/>
        </p:nvCxnSpPr>
        <p:spPr>
          <a:xfrm>
            <a:off x="7443788" y="7777163"/>
            <a:ext cx="3175" cy="338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FD2FF46-5F8E-E079-A05A-5856029CCB77}"/>
              </a:ext>
            </a:extLst>
          </p:cNvPr>
          <p:cNvCxnSpPr/>
          <p:nvPr/>
        </p:nvCxnSpPr>
        <p:spPr>
          <a:xfrm>
            <a:off x="9356725" y="7777163"/>
            <a:ext cx="7938" cy="371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BE0EB36-1FF9-C579-EC64-003325D0EEA8}"/>
              </a:ext>
            </a:extLst>
          </p:cNvPr>
          <p:cNvSpPr txBox="1"/>
          <p:nvPr/>
        </p:nvSpPr>
        <p:spPr>
          <a:xfrm>
            <a:off x="1231641" y="490427"/>
            <a:ext cx="7660432" cy="707886"/>
          </a:xfrm>
          <a:prstGeom prst="rect">
            <a:avLst/>
          </a:prstGeom>
          <a:noFill/>
        </p:spPr>
        <p:txBody>
          <a:bodyPr wrap="square">
            <a:spAutoFit/>
          </a:bodyPr>
          <a:lstStyle/>
          <a:p>
            <a:pPr algn="just">
              <a:spcBef>
                <a:spcPts val="600"/>
              </a:spcBef>
              <a:spcAft>
                <a:spcPts val="600"/>
              </a:spcAft>
            </a:pPr>
            <a:r>
              <a:rPr lang="en-US" sz="2000" b="1" dirty="0">
                <a:effectLst/>
                <a:latin typeface="#9Slide03 BoosterNextFYBlack" panose="02000A03000000020004" pitchFamily="2" charset="0"/>
                <a:ea typeface="Times New Roman" panose="02020603050405020304" pitchFamily="18" charset="0"/>
              </a:rPr>
              <a:t>2. </a:t>
            </a:r>
            <a:r>
              <a:rPr lang="en-US" sz="2000" b="1" dirty="0" err="1">
                <a:effectLst/>
                <a:latin typeface="#9Slide03 BoosterNextFYBlack" panose="02000A03000000020004" pitchFamily="2" charset="0"/>
                <a:ea typeface="Times New Roman" panose="02020603050405020304" pitchFamily="18" charset="0"/>
              </a:rPr>
              <a:t>Mối</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quan</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hệ</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giữa</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luận</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đề</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luận</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điểm</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với</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lí</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lẽ</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và</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bằng</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chứng</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trong</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văn</a:t>
            </a:r>
            <a:r>
              <a:rPr lang="en-US" sz="2000" b="1" dirty="0">
                <a:effectLst/>
                <a:latin typeface="#9Slide03 BoosterNextFYBlack" panose="02000A03000000020004" pitchFamily="2" charset="0"/>
                <a:ea typeface="Times New Roman" panose="02020603050405020304" pitchFamily="18" charset="0"/>
              </a:rPr>
              <a:t> </a:t>
            </a:r>
            <a:r>
              <a:rPr lang="en-US" sz="2000" b="1" dirty="0" err="1">
                <a:effectLst/>
                <a:latin typeface="#9Slide03 BoosterNextFYBlack" panose="02000A03000000020004" pitchFamily="2" charset="0"/>
                <a:ea typeface="Times New Roman" panose="02020603050405020304" pitchFamily="18" charset="0"/>
              </a:rPr>
              <a:t>bản</a:t>
            </a:r>
            <a:endParaRPr lang="en-US" dirty="0">
              <a:effectLst/>
              <a:latin typeface="#9Slide03 BoosterNextFYBlack" panose="02000A03000000020004" pitchFamily="2" charset="0"/>
              <a:ea typeface="Times New Roman" panose="02020603050405020304" pitchFamily="18" charset="0"/>
            </a:endParaRPr>
          </a:p>
        </p:txBody>
      </p:sp>
      <p:sp>
        <p:nvSpPr>
          <p:cNvPr id="4" name="TextBox 3">
            <a:extLst>
              <a:ext uri="{FF2B5EF4-FFF2-40B4-BE49-F238E27FC236}">
                <a16:creationId xmlns:a16="http://schemas.microsoft.com/office/drawing/2014/main" id="{67AB7550-668A-2796-A49A-202FE2E96214}"/>
              </a:ext>
            </a:extLst>
          </p:cNvPr>
          <p:cNvSpPr txBox="1"/>
          <p:nvPr/>
        </p:nvSpPr>
        <p:spPr>
          <a:xfrm>
            <a:off x="566835" y="2679769"/>
            <a:ext cx="3258716" cy="707886"/>
          </a:xfrm>
          <a:prstGeom prst="rect">
            <a:avLst/>
          </a:prstGeom>
          <a:noFill/>
        </p:spPr>
        <p:txBody>
          <a:bodyPr wrap="square">
            <a:spAutoFit/>
          </a:bodyPr>
          <a:lstStyle/>
          <a:p>
            <a:pPr algn="ctr">
              <a:spcBef>
                <a:spcPts val="300"/>
              </a:spcBef>
              <a:spcAft>
                <a:spcPts val="300"/>
              </a:spcAft>
            </a:pPr>
            <a:r>
              <a:rPr lang="en-US" sz="2000" dirty="0" err="1">
                <a:effectLst/>
                <a:latin typeface="#9Slide03 Arima Madurai Bold" panose="00000800000000000000" pitchFamily="2" charset="0"/>
                <a:cs typeface="#9Slide03 Arima Madurai Bold" panose="00000800000000000000" pitchFamily="2" charset="0"/>
              </a:rPr>
              <a:t>Vẻ</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đẹp</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của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tiếng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suối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trong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câu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thơ</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thứ</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nhất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2" name="TextBox 11">
            <a:extLst>
              <a:ext uri="{FF2B5EF4-FFF2-40B4-BE49-F238E27FC236}">
                <a16:creationId xmlns:a16="http://schemas.microsoft.com/office/drawing/2014/main" id="{5CABD270-FB9F-B0EC-2050-3CB63470AEA4}"/>
              </a:ext>
            </a:extLst>
          </p:cNvPr>
          <p:cNvSpPr txBox="1"/>
          <p:nvPr/>
        </p:nvSpPr>
        <p:spPr>
          <a:xfrm>
            <a:off x="4101922" y="2679769"/>
            <a:ext cx="3771899" cy="707886"/>
          </a:xfrm>
          <a:prstGeom prst="rect">
            <a:avLst/>
          </a:prstGeom>
          <a:noFill/>
        </p:spPr>
        <p:txBody>
          <a:bodyPr wrap="square">
            <a:spAutoFit/>
          </a:bodyPr>
          <a:lstStyle/>
          <a:p>
            <a:pPr algn="ctr">
              <a:spcBef>
                <a:spcPts val="300"/>
              </a:spcBef>
              <a:spcAft>
                <a:spcPts val="300"/>
              </a:spcAft>
            </a:pPr>
            <a:r>
              <a:rPr lang="en-US" sz="2000" dirty="0" err="1">
                <a:effectLst/>
                <a:latin typeface="#9Slide03 Arima Madurai Bold" panose="00000800000000000000" pitchFamily="2" charset="0"/>
                <a:cs typeface="#9Slide03 Arima Madurai Bold" panose="00000800000000000000" pitchFamily="2" charset="0"/>
              </a:rPr>
              <a:t>Vẻ</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đẹp</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của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trăng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cây</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và</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hoa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trong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câu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thơ</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tiếp</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5" name="TextBox 14">
            <a:extLst>
              <a:ext uri="{FF2B5EF4-FFF2-40B4-BE49-F238E27FC236}">
                <a16:creationId xmlns:a16="http://schemas.microsoft.com/office/drawing/2014/main" id="{609BC255-3F84-F6F9-DD1E-918ED7AC4EEA}"/>
              </a:ext>
            </a:extLst>
          </p:cNvPr>
          <p:cNvSpPr txBox="1"/>
          <p:nvPr/>
        </p:nvSpPr>
        <p:spPr>
          <a:xfrm>
            <a:off x="8150192" y="2686380"/>
            <a:ext cx="3258716" cy="707886"/>
          </a:xfrm>
          <a:prstGeom prst="rect">
            <a:avLst/>
          </a:prstGeom>
          <a:noFill/>
        </p:spPr>
        <p:txBody>
          <a:bodyPr wrap="square">
            <a:spAutoFit/>
          </a:bodyPr>
          <a:lstStyle/>
          <a:p>
            <a:pPr algn="ctr">
              <a:spcBef>
                <a:spcPts val="300"/>
              </a:spcBef>
              <a:spcAft>
                <a:spcPts val="300"/>
              </a:spcAft>
            </a:pPr>
            <a:r>
              <a:rPr lang="en-US" sz="2000" dirty="0" err="1">
                <a:effectLst/>
                <a:latin typeface="#9Slide03 Arima Madurai Bold" panose="00000800000000000000" pitchFamily="2" charset="0"/>
                <a:cs typeface="#9Slide03 Arima Madurai Bold" panose="00000800000000000000" pitchFamily="2" charset="0"/>
              </a:rPr>
              <a:t>Vẻ</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đẹp</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của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người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chưa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ngủ</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trong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hai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câu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thơ</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cuối</a:t>
            </a:r>
            <a:r>
              <a:rPr lang="en-US" sz="20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7" name="TextBox 16">
            <a:extLst>
              <a:ext uri="{FF2B5EF4-FFF2-40B4-BE49-F238E27FC236}">
                <a16:creationId xmlns:a16="http://schemas.microsoft.com/office/drawing/2014/main" id="{1DF34ED0-A1C0-9F0B-38D1-2DC2312C5D88}"/>
              </a:ext>
            </a:extLst>
          </p:cNvPr>
          <p:cNvSpPr txBox="1"/>
          <p:nvPr/>
        </p:nvSpPr>
        <p:spPr>
          <a:xfrm>
            <a:off x="493842" y="4420097"/>
            <a:ext cx="3406354" cy="1785104"/>
          </a:xfrm>
          <a:prstGeom prst="rect">
            <a:avLst/>
          </a:prstGeom>
          <a:noFill/>
        </p:spPr>
        <p:txBody>
          <a:bodyPr wrap="square">
            <a:spAutoFit/>
          </a:bodyPr>
          <a:lstStyle/>
          <a:p>
            <a:pPr algn="just">
              <a:spcBef>
                <a:spcPts val="300"/>
              </a:spcBef>
              <a:spcAft>
                <a:spcPts val="3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Êm</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dịu</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như</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tiếng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hát</a:t>
            </a:r>
            <a:r>
              <a:rPr lang="en-US" sz="2000" dirty="0">
                <a:effectLst/>
                <a:latin typeface="#9Slide03 Arima Madurai Bold" panose="00000800000000000000" pitchFamily="2" charset="0"/>
                <a:cs typeface="#9Slide03 Arima Madurai Bold" panose="00000800000000000000" pitchFamily="2" charset="0"/>
              </a:rPr>
              <a:t>.</a:t>
            </a:r>
          </a:p>
          <a:p>
            <a:pPr algn="just">
              <a:spcBef>
                <a:spcPts val="300"/>
              </a:spcBef>
              <a:spcAft>
                <a:spcPts val="3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Tăng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cái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tĩnh</a:t>
            </a:r>
            <a:r>
              <a:rPr lang="en-US" sz="2000" dirty="0">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mịch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của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đêm</a:t>
            </a:r>
            <a:r>
              <a:rPr lang="en-US" sz="2000" dirty="0">
                <a:effectLst/>
                <a:latin typeface="#9Slide03 Arima Madurai Bold" panose="00000800000000000000" pitchFamily="2" charset="0"/>
                <a:cs typeface="#9Slide03 Arima Madurai Bold" panose="00000800000000000000" pitchFamily="2" charset="0"/>
              </a:rPr>
              <a:t>.</a:t>
            </a:r>
          </a:p>
          <a:p>
            <a:pPr algn="just">
              <a:spcBef>
                <a:spcPts val="300"/>
              </a:spcBef>
              <a:spcAft>
                <a:spcPts val="3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Tiếng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suối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trong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như</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tiếng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hát</a:t>
            </a:r>
            <a:r>
              <a:rPr lang="en-US" sz="2000" dirty="0">
                <a:effectLst/>
                <a:latin typeface="#9Slide03 Arima Madurai Bold" panose="00000800000000000000" pitchFamily="2" charset="0"/>
                <a:cs typeface="#9Slide03 Arima Madurai Bold" panose="00000800000000000000" pitchFamily="2" charset="0"/>
              </a:rPr>
              <a:t> xa”.</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9" name="TextBox 18">
            <a:extLst>
              <a:ext uri="{FF2B5EF4-FFF2-40B4-BE49-F238E27FC236}">
                <a16:creationId xmlns:a16="http://schemas.microsoft.com/office/drawing/2014/main" id="{B4D0D9F5-B966-87C0-F085-43A903DB76A1}"/>
              </a:ext>
            </a:extLst>
          </p:cNvPr>
          <p:cNvSpPr txBox="1"/>
          <p:nvPr/>
        </p:nvSpPr>
        <p:spPr>
          <a:xfrm>
            <a:off x="4045503" y="4143098"/>
            <a:ext cx="3873320" cy="2092881"/>
          </a:xfrm>
          <a:prstGeom prst="rect">
            <a:avLst/>
          </a:prstGeom>
          <a:noFill/>
        </p:spPr>
        <p:txBody>
          <a:bodyPr wrap="square">
            <a:spAutoFit/>
          </a:bodyPr>
          <a:lstStyle/>
          <a:p>
            <a:pPr algn="just">
              <a:spcBef>
                <a:spcPts val="300"/>
              </a:spcBef>
              <a:spcAft>
                <a:spcPts val="3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Thiên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nhiên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vận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động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ấm</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áp</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vô</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chừng</a:t>
            </a:r>
            <a:r>
              <a:rPr lang="en-US" sz="2000" dirty="0">
                <a:effectLst/>
                <a:latin typeface="#9Slide03 Arima Madurai Bold" panose="00000800000000000000" pitchFamily="2" charset="0"/>
                <a:cs typeface="#9Slide03 Arima Madurai Bold" panose="00000800000000000000" pitchFamily="2" charset="0"/>
              </a:rPr>
              <a:t>.</a:t>
            </a:r>
          </a:p>
          <a:p>
            <a:pPr algn="just">
              <a:spcBef>
                <a:spcPts val="300"/>
              </a:spcBef>
              <a:spcAft>
                <a:spcPts val="3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Không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gian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yên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tĩnh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bức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hoạ</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sắc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nét</a:t>
            </a:r>
            <a:r>
              <a:rPr lang="en-US" sz="2000" dirty="0">
                <a:effectLst/>
                <a:latin typeface="#9Slide03 Arima Madurai Bold" panose="00000800000000000000" pitchFamily="2" charset="0"/>
                <a:cs typeface="#9Slide03 Arima Madurai Bold" panose="00000800000000000000" pitchFamily="2" charset="0"/>
              </a:rPr>
              <a:t>.</a:t>
            </a:r>
          </a:p>
          <a:p>
            <a:pPr algn="just">
              <a:spcBef>
                <a:spcPts val="300"/>
              </a:spcBef>
              <a:spcAft>
                <a:spcPts val="3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Trăng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lồng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cổ</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thụ</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bóng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lồng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hoa</a:t>
            </a:r>
            <a:r>
              <a:rPr lang="en-US" sz="20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21" name="TextBox 20">
            <a:extLst>
              <a:ext uri="{FF2B5EF4-FFF2-40B4-BE49-F238E27FC236}">
                <a16:creationId xmlns:a16="http://schemas.microsoft.com/office/drawing/2014/main" id="{929746EE-947A-8D5F-3EC0-01FDDFB3FD5B}"/>
              </a:ext>
            </a:extLst>
          </p:cNvPr>
          <p:cNvSpPr txBox="1"/>
          <p:nvPr/>
        </p:nvSpPr>
        <p:spPr>
          <a:xfrm>
            <a:off x="8064129" y="4143097"/>
            <a:ext cx="3533821" cy="2092881"/>
          </a:xfrm>
          <a:prstGeom prst="rect">
            <a:avLst/>
          </a:prstGeom>
          <a:noFill/>
        </p:spPr>
        <p:txBody>
          <a:bodyPr wrap="square">
            <a:spAutoFit/>
          </a:bodyPr>
          <a:lstStyle/>
          <a:p>
            <a:pPr algn="just">
              <a:spcBef>
                <a:spcPts val="300"/>
              </a:spcBef>
              <a:spcAft>
                <a:spcPts val="300"/>
              </a:spcAft>
            </a:pPr>
            <a:r>
              <a:rPr lang="en-US" sz="2000" dirty="0">
                <a:effectLst/>
                <a:latin typeface="#9Slide03 Arima Madurai Bold" panose="00000800000000000000" pitchFamily="2" charset="0"/>
                <a:cs typeface="#9Slide03 Arima Madurai Bold" panose="00000800000000000000" pitchFamily="2" charset="0"/>
              </a:rPr>
              <a:t>- Con </a:t>
            </a:r>
            <a:r>
              <a:rPr lang="en-US" sz="2000" dirty="0" err="1">
                <a:effectLst/>
                <a:latin typeface="#9Slide03 Arima Madurai Bold" panose="00000800000000000000" pitchFamily="2" charset="0"/>
                <a:cs typeface="#9Slide03 Arima Madurai Bold" panose="00000800000000000000" pitchFamily="2" charset="0"/>
              </a:rPr>
              <a:t>người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trong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thế</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chủ</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động</a:t>
            </a:r>
            <a:r>
              <a:rPr lang="en-US" sz="2000" dirty="0">
                <a:effectLst/>
                <a:latin typeface="#9Slide03 Arima Madurai Bold" panose="00000800000000000000" pitchFamily="2" charset="0"/>
                <a:cs typeface="#9Slide03 Arima Madurai Bold" panose="00000800000000000000" pitchFamily="2" charset="0"/>
              </a:rPr>
              <a:t>.</a:t>
            </a:r>
          </a:p>
          <a:p>
            <a:pPr algn="just">
              <a:spcBef>
                <a:spcPts val="300"/>
              </a:spcBef>
              <a:spcAft>
                <a:spcPts val="3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Thể</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hiện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tâm</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hồn</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cao</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cả</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rạng</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ngời</a:t>
            </a:r>
            <a:r>
              <a:rPr lang="en-US" sz="2000" dirty="0">
                <a:effectLst/>
                <a:latin typeface="#9Slide03 Arima Madurai Bold" panose="00000800000000000000" pitchFamily="2" charset="0"/>
                <a:cs typeface="#9Slide03 Arima Madurai Bold" panose="00000800000000000000" pitchFamily="2" charset="0"/>
              </a:rPr>
              <a:t>.</a:t>
            </a:r>
          </a:p>
          <a:p>
            <a:pPr algn="just">
              <a:spcBef>
                <a:spcPts val="300"/>
              </a:spcBef>
              <a:spcAft>
                <a:spcPts val="300"/>
              </a:spcAft>
            </a:pP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Cảnh</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khuya</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như</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vẽ</a:t>
            </a:r>
            <a:r>
              <a:rPr lang="en-US" sz="2000" dirty="0">
                <a:effectLst/>
                <a:latin typeface="#9Slide03 Arima Madurai Bold" panose="00000800000000000000" pitchFamily="2" charset="0"/>
                <a:cs typeface="#9Slide03 Arima Madurai Bold" panose="00000800000000000000" pitchFamily="2" charset="0"/>
              </a:rPr>
              <a:t> [...] lo </a:t>
            </a:r>
            <a:r>
              <a:rPr lang="en-US" sz="2000" dirty="0" err="1">
                <a:effectLst/>
                <a:latin typeface="#9Slide03 Arima Madurai Bold" panose="00000800000000000000" pitchFamily="2" charset="0"/>
                <a:cs typeface="#9Slide03 Arima Madurai Bold" panose="00000800000000000000" pitchFamily="2" charset="0"/>
              </a:rPr>
              <a:t>nỗi</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nước</a:t>
            </a:r>
            <a:r>
              <a:rPr lang="en-US" sz="2000" dirty="0">
                <a:effectLst/>
                <a:latin typeface="#9Slide03 Arima Madurai Bold" panose="00000800000000000000" pitchFamily="2" charset="0"/>
                <a:cs typeface="#9Slide03 Arima Madurai Bold" panose="00000800000000000000" pitchFamily="2" charset="0"/>
              </a:rPr>
              <a:t> </a:t>
            </a:r>
            <a:r>
              <a:rPr lang="en-US" sz="2000" dirty="0" err="1">
                <a:effectLst/>
                <a:latin typeface="#9Slide03 Arima Madurai Bold" panose="00000800000000000000" pitchFamily="2" charset="0"/>
                <a:cs typeface="#9Slide03 Arima Madurai Bold" panose="00000800000000000000" pitchFamily="2" charset="0"/>
              </a:rPr>
              <a:t>nhà</a:t>
            </a:r>
            <a:r>
              <a:rPr lang="en-US" sz="2000" dirty="0">
                <a:effectLst/>
                <a:latin typeface="#9Slide03 Arima Madurai Bold" panose="00000800000000000000" pitchFamily="2" charset="0"/>
                <a:cs typeface="#9Slide03 Arima Madurai Bold" panose="00000800000000000000" pitchFamily="2" charset="0"/>
              </a:rPr>
              <a:t>”</a:t>
            </a:r>
            <a:endParaRPr lang="en-US" sz="20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2" name="TextBox 1">
            <a:hlinkClick r:id="rId3" action="ppaction://hlinkfile"/>
            <a:extLst>
              <a:ext uri="{FF2B5EF4-FFF2-40B4-BE49-F238E27FC236}">
                <a16:creationId xmlns:a16="http://schemas.microsoft.com/office/drawing/2014/main" id="{05C942C9-F21D-E285-154F-4B88808404ED}"/>
              </a:ext>
            </a:extLst>
          </p:cNvPr>
          <p:cNvSpPr txBox="1"/>
          <p:nvPr/>
        </p:nvSpPr>
        <p:spPr>
          <a:xfrm>
            <a:off x="4792510" y="1041251"/>
            <a:ext cx="2379306" cy="369332"/>
          </a:xfrm>
          <a:prstGeom prst="rect">
            <a:avLst/>
          </a:prstGeom>
          <a:noFill/>
        </p:spPr>
        <p:txBody>
          <a:bodyPr wrap="square" rtlCol="0">
            <a:spAutoFit/>
          </a:bodyPr>
          <a:lstStyle/>
          <a:p>
            <a:pPr algn="ctr"/>
            <a:r>
              <a:rPr lang="en-US" u="sng" dirty="0" err="1">
                <a:solidFill>
                  <a:srgbClr val="0070C0"/>
                </a:solidFill>
                <a:latin typeface="#9Slide03 BoosterNextFYBlack" panose="02000A03000000020004" pitchFamily="2" charset="0"/>
              </a:rPr>
              <a:t>PHIẾU</a:t>
            </a:r>
            <a:r>
              <a:rPr lang="en-US" u="sng" dirty="0">
                <a:solidFill>
                  <a:srgbClr val="0070C0"/>
                </a:solidFill>
                <a:latin typeface="#9Slide03 BoosterNextFYBlack" panose="02000A03000000020004" pitchFamily="2" charset="0"/>
              </a:rPr>
              <a:t> </a:t>
            </a:r>
            <a:r>
              <a:rPr lang="en-US" u="sng" dirty="0" err="1">
                <a:solidFill>
                  <a:srgbClr val="0070C0"/>
                </a:solidFill>
                <a:latin typeface="#9Slide03 BoosterNextFYBlack" panose="02000A03000000020004" pitchFamily="2" charset="0"/>
              </a:rPr>
              <a:t>HỌC</a:t>
            </a:r>
            <a:r>
              <a:rPr lang="en-US" u="sng" dirty="0">
                <a:solidFill>
                  <a:srgbClr val="0070C0"/>
                </a:solidFill>
                <a:latin typeface="#9Slide03 BoosterNextFYBlack" panose="02000A03000000020004" pitchFamily="2" charset="0"/>
              </a:rPr>
              <a:t> </a:t>
            </a:r>
            <a:r>
              <a:rPr lang="en-US" u="sng" dirty="0" err="1">
                <a:solidFill>
                  <a:srgbClr val="0070C0"/>
                </a:solidFill>
                <a:latin typeface="#9Slide03 BoosterNextFYBlack" panose="02000A03000000020004" pitchFamily="2" charset="0"/>
              </a:rPr>
              <a:t>TẬP</a:t>
            </a:r>
            <a:endParaRPr lang="en-US" u="sng" dirty="0">
              <a:solidFill>
                <a:srgbClr val="0070C0"/>
              </a:solidFill>
              <a:latin typeface="#9Slide03 BoosterNextFYBlack" panose="02000A03000000020004" pitchFamily="2" charset="0"/>
            </a:endParaRPr>
          </a:p>
        </p:txBody>
      </p:sp>
    </p:spTree>
    <p:extLst>
      <p:ext uri="{BB962C8B-B14F-4D97-AF65-F5344CB8AC3E}">
        <p14:creationId xmlns:p14="http://schemas.microsoft.com/office/powerpoint/2010/main" val="77401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fade">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Effect transition="in" filter="fade">
                                      <p:cBhvr>
                                        <p:cTn id="21" dur="500"/>
                                        <p:tgtEl>
                                          <p:spTgt spid="1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xEl>
                                              <p:pRg st="2" end="2"/>
                                            </p:txEl>
                                          </p:spTgt>
                                        </p:tgtEl>
                                        <p:attrNameLst>
                                          <p:attrName>style.visibility</p:attrName>
                                        </p:attrNameLst>
                                      </p:cBhvr>
                                      <p:to>
                                        <p:strVal val="visible"/>
                                      </p:to>
                                    </p:set>
                                    <p:animEffect transition="in" filter="fade">
                                      <p:cBhvr>
                                        <p:cTn id="26" dur="500"/>
                                        <p:tgtEl>
                                          <p:spTgt spid="1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fade">
                                      <p:cBhvr>
                                        <p:cTn id="36" dur="500"/>
                                        <p:tgtEl>
                                          <p:spTgt spid="1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xEl>
                                              <p:pRg st="1" end="1"/>
                                            </p:txEl>
                                          </p:spTgt>
                                        </p:tgtEl>
                                        <p:attrNameLst>
                                          <p:attrName>style.visibility</p:attrName>
                                        </p:attrNameLst>
                                      </p:cBhvr>
                                      <p:to>
                                        <p:strVal val="visible"/>
                                      </p:to>
                                    </p:set>
                                    <p:animEffect transition="in" filter="fade">
                                      <p:cBhvr>
                                        <p:cTn id="41" dur="500"/>
                                        <p:tgtEl>
                                          <p:spTgt spid="19">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xEl>
                                              <p:pRg st="2" end="2"/>
                                            </p:txEl>
                                          </p:spTgt>
                                        </p:tgtEl>
                                        <p:attrNameLst>
                                          <p:attrName>style.visibility</p:attrName>
                                        </p:attrNameLst>
                                      </p:cBhvr>
                                      <p:to>
                                        <p:strVal val="visible"/>
                                      </p:to>
                                    </p:set>
                                    <p:animEffect transition="in" filter="fade">
                                      <p:cBhvr>
                                        <p:cTn id="46" dur="500"/>
                                        <p:tgtEl>
                                          <p:spTgt spid="19">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5">
                                            <p:txEl>
                                              <p:pRg st="0" end="0"/>
                                            </p:txEl>
                                          </p:spTgt>
                                        </p:tgtEl>
                                        <p:attrNameLst>
                                          <p:attrName>style.visibility</p:attrName>
                                        </p:attrNameLst>
                                      </p:cBhvr>
                                      <p:to>
                                        <p:strVal val="visible"/>
                                      </p:to>
                                    </p:set>
                                    <p:animEffect transition="in" filter="fade">
                                      <p:cBhvr>
                                        <p:cTn id="51" dur="500"/>
                                        <p:tgtEl>
                                          <p:spTgt spid="15">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1">
                                            <p:txEl>
                                              <p:pRg st="0" end="0"/>
                                            </p:txEl>
                                          </p:spTgt>
                                        </p:tgtEl>
                                        <p:attrNameLst>
                                          <p:attrName>style.visibility</p:attrName>
                                        </p:attrNameLst>
                                      </p:cBhvr>
                                      <p:to>
                                        <p:strVal val="visible"/>
                                      </p:to>
                                    </p:set>
                                    <p:animEffect transition="in" filter="fade">
                                      <p:cBhvr>
                                        <p:cTn id="56" dur="500"/>
                                        <p:tgtEl>
                                          <p:spTgt spid="21">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1">
                                            <p:txEl>
                                              <p:pRg st="1" end="1"/>
                                            </p:txEl>
                                          </p:spTgt>
                                        </p:tgtEl>
                                        <p:attrNameLst>
                                          <p:attrName>style.visibility</p:attrName>
                                        </p:attrNameLst>
                                      </p:cBhvr>
                                      <p:to>
                                        <p:strVal val="visible"/>
                                      </p:to>
                                    </p:set>
                                    <p:animEffect transition="in" filter="fade">
                                      <p:cBhvr>
                                        <p:cTn id="61" dur="500"/>
                                        <p:tgtEl>
                                          <p:spTgt spid="21">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1">
                                            <p:txEl>
                                              <p:pRg st="2" end="2"/>
                                            </p:txEl>
                                          </p:spTgt>
                                        </p:tgtEl>
                                        <p:attrNameLst>
                                          <p:attrName>style.visibility</p:attrName>
                                        </p:attrNameLst>
                                      </p:cBhvr>
                                      <p:to>
                                        <p:strVal val="visible"/>
                                      </p:to>
                                    </p:set>
                                    <p:animEffect transition="in" filter="fade">
                                      <p:cBhvr>
                                        <p:cTn id="66"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3"/>
</p:tagLst>
</file>

<file path=ppt/theme/theme1.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5awynnb">
      <a:majorFont>
        <a:latin typeface="微软雅黑"/>
        <a:ea typeface="仓耳青禾体-谷力 W05"/>
        <a:cs typeface=""/>
      </a:majorFont>
      <a:minorFont>
        <a:latin typeface="微软雅黑"/>
        <a:ea typeface="仓耳青禾体-谷力 W05"/>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5awynnb">
      <a:majorFont>
        <a:latin typeface="微软雅黑"/>
        <a:ea typeface="仓耳青禾体-谷力 W05"/>
        <a:cs typeface=""/>
      </a:majorFont>
      <a:minorFont>
        <a:latin typeface="微软雅黑"/>
        <a:ea typeface="仓耳青禾体-谷力 W05"/>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TotalTime>
  <Words>1599</Words>
  <Application>Microsoft Office PowerPoint</Application>
  <PresentationFormat>Widescreen</PresentationFormat>
  <Paragraphs>113</Paragraphs>
  <Slides>17</Slides>
  <Notes>17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Microsoft YaHei</vt:lpstr>
      <vt:lpstr>#9Slide05 SVNHollie Script Pro</vt:lpstr>
      <vt:lpstr>DengXian</vt:lpstr>
      <vt:lpstr>Times New Roman</vt:lpstr>
      <vt:lpstr>Arial</vt:lpstr>
      <vt:lpstr>仓耳青禾体-谷力 W05</vt:lpstr>
      <vt:lpstr>#9Slide03 BoosterNextFYBlack</vt:lpstr>
      <vt:lpstr>#9Slide03 Arima Madurai Bold</vt:lpstr>
      <vt:lpstr>Wingdings</vt:lpstr>
      <vt:lpstr>www.freeppt7.com</vt:lpstr>
      <vt:lpstr>www.jpppt.com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第一PPT</Manager>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中国风</dc:title>
  <dc:creator>第一PPT</dc:creator>
  <cp:keywords>www.1ppt.com</cp:keywords>
  <dc:description>www.1ppt.com</dc:description>
  <cp:lastModifiedBy>hi</cp:lastModifiedBy>
  <cp:revision>17</cp:revision>
  <dcterms:created xsi:type="dcterms:W3CDTF">2017-10-29T02:47:27Z</dcterms:created>
  <dcterms:modified xsi:type="dcterms:W3CDTF">2026-04-09T01:57:01Z</dcterms:modified>
</cp:coreProperties>
</file>