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87" r:id="rId3"/>
    <p:sldId id="263" r:id="rId4"/>
    <p:sldId id="264" r:id="rId5"/>
    <p:sldId id="267" r:id="rId6"/>
    <p:sldId id="270" r:id="rId7"/>
    <p:sldId id="281" r:id="rId8"/>
    <p:sldId id="273" r:id="rId9"/>
    <p:sldId id="266" r:id="rId10"/>
    <p:sldId id="275" r:id="rId11"/>
    <p:sldId id="278" r:id="rId12"/>
    <p:sldId id="286" r:id="rId13"/>
    <p:sldId id="27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9" d="100"/>
          <a:sy n="69" d="100"/>
        </p:scale>
        <p:origin x="738"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BD140E-D33A-459F-B2FD-49DD010FF36D}" type="datetimeFigureOut">
              <a:rPr lang="en-US" smtClean="0"/>
              <a:t>2/4/2025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E9AD-CFDC-4A8D-A2D3-44701EDF9582}" type="slidenum">
              <a:rPr lang="en-US" smtClean="0"/>
              <a:t>‹#›</a:t>
            </a:fld>
            <a:endParaRPr lang="en-US"/>
          </a:p>
        </p:txBody>
      </p:sp>
    </p:spTree>
    <p:extLst>
      <p:ext uri="{BB962C8B-B14F-4D97-AF65-F5344CB8AC3E}">
        <p14:creationId xmlns:p14="http://schemas.microsoft.com/office/powerpoint/2010/main" val="449544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1CAE1C9D-E956-44B5-AAD0-684880AD7ABA}" type="slidenum">
              <a:rPr lang="en-US"/>
              <a:pPr fontAlgn="base">
                <a:spcBef>
                  <a:spcPct val="0"/>
                </a:spcBef>
                <a:spcAft>
                  <a:spcPct val="0"/>
                </a:spcAft>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1CAE1C9D-E956-44B5-AAD0-684880AD7ABA}" type="slidenum">
              <a:rPr lang="en-US"/>
              <a:pPr fontAlgn="base">
                <a:spcBef>
                  <a:spcPct val="0"/>
                </a:spcBef>
                <a:spcAft>
                  <a:spcPct val="0"/>
                </a:spcAft>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D35D7-9219-4EC3-9FCA-A29DFC433D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4B7D236-BEF3-41B0-B676-A906C0239A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01B1F2F-203D-465F-B15D-292233755205}"/>
              </a:ext>
            </a:extLst>
          </p:cNvPr>
          <p:cNvSpPr>
            <a:spLocks noGrp="1"/>
          </p:cNvSpPr>
          <p:nvPr>
            <p:ph type="dt" sz="half" idx="10"/>
          </p:nvPr>
        </p:nvSpPr>
        <p:spPr/>
        <p:txBody>
          <a:bodyPr/>
          <a:lstStyle/>
          <a:p>
            <a:fld id="{4BB69379-BF43-4588-B90B-25FC0E36961D}" type="datetimeFigureOut">
              <a:rPr lang="en-US" smtClean="0"/>
              <a:t>2/4/2025</a:t>
            </a:fld>
            <a:endParaRPr lang="en-US"/>
          </a:p>
        </p:txBody>
      </p:sp>
      <p:sp>
        <p:nvSpPr>
          <p:cNvPr id="5" name="Footer Placeholder 4">
            <a:extLst>
              <a:ext uri="{FF2B5EF4-FFF2-40B4-BE49-F238E27FC236}">
                <a16:creationId xmlns:a16="http://schemas.microsoft.com/office/drawing/2014/main" id="{F2D99209-AB17-4E98-94A0-13FB2477A7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F76F6D-A0DC-473D-A79D-04F9181B9805}"/>
              </a:ext>
            </a:extLst>
          </p:cNvPr>
          <p:cNvSpPr>
            <a:spLocks noGrp="1"/>
          </p:cNvSpPr>
          <p:nvPr>
            <p:ph type="sldNum" sz="quarter" idx="12"/>
          </p:nvPr>
        </p:nvSpPr>
        <p:spPr/>
        <p:txBody>
          <a:bodyPr/>
          <a:lstStyle/>
          <a:p>
            <a:fld id="{A70E2D61-415B-4EA8-BFA2-255F86D6EA7D}" type="slidenum">
              <a:rPr lang="en-US" smtClean="0"/>
              <a:t>‹#›</a:t>
            </a:fld>
            <a:endParaRPr lang="en-US"/>
          </a:p>
        </p:txBody>
      </p:sp>
    </p:spTree>
    <p:extLst>
      <p:ext uri="{BB962C8B-B14F-4D97-AF65-F5344CB8AC3E}">
        <p14:creationId xmlns:p14="http://schemas.microsoft.com/office/powerpoint/2010/main" val="4267965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51294-8384-4AFA-ACE7-13E11A2803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1F50AC6-11FE-44B3-A019-026DEC365D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14C4A-33F9-4265-8FC6-D9422B097A75}"/>
              </a:ext>
            </a:extLst>
          </p:cNvPr>
          <p:cNvSpPr>
            <a:spLocks noGrp="1"/>
          </p:cNvSpPr>
          <p:nvPr>
            <p:ph type="dt" sz="half" idx="10"/>
          </p:nvPr>
        </p:nvSpPr>
        <p:spPr/>
        <p:txBody>
          <a:bodyPr/>
          <a:lstStyle/>
          <a:p>
            <a:fld id="{4BB69379-BF43-4588-B90B-25FC0E36961D}" type="datetimeFigureOut">
              <a:rPr lang="en-US" smtClean="0"/>
              <a:t>2/4/2025</a:t>
            </a:fld>
            <a:endParaRPr lang="en-US"/>
          </a:p>
        </p:txBody>
      </p:sp>
      <p:sp>
        <p:nvSpPr>
          <p:cNvPr id="5" name="Footer Placeholder 4">
            <a:extLst>
              <a:ext uri="{FF2B5EF4-FFF2-40B4-BE49-F238E27FC236}">
                <a16:creationId xmlns:a16="http://schemas.microsoft.com/office/drawing/2014/main" id="{9967C23B-1013-4EBE-93CE-DE861ED765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34C7B4-2B31-49F9-AC9B-7A4BEF09892B}"/>
              </a:ext>
            </a:extLst>
          </p:cNvPr>
          <p:cNvSpPr>
            <a:spLocks noGrp="1"/>
          </p:cNvSpPr>
          <p:nvPr>
            <p:ph type="sldNum" sz="quarter" idx="12"/>
          </p:nvPr>
        </p:nvSpPr>
        <p:spPr/>
        <p:txBody>
          <a:bodyPr/>
          <a:lstStyle/>
          <a:p>
            <a:fld id="{A70E2D61-415B-4EA8-BFA2-255F86D6EA7D}" type="slidenum">
              <a:rPr lang="en-US" smtClean="0"/>
              <a:t>‹#›</a:t>
            </a:fld>
            <a:endParaRPr lang="en-US"/>
          </a:p>
        </p:txBody>
      </p:sp>
    </p:spTree>
    <p:extLst>
      <p:ext uri="{BB962C8B-B14F-4D97-AF65-F5344CB8AC3E}">
        <p14:creationId xmlns:p14="http://schemas.microsoft.com/office/powerpoint/2010/main" val="3786837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A9D250-FDF6-4197-ACFD-24F11BB3128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F1E579-A551-4016-B99F-7A8F78EFB42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455EE2-2164-4E34-BBB0-E2FC6DD7E2AA}"/>
              </a:ext>
            </a:extLst>
          </p:cNvPr>
          <p:cNvSpPr>
            <a:spLocks noGrp="1"/>
          </p:cNvSpPr>
          <p:nvPr>
            <p:ph type="dt" sz="half" idx="10"/>
          </p:nvPr>
        </p:nvSpPr>
        <p:spPr/>
        <p:txBody>
          <a:bodyPr/>
          <a:lstStyle/>
          <a:p>
            <a:fld id="{4BB69379-BF43-4588-B90B-25FC0E36961D}" type="datetimeFigureOut">
              <a:rPr lang="en-US" smtClean="0"/>
              <a:t>2/4/2025</a:t>
            </a:fld>
            <a:endParaRPr lang="en-US"/>
          </a:p>
        </p:txBody>
      </p:sp>
      <p:sp>
        <p:nvSpPr>
          <p:cNvPr id="5" name="Footer Placeholder 4">
            <a:extLst>
              <a:ext uri="{FF2B5EF4-FFF2-40B4-BE49-F238E27FC236}">
                <a16:creationId xmlns:a16="http://schemas.microsoft.com/office/drawing/2014/main" id="{91A9CC35-46E2-4CA9-830F-0C9D1638E1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244424-2DDD-4110-83A4-6063D21DE62B}"/>
              </a:ext>
            </a:extLst>
          </p:cNvPr>
          <p:cNvSpPr>
            <a:spLocks noGrp="1"/>
          </p:cNvSpPr>
          <p:nvPr>
            <p:ph type="sldNum" sz="quarter" idx="12"/>
          </p:nvPr>
        </p:nvSpPr>
        <p:spPr/>
        <p:txBody>
          <a:bodyPr/>
          <a:lstStyle/>
          <a:p>
            <a:fld id="{A70E2D61-415B-4EA8-BFA2-255F86D6EA7D}" type="slidenum">
              <a:rPr lang="en-US" smtClean="0"/>
              <a:t>‹#›</a:t>
            </a:fld>
            <a:endParaRPr lang="en-US"/>
          </a:p>
        </p:txBody>
      </p:sp>
    </p:spTree>
    <p:extLst>
      <p:ext uri="{BB962C8B-B14F-4D97-AF65-F5344CB8AC3E}">
        <p14:creationId xmlns:p14="http://schemas.microsoft.com/office/powerpoint/2010/main" val="2461671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DF3D3-3C26-45A2-BEC8-A7327900EF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7A9900-2AE4-43DB-8706-F85D4F3322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14BB1E-B101-4C0B-969E-E3E4B0E18FFA}"/>
              </a:ext>
            </a:extLst>
          </p:cNvPr>
          <p:cNvSpPr>
            <a:spLocks noGrp="1"/>
          </p:cNvSpPr>
          <p:nvPr>
            <p:ph type="dt" sz="half" idx="10"/>
          </p:nvPr>
        </p:nvSpPr>
        <p:spPr/>
        <p:txBody>
          <a:bodyPr/>
          <a:lstStyle/>
          <a:p>
            <a:fld id="{4BB69379-BF43-4588-B90B-25FC0E36961D}" type="datetimeFigureOut">
              <a:rPr lang="en-US" smtClean="0"/>
              <a:t>2/4/2025</a:t>
            </a:fld>
            <a:endParaRPr lang="en-US"/>
          </a:p>
        </p:txBody>
      </p:sp>
      <p:sp>
        <p:nvSpPr>
          <p:cNvPr id="5" name="Footer Placeholder 4">
            <a:extLst>
              <a:ext uri="{FF2B5EF4-FFF2-40B4-BE49-F238E27FC236}">
                <a16:creationId xmlns:a16="http://schemas.microsoft.com/office/drawing/2014/main" id="{EA55268E-8A6A-4818-AAE9-D4171B9063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D31A24-1142-4F5D-89D4-5EEFB88EFF7C}"/>
              </a:ext>
            </a:extLst>
          </p:cNvPr>
          <p:cNvSpPr>
            <a:spLocks noGrp="1"/>
          </p:cNvSpPr>
          <p:nvPr>
            <p:ph type="sldNum" sz="quarter" idx="12"/>
          </p:nvPr>
        </p:nvSpPr>
        <p:spPr/>
        <p:txBody>
          <a:bodyPr/>
          <a:lstStyle/>
          <a:p>
            <a:fld id="{A70E2D61-415B-4EA8-BFA2-255F86D6EA7D}" type="slidenum">
              <a:rPr lang="en-US" smtClean="0"/>
              <a:t>‹#›</a:t>
            </a:fld>
            <a:endParaRPr lang="en-US"/>
          </a:p>
        </p:txBody>
      </p:sp>
    </p:spTree>
    <p:extLst>
      <p:ext uri="{BB962C8B-B14F-4D97-AF65-F5344CB8AC3E}">
        <p14:creationId xmlns:p14="http://schemas.microsoft.com/office/powerpoint/2010/main" val="4202388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E7D31-7B99-40AC-B376-9318E22192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BADBB0F-1763-4EBC-9645-887538E230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D7B3D5-2D13-457E-9EF2-9BD07F42C5C4}"/>
              </a:ext>
            </a:extLst>
          </p:cNvPr>
          <p:cNvSpPr>
            <a:spLocks noGrp="1"/>
          </p:cNvSpPr>
          <p:nvPr>
            <p:ph type="dt" sz="half" idx="10"/>
          </p:nvPr>
        </p:nvSpPr>
        <p:spPr/>
        <p:txBody>
          <a:bodyPr/>
          <a:lstStyle/>
          <a:p>
            <a:fld id="{4BB69379-BF43-4588-B90B-25FC0E36961D}" type="datetimeFigureOut">
              <a:rPr lang="en-US" smtClean="0"/>
              <a:t>2/4/2025</a:t>
            </a:fld>
            <a:endParaRPr lang="en-US"/>
          </a:p>
        </p:txBody>
      </p:sp>
      <p:sp>
        <p:nvSpPr>
          <p:cNvPr id="5" name="Footer Placeholder 4">
            <a:extLst>
              <a:ext uri="{FF2B5EF4-FFF2-40B4-BE49-F238E27FC236}">
                <a16:creationId xmlns:a16="http://schemas.microsoft.com/office/drawing/2014/main" id="{F70B226E-40F3-4A0D-A2C9-8DF33F5345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906678-E95F-464B-BFBE-9DC56CB0EC1F}"/>
              </a:ext>
            </a:extLst>
          </p:cNvPr>
          <p:cNvSpPr>
            <a:spLocks noGrp="1"/>
          </p:cNvSpPr>
          <p:nvPr>
            <p:ph type="sldNum" sz="quarter" idx="12"/>
          </p:nvPr>
        </p:nvSpPr>
        <p:spPr/>
        <p:txBody>
          <a:bodyPr/>
          <a:lstStyle/>
          <a:p>
            <a:fld id="{A70E2D61-415B-4EA8-BFA2-255F86D6EA7D}" type="slidenum">
              <a:rPr lang="en-US" smtClean="0"/>
              <a:t>‹#›</a:t>
            </a:fld>
            <a:endParaRPr lang="en-US"/>
          </a:p>
        </p:txBody>
      </p:sp>
    </p:spTree>
    <p:extLst>
      <p:ext uri="{BB962C8B-B14F-4D97-AF65-F5344CB8AC3E}">
        <p14:creationId xmlns:p14="http://schemas.microsoft.com/office/powerpoint/2010/main" val="576213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EA3E7-7512-48DD-9063-DBB657EDF8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966C7F-4B85-4CB8-9F77-00520FEF72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6670A3B-AB5A-49B9-8837-0E69BC5DE0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E91A2E-8E7B-4683-A410-C1B50D99721F}"/>
              </a:ext>
            </a:extLst>
          </p:cNvPr>
          <p:cNvSpPr>
            <a:spLocks noGrp="1"/>
          </p:cNvSpPr>
          <p:nvPr>
            <p:ph type="dt" sz="half" idx="10"/>
          </p:nvPr>
        </p:nvSpPr>
        <p:spPr/>
        <p:txBody>
          <a:bodyPr/>
          <a:lstStyle/>
          <a:p>
            <a:fld id="{4BB69379-BF43-4588-B90B-25FC0E36961D}" type="datetimeFigureOut">
              <a:rPr lang="en-US" smtClean="0"/>
              <a:t>2/4/2025</a:t>
            </a:fld>
            <a:endParaRPr lang="en-US"/>
          </a:p>
        </p:txBody>
      </p:sp>
      <p:sp>
        <p:nvSpPr>
          <p:cNvPr id="6" name="Footer Placeholder 5">
            <a:extLst>
              <a:ext uri="{FF2B5EF4-FFF2-40B4-BE49-F238E27FC236}">
                <a16:creationId xmlns:a16="http://schemas.microsoft.com/office/drawing/2014/main" id="{75D9211A-790E-438B-9644-E886E24713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9ED9B3-26B2-47EE-8420-91AADCB69FD4}"/>
              </a:ext>
            </a:extLst>
          </p:cNvPr>
          <p:cNvSpPr>
            <a:spLocks noGrp="1"/>
          </p:cNvSpPr>
          <p:nvPr>
            <p:ph type="sldNum" sz="quarter" idx="12"/>
          </p:nvPr>
        </p:nvSpPr>
        <p:spPr/>
        <p:txBody>
          <a:bodyPr/>
          <a:lstStyle/>
          <a:p>
            <a:fld id="{A70E2D61-415B-4EA8-BFA2-255F86D6EA7D}" type="slidenum">
              <a:rPr lang="en-US" smtClean="0"/>
              <a:t>‹#›</a:t>
            </a:fld>
            <a:endParaRPr lang="en-US"/>
          </a:p>
        </p:txBody>
      </p:sp>
    </p:spTree>
    <p:extLst>
      <p:ext uri="{BB962C8B-B14F-4D97-AF65-F5344CB8AC3E}">
        <p14:creationId xmlns:p14="http://schemas.microsoft.com/office/powerpoint/2010/main" val="3299812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F15AC-5774-4E02-ADDF-0BDEE141EE4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53A9B9E-C0FD-4493-9B0A-676C024B21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AC67D9-9353-47DB-8D2D-8737E08E90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37DAD8C-D5B5-4710-9E18-B1D62C4842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BE03FE-3777-4D95-B73F-9783A92F45E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9B05022-2C42-4EB9-90D2-2B3D4D95FE4A}"/>
              </a:ext>
            </a:extLst>
          </p:cNvPr>
          <p:cNvSpPr>
            <a:spLocks noGrp="1"/>
          </p:cNvSpPr>
          <p:nvPr>
            <p:ph type="dt" sz="half" idx="10"/>
          </p:nvPr>
        </p:nvSpPr>
        <p:spPr/>
        <p:txBody>
          <a:bodyPr/>
          <a:lstStyle/>
          <a:p>
            <a:fld id="{4BB69379-BF43-4588-B90B-25FC0E36961D}" type="datetimeFigureOut">
              <a:rPr lang="en-US" smtClean="0"/>
              <a:t>2/4/2025</a:t>
            </a:fld>
            <a:endParaRPr lang="en-US"/>
          </a:p>
        </p:txBody>
      </p:sp>
      <p:sp>
        <p:nvSpPr>
          <p:cNvPr id="8" name="Footer Placeholder 7">
            <a:extLst>
              <a:ext uri="{FF2B5EF4-FFF2-40B4-BE49-F238E27FC236}">
                <a16:creationId xmlns:a16="http://schemas.microsoft.com/office/drawing/2014/main" id="{523538D2-5A95-48ED-BAD4-74BB540D5BD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E423C0-6153-4DB1-A7C3-B4CD9AD13E97}"/>
              </a:ext>
            </a:extLst>
          </p:cNvPr>
          <p:cNvSpPr>
            <a:spLocks noGrp="1"/>
          </p:cNvSpPr>
          <p:nvPr>
            <p:ph type="sldNum" sz="quarter" idx="12"/>
          </p:nvPr>
        </p:nvSpPr>
        <p:spPr/>
        <p:txBody>
          <a:bodyPr/>
          <a:lstStyle/>
          <a:p>
            <a:fld id="{A70E2D61-415B-4EA8-BFA2-255F86D6EA7D}" type="slidenum">
              <a:rPr lang="en-US" smtClean="0"/>
              <a:t>‹#›</a:t>
            </a:fld>
            <a:endParaRPr lang="en-US"/>
          </a:p>
        </p:txBody>
      </p:sp>
    </p:spTree>
    <p:extLst>
      <p:ext uri="{BB962C8B-B14F-4D97-AF65-F5344CB8AC3E}">
        <p14:creationId xmlns:p14="http://schemas.microsoft.com/office/powerpoint/2010/main" val="1461320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EE179-586C-491E-BB7B-554FD8E1F7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186068-4338-4EE0-89BC-D69609A1E757}"/>
              </a:ext>
            </a:extLst>
          </p:cNvPr>
          <p:cNvSpPr>
            <a:spLocks noGrp="1"/>
          </p:cNvSpPr>
          <p:nvPr>
            <p:ph type="dt" sz="half" idx="10"/>
          </p:nvPr>
        </p:nvSpPr>
        <p:spPr/>
        <p:txBody>
          <a:bodyPr/>
          <a:lstStyle/>
          <a:p>
            <a:fld id="{4BB69379-BF43-4588-B90B-25FC0E36961D}" type="datetimeFigureOut">
              <a:rPr lang="en-US" smtClean="0"/>
              <a:t>2/4/2025</a:t>
            </a:fld>
            <a:endParaRPr lang="en-US"/>
          </a:p>
        </p:txBody>
      </p:sp>
      <p:sp>
        <p:nvSpPr>
          <p:cNvPr id="4" name="Footer Placeholder 3">
            <a:extLst>
              <a:ext uri="{FF2B5EF4-FFF2-40B4-BE49-F238E27FC236}">
                <a16:creationId xmlns:a16="http://schemas.microsoft.com/office/drawing/2014/main" id="{E4B22637-6463-41E4-B906-5FFC37569CE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E4990E1-9176-4538-82C7-312D7974CDB4}"/>
              </a:ext>
            </a:extLst>
          </p:cNvPr>
          <p:cNvSpPr>
            <a:spLocks noGrp="1"/>
          </p:cNvSpPr>
          <p:nvPr>
            <p:ph type="sldNum" sz="quarter" idx="12"/>
          </p:nvPr>
        </p:nvSpPr>
        <p:spPr/>
        <p:txBody>
          <a:bodyPr/>
          <a:lstStyle/>
          <a:p>
            <a:fld id="{A70E2D61-415B-4EA8-BFA2-255F86D6EA7D}" type="slidenum">
              <a:rPr lang="en-US" smtClean="0"/>
              <a:t>‹#›</a:t>
            </a:fld>
            <a:endParaRPr lang="en-US"/>
          </a:p>
        </p:txBody>
      </p:sp>
    </p:spTree>
    <p:extLst>
      <p:ext uri="{BB962C8B-B14F-4D97-AF65-F5344CB8AC3E}">
        <p14:creationId xmlns:p14="http://schemas.microsoft.com/office/powerpoint/2010/main" val="3568633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58F292-62CE-408A-9A45-9EB8D8D16459}"/>
              </a:ext>
            </a:extLst>
          </p:cNvPr>
          <p:cNvSpPr>
            <a:spLocks noGrp="1"/>
          </p:cNvSpPr>
          <p:nvPr>
            <p:ph type="dt" sz="half" idx="10"/>
          </p:nvPr>
        </p:nvSpPr>
        <p:spPr/>
        <p:txBody>
          <a:bodyPr/>
          <a:lstStyle/>
          <a:p>
            <a:fld id="{4BB69379-BF43-4588-B90B-25FC0E36961D}" type="datetimeFigureOut">
              <a:rPr lang="en-US" smtClean="0"/>
              <a:t>2/4/2025</a:t>
            </a:fld>
            <a:endParaRPr lang="en-US"/>
          </a:p>
        </p:txBody>
      </p:sp>
      <p:sp>
        <p:nvSpPr>
          <p:cNvPr id="3" name="Footer Placeholder 2">
            <a:extLst>
              <a:ext uri="{FF2B5EF4-FFF2-40B4-BE49-F238E27FC236}">
                <a16:creationId xmlns:a16="http://schemas.microsoft.com/office/drawing/2014/main" id="{0ADC8527-D610-42CF-B6CB-A4F5E5BA8A4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EC5831B-F185-42F6-A052-506F8A3C3ED6}"/>
              </a:ext>
            </a:extLst>
          </p:cNvPr>
          <p:cNvSpPr>
            <a:spLocks noGrp="1"/>
          </p:cNvSpPr>
          <p:nvPr>
            <p:ph type="sldNum" sz="quarter" idx="12"/>
          </p:nvPr>
        </p:nvSpPr>
        <p:spPr/>
        <p:txBody>
          <a:bodyPr/>
          <a:lstStyle/>
          <a:p>
            <a:fld id="{A70E2D61-415B-4EA8-BFA2-255F86D6EA7D}" type="slidenum">
              <a:rPr lang="en-US" smtClean="0"/>
              <a:t>‹#›</a:t>
            </a:fld>
            <a:endParaRPr lang="en-US"/>
          </a:p>
        </p:txBody>
      </p:sp>
    </p:spTree>
    <p:extLst>
      <p:ext uri="{BB962C8B-B14F-4D97-AF65-F5344CB8AC3E}">
        <p14:creationId xmlns:p14="http://schemas.microsoft.com/office/powerpoint/2010/main" val="2531054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8280F-F440-4F16-851C-63F2BC8D3D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DBEFC1E-4A26-47F7-B39C-31F30CEC8F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FC7B0F-ABC6-4949-BD21-CA40841B50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220103-AC71-4222-8D85-077666697BAE}"/>
              </a:ext>
            </a:extLst>
          </p:cNvPr>
          <p:cNvSpPr>
            <a:spLocks noGrp="1"/>
          </p:cNvSpPr>
          <p:nvPr>
            <p:ph type="dt" sz="half" idx="10"/>
          </p:nvPr>
        </p:nvSpPr>
        <p:spPr/>
        <p:txBody>
          <a:bodyPr/>
          <a:lstStyle/>
          <a:p>
            <a:fld id="{4BB69379-BF43-4588-B90B-25FC0E36961D}" type="datetimeFigureOut">
              <a:rPr lang="en-US" smtClean="0"/>
              <a:t>2/4/2025</a:t>
            </a:fld>
            <a:endParaRPr lang="en-US"/>
          </a:p>
        </p:txBody>
      </p:sp>
      <p:sp>
        <p:nvSpPr>
          <p:cNvPr id="6" name="Footer Placeholder 5">
            <a:extLst>
              <a:ext uri="{FF2B5EF4-FFF2-40B4-BE49-F238E27FC236}">
                <a16:creationId xmlns:a16="http://schemas.microsoft.com/office/drawing/2014/main" id="{B7CFDB80-2D0B-4240-A6BE-924BF83020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28FEFB-284E-4AB2-88E4-75663188A2CA}"/>
              </a:ext>
            </a:extLst>
          </p:cNvPr>
          <p:cNvSpPr>
            <a:spLocks noGrp="1"/>
          </p:cNvSpPr>
          <p:nvPr>
            <p:ph type="sldNum" sz="quarter" idx="12"/>
          </p:nvPr>
        </p:nvSpPr>
        <p:spPr/>
        <p:txBody>
          <a:bodyPr/>
          <a:lstStyle/>
          <a:p>
            <a:fld id="{A70E2D61-415B-4EA8-BFA2-255F86D6EA7D}" type="slidenum">
              <a:rPr lang="en-US" smtClean="0"/>
              <a:t>‹#›</a:t>
            </a:fld>
            <a:endParaRPr lang="en-US"/>
          </a:p>
        </p:txBody>
      </p:sp>
    </p:spTree>
    <p:extLst>
      <p:ext uri="{BB962C8B-B14F-4D97-AF65-F5344CB8AC3E}">
        <p14:creationId xmlns:p14="http://schemas.microsoft.com/office/powerpoint/2010/main" val="1832438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E43C8-FDA4-47B2-AA29-EEBB640642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D1677F1-4047-49D3-A8CC-825E65074C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8825FEA-D288-47C6-8C25-E8053E2D81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259776-6ABA-42A2-B991-72D6CBACB7EF}"/>
              </a:ext>
            </a:extLst>
          </p:cNvPr>
          <p:cNvSpPr>
            <a:spLocks noGrp="1"/>
          </p:cNvSpPr>
          <p:nvPr>
            <p:ph type="dt" sz="half" idx="10"/>
          </p:nvPr>
        </p:nvSpPr>
        <p:spPr/>
        <p:txBody>
          <a:bodyPr/>
          <a:lstStyle/>
          <a:p>
            <a:fld id="{4BB69379-BF43-4588-B90B-25FC0E36961D}" type="datetimeFigureOut">
              <a:rPr lang="en-US" smtClean="0"/>
              <a:t>2/4/2025</a:t>
            </a:fld>
            <a:endParaRPr lang="en-US"/>
          </a:p>
        </p:txBody>
      </p:sp>
      <p:sp>
        <p:nvSpPr>
          <p:cNvPr id="6" name="Footer Placeholder 5">
            <a:extLst>
              <a:ext uri="{FF2B5EF4-FFF2-40B4-BE49-F238E27FC236}">
                <a16:creationId xmlns:a16="http://schemas.microsoft.com/office/drawing/2014/main" id="{869A0B3D-2F50-4FB1-8734-5FB2ABB4B0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3CBF60-E5A3-438E-A840-DC6B303EBD8F}"/>
              </a:ext>
            </a:extLst>
          </p:cNvPr>
          <p:cNvSpPr>
            <a:spLocks noGrp="1"/>
          </p:cNvSpPr>
          <p:nvPr>
            <p:ph type="sldNum" sz="quarter" idx="12"/>
          </p:nvPr>
        </p:nvSpPr>
        <p:spPr/>
        <p:txBody>
          <a:bodyPr/>
          <a:lstStyle/>
          <a:p>
            <a:fld id="{A70E2D61-415B-4EA8-BFA2-255F86D6EA7D}" type="slidenum">
              <a:rPr lang="en-US" smtClean="0"/>
              <a:t>‹#›</a:t>
            </a:fld>
            <a:endParaRPr lang="en-US"/>
          </a:p>
        </p:txBody>
      </p:sp>
    </p:spTree>
    <p:extLst>
      <p:ext uri="{BB962C8B-B14F-4D97-AF65-F5344CB8AC3E}">
        <p14:creationId xmlns:p14="http://schemas.microsoft.com/office/powerpoint/2010/main" val="2277814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D29FB6-09B0-486A-AFA1-A53CCF5940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7656254-D58D-4A0A-8953-7F5FD41895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8FEB59-F6FD-4014-9B2C-0F3816499D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B69379-BF43-4588-B90B-25FC0E36961D}" type="datetimeFigureOut">
              <a:rPr lang="en-US" smtClean="0"/>
              <a:t>2/4/2025</a:t>
            </a:fld>
            <a:endParaRPr lang="en-US"/>
          </a:p>
        </p:txBody>
      </p:sp>
      <p:sp>
        <p:nvSpPr>
          <p:cNvPr id="5" name="Footer Placeholder 4">
            <a:extLst>
              <a:ext uri="{FF2B5EF4-FFF2-40B4-BE49-F238E27FC236}">
                <a16:creationId xmlns:a16="http://schemas.microsoft.com/office/drawing/2014/main" id="{D125D67F-B858-4AA5-9FAA-08D1EE7796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AB712B2-EB2D-49B9-A58A-01621834ED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0E2D61-415B-4EA8-BFA2-255F86D6EA7D}" type="slidenum">
              <a:rPr lang="en-US" smtClean="0"/>
              <a:t>‹#›</a:t>
            </a:fld>
            <a:endParaRPr lang="en-US"/>
          </a:p>
        </p:txBody>
      </p:sp>
    </p:spTree>
    <p:extLst>
      <p:ext uri="{BB962C8B-B14F-4D97-AF65-F5344CB8AC3E}">
        <p14:creationId xmlns:p14="http://schemas.microsoft.com/office/powerpoint/2010/main" val="1135610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0E55E28-793B-4033-A97A-EE0C65704AC8}"/>
              </a:ext>
            </a:extLst>
          </p:cNvPr>
          <p:cNvSpPr txBox="1"/>
          <p:nvPr/>
        </p:nvSpPr>
        <p:spPr>
          <a:xfrm>
            <a:off x="989901" y="92460"/>
            <a:ext cx="8153400" cy="522259"/>
          </a:xfrm>
          <a:prstGeom prst="rect">
            <a:avLst/>
          </a:prstGeom>
          <a:noFill/>
        </p:spPr>
        <p:txBody>
          <a:bodyPr wrap="square">
            <a:spAutoFit/>
          </a:bodyPr>
          <a:lstStyle/>
          <a:p>
            <a:pPr algn="ctr">
              <a:lnSpc>
                <a:spcPct val="107000"/>
              </a:lnSpc>
              <a:spcAft>
                <a:spcPts val="800"/>
              </a:spcAft>
            </a:pPr>
            <a:r>
              <a:rPr lang="en-US" sz="2000" b="1" dirty="0">
                <a:solidFill>
                  <a:srgbClr val="FF0000"/>
                </a:solidFill>
                <a:effectLst/>
                <a:latin typeface="Times New Roman" panose="02020603050405020304" pitchFamily="18" charset="0"/>
                <a:ea typeface="Arial" panose="020B0604020202020204" pitchFamily="34" charset="0"/>
              </a:rPr>
              <a:t>THỰC HÀNH TIẾNG VIỆT</a:t>
            </a:r>
            <a:r>
              <a:rPr lang="en-US" sz="2800" b="1" dirty="0">
                <a:solidFill>
                  <a:srgbClr val="FF0000"/>
                </a:solidFill>
                <a:effectLst/>
                <a:latin typeface="Times New Roman" panose="02020603050405020304" pitchFamily="18" charset="0"/>
                <a:ea typeface="Arial" panose="020B0604020202020204" pitchFamily="34" charset="0"/>
              </a:rPr>
              <a:t>: MỞ RỘNG CHỦ NGỮ</a:t>
            </a:r>
          </a:p>
        </p:txBody>
      </p:sp>
      <p:sp>
        <p:nvSpPr>
          <p:cNvPr id="7" name="TextBox 6">
            <a:extLst>
              <a:ext uri="{FF2B5EF4-FFF2-40B4-BE49-F238E27FC236}">
                <a16:creationId xmlns:a16="http://schemas.microsoft.com/office/drawing/2014/main" id="{B87CDC40-06CF-4A08-8FB3-57804BBBE7E1}"/>
              </a:ext>
            </a:extLst>
          </p:cNvPr>
          <p:cNvSpPr txBox="1"/>
          <p:nvPr/>
        </p:nvSpPr>
        <p:spPr>
          <a:xfrm>
            <a:off x="142613" y="822307"/>
            <a:ext cx="11736198" cy="3970318"/>
          </a:xfrm>
          <a:prstGeom prst="rect">
            <a:avLst/>
          </a:prstGeom>
          <a:noFill/>
        </p:spPr>
        <p:txBody>
          <a:bodyPr wrap="square">
            <a:spAutoFit/>
          </a:bodyPr>
          <a:lstStyle/>
          <a:p>
            <a:r>
              <a:rPr lang="en-US" sz="1800" b="1" dirty="0">
                <a:effectLst/>
                <a:latin typeface="Times New Roman" panose="02020603050405020304" pitchFamily="18" charset="0"/>
                <a:ea typeface="Arial" panose="020B0604020202020204" pitchFamily="34" charset="0"/>
              </a:rPr>
              <a:t>I. LÝ THUYẾT</a:t>
            </a:r>
          </a:p>
          <a:p>
            <a:r>
              <a:rPr lang="en-US" sz="1800" b="1" dirty="0">
                <a:effectLst/>
                <a:latin typeface="Times New Roman" panose="02020603050405020304" pitchFamily="18" charset="0"/>
                <a:ea typeface="Arial" panose="020B0604020202020204" pitchFamily="34" charset="0"/>
              </a:rPr>
              <a:t>1. </a:t>
            </a:r>
            <a:r>
              <a:rPr lang="en-US" sz="1800" b="1" dirty="0" err="1">
                <a:effectLst/>
                <a:latin typeface="Times New Roman" panose="02020603050405020304" pitchFamily="18" charset="0"/>
                <a:ea typeface="Arial" panose="020B0604020202020204" pitchFamily="34" charset="0"/>
              </a:rPr>
              <a:t>Từ</a:t>
            </a:r>
            <a:r>
              <a:rPr lang="en-US" sz="1800" b="1" dirty="0">
                <a:effectLst/>
                <a:latin typeface="Times New Roman" panose="02020603050405020304" pitchFamily="18" charset="0"/>
                <a:ea typeface="Arial" panose="020B0604020202020204" pitchFamily="34" charset="0"/>
              </a:rPr>
              <a:t> </a:t>
            </a:r>
            <a:r>
              <a:rPr lang="en-US" sz="1800" b="1" dirty="0" err="1">
                <a:effectLst/>
                <a:latin typeface="Times New Roman" panose="02020603050405020304" pitchFamily="18" charset="0"/>
                <a:ea typeface="Arial" panose="020B0604020202020204" pitchFamily="34" charset="0"/>
              </a:rPr>
              <a:t>ghép</a:t>
            </a:r>
            <a:r>
              <a:rPr lang="en-US" sz="1800" b="1" dirty="0">
                <a:effectLst/>
                <a:latin typeface="Times New Roman" panose="02020603050405020304" pitchFamily="18" charset="0"/>
                <a:ea typeface="Arial" panose="020B0604020202020204" pitchFamily="34" charset="0"/>
              </a:rPr>
              <a:t>, </a:t>
            </a:r>
            <a:r>
              <a:rPr lang="en-US" sz="1800" b="1" dirty="0" err="1">
                <a:effectLst/>
                <a:latin typeface="Times New Roman" panose="02020603050405020304" pitchFamily="18" charset="0"/>
                <a:ea typeface="Arial" panose="020B0604020202020204" pitchFamily="34" charset="0"/>
              </a:rPr>
              <a:t>từ</a:t>
            </a:r>
            <a:r>
              <a:rPr lang="en-US" sz="1800" b="1" dirty="0">
                <a:effectLst/>
                <a:latin typeface="Times New Roman" panose="02020603050405020304" pitchFamily="18" charset="0"/>
                <a:ea typeface="Arial" panose="020B0604020202020204" pitchFamily="34" charset="0"/>
              </a:rPr>
              <a:t> </a:t>
            </a:r>
            <a:r>
              <a:rPr lang="en-US" sz="1800" b="1" dirty="0" err="1">
                <a:effectLst/>
                <a:latin typeface="Times New Roman" panose="02020603050405020304" pitchFamily="18" charset="0"/>
                <a:ea typeface="Arial" panose="020B0604020202020204" pitchFamily="34" charset="0"/>
              </a:rPr>
              <a:t>láy</a:t>
            </a:r>
            <a:endParaRPr lang="en-US" sz="1800" b="1" dirty="0">
              <a:effectLst/>
              <a:latin typeface="Times New Roman" panose="02020603050405020304" pitchFamily="18" charset="0"/>
              <a:ea typeface="Arial" panose="020B0604020202020204" pitchFamily="34" charset="0"/>
            </a:endParaRPr>
          </a:p>
          <a:p>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Từ</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ghép</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là</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những</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từ</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phức</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được</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tạo</a:t>
            </a:r>
            <a:r>
              <a:rPr lang="en-US" sz="1800" dirty="0">
                <a:effectLst/>
                <a:latin typeface="Times New Roman" panose="02020603050405020304" pitchFamily="18" charset="0"/>
                <a:ea typeface="Arial" panose="020B0604020202020204" pitchFamily="34" charset="0"/>
              </a:rPr>
              <a:t> ra </a:t>
            </a:r>
            <a:r>
              <a:rPr lang="en-US" sz="1800" dirty="0" err="1">
                <a:effectLst/>
                <a:latin typeface="Times New Roman" panose="02020603050405020304" pitchFamily="18" charset="0"/>
                <a:ea typeface="Arial" panose="020B0604020202020204" pitchFamily="34" charset="0"/>
              </a:rPr>
              <a:t>bằng</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cách</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ghép</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các</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tiếng</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có</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quan</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hệ</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với</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nhau</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về</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nghĩa</a:t>
            </a:r>
            <a:r>
              <a:rPr lang="en-US" sz="1800" dirty="0">
                <a:effectLst/>
                <a:latin typeface="Times New Roman" panose="02020603050405020304" pitchFamily="18" charset="0"/>
                <a:ea typeface="Arial" panose="020B0604020202020204" pitchFamily="34" charset="0"/>
              </a:rPr>
              <a:t>.</a:t>
            </a:r>
          </a:p>
          <a:p>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Từ</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láy</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là</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những</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từ</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phức</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có</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quan</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hệ</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láy</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âm</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giữa</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các</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tiếng</a:t>
            </a:r>
            <a:r>
              <a:rPr lang="en-US" sz="1800" dirty="0">
                <a:effectLst/>
                <a:latin typeface="Times New Roman" panose="02020603050405020304" pitchFamily="18" charset="0"/>
                <a:ea typeface="Arial" panose="020B0604020202020204" pitchFamily="34" charset="0"/>
              </a:rPr>
              <a:t>.</a:t>
            </a:r>
          </a:p>
          <a:p>
            <a:r>
              <a:rPr lang="en-US" sz="1800" b="1" dirty="0">
                <a:effectLst/>
                <a:latin typeface="Times New Roman" panose="02020603050405020304" pitchFamily="18" charset="0"/>
                <a:ea typeface="Arial" panose="020B0604020202020204" pitchFamily="34" charset="0"/>
              </a:rPr>
              <a:t>2. </a:t>
            </a:r>
            <a:r>
              <a:rPr lang="en-US" sz="1800" b="1" dirty="0" err="1">
                <a:effectLst/>
                <a:latin typeface="Times New Roman" panose="02020603050405020304" pitchFamily="18" charset="0"/>
                <a:ea typeface="Arial" panose="020B0604020202020204" pitchFamily="34" charset="0"/>
              </a:rPr>
              <a:t>Thành</a:t>
            </a:r>
            <a:r>
              <a:rPr lang="en-US" sz="1800" b="1" dirty="0">
                <a:effectLst/>
                <a:latin typeface="Times New Roman" panose="02020603050405020304" pitchFamily="18" charset="0"/>
                <a:ea typeface="Arial" panose="020B0604020202020204" pitchFamily="34" charset="0"/>
              </a:rPr>
              <a:t> </a:t>
            </a:r>
            <a:r>
              <a:rPr lang="en-US" sz="1800" b="1" dirty="0" err="1">
                <a:effectLst/>
                <a:latin typeface="Times New Roman" panose="02020603050405020304" pitchFamily="18" charset="0"/>
                <a:ea typeface="Arial" panose="020B0604020202020204" pitchFamily="34" charset="0"/>
              </a:rPr>
              <a:t>ngữ</a:t>
            </a:r>
            <a:endParaRPr lang="en-US" sz="1800" b="1" dirty="0">
              <a:effectLst/>
              <a:latin typeface="Times New Roman" panose="02020603050405020304" pitchFamily="18" charset="0"/>
              <a:ea typeface="Arial" panose="020B0604020202020204" pitchFamily="34" charset="0"/>
            </a:endParaRPr>
          </a:p>
          <a:p>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Là</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loại</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cụm</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từ</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có</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cấu</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tạo</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cố</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định</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biểu</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thị</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một</a:t>
            </a:r>
            <a:r>
              <a:rPr lang="en-US" sz="1800" dirty="0">
                <a:effectLst/>
                <a:latin typeface="Times New Roman" panose="02020603050405020304" pitchFamily="18" charset="0"/>
                <a:ea typeface="Arial" panose="020B0604020202020204" pitchFamily="34" charset="0"/>
              </a:rPr>
              <a:t> ý </a:t>
            </a:r>
            <a:r>
              <a:rPr lang="en-US" sz="1800" dirty="0" err="1">
                <a:effectLst/>
                <a:latin typeface="Times New Roman" panose="02020603050405020304" pitchFamily="18" charset="0"/>
                <a:ea typeface="Arial" panose="020B0604020202020204" pitchFamily="34" charset="0"/>
              </a:rPr>
              <a:t>nghĩa</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hoàn</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chỉnh</a:t>
            </a:r>
            <a:r>
              <a:rPr lang="en-US" sz="1800" dirty="0">
                <a:effectLst/>
                <a:latin typeface="Times New Roman" panose="02020603050405020304" pitchFamily="18" charset="0"/>
                <a:ea typeface="Arial" panose="020B0604020202020204" pitchFamily="34" charset="0"/>
              </a:rPr>
              <a:t>.</a:t>
            </a:r>
          </a:p>
          <a:p>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Nghĩa</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của</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thành</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ngữ</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có</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thể</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bắt</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nguồn</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trực</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tiếp</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từ</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nghĩa</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đen</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của</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các</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từ</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tạo</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nên</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nó</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nhưng</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thường</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thômh</a:t>
            </a:r>
            <a:r>
              <a:rPr lang="en-US" sz="1800" dirty="0">
                <a:effectLst/>
                <a:latin typeface="Times New Roman" panose="02020603050405020304" pitchFamily="18" charset="0"/>
                <a:ea typeface="Arial" panose="020B0604020202020204" pitchFamily="34" charset="0"/>
              </a:rPr>
              <a:t> qua </a:t>
            </a:r>
            <a:r>
              <a:rPr lang="en-US" sz="1800" dirty="0" err="1">
                <a:effectLst/>
                <a:latin typeface="Times New Roman" panose="02020603050405020304" pitchFamily="18" charset="0"/>
                <a:ea typeface="Arial" panose="020B0604020202020204" pitchFamily="34" charset="0"/>
              </a:rPr>
              <a:t>một</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số</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phép</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chuyển</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nghĩa</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như</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ẩn</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dụ</a:t>
            </a:r>
            <a:r>
              <a:rPr lang="en-US" sz="1800" dirty="0">
                <a:effectLst/>
                <a:latin typeface="Times New Roman" panose="02020603050405020304" pitchFamily="18" charset="0"/>
                <a:ea typeface="Arial" panose="020B0604020202020204" pitchFamily="34" charset="0"/>
              </a:rPr>
              <a:t>, so </a:t>
            </a:r>
            <a:r>
              <a:rPr lang="en-US" sz="1800" dirty="0" err="1">
                <a:effectLst/>
                <a:latin typeface="Times New Roman" panose="02020603050405020304" pitchFamily="18" charset="0"/>
                <a:ea typeface="Arial" panose="020B0604020202020204" pitchFamily="34" charset="0"/>
              </a:rPr>
              <a:t>sánh</a:t>
            </a:r>
            <a:r>
              <a:rPr lang="en-US" sz="1800" dirty="0">
                <a:effectLst/>
                <a:latin typeface="Times New Roman" panose="02020603050405020304" pitchFamily="18" charset="0"/>
                <a:ea typeface="Arial" panose="020B0604020202020204" pitchFamily="34" charset="0"/>
              </a:rPr>
              <a:t>…</a:t>
            </a:r>
            <a:endParaRPr lang="en-US" dirty="0">
              <a:latin typeface="Times New Roman" panose="02020603050405020304" pitchFamily="18" charset="0"/>
              <a:ea typeface="Arial" panose="020B0604020202020204" pitchFamily="34" charset="0"/>
            </a:endParaRPr>
          </a:p>
          <a:p>
            <a:r>
              <a:rPr lang="en-US" sz="1800" b="1" dirty="0">
                <a:effectLst/>
                <a:latin typeface="Times New Roman" panose="02020603050405020304" pitchFamily="18" charset="0"/>
                <a:ea typeface="Arial" panose="020B0604020202020204" pitchFamily="34" charset="0"/>
              </a:rPr>
              <a:t>3. </a:t>
            </a:r>
            <a:r>
              <a:rPr lang="en-US" sz="1800" b="1" dirty="0" err="1">
                <a:effectLst/>
                <a:latin typeface="Times New Roman" panose="02020603050405020304" pitchFamily="18" charset="0"/>
                <a:ea typeface="Arial" panose="020B0604020202020204" pitchFamily="34" charset="0"/>
              </a:rPr>
              <a:t>Mở</a:t>
            </a:r>
            <a:r>
              <a:rPr lang="en-US" sz="1800" b="1" dirty="0">
                <a:effectLst/>
                <a:latin typeface="Times New Roman" panose="02020603050405020304" pitchFamily="18" charset="0"/>
                <a:ea typeface="Arial" panose="020B0604020202020204" pitchFamily="34" charset="0"/>
              </a:rPr>
              <a:t> </a:t>
            </a:r>
            <a:r>
              <a:rPr lang="en-US" sz="1800" b="1" dirty="0" err="1">
                <a:effectLst/>
                <a:latin typeface="Times New Roman" panose="02020603050405020304" pitchFamily="18" charset="0"/>
                <a:ea typeface="Arial" panose="020B0604020202020204" pitchFamily="34" charset="0"/>
              </a:rPr>
              <a:t>rộng</a:t>
            </a:r>
            <a:r>
              <a:rPr lang="en-US" sz="1800" b="1" dirty="0">
                <a:effectLst/>
                <a:latin typeface="Times New Roman" panose="02020603050405020304" pitchFamily="18" charset="0"/>
                <a:ea typeface="Arial" panose="020B0604020202020204" pitchFamily="34" charset="0"/>
              </a:rPr>
              <a:t> </a:t>
            </a:r>
            <a:r>
              <a:rPr lang="en-US" sz="1800" b="1" dirty="0" err="1">
                <a:effectLst/>
                <a:latin typeface="Times New Roman" panose="02020603050405020304" pitchFamily="18" charset="0"/>
                <a:ea typeface="Arial" panose="020B0604020202020204" pitchFamily="34" charset="0"/>
              </a:rPr>
              <a:t>chủ</a:t>
            </a:r>
            <a:r>
              <a:rPr lang="en-US" sz="1800" b="1" dirty="0">
                <a:effectLst/>
                <a:latin typeface="Times New Roman" panose="02020603050405020304" pitchFamily="18" charset="0"/>
                <a:ea typeface="Arial" panose="020B0604020202020204" pitchFamily="34" charset="0"/>
              </a:rPr>
              <a:t> </a:t>
            </a:r>
            <a:r>
              <a:rPr lang="en-US" sz="1800" b="1" dirty="0" err="1">
                <a:effectLst/>
                <a:latin typeface="Times New Roman" panose="02020603050405020304" pitchFamily="18" charset="0"/>
                <a:ea typeface="Arial" panose="020B0604020202020204" pitchFamily="34" charset="0"/>
              </a:rPr>
              <a:t>ngữ</a:t>
            </a:r>
            <a:endParaRPr lang="en-US" sz="1800" dirty="0">
              <a:effectLst/>
              <a:latin typeface="Times New Roman" panose="02020603050405020304" pitchFamily="18" charset="0"/>
              <a:ea typeface="Arial" panose="020B0604020202020204" pitchFamily="34" charset="0"/>
            </a:endParaRPr>
          </a:p>
          <a:p>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Chủ</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ngữ</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là</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một</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trong</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hai</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thành</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phần</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chính</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của</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câu</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chỉ</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sự</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vật</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hiện</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tượng</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có</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hoạt</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động</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trạng</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thái</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đặc</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điểm</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nêu</a:t>
            </a:r>
            <a:r>
              <a:rPr lang="en-US" sz="1800" dirty="0">
                <a:effectLst/>
                <a:latin typeface="Times New Roman" panose="02020603050405020304" pitchFamily="18" charset="0"/>
                <a:ea typeface="Arial" panose="020B0604020202020204" pitchFamily="34" charset="0"/>
              </a:rPr>
              <a:t> ở </a:t>
            </a:r>
            <a:r>
              <a:rPr lang="en-US" sz="1800" dirty="0" err="1">
                <a:effectLst/>
                <a:latin typeface="Times New Roman" panose="02020603050405020304" pitchFamily="18" charset="0"/>
                <a:ea typeface="Arial" panose="020B0604020202020204" pitchFamily="34" charset="0"/>
              </a:rPr>
              <a:t>vị</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ngữ</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trả</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lời</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cho</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câu</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hỏi</a:t>
            </a:r>
            <a:r>
              <a:rPr lang="en-US" sz="1800" dirty="0">
                <a:effectLst/>
                <a:latin typeface="Times New Roman" panose="02020603050405020304" pitchFamily="18" charset="0"/>
                <a:ea typeface="Arial" panose="020B0604020202020204" pitchFamily="34" charset="0"/>
              </a:rPr>
              <a:t> Ai? Con </a:t>
            </a:r>
            <a:r>
              <a:rPr lang="en-US" sz="1800" dirty="0" err="1">
                <a:effectLst/>
                <a:latin typeface="Times New Roman" panose="02020603050405020304" pitchFamily="18" charset="0"/>
                <a:ea typeface="Arial" panose="020B0604020202020204" pitchFamily="34" charset="0"/>
              </a:rPr>
              <a:t>gì</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Cái</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gì</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Chủ</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ngữ</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thường</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được</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biểu</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hiện</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bằng</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danh</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từ</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đại</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từ</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Câu</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có</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thể</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có</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một</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hoặc</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nhiều</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chủ</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ngữ</a:t>
            </a:r>
            <a:r>
              <a:rPr lang="en-US" sz="1800" dirty="0">
                <a:effectLst/>
                <a:latin typeface="Times New Roman" panose="02020603050405020304" pitchFamily="18" charset="0"/>
                <a:ea typeface="Arial" panose="020B0604020202020204" pitchFamily="34" charset="0"/>
              </a:rPr>
              <a:t>.</a:t>
            </a:r>
          </a:p>
          <a:p>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Để</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phản</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ánh</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đầy</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đủ</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hiện</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thực</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khách</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quan</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và</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biểu</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thị</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tình</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cảm</a:t>
            </a:r>
            <a:r>
              <a:rPr lang="en-US" sz="1800" dirty="0">
                <a:effectLst/>
                <a:latin typeface="Times New Roman" panose="02020603050405020304" pitchFamily="18" charset="0"/>
                <a:ea typeface="Arial" panose="020B0604020202020204" pitchFamily="34" charset="0"/>
              </a:rPr>
              <a:t> , </a:t>
            </a:r>
            <a:r>
              <a:rPr lang="en-US" sz="1800" dirty="0" err="1">
                <a:effectLst/>
                <a:latin typeface="Times New Roman" panose="02020603050405020304" pitchFamily="18" charset="0"/>
                <a:ea typeface="Arial" panose="020B0604020202020204" pitchFamily="34" charset="0"/>
              </a:rPr>
              <a:t>thái</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độ</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của</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người</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viết</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người</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nói</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chủ</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ngữ</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là</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sanh</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từ</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thường</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được</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mở</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rộng</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thành</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cụm</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danh</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từ</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tức</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là</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cụm</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từ</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có</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từ</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làm</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thành</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tố</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chính</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và</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một</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số</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thành</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tố</a:t>
            </a:r>
            <a:r>
              <a:rPr lang="en-US" sz="1800" dirty="0">
                <a:effectLst/>
                <a:latin typeface="Times New Roman" panose="02020603050405020304" pitchFamily="18" charset="0"/>
                <a:ea typeface="Arial" panose="020B0604020202020204" pitchFamily="34" charset="0"/>
              </a:rPr>
              <a:t> </a:t>
            </a:r>
            <a:r>
              <a:rPr lang="en-US" sz="1800" dirty="0" err="1">
                <a:effectLst/>
                <a:latin typeface="Times New Roman" panose="02020603050405020304" pitchFamily="18" charset="0"/>
                <a:ea typeface="Arial" panose="020B0604020202020204" pitchFamily="34" charset="0"/>
              </a:rPr>
              <a:t>phụ</a:t>
            </a:r>
            <a:r>
              <a:rPr lang="en-US" sz="1800" dirty="0">
                <a:effectLst/>
                <a:latin typeface="Times New Roman" panose="02020603050405020304" pitchFamily="18" charset="0"/>
                <a:ea typeface="Arial" panose="020B0604020202020204" pitchFamily="34" charset="0"/>
              </a:rPr>
              <a:t>.</a:t>
            </a:r>
          </a:p>
        </p:txBody>
      </p:sp>
      <p:pic>
        <p:nvPicPr>
          <p:cNvPr id="4" name="learn.gif" descr="learn.gif"/>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837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AAE85B80-4545-4160-BA69-EA7076ED72ED}"/>
              </a:ext>
            </a:extLst>
          </p:cNvPr>
          <p:cNvSpPr txBox="1"/>
          <p:nvPr/>
        </p:nvSpPr>
        <p:spPr>
          <a:xfrm>
            <a:off x="1816378" y="353589"/>
            <a:ext cx="6500446" cy="706540"/>
          </a:xfrm>
          <a:prstGeom prst="rect">
            <a:avLst/>
          </a:prstGeom>
          <a:noFill/>
        </p:spPr>
        <p:txBody>
          <a:bodyPr wrap="square">
            <a:spAutoFit/>
          </a:bodyPr>
          <a:lstStyle/>
          <a:p>
            <a:pPr algn="ctr">
              <a:lnSpc>
                <a:spcPct val="107000"/>
              </a:lnSpc>
              <a:spcAft>
                <a:spcPts val="800"/>
              </a:spcAft>
            </a:pPr>
            <a:r>
              <a:rPr lang="en-US" sz="4000" b="1" dirty="0">
                <a:solidFill>
                  <a:srgbClr val="0000FF"/>
                </a:solidFill>
                <a:effectLst/>
                <a:latin typeface="Times New Roman" panose="02020603050405020304" pitchFamily="18" charset="0"/>
                <a:ea typeface="Arial" panose="020B0604020202020204" pitchFamily="34" charset="0"/>
              </a:rPr>
              <a:t>THỰC HÀNH TIẾNG VIỆT</a:t>
            </a:r>
          </a:p>
        </p:txBody>
      </p:sp>
      <p:sp>
        <p:nvSpPr>
          <p:cNvPr id="8" name="TextBox 7">
            <a:extLst>
              <a:ext uri="{FF2B5EF4-FFF2-40B4-BE49-F238E27FC236}">
                <a16:creationId xmlns:a16="http://schemas.microsoft.com/office/drawing/2014/main" id="{AAE85B80-4545-4160-BA69-EA7076ED72ED}"/>
              </a:ext>
            </a:extLst>
          </p:cNvPr>
          <p:cNvSpPr txBox="1"/>
          <p:nvPr/>
        </p:nvSpPr>
        <p:spPr>
          <a:xfrm>
            <a:off x="2492124" y="1573979"/>
            <a:ext cx="8816168" cy="882678"/>
          </a:xfrm>
          <a:prstGeom prst="rect">
            <a:avLst/>
          </a:prstGeom>
          <a:noFill/>
        </p:spPr>
        <p:txBody>
          <a:bodyPr wrap="square">
            <a:spAutoFit/>
          </a:bodyPr>
          <a:lstStyle/>
          <a:p>
            <a:pPr algn="ctr">
              <a:lnSpc>
                <a:spcPct val="107000"/>
              </a:lnSpc>
              <a:spcAft>
                <a:spcPts val="800"/>
              </a:spcAft>
            </a:pPr>
            <a:r>
              <a:rPr lang="en-US" sz="4800" b="1" dirty="0">
                <a:solidFill>
                  <a:srgbClr val="FF0000"/>
                </a:solidFill>
                <a:effectLst/>
                <a:latin typeface="Times New Roman" panose="02020603050405020304" pitchFamily="18" charset="0"/>
                <a:ea typeface="Arial" panose="020B0604020202020204" pitchFamily="34" charset="0"/>
              </a:rPr>
              <a:t>MỞ RỘNG CHỦ NGỮ</a:t>
            </a:r>
          </a:p>
        </p:txBody>
      </p:sp>
    </p:spTree>
    <p:extLst>
      <p:ext uri="{BB962C8B-B14F-4D97-AF65-F5344CB8AC3E}">
        <p14:creationId xmlns:p14="http://schemas.microsoft.com/office/powerpoint/2010/main" val="2424936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17"/>
          <p:cNvSpPr>
            <a:spLocks noChangeArrowheads="1"/>
          </p:cNvSpPr>
          <p:nvPr/>
        </p:nvSpPr>
        <p:spPr bwMode="gray">
          <a:xfrm>
            <a:off x="4582584" y="24763"/>
            <a:ext cx="2816549" cy="790222"/>
          </a:xfrm>
          <a:prstGeom prst="roundRect">
            <a:avLst>
              <a:gd name="adj" fmla="val 50000"/>
            </a:avLst>
          </a:prstGeom>
          <a:solidFill>
            <a:srgbClr val="00B050"/>
          </a:solidFill>
          <a:ln>
            <a:noFill/>
          </a:ln>
          <a:effectLst/>
        </p:spPr>
        <p:txBody>
          <a:bodyPr wrap="none" anchor="ctr"/>
          <a:lstStyle/>
          <a:p>
            <a:pPr algn="just" fontAlgn="auto">
              <a:spcBef>
                <a:spcPts val="0"/>
              </a:spcBef>
              <a:spcAft>
                <a:spcPts val="0"/>
              </a:spcAft>
              <a:defRPr/>
            </a:pPr>
            <a:endParaRPr lang="en-US">
              <a:solidFill>
                <a:prstClr val="black"/>
              </a:solidFill>
              <a:latin typeface="Calibri" panose="020F0502020204030204"/>
              <a:cs typeface="+mn-cs"/>
            </a:endParaRPr>
          </a:p>
        </p:txBody>
      </p:sp>
      <p:sp>
        <p:nvSpPr>
          <p:cNvPr id="7" name="AutoShape 16"/>
          <p:cNvSpPr>
            <a:spLocks noChangeArrowheads="1"/>
          </p:cNvSpPr>
          <p:nvPr/>
        </p:nvSpPr>
        <p:spPr bwMode="auto">
          <a:xfrm>
            <a:off x="873457" y="1429144"/>
            <a:ext cx="3041106" cy="4007556"/>
          </a:xfrm>
          <a:prstGeom prst="roundRect">
            <a:avLst>
              <a:gd name="adj" fmla="val 4690"/>
            </a:avLst>
          </a:prstGeom>
          <a:solidFill>
            <a:schemeClr val="accent3">
              <a:lumMod val="20000"/>
              <a:lumOff val="80000"/>
            </a:schemeClr>
          </a:solidFill>
          <a:ln w="76200">
            <a:solidFill>
              <a:srgbClr val="7030A0"/>
            </a:solidFill>
            <a:round/>
            <a:headEnd/>
            <a:tailEnd/>
          </a:ln>
          <a:effectLst/>
        </p:spPr>
        <p:txBody>
          <a:bodyPr wrap="none" anchor="ctr"/>
          <a:lstStyle/>
          <a:p>
            <a:pPr algn="just" fontAlgn="auto">
              <a:spcBef>
                <a:spcPts val="0"/>
              </a:spcBef>
              <a:spcAft>
                <a:spcPts val="0"/>
              </a:spcAft>
              <a:defRPr/>
            </a:pPr>
            <a:endParaRPr lang="en-US">
              <a:solidFill>
                <a:prstClr val="black"/>
              </a:solidFill>
              <a:latin typeface="Calibri" panose="020F0502020204030204"/>
              <a:cs typeface="+mn-cs"/>
            </a:endParaRPr>
          </a:p>
        </p:txBody>
      </p:sp>
      <p:sp>
        <p:nvSpPr>
          <p:cNvPr id="9" name="Text Box 20"/>
          <p:cNvSpPr txBox="1">
            <a:spLocks noChangeArrowheads="1"/>
          </p:cNvSpPr>
          <p:nvPr/>
        </p:nvSpPr>
        <p:spPr bwMode="gray">
          <a:xfrm>
            <a:off x="5343394" y="189055"/>
            <a:ext cx="546996" cy="461635"/>
          </a:xfrm>
          <a:prstGeom prst="rect">
            <a:avLst/>
          </a:prstGeom>
          <a:noFill/>
          <a:ln>
            <a:noFill/>
          </a:ln>
          <a:effectLst/>
        </p:spPr>
        <p:txBody>
          <a:bodyPr wrap="none">
            <a:spAutoFit/>
          </a:bodyPr>
          <a:lstStyle/>
          <a:p>
            <a:pPr algn="just" eaLnBrk="0" fontAlgn="auto" hangingPunct="0">
              <a:spcBef>
                <a:spcPts val="0"/>
              </a:spcBef>
              <a:spcAft>
                <a:spcPts val="0"/>
              </a:spcAft>
              <a:defRPr/>
            </a:pPr>
            <a:r>
              <a:rPr lang="en-US" altLang="en-US" sz="2400" b="1" dirty="0">
                <a:solidFill>
                  <a:schemeClr val="bg1"/>
                </a:solidFill>
                <a:latin typeface="Times New Roman" panose="02020603050405020304" pitchFamily="18" charset="0"/>
                <a:cs typeface="Times New Roman" panose="02020603050405020304" pitchFamily="18" charset="0"/>
              </a:rPr>
              <a:t>BÀI TẬP 3</a:t>
            </a:r>
          </a:p>
        </p:txBody>
      </p:sp>
      <p:sp>
        <p:nvSpPr>
          <p:cNvPr id="15" name="TextBox 14"/>
          <p:cNvSpPr txBox="1">
            <a:spLocks noChangeArrowheads="1"/>
          </p:cNvSpPr>
          <p:nvPr/>
        </p:nvSpPr>
        <p:spPr bwMode="auto">
          <a:xfrm>
            <a:off x="873456" y="1537777"/>
            <a:ext cx="3041106" cy="3970318"/>
          </a:xfrm>
          <a:prstGeom prst="rect">
            <a:avLst/>
          </a:prstGeom>
          <a:noFill/>
          <a:ln w="76200">
            <a:noFill/>
          </a:ln>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just"/>
            <a:r>
              <a:rPr lang="en-US" sz="2800" dirty="0">
                <a:latin typeface="Times New Roman" pitchFamily="18" charset="0"/>
                <a:cs typeface="Times New Roman" pitchFamily="18" charset="0"/>
              </a:rPr>
              <a:t>Thành ngữ </a:t>
            </a:r>
            <a:r>
              <a:rPr lang="en-US" sz="2800" b="1" i="1" dirty="0">
                <a:latin typeface="Times New Roman" pitchFamily="18" charset="0"/>
                <a:cs typeface="Times New Roman" pitchFamily="18" charset="0"/>
              </a:rPr>
              <a:t>"chết ngay đuôi, vái cả sáu tay "</a:t>
            </a:r>
            <a:r>
              <a:rPr lang="en-US" sz="2800" dirty="0">
                <a:latin typeface="Times New Roman" pitchFamily="18" charset="0"/>
                <a:cs typeface="Times New Roman" pitchFamily="18" charset="0"/>
              </a:rPr>
              <a:t> sử dụng các bộ phận đuôi và 6 tay thay vì các bộ phận cẳng và 2 tay ở thành ngữ </a:t>
            </a:r>
            <a:r>
              <a:rPr lang="en-US" sz="2800" b="1" i="1" dirty="0">
                <a:latin typeface="Times New Roman" pitchFamily="18" charset="0"/>
                <a:cs typeface="Times New Roman" pitchFamily="18" charset="0"/>
              </a:rPr>
              <a:t>"chết thẳng cẳng, vái cả hai tay"</a:t>
            </a:r>
            <a:endParaRPr lang="en-US" sz="2800" dirty="0">
              <a:latin typeface="Times New Roman" pitchFamily="18" charset="0"/>
              <a:cs typeface="Times New Roman" pitchFamily="18" charset="0"/>
            </a:endParaRPr>
          </a:p>
        </p:txBody>
      </p:sp>
      <p:sp>
        <p:nvSpPr>
          <p:cNvPr id="14" name="AutoShape 16"/>
          <p:cNvSpPr>
            <a:spLocks noChangeArrowheads="1"/>
          </p:cNvSpPr>
          <p:nvPr/>
        </p:nvSpPr>
        <p:spPr bwMode="auto">
          <a:xfrm>
            <a:off x="4587985" y="1472360"/>
            <a:ext cx="3041106" cy="4007556"/>
          </a:xfrm>
          <a:prstGeom prst="roundRect">
            <a:avLst>
              <a:gd name="adj" fmla="val 4690"/>
            </a:avLst>
          </a:prstGeom>
          <a:solidFill>
            <a:schemeClr val="accent3">
              <a:lumMod val="20000"/>
              <a:lumOff val="80000"/>
            </a:schemeClr>
          </a:solidFill>
          <a:ln w="76200">
            <a:solidFill>
              <a:srgbClr val="FFFF00"/>
            </a:solidFill>
            <a:round/>
            <a:headEnd/>
            <a:tailEnd/>
          </a:ln>
          <a:effectLst/>
        </p:spPr>
        <p:txBody>
          <a:bodyPr wrap="none" anchor="ctr"/>
          <a:lstStyle/>
          <a:p>
            <a:pPr algn="just" fontAlgn="auto">
              <a:spcBef>
                <a:spcPts val="0"/>
              </a:spcBef>
              <a:spcAft>
                <a:spcPts val="0"/>
              </a:spcAft>
              <a:defRPr/>
            </a:pPr>
            <a:endParaRPr lang="en-US">
              <a:solidFill>
                <a:prstClr val="black"/>
              </a:solidFill>
              <a:latin typeface="Calibri" panose="020F0502020204030204"/>
              <a:cs typeface="+mn-cs"/>
            </a:endParaRPr>
          </a:p>
        </p:txBody>
      </p:sp>
      <p:sp>
        <p:nvSpPr>
          <p:cNvPr id="16" name="TextBox 15"/>
          <p:cNvSpPr txBox="1">
            <a:spLocks noChangeArrowheads="1"/>
          </p:cNvSpPr>
          <p:nvPr/>
        </p:nvSpPr>
        <p:spPr bwMode="auto">
          <a:xfrm>
            <a:off x="4587984" y="1703825"/>
            <a:ext cx="3041106" cy="3539430"/>
          </a:xfrm>
          <a:prstGeom prst="rect">
            <a:avLst/>
          </a:prstGeom>
          <a:noFill/>
          <a:ln>
            <a:noFill/>
          </a:ln>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just"/>
            <a:r>
              <a:rPr lang="en-US" sz="2800" dirty="0">
                <a:latin typeface="Times New Roman" pitchFamily="18" charset="0"/>
                <a:cs typeface="Times New Roman" pitchFamily="18" charset="0"/>
              </a:rPr>
              <a:t>Thành ngữ </a:t>
            </a:r>
            <a:r>
              <a:rPr lang="en-US" sz="2800" b="1" i="1" dirty="0">
                <a:latin typeface="Times New Roman" pitchFamily="18" charset="0"/>
                <a:cs typeface="Times New Roman" pitchFamily="18" charset="0"/>
              </a:rPr>
              <a:t>"chết ngay đuôi, vái cả sáu tay "</a:t>
            </a:r>
            <a:r>
              <a:rPr lang="en-US" sz="2800" dirty="0">
                <a:latin typeface="Times New Roman" pitchFamily="18" charset="0"/>
                <a:cs typeface="Times New Roman" pitchFamily="18" charset="0"/>
              </a:rPr>
              <a:t>  phù hợp hơn với </a:t>
            </a:r>
            <a:r>
              <a:rPr lang="en-US" sz="2800" dirty="0" err="1">
                <a:latin typeface="Times New Roman" pitchFamily="18" charset="0"/>
                <a:cs typeface="Times New Roman" pitchFamily="18" charset="0"/>
              </a:rPr>
              <a:t>loài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dế</a:t>
            </a:r>
            <a:r>
              <a:rPr lang="en-US" sz="2800" dirty="0">
                <a:latin typeface="Times New Roman" pitchFamily="18" charset="0"/>
                <a:cs typeface="Times New Roman" pitchFamily="18" charset="0"/>
              </a:rPr>
              <a:t>, vì loài dế khác với con người, đặc tính của chúng là có đuôi và có 6 chân</a:t>
            </a:r>
          </a:p>
        </p:txBody>
      </p:sp>
      <p:sp>
        <p:nvSpPr>
          <p:cNvPr id="17" name="AutoShape 16"/>
          <p:cNvSpPr>
            <a:spLocks noChangeArrowheads="1"/>
          </p:cNvSpPr>
          <p:nvPr/>
        </p:nvSpPr>
        <p:spPr bwMode="auto">
          <a:xfrm>
            <a:off x="8288865" y="1488280"/>
            <a:ext cx="3041106" cy="4007556"/>
          </a:xfrm>
          <a:prstGeom prst="roundRect">
            <a:avLst>
              <a:gd name="adj" fmla="val 4690"/>
            </a:avLst>
          </a:prstGeom>
          <a:solidFill>
            <a:schemeClr val="accent3">
              <a:lumMod val="20000"/>
              <a:lumOff val="80000"/>
            </a:schemeClr>
          </a:solidFill>
          <a:ln w="76200">
            <a:solidFill>
              <a:srgbClr val="FF0000"/>
            </a:solidFill>
            <a:round/>
            <a:headEnd/>
            <a:tailEnd/>
          </a:ln>
          <a:effectLst/>
        </p:spPr>
        <p:txBody>
          <a:bodyPr wrap="none" anchor="ctr"/>
          <a:lstStyle/>
          <a:p>
            <a:pPr algn="just" fontAlgn="auto">
              <a:spcBef>
                <a:spcPts val="0"/>
              </a:spcBef>
              <a:spcAft>
                <a:spcPts val="0"/>
              </a:spcAft>
              <a:defRPr/>
            </a:pPr>
            <a:endParaRPr lang="en-US">
              <a:solidFill>
                <a:prstClr val="black"/>
              </a:solidFill>
              <a:latin typeface="Calibri" panose="020F0502020204030204"/>
              <a:cs typeface="+mn-cs"/>
            </a:endParaRPr>
          </a:p>
        </p:txBody>
      </p:sp>
      <p:sp>
        <p:nvSpPr>
          <p:cNvPr id="18" name="TextBox 17"/>
          <p:cNvSpPr txBox="1">
            <a:spLocks noChangeArrowheads="1"/>
          </p:cNvSpPr>
          <p:nvPr/>
        </p:nvSpPr>
        <p:spPr bwMode="auto">
          <a:xfrm>
            <a:off x="8288864" y="1719745"/>
            <a:ext cx="3041106" cy="2246769"/>
          </a:xfrm>
          <a:prstGeom prst="rect">
            <a:avLst/>
          </a:prstGeom>
          <a:noFill/>
          <a:ln>
            <a:noFill/>
          </a:ln>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just"/>
            <a:r>
              <a:rPr lang="en-US" sz="2800" b="1" dirty="0">
                <a:latin typeface="Times New Roman" pitchFamily="18" charset="0"/>
                <a:cs typeface="Times New Roman" pitchFamily="18" charset="0"/>
              </a:rPr>
              <a:t>Tác dụng: </a:t>
            </a:r>
            <a:r>
              <a:rPr lang="en-US" sz="2800" dirty="0">
                <a:latin typeface="Times New Roman" pitchFamily="18" charset="0"/>
                <a:cs typeface="Times New Roman" pitchFamily="18" charset="0"/>
              </a:rPr>
              <a:t>làm cho cách diễn đạt cô đọng, hàm súc, có tính hình tượng, giàu sức biểu cảm.</a:t>
            </a:r>
          </a:p>
        </p:txBody>
      </p:sp>
      <p:sp>
        <p:nvSpPr>
          <p:cNvPr id="3" name="Right Arrow 2"/>
          <p:cNvSpPr/>
          <p:nvPr/>
        </p:nvSpPr>
        <p:spPr>
          <a:xfrm>
            <a:off x="3914563" y="3111690"/>
            <a:ext cx="668021" cy="3212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ight Arrow 18"/>
          <p:cNvSpPr/>
          <p:nvPr/>
        </p:nvSpPr>
        <p:spPr>
          <a:xfrm>
            <a:off x="7629091" y="3141258"/>
            <a:ext cx="668021" cy="3212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5981050"/>
      </p:ext>
    </p:extLst>
  </p:cSld>
  <p:clrMapOvr>
    <a:masterClrMapping/>
  </p:clrMapOvr>
  <p:transition spd="slow">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16"/>
          <p:cNvSpPr>
            <a:spLocks noChangeArrowheads="1"/>
          </p:cNvSpPr>
          <p:nvPr/>
        </p:nvSpPr>
        <p:spPr bwMode="auto">
          <a:xfrm>
            <a:off x="491319" y="1045213"/>
            <a:ext cx="10972799" cy="5642189"/>
          </a:xfrm>
          <a:prstGeom prst="roundRect">
            <a:avLst>
              <a:gd name="adj" fmla="val 4690"/>
            </a:avLst>
          </a:prstGeom>
          <a:solidFill>
            <a:schemeClr val="accent3">
              <a:lumMod val="20000"/>
              <a:lumOff val="80000"/>
            </a:schemeClr>
          </a:solidFill>
          <a:ln w="57150">
            <a:solidFill>
              <a:schemeClr val="folHlink"/>
            </a:solidFill>
            <a:round/>
            <a:headEnd/>
            <a:tailEnd/>
          </a:ln>
          <a:effectLst/>
        </p:spPr>
        <p:txBody>
          <a:bodyPr wrap="none" anchor="ctr"/>
          <a:lstStyle/>
          <a:p>
            <a:pPr algn="just" fontAlgn="auto">
              <a:spcBef>
                <a:spcPts val="0"/>
              </a:spcBef>
              <a:spcAft>
                <a:spcPts val="0"/>
              </a:spcAft>
              <a:defRPr/>
            </a:pPr>
            <a:endParaRPr lang="en-US">
              <a:solidFill>
                <a:prstClr val="black"/>
              </a:solidFill>
              <a:latin typeface="Calibri" panose="020F0502020204030204"/>
              <a:cs typeface="+mn-cs"/>
            </a:endParaRPr>
          </a:p>
        </p:txBody>
      </p:sp>
      <p:sp>
        <p:nvSpPr>
          <p:cNvPr id="8" name="AutoShape 17"/>
          <p:cNvSpPr>
            <a:spLocks noChangeArrowheads="1"/>
          </p:cNvSpPr>
          <p:nvPr/>
        </p:nvSpPr>
        <p:spPr bwMode="gray">
          <a:xfrm>
            <a:off x="1678786" y="591739"/>
            <a:ext cx="8823333" cy="794674"/>
          </a:xfrm>
          <a:prstGeom prst="roundRect">
            <a:avLst>
              <a:gd name="adj" fmla="val 50000"/>
            </a:avLst>
          </a:prstGeom>
          <a:solidFill>
            <a:srgbClr val="00B050"/>
          </a:solidFill>
          <a:ln>
            <a:noFill/>
          </a:ln>
          <a:effectLst/>
        </p:spPr>
        <p:txBody>
          <a:bodyPr wrap="none" anchor="ctr"/>
          <a:lstStyle/>
          <a:p>
            <a:pPr algn="just" fontAlgn="auto">
              <a:spcBef>
                <a:spcPts val="0"/>
              </a:spcBef>
              <a:spcAft>
                <a:spcPts val="0"/>
              </a:spcAft>
              <a:defRPr/>
            </a:pPr>
            <a:endParaRPr lang="en-US">
              <a:solidFill>
                <a:prstClr val="black"/>
              </a:solidFill>
              <a:latin typeface="Calibri" panose="020F0502020204030204"/>
              <a:cs typeface="+mn-cs"/>
            </a:endParaRPr>
          </a:p>
        </p:txBody>
      </p:sp>
      <p:sp>
        <p:nvSpPr>
          <p:cNvPr id="9" name="Text Box 20"/>
          <p:cNvSpPr txBox="1">
            <a:spLocks noChangeArrowheads="1"/>
          </p:cNvSpPr>
          <p:nvPr/>
        </p:nvSpPr>
        <p:spPr bwMode="gray">
          <a:xfrm>
            <a:off x="5250352" y="649879"/>
            <a:ext cx="2356607" cy="646331"/>
          </a:xfrm>
          <a:prstGeom prst="rect">
            <a:avLst/>
          </a:prstGeom>
          <a:noFill/>
          <a:ln>
            <a:noFill/>
          </a:ln>
          <a:effectLst/>
        </p:spPr>
        <p:txBody>
          <a:bodyPr wrap="none">
            <a:spAutoFit/>
          </a:bodyPr>
          <a:lstStyle/>
          <a:p>
            <a:pPr algn="just" eaLnBrk="0" fontAlgn="auto" hangingPunct="0">
              <a:spcBef>
                <a:spcPts val="0"/>
              </a:spcBef>
              <a:spcAft>
                <a:spcPts val="0"/>
              </a:spcAft>
              <a:defRPr/>
            </a:pPr>
            <a:r>
              <a:rPr lang="en-US" altLang="en-US" sz="3600" b="1" dirty="0">
                <a:solidFill>
                  <a:schemeClr val="bg1"/>
                </a:solidFill>
                <a:latin typeface="Times New Roman" panose="02020603050405020304" pitchFamily="18" charset="0"/>
                <a:cs typeface="Times New Roman" panose="02020603050405020304" pitchFamily="18" charset="0"/>
              </a:rPr>
              <a:t>BÀI TẬP 4</a:t>
            </a:r>
          </a:p>
        </p:txBody>
      </p:sp>
      <p:sp>
        <p:nvSpPr>
          <p:cNvPr id="15" name="TextBox 14"/>
          <p:cNvSpPr txBox="1">
            <a:spLocks noChangeArrowheads="1"/>
          </p:cNvSpPr>
          <p:nvPr/>
        </p:nvSpPr>
        <p:spPr bwMode="auto">
          <a:xfrm>
            <a:off x="559558" y="1374001"/>
            <a:ext cx="10877264" cy="2677656"/>
          </a:xfrm>
          <a:prstGeom prst="rect">
            <a:avLst/>
          </a:prstGeom>
          <a:solidFill>
            <a:schemeClr val="accent5">
              <a:lumMod val="40000"/>
              <a:lumOff val="60000"/>
            </a:schemeClr>
          </a:solidFill>
          <a:ln>
            <a:noFill/>
          </a:ln>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800" b="1" dirty="0">
                <a:solidFill>
                  <a:srgbClr val="FF0000"/>
                </a:solidFill>
                <a:latin typeface="Times New Roman" pitchFamily="18" charset="0"/>
                <a:cs typeface="Times New Roman" pitchFamily="18" charset="0"/>
              </a:rPr>
              <a:t>Tìm chủ ngữ là cụm danh từ trong những câu sau đây:</a:t>
            </a:r>
          </a:p>
          <a:p>
            <a:r>
              <a:rPr lang="en-US" sz="2800" dirty="0">
                <a:latin typeface="Times New Roman" pitchFamily="18" charset="0"/>
                <a:cs typeface="Times New Roman" pitchFamily="18" charset="0"/>
              </a:rPr>
              <a:t>a. Những cái vuốt ở chân, ở khoeo cứ cứng dần và nhọn hoắt. (Tô Hoài)</a:t>
            </a:r>
          </a:p>
          <a:p>
            <a:r>
              <a:rPr lang="en-US" sz="2800" dirty="0">
                <a:latin typeface="Times New Roman" pitchFamily="18" charset="0"/>
                <a:cs typeface="Times New Roman" pitchFamily="18" charset="0"/>
              </a:rPr>
              <a:t>b. Những gã xốc nổi thường lầm cử chỉ ngông cuồng là tài ba. (Tô Hoài)</a:t>
            </a:r>
          </a:p>
          <a:p>
            <a:r>
              <a:rPr lang="en-US" sz="2800" dirty="0">
                <a:latin typeface="Times New Roman" pitchFamily="18" charset="0"/>
                <a:cs typeface="Times New Roman" pitchFamily="18" charset="0"/>
              </a:rPr>
              <a:t>c. Hàng ngàn ngọn nến sáng rực, lấp lánh trên cành lá xanh </a:t>
            </a:r>
            <a:r>
              <a:rPr lang="en-US" sz="2800" dirty="0" err="1">
                <a:latin typeface="Times New Roman" pitchFamily="18" charset="0"/>
                <a:cs typeface="Times New Roman" pitchFamily="18" charset="0"/>
              </a:rPr>
              <a:t>tươi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rất nhiều bức tranh màu sắc rực rỡ như những bức bày trong các tủ hàng hiện ra trước mắt em bé. (Cô be bán diêm)</a:t>
            </a:r>
          </a:p>
        </p:txBody>
      </p:sp>
      <p:sp>
        <p:nvSpPr>
          <p:cNvPr id="13" name="TextBox 12"/>
          <p:cNvSpPr txBox="1">
            <a:spLocks noChangeArrowheads="1"/>
          </p:cNvSpPr>
          <p:nvPr/>
        </p:nvSpPr>
        <p:spPr bwMode="auto">
          <a:xfrm>
            <a:off x="559558" y="4187694"/>
            <a:ext cx="10877264" cy="2246769"/>
          </a:xfrm>
          <a:prstGeom prst="rect">
            <a:avLst/>
          </a:prstGeom>
          <a:solidFill>
            <a:schemeClr val="accent6">
              <a:lumMod val="60000"/>
              <a:lumOff val="40000"/>
            </a:schemeClr>
          </a:solidFill>
          <a:ln>
            <a:noFill/>
          </a:ln>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800" b="1" dirty="0">
                <a:solidFill>
                  <a:srgbClr val="FF0000"/>
                </a:solidFill>
                <a:latin typeface="Times New Roman" pitchFamily="18" charset="0"/>
                <a:cs typeface="Times New Roman" pitchFamily="18" charset="0"/>
              </a:rPr>
              <a:t>Chủ ngữ là cụm danh từ</a:t>
            </a:r>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a. Những cái vuốt ở chân, ở khoeo</a:t>
            </a:r>
          </a:p>
          <a:p>
            <a:r>
              <a:rPr lang="en-US" sz="2800" dirty="0">
                <a:latin typeface="Times New Roman" pitchFamily="18" charset="0"/>
                <a:cs typeface="Times New Roman" pitchFamily="18" charset="0"/>
              </a:rPr>
              <a:t>b. Những gã xốc nổi</a:t>
            </a:r>
          </a:p>
          <a:p>
            <a:r>
              <a:rPr lang="en-US" sz="2800" dirty="0">
                <a:latin typeface="Times New Roman" pitchFamily="18" charset="0"/>
                <a:cs typeface="Times New Roman" pitchFamily="18" charset="0"/>
              </a:rPr>
              <a:t>c. Hàng ngàn ngọn nến sáng rực, lấp lánh trên cành lá xanh tươi và rất nhiều bức tranh màu sắc rực rỡ như những bức bày trong các tủ hàng</a:t>
            </a:r>
          </a:p>
        </p:txBody>
      </p:sp>
    </p:spTree>
    <p:extLst>
      <p:ext uri="{BB962C8B-B14F-4D97-AF65-F5344CB8AC3E}">
        <p14:creationId xmlns:p14="http://schemas.microsoft.com/office/powerpoint/2010/main" val="29163299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7C5B2D99-7EFE-4C8A-B76A-09CC2011CC16}"/>
              </a:ext>
            </a:extLst>
          </p:cNvPr>
          <p:cNvGraphicFramePr>
            <a:graphicFrameLocks noGrp="1"/>
          </p:cNvGraphicFramePr>
          <p:nvPr>
            <p:extLst>
              <p:ext uri="{D42A27DB-BD31-4B8C-83A1-F6EECF244321}">
                <p14:modId xmlns:p14="http://schemas.microsoft.com/office/powerpoint/2010/main" val="4277821719"/>
              </p:ext>
            </p:extLst>
          </p:nvPr>
        </p:nvGraphicFramePr>
        <p:xfrm>
          <a:off x="245660" y="925061"/>
          <a:ext cx="11382233" cy="4438209"/>
        </p:xfrm>
        <a:graphic>
          <a:graphicData uri="http://schemas.openxmlformats.org/drawingml/2006/table">
            <a:tbl>
              <a:tblPr firstRow="1" firstCol="1" bandRow="1">
                <a:tableStyleId>{5C22544A-7EE6-4342-B048-85BDC9FD1C3A}</a:tableStyleId>
              </a:tblPr>
              <a:tblGrid>
                <a:gridCol w="3343701">
                  <a:extLst>
                    <a:ext uri="{9D8B030D-6E8A-4147-A177-3AD203B41FA5}">
                      <a16:colId xmlns:a16="http://schemas.microsoft.com/office/drawing/2014/main" val="4164531742"/>
                    </a:ext>
                  </a:extLst>
                </a:gridCol>
                <a:gridCol w="3846157">
                  <a:extLst>
                    <a:ext uri="{9D8B030D-6E8A-4147-A177-3AD203B41FA5}">
                      <a16:colId xmlns:a16="http://schemas.microsoft.com/office/drawing/2014/main" val="4197524081"/>
                    </a:ext>
                  </a:extLst>
                </a:gridCol>
                <a:gridCol w="4192375">
                  <a:extLst>
                    <a:ext uri="{9D8B030D-6E8A-4147-A177-3AD203B41FA5}">
                      <a16:colId xmlns:a16="http://schemas.microsoft.com/office/drawing/2014/main" val="1439513192"/>
                    </a:ext>
                  </a:extLst>
                </a:gridCol>
              </a:tblGrid>
              <a:tr h="704464">
                <a:tc>
                  <a:txBody>
                    <a:bodyPr/>
                    <a:lstStyle/>
                    <a:p>
                      <a:pPr algn="ctr">
                        <a:lnSpc>
                          <a:spcPct val="107000"/>
                        </a:lnSpc>
                        <a:spcAft>
                          <a:spcPts val="800"/>
                        </a:spcAft>
                      </a:pPr>
                      <a:r>
                        <a:rPr lang="en-US" sz="2800" dirty="0" err="1">
                          <a:solidFill>
                            <a:srgbClr val="FF0000"/>
                          </a:solidFill>
                          <a:effectLst/>
                          <a:latin typeface="Times New Roman" pitchFamily="18" charset="0"/>
                          <a:cs typeface="Times New Roman" pitchFamily="18" charset="0"/>
                        </a:rPr>
                        <a:t>Thành</a:t>
                      </a:r>
                      <a:r>
                        <a:rPr lang="en-US" sz="2800" dirty="0">
                          <a:solidFill>
                            <a:srgbClr val="FF0000"/>
                          </a:solidFill>
                          <a:effectLst/>
                          <a:latin typeface="Times New Roman" pitchFamily="18" charset="0"/>
                          <a:cs typeface="Times New Roman" pitchFamily="18" charset="0"/>
                        </a:rPr>
                        <a:t> </a:t>
                      </a:r>
                      <a:r>
                        <a:rPr lang="en-US" sz="2800" dirty="0" err="1">
                          <a:solidFill>
                            <a:srgbClr val="FF0000"/>
                          </a:solidFill>
                          <a:effectLst/>
                          <a:latin typeface="Times New Roman" pitchFamily="18" charset="0"/>
                          <a:cs typeface="Times New Roman" pitchFamily="18" charset="0"/>
                        </a:rPr>
                        <a:t>phần</a:t>
                      </a:r>
                      <a:r>
                        <a:rPr lang="en-US" sz="2800" dirty="0">
                          <a:solidFill>
                            <a:srgbClr val="FF0000"/>
                          </a:solidFill>
                          <a:effectLst/>
                          <a:latin typeface="Times New Roman" pitchFamily="18" charset="0"/>
                          <a:cs typeface="Times New Roman" pitchFamily="18" charset="0"/>
                        </a:rPr>
                        <a:t> </a:t>
                      </a:r>
                      <a:r>
                        <a:rPr lang="en-US" sz="2800" dirty="0" err="1">
                          <a:solidFill>
                            <a:srgbClr val="FF0000"/>
                          </a:solidFill>
                          <a:effectLst/>
                          <a:latin typeface="Times New Roman" pitchFamily="18" charset="0"/>
                          <a:cs typeface="Times New Roman" pitchFamily="18" charset="0"/>
                        </a:rPr>
                        <a:t>trước</a:t>
                      </a:r>
                      <a:endParaRPr lang="en-US" sz="2800"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45962" marR="45962" marT="45962" marB="45962">
                    <a:solidFill>
                      <a:schemeClr val="accent2">
                        <a:lumMod val="40000"/>
                        <a:lumOff val="60000"/>
                      </a:schemeClr>
                    </a:solidFill>
                  </a:tcPr>
                </a:tc>
                <a:tc>
                  <a:txBody>
                    <a:bodyPr/>
                    <a:lstStyle/>
                    <a:p>
                      <a:pPr algn="ctr">
                        <a:lnSpc>
                          <a:spcPct val="107000"/>
                        </a:lnSpc>
                        <a:spcAft>
                          <a:spcPts val="800"/>
                        </a:spcAft>
                      </a:pPr>
                      <a:r>
                        <a:rPr lang="en-US" sz="2800" dirty="0" err="1">
                          <a:solidFill>
                            <a:srgbClr val="FF0000"/>
                          </a:solidFill>
                          <a:effectLst/>
                          <a:latin typeface="Times New Roman" pitchFamily="18" charset="0"/>
                          <a:cs typeface="Times New Roman" pitchFamily="18" charset="0"/>
                        </a:rPr>
                        <a:t>Thành</a:t>
                      </a:r>
                      <a:r>
                        <a:rPr lang="en-US" sz="2800" dirty="0">
                          <a:solidFill>
                            <a:srgbClr val="FF0000"/>
                          </a:solidFill>
                          <a:effectLst/>
                          <a:latin typeface="Times New Roman" pitchFamily="18" charset="0"/>
                          <a:cs typeface="Times New Roman" pitchFamily="18" charset="0"/>
                        </a:rPr>
                        <a:t> </a:t>
                      </a:r>
                      <a:r>
                        <a:rPr lang="en-US" sz="2800" dirty="0" err="1">
                          <a:solidFill>
                            <a:srgbClr val="FF0000"/>
                          </a:solidFill>
                          <a:effectLst/>
                          <a:latin typeface="Times New Roman" pitchFamily="18" charset="0"/>
                          <a:cs typeface="Times New Roman" pitchFamily="18" charset="0"/>
                        </a:rPr>
                        <a:t>phần</a:t>
                      </a:r>
                      <a:r>
                        <a:rPr lang="en-US" sz="2800" dirty="0">
                          <a:solidFill>
                            <a:srgbClr val="FF0000"/>
                          </a:solidFill>
                          <a:effectLst/>
                          <a:latin typeface="Times New Roman" pitchFamily="18" charset="0"/>
                          <a:cs typeface="Times New Roman" pitchFamily="18" charset="0"/>
                        </a:rPr>
                        <a:t> </a:t>
                      </a:r>
                      <a:r>
                        <a:rPr lang="en-US" sz="2800" dirty="0" err="1">
                          <a:solidFill>
                            <a:srgbClr val="FF0000"/>
                          </a:solidFill>
                          <a:effectLst/>
                          <a:latin typeface="Times New Roman" pitchFamily="18" charset="0"/>
                          <a:cs typeface="Times New Roman" pitchFamily="18" charset="0"/>
                        </a:rPr>
                        <a:t>trung</a:t>
                      </a:r>
                      <a:r>
                        <a:rPr lang="en-US" sz="2800" dirty="0">
                          <a:solidFill>
                            <a:srgbClr val="FF0000"/>
                          </a:solidFill>
                          <a:effectLst/>
                          <a:latin typeface="Times New Roman" pitchFamily="18" charset="0"/>
                          <a:cs typeface="Times New Roman" pitchFamily="18" charset="0"/>
                        </a:rPr>
                        <a:t> </a:t>
                      </a:r>
                      <a:r>
                        <a:rPr lang="en-US" sz="2800" dirty="0" err="1">
                          <a:solidFill>
                            <a:srgbClr val="FF0000"/>
                          </a:solidFill>
                          <a:effectLst/>
                          <a:latin typeface="Times New Roman" pitchFamily="18" charset="0"/>
                          <a:cs typeface="Times New Roman" pitchFamily="18" charset="0"/>
                        </a:rPr>
                        <a:t>tâm</a:t>
                      </a:r>
                      <a:endParaRPr lang="en-US" sz="2800"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45962" marR="45962" marT="45962" marB="45962">
                    <a:solidFill>
                      <a:schemeClr val="accent6">
                        <a:lumMod val="60000"/>
                        <a:lumOff val="40000"/>
                      </a:schemeClr>
                    </a:solidFill>
                  </a:tcPr>
                </a:tc>
                <a:tc>
                  <a:txBody>
                    <a:bodyPr/>
                    <a:lstStyle/>
                    <a:p>
                      <a:pPr algn="ctr">
                        <a:lnSpc>
                          <a:spcPct val="107000"/>
                        </a:lnSpc>
                        <a:spcAft>
                          <a:spcPts val="800"/>
                        </a:spcAft>
                      </a:pPr>
                      <a:r>
                        <a:rPr lang="en-US" sz="2800" dirty="0" err="1">
                          <a:solidFill>
                            <a:srgbClr val="FF0000"/>
                          </a:solidFill>
                          <a:effectLst/>
                          <a:latin typeface="Times New Roman" pitchFamily="18" charset="0"/>
                          <a:cs typeface="Times New Roman" pitchFamily="18" charset="0"/>
                        </a:rPr>
                        <a:t>Thành</a:t>
                      </a:r>
                      <a:r>
                        <a:rPr lang="en-US" sz="2800" dirty="0">
                          <a:solidFill>
                            <a:srgbClr val="FF0000"/>
                          </a:solidFill>
                          <a:effectLst/>
                          <a:latin typeface="Times New Roman" pitchFamily="18" charset="0"/>
                          <a:cs typeface="Times New Roman" pitchFamily="18" charset="0"/>
                        </a:rPr>
                        <a:t> </a:t>
                      </a:r>
                      <a:r>
                        <a:rPr lang="en-US" sz="2800" dirty="0" err="1">
                          <a:solidFill>
                            <a:srgbClr val="FF0000"/>
                          </a:solidFill>
                          <a:effectLst/>
                          <a:latin typeface="Times New Roman" pitchFamily="18" charset="0"/>
                          <a:cs typeface="Times New Roman" pitchFamily="18" charset="0"/>
                        </a:rPr>
                        <a:t>phần</a:t>
                      </a:r>
                      <a:r>
                        <a:rPr lang="en-US" sz="2800" dirty="0">
                          <a:solidFill>
                            <a:srgbClr val="FF0000"/>
                          </a:solidFill>
                          <a:effectLst/>
                          <a:latin typeface="Times New Roman" pitchFamily="18" charset="0"/>
                          <a:cs typeface="Times New Roman" pitchFamily="18" charset="0"/>
                        </a:rPr>
                        <a:t> </a:t>
                      </a:r>
                      <a:r>
                        <a:rPr lang="en-US" sz="2800" dirty="0" err="1">
                          <a:solidFill>
                            <a:srgbClr val="FF0000"/>
                          </a:solidFill>
                          <a:effectLst/>
                          <a:latin typeface="Times New Roman" pitchFamily="18" charset="0"/>
                          <a:cs typeface="Times New Roman" pitchFamily="18" charset="0"/>
                        </a:rPr>
                        <a:t>sau</a:t>
                      </a:r>
                      <a:endParaRPr lang="en-US" sz="2800"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45962" marR="45962" marT="45962" marB="45962">
                    <a:solidFill>
                      <a:srgbClr val="FFC000"/>
                    </a:solidFill>
                  </a:tcPr>
                </a:tc>
                <a:extLst>
                  <a:ext uri="{0D108BD9-81ED-4DB2-BD59-A6C34878D82A}">
                    <a16:rowId xmlns:a16="http://schemas.microsoft.com/office/drawing/2014/main" val="3311862996"/>
                  </a:ext>
                </a:extLst>
              </a:tr>
              <a:tr h="531583">
                <a:tc>
                  <a:txBody>
                    <a:bodyPr/>
                    <a:lstStyle/>
                    <a:p>
                      <a:pPr>
                        <a:lnSpc>
                          <a:spcPct val="107000"/>
                        </a:lnSpc>
                        <a:spcAft>
                          <a:spcPts val="800"/>
                        </a:spcAft>
                      </a:pP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45962" marR="45962" marT="45962" marB="45962">
                    <a:solidFill>
                      <a:schemeClr val="accent2">
                        <a:lumMod val="40000"/>
                        <a:lumOff val="60000"/>
                      </a:schemeClr>
                    </a:solidFill>
                  </a:tcPr>
                </a:tc>
                <a:tc>
                  <a:txBody>
                    <a:bodyPr/>
                    <a:lstStyle/>
                    <a:p>
                      <a:pPr>
                        <a:lnSpc>
                          <a:spcPct val="107000"/>
                        </a:lnSpc>
                        <a:spcAft>
                          <a:spcPts val="800"/>
                        </a:spcAft>
                      </a:pP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45962" marR="45962" marT="45962" marB="45962">
                    <a:solidFill>
                      <a:schemeClr val="accent6">
                        <a:lumMod val="60000"/>
                        <a:lumOff val="40000"/>
                      </a:schemeClr>
                    </a:solidFill>
                  </a:tcPr>
                </a:tc>
                <a:tc>
                  <a:txBody>
                    <a:bodyPr/>
                    <a:lstStyle/>
                    <a:p>
                      <a:pPr>
                        <a:lnSpc>
                          <a:spcPct val="107000"/>
                        </a:lnSpc>
                        <a:spcAft>
                          <a:spcPts val="800"/>
                        </a:spcAft>
                      </a:pP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45962" marR="45962" marT="45962" marB="45962">
                    <a:solidFill>
                      <a:srgbClr val="FFC000"/>
                    </a:solidFill>
                  </a:tcPr>
                </a:tc>
                <a:extLst>
                  <a:ext uri="{0D108BD9-81ED-4DB2-BD59-A6C34878D82A}">
                    <a16:rowId xmlns:a16="http://schemas.microsoft.com/office/drawing/2014/main" val="1315424973"/>
                  </a:ext>
                </a:extLst>
              </a:tr>
              <a:tr h="531583">
                <a:tc>
                  <a:txBody>
                    <a:bodyPr/>
                    <a:lstStyle/>
                    <a:p>
                      <a:pPr>
                        <a:lnSpc>
                          <a:spcPct val="107000"/>
                        </a:lnSpc>
                        <a:spcAft>
                          <a:spcPts val="800"/>
                        </a:spcAft>
                      </a:pP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45962" marR="45962" marT="45962" marB="45962">
                    <a:solidFill>
                      <a:schemeClr val="accent2">
                        <a:lumMod val="40000"/>
                        <a:lumOff val="60000"/>
                      </a:schemeClr>
                    </a:solidFill>
                  </a:tcPr>
                </a:tc>
                <a:tc>
                  <a:txBody>
                    <a:bodyPr/>
                    <a:lstStyle/>
                    <a:p>
                      <a:pPr>
                        <a:lnSpc>
                          <a:spcPct val="107000"/>
                        </a:lnSpc>
                        <a:spcAft>
                          <a:spcPts val="800"/>
                        </a:spcAft>
                      </a:pP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45962" marR="45962" marT="45962" marB="45962">
                    <a:solidFill>
                      <a:schemeClr val="accent6">
                        <a:lumMod val="60000"/>
                        <a:lumOff val="40000"/>
                      </a:schemeClr>
                    </a:solidFill>
                  </a:tcPr>
                </a:tc>
                <a:tc>
                  <a:txBody>
                    <a:bodyPr/>
                    <a:lstStyle/>
                    <a:p>
                      <a:pPr>
                        <a:lnSpc>
                          <a:spcPct val="107000"/>
                        </a:lnSpc>
                        <a:spcAft>
                          <a:spcPts val="800"/>
                        </a:spcAft>
                      </a:pP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45962" marR="45962" marT="45962" marB="45962">
                    <a:solidFill>
                      <a:srgbClr val="FFC000"/>
                    </a:solidFill>
                  </a:tcPr>
                </a:tc>
                <a:extLst>
                  <a:ext uri="{0D108BD9-81ED-4DB2-BD59-A6C34878D82A}">
                    <a16:rowId xmlns:a16="http://schemas.microsoft.com/office/drawing/2014/main" val="3458161552"/>
                  </a:ext>
                </a:extLst>
              </a:tr>
              <a:tr h="1125014">
                <a:tc>
                  <a:txBody>
                    <a:bodyPr/>
                    <a:lstStyle/>
                    <a:p>
                      <a:pPr>
                        <a:lnSpc>
                          <a:spcPct val="107000"/>
                        </a:lnSpc>
                        <a:spcAft>
                          <a:spcPts val="800"/>
                        </a:spcAft>
                      </a:pP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45962" marR="45962" marT="45962" marB="45962">
                    <a:solidFill>
                      <a:schemeClr val="accent2">
                        <a:lumMod val="40000"/>
                        <a:lumOff val="60000"/>
                      </a:schemeClr>
                    </a:solidFill>
                  </a:tcPr>
                </a:tc>
                <a:tc>
                  <a:txBody>
                    <a:bodyPr/>
                    <a:lstStyle/>
                    <a:p>
                      <a:pPr>
                        <a:lnSpc>
                          <a:spcPct val="107000"/>
                        </a:lnSpc>
                        <a:spcAft>
                          <a:spcPts val="800"/>
                        </a:spcAft>
                      </a:pP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45962" marR="45962" marT="45962" marB="45962">
                    <a:solidFill>
                      <a:schemeClr val="accent6">
                        <a:lumMod val="60000"/>
                        <a:lumOff val="40000"/>
                      </a:schemeClr>
                    </a:solidFill>
                  </a:tcPr>
                </a:tc>
                <a:tc>
                  <a:txBody>
                    <a:bodyPr/>
                    <a:lstStyle/>
                    <a:p>
                      <a:pPr>
                        <a:lnSpc>
                          <a:spcPct val="107000"/>
                        </a:lnSpc>
                        <a:spcAft>
                          <a:spcPts val="800"/>
                        </a:spcAft>
                      </a:pP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45962" marR="45962" marT="45962" marB="45962">
                    <a:solidFill>
                      <a:srgbClr val="FFC000"/>
                    </a:solidFill>
                  </a:tcPr>
                </a:tc>
                <a:extLst>
                  <a:ext uri="{0D108BD9-81ED-4DB2-BD59-A6C34878D82A}">
                    <a16:rowId xmlns:a16="http://schemas.microsoft.com/office/drawing/2014/main" val="2309599410"/>
                  </a:ext>
                </a:extLst>
              </a:tr>
              <a:tr h="1545565">
                <a:tc>
                  <a:txBody>
                    <a:bodyPr/>
                    <a:lstStyle/>
                    <a:p>
                      <a:pPr>
                        <a:lnSpc>
                          <a:spcPct val="107000"/>
                        </a:lnSpc>
                        <a:spcAft>
                          <a:spcPts val="800"/>
                        </a:spcAft>
                      </a:pP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45962" marR="45962" marT="45962" marB="45962">
                    <a:solidFill>
                      <a:schemeClr val="accent2">
                        <a:lumMod val="40000"/>
                        <a:lumOff val="60000"/>
                      </a:schemeClr>
                    </a:solidFill>
                  </a:tcPr>
                </a:tc>
                <a:tc>
                  <a:txBody>
                    <a:bodyPr/>
                    <a:lstStyle/>
                    <a:p>
                      <a:pPr>
                        <a:lnSpc>
                          <a:spcPct val="107000"/>
                        </a:lnSpc>
                        <a:spcAft>
                          <a:spcPts val="800"/>
                        </a:spcAft>
                      </a:pP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45962" marR="45962" marT="45962" marB="45962">
                    <a:solidFill>
                      <a:schemeClr val="accent6">
                        <a:lumMod val="60000"/>
                        <a:lumOff val="40000"/>
                      </a:schemeClr>
                    </a:solidFill>
                  </a:tcPr>
                </a:tc>
                <a:tc>
                  <a:txBody>
                    <a:bodyPr/>
                    <a:lstStyle/>
                    <a:p>
                      <a:pPr>
                        <a:lnSpc>
                          <a:spcPct val="107000"/>
                        </a:lnSpc>
                        <a:spcAft>
                          <a:spcPts val="800"/>
                        </a:spcAft>
                      </a:pP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45962" marR="45962" marT="45962" marB="45962">
                    <a:solidFill>
                      <a:srgbClr val="FFC000"/>
                    </a:solidFill>
                  </a:tcPr>
                </a:tc>
                <a:extLst>
                  <a:ext uri="{0D108BD9-81ED-4DB2-BD59-A6C34878D82A}">
                    <a16:rowId xmlns:a16="http://schemas.microsoft.com/office/drawing/2014/main" val="2156002645"/>
                  </a:ext>
                </a:extLst>
              </a:tr>
            </a:tbl>
          </a:graphicData>
        </a:graphic>
      </p:graphicFrame>
      <p:sp>
        <p:nvSpPr>
          <p:cNvPr id="16" name="TextBox 15">
            <a:extLst>
              <a:ext uri="{FF2B5EF4-FFF2-40B4-BE49-F238E27FC236}">
                <a16:creationId xmlns:a16="http://schemas.microsoft.com/office/drawing/2014/main" id="{9D1C1A3A-83FD-4EE0-AC47-D1FD9F45C8E2}"/>
              </a:ext>
            </a:extLst>
          </p:cNvPr>
          <p:cNvSpPr txBox="1"/>
          <p:nvPr/>
        </p:nvSpPr>
        <p:spPr>
          <a:xfrm>
            <a:off x="974645" y="1525937"/>
            <a:ext cx="1619475" cy="583750"/>
          </a:xfrm>
          <a:prstGeom prst="rect">
            <a:avLst/>
          </a:prstGeom>
          <a:noFill/>
        </p:spPr>
        <p:txBody>
          <a:bodyPr wrap="square">
            <a:spAutoFit/>
          </a:bodyPr>
          <a:lstStyle/>
          <a:p>
            <a:pPr algn="ctr">
              <a:lnSpc>
                <a:spcPct val="107000"/>
              </a:lnSpc>
              <a:spcAft>
                <a:spcPts val="800"/>
              </a:spcAft>
            </a:pPr>
            <a:r>
              <a:rPr lang="en-US" sz="3200" dirty="0" err="1">
                <a:effectLst/>
                <a:latin typeface="Times New Roman" panose="02020603050405020304" pitchFamily="18" charset="0"/>
                <a:cs typeface="Times New Roman" panose="02020603050405020304" pitchFamily="18" charset="0"/>
              </a:rPr>
              <a:t>những</a:t>
            </a:r>
            <a:endParaRPr lang="en-US" sz="3200" dirty="0">
              <a:effectLst/>
              <a:latin typeface="Times New Roman" panose="02020603050405020304" pitchFamily="18" charset="0"/>
              <a:ea typeface="Arial" panose="020B060402020202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96EC49D0-7639-4A99-9163-08560ACCFD51}"/>
              </a:ext>
            </a:extLst>
          </p:cNvPr>
          <p:cNvSpPr txBox="1"/>
          <p:nvPr/>
        </p:nvSpPr>
        <p:spPr>
          <a:xfrm>
            <a:off x="1009604" y="2071865"/>
            <a:ext cx="1619475" cy="583750"/>
          </a:xfrm>
          <a:prstGeom prst="rect">
            <a:avLst/>
          </a:prstGeom>
          <a:noFill/>
        </p:spPr>
        <p:txBody>
          <a:bodyPr wrap="square">
            <a:spAutoFit/>
          </a:bodyPr>
          <a:lstStyle/>
          <a:p>
            <a:pPr algn="ctr">
              <a:lnSpc>
                <a:spcPct val="107000"/>
              </a:lnSpc>
              <a:spcAft>
                <a:spcPts val="800"/>
              </a:spcAft>
            </a:pPr>
            <a:r>
              <a:rPr lang="en-US" sz="3200" dirty="0" err="1">
                <a:effectLst/>
                <a:latin typeface="Times New Roman" panose="02020603050405020304" pitchFamily="18" charset="0"/>
                <a:cs typeface="Times New Roman" panose="02020603050405020304" pitchFamily="18" charset="0"/>
              </a:rPr>
              <a:t>những</a:t>
            </a:r>
            <a:endParaRPr lang="en-US" sz="3200" dirty="0">
              <a:effectLst/>
              <a:latin typeface="Times New Roman" panose="02020603050405020304" pitchFamily="18" charset="0"/>
              <a:ea typeface="Arial" panose="020B060402020202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84DC46B0-D97B-4655-82DA-F60ED22D6EDD}"/>
              </a:ext>
            </a:extLst>
          </p:cNvPr>
          <p:cNvSpPr txBox="1"/>
          <p:nvPr/>
        </p:nvSpPr>
        <p:spPr>
          <a:xfrm>
            <a:off x="697407" y="2863323"/>
            <a:ext cx="2173950" cy="583750"/>
          </a:xfrm>
          <a:prstGeom prst="rect">
            <a:avLst/>
          </a:prstGeom>
          <a:noFill/>
        </p:spPr>
        <p:txBody>
          <a:bodyPr wrap="square">
            <a:spAutoFit/>
          </a:bodyPr>
          <a:lstStyle/>
          <a:p>
            <a:pPr algn="ctr">
              <a:lnSpc>
                <a:spcPct val="107000"/>
              </a:lnSpc>
              <a:spcAft>
                <a:spcPts val="800"/>
              </a:spcAft>
            </a:pPr>
            <a:r>
              <a:rPr lang="en-US" sz="3200" dirty="0" err="1">
                <a:effectLst/>
                <a:latin typeface="Times New Roman" panose="02020603050405020304" pitchFamily="18" charset="0"/>
                <a:cs typeface="Times New Roman" panose="02020603050405020304" pitchFamily="18" charset="0"/>
              </a:rPr>
              <a:t>hàng</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ngàn</a:t>
            </a:r>
            <a:endParaRPr lang="en-US" sz="3200" dirty="0">
              <a:effectLst/>
              <a:latin typeface="Times New Roman" panose="02020603050405020304" pitchFamily="18" charset="0"/>
              <a:ea typeface="Arial" panose="020B0604020202020204" pitchFamily="34" charset="0"/>
              <a:cs typeface="Times New Roman" panose="02020603050405020304" pitchFamily="18" charset="0"/>
            </a:endParaRPr>
          </a:p>
        </p:txBody>
      </p:sp>
      <p:sp>
        <p:nvSpPr>
          <p:cNvPr id="21" name="TextBox 20">
            <a:extLst>
              <a:ext uri="{FF2B5EF4-FFF2-40B4-BE49-F238E27FC236}">
                <a16:creationId xmlns:a16="http://schemas.microsoft.com/office/drawing/2014/main" id="{1D65535D-667F-4E0B-8DBC-FEB05AE55641}"/>
              </a:ext>
            </a:extLst>
          </p:cNvPr>
          <p:cNvSpPr txBox="1"/>
          <p:nvPr/>
        </p:nvSpPr>
        <p:spPr>
          <a:xfrm>
            <a:off x="697407" y="3965084"/>
            <a:ext cx="1950808" cy="583750"/>
          </a:xfrm>
          <a:prstGeom prst="rect">
            <a:avLst/>
          </a:prstGeom>
          <a:noFill/>
        </p:spPr>
        <p:txBody>
          <a:bodyPr wrap="square">
            <a:spAutoFit/>
          </a:bodyPr>
          <a:lstStyle/>
          <a:p>
            <a:pPr algn="ctr">
              <a:lnSpc>
                <a:spcPct val="107000"/>
              </a:lnSpc>
              <a:spcAft>
                <a:spcPts val="800"/>
              </a:spcAft>
            </a:pPr>
            <a:r>
              <a:rPr lang="en-US" sz="3200" dirty="0" err="1">
                <a:effectLst/>
                <a:latin typeface="Times New Roman" panose="02020603050405020304" pitchFamily="18" charset="0"/>
                <a:cs typeface="Times New Roman" panose="02020603050405020304" pitchFamily="18" charset="0"/>
              </a:rPr>
              <a:t>rất</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nhiều</a:t>
            </a:r>
            <a:endParaRPr lang="en-US" sz="3200" dirty="0">
              <a:effectLst/>
              <a:latin typeface="Times New Roman" panose="02020603050405020304" pitchFamily="18" charset="0"/>
              <a:ea typeface="Arial" panose="020B0604020202020204" pitchFamily="34" charset="0"/>
              <a:cs typeface="Times New Roman" panose="02020603050405020304" pitchFamily="18" charset="0"/>
            </a:endParaRPr>
          </a:p>
        </p:txBody>
      </p:sp>
      <p:sp>
        <p:nvSpPr>
          <p:cNvPr id="23" name="TextBox 22">
            <a:extLst>
              <a:ext uri="{FF2B5EF4-FFF2-40B4-BE49-F238E27FC236}">
                <a16:creationId xmlns:a16="http://schemas.microsoft.com/office/drawing/2014/main" id="{E7707E5B-51DB-4104-A622-091F4D41A251}"/>
              </a:ext>
            </a:extLst>
          </p:cNvPr>
          <p:cNvSpPr txBox="1"/>
          <p:nvPr/>
        </p:nvSpPr>
        <p:spPr>
          <a:xfrm>
            <a:off x="4498980" y="1525937"/>
            <a:ext cx="1934738" cy="583750"/>
          </a:xfrm>
          <a:prstGeom prst="rect">
            <a:avLst/>
          </a:prstGeom>
          <a:noFill/>
        </p:spPr>
        <p:txBody>
          <a:bodyPr wrap="square">
            <a:spAutoFit/>
          </a:bodyPr>
          <a:lstStyle/>
          <a:p>
            <a:pPr algn="ctr">
              <a:lnSpc>
                <a:spcPct val="107000"/>
              </a:lnSpc>
              <a:spcAft>
                <a:spcPts val="800"/>
              </a:spcAft>
            </a:pPr>
            <a:r>
              <a:rPr lang="en-US" sz="3200" dirty="0" err="1">
                <a:effectLst/>
                <a:latin typeface="Times New Roman" panose="02020603050405020304" pitchFamily="18" charset="0"/>
                <a:cs typeface="Times New Roman" panose="02020603050405020304" pitchFamily="18" charset="0"/>
              </a:rPr>
              <a:t>cái</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vuốt</a:t>
            </a:r>
            <a:endParaRPr lang="en-US" sz="3200" dirty="0">
              <a:effectLst/>
              <a:latin typeface="Times New Roman" panose="02020603050405020304" pitchFamily="18" charset="0"/>
              <a:ea typeface="Arial" panose="020B0604020202020204" pitchFamily="34" charset="0"/>
              <a:cs typeface="Times New Roman" panose="02020603050405020304" pitchFamily="18" charset="0"/>
            </a:endParaRPr>
          </a:p>
        </p:txBody>
      </p:sp>
      <p:sp>
        <p:nvSpPr>
          <p:cNvPr id="25" name="TextBox 24">
            <a:extLst>
              <a:ext uri="{FF2B5EF4-FFF2-40B4-BE49-F238E27FC236}">
                <a16:creationId xmlns:a16="http://schemas.microsoft.com/office/drawing/2014/main" id="{05B14F55-B9A4-4D50-A494-AC5D9013540C}"/>
              </a:ext>
            </a:extLst>
          </p:cNvPr>
          <p:cNvSpPr txBox="1"/>
          <p:nvPr/>
        </p:nvSpPr>
        <p:spPr>
          <a:xfrm>
            <a:off x="4769302" y="2028334"/>
            <a:ext cx="1160228" cy="619272"/>
          </a:xfrm>
          <a:prstGeom prst="rect">
            <a:avLst/>
          </a:prstGeom>
          <a:noFill/>
        </p:spPr>
        <p:txBody>
          <a:bodyPr wrap="square">
            <a:spAutoFit/>
          </a:bodyPr>
          <a:lstStyle/>
          <a:p>
            <a:pPr algn="ctr">
              <a:lnSpc>
                <a:spcPct val="107000"/>
              </a:lnSpc>
              <a:spcAft>
                <a:spcPts val="800"/>
              </a:spcAft>
            </a:pPr>
            <a:r>
              <a:rPr lang="en-US" sz="3200" dirty="0" err="1">
                <a:effectLst/>
                <a:latin typeface="Times New Roman" panose="02020603050405020304" pitchFamily="18" charset="0"/>
                <a:cs typeface="Times New Roman" panose="02020603050405020304" pitchFamily="18" charset="0"/>
              </a:rPr>
              <a:t>gã</a:t>
            </a:r>
            <a:endParaRPr lang="en-US" sz="3200" dirty="0">
              <a:effectLst/>
              <a:latin typeface="Times New Roman" panose="02020603050405020304" pitchFamily="18" charset="0"/>
              <a:ea typeface="Arial" panose="020B0604020202020204" pitchFamily="34" charset="0"/>
              <a:cs typeface="Times New Roman" panose="02020603050405020304" pitchFamily="18" charset="0"/>
            </a:endParaRPr>
          </a:p>
        </p:txBody>
      </p:sp>
      <p:sp>
        <p:nvSpPr>
          <p:cNvPr id="27" name="TextBox 26">
            <a:extLst>
              <a:ext uri="{FF2B5EF4-FFF2-40B4-BE49-F238E27FC236}">
                <a16:creationId xmlns:a16="http://schemas.microsoft.com/office/drawing/2014/main" id="{815519CB-F4D2-472F-B463-10FA8CD7884A}"/>
              </a:ext>
            </a:extLst>
          </p:cNvPr>
          <p:cNvSpPr txBox="1"/>
          <p:nvPr/>
        </p:nvSpPr>
        <p:spPr>
          <a:xfrm>
            <a:off x="4498980" y="2818873"/>
            <a:ext cx="1922630" cy="583750"/>
          </a:xfrm>
          <a:prstGeom prst="rect">
            <a:avLst/>
          </a:prstGeom>
          <a:noFill/>
        </p:spPr>
        <p:txBody>
          <a:bodyPr wrap="square">
            <a:spAutoFit/>
          </a:bodyPr>
          <a:lstStyle/>
          <a:p>
            <a:pPr algn="ctr">
              <a:lnSpc>
                <a:spcPct val="107000"/>
              </a:lnSpc>
              <a:spcAft>
                <a:spcPts val="800"/>
              </a:spcAft>
            </a:pPr>
            <a:r>
              <a:rPr lang="en-US" sz="3200" dirty="0" err="1">
                <a:effectLst/>
                <a:latin typeface="Times New Roman" panose="02020603050405020304" pitchFamily="18" charset="0"/>
                <a:cs typeface="Times New Roman" panose="02020603050405020304" pitchFamily="18" charset="0"/>
              </a:rPr>
              <a:t>ngọn</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nến</a:t>
            </a:r>
            <a:endParaRPr lang="en-US" sz="3200" dirty="0">
              <a:effectLst/>
              <a:latin typeface="Times New Roman" panose="02020603050405020304" pitchFamily="18" charset="0"/>
              <a:ea typeface="Arial" panose="020B0604020202020204" pitchFamily="34" charset="0"/>
              <a:cs typeface="Times New Roman" panose="02020603050405020304" pitchFamily="18" charset="0"/>
            </a:endParaRPr>
          </a:p>
        </p:txBody>
      </p:sp>
      <p:sp>
        <p:nvSpPr>
          <p:cNvPr id="29" name="TextBox 28">
            <a:extLst>
              <a:ext uri="{FF2B5EF4-FFF2-40B4-BE49-F238E27FC236}">
                <a16:creationId xmlns:a16="http://schemas.microsoft.com/office/drawing/2014/main" id="{81E81478-4DAE-4C9D-86CE-932F48C0759E}"/>
              </a:ext>
            </a:extLst>
          </p:cNvPr>
          <p:cNvSpPr txBox="1"/>
          <p:nvPr/>
        </p:nvSpPr>
        <p:spPr>
          <a:xfrm>
            <a:off x="4360430" y="3945198"/>
            <a:ext cx="2393714" cy="583750"/>
          </a:xfrm>
          <a:prstGeom prst="rect">
            <a:avLst/>
          </a:prstGeom>
          <a:noFill/>
        </p:spPr>
        <p:txBody>
          <a:bodyPr wrap="square">
            <a:spAutoFit/>
          </a:bodyPr>
          <a:lstStyle/>
          <a:p>
            <a:pPr algn="ctr">
              <a:lnSpc>
                <a:spcPct val="107000"/>
              </a:lnSpc>
              <a:spcAft>
                <a:spcPts val="800"/>
              </a:spcAft>
            </a:pPr>
            <a:r>
              <a:rPr lang="en-US" sz="3200" dirty="0" err="1">
                <a:effectLst/>
                <a:latin typeface="Times New Roman" panose="02020603050405020304" pitchFamily="18" charset="0"/>
                <a:cs typeface="Times New Roman" panose="02020603050405020304" pitchFamily="18" charset="0"/>
              </a:rPr>
              <a:t>bức</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tranh</a:t>
            </a:r>
            <a:endParaRPr lang="en-US" sz="3200" dirty="0">
              <a:effectLst/>
              <a:latin typeface="Times New Roman" panose="02020603050405020304" pitchFamily="18" charset="0"/>
              <a:ea typeface="Arial" panose="020B0604020202020204" pitchFamily="34" charset="0"/>
              <a:cs typeface="Times New Roman" panose="02020603050405020304" pitchFamily="18" charset="0"/>
            </a:endParaRPr>
          </a:p>
        </p:txBody>
      </p:sp>
      <p:sp>
        <p:nvSpPr>
          <p:cNvPr id="31" name="TextBox 30">
            <a:extLst>
              <a:ext uri="{FF2B5EF4-FFF2-40B4-BE49-F238E27FC236}">
                <a16:creationId xmlns:a16="http://schemas.microsoft.com/office/drawing/2014/main" id="{48D38EEB-5AAA-4260-9A01-7BF71DA7D1D6}"/>
              </a:ext>
            </a:extLst>
          </p:cNvPr>
          <p:cNvSpPr txBox="1"/>
          <p:nvPr/>
        </p:nvSpPr>
        <p:spPr>
          <a:xfrm>
            <a:off x="8135024" y="1525937"/>
            <a:ext cx="2786183" cy="583750"/>
          </a:xfrm>
          <a:prstGeom prst="rect">
            <a:avLst/>
          </a:prstGeom>
          <a:noFill/>
        </p:spPr>
        <p:txBody>
          <a:bodyPr wrap="square">
            <a:spAutoFit/>
          </a:bodyPr>
          <a:lstStyle/>
          <a:p>
            <a:pPr algn="ctr">
              <a:lnSpc>
                <a:spcPct val="107000"/>
              </a:lnSpc>
              <a:spcAft>
                <a:spcPts val="800"/>
              </a:spcAft>
            </a:pPr>
            <a:r>
              <a:rPr lang="en-US" sz="3200" dirty="0">
                <a:effectLst/>
                <a:latin typeface="Times New Roman" panose="02020603050405020304" pitchFamily="18" charset="0"/>
                <a:cs typeface="Times New Roman" panose="02020603050405020304" pitchFamily="18" charset="0"/>
              </a:rPr>
              <a:t>ở </a:t>
            </a:r>
            <a:r>
              <a:rPr lang="en-US" sz="3200" dirty="0" err="1">
                <a:effectLst/>
                <a:latin typeface="Times New Roman" panose="02020603050405020304" pitchFamily="18" charset="0"/>
                <a:cs typeface="Times New Roman" panose="02020603050405020304" pitchFamily="18" charset="0"/>
              </a:rPr>
              <a:t>chân</a:t>
            </a:r>
            <a:r>
              <a:rPr lang="en-US" sz="3200" dirty="0">
                <a:effectLst/>
                <a:latin typeface="Times New Roman" panose="02020603050405020304" pitchFamily="18" charset="0"/>
                <a:cs typeface="Times New Roman" panose="02020603050405020304" pitchFamily="18" charset="0"/>
              </a:rPr>
              <a:t>, ở </a:t>
            </a:r>
            <a:r>
              <a:rPr lang="en-US" sz="3200" dirty="0" err="1">
                <a:effectLst/>
                <a:latin typeface="Times New Roman" panose="02020603050405020304" pitchFamily="18" charset="0"/>
                <a:cs typeface="Times New Roman" panose="02020603050405020304" pitchFamily="18" charset="0"/>
              </a:rPr>
              <a:t>khoeo</a:t>
            </a:r>
            <a:endParaRPr lang="en-US" sz="3200" dirty="0">
              <a:effectLst/>
              <a:latin typeface="Times New Roman" panose="02020603050405020304" pitchFamily="18" charset="0"/>
              <a:ea typeface="Arial" panose="020B0604020202020204" pitchFamily="34" charset="0"/>
              <a:cs typeface="Times New Roman" panose="02020603050405020304" pitchFamily="18" charset="0"/>
            </a:endParaRPr>
          </a:p>
        </p:txBody>
      </p:sp>
      <p:sp>
        <p:nvSpPr>
          <p:cNvPr id="33" name="TextBox 32">
            <a:extLst>
              <a:ext uri="{FF2B5EF4-FFF2-40B4-BE49-F238E27FC236}">
                <a16:creationId xmlns:a16="http://schemas.microsoft.com/office/drawing/2014/main" id="{137D1447-2F70-42EA-8BF6-FAF106B3B0C4}"/>
              </a:ext>
            </a:extLst>
          </p:cNvPr>
          <p:cNvSpPr txBox="1"/>
          <p:nvPr/>
        </p:nvSpPr>
        <p:spPr>
          <a:xfrm>
            <a:off x="8576378" y="2071865"/>
            <a:ext cx="1903473" cy="583750"/>
          </a:xfrm>
          <a:prstGeom prst="rect">
            <a:avLst/>
          </a:prstGeom>
          <a:noFill/>
        </p:spPr>
        <p:txBody>
          <a:bodyPr wrap="square">
            <a:spAutoFit/>
          </a:bodyPr>
          <a:lstStyle/>
          <a:p>
            <a:pPr algn="ctr">
              <a:lnSpc>
                <a:spcPct val="107000"/>
              </a:lnSpc>
              <a:spcAft>
                <a:spcPts val="800"/>
              </a:spcAft>
            </a:pPr>
            <a:r>
              <a:rPr lang="en-US" sz="3200" dirty="0" err="1">
                <a:effectLst/>
                <a:latin typeface="Times New Roman" panose="02020603050405020304" pitchFamily="18" charset="0"/>
                <a:cs typeface="Times New Roman" panose="02020603050405020304" pitchFamily="18" charset="0"/>
              </a:rPr>
              <a:t>xốc</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nổi</a:t>
            </a:r>
            <a:endParaRPr lang="en-US" sz="3200" dirty="0">
              <a:effectLst/>
              <a:latin typeface="Times New Roman" panose="02020603050405020304" pitchFamily="18" charset="0"/>
              <a:ea typeface="Arial" panose="020B0604020202020204" pitchFamily="34" charset="0"/>
              <a:cs typeface="Times New Roman" panose="02020603050405020304" pitchFamily="18" charset="0"/>
            </a:endParaRPr>
          </a:p>
        </p:txBody>
      </p:sp>
      <p:sp>
        <p:nvSpPr>
          <p:cNvPr id="35" name="TextBox 34">
            <a:extLst>
              <a:ext uri="{FF2B5EF4-FFF2-40B4-BE49-F238E27FC236}">
                <a16:creationId xmlns:a16="http://schemas.microsoft.com/office/drawing/2014/main" id="{769BB717-902F-4FB4-ACA5-496424069FFB}"/>
              </a:ext>
            </a:extLst>
          </p:cNvPr>
          <p:cNvSpPr txBox="1"/>
          <p:nvPr/>
        </p:nvSpPr>
        <p:spPr>
          <a:xfrm>
            <a:off x="7399133" y="2537642"/>
            <a:ext cx="4170969" cy="1146211"/>
          </a:xfrm>
          <a:prstGeom prst="rect">
            <a:avLst/>
          </a:prstGeom>
          <a:noFill/>
        </p:spPr>
        <p:txBody>
          <a:bodyPr wrap="square">
            <a:spAutoFit/>
          </a:bodyPr>
          <a:lstStyle/>
          <a:p>
            <a:pPr algn="ctr">
              <a:lnSpc>
                <a:spcPct val="107000"/>
              </a:lnSpc>
              <a:spcAft>
                <a:spcPts val="800"/>
              </a:spcAft>
            </a:pPr>
            <a:r>
              <a:rPr lang="en-US" sz="3200" dirty="0" err="1">
                <a:effectLst/>
                <a:latin typeface="Times New Roman" panose="02020603050405020304" pitchFamily="18" charset="0"/>
                <a:cs typeface="Times New Roman" panose="02020603050405020304" pitchFamily="18" charset="0"/>
              </a:rPr>
              <a:t>sáng</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rực</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lấp</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lánh</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trên</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cành</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cây</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xanh</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tươi</a:t>
            </a:r>
            <a:endParaRPr lang="en-US" sz="3200" dirty="0">
              <a:effectLst/>
              <a:latin typeface="Times New Roman" panose="02020603050405020304" pitchFamily="18" charset="0"/>
              <a:ea typeface="Arial" panose="020B0604020202020204" pitchFamily="34" charset="0"/>
              <a:cs typeface="Times New Roman" panose="02020603050405020304" pitchFamily="18" charset="0"/>
            </a:endParaRPr>
          </a:p>
        </p:txBody>
      </p:sp>
      <p:sp>
        <p:nvSpPr>
          <p:cNvPr id="37" name="TextBox 36">
            <a:extLst>
              <a:ext uri="{FF2B5EF4-FFF2-40B4-BE49-F238E27FC236}">
                <a16:creationId xmlns:a16="http://schemas.microsoft.com/office/drawing/2014/main" id="{6F3FB4CC-2717-41AF-8509-7537A310FB20}"/>
              </a:ext>
            </a:extLst>
          </p:cNvPr>
          <p:cNvSpPr txBox="1"/>
          <p:nvPr/>
        </p:nvSpPr>
        <p:spPr>
          <a:xfrm>
            <a:off x="7399133" y="3690120"/>
            <a:ext cx="4170969" cy="1673150"/>
          </a:xfrm>
          <a:prstGeom prst="rect">
            <a:avLst/>
          </a:prstGeom>
          <a:noFill/>
        </p:spPr>
        <p:txBody>
          <a:bodyPr wrap="square">
            <a:spAutoFit/>
          </a:bodyPr>
          <a:lstStyle/>
          <a:p>
            <a:pPr algn="ctr">
              <a:lnSpc>
                <a:spcPct val="107000"/>
              </a:lnSpc>
              <a:spcAft>
                <a:spcPts val="800"/>
              </a:spcAft>
            </a:pPr>
            <a:r>
              <a:rPr lang="en-US" sz="3200" dirty="0" err="1">
                <a:effectLst/>
                <a:latin typeface="Times New Roman" panose="02020603050405020304" pitchFamily="18" charset="0"/>
                <a:cs typeface="Times New Roman" panose="02020603050405020304" pitchFamily="18" charset="0"/>
              </a:rPr>
              <a:t>màu</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sắc</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rực</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rỡ</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như</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những</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bức</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bày</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trong</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các</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tủ</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hàng</a:t>
            </a:r>
            <a:endParaRPr lang="en-US" sz="3200" dirty="0">
              <a:effectLst/>
              <a:latin typeface="Times New Roman" panose="02020603050405020304" pitchFamily="18" charset="0"/>
              <a:ea typeface="Arial" panose="020B0604020202020204" pitchFamily="34" charset="0"/>
              <a:cs typeface="Times New Roman" panose="02020603050405020304" pitchFamily="18" charset="0"/>
            </a:endParaRPr>
          </a:p>
        </p:txBody>
      </p:sp>
      <p:sp>
        <p:nvSpPr>
          <p:cNvPr id="22" name="AutoShape 17"/>
          <p:cNvSpPr>
            <a:spLocks noChangeArrowheads="1"/>
          </p:cNvSpPr>
          <p:nvPr/>
        </p:nvSpPr>
        <p:spPr bwMode="gray">
          <a:xfrm>
            <a:off x="4582584" y="24763"/>
            <a:ext cx="2816549" cy="790222"/>
          </a:xfrm>
          <a:prstGeom prst="roundRect">
            <a:avLst>
              <a:gd name="adj" fmla="val 50000"/>
            </a:avLst>
          </a:prstGeom>
          <a:solidFill>
            <a:srgbClr val="00B050"/>
          </a:solidFill>
          <a:ln>
            <a:noFill/>
          </a:ln>
          <a:effectLst/>
        </p:spPr>
        <p:txBody>
          <a:bodyPr wrap="none" anchor="ctr"/>
          <a:lstStyle/>
          <a:p>
            <a:pPr algn="just" fontAlgn="auto">
              <a:spcBef>
                <a:spcPts val="0"/>
              </a:spcBef>
              <a:spcAft>
                <a:spcPts val="0"/>
              </a:spcAft>
              <a:defRPr/>
            </a:pPr>
            <a:endParaRPr lang="en-US">
              <a:solidFill>
                <a:prstClr val="black"/>
              </a:solidFill>
              <a:latin typeface="Calibri" panose="020F0502020204030204"/>
              <a:cs typeface="+mn-cs"/>
            </a:endParaRPr>
          </a:p>
        </p:txBody>
      </p:sp>
      <p:sp>
        <p:nvSpPr>
          <p:cNvPr id="24" name="Text Box 20"/>
          <p:cNvSpPr txBox="1">
            <a:spLocks noChangeArrowheads="1"/>
          </p:cNvSpPr>
          <p:nvPr/>
        </p:nvSpPr>
        <p:spPr bwMode="gray">
          <a:xfrm>
            <a:off x="5112704" y="189041"/>
            <a:ext cx="1633652" cy="461665"/>
          </a:xfrm>
          <a:prstGeom prst="rect">
            <a:avLst/>
          </a:prstGeom>
          <a:noFill/>
          <a:ln>
            <a:noFill/>
          </a:ln>
          <a:effectLst/>
        </p:spPr>
        <p:txBody>
          <a:bodyPr wrap="none">
            <a:spAutoFit/>
          </a:bodyPr>
          <a:lstStyle/>
          <a:p>
            <a:pPr algn="just" eaLnBrk="0" fontAlgn="auto" hangingPunct="0">
              <a:spcBef>
                <a:spcPts val="0"/>
              </a:spcBef>
              <a:spcAft>
                <a:spcPts val="0"/>
              </a:spcAft>
              <a:defRPr/>
            </a:pPr>
            <a:r>
              <a:rPr lang="en-US" altLang="en-US" sz="2400" b="1" dirty="0">
                <a:solidFill>
                  <a:schemeClr val="bg1"/>
                </a:solidFill>
                <a:latin typeface="Times New Roman" panose="02020603050405020304" pitchFamily="18" charset="0"/>
                <a:cs typeface="Times New Roman" panose="02020603050405020304" pitchFamily="18" charset="0"/>
              </a:rPr>
              <a:t>BÀI TẬP 5</a:t>
            </a:r>
          </a:p>
        </p:txBody>
      </p:sp>
      <p:graphicFrame>
        <p:nvGraphicFramePr>
          <p:cNvPr id="2" name="Table 1"/>
          <p:cNvGraphicFramePr>
            <a:graphicFrameLocks noGrp="1"/>
          </p:cNvGraphicFramePr>
          <p:nvPr>
            <p:extLst>
              <p:ext uri="{D42A27DB-BD31-4B8C-83A1-F6EECF244321}">
                <p14:modId xmlns:p14="http://schemas.microsoft.com/office/powerpoint/2010/main" val="2719353606"/>
              </p:ext>
            </p:extLst>
          </p:nvPr>
        </p:nvGraphicFramePr>
        <p:xfrm>
          <a:off x="264984" y="5431799"/>
          <a:ext cx="11382233" cy="1078431"/>
        </p:xfrm>
        <a:graphic>
          <a:graphicData uri="http://schemas.openxmlformats.org/drawingml/2006/table">
            <a:tbl>
              <a:tblPr firstRow="1" firstCol="1" bandRow="1">
                <a:tableStyleId>{5C22544A-7EE6-4342-B048-85BDC9FD1C3A}</a:tableStyleId>
              </a:tblPr>
              <a:tblGrid>
                <a:gridCol w="11382233">
                  <a:extLst>
                    <a:ext uri="{9D8B030D-6E8A-4147-A177-3AD203B41FA5}">
                      <a16:colId xmlns:a16="http://schemas.microsoft.com/office/drawing/2014/main" val="20000"/>
                    </a:ext>
                  </a:extLst>
                </a:gridCol>
              </a:tblGrid>
              <a:tr h="1078431">
                <a:tc>
                  <a:txBody>
                    <a:bodyPr/>
                    <a:lstStyle/>
                    <a:p>
                      <a:pPr>
                        <a:lnSpc>
                          <a:spcPct val="107000"/>
                        </a:lnSpc>
                        <a:spcAft>
                          <a:spcPts val="800"/>
                        </a:spcAft>
                      </a:pPr>
                      <a:endParaRPr lang="en-US" sz="14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45962" marR="45962" marT="45962" marB="45962">
                    <a:solidFill>
                      <a:srgbClr val="006600"/>
                    </a:solidFill>
                  </a:tcPr>
                </a:tc>
                <a:extLst>
                  <a:ext uri="{0D108BD9-81ED-4DB2-BD59-A6C34878D82A}">
                    <a16:rowId xmlns:a16="http://schemas.microsoft.com/office/drawing/2014/main" val="10000"/>
                  </a:ext>
                </a:extLst>
              </a:tr>
            </a:tbl>
          </a:graphicData>
        </a:graphic>
      </p:graphicFrame>
      <p:sp>
        <p:nvSpPr>
          <p:cNvPr id="26" name="TextBox 25">
            <a:extLst>
              <a:ext uri="{FF2B5EF4-FFF2-40B4-BE49-F238E27FC236}">
                <a16:creationId xmlns:a16="http://schemas.microsoft.com/office/drawing/2014/main" id="{E5B13819-07BD-4DE3-BF6E-1F0AD6D33900}"/>
              </a:ext>
            </a:extLst>
          </p:cNvPr>
          <p:cNvSpPr txBox="1"/>
          <p:nvPr/>
        </p:nvSpPr>
        <p:spPr>
          <a:xfrm>
            <a:off x="405020" y="5457471"/>
            <a:ext cx="11165082" cy="1047338"/>
          </a:xfrm>
          <a:prstGeom prst="rect">
            <a:avLst/>
          </a:prstGeom>
          <a:noFill/>
        </p:spPr>
        <p:txBody>
          <a:bodyPr wrap="square">
            <a:spAutoFit/>
          </a:bodyPr>
          <a:lstStyle/>
          <a:p>
            <a:pPr>
              <a:lnSpc>
                <a:spcPct val="107000"/>
              </a:lnSpc>
              <a:spcAft>
                <a:spcPts val="800"/>
              </a:spcAft>
            </a:pPr>
            <a:r>
              <a:rPr lang="en-US" sz="2900" b="1" dirty="0">
                <a:solidFill>
                  <a:schemeClr val="bg1"/>
                </a:solidFill>
                <a:effectLst/>
                <a:latin typeface="Times New Roman" panose="02020603050405020304" pitchFamily="18" charset="0"/>
                <a:ea typeface="Times New Roman" panose="02020603050405020304" pitchFamily="18" charset="0"/>
              </a:rPr>
              <a:t>=&gt; </a:t>
            </a:r>
            <a:r>
              <a:rPr lang="en-US" sz="2900" b="1" dirty="0" err="1">
                <a:solidFill>
                  <a:schemeClr val="bg1"/>
                </a:solidFill>
                <a:effectLst/>
                <a:latin typeface="Times New Roman" panose="02020603050405020304" pitchFamily="18" charset="0"/>
                <a:ea typeface="Times New Roman" panose="02020603050405020304" pitchFamily="18" charset="0"/>
              </a:rPr>
              <a:t>Tác</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dụng</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của</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việc</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mở</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rộng</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chủ</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ngữ</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để</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phản</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ánh</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đầy</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đủ</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hiện</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thực</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khách</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quan</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và</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biểu</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thị</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tình</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cảm</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thái</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độ</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của</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người</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viết</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người</a:t>
            </a:r>
            <a:r>
              <a:rPr lang="en-US" sz="2900" b="1" dirty="0">
                <a:solidFill>
                  <a:schemeClr val="bg1"/>
                </a:solidFill>
                <a:effectLst/>
                <a:latin typeface="Times New Roman" panose="02020603050405020304" pitchFamily="18" charset="0"/>
                <a:ea typeface="Times New Roman" panose="02020603050405020304" pitchFamily="18" charset="0"/>
              </a:rPr>
              <a:t> </a:t>
            </a:r>
            <a:r>
              <a:rPr lang="en-US" sz="2900" b="1" dirty="0" err="1">
                <a:solidFill>
                  <a:schemeClr val="bg1"/>
                </a:solidFill>
                <a:effectLst/>
                <a:latin typeface="Times New Roman" panose="02020603050405020304" pitchFamily="18" charset="0"/>
                <a:ea typeface="Times New Roman" panose="02020603050405020304" pitchFamily="18" charset="0"/>
              </a:rPr>
              <a:t>nói</a:t>
            </a:r>
            <a:r>
              <a:rPr lang="en-US" sz="2900" b="1" dirty="0">
                <a:solidFill>
                  <a:schemeClr val="bg1"/>
                </a:solidFill>
                <a:effectLst/>
                <a:latin typeface="Times New Roman" panose="02020603050405020304" pitchFamily="18" charset="0"/>
                <a:ea typeface="Times New Roman" panose="02020603050405020304" pitchFamily="18" charset="0"/>
              </a:rPr>
              <a:t>)</a:t>
            </a:r>
            <a:endParaRPr lang="en-US" sz="2900" b="1" dirty="0">
              <a:solidFill>
                <a:schemeClr val="bg1"/>
              </a:solidFill>
              <a:effectLst/>
              <a:latin typeface="Times New Roman" panose="02020603050405020304" pitchFamily="18" charset="0"/>
              <a:ea typeface="Arial" panose="020B0604020202020204" pitchFamily="34" charset="0"/>
            </a:endParaRPr>
          </a:p>
        </p:txBody>
      </p:sp>
    </p:spTree>
    <p:extLst>
      <p:ext uri="{BB962C8B-B14F-4D97-AF65-F5344CB8AC3E}">
        <p14:creationId xmlns:p14="http://schemas.microsoft.com/office/powerpoint/2010/main" val="661326330"/>
      </p:ext>
    </p:extLst>
  </p:cSld>
  <p:clrMapOvr>
    <a:masterClrMapping/>
  </p:clrMapOvr>
  <p:transition spd="slow">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4"/>
          <p:cNvSpPr>
            <a:spLocks noChangeArrowheads="1"/>
          </p:cNvSpPr>
          <p:nvPr/>
        </p:nvSpPr>
        <p:spPr bwMode="auto">
          <a:xfrm>
            <a:off x="968990" y="609600"/>
            <a:ext cx="10358651" cy="5013277"/>
          </a:xfrm>
          <a:prstGeom prst="roundRect">
            <a:avLst>
              <a:gd name="adj" fmla="val 4690"/>
            </a:avLst>
          </a:prstGeom>
          <a:solidFill>
            <a:schemeClr val="accent6">
              <a:lumMod val="20000"/>
              <a:lumOff val="80000"/>
            </a:schemeClr>
          </a:solidFill>
          <a:ln w="57150">
            <a:solidFill>
              <a:schemeClr val="accent2"/>
            </a:solidFill>
            <a:round/>
            <a:headEnd/>
            <a:tailEnd/>
          </a:ln>
          <a:effectLst/>
        </p:spPr>
        <p:txBody>
          <a:bodyPr wrap="none" anchor="ctr"/>
          <a:lstStyle/>
          <a:p>
            <a:pPr fontAlgn="auto">
              <a:spcBef>
                <a:spcPts val="0"/>
              </a:spcBef>
              <a:spcAft>
                <a:spcPts val="0"/>
              </a:spcAft>
              <a:defRPr/>
            </a:pPr>
            <a:endParaRPr lang="en-US">
              <a:solidFill>
                <a:prstClr val="black"/>
              </a:solidFill>
              <a:latin typeface="Calibri" panose="020F0502020204030204"/>
              <a:cs typeface="+mn-cs"/>
            </a:endParaRPr>
          </a:p>
        </p:txBody>
      </p:sp>
      <p:sp>
        <p:nvSpPr>
          <p:cNvPr id="12" name="AutoShape 5"/>
          <p:cNvSpPr>
            <a:spLocks noChangeArrowheads="1"/>
          </p:cNvSpPr>
          <p:nvPr/>
        </p:nvSpPr>
        <p:spPr bwMode="gray">
          <a:xfrm>
            <a:off x="2663220" y="238127"/>
            <a:ext cx="6875707" cy="676275"/>
          </a:xfrm>
          <a:prstGeom prst="roundRect">
            <a:avLst>
              <a:gd name="adj" fmla="val 50000"/>
            </a:avLst>
          </a:prstGeom>
          <a:solidFill>
            <a:schemeClr val="accent6"/>
          </a:solidFill>
          <a:ln>
            <a:noFill/>
          </a:ln>
          <a:effectLst/>
        </p:spPr>
        <p:txBody>
          <a:bodyPr wrap="none" anchor="ctr"/>
          <a:lstStyle/>
          <a:p>
            <a:pPr algn="ctr" fontAlgn="auto">
              <a:spcBef>
                <a:spcPts val="0"/>
              </a:spcBef>
              <a:spcAft>
                <a:spcPts val="0"/>
              </a:spcAft>
              <a:defRPr/>
            </a:pPr>
            <a:r>
              <a:rPr lang="en-US" sz="3600" b="1" dirty="0">
                <a:latin typeface="Times New Roman" pitchFamily="18" charset="0"/>
                <a:cs typeface="Times New Roman" pitchFamily="18" charset="0"/>
              </a:rPr>
              <a:t>BÀI TẬP 6</a:t>
            </a:r>
          </a:p>
        </p:txBody>
      </p:sp>
      <p:sp>
        <p:nvSpPr>
          <p:cNvPr id="15" name="TextBox 14"/>
          <p:cNvSpPr txBox="1">
            <a:spLocks noChangeArrowheads="1"/>
          </p:cNvSpPr>
          <p:nvPr/>
        </p:nvSpPr>
        <p:spPr bwMode="auto">
          <a:xfrm>
            <a:off x="1166394" y="1066801"/>
            <a:ext cx="9885601"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just"/>
            <a:r>
              <a:rPr lang="en-US" sz="2800" dirty="0">
                <a:latin typeface="Times New Roman" pitchFamily="18" charset="0"/>
                <a:cs typeface="Times New Roman" pitchFamily="18" charset="0"/>
              </a:rPr>
              <a:t>              Nhân vật mà tôi muốn nói đến ở đây chính là mụ vợ trong truyện Ông lão đánh cá và con cá vàng. Lợi dụng việc con cá mang ơn chồng mình mà mụ ta đã đưa ra những đòi hỏi quá đáng kiến chồng mình phục tùng nghe theo và khi đạt được mục đích mụ trở thành kẻ bạc tình, bạc nghĩa. </a:t>
            </a:r>
            <a:r>
              <a:rPr lang="en-US" sz="2800" b="1" u="sng" dirty="0">
                <a:solidFill>
                  <a:srgbClr val="FF0000"/>
                </a:solidFill>
                <a:latin typeface="Times New Roman" pitchFamily="18" charset="0"/>
                <a:cs typeface="Times New Roman" pitchFamily="18" charset="0"/>
              </a:rPr>
              <a:t>Mụ vợ tham lam</a:t>
            </a:r>
            <a:r>
              <a:rPr lang="en-US" sz="2800" dirty="0">
                <a:latin typeface="Times New Roman" pitchFamily="18" charset="0"/>
                <a:cs typeface="Times New Roman" pitchFamily="18" charset="0"/>
              </a:rPr>
              <a:t> lần lượt đưa ra những yêu cầu có cấp độ tăng dần: máng lợn, </a:t>
            </a:r>
            <a:r>
              <a:rPr lang="en-US" sz="2800" dirty="0" err="1">
                <a:latin typeface="Times New Roman" pitchFamily="18" charset="0"/>
                <a:cs typeface="Times New Roman" pitchFamily="18" charset="0"/>
              </a:rPr>
              <a:t>tòa</a:t>
            </a:r>
            <a:r>
              <a:rPr lang="en-US" sz="2800" dirty="0">
                <a:latin typeface="Times New Roman" pitchFamily="18" charset="0"/>
                <a:cs typeface="Times New Roman" pitchFamily="18" charset="0"/>
              </a:rPr>
              <a:t> nhà, muốn làm nhất phẩm phu nhân, nữ hàng và yêu cầu quá quắt nhất là muốn trở thành Long Vương để bắt cá phục tùng. Kết cục xứng đáng cho sự tham lam vô độ và bội bạc mà mụ vợ chính là mụ ta phải trở về với túp lều rách nát và chiếc máng sứt mẻ.</a:t>
            </a:r>
          </a:p>
        </p:txBody>
      </p:sp>
    </p:spTree>
    <p:extLst>
      <p:ext uri="{BB962C8B-B14F-4D97-AF65-F5344CB8AC3E}">
        <p14:creationId xmlns:p14="http://schemas.microsoft.com/office/powerpoint/2010/main" val="2476973166"/>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组合 17"/>
          <p:cNvGrpSpPr>
            <a:grpSpLocks/>
          </p:cNvGrpSpPr>
          <p:nvPr/>
        </p:nvGrpSpPr>
        <p:grpSpPr bwMode="auto">
          <a:xfrm>
            <a:off x="2235201" y="2390775"/>
            <a:ext cx="8329084" cy="1512888"/>
            <a:chOff x="4888" y="2893"/>
            <a:chExt cx="9838" cy="2382"/>
          </a:xfrm>
        </p:grpSpPr>
        <p:sp>
          <p:nvSpPr>
            <p:cNvPr id="5" name="剪去单角的矩形 13"/>
            <p:cNvSpPr/>
            <p:nvPr/>
          </p:nvSpPr>
          <p:spPr>
            <a:xfrm flipV="1">
              <a:off x="4888" y="2893"/>
              <a:ext cx="9838" cy="2382"/>
            </a:xfrm>
            <a:prstGeom prst="snip1Rect">
              <a:avLst>
                <a:gd name="adj" fmla="val 50000"/>
              </a:avLst>
            </a:prstGeom>
            <a:noFill/>
            <a:ln w="25400">
              <a:solidFill>
                <a:srgbClr val="E94B5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6" name="剪去单角的矩形 14"/>
            <p:cNvSpPr/>
            <p:nvPr/>
          </p:nvSpPr>
          <p:spPr>
            <a:xfrm flipV="1">
              <a:off x="5073" y="3085"/>
              <a:ext cx="9425" cy="2000"/>
            </a:xfrm>
            <a:prstGeom prst="snip1Rect">
              <a:avLst>
                <a:gd name="adj" fmla="val 50000"/>
              </a:avLst>
            </a:prstGeom>
            <a:noFill/>
            <a:ln w="12700" cmpd="sng">
              <a:solidFill>
                <a:srgbClr val="E94B52"/>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sp>
        <p:nvSpPr>
          <p:cNvPr id="8195" name="文本框 18"/>
          <p:cNvSpPr txBox="1">
            <a:spLocks noChangeArrowheads="1"/>
          </p:cNvSpPr>
          <p:nvPr/>
        </p:nvSpPr>
        <p:spPr bwMode="auto">
          <a:xfrm>
            <a:off x="3860800" y="2579688"/>
            <a:ext cx="5554133" cy="823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dist">
              <a:lnSpc>
                <a:spcPct val="150000"/>
              </a:lnSpc>
            </a:pPr>
            <a:r>
              <a:rPr lang="en-US" altLang="zh-CN" sz="3600" b="1" dirty="0">
                <a:solidFill>
                  <a:srgbClr val="FF0000"/>
                </a:solidFill>
                <a:latin typeface="Times New Roman" pitchFamily="18" charset="0"/>
                <a:ea typeface="Microsoft YaHei" pitchFamily="34" charset="-122"/>
                <a:cs typeface="Times New Roman" pitchFamily="18" charset="0"/>
                <a:sym typeface="+mn-ea"/>
              </a:rPr>
              <a:t>I. LÝ THUYẾT</a:t>
            </a:r>
            <a:endParaRPr lang="zh-CN" altLang="en-US" sz="3600" b="1" dirty="0">
              <a:solidFill>
                <a:srgbClr val="FF0000"/>
              </a:solidFill>
              <a:latin typeface="Times New Roman" pitchFamily="18" charset="0"/>
              <a:ea typeface="Microsoft YaHei" pitchFamily="34" charset="-122"/>
              <a:cs typeface="Times New Roman" pitchFamily="18" charset="0"/>
            </a:endParaRPr>
          </a:p>
        </p:txBody>
      </p:sp>
    </p:spTree>
    <p:extLst>
      <p:ext uri="{BB962C8B-B14F-4D97-AF65-F5344CB8AC3E}">
        <p14:creationId xmlns:p14="http://schemas.microsoft.com/office/powerpoint/2010/main" val="10417703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5"/>
          <p:cNvGrpSpPr>
            <a:grpSpLocks/>
          </p:cNvGrpSpPr>
          <p:nvPr/>
        </p:nvGrpSpPr>
        <p:grpSpPr bwMode="auto">
          <a:xfrm>
            <a:off x="340936" y="2026688"/>
            <a:ext cx="5737073" cy="4572000"/>
            <a:chOff x="569" y="1429"/>
            <a:chExt cx="1460" cy="2268"/>
          </a:xfrm>
          <a:solidFill>
            <a:schemeClr val="accent3">
              <a:lumMod val="20000"/>
              <a:lumOff val="80000"/>
            </a:schemeClr>
          </a:solidFill>
        </p:grpSpPr>
        <p:sp>
          <p:nvSpPr>
            <p:cNvPr id="7" name="AutoShape 16"/>
            <p:cNvSpPr>
              <a:spLocks noChangeArrowheads="1"/>
            </p:cNvSpPr>
            <p:nvPr/>
          </p:nvSpPr>
          <p:spPr bwMode="auto">
            <a:xfrm>
              <a:off x="569" y="1709"/>
              <a:ext cx="1460" cy="1988"/>
            </a:xfrm>
            <a:prstGeom prst="roundRect">
              <a:avLst>
                <a:gd name="adj" fmla="val 4690"/>
              </a:avLst>
            </a:prstGeom>
            <a:grpFill/>
            <a:ln w="57150">
              <a:solidFill>
                <a:schemeClr val="folHlink"/>
              </a:solidFill>
              <a:round/>
              <a:headEnd/>
              <a:tailEnd/>
            </a:ln>
            <a:effectLst/>
          </p:spPr>
          <p:txBody>
            <a:bodyPr wrap="none" anchor="ctr"/>
            <a:lstStyle/>
            <a:p>
              <a:pPr fontAlgn="auto">
                <a:spcBef>
                  <a:spcPts val="0"/>
                </a:spcBef>
                <a:spcAft>
                  <a:spcPts val="0"/>
                </a:spcAft>
                <a:defRPr/>
              </a:pPr>
              <a:endParaRPr lang="en-US">
                <a:solidFill>
                  <a:prstClr val="black"/>
                </a:solidFill>
                <a:latin typeface="Calibri" panose="020F0502020204030204"/>
                <a:cs typeface="+mn-cs"/>
              </a:endParaRPr>
            </a:p>
          </p:txBody>
        </p:sp>
        <p:sp>
          <p:nvSpPr>
            <p:cNvPr id="8" name="AutoShape 17"/>
            <p:cNvSpPr>
              <a:spLocks noChangeArrowheads="1"/>
            </p:cNvSpPr>
            <p:nvPr/>
          </p:nvSpPr>
          <p:spPr bwMode="gray">
            <a:xfrm>
              <a:off x="727" y="1429"/>
              <a:ext cx="1174" cy="392"/>
            </a:xfrm>
            <a:prstGeom prst="roundRect">
              <a:avLst>
                <a:gd name="adj" fmla="val 50000"/>
              </a:avLst>
            </a:prstGeom>
            <a:solidFill>
              <a:srgbClr val="00B050"/>
            </a:solidFill>
            <a:ln>
              <a:noFill/>
            </a:ln>
            <a:effectLst/>
          </p:spPr>
          <p:txBody>
            <a:bodyPr wrap="none" anchor="ctr"/>
            <a:lstStyle/>
            <a:p>
              <a:pPr fontAlgn="auto">
                <a:spcBef>
                  <a:spcPts val="0"/>
                </a:spcBef>
                <a:spcAft>
                  <a:spcPts val="0"/>
                </a:spcAft>
                <a:defRPr/>
              </a:pPr>
              <a:endParaRPr lang="en-US">
                <a:solidFill>
                  <a:prstClr val="black"/>
                </a:solidFill>
                <a:latin typeface="Calibri" panose="020F0502020204030204"/>
                <a:cs typeface="+mn-cs"/>
              </a:endParaRPr>
            </a:p>
          </p:txBody>
        </p:sp>
        <p:sp>
          <p:nvSpPr>
            <p:cNvPr id="9" name="Text Box 20"/>
            <p:cNvSpPr txBox="1">
              <a:spLocks noChangeArrowheads="1"/>
            </p:cNvSpPr>
            <p:nvPr/>
          </p:nvSpPr>
          <p:spPr bwMode="gray">
            <a:xfrm>
              <a:off x="994" y="1512"/>
              <a:ext cx="733" cy="229"/>
            </a:xfrm>
            <a:prstGeom prst="rect">
              <a:avLst/>
            </a:prstGeom>
            <a:noFill/>
            <a:ln>
              <a:noFill/>
            </a:ln>
            <a:effectLst/>
          </p:spPr>
          <p:txBody>
            <a:bodyPr wrap="none">
              <a:spAutoFit/>
            </a:bodyPr>
            <a:lstStyle/>
            <a:p>
              <a:pPr algn="ctr" eaLnBrk="0" fontAlgn="auto" hangingPunct="0">
                <a:spcBef>
                  <a:spcPts val="0"/>
                </a:spcBef>
                <a:spcAft>
                  <a:spcPts val="0"/>
                </a:spcAft>
                <a:defRPr/>
              </a:pPr>
              <a:r>
                <a:rPr lang="en-US" altLang="en-US" sz="2400" b="1" dirty="0">
                  <a:solidFill>
                    <a:prstClr val="black"/>
                  </a:solidFill>
                  <a:latin typeface="Times New Roman" panose="02020603050405020304" pitchFamily="18" charset="0"/>
                  <a:cs typeface="Times New Roman" panose="02020603050405020304" pitchFamily="18" charset="0"/>
                </a:rPr>
                <a:t>TỪ GHÉP, TỪ LÁY</a:t>
              </a:r>
            </a:p>
          </p:txBody>
        </p:sp>
      </p:grpSp>
      <p:sp>
        <p:nvSpPr>
          <p:cNvPr id="10" name="Freeform 3"/>
          <p:cNvSpPr>
            <a:spLocks/>
          </p:cNvSpPr>
          <p:nvPr/>
        </p:nvSpPr>
        <p:spPr bwMode="gray">
          <a:xfrm>
            <a:off x="5575033" y="1308294"/>
            <a:ext cx="2288808" cy="901505"/>
          </a:xfrm>
          <a:custGeom>
            <a:avLst/>
            <a:gdLst>
              <a:gd name="T0" fmla="*/ 0 w 982"/>
              <a:gd name="T1" fmla="*/ 774 h 774"/>
              <a:gd name="T2" fmla="*/ 2 w 982"/>
              <a:gd name="T3" fmla="*/ 770 h 774"/>
              <a:gd name="T4" fmla="*/ 8 w 982"/>
              <a:gd name="T5" fmla="*/ 754 h 774"/>
              <a:gd name="T6" fmla="*/ 16 w 982"/>
              <a:gd name="T7" fmla="*/ 730 h 774"/>
              <a:gd name="T8" fmla="*/ 32 w 982"/>
              <a:gd name="T9" fmla="*/ 698 h 774"/>
              <a:gd name="T10" fmla="*/ 50 w 982"/>
              <a:gd name="T11" fmla="*/ 660 h 774"/>
              <a:gd name="T12" fmla="*/ 76 w 982"/>
              <a:gd name="T13" fmla="*/ 618 h 774"/>
              <a:gd name="T14" fmla="*/ 106 w 982"/>
              <a:gd name="T15" fmla="*/ 574 h 774"/>
              <a:gd name="T16" fmla="*/ 142 w 982"/>
              <a:gd name="T17" fmla="*/ 528 h 774"/>
              <a:gd name="T18" fmla="*/ 186 w 982"/>
              <a:gd name="T19" fmla="*/ 482 h 774"/>
              <a:gd name="T20" fmla="*/ 236 w 982"/>
              <a:gd name="T21" fmla="*/ 438 h 774"/>
              <a:gd name="T22" fmla="*/ 294 w 982"/>
              <a:gd name="T23" fmla="*/ 398 h 774"/>
              <a:gd name="T24" fmla="*/ 360 w 982"/>
              <a:gd name="T25" fmla="*/ 360 h 774"/>
              <a:gd name="T26" fmla="*/ 426 w 982"/>
              <a:gd name="T27" fmla="*/ 332 h 774"/>
              <a:gd name="T28" fmla="*/ 488 w 982"/>
              <a:gd name="T29" fmla="*/ 314 h 774"/>
              <a:gd name="T30" fmla="*/ 544 w 982"/>
              <a:gd name="T31" fmla="*/ 304 h 774"/>
              <a:gd name="T32" fmla="*/ 594 w 982"/>
              <a:gd name="T33" fmla="*/ 300 h 774"/>
              <a:gd name="T34" fmla="*/ 638 w 982"/>
              <a:gd name="T35" fmla="*/ 300 h 774"/>
              <a:gd name="T36" fmla="*/ 678 w 982"/>
              <a:gd name="T37" fmla="*/ 304 h 774"/>
              <a:gd name="T38" fmla="*/ 710 w 982"/>
              <a:gd name="T39" fmla="*/ 312 h 774"/>
              <a:gd name="T40" fmla="*/ 736 w 982"/>
              <a:gd name="T41" fmla="*/ 320 h 774"/>
              <a:gd name="T42" fmla="*/ 754 w 982"/>
              <a:gd name="T43" fmla="*/ 326 h 774"/>
              <a:gd name="T44" fmla="*/ 766 w 982"/>
              <a:gd name="T45" fmla="*/ 332 h 774"/>
              <a:gd name="T46" fmla="*/ 770 w 982"/>
              <a:gd name="T47" fmla="*/ 334 h 774"/>
              <a:gd name="T48" fmla="*/ 680 w 982"/>
              <a:gd name="T49" fmla="*/ 476 h 774"/>
              <a:gd name="T50" fmla="*/ 982 w 982"/>
              <a:gd name="T51" fmla="*/ 370 h 774"/>
              <a:gd name="T52" fmla="*/ 912 w 982"/>
              <a:gd name="T53" fmla="*/ 0 h 774"/>
              <a:gd name="T54" fmla="*/ 854 w 982"/>
              <a:gd name="T55" fmla="*/ 150 h 774"/>
              <a:gd name="T56" fmla="*/ 850 w 982"/>
              <a:gd name="T57" fmla="*/ 148 h 774"/>
              <a:gd name="T58" fmla="*/ 838 w 982"/>
              <a:gd name="T59" fmla="*/ 142 h 774"/>
              <a:gd name="T60" fmla="*/ 822 w 982"/>
              <a:gd name="T61" fmla="*/ 134 h 774"/>
              <a:gd name="T62" fmla="*/ 798 w 982"/>
              <a:gd name="T63" fmla="*/ 126 h 774"/>
              <a:gd name="T64" fmla="*/ 768 w 982"/>
              <a:gd name="T65" fmla="*/ 120 h 774"/>
              <a:gd name="T66" fmla="*/ 732 w 982"/>
              <a:gd name="T67" fmla="*/ 114 h 774"/>
              <a:gd name="T68" fmla="*/ 692 w 982"/>
              <a:gd name="T69" fmla="*/ 110 h 774"/>
              <a:gd name="T70" fmla="*/ 646 w 982"/>
              <a:gd name="T71" fmla="*/ 110 h 774"/>
              <a:gd name="T72" fmla="*/ 596 w 982"/>
              <a:gd name="T73" fmla="*/ 116 h 774"/>
              <a:gd name="T74" fmla="*/ 540 w 982"/>
              <a:gd name="T75" fmla="*/ 126 h 774"/>
              <a:gd name="T76" fmla="*/ 482 w 982"/>
              <a:gd name="T77" fmla="*/ 146 h 774"/>
              <a:gd name="T78" fmla="*/ 422 w 982"/>
              <a:gd name="T79" fmla="*/ 172 h 774"/>
              <a:gd name="T80" fmla="*/ 356 w 982"/>
              <a:gd name="T81" fmla="*/ 210 h 774"/>
              <a:gd name="T82" fmla="*/ 290 w 982"/>
              <a:gd name="T83" fmla="*/ 258 h 774"/>
              <a:gd name="T84" fmla="*/ 230 w 982"/>
              <a:gd name="T85" fmla="*/ 310 h 774"/>
              <a:gd name="T86" fmla="*/ 178 w 982"/>
              <a:gd name="T87" fmla="*/ 364 h 774"/>
              <a:gd name="T88" fmla="*/ 136 w 982"/>
              <a:gd name="T89" fmla="*/ 422 h 774"/>
              <a:gd name="T90" fmla="*/ 100 w 982"/>
              <a:gd name="T91" fmla="*/ 480 h 774"/>
              <a:gd name="T92" fmla="*/ 72 w 982"/>
              <a:gd name="T93" fmla="*/ 536 h 774"/>
              <a:gd name="T94" fmla="*/ 48 w 982"/>
              <a:gd name="T95" fmla="*/ 590 h 774"/>
              <a:gd name="T96" fmla="*/ 30 w 982"/>
              <a:gd name="T97" fmla="*/ 640 h 774"/>
              <a:gd name="T98" fmla="*/ 18 w 982"/>
              <a:gd name="T99" fmla="*/ 684 h 774"/>
              <a:gd name="T100" fmla="*/ 8 w 982"/>
              <a:gd name="T101" fmla="*/ 722 h 774"/>
              <a:gd name="T102" fmla="*/ 4 w 982"/>
              <a:gd name="T103" fmla="*/ 750 h 774"/>
              <a:gd name="T104" fmla="*/ 0 w 982"/>
              <a:gd name="T105" fmla="*/ 768 h 774"/>
              <a:gd name="T106" fmla="*/ 0 w 982"/>
              <a:gd name="T107" fmla="*/ 774 h 7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chemeClr val="hlink">
                  <a:gamma/>
                  <a:tint val="90980"/>
                  <a:invGamma/>
                  <a:alpha val="32001"/>
                </a:schemeClr>
              </a:gs>
              <a:gs pos="100000">
                <a:schemeClr val="hlink"/>
              </a:gs>
            </a:gsLst>
            <a:lin ang="0" scaled="1"/>
          </a:gradFill>
          <a:ln>
            <a:noFill/>
          </a:ln>
        </p:spPr>
        <p:txBody>
          <a:bodyPr/>
          <a:lstStyle/>
          <a:p>
            <a:pPr fontAlgn="auto">
              <a:spcBef>
                <a:spcPts val="0"/>
              </a:spcBef>
              <a:spcAft>
                <a:spcPts val="0"/>
              </a:spcAft>
              <a:defRPr/>
            </a:pPr>
            <a:endParaRPr lang="en-US">
              <a:solidFill>
                <a:prstClr val="black"/>
              </a:solidFill>
              <a:latin typeface="Calibri" panose="020F0502020204030204"/>
              <a:cs typeface="+mn-cs"/>
            </a:endParaRPr>
          </a:p>
        </p:txBody>
      </p:sp>
      <p:sp>
        <p:nvSpPr>
          <p:cNvPr id="11" name="AutoShape 4"/>
          <p:cNvSpPr>
            <a:spLocks noChangeArrowheads="1"/>
          </p:cNvSpPr>
          <p:nvPr/>
        </p:nvSpPr>
        <p:spPr bwMode="auto">
          <a:xfrm>
            <a:off x="6757176" y="2209800"/>
            <a:ext cx="5105400" cy="3810000"/>
          </a:xfrm>
          <a:prstGeom prst="roundRect">
            <a:avLst>
              <a:gd name="adj" fmla="val 4690"/>
            </a:avLst>
          </a:prstGeom>
          <a:solidFill>
            <a:schemeClr val="accent6">
              <a:lumMod val="20000"/>
              <a:lumOff val="80000"/>
            </a:schemeClr>
          </a:solidFill>
          <a:ln w="57150">
            <a:solidFill>
              <a:schemeClr val="accent2"/>
            </a:solidFill>
            <a:round/>
            <a:headEnd/>
            <a:tailEnd/>
          </a:ln>
          <a:effectLst/>
        </p:spPr>
        <p:txBody>
          <a:bodyPr wrap="none" anchor="ctr"/>
          <a:lstStyle/>
          <a:p>
            <a:pPr fontAlgn="auto">
              <a:spcBef>
                <a:spcPts val="0"/>
              </a:spcBef>
              <a:spcAft>
                <a:spcPts val="0"/>
              </a:spcAft>
              <a:defRPr/>
            </a:pPr>
            <a:endParaRPr lang="en-US">
              <a:solidFill>
                <a:prstClr val="black"/>
              </a:solidFill>
              <a:latin typeface="Calibri" panose="020F0502020204030204"/>
              <a:cs typeface="+mn-cs"/>
            </a:endParaRPr>
          </a:p>
        </p:txBody>
      </p:sp>
      <p:sp>
        <p:nvSpPr>
          <p:cNvPr id="12" name="AutoShape 5"/>
          <p:cNvSpPr>
            <a:spLocks noChangeArrowheads="1"/>
          </p:cNvSpPr>
          <p:nvPr/>
        </p:nvSpPr>
        <p:spPr bwMode="gray">
          <a:xfrm>
            <a:off x="7671576" y="1838326"/>
            <a:ext cx="3388784" cy="676275"/>
          </a:xfrm>
          <a:prstGeom prst="roundRect">
            <a:avLst>
              <a:gd name="adj" fmla="val 50000"/>
            </a:avLst>
          </a:prstGeom>
          <a:gradFill rotWithShape="1">
            <a:gsLst>
              <a:gs pos="0">
                <a:schemeClr val="accent2">
                  <a:gamma/>
                  <a:shade val="46275"/>
                  <a:invGamma/>
                </a:schemeClr>
              </a:gs>
              <a:gs pos="50000">
                <a:schemeClr val="accent2"/>
              </a:gs>
              <a:gs pos="100000">
                <a:schemeClr val="accent2">
                  <a:gamma/>
                  <a:shade val="46275"/>
                  <a:invGamma/>
                </a:schemeClr>
              </a:gs>
            </a:gsLst>
            <a:lin ang="5400000" scaled="1"/>
          </a:gradFill>
          <a:ln>
            <a:noFill/>
          </a:ln>
          <a:effectLst/>
        </p:spPr>
        <p:txBody>
          <a:bodyPr wrap="none" anchor="ctr"/>
          <a:lstStyle/>
          <a:p>
            <a:pPr fontAlgn="auto">
              <a:spcBef>
                <a:spcPts val="0"/>
              </a:spcBef>
              <a:spcAft>
                <a:spcPts val="0"/>
              </a:spcAft>
              <a:defRPr/>
            </a:pPr>
            <a:r>
              <a:rPr lang="en-US" sz="2000" b="1" dirty="0">
                <a:solidFill>
                  <a:prstClr val="black"/>
                </a:solidFill>
                <a:latin typeface="Calibri" panose="020F0502020204030204"/>
                <a:cs typeface="+mn-cs"/>
              </a:rPr>
              <a:t>                   </a:t>
            </a:r>
            <a:r>
              <a:rPr lang="en-US" sz="2800" b="1" dirty="0">
                <a:solidFill>
                  <a:schemeClr val="bg1"/>
                </a:solidFill>
                <a:latin typeface="Calibri" panose="020F0502020204030204"/>
                <a:cs typeface="+mn-cs"/>
              </a:rPr>
              <a:t>VÍ DỤ</a:t>
            </a:r>
          </a:p>
        </p:txBody>
      </p:sp>
      <p:sp>
        <p:nvSpPr>
          <p:cNvPr id="14" name="TextBox 13"/>
          <p:cNvSpPr txBox="1">
            <a:spLocks noChangeArrowheads="1"/>
          </p:cNvSpPr>
          <p:nvPr/>
        </p:nvSpPr>
        <p:spPr bwMode="auto">
          <a:xfrm>
            <a:off x="445824" y="2901402"/>
            <a:ext cx="5486400"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just"/>
            <a:r>
              <a:rPr lang="en-US" sz="3200" b="1" dirty="0">
                <a:latin typeface="Times New Roman" pitchFamily="18" charset="0"/>
                <a:cs typeface="Times New Roman" pitchFamily="18" charset="0"/>
              </a:rPr>
              <a:t>- Từ ghép: </a:t>
            </a:r>
            <a:r>
              <a:rPr lang="en-US" sz="3200" dirty="0">
                <a:latin typeface="Times New Roman" pitchFamily="18" charset="0"/>
                <a:cs typeface="Times New Roman" pitchFamily="18" charset="0"/>
              </a:rPr>
              <a:t>là những từ phức được tạo ra bằng cách ghép các tiếng có quan hệ với nhau về nghĩa.</a:t>
            </a:r>
          </a:p>
          <a:p>
            <a:pPr algn="just"/>
            <a:r>
              <a:rPr lang="en-US" sz="3200" b="1" dirty="0">
                <a:latin typeface="Times New Roman" pitchFamily="18" charset="0"/>
                <a:cs typeface="Times New Roman" pitchFamily="18" charset="0"/>
              </a:rPr>
              <a:t>- Từ láy: </a:t>
            </a:r>
            <a:r>
              <a:rPr lang="en-US" sz="3200" dirty="0">
                <a:latin typeface="Times New Roman" pitchFamily="18" charset="0"/>
                <a:cs typeface="Times New Roman" pitchFamily="18" charset="0"/>
              </a:rPr>
              <a:t>là những từ phức có quan hệ láy âm giữa các tiếng.</a:t>
            </a:r>
          </a:p>
          <a:p>
            <a:pPr algn="just"/>
            <a:r>
              <a:rPr lang="en-US" sz="3200" dirty="0">
                <a:latin typeface="Times New Roman" pitchFamily="18" charset="0"/>
                <a:cs typeface="Times New Roman" pitchFamily="18" charset="0"/>
              </a:rPr>
              <a:t> </a:t>
            </a:r>
          </a:p>
          <a:p>
            <a:pPr algn="just"/>
            <a:endParaRPr lang="en-US" sz="3200" dirty="0">
              <a:latin typeface="Times New Roman" pitchFamily="18" charset="0"/>
              <a:cs typeface="Times New Roman" pitchFamily="18" charset="0"/>
            </a:endParaRPr>
          </a:p>
        </p:txBody>
      </p:sp>
      <p:sp>
        <p:nvSpPr>
          <p:cNvPr id="15" name="TextBox 14"/>
          <p:cNvSpPr txBox="1">
            <a:spLocks noChangeArrowheads="1"/>
          </p:cNvSpPr>
          <p:nvPr/>
        </p:nvSpPr>
        <p:spPr bwMode="auto">
          <a:xfrm>
            <a:off x="6858776" y="2667000"/>
            <a:ext cx="5080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just"/>
            <a:r>
              <a:rPr lang="en-US" sz="2800" dirty="0">
                <a:latin typeface="Times New Roman" pitchFamily="18" charset="0"/>
                <a:cs typeface="Times New Roman" pitchFamily="18" charset="0"/>
              </a:rPr>
              <a:t>Sứ giả/ vừa/ kinh ngạc,/ vừa/ mừng rỡ,/ vội vàng/ về/ tâu/ vua.</a:t>
            </a:r>
          </a:p>
          <a:p>
            <a:pPr algn="just"/>
            <a:r>
              <a:rPr lang="en-US" sz="2800" dirty="0">
                <a:latin typeface="Times New Roman" pitchFamily="18" charset="0"/>
                <a:cs typeface="Times New Roman" pitchFamily="18" charset="0"/>
              </a:rPr>
              <a:t>                              </a:t>
            </a:r>
            <a:r>
              <a:rPr lang="en-US" sz="2800" b="1" i="1" dirty="0">
                <a:latin typeface="Times New Roman" pitchFamily="18" charset="0"/>
                <a:cs typeface="Times New Roman" pitchFamily="18" charset="0"/>
              </a:rPr>
              <a:t>(Thánh Gióng</a:t>
            </a:r>
            <a:r>
              <a:rPr lang="en-US" sz="2800" dirty="0">
                <a:latin typeface="Times New Roman" pitchFamily="18" charset="0"/>
                <a:cs typeface="Times New Roman" pitchFamily="18" charset="0"/>
              </a:rPr>
              <a:t>)</a:t>
            </a:r>
          </a:p>
        </p:txBody>
      </p:sp>
      <p:sp>
        <p:nvSpPr>
          <p:cNvPr id="13" name="TextBox 12"/>
          <p:cNvSpPr txBox="1">
            <a:spLocks noChangeArrowheads="1"/>
          </p:cNvSpPr>
          <p:nvPr/>
        </p:nvSpPr>
        <p:spPr bwMode="auto">
          <a:xfrm>
            <a:off x="6806456" y="4034072"/>
            <a:ext cx="5080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just"/>
            <a:r>
              <a:rPr lang="en-US" sz="2800" b="1" dirty="0">
                <a:latin typeface="Times New Roman" pitchFamily="18" charset="0"/>
                <a:cs typeface="Times New Roman" pitchFamily="18" charset="0"/>
              </a:rPr>
              <a:t>- Từ ghép: </a:t>
            </a:r>
            <a:r>
              <a:rPr lang="en-US" sz="2800" dirty="0">
                <a:latin typeface="Times New Roman" pitchFamily="18" charset="0"/>
                <a:cs typeface="Times New Roman" pitchFamily="18" charset="0"/>
              </a:rPr>
              <a:t>Sứ giả, kinh ngạc, mừng rỡ.</a:t>
            </a:r>
          </a:p>
        </p:txBody>
      </p:sp>
      <p:sp>
        <p:nvSpPr>
          <p:cNvPr id="16" name="TextBox 15"/>
          <p:cNvSpPr txBox="1">
            <a:spLocks noChangeArrowheads="1"/>
          </p:cNvSpPr>
          <p:nvPr/>
        </p:nvSpPr>
        <p:spPr bwMode="auto">
          <a:xfrm>
            <a:off x="6861048" y="5112264"/>
            <a:ext cx="5080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just"/>
            <a:r>
              <a:rPr lang="en-US" sz="2800" b="1" dirty="0">
                <a:latin typeface="Times New Roman" pitchFamily="18" charset="0"/>
                <a:cs typeface="Times New Roman" pitchFamily="18" charset="0"/>
              </a:rPr>
              <a:t>- Từ láy: </a:t>
            </a:r>
            <a:r>
              <a:rPr lang="en-US" sz="2800" dirty="0">
                <a:latin typeface="Times New Roman" pitchFamily="18" charset="0"/>
                <a:cs typeface="Times New Roman" pitchFamily="18" charset="0"/>
              </a:rPr>
              <a:t>vội vàng</a:t>
            </a:r>
          </a:p>
          <a:p>
            <a:pPr algn="just"/>
            <a:r>
              <a:rPr lang="en-US" sz="2800" dirty="0">
                <a:latin typeface="Times New Roman" pitchFamily="18" charset="0"/>
                <a:cs typeface="Times New Roman" pitchFamily="18" charset="0"/>
              </a:rPr>
              <a:t>                              </a:t>
            </a:r>
          </a:p>
        </p:txBody>
      </p:sp>
    </p:spTree>
    <p:extLst>
      <p:ext uri="{BB962C8B-B14F-4D97-AF65-F5344CB8AC3E}">
        <p14:creationId xmlns:p14="http://schemas.microsoft.com/office/powerpoint/2010/main" val="1811406005"/>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5"/>
          <p:cNvGrpSpPr>
            <a:grpSpLocks/>
          </p:cNvGrpSpPr>
          <p:nvPr/>
        </p:nvGrpSpPr>
        <p:grpSpPr bwMode="auto">
          <a:xfrm>
            <a:off x="340936" y="1972096"/>
            <a:ext cx="5737073" cy="4572000"/>
            <a:chOff x="569" y="1429"/>
            <a:chExt cx="1460" cy="2268"/>
          </a:xfrm>
          <a:solidFill>
            <a:schemeClr val="accent3">
              <a:lumMod val="20000"/>
              <a:lumOff val="80000"/>
            </a:schemeClr>
          </a:solidFill>
        </p:grpSpPr>
        <p:sp>
          <p:nvSpPr>
            <p:cNvPr id="7" name="AutoShape 16"/>
            <p:cNvSpPr>
              <a:spLocks noChangeArrowheads="1"/>
            </p:cNvSpPr>
            <p:nvPr/>
          </p:nvSpPr>
          <p:spPr bwMode="auto">
            <a:xfrm>
              <a:off x="569" y="1709"/>
              <a:ext cx="1460" cy="1988"/>
            </a:xfrm>
            <a:prstGeom prst="roundRect">
              <a:avLst>
                <a:gd name="adj" fmla="val 4690"/>
              </a:avLst>
            </a:prstGeom>
            <a:grpFill/>
            <a:ln w="57150">
              <a:solidFill>
                <a:schemeClr val="folHlink"/>
              </a:solidFill>
              <a:round/>
              <a:headEnd/>
              <a:tailEnd/>
            </a:ln>
            <a:effectLst/>
          </p:spPr>
          <p:txBody>
            <a:bodyPr wrap="none" anchor="ctr"/>
            <a:lstStyle/>
            <a:p>
              <a:pPr algn="just" fontAlgn="auto">
                <a:spcBef>
                  <a:spcPts val="0"/>
                </a:spcBef>
                <a:spcAft>
                  <a:spcPts val="0"/>
                </a:spcAft>
                <a:defRPr/>
              </a:pPr>
              <a:endParaRPr lang="en-US">
                <a:solidFill>
                  <a:prstClr val="black"/>
                </a:solidFill>
                <a:latin typeface="Calibri" panose="020F0502020204030204"/>
                <a:cs typeface="+mn-cs"/>
              </a:endParaRPr>
            </a:p>
          </p:txBody>
        </p:sp>
        <p:sp>
          <p:nvSpPr>
            <p:cNvPr id="8" name="AutoShape 17"/>
            <p:cNvSpPr>
              <a:spLocks noChangeArrowheads="1"/>
            </p:cNvSpPr>
            <p:nvPr/>
          </p:nvSpPr>
          <p:spPr bwMode="gray">
            <a:xfrm>
              <a:off x="727" y="1429"/>
              <a:ext cx="1174" cy="392"/>
            </a:xfrm>
            <a:prstGeom prst="roundRect">
              <a:avLst>
                <a:gd name="adj" fmla="val 50000"/>
              </a:avLst>
            </a:prstGeom>
            <a:solidFill>
              <a:srgbClr val="00B050"/>
            </a:solidFill>
            <a:ln>
              <a:noFill/>
            </a:ln>
            <a:effectLst/>
          </p:spPr>
          <p:txBody>
            <a:bodyPr wrap="none" anchor="ctr"/>
            <a:lstStyle/>
            <a:p>
              <a:pPr algn="just" fontAlgn="auto">
                <a:spcBef>
                  <a:spcPts val="0"/>
                </a:spcBef>
                <a:spcAft>
                  <a:spcPts val="0"/>
                </a:spcAft>
                <a:defRPr/>
              </a:pPr>
              <a:endParaRPr lang="en-US">
                <a:solidFill>
                  <a:prstClr val="black"/>
                </a:solidFill>
                <a:latin typeface="Calibri" panose="020F0502020204030204"/>
                <a:cs typeface="+mn-cs"/>
              </a:endParaRPr>
            </a:p>
          </p:txBody>
        </p:sp>
        <p:sp>
          <p:nvSpPr>
            <p:cNvPr id="9" name="Text Box 20"/>
            <p:cNvSpPr txBox="1">
              <a:spLocks noChangeArrowheads="1"/>
            </p:cNvSpPr>
            <p:nvPr/>
          </p:nvSpPr>
          <p:spPr bwMode="gray">
            <a:xfrm>
              <a:off x="1094" y="1512"/>
              <a:ext cx="534" cy="229"/>
            </a:xfrm>
            <a:prstGeom prst="rect">
              <a:avLst/>
            </a:prstGeom>
            <a:noFill/>
            <a:ln>
              <a:noFill/>
            </a:ln>
            <a:effectLst/>
          </p:spPr>
          <p:txBody>
            <a:bodyPr wrap="none">
              <a:spAutoFit/>
            </a:bodyPr>
            <a:lstStyle/>
            <a:p>
              <a:pPr algn="just" eaLnBrk="0" fontAlgn="auto" hangingPunct="0">
                <a:spcBef>
                  <a:spcPts val="0"/>
                </a:spcBef>
                <a:spcAft>
                  <a:spcPts val="0"/>
                </a:spcAft>
                <a:defRPr/>
              </a:pPr>
              <a:r>
                <a:rPr lang="en-US" altLang="en-US" sz="2400" b="1" dirty="0">
                  <a:solidFill>
                    <a:prstClr val="black"/>
                  </a:solidFill>
                  <a:latin typeface="Times New Roman" panose="02020603050405020304" pitchFamily="18" charset="0"/>
                  <a:cs typeface="Times New Roman" panose="02020603050405020304" pitchFamily="18" charset="0"/>
                </a:rPr>
                <a:t>THÀNH NGỮ</a:t>
              </a:r>
            </a:p>
          </p:txBody>
        </p:sp>
      </p:grpSp>
      <p:sp>
        <p:nvSpPr>
          <p:cNvPr id="10" name="Freeform 3"/>
          <p:cNvSpPr>
            <a:spLocks/>
          </p:cNvSpPr>
          <p:nvPr/>
        </p:nvSpPr>
        <p:spPr bwMode="gray">
          <a:xfrm>
            <a:off x="5387926" y="1026942"/>
            <a:ext cx="2518118" cy="801858"/>
          </a:xfrm>
          <a:custGeom>
            <a:avLst/>
            <a:gdLst>
              <a:gd name="T0" fmla="*/ 0 w 982"/>
              <a:gd name="T1" fmla="*/ 774 h 774"/>
              <a:gd name="T2" fmla="*/ 2 w 982"/>
              <a:gd name="T3" fmla="*/ 770 h 774"/>
              <a:gd name="T4" fmla="*/ 8 w 982"/>
              <a:gd name="T5" fmla="*/ 754 h 774"/>
              <a:gd name="T6" fmla="*/ 16 w 982"/>
              <a:gd name="T7" fmla="*/ 730 h 774"/>
              <a:gd name="T8" fmla="*/ 32 w 982"/>
              <a:gd name="T9" fmla="*/ 698 h 774"/>
              <a:gd name="T10" fmla="*/ 50 w 982"/>
              <a:gd name="T11" fmla="*/ 660 h 774"/>
              <a:gd name="T12" fmla="*/ 76 w 982"/>
              <a:gd name="T13" fmla="*/ 618 h 774"/>
              <a:gd name="T14" fmla="*/ 106 w 982"/>
              <a:gd name="T15" fmla="*/ 574 h 774"/>
              <a:gd name="T16" fmla="*/ 142 w 982"/>
              <a:gd name="T17" fmla="*/ 528 h 774"/>
              <a:gd name="T18" fmla="*/ 186 w 982"/>
              <a:gd name="T19" fmla="*/ 482 h 774"/>
              <a:gd name="T20" fmla="*/ 236 w 982"/>
              <a:gd name="T21" fmla="*/ 438 h 774"/>
              <a:gd name="T22" fmla="*/ 294 w 982"/>
              <a:gd name="T23" fmla="*/ 398 h 774"/>
              <a:gd name="T24" fmla="*/ 360 w 982"/>
              <a:gd name="T25" fmla="*/ 360 h 774"/>
              <a:gd name="T26" fmla="*/ 426 w 982"/>
              <a:gd name="T27" fmla="*/ 332 h 774"/>
              <a:gd name="T28" fmla="*/ 488 w 982"/>
              <a:gd name="T29" fmla="*/ 314 h 774"/>
              <a:gd name="T30" fmla="*/ 544 w 982"/>
              <a:gd name="T31" fmla="*/ 304 h 774"/>
              <a:gd name="T32" fmla="*/ 594 w 982"/>
              <a:gd name="T33" fmla="*/ 300 h 774"/>
              <a:gd name="T34" fmla="*/ 638 w 982"/>
              <a:gd name="T35" fmla="*/ 300 h 774"/>
              <a:gd name="T36" fmla="*/ 678 w 982"/>
              <a:gd name="T37" fmla="*/ 304 h 774"/>
              <a:gd name="T38" fmla="*/ 710 w 982"/>
              <a:gd name="T39" fmla="*/ 312 h 774"/>
              <a:gd name="T40" fmla="*/ 736 w 982"/>
              <a:gd name="T41" fmla="*/ 320 h 774"/>
              <a:gd name="T42" fmla="*/ 754 w 982"/>
              <a:gd name="T43" fmla="*/ 326 h 774"/>
              <a:gd name="T44" fmla="*/ 766 w 982"/>
              <a:gd name="T45" fmla="*/ 332 h 774"/>
              <a:gd name="T46" fmla="*/ 770 w 982"/>
              <a:gd name="T47" fmla="*/ 334 h 774"/>
              <a:gd name="T48" fmla="*/ 680 w 982"/>
              <a:gd name="T49" fmla="*/ 476 h 774"/>
              <a:gd name="T50" fmla="*/ 982 w 982"/>
              <a:gd name="T51" fmla="*/ 370 h 774"/>
              <a:gd name="T52" fmla="*/ 912 w 982"/>
              <a:gd name="T53" fmla="*/ 0 h 774"/>
              <a:gd name="T54" fmla="*/ 854 w 982"/>
              <a:gd name="T55" fmla="*/ 150 h 774"/>
              <a:gd name="T56" fmla="*/ 850 w 982"/>
              <a:gd name="T57" fmla="*/ 148 h 774"/>
              <a:gd name="T58" fmla="*/ 838 w 982"/>
              <a:gd name="T59" fmla="*/ 142 h 774"/>
              <a:gd name="T60" fmla="*/ 822 w 982"/>
              <a:gd name="T61" fmla="*/ 134 h 774"/>
              <a:gd name="T62" fmla="*/ 798 w 982"/>
              <a:gd name="T63" fmla="*/ 126 h 774"/>
              <a:gd name="T64" fmla="*/ 768 w 982"/>
              <a:gd name="T65" fmla="*/ 120 h 774"/>
              <a:gd name="T66" fmla="*/ 732 w 982"/>
              <a:gd name="T67" fmla="*/ 114 h 774"/>
              <a:gd name="T68" fmla="*/ 692 w 982"/>
              <a:gd name="T69" fmla="*/ 110 h 774"/>
              <a:gd name="T70" fmla="*/ 646 w 982"/>
              <a:gd name="T71" fmla="*/ 110 h 774"/>
              <a:gd name="T72" fmla="*/ 596 w 982"/>
              <a:gd name="T73" fmla="*/ 116 h 774"/>
              <a:gd name="T74" fmla="*/ 540 w 982"/>
              <a:gd name="T75" fmla="*/ 126 h 774"/>
              <a:gd name="T76" fmla="*/ 482 w 982"/>
              <a:gd name="T77" fmla="*/ 146 h 774"/>
              <a:gd name="T78" fmla="*/ 422 w 982"/>
              <a:gd name="T79" fmla="*/ 172 h 774"/>
              <a:gd name="T80" fmla="*/ 356 w 982"/>
              <a:gd name="T81" fmla="*/ 210 h 774"/>
              <a:gd name="T82" fmla="*/ 290 w 982"/>
              <a:gd name="T83" fmla="*/ 258 h 774"/>
              <a:gd name="T84" fmla="*/ 230 w 982"/>
              <a:gd name="T85" fmla="*/ 310 h 774"/>
              <a:gd name="T86" fmla="*/ 178 w 982"/>
              <a:gd name="T87" fmla="*/ 364 h 774"/>
              <a:gd name="T88" fmla="*/ 136 w 982"/>
              <a:gd name="T89" fmla="*/ 422 h 774"/>
              <a:gd name="T90" fmla="*/ 100 w 982"/>
              <a:gd name="T91" fmla="*/ 480 h 774"/>
              <a:gd name="T92" fmla="*/ 72 w 982"/>
              <a:gd name="T93" fmla="*/ 536 h 774"/>
              <a:gd name="T94" fmla="*/ 48 w 982"/>
              <a:gd name="T95" fmla="*/ 590 h 774"/>
              <a:gd name="T96" fmla="*/ 30 w 982"/>
              <a:gd name="T97" fmla="*/ 640 h 774"/>
              <a:gd name="T98" fmla="*/ 18 w 982"/>
              <a:gd name="T99" fmla="*/ 684 h 774"/>
              <a:gd name="T100" fmla="*/ 8 w 982"/>
              <a:gd name="T101" fmla="*/ 722 h 774"/>
              <a:gd name="T102" fmla="*/ 4 w 982"/>
              <a:gd name="T103" fmla="*/ 750 h 774"/>
              <a:gd name="T104" fmla="*/ 0 w 982"/>
              <a:gd name="T105" fmla="*/ 768 h 774"/>
              <a:gd name="T106" fmla="*/ 0 w 982"/>
              <a:gd name="T107" fmla="*/ 774 h 7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chemeClr val="hlink">
                  <a:gamma/>
                  <a:tint val="90980"/>
                  <a:invGamma/>
                  <a:alpha val="32001"/>
                </a:schemeClr>
              </a:gs>
              <a:gs pos="100000">
                <a:schemeClr val="hlink"/>
              </a:gs>
            </a:gsLst>
            <a:lin ang="0" scaled="1"/>
          </a:gradFill>
          <a:ln>
            <a:noFill/>
          </a:ln>
        </p:spPr>
        <p:txBody>
          <a:bodyPr/>
          <a:lstStyle/>
          <a:p>
            <a:pPr fontAlgn="auto">
              <a:spcBef>
                <a:spcPts val="0"/>
              </a:spcBef>
              <a:spcAft>
                <a:spcPts val="0"/>
              </a:spcAft>
              <a:defRPr/>
            </a:pPr>
            <a:endParaRPr lang="en-US">
              <a:solidFill>
                <a:prstClr val="black"/>
              </a:solidFill>
              <a:latin typeface="Calibri" panose="020F0502020204030204"/>
              <a:cs typeface="+mn-cs"/>
            </a:endParaRPr>
          </a:p>
        </p:txBody>
      </p:sp>
      <p:sp>
        <p:nvSpPr>
          <p:cNvPr id="11" name="AutoShape 4"/>
          <p:cNvSpPr>
            <a:spLocks noChangeArrowheads="1"/>
          </p:cNvSpPr>
          <p:nvPr/>
        </p:nvSpPr>
        <p:spPr bwMode="auto">
          <a:xfrm>
            <a:off x="6672768" y="1984712"/>
            <a:ext cx="4426641" cy="2432543"/>
          </a:xfrm>
          <a:prstGeom prst="roundRect">
            <a:avLst>
              <a:gd name="adj" fmla="val 4690"/>
            </a:avLst>
          </a:prstGeom>
          <a:solidFill>
            <a:schemeClr val="accent6">
              <a:lumMod val="20000"/>
              <a:lumOff val="80000"/>
            </a:schemeClr>
          </a:solidFill>
          <a:ln w="57150">
            <a:solidFill>
              <a:schemeClr val="accent2"/>
            </a:solidFill>
            <a:round/>
            <a:headEnd/>
            <a:tailEnd/>
          </a:ln>
          <a:effectLst/>
        </p:spPr>
        <p:txBody>
          <a:bodyPr wrap="none" anchor="ctr"/>
          <a:lstStyle/>
          <a:p>
            <a:pPr fontAlgn="auto">
              <a:spcBef>
                <a:spcPts val="0"/>
              </a:spcBef>
              <a:spcAft>
                <a:spcPts val="0"/>
              </a:spcAft>
              <a:defRPr/>
            </a:pPr>
            <a:endParaRPr lang="en-US">
              <a:solidFill>
                <a:prstClr val="black"/>
              </a:solidFill>
              <a:latin typeface="Calibri" panose="020F0502020204030204"/>
              <a:cs typeface="+mn-cs"/>
            </a:endParaRPr>
          </a:p>
        </p:txBody>
      </p:sp>
      <p:sp>
        <p:nvSpPr>
          <p:cNvPr id="12" name="AutoShape 5"/>
          <p:cNvSpPr>
            <a:spLocks noChangeArrowheads="1"/>
          </p:cNvSpPr>
          <p:nvPr/>
        </p:nvSpPr>
        <p:spPr bwMode="gray">
          <a:xfrm>
            <a:off x="7544964" y="1828800"/>
            <a:ext cx="2938248" cy="460713"/>
          </a:xfrm>
          <a:prstGeom prst="roundRect">
            <a:avLst>
              <a:gd name="adj" fmla="val 50000"/>
            </a:avLst>
          </a:prstGeom>
          <a:gradFill rotWithShape="1">
            <a:gsLst>
              <a:gs pos="0">
                <a:schemeClr val="accent2">
                  <a:gamma/>
                  <a:shade val="46275"/>
                  <a:invGamma/>
                </a:schemeClr>
              </a:gs>
              <a:gs pos="50000">
                <a:schemeClr val="accent2"/>
              </a:gs>
              <a:gs pos="100000">
                <a:schemeClr val="accent2">
                  <a:gamma/>
                  <a:shade val="46275"/>
                  <a:invGamma/>
                </a:schemeClr>
              </a:gs>
            </a:gsLst>
            <a:lin ang="5400000" scaled="1"/>
          </a:gradFill>
          <a:ln>
            <a:noFill/>
          </a:ln>
          <a:effectLst/>
        </p:spPr>
        <p:txBody>
          <a:bodyPr wrap="none" anchor="ctr"/>
          <a:lstStyle/>
          <a:p>
            <a:pPr fontAlgn="auto">
              <a:spcBef>
                <a:spcPts val="0"/>
              </a:spcBef>
              <a:spcAft>
                <a:spcPts val="0"/>
              </a:spcAft>
              <a:defRPr/>
            </a:pPr>
            <a:r>
              <a:rPr lang="en-US" sz="2000" b="1" dirty="0">
                <a:solidFill>
                  <a:prstClr val="black"/>
                </a:solidFill>
                <a:latin typeface="Calibri" panose="020F0502020204030204"/>
                <a:cs typeface="+mn-cs"/>
              </a:rPr>
              <a:t>                </a:t>
            </a:r>
            <a:r>
              <a:rPr lang="en-US" sz="2800" b="1" dirty="0">
                <a:solidFill>
                  <a:schemeClr val="bg1"/>
                </a:solidFill>
                <a:latin typeface="Calibri" panose="020F0502020204030204"/>
                <a:cs typeface="+mn-cs"/>
              </a:rPr>
              <a:t>VÍ DỤ</a:t>
            </a:r>
          </a:p>
        </p:txBody>
      </p:sp>
      <p:sp>
        <p:nvSpPr>
          <p:cNvPr id="14" name="TextBox 13"/>
          <p:cNvSpPr txBox="1">
            <a:spLocks noChangeArrowheads="1"/>
          </p:cNvSpPr>
          <p:nvPr/>
        </p:nvSpPr>
        <p:spPr bwMode="auto">
          <a:xfrm>
            <a:off x="445824" y="2846810"/>
            <a:ext cx="54864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just"/>
            <a:r>
              <a:rPr lang="en-US" sz="3000" dirty="0">
                <a:latin typeface="Times New Roman" pitchFamily="18" charset="0"/>
                <a:cs typeface="Times New Roman" pitchFamily="18" charset="0"/>
              </a:rPr>
              <a:t>- Là loại cụm từ có cấu tạo cố định, biểu thị một ý nghĩa hoàn chỉnh.</a:t>
            </a:r>
          </a:p>
          <a:p>
            <a:pPr algn="just"/>
            <a:r>
              <a:rPr lang="en-US" sz="3000" dirty="0">
                <a:latin typeface="Times New Roman" pitchFamily="18" charset="0"/>
                <a:cs typeface="Times New Roman" pitchFamily="18" charset="0"/>
              </a:rPr>
              <a:t>- Nghĩa của thành ngữ có thể bắt nguồn trực tiếp từ nghĩa đen của các từ tạo nên nó nhưng thường thông qua một số phép chuyển nghĩa như ẩn dụ, so sánh…</a:t>
            </a:r>
          </a:p>
        </p:txBody>
      </p:sp>
      <p:sp>
        <p:nvSpPr>
          <p:cNvPr id="15" name="TextBox 14"/>
          <p:cNvSpPr txBox="1">
            <a:spLocks noChangeArrowheads="1"/>
          </p:cNvSpPr>
          <p:nvPr/>
        </p:nvSpPr>
        <p:spPr bwMode="auto">
          <a:xfrm>
            <a:off x="6774368" y="2441912"/>
            <a:ext cx="4404618"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just"/>
            <a:r>
              <a:rPr lang="en-US" sz="2800" dirty="0">
                <a:latin typeface="Times New Roman" pitchFamily="18" charset="0"/>
                <a:cs typeface="Times New Roman" pitchFamily="18" charset="0"/>
              </a:rPr>
              <a:t>Chú mày </a:t>
            </a:r>
            <a:r>
              <a:rPr lang="en-US" sz="2800" b="1" u="sng" dirty="0">
                <a:solidFill>
                  <a:srgbClr val="FF0000"/>
                </a:solidFill>
                <a:latin typeface="Times New Roman" pitchFamily="18" charset="0"/>
                <a:cs typeface="Times New Roman" pitchFamily="18" charset="0"/>
              </a:rPr>
              <a:t>hôi như cú </a:t>
            </a:r>
            <a:r>
              <a:rPr lang="en-US" sz="2800" dirty="0">
                <a:latin typeface="Times New Roman" pitchFamily="18" charset="0"/>
                <a:cs typeface="Times New Roman" pitchFamily="18" charset="0"/>
              </a:rPr>
              <a:t>mèo thế này ta nào chịu được.</a:t>
            </a:r>
          </a:p>
          <a:p>
            <a:pPr algn="r"/>
            <a:r>
              <a:rPr lang="en-US" sz="2400" dirty="0">
                <a:latin typeface="Times New Roman" pitchFamily="18" charset="0"/>
                <a:cs typeface="Times New Roman" pitchFamily="18" charset="0"/>
              </a:rPr>
              <a:t>(Dế Mèn </a:t>
            </a:r>
            <a:r>
              <a:rPr lang="en-US" sz="2400" dirty="0" err="1">
                <a:latin typeface="Times New Roman" pitchFamily="18" charset="0"/>
                <a:cs typeface="Times New Roman" pitchFamily="18" charset="0"/>
              </a:rPr>
              <a:t>phưu</a:t>
            </a:r>
            <a:r>
              <a:rPr lang="en-US" sz="2400" dirty="0">
                <a:latin typeface="Times New Roman" pitchFamily="18" charset="0"/>
                <a:cs typeface="Times New Roman" pitchFamily="18" charset="0"/>
              </a:rPr>
              <a:t> lưu kí – Tô Hoài)</a:t>
            </a:r>
          </a:p>
        </p:txBody>
      </p:sp>
    </p:spTree>
    <p:extLst>
      <p:ext uri="{BB962C8B-B14F-4D97-AF65-F5344CB8AC3E}">
        <p14:creationId xmlns:p14="http://schemas.microsoft.com/office/powerpoint/2010/main" val="10517824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Rounded Corners 6">
            <a:extLst>
              <a:ext uri="{FF2B5EF4-FFF2-40B4-BE49-F238E27FC236}">
                <a16:creationId xmlns:a16="http://schemas.microsoft.com/office/drawing/2014/main" id="{4E303B3C-4451-48B7-9B2E-3A4ACE8B3D02}"/>
              </a:ext>
            </a:extLst>
          </p:cNvPr>
          <p:cNvSpPr/>
          <p:nvPr/>
        </p:nvSpPr>
        <p:spPr>
          <a:xfrm>
            <a:off x="8302338" y="2293212"/>
            <a:ext cx="2604633" cy="3084069"/>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0" name="Rectangle: Rounded Corners 6">
            <a:extLst>
              <a:ext uri="{FF2B5EF4-FFF2-40B4-BE49-F238E27FC236}">
                <a16:creationId xmlns:a16="http://schemas.microsoft.com/office/drawing/2014/main" id="{4E303B3C-4451-48B7-9B2E-3A4ACE8B3D02}"/>
              </a:ext>
            </a:extLst>
          </p:cNvPr>
          <p:cNvSpPr/>
          <p:nvPr/>
        </p:nvSpPr>
        <p:spPr>
          <a:xfrm>
            <a:off x="4644674" y="2279564"/>
            <a:ext cx="2604633" cy="3084069"/>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7" name="Rectangle: Rounded Corners 6">
            <a:extLst>
              <a:ext uri="{FF2B5EF4-FFF2-40B4-BE49-F238E27FC236}">
                <a16:creationId xmlns:a16="http://schemas.microsoft.com/office/drawing/2014/main" id="{4E303B3C-4451-48B7-9B2E-3A4ACE8B3D02}"/>
              </a:ext>
            </a:extLst>
          </p:cNvPr>
          <p:cNvSpPr/>
          <p:nvPr/>
        </p:nvSpPr>
        <p:spPr>
          <a:xfrm>
            <a:off x="1052978" y="2236348"/>
            <a:ext cx="2604633" cy="3084069"/>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8" name="Arrow: Curved Down 7">
            <a:extLst>
              <a:ext uri="{FF2B5EF4-FFF2-40B4-BE49-F238E27FC236}">
                <a16:creationId xmlns:a16="http://schemas.microsoft.com/office/drawing/2014/main" id="{BE54999B-CCE3-4F07-B97B-15E65B7044C8}"/>
              </a:ext>
            </a:extLst>
          </p:cNvPr>
          <p:cNvSpPr/>
          <p:nvPr/>
        </p:nvSpPr>
        <p:spPr>
          <a:xfrm>
            <a:off x="2934269" y="1091821"/>
            <a:ext cx="2681130" cy="1087099"/>
          </a:xfrm>
          <a:prstGeom prst="curvedDownArrow">
            <a:avLst>
              <a:gd name="adj1" fmla="val 25000"/>
              <a:gd name="adj2" fmla="val 50000"/>
              <a:gd name="adj3" fmla="val 3880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solidFill>
            </a:endParaRPr>
          </a:p>
        </p:txBody>
      </p:sp>
      <p:sp>
        <p:nvSpPr>
          <p:cNvPr id="9" name="Arrow: Curved Down 8">
            <a:extLst>
              <a:ext uri="{FF2B5EF4-FFF2-40B4-BE49-F238E27FC236}">
                <a16:creationId xmlns:a16="http://schemas.microsoft.com/office/drawing/2014/main" id="{BBC5A02A-ADF2-4089-B727-6440714097EE}"/>
              </a:ext>
            </a:extLst>
          </p:cNvPr>
          <p:cNvSpPr/>
          <p:nvPr/>
        </p:nvSpPr>
        <p:spPr>
          <a:xfrm>
            <a:off x="6632811" y="1091821"/>
            <a:ext cx="3004885" cy="1144527"/>
          </a:xfrm>
          <a:prstGeom prst="curvedDownArrow">
            <a:avLst>
              <a:gd name="adj1" fmla="val 25000"/>
              <a:gd name="adj2" fmla="val 50000"/>
              <a:gd name="adj3" fmla="val 5426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solidFill>
            </a:endParaRPr>
          </a:p>
        </p:txBody>
      </p:sp>
      <p:sp>
        <p:nvSpPr>
          <p:cNvPr id="11" name="TextBox 10">
            <a:extLst>
              <a:ext uri="{FF2B5EF4-FFF2-40B4-BE49-F238E27FC236}">
                <a16:creationId xmlns:a16="http://schemas.microsoft.com/office/drawing/2014/main" id="{B6F5664F-696B-4318-865B-0129117F404A}"/>
              </a:ext>
            </a:extLst>
          </p:cNvPr>
          <p:cNvSpPr txBox="1"/>
          <p:nvPr/>
        </p:nvSpPr>
        <p:spPr>
          <a:xfrm>
            <a:off x="1160070" y="2273429"/>
            <a:ext cx="2497542" cy="3046988"/>
          </a:xfrm>
          <a:prstGeom prst="rect">
            <a:avLst/>
          </a:prstGeom>
          <a:noFill/>
        </p:spPr>
        <p:txBody>
          <a:bodyPr wrap="square">
            <a:spAutoFit/>
          </a:bodyPr>
          <a:lstStyle/>
          <a:p>
            <a:pPr algn="just"/>
            <a:r>
              <a:rPr lang="en-US" sz="2400" b="1" dirty="0" err="1">
                <a:effectLst/>
                <a:latin typeface="Times New Roman" panose="02020603050405020304" pitchFamily="18" charset="0"/>
                <a:ea typeface="Arial" panose="020B0604020202020204" pitchFamily="34" charset="0"/>
              </a:rPr>
              <a:t>Chủ</a:t>
            </a:r>
            <a:r>
              <a:rPr lang="en-US" sz="2400" b="1" dirty="0">
                <a:effectLst/>
                <a:latin typeface="Times New Roman" panose="02020603050405020304" pitchFamily="18" charset="0"/>
                <a:ea typeface="Arial" panose="020B0604020202020204" pitchFamily="34" charset="0"/>
              </a:rPr>
              <a:t> </a:t>
            </a:r>
            <a:r>
              <a:rPr lang="en-US" sz="2400" b="1" dirty="0" err="1">
                <a:effectLst/>
                <a:latin typeface="Times New Roman" panose="02020603050405020304" pitchFamily="18" charset="0"/>
                <a:ea typeface="Arial" panose="020B0604020202020204" pitchFamily="34" charset="0"/>
              </a:rPr>
              <a:t>ngữ</a:t>
            </a:r>
            <a:r>
              <a:rPr lang="en-US" sz="2400" b="1"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là</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một</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trong</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hai</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thành</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phần</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chính</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của</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câu</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chỉ</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sự</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vật</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hiện</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tượng</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có</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hoạt</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động</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trạng</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thái</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đặc</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điểm</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nêu</a:t>
            </a:r>
            <a:r>
              <a:rPr lang="en-US" sz="2400" dirty="0">
                <a:effectLst/>
                <a:latin typeface="Times New Roman" panose="02020603050405020304" pitchFamily="18" charset="0"/>
                <a:ea typeface="Arial" panose="020B0604020202020204" pitchFamily="34" charset="0"/>
              </a:rPr>
              <a:t> ở </a:t>
            </a:r>
            <a:r>
              <a:rPr lang="en-US" sz="2400" dirty="0" err="1">
                <a:effectLst/>
                <a:latin typeface="Times New Roman" panose="02020603050405020304" pitchFamily="18" charset="0"/>
                <a:ea typeface="Arial" panose="020B0604020202020204" pitchFamily="34" charset="0"/>
              </a:rPr>
              <a:t>vị</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ngữ</a:t>
            </a:r>
            <a:endParaRPr lang="en-US" sz="2400" dirty="0"/>
          </a:p>
        </p:txBody>
      </p:sp>
      <p:sp>
        <p:nvSpPr>
          <p:cNvPr id="13" name="TextBox 12">
            <a:extLst>
              <a:ext uri="{FF2B5EF4-FFF2-40B4-BE49-F238E27FC236}">
                <a16:creationId xmlns:a16="http://schemas.microsoft.com/office/drawing/2014/main" id="{DC3B8224-0B30-4D1F-844D-3059FECCC9AE}"/>
              </a:ext>
            </a:extLst>
          </p:cNvPr>
          <p:cNvSpPr txBox="1"/>
          <p:nvPr/>
        </p:nvSpPr>
        <p:spPr>
          <a:xfrm>
            <a:off x="4644674" y="2863182"/>
            <a:ext cx="2604633" cy="1569660"/>
          </a:xfrm>
          <a:prstGeom prst="rect">
            <a:avLst/>
          </a:prstGeom>
          <a:noFill/>
        </p:spPr>
        <p:txBody>
          <a:bodyPr wrap="square">
            <a:spAutoFit/>
          </a:bodyPr>
          <a:lstStyle/>
          <a:p>
            <a:pPr algn="ctr"/>
            <a:r>
              <a:rPr lang="en-US" sz="2400" dirty="0">
                <a:latin typeface="Times New Roman" panose="02020603050405020304" pitchFamily="18" charset="0"/>
                <a:ea typeface="Arial" panose="020B0604020202020204" pitchFamily="34" charset="0"/>
              </a:rPr>
              <a:t>T</a:t>
            </a:r>
            <a:r>
              <a:rPr lang="en-US" sz="2400" dirty="0">
                <a:effectLst/>
                <a:latin typeface="Times New Roman" panose="02020603050405020304" pitchFamily="18" charset="0"/>
                <a:ea typeface="Arial" panose="020B0604020202020204" pitchFamily="34" charset="0"/>
              </a:rPr>
              <a:t>rả lời cho câu hỏi Ai? </a:t>
            </a:r>
          </a:p>
          <a:p>
            <a:pPr algn="ctr"/>
            <a:r>
              <a:rPr lang="en-US" sz="2400" dirty="0">
                <a:effectLst/>
                <a:latin typeface="Times New Roman" panose="02020603050405020304" pitchFamily="18" charset="0"/>
                <a:ea typeface="Arial" panose="020B0604020202020204" pitchFamily="34" charset="0"/>
              </a:rPr>
              <a:t>Con gì? </a:t>
            </a:r>
          </a:p>
          <a:p>
            <a:pPr algn="ctr"/>
            <a:r>
              <a:rPr lang="en-US" sz="2400" dirty="0">
                <a:effectLst/>
                <a:latin typeface="Times New Roman" panose="02020603050405020304" pitchFamily="18" charset="0"/>
                <a:ea typeface="Arial" panose="020B0604020202020204" pitchFamily="34" charset="0"/>
              </a:rPr>
              <a:t>Cái gì? </a:t>
            </a:r>
            <a:endParaRPr lang="en-US" sz="2400" dirty="0"/>
          </a:p>
        </p:txBody>
      </p:sp>
      <p:sp>
        <p:nvSpPr>
          <p:cNvPr id="15" name="TextBox 14">
            <a:extLst>
              <a:ext uri="{FF2B5EF4-FFF2-40B4-BE49-F238E27FC236}">
                <a16:creationId xmlns:a16="http://schemas.microsoft.com/office/drawing/2014/main" id="{E5641E14-FB3B-4B5C-8D9A-AB982987134E}"/>
              </a:ext>
            </a:extLst>
          </p:cNvPr>
          <p:cNvSpPr txBox="1"/>
          <p:nvPr/>
        </p:nvSpPr>
        <p:spPr>
          <a:xfrm>
            <a:off x="8368424" y="2619398"/>
            <a:ext cx="2538547" cy="2463367"/>
          </a:xfrm>
          <a:prstGeom prst="rect">
            <a:avLst/>
          </a:prstGeom>
          <a:noFill/>
        </p:spPr>
        <p:txBody>
          <a:bodyPr wrap="square">
            <a:spAutoFit/>
          </a:bodyPr>
          <a:lstStyle/>
          <a:p>
            <a:pPr algn="just">
              <a:lnSpc>
                <a:spcPct val="107000"/>
              </a:lnSpc>
              <a:spcAft>
                <a:spcPts val="800"/>
              </a:spcAft>
            </a:pPr>
            <a:r>
              <a:rPr lang="en-US" sz="2400" dirty="0" err="1">
                <a:effectLst/>
                <a:latin typeface="Times New Roman" panose="02020603050405020304" pitchFamily="18" charset="0"/>
                <a:ea typeface="Arial" panose="020B0604020202020204" pitchFamily="34" charset="0"/>
              </a:rPr>
              <a:t>Chủ</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ngữ</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thường</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được</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biểu</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hiện</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bằng</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danh</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từ</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đại</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từ</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Câu</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có</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thể</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có</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một</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hoặc</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nhiều</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chủ</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ngữ</a:t>
            </a:r>
            <a:r>
              <a:rPr lang="en-US" sz="2400" dirty="0">
                <a:effectLst/>
                <a:latin typeface="Times New Roman" panose="02020603050405020304" pitchFamily="18" charset="0"/>
                <a:ea typeface="Arial" panose="020B0604020202020204" pitchFamily="34" charset="0"/>
              </a:rPr>
              <a:t>.</a:t>
            </a:r>
          </a:p>
        </p:txBody>
      </p:sp>
    </p:spTree>
    <p:extLst>
      <p:ext uri="{BB962C8B-B14F-4D97-AF65-F5344CB8AC3E}">
        <p14:creationId xmlns:p14="http://schemas.microsoft.com/office/powerpoint/2010/main" val="1247551668"/>
      </p:ext>
    </p:extLst>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Rounded Corners 6">
            <a:extLst>
              <a:ext uri="{FF2B5EF4-FFF2-40B4-BE49-F238E27FC236}">
                <a16:creationId xmlns:a16="http://schemas.microsoft.com/office/drawing/2014/main" id="{4E303B3C-4451-48B7-9B2E-3A4ACE8B3D02}"/>
              </a:ext>
            </a:extLst>
          </p:cNvPr>
          <p:cNvSpPr/>
          <p:nvPr/>
        </p:nvSpPr>
        <p:spPr>
          <a:xfrm>
            <a:off x="8163764" y="1017532"/>
            <a:ext cx="3501272" cy="206512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30" name="Rectangle: Rounded Corners 6">
            <a:extLst>
              <a:ext uri="{FF2B5EF4-FFF2-40B4-BE49-F238E27FC236}">
                <a16:creationId xmlns:a16="http://schemas.microsoft.com/office/drawing/2014/main" id="{4E303B3C-4451-48B7-9B2E-3A4ACE8B3D02}"/>
              </a:ext>
            </a:extLst>
          </p:cNvPr>
          <p:cNvSpPr/>
          <p:nvPr/>
        </p:nvSpPr>
        <p:spPr>
          <a:xfrm>
            <a:off x="4287732" y="1003884"/>
            <a:ext cx="3501272" cy="2065124"/>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7" name="Rectangle: Rounded Corners 6">
            <a:extLst>
              <a:ext uri="{FF2B5EF4-FFF2-40B4-BE49-F238E27FC236}">
                <a16:creationId xmlns:a16="http://schemas.microsoft.com/office/drawing/2014/main" id="{4E303B3C-4451-48B7-9B2E-3A4ACE8B3D02}"/>
              </a:ext>
            </a:extLst>
          </p:cNvPr>
          <p:cNvSpPr/>
          <p:nvPr/>
        </p:nvSpPr>
        <p:spPr>
          <a:xfrm>
            <a:off x="395780" y="960668"/>
            <a:ext cx="3501272" cy="206512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8" name="Arrow: Curved Down 7">
            <a:extLst>
              <a:ext uri="{FF2B5EF4-FFF2-40B4-BE49-F238E27FC236}">
                <a16:creationId xmlns:a16="http://schemas.microsoft.com/office/drawing/2014/main" id="{BE54999B-CCE3-4F07-B97B-15E65B7044C8}"/>
              </a:ext>
            </a:extLst>
          </p:cNvPr>
          <p:cNvSpPr/>
          <p:nvPr/>
        </p:nvSpPr>
        <p:spPr>
          <a:xfrm>
            <a:off x="3265860" y="418259"/>
            <a:ext cx="1551800" cy="542409"/>
          </a:xfrm>
          <a:prstGeom prst="curvedDownArrow">
            <a:avLst>
              <a:gd name="adj1" fmla="val 25000"/>
              <a:gd name="adj2" fmla="val 50000"/>
              <a:gd name="adj3" fmla="val 3880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solidFill>
            </a:endParaRPr>
          </a:p>
        </p:txBody>
      </p:sp>
      <p:sp>
        <p:nvSpPr>
          <p:cNvPr id="9" name="Arrow: Curved Down 8">
            <a:extLst>
              <a:ext uri="{FF2B5EF4-FFF2-40B4-BE49-F238E27FC236}">
                <a16:creationId xmlns:a16="http://schemas.microsoft.com/office/drawing/2014/main" id="{BBC5A02A-ADF2-4089-B727-6440714097EE}"/>
              </a:ext>
            </a:extLst>
          </p:cNvPr>
          <p:cNvSpPr/>
          <p:nvPr/>
        </p:nvSpPr>
        <p:spPr>
          <a:xfrm>
            <a:off x="7233312" y="418259"/>
            <a:ext cx="1528551" cy="579489"/>
          </a:xfrm>
          <a:prstGeom prst="curvedDownArrow">
            <a:avLst>
              <a:gd name="adj1" fmla="val 25000"/>
              <a:gd name="adj2" fmla="val 50000"/>
              <a:gd name="adj3" fmla="val 5426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solidFill>
            </a:endParaRPr>
          </a:p>
        </p:txBody>
      </p:sp>
      <p:sp>
        <p:nvSpPr>
          <p:cNvPr id="11" name="TextBox 10">
            <a:extLst>
              <a:ext uri="{FF2B5EF4-FFF2-40B4-BE49-F238E27FC236}">
                <a16:creationId xmlns:a16="http://schemas.microsoft.com/office/drawing/2014/main" id="{B6F5664F-696B-4318-865B-0129117F404A}"/>
              </a:ext>
            </a:extLst>
          </p:cNvPr>
          <p:cNvSpPr txBox="1"/>
          <p:nvPr/>
        </p:nvSpPr>
        <p:spPr>
          <a:xfrm>
            <a:off x="395781" y="997748"/>
            <a:ext cx="3491428" cy="1938992"/>
          </a:xfrm>
          <a:prstGeom prst="rect">
            <a:avLst/>
          </a:prstGeom>
          <a:noFill/>
        </p:spPr>
        <p:txBody>
          <a:bodyPr wrap="square">
            <a:spAutoFit/>
          </a:bodyPr>
          <a:lstStyle/>
          <a:p>
            <a:pPr algn="just"/>
            <a:r>
              <a:rPr lang="en-US" sz="2400" b="1" dirty="0" err="1">
                <a:effectLst/>
                <a:latin typeface="Times New Roman" panose="02020603050405020304" pitchFamily="18" charset="0"/>
                <a:ea typeface="Arial" panose="020B0604020202020204" pitchFamily="34" charset="0"/>
              </a:rPr>
              <a:t>Chủ</a:t>
            </a:r>
            <a:r>
              <a:rPr lang="en-US" sz="2400" b="1" dirty="0">
                <a:effectLst/>
                <a:latin typeface="Times New Roman" panose="02020603050405020304" pitchFamily="18" charset="0"/>
                <a:ea typeface="Arial" panose="020B0604020202020204" pitchFamily="34" charset="0"/>
              </a:rPr>
              <a:t> </a:t>
            </a:r>
            <a:r>
              <a:rPr lang="en-US" sz="2400" b="1" dirty="0" err="1">
                <a:effectLst/>
                <a:latin typeface="Times New Roman" panose="02020603050405020304" pitchFamily="18" charset="0"/>
                <a:ea typeface="Arial" panose="020B0604020202020204" pitchFamily="34" charset="0"/>
              </a:rPr>
              <a:t>ngữ</a:t>
            </a:r>
            <a:r>
              <a:rPr lang="en-US" sz="2400" b="1"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là</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một</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trong</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hai</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thành</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phần</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chính</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của</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câu</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chỉ</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sự</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vật</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hiện</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tượng</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có</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hoạt</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động</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trạng</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thái</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đặc</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điểm</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nêu</a:t>
            </a:r>
            <a:r>
              <a:rPr lang="en-US" sz="2400" dirty="0">
                <a:effectLst/>
                <a:latin typeface="Times New Roman" panose="02020603050405020304" pitchFamily="18" charset="0"/>
                <a:ea typeface="Arial" panose="020B0604020202020204" pitchFamily="34" charset="0"/>
              </a:rPr>
              <a:t> ở </a:t>
            </a:r>
            <a:r>
              <a:rPr lang="en-US" sz="2400" dirty="0" err="1">
                <a:effectLst/>
                <a:latin typeface="Times New Roman" panose="02020603050405020304" pitchFamily="18" charset="0"/>
                <a:ea typeface="Arial" panose="020B0604020202020204" pitchFamily="34" charset="0"/>
              </a:rPr>
              <a:t>vị</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ngữ</a:t>
            </a:r>
            <a:endParaRPr lang="en-US" sz="2400" dirty="0"/>
          </a:p>
        </p:txBody>
      </p:sp>
      <p:sp>
        <p:nvSpPr>
          <p:cNvPr id="13" name="TextBox 12">
            <a:extLst>
              <a:ext uri="{FF2B5EF4-FFF2-40B4-BE49-F238E27FC236}">
                <a16:creationId xmlns:a16="http://schemas.microsoft.com/office/drawing/2014/main" id="{DC3B8224-0B30-4D1F-844D-3059FECCC9AE}"/>
              </a:ext>
            </a:extLst>
          </p:cNvPr>
          <p:cNvSpPr txBox="1"/>
          <p:nvPr/>
        </p:nvSpPr>
        <p:spPr>
          <a:xfrm>
            <a:off x="4287732" y="1365654"/>
            <a:ext cx="3501272" cy="1200329"/>
          </a:xfrm>
          <a:prstGeom prst="rect">
            <a:avLst/>
          </a:prstGeom>
          <a:noFill/>
        </p:spPr>
        <p:txBody>
          <a:bodyPr wrap="square">
            <a:spAutoFit/>
          </a:bodyPr>
          <a:lstStyle/>
          <a:p>
            <a:pPr algn="ctr"/>
            <a:r>
              <a:rPr lang="en-US" sz="2400" dirty="0">
                <a:latin typeface="Times New Roman" panose="02020603050405020304" pitchFamily="18" charset="0"/>
                <a:ea typeface="Arial" panose="020B0604020202020204" pitchFamily="34" charset="0"/>
              </a:rPr>
              <a:t>T</a:t>
            </a:r>
            <a:r>
              <a:rPr lang="en-US" sz="2400" dirty="0">
                <a:effectLst/>
                <a:latin typeface="Times New Roman" panose="02020603050405020304" pitchFamily="18" charset="0"/>
                <a:ea typeface="Arial" panose="020B0604020202020204" pitchFamily="34" charset="0"/>
              </a:rPr>
              <a:t>rả lời cho câu hỏi Ai? </a:t>
            </a:r>
          </a:p>
          <a:p>
            <a:pPr algn="ctr"/>
            <a:r>
              <a:rPr lang="en-US" sz="2400" dirty="0">
                <a:effectLst/>
                <a:latin typeface="Times New Roman" panose="02020603050405020304" pitchFamily="18" charset="0"/>
                <a:ea typeface="Arial" panose="020B0604020202020204" pitchFamily="34" charset="0"/>
              </a:rPr>
              <a:t>Con gì? </a:t>
            </a:r>
          </a:p>
          <a:p>
            <a:pPr algn="ctr"/>
            <a:r>
              <a:rPr lang="en-US" sz="2400" dirty="0">
                <a:effectLst/>
                <a:latin typeface="Times New Roman" panose="02020603050405020304" pitchFamily="18" charset="0"/>
                <a:ea typeface="Arial" panose="020B0604020202020204" pitchFamily="34" charset="0"/>
              </a:rPr>
              <a:t>Cái gì? </a:t>
            </a:r>
            <a:endParaRPr lang="en-US" sz="2400" dirty="0"/>
          </a:p>
        </p:txBody>
      </p:sp>
      <p:sp>
        <p:nvSpPr>
          <p:cNvPr id="15" name="TextBox 14">
            <a:extLst>
              <a:ext uri="{FF2B5EF4-FFF2-40B4-BE49-F238E27FC236}">
                <a16:creationId xmlns:a16="http://schemas.microsoft.com/office/drawing/2014/main" id="{E5641E14-FB3B-4B5C-8D9A-AB982987134E}"/>
              </a:ext>
            </a:extLst>
          </p:cNvPr>
          <p:cNvSpPr txBox="1"/>
          <p:nvPr/>
        </p:nvSpPr>
        <p:spPr>
          <a:xfrm>
            <a:off x="8245652" y="1199935"/>
            <a:ext cx="3412436" cy="1673022"/>
          </a:xfrm>
          <a:prstGeom prst="rect">
            <a:avLst/>
          </a:prstGeom>
          <a:noFill/>
        </p:spPr>
        <p:txBody>
          <a:bodyPr wrap="square">
            <a:spAutoFit/>
          </a:bodyPr>
          <a:lstStyle/>
          <a:p>
            <a:pPr algn="just">
              <a:lnSpc>
                <a:spcPct val="107000"/>
              </a:lnSpc>
              <a:spcAft>
                <a:spcPts val="800"/>
              </a:spcAft>
            </a:pPr>
            <a:r>
              <a:rPr lang="en-US" sz="2400" dirty="0" err="1">
                <a:effectLst/>
                <a:latin typeface="Times New Roman" panose="02020603050405020304" pitchFamily="18" charset="0"/>
                <a:ea typeface="Arial" panose="020B0604020202020204" pitchFamily="34" charset="0"/>
              </a:rPr>
              <a:t>Chủ</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ngữ</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thường</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được</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biểu</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hiện</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bằng</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danh</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từ</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đại</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từ</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Câu</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có</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thể</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có</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một</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hoặc</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nhiều</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chủ</a:t>
            </a:r>
            <a:r>
              <a:rPr lang="en-US" sz="2400" dirty="0">
                <a:effectLst/>
                <a:latin typeface="Times New Roman" panose="02020603050405020304" pitchFamily="18" charset="0"/>
                <a:ea typeface="Arial" panose="020B0604020202020204" pitchFamily="34" charset="0"/>
              </a:rPr>
              <a:t> </a:t>
            </a:r>
            <a:r>
              <a:rPr lang="en-US" sz="2400" dirty="0" err="1">
                <a:effectLst/>
                <a:latin typeface="Times New Roman" panose="02020603050405020304" pitchFamily="18" charset="0"/>
                <a:ea typeface="Arial" panose="020B0604020202020204" pitchFamily="34" charset="0"/>
              </a:rPr>
              <a:t>ngữ</a:t>
            </a:r>
            <a:r>
              <a:rPr lang="en-US" sz="2400" dirty="0">
                <a:effectLst/>
                <a:latin typeface="Times New Roman" panose="02020603050405020304" pitchFamily="18" charset="0"/>
                <a:ea typeface="Arial" panose="020B0604020202020204" pitchFamily="34" charset="0"/>
              </a:rPr>
              <a:t>.</a:t>
            </a:r>
          </a:p>
        </p:txBody>
      </p:sp>
      <p:sp>
        <p:nvSpPr>
          <p:cNvPr id="29" name="Rectangle: Rounded Corners 6">
            <a:extLst>
              <a:ext uri="{FF2B5EF4-FFF2-40B4-BE49-F238E27FC236}">
                <a16:creationId xmlns:a16="http://schemas.microsoft.com/office/drawing/2014/main" id="{4E303B3C-4451-48B7-9B2E-3A4ACE8B3D02}"/>
              </a:ext>
            </a:extLst>
          </p:cNvPr>
          <p:cNvSpPr/>
          <p:nvPr/>
        </p:nvSpPr>
        <p:spPr>
          <a:xfrm>
            <a:off x="8245652" y="3977453"/>
            <a:ext cx="3491428" cy="2859909"/>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32" name="Rectangle: Rounded Corners 6">
            <a:extLst>
              <a:ext uri="{FF2B5EF4-FFF2-40B4-BE49-F238E27FC236}">
                <a16:creationId xmlns:a16="http://schemas.microsoft.com/office/drawing/2014/main" id="{4E303B3C-4451-48B7-9B2E-3A4ACE8B3D02}"/>
              </a:ext>
            </a:extLst>
          </p:cNvPr>
          <p:cNvSpPr/>
          <p:nvPr/>
        </p:nvSpPr>
        <p:spPr>
          <a:xfrm>
            <a:off x="4342324" y="4213436"/>
            <a:ext cx="3491428" cy="2065124"/>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33" name="Rectangle: Rounded Corners 6">
            <a:extLst>
              <a:ext uri="{FF2B5EF4-FFF2-40B4-BE49-F238E27FC236}">
                <a16:creationId xmlns:a16="http://schemas.microsoft.com/office/drawing/2014/main" id="{4E303B3C-4451-48B7-9B2E-3A4ACE8B3D02}"/>
              </a:ext>
            </a:extLst>
          </p:cNvPr>
          <p:cNvSpPr/>
          <p:nvPr/>
        </p:nvSpPr>
        <p:spPr>
          <a:xfrm>
            <a:off x="405624" y="3762563"/>
            <a:ext cx="3491428" cy="285991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latin typeface="Times New Roman" panose="02020603050405020304" pitchFamily="18" charset="0"/>
                <a:ea typeface="Arial" panose="020B0604020202020204" pitchFamily="34" charset="0"/>
              </a:rPr>
              <a:t>Để phản ánh đầy đủ hiện thực khách quan và biểu thị tình cảm, thái độ của người viết, người nói, chủ ngữ là danh từ thường được mở rộng thành cụm danh từ</a:t>
            </a:r>
            <a:endParaRPr lang="en-US" sz="2400" dirty="0">
              <a:solidFill>
                <a:schemeClr val="tx1"/>
              </a:solidFill>
            </a:endParaRPr>
          </a:p>
        </p:txBody>
      </p:sp>
      <p:sp>
        <p:nvSpPr>
          <p:cNvPr id="34" name="Arrow: Curved Down 7">
            <a:extLst>
              <a:ext uri="{FF2B5EF4-FFF2-40B4-BE49-F238E27FC236}">
                <a16:creationId xmlns:a16="http://schemas.microsoft.com/office/drawing/2014/main" id="{BE54999B-CCE3-4F07-B97B-15E65B7044C8}"/>
              </a:ext>
            </a:extLst>
          </p:cNvPr>
          <p:cNvSpPr/>
          <p:nvPr/>
        </p:nvSpPr>
        <p:spPr>
          <a:xfrm>
            <a:off x="3050884" y="3627811"/>
            <a:ext cx="1916902" cy="542409"/>
          </a:xfrm>
          <a:prstGeom prst="curvedDownArrow">
            <a:avLst>
              <a:gd name="adj1" fmla="val 25000"/>
              <a:gd name="adj2" fmla="val 50000"/>
              <a:gd name="adj3" fmla="val 3880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solidFill>
            </a:endParaRPr>
          </a:p>
        </p:txBody>
      </p:sp>
      <p:sp>
        <p:nvSpPr>
          <p:cNvPr id="35" name="Arrow: Curved Down 8">
            <a:extLst>
              <a:ext uri="{FF2B5EF4-FFF2-40B4-BE49-F238E27FC236}">
                <a16:creationId xmlns:a16="http://schemas.microsoft.com/office/drawing/2014/main" id="{BBC5A02A-ADF2-4089-B727-6440714097EE}"/>
              </a:ext>
            </a:extLst>
          </p:cNvPr>
          <p:cNvSpPr/>
          <p:nvPr/>
        </p:nvSpPr>
        <p:spPr>
          <a:xfrm>
            <a:off x="7438030" y="3627811"/>
            <a:ext cx="1621737" cy="579489"/>
          </a:xfrm>
          <a:prstGeom prst="curvedDownArrow">
            <a:avLst>
              <a:gd name="adj1" fmla="val 25000"/>
              <a:gd name="adj2" fmla="val 50000"/>
              <a:gd name="adj3" fmla="val 5426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solidFill>
            </a:endParaRPr>
          </a:p>
        </p:txBody>
      </p:sp>
      <p:sp>
        <p:nvSpPr>
          <p:cNvPr id="37" name="TextBox 36">
            <a:extLst>
              <a:ext uri="{FF2B5EF4-FFF2-40B4-BE49-F238E27FC236}">
                <a16:creationId xmlns:a16="http://schemas.microsoft.com/office/drawing/2014/main" id="{DC3B8224-0B30-4D1F-844D-3059FECCC9AE}"/>
              </a:ext>
            </a:extLst>
          </p:cNvPr>
          <p:cNvSpPr txBox="1"/>
          <p:nvPr/>
        </p:nvSpPr>
        <p:spPr>
          <a:xfrm>
            <a:off x="4342324" y="4360317"/>
            <a:ext cx="3491428" cy="1938992"/>
          </a:xfrm>
          <a:prstGeom prst="rect">
            <a:avLst/>
          </a:prstGeom>
          <a:noFill/>
        </p:spPr>
        <p:txBody>
          <a:bodyPr wrap="square">
            <a:spAutoFit/>
          </a:bodyPr>
          <a:lstStyle/>
          <a:p>
            <a:pPr algn="just"/>
            <a:r>
              <a:rPr lang="en-US" sz="2000" dirty="0">
                <a:latin typeface="Times New Roman" panose="02020603050405020304" pitchFamily="18" charset="0"/>
                <a:ea typeface="Arial" panose="020B0604020202020204" pitchFamily="34" charset="0"/>
              </a:rPr>
              <a:t>DT, ĐT, TT </a:t>
            </a:r>
            <a:r>
              <a:rPr lang="en-US" sz="2000" dirty="0">
                <a:latin typeface="Times New Roman" panose="02020603050405020304" pitchFamily="18" charset="0"/>
              </a:rPr>
              <a:t>khi làm chủ ngữ có thể mở rộng thành C</a:t>
            </a:r>
            <a:r>
              <a:rPr lang="en-US" sz="2000" dirty="0">
                <a:latin typeface="Times New Roman" panose="02020603050405020304" pitchFamily="18" charset="0"/>
                <a:ea typeface="Arial" panose="020B0604020202020204" pitchFamily="34" charset="0"/>
              </a:rPr>
              <a:t>DT, CĐT, CTT </a:t>
            </a:r>
            <a:r>
              <a:rPr lang="en-US" sz="2000" dirty="0">
                <a:latin typeface="Times New Roman" panose="02020603050405020304" pitchFamily="18" charset="0"/>
              </a:rPr>
              <a:t> </a:t>
            </a:r>
            <a:r>
              <a:rPr lang="en-US" sz="2000" dirty="0">
                <a:latin typeface="Times New Roman" panose="02020603050405020304" pitchFamily="18" charset="0"/>
                <a:ea typeface="Arial" panose="020B0604020202020204" pitchFamily="34" charset="0"/>
              </a:rPr>
              <a:t>bao gồm DT, ĐT, TT làm thành tố chính (trung tâm) và một số thành tố phụ đứng trước hoặc sau trung tâm.</a:t>
            </a:r>
            <a:endParaRPr lang="en-US" sz="2000" dirty="0"/>
          </a:p>
        </p:txBody>
      </p:sp>
      <p:sp>
        <p:nvSpPr>
          <p:cNvPr id="40" name="TextBox 39">
            <a:extLst>
              <a:ext uri="{FF2B5EF4-FFF2-40B4-BE49-F238E27FC236}">
                <a16:creationId xmlns:a16="http://schemas.microsoft.com/office/drawing/2014/main" id="{C232D515-C201-4A4C-863B-2422AC9B3566}"/>
              </a:ext>
            </a:extLst>
          </p:cNvPr>
          <p:cNvSpPr txBox="1"/>
          <p:nvPr/>
        </p:nvSpPr>
        <p:spPr>
          <a:xfrm>
            <a:off x="8368425" y="4314035"/>
            <a:ext cx="3232172" cy="400110"/>
          </a:xfrm>
          <a:prstGeom prst="rect">
            <a:avLst/>
          </a:prstGeom>
          <a:noFill/>
        </p:spPr>
        <p:txBody>
          <a:bodyPr wrap="square" rtlCol="0">
            <a:spAutoFit/>
          </a:bodyPr>
          <a:lstStyle/>
          <a:p>
            <a:pPr algn="ctr"/>
            <a:r>
              <a:rPr lang="en-US" sz="2000" b="1" dirty="0">
                <a:latin typeface="Times New Roman" panose="02020603050405020304" pitchFamily="18" charset="0"/>
                <a:cs typeface="Times New Roman" panose="02020603050405020304" pitchFamily="18" charset="0"/>
              </a:rPr>
              <a:t>SƠ ĐỒ MỞ RỘNG CN</a:t>
            </a:r>
          </a:p>
        </p:txBody>
      </p:sp>
      <p:sp>
        <p:nvSpPr>
          <p:cNvPr id="41" name="Oval 40">
            <a:extLst>
              <a:ext uri="{FF2B5EF4-FFF2-40B4-BE49-F238E27FC236}">
                <a16:creationId xmlns:a16="http://schemas.microsoft.com/office/drawing/2014/main" id="{D18D2B56-0C01-4C04-97B7-875D0EF8A262}"/>
              </a:ext>
            </a:extLst>
          </p:cNvPr>
          <p:cNvSpPr/>
          <p:nvPr/>
        </p:nvSpPr>
        <p:spPr>
          <a:xfrm>
            <a:off x="8570794" y="4852179"/>
            <a:ext cx="977947" cy="96165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FF0000"/>
                </a:solidFill>
                <a:latin typeface="Times New Roman" panose="02020603050405020304" pitchFamily="18" charset="0"/>
                <a:cs typeface="Times New Roman" panose="02020603050405020304" pitchFamily="18" charset="0"/>
              </a:rPr>
              <a:t>CN</a:t>
            </a:r>
          </a:p>
        </p:txBody>
      </p:sp>
      <p:cxnSp>
        <p:nvCxnSpPr>
          <p:cNvPr id="42" name="Straight Arrow Connector 41">
            <a:extLst>
              <a:ext uri="{FF2B5EF4-FFF2-40B4-BE49-F238E27FC236}">
                <a16:creationId xmlns:a16="http://schemas.microsoft.com/office/drawing/2014/main" id="{6EBDC564-9018-4EF3-B509-87DDB2096601}"/>
              </a:ext>
            </a:extLst>
          </p:cNvPr>
          <p:cNvCxnSpPr>
            <a:cxnSpLocks/>
          </p:cNvCxnSpPr>
          <p:nvPr/>
        </p:nvCxnSpPr>
        <p:spPr>
          <a:xfrm flipV="1">
            <a:off x="9491577" y="4975008"/>
            <a:ext cx="669647" cy="218323"/>
          </a:xfrm>
          <a:prstGeom prst="straightConnector1">
            <a:avLst/>
          </a:prstGeom>
          <a:ln w="38100">
            <a:solidFill>
              <a:srgbClr val="0070C0"/>
            </a:solidFill>
            <a:tailEnd type="triangle"/>
          </a:ln>
        </p:spPr>
        <p:style>
          <a:lnRef idx="3">
            <a:schemeClr val="accent5"/>
          </a:lnRef>
          <a:fillRef idx="0">
            <a:schemeClr val="accent5"/>
          </a:fillRef>
          <a:effectRef idx="2">
            <a:schemeClr val="accent5"/>
          </a:effectRef>
          <a:fontRef idx="minor">
            <a:schemeClr val="tx1"/>
          </a:fontRef>
        </p:style>
      </p:cxnSp>
      <p:cxnSp>
        <p:nvCxnSpPr>
          <p:cNvPr id="43" name="Straight Arrow Connector 42">
            <a:extLst>
              <a:ext uri="{FF2B5EF4-FFF2-40B4-BE49-F238E27FC236}">
                <a16:creationId xmlns:a16="http://schemas.microsoft.com/office/drawing/2014/main" id="{0174B55A-850D-48F6-AE43-8F8B0AF3BDC1}"/>
              </a:ext>
            </a:extLst>
          </p:cNvPr>
          <p:cNvCxnSpPr>
            <a:cxnSpLocks/>
          </p:cNvCxnSpPr>
          <p:nvPr/>
        </p:nvCxnSpPr>
        <p:spPr>
          <a:xfrm>
            <a:off x="9491577" y="5193331"/>
            <a:ext cx="553672" cy="518657"/>
          </a:xfrm>
          <a:prstGeom prst="straightConnector1">
            <a:avLst/>
          </a:prstGeom>
          <a:ln w="38100">
            <a:tailEnd type="triangle"/>
          </a:ln>
        </p:spPr>
        <p:style>
          <a:lnRef idx="3">
            <a:schemeClr val="accent1"/>
          </a:lnRef>
          <a:fillRef idx="0">
            <a:schemeClr val="accent1"/>
          </a:fillRef>
          <a:effectRef idx="2">
            <a:schemeClr val="accent1"/>
          </a:effectRef>
          <a:fontRef idx="minor">
            <a:schemeClr val="tx1"/>
          </a:fontRef>
        </p:style>
      </p:cxnSp>
      <p:sp>
        <p:nvSpPr>
          <p:cNvPr id="44" name="Flowchart: Connector 43">
            <a:extLst>
              <a:ext uri="{FF2B5EF4-FFF2-40B4-BE49-F238E27FC236}">
                <a16:creationId xmlns:a16="http://schemas.microsoft.com/office/drawing/2014/main" id="{4D3787A8-C6F6-4E41-B18B-A44B8D3F6D30}"/>
              </a:ext>
            </a:extLst>
          </p:cNvPr>
          <p:cNvSpPr/>
          <p:nvPr/>
        </p:nvSpPr>
        <p:spPr>
          <a:xfrm>
            <a:off x="10193262" y="4716219"/>
            <a:ext cx="778426" cy="736440"/>
          </a:xfrm>
          <a:prstGeom prst="flowChartConnector">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sz="2000" b="1" dirty="0">
              <a:latin typeface="Times New Roman" panose="02020603050405020304" pitchFamily="18" charset="0"/>
              <a:cs typeface="Times New Roman" panose="02020603050405020304" pitchFamily="18" charset="0"/>
            </a:endParaRPr>
          </a:p>
        </p:txBody>
      </p:sp>
      <p:sp>
        <p:nvSpPr>
          <p:cNvPr id="45" name="Flowchart: Connector 44">
            <a:extLst>
              <a:ext uri="{FF2B5EF4-FFF2-40B4-BE49-F238E27FC236}">
                <a16:creationId xmlns:a16="http://schemas.microsoft.com/office/drawing/2014/main" id="{FCE7E9B2-D913-496A-8A50-A75D44C320C2}"/>
              </a:ext>
            </a:extLst>
          </p:cNvPr>
          <p:cNvSpPr/>
          <p:nvPr/>
        </p:nvSpPr>
        <p:spPr>
          <a:xfrm>
            <a:off x="10161224" y="5575477"/>
            <a:ext cx="914306" cy="648620"/>
          </a:xfrm>
          <a:prstGeom prst="flowChartConnector">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1400" b="1" dirty="0">
                <a:solidFill>
                  <a:schemeClr val="tx1"/>
                </a:solidFill>
                <a:latin typeface="Times New Roman" panose="02020603050405020304" pitchFamily="18" charset="0"/>
                <a:cs typeface="Times New Roman" panose="02020603050405020304" pitchFamily="18" charset="0"/>
              </a:rPr>
              <a:t>CỤM C-V</a:t>
            </a:r>
          </a:p>
        </p:txBody>
      </p:sp>
      <p:sp>
        <p:nvSpPr>
          <p:cNvPr id="46" name="TextBox 45">
            <a:extLst>
              <a:ext uri="{FF2B5EF4-FFF2-40B4-BE49-F238E27FC236}">
                <a16:creationId xmlns:a16="http://schemas.microsoft.com/office/drawing/2014/main" id="{A74B7117-FB45-46FD-912B-FCF5F825A554}"/>
              </a:ext>
            </a:extLst>
          </p:cNvPr>
          <p:cNvSpPr txBox="1"/>
          <p:nvPr/>
        </p:nvSpPr>
        <p:spPr>
          <a:xfrm>
            <a:off x="9984511" y="4714860"/>
            <a:ext cx="1240993" cy="738664"/>
          </a:xfrm>
          <a:prstGeom prst="rect">
            <a:avLst/>
          </a:prstGeom>
          <a:noFill/>
        </p:spPr>
        <p:txBody>
          <a:bodyPr wrap="square">
            <a:spAutoFit/>
          </a:bodyPr>
          <a:lstStyle/>
          <a:p>
            <a:pPr algn="ctr"/>
            <a:r>
              <a:rPr lang="en-US" sz="1400" b="1" dirty="0">
                <a:latin typeface="Times New Roman" panose="02020603050405020304" pitchFamily="18" charset="0"/>
              </a:rPr>
              <a:t>C</a:t>
            </a:r>
            <a:r>
              <a:rPr lang="en-US" sz="1400" b="1" dirty="0">
                <a:effectLst/>
                <a:latin typeface="Times New Roman" panose="02020603050405020304" pitchFamily="18" charset="0"/>
                <a:ea typeface="Arial" panose="020B0604020202020204" pitchFamily="34" charset="0"/>
              </a:rPr>
              <a:t>DT, </a:t>
            </a:r>
          </a:p>
          <a:p>
            <a:pPr algn="ctr"/>
            <a:r>
              <a:rPr lang="en-US" sz="1400" b="1" dirty="0">
                <a:effectLst/>
                <a:latin typeface="Times New Roman" panose="02020603050405020304" pitchFamily="18" charset="0"/>
                <a:ea typeface="Arial" panose="020B0604020202020204" pitchFamily="34" charset="0"/>
              </a:rPr>
              <a:t>CĐT,</a:t>
            </a:r>
          </a:p>
          <a:p>
            <a:pPr algn="ctr"/>
            <a:r>
              <a:rPr lang="en-US" sz="1400" b="1" dirty="0">
                <a:effectLst/>
                <a:latin typeface="Times New Roman" panose="02020603050405020304" pitchFamily="18" charset="0"/>
                <a:ea typeface="Arial" panose="020B0604020202020204" pitchFamily="34" charset="0"/>
              </a:rPr>
              <a:t> CTT</a:t>
            </a:r>
            <a:endParaRPr lang="en-US" sz="1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8145338"/>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组合 17"/>
          <p:cNvGrpSpPr>
            <a:grpSpLocks/>
          </p:cNvGrpSpPr>
          <p:nvPr/>
        </p:nvGrpSpPr>
        <p:grpSpPr bwMode="auto">
          <a:xfrm>
            <a:off x="2235201" y="2390775"/>
            <a:ext cx="8329084" cy="1512888"/>
            <a:chOff x="4888" y="2893"/>
            <a:chExt cx="9838" cy="2382"/>
          </a:xfrm>
        </p:grpSpPr>
        <p:sp>
          <p:nvSpPr>
            <p:cNvPr id="5" name="剪去单角的矩形 13"/>
            <p:cNvSpPr/>
            <p:nvPr/>
          </p:nvSpPr>
          <p:spPr>
            <a:xfrm flipV="1">
              <a:off x="4888" y="2893"/>
              <a:ext cx="9838" cy="2382"/>
            </a:xfrm>
            <a:prstGeom prst="snip1Rect">
              <a:avLst>
                <a:gd name="adj" fmla="val 50000"/>
              </a:avLst>
            </a:prstGeom>
            <a:noFill/>
            <a:ln w="25400">
              <a:solidFill>
                <a:srgbClr val="E94B5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6" name="剪去单角的矩形 14"/>
            <p:cNvSpPr/>
            <p:nvPr/>
          </p:nvSpPr>
          <p:spPr>
            <a:xfrm flipV="1">
              <a:off x="5073" y="3085"/>
              <a:ext cx="9425" cy="2000"/>
            </a:xfrm>
            <a:prstGeom prst="snip1Rect">
              <a:avLst>
                <a:gd name="adj" fmla="val 50000"/>
              </a:avLst>
            </a:prstGeom>
            <a:noFill/>
            <a:ln w="12700" cmpd="sng">
              <a:solidFill>
                <a:srgbClr val="E94B52"/>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sp>
        <p:nvSpPr>
          <p:cNvPr id="8195" name="文本框 18"/>
          <p:cNvSpPr txBox="1">
            <a:spLocks noChangeArrowheads="1"/>
          </p:cNvSpPr>
          <p:nvPr/>
        </p:nvSpPr>
        <p:spPr bwMode="auto">
          <a:xfrm>
            <a:off x="3860800" y="2579688"/>
            <a:ext cx="5554133" cy="823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dist">
              <a:lnSpc>
                <a:spcPct val="150000"/>
              </a:lnSpc>
            </a:pPr>
            <a:r>
              <a:rPr lang="en-US" altLang="zh-CN" sz="3600" b="1" dirty="0">
                <a:solidFill>
                  <a:srgbClr val="FF0000"/>
                </a:solidFill>
                <a:latin typeface="Times New Roman" pitchFamily="18" charset="0"/>
                <a:ea typeface="Microsoft YaHei" pitchFamily="34" charset="-122"/>
                <a:cs typeface="Times New Roman" pitchFamily="18" charset="0"/>
                <a:sym typeface="+mn-ea"/>
              </a:rPr>
              <a:t>II. LUYỆN TẬP</a:t>
            </a:r>
            <a:endParaRPr lang="zh-CN" altLang="en-US" sz="3600" b="1" dirty="0">
              <a:solidFill>
                <a:srgbClr val="FF0000"/>
              </a:solidFill>
              <a:latin typeface="Times New Roman" pitchFamily="18" charset="0"/>
              <a:ea typeface="Microsoft YaHei" pitchFamily="34" charset="-122"/>
              <a:cs typeface="Times New Roman" pitchFamily="18" charset="0"/>
            </a:endParaRPr>
          </a:p>
        </p:txBody>
      </p:sp>
    </p:spTree>
    <p:extLst>
      <p:ext uri="{BB962C8B-B14F-4D97-AF65-F5344CB8AC3E}">
        <p14:creationId xmlns:p14="http://schemas.microsoft.com/office/powerpoint/2010/main" val="2988694934"/>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17"/>
          <p:cNvSpPr>
            <a:spLocks noChangeArrowheads="1"/>
          </p:cNvSpPr>
          <p:nvPr/>
        </p:nvSpPr>
        <p:spPr bwMode="gray">
          <a:xfrm>
            <a:off x="3759593" y="771093"/>
            <a:ext cx="4613235" cy="790222"/>
          </a:xfrm>
          <a:prstGeom prst="roundRect">
            <a:avLst>
              <a:gd name="adj" fmla="val 50000"/>
            </a:avLst>
          </a:prstGeom>
          <a:solidFill>
            <a:srgbClr val="00B050"/>
          </a:solidFill>
          <a:ln>
            <a:noFill/>
          </a:ln>
          <a:effectLst/>
        </p:spPr>
        <p:txBody>
          <a:bodyPr wrap="none" anchor="ctr"/>
          <a:lstStyle/>
          <a:p>
            <a:pPr algn="just" fontAlgn="auto">
              <a:spcBef>
                <a:spcPts val="0"/>
              </a:spcBef>
              <a:spcAft>
                <a:spcPts val="0"/>
              </a:spcAft>
              <a:defRPr/>
            </a:pPr>
            <a:endParaRPr lang="en-US">
              <a:solidFill>
                <a:prstClr val="black"/>
              </a:solidFill>
              <a:latin typeface="Calibri" panose="020F0502020204030204"/>
              <a:cs typeface="+mn-cs"/>
            </a:endParaRPr>
          </a:p>
        </p:txBody>
      </p:sp>
      <p:sp>
        <p:nvSpPr>
          <p:cNvPr id="6" name="AutoShape 16"/>
          <p:cNvSpPr>
            <a:spLocks noChangeArrowheads="1"/>
          </p:cNvSpPr>
          <p:nvPr/>
        </p:nvSpPr>
        <p:spPr bwMode="auto">
          <a:xfrm>
            <a:off x="1119122" y="1335537"/>
            <a:ext cx="9867331" cy="4007556"/>
          </a:xfrm>
          <a:prstGeom prst="roundRect">
            <a:avLst>
              <a:gd name="adj" fmla="val 4690"/>
            </a:avLst>
          </a:prstGeom>
          <a:solidFill>
            <a:schemeClr val="accent3">
              <a:lumMod val="20000"/>
              <a:lumOff val="80000"/>
            </a:schemeClr>
          </a:solidFill>
          <a:ln w="57150">
            <a:solidFill>
              <a:schemeClr val="folHlink"/>
            </a:solidFill>
            <a:round/>
            <a:headEnd/>
            <a:tailEnd/>
          </a:ln>
          <a:effectLst/>
        </p:spPr>
        <p:txBody>
          <a:bodyPr wrap="none" anchor="ctr"/>
          <a:lstStyle/>
          <a:p>
            <a:pPr algn="just" fontAlgn="auto">
              <a:spcBef>
                <a:spcPts val="0"/>
              </a:spcBef>
              <a:spcAft>
                <a:spcPts val="0"/>
              </a:spcAft>
              <a:defRPr/>
            </a:pPr>
            <a:endParaRPr lang="en-US">
              <a:solidFill>
                <a:prstClr val="black"/>
              </a:solidFill>
              <a:latin typeface="Calibri" panose="020F0502020204030204"/>
              <a:cs typeface="+mn-cs"/>
            </a:endParaRPr>
          </a:p>
        </p:txBody>
      </p:sp>
      <p:sp>
        <p:nvSpPr>
          <p:cNvPr id="7" name="AutoShape 17"/>
          <p:cNvSpPr>
            <a:spLocks noChangeArrowheads="1"/>
          </p:cNvSpPr>
          <p:nvPr/>
        </p:nvSpPr>
        <p:spPr bwMode="gray">
          <a:xfrm>
            <a:off x="2186956" y="771093"/>
            <a:ext cx="7934415" cy="790222"/>
          </a:xfrm>
          <a:prstGeom prst="roundRect">
            <a:avLst>
              <a:gd name="adj" fmla="val 50000"/>
            </a:avLst>
          </a:prstGeom>
          <a:solidFill>
            <a:srgbClr val="00B050"/>
          </a:solidFill>
          <a:ln>
            <a:noFill/>
          </a:ln>
          <a:effectLst/>
        </p:spPr>
        <p:txBody>
          <a:bodyPr wrap="none" anchor="ctr"/>
          <a:lstStyle/>
          <a:p>
            <a:pPr algn="just" fontAlgn="auto">
              <a:spcBef>
                <a:spcPts val="0"/>
              </a:spcBef>
              <a:spcAft>
                <a:spcPts val="0"/>
              </a:spcAft>
              <a:defRPr/>
            </a:pPr>
            <a:endParaRPr lang="en-US">
              <a:solidFill>
                <a:prstClr val="black"/>
              </a:solidFill>
              <a:latin typeface="Calibri" panose="020F0502020204030204"/>
              <a:cs typeface="+mn-cs"/>
            </a:endParaRPr>
          </a:p>
        </p:txBody>
      </p:sp>
      <p:sp>
        <p:nvSpPr>
          <p:cNvPr id="8" name="Text Box 20"/>
          <p:cNvSpPr txBox="1">
            <a:spLocks noChangeArrowheads="1"/>
          </p:cNvSpPr>
          <p:nvPr/>
        </p:nvSpPr>
        <p:spPr bwMode="gray">
          <a:xfrm>
            <a:off x="5402405" y="883818"/>
            <a:ext cx="1872090" cy="524127"/>
          </a:xfrm>
          <a:prstGeom prst="rect">
            <a:avLst/>
          </a:prstGeom>
          <a:noFill/>
          <a:ln>
            <a:noFill/>
          </a:ln>
          <a:effectLst/>
        </p:spPr>
        <p:txBody>
          <a:bodyPr wrap="none">
            <a:spAutoFit/>
          </a:bodyPr>
          <a:lstStyle/>
          <a:p>
            <a:pPr algn="just" eaLnBrk="0" fontAlgn="auto" hangingPunct="0">
              <a:spcBef>
                <a:spcPts val="0"/>
              </a:spcBef>
              <a:spcAft>
                <a:spcPts val="0"/>
              </a:spcAft>
              <a:defRPr/>
            </a:pPr>
            <a:r>
              <a:rPr lang="en-US" altLang="en-US" sz="2800" b="1" dirty="0">
                <a:solidFill>
                  <a:schemeClr val="bg1"/>
                </a:solidFill>
                <a:latin typeface="Times New Roman" panose="02020603050405020304" pitchFamily="18" charset="0"/>
                <a:cs typeface="Times New Roman" panose="02020603050405020304" pitchFamily="18" charset="0"/>
              </a:rPr>
              <a:t>BÀI TẬP 1</a:t>
            </a:r>
          </a:p>
        </p:txBody>
      </p:sp>
      <p:sp>
        <p:nvSpPr>
          <p:cNvPr id="9" name="Rectangle 8"/>
          <p:cNvSpPr/>
          <p:nvPr/>
        </p:nvSpPr>
        <p:spPr>
          <a:xfrm>
            <a:off x="1310190" y="1713761"/>
            <a:ext cx="9990156" cy="1200329"/>
          </a:xfrm>
          <a:prstGeom prst="rect">
            <a:avLst/>
          </a:prstGeom>
        </p:spPr>
        <p:txBody>
          <a:bodyPr wrap="square">
            <a:spAutoFit/>
          </a:bodyPr>
          <a:lstStyle/>
          <a:p>
            <a:r>
              <a:rPr lang="en-US" sz="3600" dirty="0">
                <a:latin typeface="Times New Roman" pitchFamily="18" charset="0"/>
                <a:cs typeface="Times New Roman" pitchFamily="18" charset="0"/>
              </a:rPr>
              <a:t>Xếp các từ sau đây vào nhóm từ ghép, từ láy: </a:t>
            </a:r>
            <a:r>
              <a:rPr lang="en-US" sz="3600" b="1" dirty="0">
                <a:latin typeface="Times New Roman" pitchFamily="18" charset="0"/>
                <a:cs typeface="Times New Roman" pitchFamily="18" charset="0"/>
              </a:rPr>
              <a:t>mẫm bóng, hủn hoẳn, lợi hại, phành phạch, giòn giã.</a:t>
            </a:r>
          </a:p>
        </p:txBody>
      </p:sp>
      <p:graphicFrame>
        <p:nvGraphicFramePr>
          <p:cNvPr id="10" name="Table 9"/>
          <p:cNvGraphicFramePr>
            <a:graphicFrameLocks noGrp="1"/>
          </p:cNvGraphicFramePr>
          <p:nvPr>
            <p:extLst>
              <p:ext uri="{D42A27DB-BD31-4B8C-83A1-F6EECF244321}">
                <p14:modId xmlns:p14="http://schemas.microsoft.com/office/powerpoint/2010/main" val="3052287463"/>
              </p:ext>
            </p:extLst>
          </p:nvPr>
        </p:nvGraphicFramePr>
        <p:xfrm>
          <a:off x="1868232" y="3166281"/>
          <a:ext cx="8128000" cy="2073963"/>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885243">
                <a:tc>
                  <a:txBody>
                    <a:bodyPr/>
                    <a:lstStyle/>
                    <a:p>
                      <a:pPr algn="ctr"/>
                      <a:r>
                        <a:rPr lang="en-US" sz="2400" dirty="0">
                          <a:solidFill>
                            <a:srgbClr val="FF0000"/>
                          </a:solidFill>
                          <a:latin typeface="Times New Roman" pitchFamily="18" charset="0"/>
                          <a:cs typeface="Times New Roman" pitchFamily="18" charset="0"/>
                        </a:rPr>
                        <a:t>TỪ</a:t>
                      </a:r>
                      <a:r>
                        <a:rPr lang="en-US" sz="2400" baseline="0" dirty="0">
                          <a:solidFill>
                            <a:srgbClr val="FF0000"/>
                          </a:solidFill>
                          <a:latin typeface="Times New Roman" pitchFamily="18" charset="0"/>
                          <a:cs typeface="Times New Roman" pitchFamily="18" charset="0"/>
                        </a:rPr>
                        <a:t> GHÉP</a:t>
                      </a:r>
                      <a:endParaRPr lang="en-US" sz="2400" dirty="0">
                        <a:solidFill>
                          <a:srgbClr val="FF0000"/>
                        </a:solidFill>
                        <a:latin typeface="Times New Roman" pitchFamily="18" charset="0"/>
                        <a:cs typeface="Times New Roman" pitchFamily="18" charset="0"/>
                      </a:endParaRPr>
                    </a:p>
                  </a:txBody>
                  <a:tcPr>
                    <a:solidFill>
                      <a:schemeClr val="accent4">
                        <a:lumMod val="60000"/>
                        <a:lumOff val="40000"/>
                      </a:schemeClr>
                    </a:solidFill>
                  </a:tcPr>
                </a:tc>
                <a:tc>
                  <a:txBody>
                    <a:bodyPr/>
                    <a:lstStyle/>
                    <a:p>
                      <a:pPr algn="ctr"/>
                      <a:r>
                        <a:rPr lang="en-US" sz="2400" dirty="0">
                          <a:solidFill>
                            <a:srgbClr val="FF0000"/>
                          </a:solidFill>
                          <a:latin typeface="Times New Roman" pitchFamily="18" charset="0"/>
                          <a:cs typeface="Times New Roman" pitchFamily="18" charset="0"/>
                        </a:rPr>
                        <a:t>TỪ</a:t>
                      </a:r>
                      <a:r>
                        <a:rPr lang="en-US" sz="2400" baseline="0" dirty="0">
                          <a:solidFill>
                            <a:srgbClr val="FF0000"/>
                          </a:solidFill>
                          <a:latin typeface="Times New Roman" pitchFamily="18" charset="0"/>
                          <a:cs typeface="Times New Roman" pitchFamily="18" charset="0"/>
                        </a:rPr>
                        <a:t> LÁY</a:t>
                      </a:r>
                      <a:endParaRPr lang="en-US" sz="2400" dirty="0">
                        <a:solidFill>
                          <a:srgbClr val="FF0000"/>
                        </a:solidFill>
                        <a:latin typeface="Times New Roman" pitchFamily="18" charset="0"/>
                        <a:cs typeface="Times New Roman" pitchFamily="18" charset="0"/>
                      </a:endParaRPr>
                    </a:p>
                  </a:txBody>
                  <a:tcPr>
                    <a:solidFill>
                      <a:schemeClr val="accent6">
                        <a:lumMod val="60000"/>
                        <a:lumOff val="40000"/>
                      </a:schemeClr>
                    </a:solidFill>
                  </a:tcPr>
                </a:tc>
                <a:extLst>
                  <a:ext uri="{0D108BD9-81ED-4DB2-BD59-A6C34878D82A}">
                    <a16:rowId xmlns:a16="http://schemas.microsoft.com/office/drawing/2014/main" val="10000"/>
                  </a:ext>
                </a:extLst>
              </a:tr>
              <a:tr h="1093683">
                <a:tc>
                  <a:txBody>
                    <a:bodyPr/>
                    <a:lstStyle/>
                    <a:p>
                      <a:pPr algn="just"/>
                      <a:r>
                        <a:rPr lang="en-US" sz="3600" kern="1200" dirty="0">
                          <a:solidFill>
                            <a:schemeClr val="dk1"/>
                          </a:solidFill>
                          <a:effectLst/>
                          <a:latin typeface="Times New Roman" pitchFamily="18" charset="0"/>
                          <a:ea typeface="+mn-ea"/>
                          <a:cs typeface="Times New Roman" pitchFamily="18" charset="0"/>
                        </a:rPr>
                        <a:t>mẫm bóng, lợi hại</a:t>
                      </a:r>
                      <a:endParaRPr lang="en-US" sz="3600" dirty="0">
                        <a:latin typeface="Times New Roman" pitchFamily="18" charset="0"/>
                        <a:cs typeface="Times New Roman" pitchFamily="18" charset="0"/>
                      </a:endParaRPr>
                    </a:p>
                  </a:txBody>
                  <a:tcPr>
                    <a:solidFill>
                      <a:schemeClr val="accent4">
                        <a:lumMod val="60000"/>
                        <a:lumOff val="40000"/>
                      </a:schemeClr>
                    </a:solidFill>
                  </a:tcPr>
                </a:tc>
                <a:tc>
                  <a:txBody>
                    <a:bodyPr/>
                    <a:lstStyle/>
                    <a:p>
                      <a:pPr algn="just"/>
                      <a:r>
                        <a:rPr lang="en-US" sz="3600" kern="1200" dirty="0">
                          <a:solidFill>
                            <a:schemeClr val="dk1"/>
                          </a:solidFill>
                          <a:effectLst/>
                          <a:latin typeface="Times New Roman" pitchFamily="18" charset="0"/>
                          <a:ea typeface="+mn-ea"/>
                          <a:cs typeface="Times New Roman" pitchFamily="18" charset="0"/>
                        </a:rPr>
                        <a:t>hủn hoẳn, phành phạch, giòn giã</a:t>
                      </a:r>
                      <a:endParaRPr lang="en-US" sz="3600" dirty="0">
                        <a:latin typeface="Times New Roman" pitchFamily="18" charset="0"/>
                        <a:cs typeface="Times New Roman" pitchFamily="18" charset="0"/>
                      </a:endParaRPr>
                    </a:p>
                  </a:txBody>
                  <a:tcPr>
                    <a:solidFill>
                      <a:schemeClr val="accent6">
                        <a:lumMod val="60000"/>
                        <a:lumOff val="4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61359320"/>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4"/>
          <p:cNvSpPr>
            <a:spLocks noChangeArrowheads="1"/>
          </p:cNvSpPr>
          <p:nvPr/>
        </p:nvSpPr>
        <p:spPr bwMode="auto">
          <a:xfrm>
            <a:off x="873457" y="572057"/>
            <a:ext cx="10399594" cy="5774152"/>
          </a:xfrm>
          <a:prstGeom prst="roundRect">
            <a:avLst>
              <a:gd name="adj" fmla="val 4690"/>
            </a:avLst>
          </a:prstGeom>
          <a:solidFill>
            <a:schemeClr val="accent6">
              <a:lumMod val="20000"/>
              <a:lumOff val="80000"/>
            </a:schemeClr>
          </a:solidFill>
          <a:ln w="57150">
            <a:solidFill>
              <a:schemeClr val="accent2"/>
            </a:solidFill>
            <a:round/>
            <a:headEnd/>
            <a:tailEnd/>
          </a:ln>
          <a:effectLst/>
        </p:spPr>
        <p:txBody>
          <a:bodyPr wrap="none" anchor="ctr"/>
          <a:lstStyle/>
          <a:p>
            <a:endParaRPr lang="en-US" sz="3600" dirty="0">
              <a:latin typeface="Times New Roman" pitchFamily="18" charset="0"/>
              <a:cs typeface="Times New Roman" pitchFamily="18" charset="0"/>
            </a:endParaRPr>
          </a:p>
        </p:txBody>
      </p:sp>
      <p:sp>
        <p:nvSpPr>
          <p:cNvPr id="12" name="AutoShape 5"/>
          <p:cNvSpPr>
            <a:spLocks noChangeArrowheads="1"/>
          </p:cNvSpPr>
          <p:nvPr/>
        </p:nvSpPr>
        <p:spPr bwMode="gray">
          <a:xfrm>
            <a:off x="2551335" y="200584"/>
            <a:ext cx="6902883" cy="676275"/>
          </a:xfrm>
          <a:prstGeom prst="roundRect">
            <a:avLst>
              <a:gd name="adj" fmla="val 50000"/>
            </a:avLst>
          </a:prstGeom>
          <a:gradFill rotWithShape="1">
            <a:gsLst>
              <a:gs pos="0">
                <a:schemeClr val="accent2">
                  <a:gamma/>
                  <a:shade val="46275"/>
                  <a:invGamma/>
                </a:schemeClr>
              </a:gs>
              <a:gs pos="50000">
                <a:schemeClr val="accent2"/>
              </a:gs>
              <a:gs pos="100000">
                <a:schemeClr val="accent2">
                  <a:gamma/>
                  <a:shade val="46275"/>
                  <a:invGamma/>
                </a:schemeClr>
              </a:gs>
            </a:gsLst>
            <a:lin ang="5400000" scaled="1"/>
          </a:gradFill>
          <a:ln>
            <a:noFill/>
          </a:ln>
          <a:effectLst/>
        </p:spPr>
        <p:txBody>
          <a:bodyPr wrap="none" anchor="ctr"/>
          <a:lstStyle/>
          <a:p>
            <a:pPr algn="ctr" fontAlgn="auto">
              <a:spcBef>
                <a:spcPts val="0"/>
              </a:spcBef>
              <a:spcAft>
                <a:spcPts val="0"/>
              </a:spcAft>
              <a:defRPr/>
            </a:pPr>
            <a:r>
              <a:rPr lang="en-US" sz="2000" b="1" dirty="0">
                <a:solidFill>
                  <a:prstClr val="black"/>
                </a:solidFill>
                <a:latin typeface="Calibri" panose="020F0502020204030204"/>
                <a:cs typeface="+mn-cs"/>
              </a:rPr>
              <a:t>    </a:t>
            </a:r>
            <a:r>
              <a:rPr lang="en-US" sz="2800" b="1" dirty="0">
                <a:solidFill>
                  <a:schemeClr val="bg1"/>
                </a:solidFill>
                <a:latin typeface="Calibri" panose="020F0502020204030204"/>
                <a:cs typeface="+mn-cs"/>
              </a:rPr>
              <a:t>BÀI TẬP 2</a:t>
            </a:r>
          </a:p>
        </p:txBody>
      </p:sp>
      <p:sp>
        <p:nvSpPr>
          <p:cNvPr id="13" name="TextBox 12"/>
          <p:cNvSpPr txBox="1">
            <a:spLocks noChangeArrowheads="1"/>
          </p:cNvSpPr>
          <p:nvPr/>
        </p:nvSpPr>
        <p:spPr bwMode="auto">
          <a:xfrm>
            <a:off x="1034989" y="1742370"/>
            <a:ext cx="3728077" cy="2985433"/>
          </a:xfrm>
          <a:prstGeom prst="rect">
            <a:avLst/>
          </a:prstGeom>
          <a:solidFill>
            <a:srgbClr val="00B0F0"/>
          </a:solidFill>
          <a:ln>
            <a:noFill/>
          </a:ln>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3600" dirty="0">
                <a:latin typeface="Times New Roman" pitchFamily="18" charset="0"/>
                <a:cs typeface="Times New Roman" pitchFamily="18" charset="0"/>
              </a:rPr>
              <a:t>+ Mẫm bóng:</a:t>
            </a:r>
          </a:p>
          <a:p>
            <a:r>
              <a:rPr lang="en-US" sz="3600" dirty="0">
                <a:latin typeface="Times New Roman" pitchFamily="18" charset="0"/>
                <a:cs typeface="Times New Roman" pitchFamily="18" charset="0"/>
              </a:rPr>
              <a:t> đầy đặn, mập mạp</a:t>
            </a:r>
          </a:p>
          <a:p>
            <a:r>
              <a:rPr lang="en-US" sz="3600" dirty="0">
                <a:latin typeface="Times New Roman" pitchFamily="18" charset="0"/>
                <a:cs typeface="Times New Roman" pitchFamily="18" charset="0"/>
              </a:rPr>
              <a:t>+ Hủn </a:t>
            </a:r>
            <a:r>
              <a:rPr lang="en-US" sz="3600" dirty="0" err="1">
                <a:latin typeface="Times New Roman" pitchFamily="18" charset="0"/>
                <a:cs typeface="Times New Roman" pitchFamily="18" charset="0"/>
              </a:rPr>
              <a:t>hoản</a:t>
            </a:r>
            <a:r>
              <a:rPr lang="en-US" sz="3600" dirty="0">
                <a:latin typeface="Times New Roman" pitchFamily="18" charset="0"/>
                <a:cs typeface="Times New Roman" pitchFamily="18" charset="0"/>
              </a:rPr>
              <a:t>: </a:t>
            </a:r>
          </a:p>
          <a:p>
            <a:r>
              <a:rPr lang="en-US" sz="3600" dirty="0">
                <a:latin typeface="Times New Roman" pitchFamily="18" charset="0"/>
                <a:cs typeface="Times New Roman" pitchFamily="18" charset="0"/>
              </a:rPr>
              <a:t>ngắn đến nỗi khó coi </a:t>
            </a:r>
          </a:p>
          <a:p>
            <a:endParaRPr lang="en-US" sz="800" dirty="0">
              <a:latin typeface="Times New Roman" pitchFamily="18" charset="0"/>
              <a:cs typeface="Times New Roman" pitchFamily="18" charset="0"/>
            </a:endParaRPr>
          </a:p>
        </p:txBody>
      </p:sp>
      <p:sp>
        <p:nvSpPr>
          <p:cNvPr id="14" name="TextBox 13"/>
          <p:cNvSpPr txBox="1">
            <a:spLocks noChangeArrowheads="1"/>
          </p:cNvSpPr>
          <p:nvPr/>
        </p:nvSpPr>
        <p:spPr bwMode="auto">
          <a:xfrm>
            <a:off x="5268035" y="1011064"/>
            <a:ext cx="5759356" cy="5078313"/>
          </a:xfrm>
          <a:prstGeom prst="rect">
            <a:avLst/>
          </a:prstGeom>
          <a:solidFill>
            <a:schemeClr val="accent5">
              <a:lumMod val="60000"/>
              <a:lumOff val="40000"/>
            </a:schemeClr>
          </a:solidFill>
          <a:ln>
            <a:noFill/>
          </a:ln>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just"/>
            <a:r>
              <a:rPr lang="en-US" sz="3600" dirty="0">
                <a:latin typeface="Times New Roman" pitchFamily="18" charset="0"/>
                <a:cs typeface="Times New Roman" pitchFamily="18" charset="0"/>
              </a:rPr>
              <a:t>Hai từ mẫm bóng, hủn hoẳn diễn tả nét khác biệt về ngoại hình của Dế Mèn ở hai thời điểm. Nếu lúc nhỏ đôi cảnh ngắn ngủn, xấu xí đến khó coi thì nhờ ăn uống điều độ và làm việc có chừng mực mà trở thành một chàng dế thanh niên cường tráng, đáng yêu.</a:t>
            </a:r>
          </a:p>
        </p:txBody>
      </p:sp>
      <p:sp>
        <p:nvSpPr>
          <p:cNvPr id="4" name="Right Arrow 3"/>
          <p:cNvSpPr/>
          <p:nvPr/>
        </p:nvSpPr>
        <p:spPr>
          <a:xfrm>
            <a:off x="4763066" y="2838734"/>
            <a:ext cx="504969" cy="39635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81083260"/>
      </p:ext>
    </p:extLst>
  </p:cSld>
  <p:clrMapOvr>
    <a:masterClrMapping/>
  </p:clrMapOvr>
  <p:transition spd="slow">
    <p:pull/>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456</TotalTime>
  <Words>1323</Words>
  <Application>Microsoft Office PowerPoint</Application>
  <PresentationFormat>Widescreen</PresentationFormat>
  <Paragraphs>95</Paragraphs>
  <Slides>13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Administrator</cp:lastModifiedBy>
  <cp:revision>29</cp:revision>
  <dcterms:created xsi:type="dcterms:W3CDTF">2021-06-25T14:43:26Z</dcterms:created>
  <dcterms:modified xsi:type="dcterms:W3CDTF">2025-02-04T03:58:07Z</dcterms:modified>
</cp:coreProperties>
</file>