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698" r:id="rId2"/>
    <p:sldId id="725" r:id="rId3"/>
    <p:sldId id="704" r:id="rId4"/>
    <p:sldId id="705" r:id="rId5"/>
    <p:sldId id="706" r:id="rId6"/>
    <p:sldId id="648" r:id="rId7"/>
    <p:sldId id="701" r:id="rId8"/>
    <p:sldId id="702" r:id="rId9"/>
    <p:sldId id="703" r:id="rId10"/>
    <p:sldId id="707" r:id="rId11"/>
    <p:sldId id="658" r:id="rId12"/>
    <p:sldId id="652" r:id="rId13"/>
    <p:sldId id="654" r:id="rId14"/>
    <p:sldId id="657" r:id="rId15"/>
    <p:sldId id="727" r:id="rId16"/>
    <p:sldId id="659" r:id="rId17"/>
    <p:sldId id="663" r:id="rId18"/>
    <p:sldId id="664" r:id="rId19"/>
    <p:sldId id="708" r:id="rId20"/>
    <p:sldId id="666" r:id="rId21"/>
    <p:sldId id="709" r:id="rId22"/>
    <p:sldId id="710" r:id="rId23"/>
    <p:sldId id="711" r:id="rId24"/>
    <p:sldId id="712" r:id="rId25"/>
    <p:sldId id="671" r:id="rId26"/>
    <p:sldId id="713" r:id="rId27"/>
    <p:sldId id="714" r:id="rId28"/>
    <p:sldId id="716" r:id="rId29"/>
    <p:sldId id="715" r:id="rId30"/>
    <p:sldId id="717" r:id="rId31"/>
    <p:sldId id="718" r:id="rId32"/>
    <p:sldId id="726" r:id="rId33"/>
    <p:sldId id="679" r:id="rId34"/>
    <p:sldId id="681" r:id="rId35"/>
    <p:sldId id="682" r:id="rId36"/>
    <p:sldId id="683" r:id="rId37"/>
    <p:sldId id="684" r:id="rId38"/>
    <p:sldId id="719" r:id="rId39"/>
    <p:sldId id="720" r:id="rId40"/>
    <p:sldId id="721" r:id="rId41"/>
    <p:sldId id="723" r:id="rId42"/>
    <p:sldId id="724" r:id="rId43"/>
    <p:sldId id="722" r:id="rId4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6600"/>
    <a:srgbClr val="FF0000"/>
    <a:srgbClr val="CC3300"/>
    <a:srgbClr val="FF3300"/>
    <a:srgbClr val="996633"/>
    <a:srgbClr val="5461DC"/>
    <a:srgbClr val="99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163" autoAdjust="0"/>
  </p:normalViewPr>
  <p:slideViewPr>
    <p:cSldViewPr snapToGrid="0">
      <p:cViewPr>
        <p:scale>
          <a:sx n="76" d="100"/>
          <a:sy n="76" d="100"/>
        </p:scale>
        <p:origin x="-510" y="1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784822-D784-4989-8570-791A58C05BED}" type="datetimeFigureOut">
              <a:rPr lang="en-US"/>
              <a:pPr>
                <a:defRPr/>
              </a:pPr>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793DA1-C4A8-461C-AC2F-B24DBE65E81E}" type="slidenum">
              <a:rPr lang="en-US"/>
              <a:pPr>
                <a:defRPr/>
              </a:pPr>
              <a:t>‹#›</a:t>
            </a:fld>
            <a:endParaRPr lang="en-US"/>
          </a:p>
        </p:txBody>
      </p:sp>
    </p:spTree>
    <p:extLst>
      <p:ext uri="{BB962C8B-B14F-4D97-AF65-F5344CB8AC3E}">
        <p14:creationId xmlns:p14="http://schemas.microsoft.com/office/powerpoint/2010/main" val="10290079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 NGUYỄN(</a:t>
            </a:r>
            <a:r>
              <a:rPr lang="en-US" baseline="0" dirty="0" smtClean="0"/>
              <a:t> 0368218377)</a:t>
            </a:r>
            <a:endParaRPr lang="en-US" dirty="0"/>
          </a:p>
        </p:txBody>
      </p:sp>
      <p:sp>
        <p:nvSpPr>
          <p:cNvPr id="4" name="Slide Number Placeholder 3"/>
          <p:cNvSpPr>
            <a:spLocks noGrp="1"/>
          </p:cNvSpPr>
          <p:nvPr>
            <p:ph type="sldNum" sz="quarter" idx="10"/>
          </p:nvPr>
        </p:nvSpPr>
        <p:spPr/>
        <p:txBody>
          <a:bodyPr/>
          <a:lstStyle/>
          <a:p>
            <a:pPr>
              <a:defRPr/>
            </a:pPr>
            <a:fld id="{81793DA1-C4A8-461C-AC2F-B24DBE65E81E}" type="slidenum">
              <a:rPr lang="en-US" smtClean="0"/>
              <a:pPr>
                <a:defRPr/>
              </a:pPr>
              <a:t>13</a:t>
            </a:fld>
            <a:endParaRPr lang="en-US"/>
          </a:p>
        </p:txBody>
      </p:sp>
    </p:spTree>
    <p:extLst>
      <p:ext uri="{BB962C8B-B14F-4D97-AF65-F5344CB8AC3E}">
        <p14:creationId xmlns:p14="http://schemas.microsoft.com/office/powerpoint/2010/main" val="260578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 NGUYỄN(</a:t>
            </a:r>
            <a:r>
              <a:rPr lang="en-US" baseline="0" dirty="0" smtClean="0"/>
              <a:t> 0368218377)</a:t>
            </a:r>
            <a:endParaRPr lang="en-US" dirty="0"/>
          </a:p>
        </p:txBody>
      </p:sp>
      <p:sp>
        <p:nvSpPr>
          <p:cNvPr id="4" name="Slide Number Placeholder 3"/>
          <p:cNvSpPr>
            <a:spLocks noGrp="1"/>
          </p:cNvSpPr>
          <p:nvPr>
            <p:ph type="sldNum" sz="quarter" idx="10"/>
          </p:nvPr>
        </p:nvSpPr>
        <p:spPr/>
        <p:txBody>
          <a:bodyPr/>
          <a:lstStyle/>
          <a:p>
            <a:pPr>
              <a:defRPr/>
            </a:pPr>
            <a:fld id="{81793DA1-C4A8-461C-AC2F-B24DBE65E81E}" type="slidenum">
              <a:rPr lang="en-US" smtClean="0"/>
              <a:pPr>
                <a:defRPr/>
              </a:pPr>
              <a:t>14</a:t>
            </a:fld>
            <a:endParaRPr lang="en-US"/>
          </a:p>
        </p:txBody>
      </p:sp>
    </p:spTree>
    <p:extLst>
      <p:ext uri="{BB962C8B-B14F-4D97-AF65-F5344CB8AC3E}">
        <p14:creationId xmlns:p14="http://schemas.microsoft.com/office/powerpoint/2010/main" val="276606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17</a:t>
            </a:fld>
            <a:endParaRPr lang="zh-CN" altLang="en-US"/>
          </a:p>
        </p:txBody>
      </p:sp>
    </p:spTree>
    <p:extLst>
      <p:ext uri="{BB962C8B-B14F-4D97-AF65-F5344CB8AC3E}">
        <p14:creationId xmlns:p14="http://schemas.microsoft.com/office/powerpoint/2010/main" val="219613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 NGUYỄN(</a:t>
            </a:r>
            <a:r>
              <a:rPr lang="en-US" baseline="0" dirty="0" smtClean="0"/>
              <a:t> 0368218377)</a:t>
            </a:r>
            <a:endParaRPr lang="en-US" dirty="0"/>
          </a:p>
        </p:txBody>
      </p:sp>
      <p:sp>
        <p:nvSpPr>
          <p:cNvPr id="4" name="Slide Number Placeholder 3"/>
          <p:cNvSpPr>
            <a:spLocks noGrp="1"/>
          </p:cNvSpPr>
          <p:nvPr>
            <p:ph type="sldNum" sz="quarter" idx="10"/>
          </p:nvPr>
        </p:nvSpPr>
        <p:spPr/>
        <p:txBody>
          <a:bodyPr/>
          <a:lstStyle/>
          <a:p>
            <a:pPr>
              <a:defRPr/>
            </a:pPr>
            <a:fld id="{81793DA1-C4A8-461C-AC2F-B24DBE65E81E}" type="slidenum">
              <a:rPr lang="en-US" smtClean="0"/>
              <a:pPr>
                <a:defRPr/>
              </a:pPr>
              <a:t>25</a:t>
            </a:fld>
            <a:endParaRPr lang="en-US"/>
          </a:p>
        </p:txBody>
      </p:sp>
    </p:spTree>
    <p:extLst>
      <p:ext uri="{BB962C8B-B14F-4D97-AF65-F5344CB8AC3E}">
        <p14:creationId xmlns:p14="http://schemas.microsoft.com/office/powerpoint/2010/main" val="228018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188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5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592280-DE1A-4078-8A68-D8A6EAA3D04B}" type="datetimeFigureOut">
              <a:rPr lang="en-US"/>
              <a:pPr>
                <a:defRPr/>
              </a:pPr>
              <a:t>4/11/2022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1395B-2ADF-4903-8155-25AAED47DB2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7AFAF-A8AD-451B-9446-43AB35E2B43F}" type="datetimeFigureOut">
              <a:rPr lang="en-US"/>
              <a:pPr>
                <a:defRPr/>
              </a:pPr>
              <a:t>4/11/2022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2E39B-421A-4579-BEAE-23681A7715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72B7D1-74D2-4A93-B0AB-B3D5CE2BB3B1}" type="datetimeFigureOut">
              <a:rPr lang="en-US"/>
              <a:pPr>
                <a:defRPr/>
              </a:pPr>
              <a:t>4/11/2022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C8DDA4-15D9-430D-9AB4-90512B1AC2D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683447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953133" y="463012"/>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953133" y="2276203"/>
            <a:ext cx="5159200" cy="37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6079533" y="2276184"/>
            <a:ext cx="5159200" cy="313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953133" y="1444617"/>
            <a:ext cx="5159200" cy="7636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933">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6079533" y="1444617"/>
            <a:ext cx="515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933">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11035854" y="-4"/>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6" name="Google Shape;506;p26"/>
          <p:cNvSpPr/>
          <p:nvPr/>
        </p:nvSpPr>
        <p:spPr>
          <a:xfrm>
            <a:off x="11475259" y="53672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7" name="Google Shape;507;p26"/>
          <p:cNvSpPr/>
          <p:nvPr/>
        </p:nvSpPr>
        <p:spPr>
          <a:xfrm>
            <a:off x="98365" y="129103"/>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8" name="Google Shape;508;p26"/>
          <p:cNvSpPr/>
          <p:nvPr/>
        </p:nvSpPr>
        <p:spPr>
          <a:xfrm>
            <a:off x="11434063" y="63927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9" name="Google Shape;509;p26"/>
          <p:cNvSpPr/>
          <p:nvPr/>
        </p:nvSpPr>
        <p:spPr>
          <a:xfrm>
            <a:off x="-381034" y="5522388"/>
            <a:ext cx="1291163"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0" name="Google Shape;510;p26"/>
          <p:cNvSpPr/>
          <p:nvPr/>
        </p:nvSpPr>
        <p:spPr>
          <a:xfrm>
            <a:off x="11144870" y="59793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1" name="Google Shape;511;p26"/>
          <p:cNvSpPr/>
          <p:nvPr/>
        </p:nvSpPr>
        <p:spPr>
          <a:xfrm>
            <a:off x="-634482" y="4823091"/>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2" name="Google Shape;512;p26"/>
          <p:cNvSpPr/>
          <p:nvPr/>
        </p:nvSpPr>
        <p:spPr>
          <a:xfrm>
            <a:off x="125377" y="6406393"/>
            <a:ext cx="378751" cy="360739"/>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16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538633-5C79-4CCA-9743-4843DDC6CE95}" type="datetimeFigureOut">
              <a:rPr lang="en-US"/>
              <a:pPr>
                <a:defRPr/>
              </a:pPr>
              <a:t>4/11/2022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12431-BC0E-492B-A3EC-363A1816809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B233D2-DC8D-4A59-BC19-FCBAEF15BB9F}" type="datetimeFigureOut">
              <a:rPr lang="en-US"/>
              <a:pPr>
                <a:defRPr/>
              </a:pPr>
              <a:t>4/11/2022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CD67BE-B856-49C7-91E1-67C7D405850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91FE47-D986-499D-A4A5-E613A7A8F953}" type="datetimeFigureOut">
              <a:rPr lang="en-US"/>
              <a:pPr>
                <a:defRPr/>
              </a:pPr>
              <a:t>4/11/2022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D7B6AB-23BA-41E2-A1CD-86C3CFE70AE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FAD6E35-2A6D-44BC-98A9-D874E06AFFE5}" type="datetimeFigureOut">
              <a:rPr lang="en-US"/>
              <a:pPr>
                <a:defRPr/>
              </a:pPr>
              <a:t>4/11/2022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DC0A37-633D-4791-8096-007F66AA3C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12BC09-FA55-4485-B601-A41A08C94D4D}" type="datetimeFigureOut">
              <a:rPr lang="en-US"/>
              <a:pPr>
                <a:defRPr/>
              </a:pPr>
              <a:t>4/11/2022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08EEBB-706A-47CA-9E35-11F52FBC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07AE93-3DFC-4AAE-A82B-904DEF5123ED}" type="datetimeFigureOut">
              <a:rPr lang="en-US"/>
              <a:pPr>
                <a:defRPr/>
              </a:pPr>
              <a:t>4/11/2022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C8A4AB-AFAD-4F00-9F0F-FF805AECA9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400D53-599D-4C79-A199-1B47ABB4CD4E}" type="datetimeFigureOut">
              <a:rPr lang="en-US"/>
              <a:pPr>
                <a:defRPr/>
              </a:pPr>
              <a:t>4/11/2022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CEB8F3-8179-41D7-9506-0678E4CCE2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02F-981D-485E-89F8-9131D20C9BC3}" type="datetimeFigureOut">
              <a:rPr lang="en-US"/>
              <a:pPr>
                <a:defRPr/>
              </a:pPr>
              <a:t>4/11/2022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621F9-5530-4CCA-B579-500EB4C19E5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60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60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CFBEAAB7-E2C5-4EDC-8558-BB971E420476}" type="datetimeFigureOut">
              <a:rPr lang="en-US"/>
              <a:pPr>
                <a:defRPr/>
              </a:pPr>
              <a:t>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CCD4D574-2396-4B0A-B909-40F33A9F93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29.tmp"/><Relationship Id="rId1" Type="http://schemas.openxmlformats.org/officeDocument/2006/relationships/slideLayout" Target="../slideLayouts/slideLayout6.xml"/><Relationship Id="rId5" Type="http://schemas.openxmlformats.org/officeDocument/2006/relationships/image" Target="../media/image35.tmp"/><Relationship Id="rId4" Type="http://schemas.openxmlformats.org/officeDocument/2006/relationships/image" Target="../media/image34.tmp"/></Relationships>
</file>

<file path=ppt/slides/_rels/slide2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2"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4" y="1499237"/>
            <a:ext cx="5520055" cy="5343525"/>
          </a:xfrm>
          <a:prstGeom prst="rect">
            <a:avLst/>
          </a:prstGeom>
        </p:spPr>
      </p:pic>
      <p:sp>
        <p:nvSpPr>
          <p:cNvPr id="12" name="TextBox 11">
            <a:extLst>
              <a:ext uri="{FF2B5EF4-FFF2-40B4-BE49-F238E27FC236}">
                <a16:creationId xmlns="" xmlns:a16="http://schemas.microsoft.com/office/drawing/2014/main" id="{153340CF-91CA-7D4B-AB9D-C26579EC431E}"/>
              </a:ext>
            </a:extLst>
          </p:cNvPr>
          <p:cNvSpPr txBox="1"/>
          <p:nvPr/>
        </p:nvSpPr>
        <p:spPr>
          <a:xfrm>
            <a:off x="1549738" y="1732668"/>
            <a:ext cx="8399924" cy="2139832"/>
          </a:xfrm>
          <a:prstGeom prst="rect">
            <a:avLst/>
          </a:prstGeom>
          <a:noFill/>
        </p:spPr>
        <p:txBody>
          <a:bodyPr wrap="square" rtlCol="0">
            <a:prstTxWarp prst="textDoubleWave1">
              <a:avLst>
                <a:gd name="adj1" fmla="val 6250"/>
                <a:gd name="adj2" fmla="val 660"/>
              </a:avLst>
            </a:prstTxWarp>
            <a:spAutoFit/>
          </a:bodyPr>
          <a:lstStyle/>
          <a:p>
            <a:pPr algn="ctr"/>
            <a:r>
              <a:rPr lang="en-US" sz="3600" dirty="0" smtClean="0">
                <a:solidFill>
                  <a:srgbClr val="FF5050"/>
                </a:solidFill>
                <a:latin typeface="Cambria" panose="02040503050406030204" pitchFamily="18" charset="0"/>
                <a:ea typeface="Cambria" panose="02040503050406030204" pitchFamily="18" charset="0"/>
              </a:rPr>
              <a:t>CHÀO CÁC EM</a:t>
            </a:r>
            <a:endParaRPr lang="en-US" sz="3600" dirty="0">
              <a:solidFill>
                <a:srgbClr val="66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11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5" presetClass="emph" presetSubtype="0" grpId="0" nodeType="withEffect">
                                  <p:stCondLst>
                                    <p:cond delay="0"/>
                                  </p:stCondLst>
                                  <p:iterate type="lt">
                                    <p:tmAbs val="25"/>
                                  </p:iterate>
                                  <p:childTnLst>
                                    <p:set>
                                      <p:cBhvr override="childStyle">
                                        <p:cTn id="16" dur="indefinite"/>
                                        <p:tgtEl>
                                          <p:spTgt spid="1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mod="1">
    <p:ext uri="{E180D4A7-C9FB-4DFB-919C-405C955672EB}">
      <p14:showEvtLst xmlns:p14="http://schemas.microsoft.com/office/powerpoint/2010/main">
        <p14:playEvt time="16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208111" y="1576047"/>
            <a:ext cx="5984453" cy="362938"/>
          </a:xfrm>
        </p:spPr>
        <p:txBody>
          <a:bodyPr>
            <a:noAutofit/>
          </a:bodyPr>
          <a:lstStyle/>
          <a:p>
            <a:r>
              <a:rPr lang="en-US" dirty="0">
                <a:latin typeface="Times New Roman" panose="02020603050405020304" pitchFamily="18" charset="0"/>
                <a:cs typeface="Times New Roman" panose="02020603050405020304" pitchFamily="18" charset="0"/>
              </a:rPr>
              <a:t>I. </a:t>
            </a:r>
            <a:r>
              <a:rPr lang="vi-VN" dirty="0" smtClean="0">
                <a:latin typeface="Times New Roman" panose="02020603050405020304" pitchFamily="18" charset="0"/>
                <a:cs typeface="Times New Roman" panose="02020603050405020304" pitchFamily="18" charset="0"/>
              </a:rPr>
              <a:t>Đọc và tìm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chung</a:t>
            </a:r>
            <a:r>
              <a:rPr lang="vi-VN" dirty="0" smtClean="0">
                <a:latin typeface="Times New Roman" panose="02020603050405020304" pitchFamily="18" charset="0"/>
                <a:cs typeface="Times New Roman" panose="02020603050405020304" pitchFamily="18" charset="0"/>
              </a:rPr>
              <a:t/>
            </a:r>
            <a:br>
              <a:rPr lang="vi-VN" dirty="0" smtClean="0">
                <a:latin typeface="Times New Roman" panose="02020603050405020304" pitchFamily="18" charset="0"/>
                <a:cs typeface="Times New Roman" panose="02020603050405020304" pitchFamily="18" charset="0"/>
              </a:rPr>
            </a:br>
            <a:r>
              <a:rPr lang="vi-VN" dirty="0" smtClean="0">
                <a:latin typeface="Times New Roman" panose="02020603050405020304" pitchFamily="18" charset="0"/>
                <a:cs typeface="Times New Roman" panose="02020603050405020304" pitchFamily="18" charset="0"/>
              </a:rPr>
              <a:t>1. Đọc bài</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
        <p:nvSpPr>
          <p:cNvPr id="6" name="Rectangle 5"/>
          <p:cNvSpPr/>
          <p:nvPr/>
        </p:nvSpPr>
        <p:spPr>
          <a:xfrm>
            <a:off x="574766" y="1867990"/>
            <a:ext cx="10476411" cy="410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C00000"/>
              </a:solidFill>
              <a:latin typeface="Times New Roman" panose="02020603050405020304" pitchFamily="18" charset="0"/>
              <a:cs typeface="Times New Roman" panose="02020603050405020304" pitchFamily="18"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314" y="815440"/>
            <a:ext cx="2151039" cy="1953886"/>
          </a:xfrm>
          <a:prstGeom prst="rect">
            <a:avLst/>
          </a:prstGeom>
        </p:spPr>
      </p:pic>
      <p:sp>
        <p:nvSpPr>
          <p:cNvPr id="3" name="Rectangle 2"/>
          <p:cNvSpPr/>
          <p:nvPr/>
        </p:nvSpPr>
        <p:spPr>
          <a:xfrm>
            <a:off x="1613259" y="3429000"/>
            <a:ext cx="9555484" cy="786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Times New Roman" panose="02020603050405020304" pitchFamily="18" charset="0"/>
                <a:cs typeface="Times New Roman" panose="02020603050405020304" pitchFamily="18" charset="0"/>
              </a:rPr>
              <a:t>* H</a:t>
            </a:r>
            <a:r>
              <a:rPr lang="en-US" sz="3600" u="sng" dirty="0">
                <a:solidFill>
                  <a:srgbClr val="002060"/>
                </a:solidFill>
                <a:latin typeface="Times New Roman" panose="02020603050405020304" pitchFamily="18" charset="0"/>
                <a:cs typeface="Times New Roman" panose="02020603050405020304" pitchFamily="18" charset="0"/>
              </a:rPr>
              <a:t>ư</a:t>
            </a:r>
            <a:r>
              <a:rPr lang="en-US" sz="3600" dirty="0">
                <a:solidFill>
                  <a:srgbClr val="002060"/>
                </a:solidFill>
                <a:latin typeface="Times New Roman" panose="02020603050405020304" pitchFamily="18" charset="0"/>
                <a:cs typeface="Times New Roman" panose="02020603050405020304" pitchFamily="18" charset="0"/>
              </a:rPr>
              <a:t>ớng dẫn đọc:</a:t>
            </a:r>
          </a:p>
          <a:p>
            <a:pPr marL="571500" indent="-571500" algn="ctr">
              <a:buFontTx/>
              <a:buChar char="-"/>
            </a:pPr>
            <a:r>
              <a:rPr lang="en-US" sz="3600" dirty="0">
                <a:solidFill>
                  <a:srgbClr val="002060"/>
                </a:solidFill>
                <a:latin typeface="Times New Roman" panose="02020603050405020304" pitchFamily="18" charset="0"/>
                <a:cs typeface="Times New Roman" panose="02020603050405020304" pitchFamily="18" charset="0"/>
              </a:rPr>
              <a:t>Từ đầu đến “có vẻ vui lắm”: đọc với giọng rõ ràng, có vẻ khinh khỉnh, xem thường em gái.</a:t>
            </a:r>
          </a:p>
          <a:p>
            <a:pPr marL="571500" indent="-571500" algn="ctr">
              <a:buFontTx/>
              <a:buChar char="-"/>
            </a:pPr>
            <a:r>
              <a:rPr lang="en-US" sz="3600" dirty="0">
                <a:solidFill>
                  <a:srgbClr val="002060"/>
                </a:solidFill>
                <a:latin typeface="Times New Roman" panose="02020603050405020304" pitchFamily="18" charset="0"/>
                <a:cs typeface="Times New Roman" panose="02020603050405020304" pitchFamily="18" charset="0"/>
              </a:rPr>
              <a:t>Từ “kể từ hôm đó đến “những gì thân thuộc nhất với cháu” : giọng bực bội, khó chịu.</a:t>
            </a:r>
          </a:p>
          <a:p>
            <a:pPr marL="571500" indent="-571500" algn="ctr">
              <a:buFontTx/>
              <a:buChar char="-"/>
            </a:pPr>
            <a:r>
              <a:rPr lang="en-US" sz="3600" dirty="0">
                <a:solidFill>
                  <a:srgbClr val="002060"/>
                </a:solidFill>
                <a:latin typeface="Times New Roman" panose="02020603050405020304" pitchFamily="18" charset="0"/>
                <a:cs typeface="Times New Roman" panose="02020603050405020304" pitchFamily="18" charset="0"/>
              </a:rPr>
              <a:t>Đoạn còn lại: xúc động.</a:t>
            </a:r>
          </a:p>
        </p:txBody>
      </p:sp>
    </p:spTree>
    <p:extLst>
      <p:ext uri="{BB962C8B-B14F-4D97-AF65-F5344CB8AC3E}">
        <p14:creationId xmlns:p14="http://schemas.microsoft.com/office/powerpoint/2010/main" val="36378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amond(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righ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righ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righ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right)">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2172705"/>
              </p:ext>
            </p:extLst>
          </p:nvPr>
        </p:nvGraphicFramePr>
        <p:xfrm>
          <a:off x="1462977" y="1417210"/>
          <a:ext cx="8103054" cy="4416552"/>
        </p:xfrm>
        <a:graphic>
          <a:graphicData uri="http://schemas.openxmlformats.org/drawingml/2006/table">
            <a:tbl>
              <a:tblPr firstRow="1" firstCol="1" lastRow="1" lastCol="1" bandRow="1" bandCol="1">
                <a:tableStyleId>{5C22544A-7EE6-4342-B048-85BDC9FD1C3A}</a:tableStyleId>
              </a:tblPr>
              <a:tblGrid>
                <a:gridCol w="4063617">
                  <a:extLst>
                    <a:ext uri="{9D8B030D-6E8A-4147-A177-3AD203B41FA5}">
                      <a16:colId xmlns="" xmlns:a16="http://schemas.microsoft.com/office/drawing/2014/main" val="20000"/>
                    </a:ext>
                  </a:extLst>
                </a:gridCol>
                <a:gridCol w="4039437">
                  <a:extLst>
                    <a:ext uri="{9D8B030D-6E8A-4147-A177-3AD203B41FA5}">
                      <a16:colId xmlns="" xmlns:a16="http://schemas.microsoft.com/office/drawing/2014/main" val="20001"/>
                    </a:ext>
                  </a:extLst>
                </a:gridCol>
              </a:tblGrid>
              <a:tr h="209550">
                <a:tc gridSpan="2">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bản</a:t>
                      </a:r>
                      <a:r>
                        <a:rPr lang="en-US" sz="2800" dirty="0">
                          <a:solidFill>
                            <a:schemeClr val="tx1"/>
                          </a:solidFill>
                          <a:effectLst/>
                          <a:latin typeface="Times New Roman" panose="02020603050405020304" pitchFamily="18" charset="0"/>
                          <a:cs typeface="Times New Roman" panose="02020603050405020304" pitchFamily="18" charset="0"/>
                        </a:rPr>
                        <a:t> : BỨC TRANH CỦA EM GÁI TÔI</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0"/>
                  </a:ext>
                </a:extLst>
              </a:tr>
              <a:tr h="200660">
                <a:tc>
                  <a:txBody>
                    <a:bodyPr/>
                    <a:lstStyle/>
                    <a:p>
                      <a:pP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1"/>
                  </a:ext>
                </a:extLst>
              </a:tr>
              <a:tr h="209550">
                <a:tc>
                  <a:txBody>
                    <a:bodyPr/>
                    <a:lstStyle/>
                    <a:p>
                      <a:pP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Hoàn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2"/>
                  </a:ext>
                </a:extLst>
              </a:tr>
              <a:tr h="209550">
                <a:tc>
                  <a:txBody>
                    <a:bodyPr/>
                    <a:lstStyle/>
                    <a:p>
                      <a:pPr>
                        <a:lnSpc>
                          <a:spcPct val="115000"/>
                        </a:lnSpc>
                        <a:spcAft>
                          <a:spcPts val="0"/>
                        </a:spcAft>
                      </a:pPr>
                      <a:r>
                        <a:rPr lang="fr-FR" sz="2800" dirty="0" err="1">
                          <a:solidFill>
                            <a:schemeClr val="tx1"/>
                          </a:solidFill>
                          <a:effectLst/>
                          <a:latin typeface="Times New Roman" panose="02020603050405020304" pitchFamily="18" charset="0"/>
                          <a:cs typeface="Times New Roman" panose="02020603050405020304" pitchFamily="18" charset="0"/>
                        </a:rPr>
                        <a:t>Thể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loại</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3"/>
                  </a:ext>
                </a:extLst>
              </a:tr>
              <a:tr h="210185">
                <a:tc>
                  <a:txBody>
                    <a:bodyPr/>
                    <a:lstStyle/>
                    <a:p>
                      <a:pPr>
                        <a:lnSpc>
                          <a:spcPct val="115000"/>
                        </a:lnSpc>
                        <a:spcAft>
                          <a:spcPts val="0"/>
                        </a:spcAft>
                      </a:pPr>
                      <a:r>
                        <a:rPr lang="fr-FR" sz="2800">
                          <a:solidFill>
                            <a:schemeClr val="tx1"/>
                          </a:solidFill>
                          <a:effectLst/>
                          <a:latin typeface="Times New Roman" panose="02020603050405020304" pitchFamily="18" charset="0"/>
                          <a:cs typeface="Times New Roman" panose="02020603050405020304" pitchFamily="18" charset="0"/>
                        </a:rPr>
                        <a:t>Phương thức biểu đạt </a:t>
                      </a:r>
                      <a:endParaRPr lang="en-US" sz="28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4"/>
                  </a:ext>
                </a:extLst>
              </a:tr>
              <a:tr h="258445">
                <a:tc>
                  <a:txBody>
                    <a:bodyPr/>
                    <a:lstStyle/>
                    <a:p>
                      <a:pPr>
                        <a:lnSpc>
                          <a:spcPct val="115000"/>
                        </a:lnSpc>
                        <a:spcAft>
                          <a:spcPts val="0"/>
                        </a:spcAft>
                      </a:pPr>
                      <a:r>
                        <a:rPr lang="nl-NL" sz="2800" dirty="0">
                          <a:solidFill>
                            <a:schemeClr val="tx1"/>
                          </a:solidFill>
                          <a:effectLst/>
                          <a:latin typeface="Times New Roman" panose="02020603050405020304" pitchFamily="18" charset="0"/>
                          <a:cs typeface="Times New Roman" panose="02020603050405020304" pitchFamily="18" charset="0"/>
                        </a:rPr>
                        <a:t> Nhân vật </a:t>
                      </a:r>
                      <a:r>
                        <a:rPr lang="nl-NL" sz="2800" dirty="0" smtClean="0">
                          <a:solidFill>
                            <a:schemeClr val="tx1"/>
                          </a:solidFill>
                          <a:effectLst/>
                          <a:latin typeface="Times New Roman" panose="02020603050405020304" pitchFamily="18" charset="0"/>
                          <a:cs typeface="Times New Roman" panose="02020603050405020304" pitchFamily="18" charset="0"/>
                        </a:rPr>
                        <a:t>chính</a:t>
                      </a:r>
                      <a:r>
                        <a:rPr lang="vi-VN" sz="2800" dirty="0" smtClean="0">
                          <a:solidFill>
                            <a:schemeClr val="tx1"/>
                          </a:solidFill>
                          <a:effectLst/>
                          <a:latin typeface="Times New Roman" panose="02020603050405020304" pitchFamily="18" charset="0"/>
                          <a:cs typeface="Times New Roman" panose="02020603050405020304" pitchFamily="18" charset="0"/>
                        </a:rPr>
                        <a:t>, nhân</a:t>
                      </a:r>
                      <a:r>
                        <a:rPr lang="vi-VN" sz="2800" baseline="0" dirty="0" smtClean="0">
                          <a:solidFill>
                            <a:schemeClr val="tx1"/>
                          </a:solidFill>
                          <a:effectLst/>
                          <a:latin typeface="Times New Roman" panose="02020603050405020304" pitchFamily="18" charset="0"/>
                          <a:cs typeface="Times New Roman" panose="02020603050405020304" pitchFamily="18" charset="0"/>
                        </a:rPr>
                        <a:t> vật trung tâm</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5"/>
                  </a:ext>
                </a:extLst>
              </a:tr>
              <a:tr h="258445">
                <a:tc>
                  <a:txBody>
                    <a:bodyPr/>
                    <a:lstStyle/>
                    <a:p>
                      <a:pPr>
                        <a:lnSpc>
                          <a:spcPct val="115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Ngôi kể-&gt; nhận xét</a:t>
                      </a:r>
                      <a:endParaRPr lang="en-US" sz="28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6"/>
                  </a:ext>
                </a:extLst>
              </a:tr>
              <a:tr h="258445">
                <a:tc>
                  <a:txBody>
                    <a:bodyPr/>
                    <a:lstStyle/>
                    <a:p>
                      <a:pPr>
                        <a:lnSpc>
                          <a:spcPct val="115000"/>
                        </a:lnSpc>
                        <a:spcAft>
                          <a:spcPts val="0"/>
                        </a:spcAft>
                      </a:pPr>
                      <a:r>
                        <a:rPr lang="vi-VN" sz="2800" dirty="0" smtClean="0">
                          <a:solidFill>
                            <a:schemeClr val="tx1"/>
                          </a:solidFill>
                          <a:effectLst/>
                          <a:latin typeface="Times New Roman" panose="02020603050405020304" pitchFamily="18" charset="0"/>
                          <a:ea typeface="Calibri"/>
                          <a:cs typeface="Times New Roman" panose="02020603050405020304" pitchFamily="18" charset="0"/>
                        </a:rPr>
                        <a:t>Bố</a:t>
                      </a:r>
                      <a:r>
                        <a:rPr lang="vi-VN" sz="2800" baseline="0" dirty="0" smtClean="0">
                          <a:solidFill>
                            <a:schemeClr val="tx1"/>
                          </a:solidFill>
                          <a:effectLst/>
                          <a:latin typeface="Times New Roman" panose="02020603050405020304" pitchFamily="18" charset="0"/>
                          <a:ea typeface="Calibri"/>
                          <a:cs typeface="Times New Roman" panose="02020603050405020304" pitchFamily="18" charset="0"/>
                        </a:rPr>
                        <a:t> cục</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7"/>
                  </a:ext>
                </a:extLst>
              </a:tr>
            </a:tbl>
          </a:graphicData>
        </a:graphic>
      </p:graphicFrame>
      <p:sp>
        <p:nvSpPr>
          <p:cNvPr id="5" name="Rounded Rectangle 4"/>
          <p:cNvSpPr/>
          <p:nvPr/>
        </p:nvSpPr>
        <p:spPr>
          <a:xfrm>
            <a:off x="3999244" y="311499"/>
            <a:ext cx="3185327" cy="70338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1:</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118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3130" y="381838"/>
            <a:ext cx="3847614" cy="502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187044" y="126979"/>
            <a:ext cx="5272644" cy="8092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cs typeface="Times New Roman" panose="02020603050405020304" pitchFamily="18" charset="0"/>
              </a:rPr>
              <a:t>Tạ Duy Anh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sinh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Tạ</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Việt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Đãng</a:t>
            </a:r>
            <a:r>
              <a:rPr lang="en-US"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sinh năm 1959, quê ở</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76337" y="1063566"/>
            <a:ext cx="5272644" cy="133643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thời kì đổi 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nhiều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tác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thiếu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như</a:t>
            </a:r>
            <a:r>
              <a:rPr lang="en-US" sz="2200"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Quả</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trứng</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vàng</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Vó</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ngựa</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trở</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về</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Bức</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tranh</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của</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em</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gái</a:t>
            </a:r>
            <a:r>
              <a:rPr lang="en-US" sz="2200" i="1" dirty="0">
                <a:solidFill>
                  <a:schemeClr val="tx1"/>
                </a:solidFill>
                <a:latin typeface="Times New Roman" panose="02020603050405020304" pitchFamily="18" charset="0"/>
                <a:cs typeface="Times New Roman" panose="02020603050405020304" pitchFamily="18" charset="0"/>
              </a:rPr>
              <a:t> </a:t>
            </a:r>
            <a:r>
              <a:rPr lang="en-US" sz="2200" i="1" dirty="0" err="1">
                <a:solidFill>
                  <a:schemeClr val="tx1"/>
                </a:solidFill>
                <a:latin typeface="Times New Roman" panose="02020603050405020304" pitchFamily="18" charset="0"/>
                <a:cs typeface="Times New Roman" panose="02020603050405020304" pitchFamily="18" charset="0"/>
              </a:rPr>
              <a:t>tôi</a:t>
            </a:r>
            <a:r>
              <a:rPr lang="en-US" sz="2200" i="1"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642716" y="140678"/>
            <a:ext cx="3265715" cy="159110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Tôi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Duy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Anh</a:t>
            </a:r>
            <a:r>
              <a:rPr lang="en-US" dirty="0">
                <a:solidFill>
                  <a:schemeClr val="tx1"/>
                </a:solidFill>
                <a:latin typeface="Times New Roman" pitchFamily="18" charset="0"/>
                <a:cs typeface="Times New Roman" pitchFamily="18" charset="0"/>
              </a:rPr>
              <a:t>. </a:t>
            </a:r>
          </a:p>
          <a:p>
            <a:pPr algn="ctr"/>
            <a:r>
              <a:rPr lang="en-US" dirty="0" err="1">
                <a:solidFill>
                  <a:schemeClr val="tx1"/>
                </a:solidFill>
                <a:latin typeface="Times New Roman" pitchFamily="18" charset="0"/>
                <a:cs typeface="Times New Roman" pitchFamily="18" charset="0"/>
              </a:rPr>
              <a:t>Em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tìm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hiểu</a:t>
            </a:r>
            <a:r>
              <a:rPr lang="en-US" dirty="0">
                <a:solidFill>
                  <a:schemeClr val="tx1"/>
                </a:solidFill>
                <a:latin typeface="Times New Roman" pitchFamily="18" charset="0"/>
                <a:cs typeface="Times New Roman" pitchFamily="18" charset="0"/>
              </a:rPr>
              <a:t> </a:t>
            </a:r>
          </a:p>
          <a:p>
            <a:pPr algn="ct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về</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tôi</a:t>
            </a:r>
            <a:r>
              <a:rPr lang="en-US" dirty="0">
                <a:solidFill>
                  <a:schemeClr val="tx1"/>
                </a:solidFill>
                <a:latin typeface="Times New Roman" pitchFamily="18" charset="0"/>
                <a:cs typeface="Times New Roman" pitchFamily="18" charset="0"/>
              </a:rPr>
              <a:t>? </a:t>
            </a:r>
          </a:p>
        </p:txBody>
      </p:sp>
      <p:sp>
        <p:nvSpPr>
          <p:cNvPr id="10" name="Rounded Rectangle 9"/>
          <p:cNvSpPr/>
          <p:nvPr/>
        </p:nvSpPr>
        <p:spPr>
          <a:xfrm>
            <a:off x="5908430" y="2599920"/>
            <a:ext cx="6008457" cy="116560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chemeClr val="tx1"/>
                </a:solidFill>
                <a:latin typeface="Times New Roman" panose="02020603050405020304" pitchFamily="18" charset="0"/>
                <a:cs typeface="Times New Roman" panose="02020603050405020304" pitchFamily="18" charset="0"/>
              </a:rPr>
              <a:t>Truyện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thiếu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ông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sáng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đậm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chất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giàu</a:t>
            </a:r>
            <a:r>
              <a:rPr lang="en-US" sz="2400" dirty="0" smtClean="0">
                <a:solidFill>
                  <a:schemeClr val="tx1"/>
                </a:solidFill>
                <a:latin typeface="Times New Roman" panose="02020603050405020304" pitchFamily="18" charset="0"/>
                <a:cs typeface="Times New Roman" panose="02020603050405020304" pitchFamily="18" charset="0"/>
              </a:rPr>
              <a:t> ý </a:t>
            </a:r>
            <a:r>
              <a:rPr lang="en-US" sz="2400" dirty="0" err="1" smtClean="0">
                <a:solidFill>
                  <a:schemeClr val="tx1"/>
                </a:solidFill>
                <a:latin typeface="Times New Roman" panose="02020603050405020304" pitchFamily="18" charset="0"/>
                <a:cs typeface="Times New Roman" panose="02020603050405020304" pitchFamily="18" charset="0"/>
              </a:rPr>
              <a:t>nghĩa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908430" y="3861261"/>
            <a:ext cx="6160857" cy="139836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cỏ</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89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6525683" y="76201"/>
            <a:ext cx="5666317" cy="779700"/>
          </a:xfrm>
          <a:prstGeom prst="rect">
            <a:avLst/>
          </a:prstGeom>
          <a:noFill/>
          <a:ln w="9525">
            <a:noFill/>
            <a:miter lim="800000"/>
            <a:headEnd/>
            <a:tailEnd/>
          </a:ln>
        </p:spPr>
        <p:txBody>
          <a:bodyPr lIns="121917" tIns="60958" rIns="121917" bIns="60958">
            <a:spAutoFit/>
          </a:bodyPr>
          <a:lstStyle/>
          <a:p>
            <a:pPr algn="r"/>
            <a:r>
              <a:rPr lang="vi-VN" sz="4300" b="1" dirty="0">
                <a:solidFill>
                  <a:srgbClr val="FF0000"/>
                </a:solidFill>
                <a:latin typeface="+mj-lt"/>
              </a:rPr>
              <a:t>Tác phẩm tiêu biểu</a:t>
            </a:r>
          </a:p>
        </p:txBody>
      </p:sp>
      <p:pic>
        <p:nvPicPr>
          <p:cNvPr id="20483" name="Picture 3" descr="E:\bia_sach_Ta_Duy_Anh.jpg"/>
          <p:cNvPicPr>
            <a:picLocks noChangeAspect="1" noChangeArrowheads="1"/>
          </p:cNvPicPr>
          <p:nvPr/>
        </p:nvPicPr>
        <p:blipFill>
          <a:blip r:embed="rId3"/>
          <a:srcRect r="50556"/>
          <a:stretch>
            <a:fillRect/>
          </a:stretch>
        </p:blipFill>
        <p:spPr bwMode="auto">
          <a:xfrm>
            <a:off x="406400" y="279400"/>
            <a:ext cx="2235200" cy="2926773"/>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4"/>
          <a:srcRect/>
          <a:stretch>
            <a:fillRect/>
          </a:stretch>
        </p:blipFill>
        <p:spPr bwMode="auto">
          <a:xfrm>
            <a:off x="2844801" y="584201"/>
            <a:ext cx="2401455" cy="2955636"/>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5"/>
          <a:srcRect/>
          <a:stretch>
            <a:fillRect/>
          </a:stretch>
        </p:blipFill>
        <p:spPr bwMode="auto">
          <a:xfrm>
            <a:off x="5384801" y="889000"/>
            <a:ext cx="2124364" cy="2946400"/>
          </a:xfrm>
          <a:prstGeom prst="rect">
            <a:avLst/>
          </a:prstGeom>
          <a:noFill/>
          <a:ln w="9525">
            <a:noFill/>
            <a:miter lim="800000"/>
            <a:headEnd/>
            <a:tailEnd/>
          </a:ln>
        </p:spPr>
      </p:pic>
      <p:pic>
        <p:nvPicPr>
          <p:cNvPr id="12" name="Picture 9"/>
          <p:cNvPicPr>
            <a:picLocks noChangeAspect="1" noChangeArrowheads="1"/>
          </p:cNvPicPr>
          <p:nvPr/>
        </p:nvPicPr>
        <p:blipFill>
          <a:blip r:embed="rId6"/>
          <a:srcRect/>
          <a:stretch>
            <a:fillRect/>
          </a:stretch>
        </p:blipFill>
        <p:spPr bwMode="auto">
          <a:xfrm>
            <a:off x="7721600" y="1295400"/>
            <a:ext cx="2032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7"/>
          <a:srcRect/>
          <a:stretch>
            <a:fillRect/>
          </a:stretch>
        </p:blipFill>
        <p:spPr bwMode="auto">
          <a:xfrm>
            <a:off x="9970813" y="1600200"/>
            <a:ext cx="2017987" cy="2844800"/>
          </a:xfrm>
          <a:prstGeom prst="rect">
            <a:avLst/>
          </a:prstGeom>
          <a:noFill/>
          <a:ln w="9525">
            <a:noFill/>
            <a:miter lim="800000"/>
            <a:headEnd/>
            <a:tailEnd/>
          </a:ln>
        </p:spPr>
      </p:pic>
      <p:pic>
        <p:nvPicPr>
          <p:cNvPr id="15" name="Picture 12"/>
          <p:cNvPicPr>
            <a:picLocks noChangeAspect="1" noChangeArrowheads="1"/>
          </p:cNvPicPr>
          <p:nvPr/>
        </p:nvPicPr>
        <p:blipFill>
          <a:blip r:embed="rId8"/>
          <a:srcRect/>
          <a:stretch>
            <a:fillRect/>
          </a:stretch>
        </p:blipFill>
        <p:spPr bwMode="auto">
          <a:xfrm>
            <a:off x="406400" y="3429000"/>
            <a:ext cx="2235200" cy="2607733"/>
          </a:xfrm>
          <a:prstGeom prst="rect">
            <a:avLst/>
          </a:prstGeom>
          <a:noFill/>
          <a:ln w="9525">
            <a:noFill/>
            <a:miter lim="800000"/>
            <a:headEnd/>
            <a:tailEnd/>
          </a:ln>
        </p:spPr>
      </p:pic>
      <p:pic>
        <p:nvPicPr>
          <p:cNvPr id="16" name="Picture 4" descr="E:\12-9.jpg"/>
          <p:cNvPicPr>
            <a:picLocks noChangeAspect="1" noChangeArrowheads="1"/>
          </p:cNvPicPr>
          <p:nvPr/>
        </p:nvPicPr>
        <p:blipFill>
          <a:blip r:embed="rId9"/>
          <a:srcRect l="50791"/>
          <a:stretch>
            <a:fillRect/>
          </a:stretch>
        </p:blipFill>
        <p:spPr bwMode="auto">
          <a:xfrm>
            <a:off x="5467069" y="4038600"/>
            <a:ext cx="2152932" cy="2819400"/>
          </a:xfrm>
          <a:prstGeom prst="rect">
            <a:avLst/>
          </a:prstGeom>
          <a:noFill/>
          <a:ln w="9525">
            <a:noFill/>
            <a:miter lim="800000"/>
            <a:headEnd/>
            <a:tailEnd/>
          </a:ln>
        </p:spPr>
      </p:pic>
      <p:pic>
        <p:nvPicPr>
          <p:cNvPr id="17" name="Picture 4" descr="E:\12-9.jpg"/>
          <p:cNvPicPr>
            <a:picLocks noChangeAspect="1" noChangeArrowheads="1"/>
          </p:cNvPicPr>
          <p:nvPr/>
        </p:nvPicPr>
        <p:blipFill>
          <a:blip r:embed="rId9"/>
          <a:srcRect r="49371"/>
          <a:stretch>
            <a:fillRect/>
          </a:stretch>
        </p:blipFill>
        <p:spPr bwMode="auto">
          <a:xfrm>
            <a:off x="2844800" y="3835400"/>
            <a:ext cx="2235200" cy="27432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10"/>
          <a:srcRect/>
          <a:stretch>
            <a:fillRect/>
          </a:stretch>
        </p:blipFill>
        <p:spPr bwMode="auto">
          <a:xfrm>
            <a:off x="8128000" y="4749800"/>
            <a:ext cx="2133600" cy="1828800"/>
          </a:xfrm>
          <a:prstGeom prst="rect">
            <a:avLst/>
          </a:prstGeom>
          <a:noFill/>
          <a:ln w="9525">
            <a:noFill/>
            <a:miter lim="800000"/>
            <a:headEnd/>
            <a:tailEnd/>
          </a:ln>
        </p:spPr>
      </p:pic>
    </p:spTree>
    <p:extLst>
      <p:ext uri="{BB962C8B-B14F-4D97-AF65-F5344CB8AC3E}">
        <p14:creationId xmlns:p14="http://schemas.microsoft.com/office/powerpoint/2010/main" val="1780389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han-tich-nhan-vat-em-gai-trong-truyen-buc-tranh-cua-em-gai-t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91" y="914399"/>
            <a:ext cx="4672486" cy="5817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4787" y="285149"/>
            <a:ext cx="2562329" cy="954107"/>
          </a:xfrm>
          <a:prstGeom prst="rect">
            <a:avLst/>
          </a:prstGeom>
          <a:noFill/>
        </p:spPr>
        <p:txBody>
          <a:bodyPr wrap="square" rtlCol="0">
            <a:spAutoFit/>
          </a:bodyPr>
          <a:lstStyle/>
          <a:p>
            <a:r>
              <a:rPr lang="vi-VN" altLang="zh-CN" sz="2800" b="1" u="sng" dirty="0">
                <a:solidFill>
                  <a:srgbClr val="FF0000"/>
                </a:solidFill>
                <a:latin typeface="Times New Roman" pitchFamily="18" charset="0"/>
                <a:ea typeface="方正粗圆_GBK" pitchFamily="65" charset="-122"/>
                <a:cs typeface="Times New Roman" pitchFamily="18" charset="0"/>
              </a:rPr>
              <a:t>3</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a:solidFill>
                  <a:srgbClr val="FF0000"/>
                </a:solidFill>
                <a:latin typeface="Times New Roman" pitchFamily="18" charset="0"/>
                <a:ea typeface="方正粗圆_GBK" pitchFamily="65" charset="-122"/>
                <a:cs typeface="Times New Roman" pitchFamily="18" charset="0"/>
              </a:rPr>
              <a:t>Tác</a:t>
            </a:r>
            <a:r>
              <a:rPr lang="en-US" altLang="zh-CN" sz="2800" b="1" u="sng" dirty="0">
                <a:solidFill>
                  <a:srgbClr val="FF0000"/>
                </a:solidFill>
                <a:latin typeface="Times New Roman" pitchFamily="18" charset="0"/>
                <a:ea typeface="方正粗圆_GBK" pitchFamily="65" charset="-122"/>
                <a:cs typeface="Times New Roman" pitchFamily="18" charset="0"/>
              </a:rPr>
              <a:t> </a:t>
            </a:r>
            <a:r>
              <a:rPr lang="en-US" altLang="zh-CN" sz="2800" b="1" u="sng" dirty="0" err="1">
                <a:solidFill>
                  <a:srgbClr val="FF0000"/>
                </a:solidFill>
                <a:latin typeface="Times New Roman" pitchFamily="18" charset="0"/>
                <a:ea typeface="方正粗圆_GBK" pitchFamily="65" charset="-122"/>
                <a:cs typeface="Times New Roman" pitchFamily="18" charset="0"/>
              </a:rPr>
              <a:t>phẩm</a:t>
            </a:r>
            <a:endParaRPr lang="en-US" altLang="zh-CN" sz="2800" b="1" u="sng" dirty="0">
              <a:solidFill>
                <a:srgbClr val="FF0000"/>
              </a:solidFill>
              <a:latin typeface="Times New Roman" pitchFamily="18" charset="0"/>
              <a:ea typeface="方正粗圆_GBK" pitchFamily="65" charset="-122"/>
              <a:cs typeface="Times New Roman" pitchFamily="18" charset="0"/>
            </a:endParaRPr>
          </a:p>
          <a:p>
            <a:endParaRPr lang="en-US" sz="2800" dirty="0"/>
          </a:p>
        </p:txBody>
      </p:sp>
      <p:sp>
        <p:nvSpPr>
          <p:cNvPr id="5" name="TextBox 4"/>
          <p:cNvSpPr txBox="1"/>
          <p:nvPr/>
        </p:nvSpPr>
        <p:spPr>
          <a:xfrm>
            <a:off x="6641959" y="285149"/>
            <a:ext cx="4863403" cy="1384995"/>
          </a:xfrm>
          <a:prstGeom prst="rect">
            <a:avLst/>
          </a:prstGeom>
          <a:noFill/>
        </p:spPr>
        <p:txBody>
          <a:bodyPr wrap="square" rtlCol="0">
            <a:spAutoFit/>
          </a:bodyPr>
          <a:lstStyle/>
          <a:p>
            <a:pPr lvl="0"/>
            <a:r>
              <a:rPr lang="en-US" sz="2800" b="1" dirty="0" err="1">
                <a:latin typeface="Times New Roman" pitchFamily="18" charset="0"/>
                <a:ea typeface="Calibri" pitchFamily="34" charset="0"/>
                <a:cs typeface="Times New Roman" pitchFamily="18" charset="0"/>
              </a:rPr>
              <a:t>Xuất</a:t>
            </a:r>
            <a:r>
              <a:rPr lang="en-US" sz="2800" b="1" dirty="0">
                <a:latin typeface="Times New Roman" pitchFamily="18" charset="0"/>
                <a:ea typeface="Calibri" pitchFamily="34" charset="0"/>
                <a:cs typeface="Times New Roman" pitchFamily="18" charset="0"/>
              </a:rPr>
              <a:t> </a:t>
            </a:r>
            <a:r>
              <a:rPr lang="en-US" sz="2800" b="1" dirty="0" err="1">
                <a:latin typeface="Times New Roman" pitchFamily="18" charset="0"/>
                <a:ea typeface="Calibri" pitchFamily="34" charset="0"/>
                <a:cs typeface="Times New Roman" pitchFamily="18" charset="0"/>
              </a:rPr>
              <a:t>xứ</a:t>
            </a:r>
            <a:r>
              <a:rPr lang="en-US" sz="2800" b="1" dirty="0">
                <a:latin typeface="Times New Roman" pitchFamily="18" charset="0"/>
                <a:ea typeface="Calibri" pitchFamily="34" charset="0"/>
                <a:cs typeface="Times New Roman" pitchFamily="18" charset="0"/>
              </a:rPr>
              <a:t>:  </a:t>
            </a:r>
            <a:r>
              <a:rPr lang="en-US" sz="2800" dirty="0">
                <a:latin typeface="Times New Roman" pitchFamily="18" charset="0"/>
                <a:ea typeface="Calibri" pitchFamily="34" charset="0"/>
                <a:cs typeface="Times New Roman" pitchFamily="18" charset="0"/>
              </a:rPr>
              <a:t>In </a:t>
            </a:r>
            <a:r>
              <a:rPr lang="en-US" sz="2800" dirty="0" err="1">
                <a:latin typeface="Times New Roman" pitchFamily="18" charset="0"/>
                <a:ea typeface="Calibri" pitchFamily="34" charset="0"/>
                <a:cs typeface="Times New Roman" pitchFamily="18" charset="0"/>
              </a:rPr>
              <a:t>trong</a:t>
            </a:r>
            <a:r>
              <a:rPr lang="en-US" sz="2800" dirty="0">
                <a:latin typeface="Times New Roman" pitchFamily="18" charset="0"/>
                <a:ea typeface="Calibri" pitchFamily="34" charset="0"/>
                <a:cs typeface="Times New Roman" pitchFamily="18" charset="0"/>
              </a:rPr>
              <a:t> </a:t>
            </a:r>
            <a:r>
              <a:rPr lang="en-US" sz="2800" dirty="0">
                <a:ea typeface="Calibri" pitchFamily="34" charset="0"/>
                <a:cs typeface="Times New Roman" pitchFamily="18" charset="0"/>
              </a:rPr>
              <a:t>“</a:t>
            </a:r>
            <a:r>
              <a:rPr lang="en-US" sz="2800" dirty="0">
                <a:latin typeface="Times New Roman" pitchFamily="18" charset="0"/>
                <a:ea typeface="Calibri" pitchFamily="34" charset="0"/>
                <a:cs typeface="Times New Roman" pitchFamily="18" charset="0"/>
              </a:rPr>
              <a:t> Con </a:t>
            </a:r>
            <a:r>
              <a:rPr lang="en-US" sz="2800" dirty="0" err="1">
                <a:latin typeface="Times New Roman" pitchFamily="18" charset="0"/>
                <a:ea typeface="Calibri" pitchFamily="34" charset="0"/>
                <a:cs typeface="Times New Roman" pitchFamily="18" charset="0"/>
              </a:rPr>
              <a:t>dế</a:t>
            </a:r>
            <a:r>
              <a:rPr lang="en-US" sz="2800" dirty="0">
                <a:latin typeface="Times New Roman" pitchFamily="18" charset="0"/>
                <a:ea typeface="Calibri" pitchFamily="34" charset="0"/>
                <a:cs typeface="Times New Roman" pitchFamily="18" charset="0"/>
              </a:rPr>
              <a:t> ma</a:t>
            </a:r>
            <a:r>
              <a:rPr lang="en-US" sz="2800" dirty="0">
                <a:ea typeface="Calibri" pitchFamily="34" charset="0"/>
                <a:cs typeface="Times New Roman" pitchFamily="18" charset="0"/>
              </a:rPr>
              <a:t>”</a:t>
            </a:r>
            <a:r>
              <a:rPr lang="en-US" sz="2800" dirty="0">
                <a:latin typeface="Times New Roman" pitchFamily="18" charset="0"/>
                <a:ea typeface="Calibri" pitchFamily="34" charset="0"/>
                <a:cs typeface="Times New Roman" pitchFamily="18" charset="0"/>
              </a:rPr>
              <a:t> (1999)</a:t>
            </a:r>
            <a:endParaRPr lang="en-US" sz="2800" dirty="0">
              <a:latin typeface="Arial" pitchFamily="34" charset="0"/>
              <a:cs typeface="Arial" pitchFamily="34" charset="0"/>
            </a:endParaRPr>
          </a:p>
          <a:p>
            <a:endParaRPr lang="en-US" sz="2800" dirty="0"/>
          </a:p>
        </p:txBody>
      </p:sp>
      <p:pic>
        <p:nvPicPr>
          <p:cNvPr id="6"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5384769" y="272744"/>
            <a:ext cx="1032596" cy="1149960"/>
          </a:xfrm>
          <a:prstGeom prst="rect">
            <a:avLst/>
          </a:prstGeom>
        </p:spPr>
      </p:pic>
      <p:sp>
        <p:nvSpPr>
          <p:cNvPr id="7" name="TextBox 6"/>
          <p:cNvSpPr txBox="1"/>
          <p:nvPr/>
        </p:nvSpPr>
        <p:spPr>
          <a:xfrm>
            <a:off x="6641960" y="1389808"/>
            <a:ext cx="4632292" cy="1661993"/>
          </a:xfrm>
          <a:prstGeom prst="rect">
            <a:avLst/>
          </a:prstGeom>
          <a:noFill/>
        </p:spPr>
        <p:txBody>
          <a:bodyPr wrap="square" rtlCol="0">
            <a:spAutoFit/>
          </a:bodyPr>
          <a:lstStyle/>
          <a:p>
            <a:pPr lvl="0"/>
            <a:r>
              <a:rPr lang="en-US" sz="2800" dirty="0" err="1">
                <a:latin typeface="Times New Roman" pitchFamily="18" charset="0"/>
                <a:ea typeface="Calibri" pitchFamily="34" charset="0"/>
                <a:cs typeface="Times New Roman" pitchFamily="18" charset="0"/>
              </a:rPr>
              <a:t>Đạt</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giải</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nh</a:t>
            </a:r>
            <a:r>
              <a:rPr lang="en-US" sz="2800" dirty="0" err="1">
                <a:ea typeface="Calibri" pitchFamily="34" charset="0"/>
                <a:cs typeface="Times New Roman" pitchFamily="18" charset="0"/>
              </a:rPr>
              <a:t>ì</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trong</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cuộc</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thi</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viết</a:t>
            </a:r>
            <a:r>
              <a:rPr lang="en-US" sz="2800" dirty="0">
                <a:latin typeface="Times New Roman" pitchFamily="18" charset="0"/>
                <a:ea typeface="Calibri" pitchFamily="34" charset="0"/>
                <a:cs typeface="Times New Roman" pitchFamily="18" charset="0"/>
              </a:rPr>
              <a:t> </a:t>
            </a:r>
            <a:r>
              <a:rPr lang="en-US" sz="2800" dirty="0">
                <a:ea typeface="Calibri" pitchFamily="34" charset="0"/>
                <a:cs typeface="Times New Roman" pitchFamily="18" charset="0"/>
              </a:rPr>
              <a:t>“</a:t>
            </a:r>
            <a:r>
              <a:rPr lang="en-US" sz="2800" dirty="0" err="1">
                <a:latin typeface="Times New Roman" pitchFamily="18" charset="0"/>
                <a:ea typeface="Calibri" pitchFamily="34" charset="0"/>
                <a:cs typeface="Times New Roman" pitchFamily="18" charset="0"/>
              </a:rPr>
              <a:t>Tương</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lai</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vẫy</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gọi</a:t>
            </a:r>
            <a:r>
              <a:rPr lang="en-US" sz="2800" dirty="0">
                <a:ea typeface="Calibri" pitchFamily="34" charset="0"/>
                <a:cs typeface="Times New Roman" pitchFamily="18" charset="0"/>
              </a:rPr>
              <a:t>”</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B</a:t>
            </a:r>
            <a:r>
              <a:rPr lang="en-US" sz="2800" dirty="0" err="1">
                <a:ea typeface="Calibri" pitchFamily="34" charset="0"/>
                <a:cs typeface="Times New Roman" pitchFamily="18" charset="0"/>
              </a:rPr>
              <a:t>á</a:t>
            </a:r>
            <a:r>
              <a:rPr lang="en-US" sz="2800" dirty="0" err="1">
                <a:latin typeface="Times New Roman" pitchFamily="18" charset="0"/>
                <a:ea typeface="Calibri" pitchFamily="34" charset="0"/>
                <a:cs typeface="Times New Roman" pitchFamily="18" charset="0"/>
              </a:rPr>
              <a:t>o</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thiếu</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niên</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tiền</a:t>
            </a:r>
            <a:r>
              <a:rPr lang="en-US" sz="2800" dirty="0">
                <a:latin typeface="Times New Roman" pitchFamily="18" charset="0"/>
                <a:ea typeface="Calibri" pitchFamily="34" charset="0"/>
                <a:cs typeface="Times New Roman" pitchFamily="18" charset="0"/>
              </a:rPr>
              <a:t> </a:t>
            </a:r>
            <a:r>
              <a:rPr lang="en-US" sz="2800" dirty="0" err="1">
                <a:latin typeface="Times New Roman" pitchFamily="18" charset="0"/>
                <a:ea typeface="Calibri" pitchFamily="34" charset="0"/>
                <a:cs typeface="Times New Roman" pitchFamily="18" charset="0"/>
              </a:rPr>
              <a:t>phong</a:t>
            </a:r>
            <a:r>
              <a:rPr lang="en-US" sz="2800" dirty="0">
                <a:latin typeface="Times New Roman" pitchFamily="18" charset="0"/>
                <a:ea typeface="Calibri" pitchFamily="34" charset="0"/>
                <a:cs typeface="Times New Roman" pitchFamily="18" charset="0"/>
              </a:rPr>
              <a:t>).</a:t>
            </a:r>
            <a:endParaRPr lang="en-US" sz="2800" dirty="0">
              <a:latin typeface="Arial" pitchFamily="34" charset="0"/>
              <a:cs typeface="Arial" pitchFamily="34" charset="0"/>
            </a:endParaRPr>
          </a:p>
          <a:p>
            <a:endParaRPr lang="en-US" dirty="0"/>
          </a:p>
        </p:txBody>
      </p:sp>
      <p:pic>
        <p:nvPicPr>
          <p:cNvPr id="8"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5537169" y="1399800"/>
            <a:ext cx="1032596" cy="1149960"/>
          </a:xfrm>
          <a:prstGeom prst="rect">
            <a:avLst/>
          </a:prstGeom>
        </p:spPr>
      </p:pic>
      <p:pic>
        <p:nvPicPr>
          <p:cNvPr id="9"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5689569" y="2848392"/>
            <a:ext cx="1032596" cy="1149960"/>
          </a:xfrm>
          <a:prstGeom prst="rect">
            <a:avLst/>
          </a:prstGeom>
        </p:spPr>
      </p:pic>
      <p:sp>
        <p:nvSpPr>
          <p:cNvPr id="10" name="TextBox 9"/>
          <p:cNvSpPr txBox="1"/>
          <p:nvPr/>
        </p:nvSpPr>
        <p:spPr>
          <a:xfrm>
            <a:off x="7013749" y="3165231"/>
            <a:ext cx="3778181" cy="523220"/>
          </a:xfrm>
          <a:prstGeom prst="rect">
            <a:avLst/>
          </a:prstGeom>
          <a:noFill/>
        </p:spPr>
        <p:txBody>
          <a:bodyPr wrap="square" rtlCol="0">
            <a:spAutoFit/>
          </a:bodyPr>
          <a:lstStyle/>
          <a:p>
            <a:pPr lvl="0" algn="just" eaLnBrk="0" hangingPunct="0"/>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ngắn</a:t>
            </a:r>
            <a:endParaRPr lang="en-US" sz="2800" dirty="0">
              <a:latin typeface="Arial" pitchFamily="34" charset="0"/>
              <a:cs typeface="Arial" pitchFamily="34" charset="0"/>
            </a:endParaRPr>
          </a:p>
        </p:txBody>
      </p:sp>
      <p:pic>
        <p:nvPicPr>
          <p:cNvPr id="11"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5731441" y="3925208"/>
            <a:ext cx="1032596" cy="1149960"/>
          </a:xfrm>
          <a:prstGeom prst="rect">
            <a:avLst/>
          </a:prstGeom>
        </p:spPr>
      </p:pic>
      <p:sp>
        <p:nvSpPr>
          <p:cNvPr id="12" name="TextBox 11"/>
          <p:cNvSpPr txBox="1"/>
          <p:nvPr/>
        </p:nvSpPr>
        <p:spPr>
          <a:xfrm>
            <a:off x="7094136" y="4180114"/>
            <a:ext cx="4491613" cy="181588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vi-VN" sz="2800" dirty="0" smtClean="0">
                <a:latin typeface="Times New Roman" panose="02020603050405020304" pitchFamily="18" charset="0"/>
                <a:cs typeface="Times New Roman" panose="02020603050405020304" pitchFamily="18" charset="0"/>
              </a:rPr>
              <a:t>, biểu cảm</a:t>
            </a:r>
            <a:endParaRPr lang="en-US" sz="2800" dirty="0">
              <a:latin typeface="Times New Roman" panose="02020603050405020304" pitchFamily="18" charset="0"/>
              <a:cs typeface="Times New Roman" panose="02020603050405020304" pitchFamily="18" charset="0"/>
            </a:endParaRPr>
          </a:p>
          <a:p>
            <a:endParaRPr lang="en-US" sz="2800" dirty="0"/>
          </a:p>
          <a:p>
            <a:endParaRPr lang="en-US" sz="2800" dirty="0"/>
          </a:p>
        </p:txBody>
      </p:sp>
      <p:pic>
        <p:nvPicPr>
          <p:cNvPr id="13"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5883841" y="5102504"/>
            <a:ext cx="1032596" cy="1149960"/>
          </a:xfrm>
          <a:prstGeom prst="rect">
            <a:avLst/>
          </a:prstGeom>
        </p:spPr>
      </p:pic>
      <p:sp>
        <p:nvSpPr>
          <p:cNvPr id="14" name="TextBox 13"/>
          <p:cNvSpPr txBox="1"/>
          <p:nvPr/>
        </p:nvSpPr>
        <p:spPr>
          <a:xfrm>
            <a:off x="7234813" y="5255288"/>
            <a:ext cx="4270549" cy="1231106"/>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Nhân vật chính</a:t>
            </a:r>
            <a:r>
              <a:rPr lang="nl-NL" sz="2800" b="1" dirty="0">
                <a:latin typeface="Times New Roman" panose="02020603050405020304" pitchFamily="18" charset="0"/>
                <a:cs typeface="Times New Roman" panose="02020603050405020304" pitchFamily="18" charset="0"/>
              </a:rPr>
              <a:t>:</a:t>
            </a:r>
            <a:r>
              <a:rPr lang="nl-NL" sz="2800"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Anh </a:t>
            </a:r>
            <a:r>
              <a:rPr lang="fr-FR" sz="2800" dirty="0" err="1">
                <a:latin typeface="Times New Roman" panose="02020603050405020304" pitchFamily="18" charset="0"/>
                <a:cs typeface="Times New Roman" panose="02020603050405020304" pitchFamily="18" charset="0"/>
              </a:rPr>
              <a:t>trai</a:t>
            </a:r>
            <a:r>
              <a:rPr lang="fr-FR" sz="2800" dirty="0">
                <a:latin typeface="Times New Roman" panose="02020603050405020304" pitchFamily="18" charset="0"/>
                <a:cs typeface="Times New Roman" panose="02020603050405020304" pitchFamily="18" charset="0"/>
              </a:rPr>
              <a:t> – </a:t>
            </a:r>
            <a:r>
              <a:rPr lang="fr-FR" sz="2800" dirty="0" err="1">
                <a:latin typeface="Times New Roman" panose="02020603050405020304" pitchFamily="18" charset="0"/>
                <a:cs typeface="Times New Roman" panose="02020603050405020304" pitchFamily="18" charset="0"/>
              </a:rPr>
              <a:t>Kiều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00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ircle(in)">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circle(in)">
                                      <p:cBhvr>
                                        <p:cTn id="6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120" y="725864"/>
            <a:ext cx="8946037" cy="3082565"/>
          </a:xfrm>
          <a:prstGeom prst="rect">
            <a:avLst/>
          </a:prstGeom>
          <a:noFill/>
        </p:spPr>
        <p:txBody>
          <a:bodyPr wrap="square" rtlCol="0">
            <a:spAutoFit/>
          </a:bodyPr>
          <a:lstStyle/>
          <a:p>
            <a:endParaRPr lang="en-US" dirty="0"/>
          </a:p>
        </p:txBody>
      </p:sp>
      <p:pic>
        <p:nvPicPr>
          <p:cNvPr id="3" name="图片 19"/>
          <p:cNvPicPr>
            <a:picLocks noChangeAspect="1"/>
          </p:cNvPicPr>
          <p:nvPr/>
        </p:nvPicPr>
        <p:blipFill rotWithShape="1">
          <a:blip r:embed="rId2">
            <a:extLst>
              <a:ext uri="{28A0092B-C50C-407E-A947-70E740481C1C}">
                <a14:useLocalDpi xmlns:a14="http://schemas.microsoft.com/office/drawing/2010/main" val="0"/>
              </a:ext>
            </a:extLst>
          </a:blip>
          <a:srcRect l="82706" t="6693" r="8148" b="75200"/>
          <a:stretch/>
        </p:blipFill>
        <p:spPr>
          <a:xfrm>
            <a:off x="1152247" y="410964"/>
            <a:ext cx="1032596" cy="1149960"/>
          </a:xfrm>
          <a:prstGeom prst="rect">
            <a:avLst/>
          </a:prstGeom>
        </p:spPr>
      </p:pic>
      <p:sp>
        <p:nvSpPr>
          <p:cNvPr id="4" name="TextBox 3"/>
          <p:cNvSpPr txBox="1"/>
          <p:nvPr/>
        </p:nvSpPr>
        <p:spPr>
          <a:xfrm>
            <a:off x="2450969" y="801278"/>
            <a:ext cx="7070103" cy="523220"/>
          </a:xfrm>
          <a:prstGeom prst="rect">
            <a:avLst/>
          </a:prstGeom>
          <a:noFill/>
        </p:spPr>
        <p:txBody>
          <a:bodyPr wrap="square" rtlCol="0">
            <a:spAutoFit/>
          </a:bodyPr>
          <a:lstStyle/>
          <a:p>
            <a:r>
              <a:rPr lang="vi-VN" dirty="0" smtClean="0"/>
              <a:t>- </a:t>
            </a:r>
            <a:r>
              <a:rPr lang="vi-VN" sz="2800" dirty="0" smtClean="0">
                <a:latin typeface="+mj-lt"/>
              </a:rPr>
              <a:t>Ngôi kể : thứ nhất</a:t>
            </a:r>
            <a:endParaRPr lang="en-US" sz="2800" dirty="0">
              <a:latin typeface="+mj-lt"/>
            </a:endParaRPr>
          </a:p>
        </p:txBody>
      </p:sp>
      <p:sp>
        <p:nvSpPr>
          <p:cNvPr id="5" name="TextBox 4"/>
          <p:cNvSpPr txBox="1"/>
          <p:nvPr/>
        </p:nvSpPr>
        <p:spPr>
          <a:xfrm>
            <a:off x="1008668" y="1875824"/>
            <a:ext cx="8257880" cy="1244339"/>
          </a:xfrm>
          <a:prstGeom prst="rect">
            <a:avLst/>
          </a:prstGeom>
          <a:noFill/>
        </p:spPr>
        <p:txBody>
          <a:bodyPr wrap="square" rtlCol="0">
            <a:spAutoFit/>
          </a:bodyPr>
          <a:lstStyle/>
          <a:p>
            <a:endParaRPr lang="en-US" dirty="0"/>
          </a:p>
        </p:txBody>
      </p:sp>
      <p:sp>
        <p:nvSpPr>
          <p:cNvPr id="6" name="TextBox 5"/>
          <p:cNvSpPr txBox="1"/>
          <p:nvPr/>
        </p:nvSpPr>
        <p:spPr>
          <a:xfrm>
            <a:off x="1008668" y="1941922"/>
            <a:ext cx="7626285" cy="1883455"/>
          </a:xfrm>
          <a:prstGeom prst="rect">
            <a:avLst/>
          </a:prstGeom>
          <a:noFill/>
        </p:spPr>
        <p:txBody>
          <a:bodyPr wrap="square" rtlCol="0">
            <a:spAutoFit/>
          </a:bodyPr>
          <a:lstStyle/>
          <a:p>
            <a:endParaRPr lang="en-US" dirty="0"/>
          </a:p>
        </p:txBody>
      </p:sp>
      <p:pic>
        <p:nvPicPr>
          <p:cNvPr id="7" name="图片 19"/>
          <p:cNvPicPr>
            <a:picLocks noChangeAspect="1"/>
          </p:cNvPicPr>
          <p:nvPr/>
        </p:nvPicPr>
        <p:blipFill rotWithShape="1">
          <a:blip r:embed="rId2">
            <a:extLst>
              <a:ext uri="{28A0092B-C50C-407E-A947-70E740481C1C}">
                <a14:useLocalDpi xmlns:a14="http://schemas.microsoft.com/office/drawing/2010/main" val="0"/>
              </a:ext>
            </a:extLst>
          </a:blip>
          <a:srcRect l="82706" t="6693" r="8148" b="75200"/>
          <a:stretch/>
        </p:blipFill>
        <p:spPr>
          <a:xfrm>
            <a:off x="1152247" y="1733689"/>
            <a:ext cx="1032596" cy="1149960"/>
          </a:xfrm>
          <a:prstGeom prst="rect">
            <a:avLst/>
          </a:prstGeom>
        </p:spPr>
      </p:pic>
      <p:sp>
        <p:nvSpPr>
          <p:cNvPr id="8" name="TextBox 7"/>
          <p:cNvSpPr txBox="1"/>
          <p:nvPr/>
        </p:nvSpPr>
        <p:spPr>
          <a:xfrm>
            <a:off x="2434292" y="1397675"/>
            <a:ext cx="7972900" cy="310854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a:p>
            <a:r>
              <a:rPr lang="pt-BR" sz="2800" b="1" i="1" dirty="0">
                <a:latin typeface="Times New Roman" panose="02020603050405020304" pitchFamily="18" charset="0"/>
                <a:cs typeface="Times New Roman" panose="02020603050405020304" pitchFamily="18" charset="0"/>
              </a:rPr>
              <a:t>+ Phần 1:</a:t>
            </a:r>
            <a:r>
              <a:rPr lang="pt-BR" sz="2800" dirty="0">
                <a:latin typeface="Times New Roman" panose="02020603050405020304" pitchFamily="18" charset="0"/>
                <a:cs typeface="Times New Roman" panose="02020603050405020304" pitchFamily="18" charset="0"/>
              </a:rPr>
              <a:t> "Từ đầu..tài năng":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a:t>
            </a:r>
          </a:p>
          <a:p>
            <a:r>
              <a:rPr lang="pt-BR" sz="2800" b="1" i="1" dirty="0">
                <a:latin typeface="Times New Roman" panose="02020603050405020304" pitchFamily="18" charset="0"/>
                <a:cs typeface="Times New Roman" panose="02020603050405020304" pitchFamily="18" charset="0"/>
              </a:rPr>
              <a:t>+ Phần 2</a:t>
            </a:r>
            <a:r>
              <a:rPr lang="pt-BR" sz="2800" dirty="0">
                <a:latin typeface="Times New Roman" panose="02020603050405020304" pitchFamily="18" charset="0"/>
                <a:cs typeface="Times New Roman" panose="02020603050405020304" pitchFamily="18" charset="0"/>
              </a:rPr>
              <a:t>: "Tiếp ...nhận giải" :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r>
              <a:rPr lang="nb-NO" sz="2800" b="1" i="1" dirty="0">
                <a:latin typeface="Times New Roman" panose="02020603050405020304" pitchFamily="18" charset="0"/>
                <a:cs typeface="Times New Roman" panose="02020603050405020304" pitchFamily="18" charset="0"/>
              </a:rPr>
              <a:t>+ Phần 3:</a:t>
            </a:r>
            <a:r>
              <a:rPr lang="nb-NO" sz="2800" dirty="0">
                <a:latin typeface="Times New Roman" panose="02020603050405020304" pitchFamily="18" charset="0"/>
                <a:cs typeface="Times New Roman" panose="02020603050405020304" pitchFamily="18" charset="0"/>
              </a:rPr>
              <a:t> " Còn lại":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3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1418" y="452673"/>
            <a:ext cx="4274875" cy="74255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FF0000"/>
                </a:solidFill>
                <a:latin typeface="+mj-lt"/>
              </a:rPr>
              <a:t>Liệt kê các sự việc chính</a:t>
            </a:r>
            <a:endParaRPr lang="en-US" sz="2800" dirty="0">
              <a:solidFill>
                <a:srgbClr val="FF0000"/>
              </a:solidFill>
              <a:latin typeface="+mj-lt"/>
            </a:endParaRPr>
          </a:p>
        </p:txBody>
      </p:sp>
      <p:sp>
        <p:nvSpPr>
          <p:cNvPr id="3" name="Rounded Rectangle 2"/>
          <p:cNvSpPr/>
          <p:nvPr/>
        </p:nvSpPr>
        <p:spPr>
          <a:xfrm>
            <a:off x="411971" y="562694"/>
            <a:ext cx="2180492" cy="52251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i="1" dirty="0">
                <a:solidFill>
                  <a:schemeClr val="tx1"/>
                </a:solidFill>
              </a:rPr>
              <a:t>PHIẾU HỌC TẬP SỐ 2</a:t>
            </a:r>
          </a:p>
        </p:txBody>
      </p:sp>
      <p:graphicFrame>
        <p:nvGraphicFramePr>
          <p:cNvPr id="4" name="Table 3"/>
          <p:cNvGraphicFramePr>
            <a:graphicFrameLocks noGrp="1"/>
          </p:cNvGraphicFramePr>
          <p:nvPr>
            <p:extLst>
              <p:ext uri="{D42A27DB-BD31-4B8C-83A1-F6EECF244321}">
                <p14:modId xmlns:p14="http://schemas.microsoft.com/office/powerpoint/2010/main" val="2606678878"/>
              </p:ext>
            </p:extLst>
          </p:nvPr>
        </p:nvGraphicFramePr>
        <p:xfrm>
          <a:off x="3758912" y="1558934"/>
          <a:ext cx="6978218" cy="3435096"/>
        </p:xfrm>
        <a:graphic>
          <a:graphicData uri="http://schemas.openxmlformats.org/drawingml/2006/table">
            <a:tbl>
              <a:tblPr firstRow="1" firstCol="1" bandRow="1">
                <a:tableStyleId>{5C22544A-7EE6-4342-B048-85BDC9FD1C3A}</a:tableStyleId>
              </a:tblPr>
              <a:tblGrid>
                <a:gridCol w="2018493">
                  <a:extLst>
                    <a:ext uri="{9D8B030D-6E8A-4147-A177-3AD203B41FA5}">
                      <a16:colId xmlns="" xmlns:a16="http://schemas.microsoft.com/office/drawing/2014/main" val="20000"/>
                    </a:ext>
                  </a:extLst>
                </a:gridCol>
                <a:gridCol w="4959725">
                  <a:extLst>
                    <a:ext uri="{9D8B030D-6E8A-4147-A177-3AD203B41FA5}">
                      <a16:colId xmlns="" xmlns:a16="http://schemas.microsoft.com/office/drawing/2014/main" val="20001"/>
                    </a:ext>
                  </a:extLst>
                </a:gridCol>
              </a:tblGrid>
              <a:tr h="206375">
                <a:tc>
                  <a:txBody>
                    <a:bodyPr/>
                    <a:lstStyle/>
                    <a:p>
                      <a:pPr algn="ctr">
                        <a:lnSpc>
                          <a:spcPct val="115000"/>
                        </a:lnSpc>
                        <a:spcAft>
                          <a:spcPts val="0"/>
                        </a:spcAft>
                        <a:tabLst>
                          <a:tab pos="1386840" algn="l"/>
                        </a:tabLst>
                      </a:pPr>
                      <a:r>
                        <a:rPr lang="en-US" sz="2800" dirty="0" err="1">
                          <a:solidFill>
                            <a:schemeClr val="tx1"/>
                          </a:solidFill>
                          <a:effectLst/>
                        </a:rPr>
                        <a:t>Trình</a:t>
                      </a:r>
                      <a:r>
                        <a:rPr lang="en-US" sz="2800" dirty="0">
                          <a:solidFill>
                            <a:schemeClr val="tx1"/>
                          </a:solidFill>
                          <a:effectLst/>
                        </a:rPr>
                        <a:t> </a:t>
                      </a:r>
                      <a:r>
                        <a:rPr lang="en-US" sz="2800" dirty="0" err="1">
                          <a:solidFill>
                            <a:schemeClr val="tx1"/>
                          </a:solidFill>
                          <a:effectLst/>
                        </a:rPr>
                        <a:t>tự</a:t>
                      </a:r>
                      <a:endParaRPr lang="en-US" sz="2800" dirty="0">
                        <a:solidFill>
                          <a:schemeClr val="tx1"/>
                        </a:solidFill>
                        <a:effectLst/>
                        <a:latin typeface="Calibri"/>
                        <a:ea typeface="Calibri"/>
                        <a:cs typeface="Times New Roman"/>
                      </a:endParaRPr>
                    </a:p>
                  </a:txBody>
                  <a:tcPr marL="68580" marR="68580" marT="0" marB="0">
                    <a:solidFill>
                      <a:schemeClr val="accent4"/>
                    </a:solidFill>
                  </a:tcPr>
                </a:tc>
                <a:tc>
                  <a:txBody>
                    <a:bodyPr/>
                    <a:lstStyle/>
                    <a:p>
                      <a:pPr algn="ctr">
                        <a:lnSpc>
                          <a:spcPct val="115000"/>
                        </a:lnSpc>
                        <a:spcAft>
                          <a:spcPts val="0"/>
                        </a:spcAft>
                        <a:tabLst>
                          <a:tab pos="1386840" algn="l"/>
                        </a:tabLst>
                      </a:pPr>
                      <a:r>
                        <a:rPr lang="en-US" sz="2800" dirty="0" err="1">
                          <a:solidFill>
                            <a:schemeClr val="tx1"/>
                          </a:solidFill>
                          <a:effectLst/>
                        </a:rPr>
                        <a:t>Sự</a:t>
                      </a:r>
                      <a:r>
                        <a:rPr lang="en-US" sz="2800" dirty="0">
                          <a:solidFill>
                            <a:schemeClr val="tx1"/>
                          </a:solidFill>
                          <a:effectLst/>
                        </a:rPr>
                        <a:t> </a:t>
                      </a:r>
                      <a:r>
                        <a:rPr lang="en-US" sz="2800" dirty="0" err="1">
                          <a:solidFill>
                            <a:schemeClr val="tx1"/>
                          </a:solidFill>
                          <a:effectLst/>
                        </a:rPr>
                        <a:t>việc</a:t>
                      </a:r>
                      <a:endParaRPr lang="en-US" sz="2800" dirty="0">
                        <a:solidFill>
                          <a:schemeClr val="tx1"/>
                        </a:solidFill>
                        <a:effectLst/>
                        <a:latin typeface="Calibri"/>
                        <a:ea typeface="Calibri"/>
                        <a:cs typeface="Times New Roman"/>
                      </a:endParaRPr>
                    </a:p>
                  </a:txBody>
                  <a:tcPr marL="68580" marR="68580" marT="0" marB="0">
                    <a:solidFill>
                      <a:schemeClr val="accent4"/>
                    </a:solidFill>
                  </a:tcPr>
                </a:tc>
                <a:extLst>
                  <a:ext uri="{0D108BD9-81ED-4DB2-BD59-A6C34878D82A}">
                    <a16:rowId xmlns="" xmlns:a16="http://schemas.microsoft.com/office/drawing/2014/main" val="10000"/>
                  </a:ext>
                </a:extLst>
              </a:tr>
              <a:tr h="206375">
                <a:tc>
                  <a:txBody>
                    <a:bodyPr/>
                    <a:lstStyle/>
                    <a:p>
                      <a:pPr algn="ctr">
                        <a:lnSpc>
                          <a:spcPct val="115000"/>
                        </a:lnSpc>
                        <a:spcAft>
                          <a:spcPts val="0"/>
                        </a:spcAft>
                        <a:tabLst>
                          <a:tab pos="1386840" algn="l"/>
                        </a:tabLst>
                      </a:pPr>
                      <a:r>
                        <a:rPr lang="en-US" sz="2800" dirty="0">
                          <a:solidFill>
                            <a:schemeClr val="tx1"/>
                          </a:solidFill>
                          <a:effectLst/>
                        </a:rPr>
                        <a:t>1</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r>
                        <a:rPr lang="en-US" sz="2800" dirty="0">
                          <a:solidFill>
                            <a:schemeClr val="tx1"/>
                          </a:solidFill>
                          <a:effectLst/>
                        </a:rPr>
                        <a:t>…………………….</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1"/>
                  </a:ext>
                </a:extLst>
              </a:tr>
              <a:tr h="215900">
                <a:tc>
                  <a:txBody>
                    <a:bodyPr/>
                    <a:lstStyle/>
                    <a:p>
                      <a:pPr algn="ctr">
                        <a:lnSpc>
                          <a:spcPct val="115000"/>
                        </a:lnSpc>
                        <a:spcAft>
                          <a:spcPts val="0"/>
                        </a:spcAft>
                        <a:tabLst>
                          <a:tab pos="1386840" algn="l"/>
                        </a:tabLst>
                      </a:pPr>
                      <a:r>
                        <a:rPr lang="en-US" sz="2800" dirty="0">
                          <a:solidFill>
                            <a:schemeClr val="tx1"/>
                          </a:solidFill>
                          <a:effectLst/>
                        </a:rPr>
                        <a:t>2</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r>
                        <a:rPr lang="en-US" sz="2800" dirty="0">
                          <a:solidFill>
                            <a:schemeClr val="tx1"/>
                          </a:solidFill>
                          <a:effectLst/>
                        </a:rPr>
                        <a:t>………………………..</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2"/>
                  </a:ext>
                </a:extLst>
              </a:tr>
              <a:tr h="215900">
                <a:tc>
                  <a:txBody>
                    <a:bodyPr/>
                    <a:lstStyle/>
                    <a:p>
                      <a:pPr algn="ctr">
                        <a:lnSpc>
                          <a:spcPct val="115000"/>
                        </a:lnSpc>
                        <a:spcAft>
                          <a:spcPts val="0"/>
                        </a:spcAft>
                        <a:tabLst>
                          <a:tab pos="1386840" algn="l"/>
                        </a:tabLst>
                      </a:pPr>
                      <a:r>
                        <a:rPr lang="en-US" sz="2800" dirty="0">
                          <a:solidFill>
                            <a:schemeClr val="tx1"/>
                          </a:solidFill>
                          <a:effectLst/>
                        </a:rPr>
                        <a:t>3</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r>
                        <a:rPr lang="en-US" sz="2800" dirty="0">
                          <a:solidFill>
                            <a:schemeClr val="tx1"/>
                          </a:solidFill>
                          <a:effectLst/>
                        </a:rPr>
                        <a:t>…………………………</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3"/>
                  </a:ext>
                </a:extLst>
              </a:tr>
              <a:tr h="215900">
                <a:tc>
                  <a:txBody>
                    <a:bodyPr/>
                    <a:lstStyle/>
                    <a:p>
                      <a:pPr algn="ctr">
                        <a:lnSpc>
                          <a:spcPct val="115000"/>
                        </a:lnSpc>
                        <a:spcAft>
                          <a:spcPts val="0"/>
                        </a:spcAft>
                        <a:tabLst>
                          <a:tab pos="1386840" algn="l"/>
                        </a:tabLst>
                      </a:pPr>
                      <a:r>
                        <a:rPr lang="en-US" sz="2800" dirty="0">
                          <a:solidFill>
                            <a:schemeClr val="tx1"/>
                          </a:solidFill>
                          <a:effectLst/>
                        </a:rPr>
                        <a:t>4</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r>
                        <a:rPr lang="en-US" sz="2800" dirty="0">
                          <a:solidFill>
                            <a:schemeClr val="tx1"/>
                          </a:solidFill>
                          <a:effectLst/>
                        </a:rPr>
                        <a:t>……………………………………</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4"/>
                  </a:ext>
                </a:extLst>
              </a:tr>
              <a:tr h="215900">
                <a:tc>
                  <a:txBody>
                    <a:bodyPr/>
                    <a:lstStyle/>
                    <a:p>
                      <a:pPr algn="ctr">
                        <a:lnSpc>
                          <a:spcPct val="115000"/>
                        </a:lnSpc>
                        <a:spcAft>
                          <a:spcPts val="0"/>
                        </a:spcAft>
                        <a:tabLst>
                          <a:tab pos="1386840" algn="l"/>
                        </a:tabLst>
                      </a:pPr>
                      <a:r>
                        <a:rPr lang="en-US" sz="2800" dirty="0" smtClean="0">
                          <a:solidFill>
                            <a:schemeClr val="tx1"/>
                          </a:solidFill>
                          <a:effectLst/>
                          <a:latin typeface="Calibri"/>
                          <a:ea typeface="Calibri"/>
                          <a:cs typeface="Times New Roman"/>
                        </a:rPr>
                        <a:t>5</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5"/>
                  </a:ext>
                </a:extLst>
              </a:tr>
              <a:tr h="215900">
                <a:tc>
                  <a:txBody>
                    <a:bodyPr/>
                    <a:lstStyle/>
                    <a:p>
                      <a:pPr algn="ctr">
                        <a:lnSpc>
                          <a:spcPct val="115000"/>
                        </a:lnSpc>
                        <a:spcAft>
                          <a:spcPts val="0"/>
                        </a:spcAft>
                        <a:tabLst>
                          <a:tab pos="1386840" algn="l"/>
                        </a:tabLst>
                      </a:pPr>
                      <a:r>
                        <a:rPr lang="en-US" sz="2800" dirty="0" smtClean="0">
                          <a:solidFill>
                            <a:schemeClr val="tx1"/>
                          </a:solidFill>
                          <a:effectLst/>
                          <a:latin typeface="Calibri"/>
                          <a:ea typeface="Calibri"/>
                          <a:cs typeface="Times New Roman"/>
                        </a:rPr>
                        <a:t>6</a:t>
                      </a: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tc>
                  <a:txBody>
                    <a:bodyPr/>
                    <a:lstStyle/>
                    <a:p>
                      <a:pPr>
                        <a:lnSpc>
                          <a:spcPct val="115000"/>
                        </a:lnSpc>
                        <a:spcAft>
                          <a:spcPts val="0"/>
                        </a:spcAft>
                        <a:tabLst>
                          <a:tab pos="1386840" algn="l"/>
                        </a:tabLst>
                      </a:pPr>
                      <a:endParaRPr lang="en-US" sz="2800" dirty="0">
                        <a:solidFill>
                          <a:schemeClr val="tx1"/>
                        </a:solidFill>
                        <a:effectLst/>
                        <a:latin typeface="Calibri"/>
                        <a:ea typeface="Calibri"/>
                        <a:cs typeface="Times New Roman"/>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006"/>
                  </a:ext>
                </a:extLst>
              </a:tr>
            </a:tbl>
          </a:graphicData>
        </a:graphic>
      </p:graphicFrame>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1067" t="15000" r="30666" b="14667"/>
          <a:stretch/>
        </p:blipFill>
        <p:spPr>
          <a:xfrm flipH="1">
            <a:off x="411969" y="2176619"/>
            <a:ext cx="2441761" cy="2817411"/>
          </a:xfrm>
          <a:prstGeom prst="rect">
            <a:avLst/>
          </a:prstGeom>
        </p:spPr>
      </p:pic>
    </p:spTree>
    <p:extLst>
      <p:ext uri="{BB962C8B-B14F-4D97-AF65-F5344CB8AC3E}">
        <p14:creationId xmlns:p14="http://schemas.microsoft.com/office/powerpoint/2010/main" val="4035273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882"/>
          <a:stretch/>
        </p:blipFill>
        <p:spPr>
          <a:xfrm>
            <a:off x="8526192" y="1600200"/>
            <a:ext cx="3621024" cy="4416587"/>
          </a:xfrm>
          <a:prstGeom prst="rect">
            <a:avLst/>
          </a:prstGeom>
        </p:spPr>
      </p:pic>
      <p:sp>
        <p:nvSpPr>
          <p:cNvPr id="28" name="太阳形 27"/>
          <p:cNvSpPr/>
          <p:nvPr/>
        </p:nvSpPr>
        <p:spPr>
          <a:xfrm rot="20750437">
            <a:off x="260998" y="1251038"/>
            <a:ext cx="1047597" cy="1060596"/>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9" name="太阳形 28"/>
          <p:cNvSpPr/>
          <p:nvPr/>
        </p:nvSpPr>
        <p:spPr>
          <a:xfrm rot="20750437">
            <a:off x="260998" y="2218014"/>
            <a:ext cx="1047597" cy="1060596"/>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0" name="太阳形 29"/>
          <p:cNvSpPr/>
          <p:nvPr/>
        </p:nvSpPr>
        <p:spPr>
          <a:xfrm rot="20750437">
            <a:off x="260998" y="3247422"/>
            <a:ext cx="1047597" cy="1060596"/>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TextBox 7"/>
          <p:cNvSpPr txBox="1"/>
          <p:nvPr/>
        </p:nvSpPr>
        <p:spPr>
          <a:xfrm>
            <a:off x="9144752" y="2602309"/>
            <a:ext cx="2336048" cy="1436291"/>
          </a:xfrm>
          <a:prstGeom prst="rect">
            <a:avLst/>
          </a:prstGeom>
          <a:noFill/>
          <a:ln>
            <a:noFill/>
          </a:ln>
        </p:spPr>
        <p:txBody>
          <a:bodyPr wrap="square" lIns="121917" tIns="60958" rIns="121917" bIns="60958" rtlCol="0">
            <a:spAutoFit/>
          </a:bodyPr>
          <a:lstStyle/>
          <a:p>
            <a:pPr algn="ctr"/>
            <a:r>
              <a:rPr lang="en-US" altLang="zh-CN" sz="4300" b="1" dirty="0" err="1">
                <a:ln w="15875" cmpd="sng">
                  <a:solidFill>
                    <a:srgbClr val="FFFFFF"/>
                  </a:solidFill>
                  <a:prstDash val="solid"/>
                  <a:miter lim="800000"/>
                </a:ln>
                <a:latin typeface="Times New Roman" pitchFamily="18" charset="0"/>
                <a:ea typeface="方正粗圆_GBK" pitchFamily="65" charset="-122"/>
                <a:cs typeface="Times New Roman" pitchFamily="18" charset="0"/>
              </a:rPr>
              <a:t>Sự</a:t>
            </a:r>
            <a:r>
              <a:rPr lang="en-US" altLang="zh-CN" sz="4300" b="1" dirty="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4300" b="1" dirty="0" err="1">
                <a:ln w="15875" cmpd="sng">
                  <a:solidFill>
                    <a:srgbClr val="FFFFFF"/>
                  </a:solidFill>
                  <a:prstDash val="solid"/>
                  <a:miter lim="800000"/>
                </a:ln>
                <a:latin typeface="Times New Roman" pitchFamily="18" charset="0"/>
                <a:ea typeface="方正粗圆_GBK" pitchFamily="65" charset="-122"/>
                <a:cs typeface="Times New Roman" pitchFamily="18" charset="0"/>
              </a:rPr>
              <a:t>việc</a:t>
            </a:r>
            <a:r>
              <a:rPr lang="en-US" altLang="zh-CN" sz="4300" b="1" dirty="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4300" b="1" dirty="0" err="1">
                <a:ln w="15875" cmpd="sng">
                  <a:solidFill>
                    <a:srgbClr val="FFFFFF"/>
                  </a:solidFill>
                  <a:prstDash val="solid"/>
                  <a:miter lim="800000"/>
                </a:ln>
                <a:latin typeface="Times New Roman" pitchFamily="18" charset="0"/>
                <a:ea typeface="方正粗圆_GBK" pitchFamily="65" charset="-122"/>
                <a:cs typeface="Times New Roman" pitchFamily="18" charset="0"/>
              </a:rPr>
              <a:t>chính</a:t>
            </a:r>
            <a:endParaRPr lang="zh-CN" altLang="en-US" sz="4300" b="1" dirty="0">
              <a:ln w="15875" cmpd="sng">
                <a:solidFill>
                  <a:srgbClr val="FFFFFF"/>
                </a:solidFill>
                <a:prstDash val="solid"/>
                <a:miter lim="800000"/>
              </a:ln>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267094" y="249498"/>
            <a:ext cx="1047597" cy="1010753"/>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6" name="TextBox 15"/>
          <p:cNvSpPr txBox="1"/>
          <p:nvPr/>
        </p:nvSpPr>
        <p:spPr>
          <a:xfrm>
            <a:off x="525221" y="381000"/>
            <a:ext cx="490780" cy="697627"/>
          </a:xfrm>
          <a:prstGeom prst="rect">
            <a:avLst/>
          </a:prstGeom>
          <a:noFill/>
        </p:spPr>
        <p:txBody>
          <a:bodyPr wrap="square" lIns="121917" tIns="60958" rIns="121917" bIns="60958" rtlCol="0">
            <a:spAutoFit/>
          </a:bodyPr>
          <a:lstStyle/>
          <a:p>
            <a:r>
              <a:rPr lang="en-US" altLang="zh-CN" sz="3700" dirty="0">
                <a:solidFill>
                  <a:schemeClr val="bg1"/>
                </a:solidFill>
                <a:latin typeface="Times New Roman" pitchFamily="18" charset="0"/>
                <a:cs typeface="Times New Roman" pitchFamily="18" charset="0"/>
              </a:rPr>
              <a:t>1</a:t>
            </a:r>
            <a:endParaRPr lang="zh-CN" altLang="en-US" sz="3700" dirty="0">
              <a:solidFill>
                <a:schemeClr val="bg1"/>
              </a:solidFill>
              <a:latin typeface="Times New Roman" pitchFamily="18" charset="0"/>
              <a:cs typeface="Times New Roman" pitchFamily="18" charset="0"/>
            </a:endParaRPr>
          </a:p>
        </p:txBody>
      </p:sp>
      <p:sp>
        <p:nvSpPr>
          <p:cNvPr id="20" name="TextBox 19"/>
          <p:cNvSpPr txBox="1"/>
          <p:nvPr/>
        </p:nvSpPr>
        <p:spPr>
          <a:xfrm>
            <a:off x="508001" y="1371336"/>
            <a:ext cx="490780" cy="697627"/>
          </a:xfrm>
          <a:prstGeom prst="rect">
            <a:avLst/>
          </a:prstGeom>
          <a:noFill/>
        </p:spPr>
        <p:txBody>
          <a:bodyPr wrap="square" lIns="121917" tIns="60958" rIns="121917" bIns="60958" rtlCol="0">
            <a:spAutoFit/>
          </a:bodyPr>
          <a:lstStyle/>
          <a:p>
            <a:r>
              <a:rPr lang="en-US" altLang="zh-CN" sz="3700" dirty="0">
                <a:solidFill>
                  <a:schemeClr val="bg1"/>
                </a:solidFill>
                <a:latin typeface="Times New Roman" pitchFamily="18" charset="0"/>
                <a:cs typeface="Times New Roman" pitchFamily="18" charset="0"/>
              </a:rPr>
              <a:t>2</a:t>
            </a:r>
            <a:endParaRPr lang="zh-CN" altLang="en-US" sz="3700" dirty="0">
              <a:solidFill>
                <a:schemeClr val="bg1"/>
              </a:solidFill>
              <a:latin typeface="Times New Roman" pitchFamily="18" charset="0"/>
              <a:cs typeface="Times New Roman" pitchFamily="18" charset="0"/>
            </a:endParaRPr>
          </a:p>
        </p:txBody>
      </p:sp>
      <p:sp>
        <p:nvSpPr>
          <p:cNvPr id="21" name="TextBox 20"/>
          <p:cNvSpPr txBox="1"/>
          <p:nvPr/>
        </p:nvSpPr>
        <p:spPr>
          <a:xfrm>
            <a:off x="508001" y="2348360"/>
            <a:ext cx="490780" cy="697627"/>
          </a:xfrm>
          <a:prstGeom prst="rect">
            <a:avLst/>
          </a:prstGeom>
          <a:noFill/>
        </p:spPr>
        <p:txBody>
          <a:bodyPr wrap="square" lIns="121917" tIns="60958" rIns="121917" bIns="60958" rtlCol="0">
            <a:spAutoFit/>
          </a:bodyPr>
          <a:lstStyle/>
          <a:p>
            <a:r>
              <a:rPr lang="en-US" altLang="zh-CN" sz="3700" dirty="0">
                <a:solidFill>
                  <a:schemeClr val="bg1"/>
                </a:solidFill>
                <a:latin typeface="Times New Roman" pitchFamily="18" charset="0"/>
                <a:cs typeface="Times New Roman" pitchFamily="18" charset="0"/>
              </a:rPr>
              <a:t>3</a:t>
            </a:r>
            <a:endParaRPr lang="zh-CN" altLang="en-US" sz="3700" dirty="0">
              <a:solidFill>
                <a:schemeClr val="bg1"/>
              </a:solidFill>
              <a:latin typeface="Times New Roman" pitchFamily="18" charset="0"/>
              <a:cs typeface="Times New Roman" pitchFamily="18" charset="0"/>
            </a:endParaRPr>
          </a:p>
        </p:txBody>
      </p:sp>
      <p:sp>
        <p:nvSpPr>
          <p:cNvPr id="22" name="TextBox 21"/>
          <p:cNvSpPr txBox="1"/>
          <p:nvPr/>
        </p:nvSpPr>
        <p:spPr>
          <a:xfrm>
            <a:off x="508001" y="3442524"/>
            <a:ext cx="490780" cy="697627"/>
          </a:xfrm>
          <a:prstGeom prst="rect">
            <a:avLst/>
          </a:prstGeom>
          <a:noFill/>
        </p:spPr>
        <p:txBody>
          <a:bodyPr wrap="square" lIns="121917" tIns="60958" rIns="121917" bIns="60958" rtlCol="0">
            <a:spAutoFit/>
          </a:bodyPr>
          <a:lstStyle/>
          <a:p>
            <a:r>
              <a:rPr lang="en-US" altLang="zh-CN" sz="3700" dirty="0">
                <a:solidFill>
                  <a:schemeClr val="bg1"/>
                </a:solidFill>
                <a:latin typeface="Times New Roman" pitchFamily="18" charset="0"/>
                <a:cs typeface="Times New Roman" pitchFamily="18" charset="0"/>
              </a:rPr>
              <a:t>4</a:t>
            </a:r>
            <a:endParaRPr lang="zh-CN" altLang="en-US" sz="3700" dirty="0">
              <a:solidFill>
                <a:schemeClr val="bg1"/>
              </a:solidFill>
              <a:latin typeface="Times New Roman" pitchFamily="18" charset="0"/>
              <a:cs typeface="Times New Roman" pitchFamily="18" charset="0"/>
            </a:endParaRPr>
          </a:p>
        </p:txBody>
      </p:sp>
      <p:sp>
        <p:nvSpPr>
          <p:cNvPr id="23" name="TextBox 22"/>
          <p:cNvSpPr txBox="1"/>
          <p:nvPr/>
        </p:nvSpPr>
        <p:spPr>
          <a:xfrm>
            <a:off x="1828802" y="381001"/>
            <a:ext cx="8953079" cy="901781"/>
          </a:xfrm>
          <a:prstGeom prst="rect">
            <a:avLst/>
          </a:prstGeom>
          <a:noFill/>
        </p:spPr>
        <p:txBody>
          <a:bodyPr wrap="square" lIns="121917" tIns="60958" rIns="121917" bIns="60958" rtlCol="0">
            <a:spAutoFit/>
          </a:bodyPr>
          <a:lstStyle/>
          <a:p>
            <a:pPr>
              <a:lnSpc>
                <a:spcPct val="115000"/>
              </a:lnSpc>
              <a:spcAft>
                <a:spcPts val="0"/>
              </a:spcAft>
              <a:tabLst>
                <a:tab pos="1386840" algn="l"/>
              </a:tabLst>
            </a:pPr>
            <a:r>
              <a:rPr lang="en-US" sz="2200" dirty="0" err="1">
                <a:latin typeface="Times New Roman" panose="02020603050405020304" pitchFamily="18" charset="0"/>
                <a:cs typeface="Times New Roman" panose="02020603050405020304" pitchFamily="18" charset="0"/>
              </a:rPr>
              <a:t>Kiều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Mèo</a:t>
            </a:r>
            <a:r>
              <a:rPr lang="vi-VN" sz="2200"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vẽ</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a:cs typeface="Times New Roman" panose="02020603050405020304" pitchFamily="18" charset="0"/>
            </a:endParaRPr>
          </a:p>
        </p:txBody>
      </p:sp>
      <p:sp>
        <p:nvSpPr>
          <p:cNvPr id="31" name="Rectangle 30"/>
          <p:cNvSpPr/>
          <p:nvPr/>
        </p:nvSpPr>
        <p:spPr>
          <a:xfrm>
            <a:off x="1828799" y="1380265"/>
            <a:ext cx="6953459" cy="901781"/>
          </a:xfrm>
          <a:prstGeom prst="rect">
            <a:avLst/>
          </a:prstGeom>
        </p:spPr>
        <p:txBody>
          <a:bodyPr wrap="square" lIns="121917" tIns="60958" rIns="121917" bIns="60958">
            <a:spAutoFit/>
          </a:bodyPr>
          <a:lstStyle/>
          <a:p>
            <a:pPr>
              <a:lnSpc>
                <a:spcPct val="115000"/>
              </a:lnSpc>
              <a:spcAft>
                <a:spcPts val="0"/>
              </a:spcAft>
              <a:tabLst>
                <a:tab pos="1386840" algn="l"/>
              </a:tabLst>
            </a:pP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Quỳnh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họa</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a:cs typeface="Times New Roman" panose="02020603050405020304" pitchFamily="18" charset="0"/>
            </a:endParaRPr>
          </a:p>
        </p:txBody>
      </p:sp>
      <p:sp>
        <p:nvSpPr>
          <p:cNvPr id="32" name="Rectangle 31"/>
          <p:cNvSpPr/>
          <p:nvPr/>
        </p:nvSpPr>
        <p:spPr>
          <a:xfrm>
            <a:off x="1567543" y="2289097"/>
            <a:ext cx="7486022" cy="901781"/>
          </a:xfrm>
          <a:prstGeom prst="rect">
            <a:avLst/>
          </a:prstGeom>
        </p:spPr>
        <p:txBody>
          <a:bodyPr wrap="square" lIns="121917" tIns="60958" rIns="121917" bIns="60958">
            <a:spAutoFit/>
          </a:bodyPr>
          <a:lstStyle/>
          <a:p>
            <a:pPr>
              <a:lnSpc>
                <a:spcPct val="115000"/>
              </a:lnSpc>
              <a:spcAft>
                <a:spcPts val="0"/>
              </a:spcAft>
              <a:tabLst>
                <a:tab pos="1386840" algn="l"/>
              </a:tabLst>
            </a:pP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vui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ghen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gái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a:cs typeface="Times New Roman" panose="02020603050405020304" pitchFamily="18" charset="0"/>
            </a:endParaRPr>
          </a:p>
        </p:txBody>
      </p:sp>
      <p:sp>
        <p:nvSpPr>
          <p:cNvPr id="33" name="Rectangle 32"/>
          <p:cNvSpPr/>
          <p:nvPr/>
        </p:nvSpPr>
        <p:spPr>
          <a:xfrm>
            <a:off x="1828800" y="3238248"/>
            <a:ext cx="6705600" cy="1291119"/>
          </a:xfrm>
          <a:prstGeom prst="rect">
            <a:avLst/>
          </a:prstGeom>
        </p:spPr>
        <p:txBody>
          <a:bodyPr wrap="square" lIns="121917" tIns="60958" rIns="121917" bIns="60958">
            <a:spAutoFit/>
          </a:bodyPr>
          <a:lstStyle/>
          <a:p>
            <a:pPr>
              <a:lnSpc>
                <a:spcPct val="115000"/>
              </a:lnSpc>
              <a:spcAft>
                <a:spcPts val="0"/>
              </a:spcAft>
              <a:tabLst>
                <a:tab pos="1386840" algn="l"/>
              </a:tabLst>
            </a:pP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Mèo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a:cs typeface="Times New Roman" panose="02020603050405020304" pitchFamily="18" charset="0"/>
            </a:endParaRPr>
          </a:p>
        </p:txBody>
      </p:sp>
      <p:sp>
        <p:nvSpPr>
          <p:cNvPr id="34" name="Rectangle 33"/>
          <p:cNvSpPr/>
          <p:nvPr/>
        </p:nvSpPr>
        <p:spPr>
          <a:xfrm>
            <a:off x="1828800" y="4789787"/>
            <a:ext cx="8048730" cy="901781"/>
          </a:xfrm>
          <a:prstGeom prst="rect">
            <a:avLst/>
          </a:prstGeom>
        </p:spPr>
        <p:txBody>
          <a:bodyPr wrap="square" lIns="121917" tIns="60958" rIns="121917" bIns="60958">
            <a:spAutoFit/>
          </a:bodyPr>
          <a:lstStyle/>
          <a:p>
            <a:pPr>
              <a:lnSpc>
                <a:spcPct val="115000"/>
              </a:lnSpc>
              <a:spcAft>
                <a:spcPts val="0"/>
              </a:spcAft>
              <a:tabLst>
                <a:tab pos="1386840" algn="l"/>
              </a:tabLst>
            </a:pP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v</a:t>
            </a:r>
            <a:r>
              <a:rPr lang="vi-VN" sz="2200" dirty="0">
                <a:latin typeface="Times New Roman" panose="02020603050405020304" pitchFamily="18" charset="0"/>
                <a:cs typeface="Times New Roman" panose="02020603050405020304" pitchFamily="18" charset="0"/>
              </a:rPr>
              <a:t>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mình</a:t>
            </a:r>
            <a:r>
              <a:rPr lang="vi-VN"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a:cs typeface="Times New Roman" panose="02020603050405020304" pitchFamily="18" charset="0"/>
            </a:endParaRPr>
          </a:p>
        </p:txBody>
      </p:sp>
      <p:sp>
        <p:nvSpPr>
          <p:cNvPr id="35" name="太阳形 26"/>
          <p:cNvSpPr/>
          <p:nvPr/>
        </p:nvSpPr>
        <p:spPr>
          <a:xfrm rot="20750437">
            <a:off x="310912" y="4448402"/>
            <a:ext cx="1047597" cy="1010753"/>
          </a:xfrm>
          <a:prstGeom prst="sun">
            <a:avLst>
              <a:gd name="adj" fmla="val 21368"/>
            </a:avLst>
          </a:prstGeom>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endParaRPr lang="zh-CN" altLang="en-US"/>
          </a:p>
        </p:txBody>
      </p:sp>
      <p:sp>
        <p:nvSpPr>
          <p:cNvPr id="36" name="TextBox 35"/>
          <p:cNvSpPr txBox="1"/>
          <p:nvPr/>
        </p:nvSpPr>
        <p:spPr>
          <a:xfrm>
            <a:off x="569039" y="4559808"/>
            <a:ext cx="490780" cy="697627"/>
          </a:xfrm>
          <a:prstGeom prst="rect">
            <a:avLst/>
          </a:prstGeom>
          <a:noFill/>
        </p:spPr>
        <p:txBody>
          <a:bodyPr wrap="square" lIns="121917" tIns="60958" rIns="121917" bIns="60958" rtlCol="0">
            <a:spAutoFit/>
          </a:bodyPr>
          <a:lstStyle/>
          <a:p>
            <a:r>
              <a:rPr lang="en-US" altLang="zh-CN" sz="3700" dirty="0">
                <a:solidFill>
                  <a:schemeClr val="bg1"/>
                </a:solidFill>
                <a:latin typeface="Times New Roman" pitchFamily="18" charset="0"/>
                <a:cs typeface="Times New Roman" pitchFamily="18" charset="0"/>
              </a:rPr>
              <a:t>5</a:t>
            </a:r>
            <a:endParaRPr lang="zh-CN" altLang="en-US" sz="3700" dirty="0">
              <a:solidFill>
                <a:schemeClr val="bg1"/>
              </a:solidFill>
              <a:latin typeface="Times New Roman" pitchFamily="18" charset="0"/>
              <a:cs typeface="Times New Roman" pitchFamily="18" charset="0"/>
            </a:endParaRPr>
          </a:p>
        </p:txBody>
      </p:sp>
      <p:sp>
        <p:nvSpPr>
          <p:cNvPr id="19" name="太阳形 26"/>
          <p:cNvSpPr/>
          <p:nvPr/>
        </p:nvSpPr>
        <p:spPr>
          <a:xfrm rot="20750437">
            <a:off x="342736" y="5675938"/>
            <a:ext cx="1047597" cy="1010753"/>
          </a:xfrm>
          <a:prstGeom prst="sun">
            <a:avLst>
              <a:gd name="adj" fmla="val 21368"/>
            </a:avLst>
          </a:prstGeom>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endParaRPr lang="zh-CN" altLang="en-US"/>
          </a:p>
        </p:txBody>
      </p:sp>
      <p:sp>
        <p:nvSpPr>
          <p:cNvPr id="24" name="TextBox 23"/>
          <p:cNvSpPr txBox="1"/>
          <p:nvPr/>
        </p:nvSpPr>
        <p:spPr>
          <a:xfrm>
            <a:off x="570719" y="5787344"/>
            <a:ext cx="490780" cy="697627"/>
          </a:xfrm>
          <a:prstGeom prst="rect">
            <a:avLst/>
          </a:prstGeom>
          <a:noFill/>
        </p:spPr>
        <p:txBody>
          <a:bodyPr wrap="square" lIns="121917" tIns="60958" rIns="121917" bIns="60958" rtlCol="0">
            <a:spAutoFit/>
          </a:bodyPr>
          <a:lstStyle/>
          <a:p>
            <a:r>
              <a:rPr lang="en-US" altLang="zh-CN" sz="3700" dirty="0" smtClean="0">
                <a:solidFill>
                  <a:schemeClr val="bg1"/>
                </a:solidFill>
                <a:latin typeface="Times New Roman" pitchFamily="18" charset="0"/>
                <a:cs typeface="Times New Roman" pitchFamily="18" charset="0"/>
              </a:rPr>
              <a:t>6</a:t>
            </a:r>
            <a:endParaRPr lang="zh-CN" altLang="en-US" sz="3700" dirty="0">
              <a:solidFill>
                <a:schemeClr val="bg1"/>
              </a:solidFill>
              <a:latin typeface="Times New Roman" pitchFamily="18" charset="0"/>
              <a:cs typeface="Times New Roman" pitchFamily="18" charset="0"/>
            </a:endParaRPr>
          </a:p>
        </p:txBody>
      </p:sp>
      <p:sp>
        <p:nvSpPr>
          <p:cNvPr id="2" name="TextBox 1"/>
          <p:cNvSpPr txBox="1"/>
          <p:nvPr/>
        </p:nvSpPr>
        <p:spPr>
          <a:xfrm>
            <a:off x="1828799" y="5808890"/>
            <a:ext cx="7686989"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Cậu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hậu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9389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8" presetClass="emph" presetSubtype="0" fill="hold" grpId="0" nodeType="withEffect">
                                  <p:stCondLst>
                                    <p:cond delay="500"/>
                                  </p:stCondLst>
                                  <p:childTnLst>
                                    <p:animRot by="10800000">
                                      <p:cBhvr>
                                        <p:cTn id="17" dur="1500" fill="hold"/>
                                        <p:tgtEl>
                                          <p:spTgt spid="27"/>
                                        </p:tgtEl>
                                        <p:attrNameLst>
                                          <p:attrName>r</p:attrName>
                                        </p:attrNameLst>
                                      </p:cBhvr>
                                    </p:animRo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10800000">
                                      <p:cBhvr>
                                        <p:cTn id="34" dur="1500" fill="hold"/>
                                        <p:tgtEl>
                                          <p:spTgt spid="28"/>
                                        </p:tgtEl>
                                        <p:attrNameLst>
                                          <p:attrName>r</p:attrName>
                                        </p:attrNameLst>
                                      </p:cBhvr>
                                    </p:animRot>
                                  </p:childTnLst>
                                </p:cTn>
                              </p:par>
                              <p:par>
                                <p:cTn id="35" presetID="10" presetClass="entr" presetSubtype="0" fill="hold" grpId="0"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8" presetClass="emph" presetSubtype="0" fill="hold" grpId="1" nodeType="withEffect">
                                  <p:stCondLst>
                                    <p:cond delay="500"/>
                                  </p:stCondLst>
                                  <p:childTnLst>
                                    <p:animRot by="10800000">
                                      <p:cBhvr>
                                        <p:cTn id="49" dur="1500" fill="hold"/>
                                        <p:tgtEl>
                                          <p:spTgt spid="29"/>
                                        </p:tgtEl>
                                        <p:attrNameLst>
                                          <p:attrName>r</p:attrName>
                                        </p:attrNameLst>
                                      </p:cBhvr>
                                    </p:animRot>
                                  </p:childTnLst>
                                </p:cTn>
                              </p:par>
                              <p:par>
                                <p:cTn id="50" presetID="10" presetClass="entr" presetSubtype="0" fill="hold" grpId="0" nodeType="withEffect">
                                  <p:stCondLst>
                                    <p:cond delay="12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8" presetClass="emph" presetSubtype="0" fill="hold" grpId="1" nodeType="withEffect">
                                  <p:stCondLst>
                                    <p:cond delay="500"/>
                                  </p:stCondLst>
                                  <p:childTnLst>
                                    <p:animRot by="10800000">
                                      <p:cBhvr>
                                        <p:cTn id="64" dur="1500" fill="hold"/>
                                        <p:tgtEl>
                                          <p:spTgt spid="30"/>
                                        </p:tgtEl>
                                        <p:attrNameLst>
                                          <p:attrName>r</p:attrName>
                                        </p:attrNameLst>
                                      </p:cBhvr>
                                    </p:animRot>
                                  </p:childTnLst>
                                </p:cTn>
                              </p:par>
                              <p:par>
                                <p:cTn id="65" presetID="10" presetClass="entr" presetSubtype="0" fill="hold" grpId="0" nodeType="withEffect">
                                  <p:stCondLst>
                                    <p:cond delay="125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8" presetClass="emph" presetSubtype="0" fill="hold" grpId="0" nodeType="withEffect">
                                  <p:stCondLst>
                                    <p:cond delay="500"/>
                                  </p:stCondLst>
                                  <p:childTnLst>
                                    <p:animRot by="10800000">
                                      <p:cBhvr>
                                        <p:cTn id="79" dur="1500" fill="hold"/>
                                        <p:tgtEl>
                                          <p:spTgt spid="35"/>
                                        </p:tgtEl>
                                        <p:attrNameLst>
                                          <p:attrName>r</p:attrName>
                                        </p:attrNameLst>
                                      </p:cBhvr>
                                    </p:animRot>
                                  </p:childTnLst>
                                </p:cTn>
                              </p:par>
                              <p:par>
                                <p:cTn id="80" presetID="10" presetClass="entr" presetSubtype="0" fill="hold" grpId="0" nodeType="with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dissolv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1"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8" presetClass="emph" presetSubtype="0" fill="hold" grpId="0" nodeType="withEffect">
                                  <p:stCondLst>
                                    <p:cond delay="500"/>
                                  </p:stCondLst>
                                  <p:childTnLst>
                                    <p:animRot by="10800000">
                                      <p:cBhvr>
                                        <p:cTn id="94" dur="1500" fill="hold"/>
                                        <p:tgtEl>
                                          <p:spTgt spid="19"/>
                                        </p:tgtEl>
                                        <p:attrNameLst>
                                          <p:attrName>r</p:attrName>
                                        </p:attrNameLst>
                                      </p:cBhvr>
                                    </p:animRot>
                                  </p:childTnLst>
                                </p:cTn>
                              </p:par>
                              <p:par>
                                <p:cTn id="95" presetID="10" presetClass="entr" presetSubtype="0" fill="hold" grpId="0" nodeType="withEffect">
                                  <p:stCondLst>
                                    <p:cond delay="100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1000"/>
                                        <p:tgtEl>
                                          <p:spTgt spid="2"/>
                                        </p:tgtEl>
                                      </p:cBhvr>
                                    </p:animEffect>
                                    <p:anim calcmode="lin" valueType="num">
                                      <p:cBhvr>
                                        <p:cTn id="103" dur="1000" fill="hold"/>
                                        <p:tgtEl>
                                          <p:spTgt spid="2"/>
                                        </p:tgtEl>
                                        <p:attrNameLst>
                                          <p:attrName>ppt_x</p:attrName>
                                        </p:attrNameLst>
                                      </p:cBhvr>
                                      <p:tavLst>
                                        <p:tav tm="0">
                                          <p:val>
                                            <p:strVal val="#ppt_x"/>
                                          </p:val>
                                        </p:tav>
                                        <p:tav tm="100000">
                                          <p:val>
                                            <p:strVal val="#ppt_x"/>
                                          </p:val>
                                        </p:tav>
                                      </p:tavLst>
                                    </p:anim>
                                    <p:anim calcmode="lin" valueType="num">
                                      <p:cBhvr>
                                        <p:cTn id="10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8" grpId="0"/>
      <p:bldP spid="27" grpId="0" animBg="1"/>
      <p:bldP spid="27" grpId="1" animBg="1"/>
      <p:bldP spid="16" grpId="0"/>
      <p:bldP spid="20" grpId="0"/>
      <p:bldP spid="21" grpId="0"/>
      <p:bldP spid="22" grpId="0"/>
      <p:bldP spid="23" grpId="0"/>
      <p:bldP spid="31" grpId="0"/>
      <p:bldP spid="32" grpId="0"/>
      <p:bldP spid="33" grpId="0"/>
      <p:bldP spid="34" grpId="0"/>
      <p:bldP spid="35" grpId="0" animBg="1"/>
      <p:bldP spid="35" grpId="1" animBg="1"/>
      <p:bldP spid="36" grpId="0"/>
      <p:bldP spid="19" grpId="0" animBg="1"/>
      <p:bldP spid="19" grpId="1" animBg="1"/>
      <p:bldP spid="2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491991" y="120580"/>
            <a:ext cx="5327706" cy="572756"/>
          </a:xfrm>
          <a:prstGeom prst="cloud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TÓM TẮT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42611" y="1151907"/>
            <a:ext cx="8411384" cy="48972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Kiều Phương là cô gái hay lục lọi đồ và thường bôi bẩn lên mặt. Cô bé có sở thích vẽ tranh nên thường bí mật pha chế màu và vẽ. Khi mọi người phát hiện ra Kiều Phương có tài năng hội họa thì người anh lúc này tỏ ra ghen tị và xa lánh em. Kiêù Phương đạt giải nhất tại trại thi vẽ tranh quốc tế với bức vẽ “anh trai tôi”, lúc này người anh trai mới nhận ra tấm lòng nhân hậu của em và </a:t>
            </a:r>
            <a:r>
              <a:rPr lang="vi-VN" sz="2800" dirty="0" smtClean="0">
                <a:solidFill>
                  <a:schemeClr val="tx1"/>
                </a:solidFill>
                <a:latin typeface="Times New Roman" panose="02020603050405020304" pitchFamily="18" charset="0"/>
                <a:cs typeface="Times New Roman" panose="02020603050405020304" pitchFamily="18" charset="0"/>
              </a:rPr>
              <a:t>hối hậnvì đã đối xử không tốt với em.</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4" name="Content Placeholder 6" descr="22858PICdbgea5Gz679dY_PIC2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630048" y="2582426"/>
            <a:ext cx="4267200" cy="3200400"/>
          </a:xfrm>
          <a:prstGeom prst="rect">
            <a:avLst/>
          </a:prstGeom>
          <a:noFill/>
        </p:spPr>
      </p:pic>
    </p:spTree>
    <p:extLst>
      <p:ext uri="{BB962C8B-B14F-4D97-AF65-F5344CB8AC3E}">
        <p14:creationId xmlns:p14="http://schemas.microsoft.com/office/powerpoint/2010/main" val="359347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a:xfrm>
            <a:off x="0" y="0"/>
            <a:ext cx="5350520" cy="1325563"/>
          </a:xfrm>
        </p:spPr>
        <p:txBody>
          <a:bodyPr>
            <a:normAutofit/>
          </a:bodyPr>
          <a:lstStyle/>
          <a:p>
            <a:r>
              <a:rPr lang="en-US" sz="4800" dirty="0">
                <a:latin typeface="Times New Roman" panose="02020603050405020304" pitchFamily="18" charset="0"/>
                <a:cs typeface="Times New Roman" panose="02020603050405020304" pitchFamily="18" charset="0"/>
              </a:rPr>
              <a:t>Cốt truyện:</a:t>
            </a:r>
            <a:endParaRPr lang="vi-VN" sz="4800" dirty="0">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260" y="927463"/>
            <a:ext cx="7393577" cy="5747657"/>
          </a:xfrm>
          <a:prstGeom prst="rect">
            <a:avLst/>
          </a:prstGeom>
        </p:spPr>
      </p:pic>
    </p:spTree>
    <p:extLst>
      <p:ext uri="{BB962C8B-B14F-4D97-AF65-F5344CB8AC3E}">
        <p14:creationId xmlns:p14="http://schemas.microsoft.com/office/powerpoint/2010/main" val="10188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1491274" cy="6410227"/>
          </a:xfrm>
          <a:prstGeom prst="rect">
            <a:avLst/>
          </a:prstGeom>
        </p:spPr>
      </p:pic>
    </p:spTree>
    <p:extLst>
      <p:ext uri="{BB962C8B-B14F-4D97-AF65-F5344CB8AC3E}">
        <p14:creationId xmlns:p14="http://schemas.microsoft.com/office/powerpoint/2010/main" val="796240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c%20tranh%20cua%20em%20gai%20toi"/>
          <p:cNvPicPr>
            <a:picLocks noChangeAspect="1" noChangeArrowheads="1"/>
          </p:cNvPicPr>
          <p:nvPr/>
        </p:nvPicPr>
        <p:blipFill>
          <a:blip r:embed="rId2"/>
          <a:srcRect/>
          <a:stretch>
            <a:fillRect/>
          </a:stretch>
        </p:blipFill>
        <p:spPr bwMode="auto">
          <a:xfrm>
            <a:off x="2110154" y="2200274"/>
            <a:ext cx="6440993" cy="3286125"/>
          </a:xfrm>
          <a:prstGeom prst="rect">
            <a:avLst/>
          </a:prstGeom>
          <a:noFill/>
          <a:ln w="9525">
            <a:noFill/>
            <a:miter lim="800000"/>
            <a:headEnd/>
            <a:tailEnd/>
          </a:ln>
        </p:spPr>
      </p:pic>
      <p:sp>
        <p:nvSpPr>
          <p:cNvPr id="3" name="Rounded Rectangle 2"/>
          <p:cNvSpPr/>
          <p:nvPr/>
        </p:nvSpPr>
        <p:spPr>
          <a:xfrm>
            <a:off x="2471947" y="338920"/>
            <a:ext cx="4793064" cy="14615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chemeClr val="tx1"/>
                </a:solidFill>
              </a:rPr>
              <a:t>II. </a:t>
            </a:r>
            <a:r>
              <a:rPr lang="vi-VN" sz="2800" b="1" dirty="0" smtClean="0">
                <a:solidFill>
                  <a:schemeClr val="tx1"/>
                </a:solidFill>
                <a:latin typeface="+mj-lt"/>
              </a:rPr>
              <a:t>Đọc hiểu văn bản</a:t>
            </a:r>
          </a:p>
          <a:p>
            <a:r>
              <a:rPr lang="en-US" sz="2800" b="1" dirty="0" smtClean="0">
                <a:solidFill>
                  <a:schemeClr val="tx1"/>
                </a:solidFill>
              </a:rPr>
              <a:t>1</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Phương</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9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8535" y="0"/>
            <a:ext cx="11331019" cy="6589337"/>
          </a:xfrm>
          <a:prstGeom prst="rect">
            <a:avLst/>
          </a:prstGeom>
        </p:spPr>
      </p:pic>
    </p:spTree>
    <p:extLst>
      <p:ext uri="{BB962C8B-B14F-4D97-AF65-F5344CB8AC3E}">
        <p14:creationId xmlns:p14="http://schemas.microsoft.com/office/powerpoint/2010/main" val="2652111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1. Nhân vật Kiều Phương</a:t>
            </a:r>
            <a:endParaRPr lang="vi-VN" sz="4800"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3283" y="1867989"/>
            <a:ext cx="8871346" cy="449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*Ngoại hình, tính cách:</a:t>
            </a:r>
          </a:p>
          <a:p>
            <a:pPr algn="ctr"/>
            <a:r>
              <a:rPr lang="en-US" sz="3600" i="1" dirty="0">
                <a:solidFill>
                  <a:srgbClr val="FF0000"/>
                </a:solidFill>
                <a:latin typeface="Times New Roman" panose="02020603050405020304" pitchFamily="18" charset="0"/>
                <a:cs typeface="Times New Roman" panose="02020603050405020304" pitchFamily="18" charset="0"/>
              </a:rPr>
              <a:t>-Tên là Kiều Phương.</a:t>
            </a:r>
          </a:p>
          <a:p>
            <a:pPr algn="ctr"/>
            <a:r>
              <a:rPr lang="en-US" sz="3600" i="1" dirty="0">
                <a:solidFill>
                  <a:srgbClr val="FF0000"/>
                </a:solidFill>
                <a:latin typeface="Times New Roman" panose="02020603050405020304" pitchFamily="18" charset="0"/>
                <a:cs typeface="Times New Roman" panose="02020603050405020304" pitchFamily="18" charset="0"/>
              </a:rPr>
              <a:t>-Anh trai đặt tên cho biệt hiệu là Mèo bởi vì khuôn mặt </a:t>
            </a:r>
            <a:r>
              <a:rPr lang="en-US" sz="3600" i="1" dirty="0" err="1">
                <a:solidFill>
                  <a:srgbClr val="FF0000"/>
                </a:solidFill>
                <a:latin typeface="Times New Roman" panose="02020603050405020304" pitchFamily="18" charset="0"/>
                <a:cs typeface="Times New Roman" panose="02020603050405020304" pitchFamily="18" charset="0"/>
              </a:rPr>
              <a:t>của</a:t>
            </a:r>
            <a:r>
              <a:rPr lang="en-US" sz="3600" i="1" dirty="0">
                <a:solidFill>
                  <a:srgbClr val="FF0000"/>
                </a:solidFill>
                <a:latin typeface="Times New Roman" panose="02020603050405020304" pitchFamily="18" charset="0"/>
                <a:cs typeface="Times New Roman" panose="02020603050405020304" pitchFamily="18" charset="0"/>
              </a:rPr>
              <a:t> </a:t>
            </a:r>
            <a:r>
              <a:rPr lang="vi-VN" sz="3600" i="1" dirty="0" smtClean="0">
                <a:solidFill>
                  <a:srgbClr val="FF0000"/>
                </a:solidFill>
                <a:latin typeface="Times New Roman" panose="02020603050405020304" pitchFamily="18" charset="0"/>
                <a:cs typeface="Times New Roman" panose="02020603050405020304" pitchFamily="18" charset="0"/>
              </a:rPr>
              <a:t>luôn bị </a:t>
            </a:r>
            <a:r>
              <a:rPr lang="en-US" sz="3600" i="1" dirty="0" err="1" smtClean="0">
                <a:solidFill>
                  <a:srgbClr val="FF0000"/>
                </a:solidFill>
                <a:latin typeface="Times New Roman" panose="02020603050405020304" pitchFamily="18" charset="0"/>
                <a:cs typeface="Times New Roman" panose="02020603050405020304" pitchFamily="18" charset="0"/>
              </a:rPr>
              <a:t>chính</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nó</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bôi</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a:solidFill>
                  <a:srgbClr val="FF0000"/>
                </a:solidFill>
                <a:latin typeface="Times New Roman" panose="02020603050405020304" pitchFamily="18" charset="0"/>
                <a:cs typeface="Times New Roman" panose="02020603050405020304" pitchFamily="18" charset="0"/>
              </a:rPr>
              <a:t>bẩn.</a:t>
            </a:r>
          </a:p>
          <a:p>
            <a:pPr algn="ctr"/>
            <a:r>
              <a:rPr lang="en-US" sz="3600" i="1" dirty="0">
                <a:solidFill>
                  <a:srgbClr val="FF0000"/>
                </a:solidFill>
                <a:latin typeface="Times New Roman" panose="02020603050405020304" pitchFamily="18" charset="0"/>
                <a:cs typeface="Times New Roman" panose="02020603050405020304" pitchFamily="18" charset="0"/>
              </a:rPr>
              <a:t>-Dùng tên Mèo để xưng hô bạn bè thật vui vẻ.</a:t>
            </a:r>
          </a:p>
          <a:p>
            <a:pPr algn="ctr"/>
            <a:r>
              <a:rPr lang="en-US" sz="3600" i="1" dirty="0">
                <a:solidFill>
                  <a:srgbClr val="FF0000"/>
                </a:solidFill>
                <a:latin typeface="Times New Roman" panose="02020603050405020304" pitchFamily="18" charset="0"/>
                <a:cs typeface="Times New Roman" panose="02020603050405020304" pitchFamily="18" charset="0"/>
              </a:rPr>
              <a:t>-Hay lục lọi các đồ vật.</a:t>
            </a:r>
          </a:p>
          <a:p>
            <a:pPr algn="ctr"/>
            <a:r>
              <a:rPr lang="en-US" sz="3600" b="1" dirty="0">
                <a:solidFill>
                  <a:srgbClr val="FF0000"/>
                </a:solidFill>
                <a:latin typeface="Times New Roman" panose="02020603050405020304" pitchFamily="18" charset="0"/>
                <a:cs typeface="Times New Roman" panose="02020603050405020304" pitchFamily="18" charset="0"/>
                <a:sym typeface="Wingdings 2" panose="05020102010507070707" pitchFamily="18" charset="2"/>
              </a:rPr>
              <a:t></a:t>
            </a:r>
            <a:r>
              <a:rPr lang="en-US" sz="3600" b="1" dirty="0">
                <a:solidFill>
                  <a:srgbClr val="FF0000"/>
                </a:solidFill>
                <a:latin typeface="Times New Roman" panose="02020603050405020304" pitchFamily="18" charset="0"/>
                <a:cs typeface="Times New Roman" panose="02020603050405020304" pitchFamily="18" charset="0"/>
              </a:rPr>
              <a:t>Hồn nhiên, vô tư, trong sáng, nhân hậu.</a:t>
            </a:r>
          </a:p>
          <a:p>
            <a:pPr algn="ctr"/>
            <a:r>
              <a:rPr lang="en-US" sz="3600" b="1" dirty="0">
                <a:solidFill>
                  <a:srgbClr val="FF0000"/>
                </a:solidFill>
                <a:latin typeface="Times New Roman" panose="02020603050405020304" pitchFamily="18" charset="0"/>
                <a:cs typeface="Times New Roman" panose="02020603050405020304" pitchFamily="18" charset="0"/>
                <a:sym typeface="Wingdings 2" panose="05020102010507070707" pitchFamily="18" charset="2"/>
              </a:rPr>
              <a:t></a:t>
            </a:r>
            <a:r>
              <a:rPr lang="en-US" sz="3600" b="1" dirty="0">
                <a:solidFill>
                  <a:srgbClr val="FF0000"/>
                </a:solidFill>
                <a:latin typeface="Times New Roman" panose="02020603050405020304" pitchFamily="18" charset="0"/>
                <a:cs typeface="Times New Roman" panose="02020603050405020304" pitchFamily="18" charset="0"/>
              </a:rPr>
              <a:t>Đáng yêu, đáng trân trọng. </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8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arn(inVertic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1. Nhân vật Kiều Phương</a:t>
            </a:r>
            <a:endParaRPr lang="vi-VN" sz="4800" dirty="0">
              <a:solidFill>
                <a:srgbClr val="C0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456564"/>
            <a:ext cx="3461657" cy="2743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03283" y="1867989"/>
            <a:ext cx="7826317" cy="449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rgbClr val="FF0000"/>
                </a:solidFill>
                <a:latin typeface="Times New Roman" panose="02020603050405020304" pitchFamily="18" charset="0"/>
                <a:cs typeface="Times New Roman" panose="02020603050405020304" pitchFamily="18" charset="0"/>
              </a:rPr>
              <a:t>*Sở thích: Yêu thích vẽ</a:t>
            </a:r>
          </a:p>
          <a:p>
            <a:pPr marL="571500" indent="-571500" algn="ctr">
              <a:buFontTx/>
              <a:buChar char="-"/>
            </a:pPr>
            <a:r>
              <a:rPr lang="en-US" sz="3100" i="1" dirty="0">
                <a:solidFill>
                  <a:schemeClr val="tx1"/>
                </a:solidFill>
                <a:latin typeface="Times New Roman" panose="02020603050405020304" pitchFamily="18" charset="0"/>
                <a:cs typeface="Times New Roman" panose="02020603050405020304" pitchFamily="18" charset="0"/>
              </a:rPr>
              <a:t>Em tự chế thuốc vẽ bằng những vật liệu có sẵn trong nhà từ các xoong nồi, bí mật vẽ tranh.</a:t>
            </a:r>
          </a:p>
          <a:p>
            <a:pPr marL="571500" indent="-571500" algn="ctr">
              <a:buFontTx/>
              <a:buChar char="-"/>
            </a:pPr>
            <a:r>
              <a:rPr lang="en-US" sz="3100" i="1" dirty="0">
                <a:solidFill>
                  <a:schemeClr val="tx1"/>
                </a:solidFill>
                <a:latin typeface="Times New Roman" panose="02020603050405020304" pitchFamily="18" charset="0"/>
                <a:cs typeface="Times New Roman" panose="02020603050405020304" pitchFamily="18" charset="0"/>
              </a:rPr>
              <a:t>Mọi thứ trong nhà đều được đưa vào tranh: cái bát cám lợn sứt mẻ cũng trở nên ngộ </a:t>
            </a:r>
            <a:r>
              <a:rPr lang="en-US" sz="3100" i="1" dirty="0" err="1">
                <a:solidFill>
                  <a:schemeClr val="tx1"/>
                </a:solidFill>
                <a:latin typeface="Times New Roman" panose="02020603050405020304" pitchFamily="18" charset="0"/>
                <a:cs typeface="Times New Roman" panose="02020603050405020304" pitchFamily="18" charset="0"/>
              </a:rPr>
              <a:t>nghĩnh</a:t>
            </a:r>
            <a:r>
              <a:rPr lang="en-US" sz="3100" i="1" dirty="0">
                <a:solidFill>
                  <a:schemeClr val="tx1"/>
                </a:solidFill>
                <a:latin typeface="Times New Roman" panose="02020603050405020304" pitchFamily="18" charset="0"/>
                <a:cs typeface="Times New Roman" panose="02020603050405020304" pitchFamily="18" charset="0"/>
              </a:rPr>
              <a:t>: con mèo vằn vào tranh to hơn cả con hổ nhưng cũng nét mặt lại rất dễ mến…</a:t>
            </a:r>
          </a:p>
          <a:p>
            <a:pPr algn="ctr"/>
            <a:r>
              <a:rPr lang="en-US" sz="3100" b="1" dirty="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Là cô bé say mê nghệ thuật, có tài năng hội họa đáng khâm phục.</a:t>
            </a:r>
            <a:endParaRPr lang="en-US" sz="3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6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1. Nhân vật Kiều Phương</a:t>
            </a:r>
            <a:endParaRPr lang="vi-VN" sz="4800"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3283" y="1867989"/>
            <a:ext cx="8871346" cy="449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FF0000"/>
                </a:solidFill>
                <a:latin typeface="Times New Roman" panose="02020603050405020304" pitchFamily="18" charset="0"/>
                <a:cs typeface="Times New Roman" panose="02020603050405020304" pitchFamily="18" charset="0"/>
              </a:rPr>
              <a:t>*Tình cảm dành cho gia đình, mọi người:</a:t>
            </a:r>
          </a:p>
          <a:p>
            <a:pPr algn="ctr"/>
            <a:r>
              <a:rPr lang="en-US" sz="3400" i="1" dirty="0">
                <a:solidFill>
                  <a:srgbClr val="FF0000"/>
                </a:solidFill>
                <a:latin typeface="Times New Roman" panose="02020603050405020304" pitchFamily="18" charset="0"/>
                <a:cs typeface="Times New Roman" panose="02020603050405020304" pitchFamily="18" charset="0"/>
              </a:rPr>
              <a:t>-Vui vẻ, chấp nhận biệt hiệu “mèo” anh tặng.</a:t>
            </a:r>
          </a:p>
          <a:p>
            <a:pPr algn="ctr"/>
            <a:r>
              <a:rPr lang="en-US" sz="3400" i="1" dirty="0">
                <a:solidFill>
                  <a:srgbClr val="FF0000"/>
                </a:solidFill>
                <a:latin typeface="Times New Roman" panose="02020603050405020304" pitchFamily="18" charset="0"/>
                <a:cs typeface="Times New Roman" panose="02020603050405020304" pitchFamily="18" charset="0"/>
              </a:rPr>
              <a:t>-Dễ thân với bé Quỳnh, chú Tiến Lê(họa sĩ).</a:t>
            </a:r>
          </a:p>
          <a:p>
            <a:pPr algn="ctr"/>
            <a:r>
              <a:rPr lang="en-US" sz="3400" i="1" dirty="0">
                <a:solidFill>
                  <a:srgbClr val="FF0000"/>
                </a:solidFill>
                <a:latin typeface="Times New Roman" panose="02020603050405020304" pitchFamily="18" charset="0"/>
                <a:cs typeface="Times New Roman" panose="02020603050405020304" pitchFamily="18" charset="0"/>
              </a:rPr>
              <a:t>-Bị anh mắng vô cớ cũng không khóc hay cãi lại.</a:t>
            </a:r>
          </a:p>
          <a:p>
            <a:pPr algn="ctr"/>
            <a:r>
              <a:rPr lang="en-US" sz="3400" i="1" dirty="0">
                <a:solidFill>
                  <a:srgbClr val="FF0000"/>
                </a:solidFill>
                <a:latin typeface="Times New Roman" panose="02020603050405020304" pitchFamily="18" charset="0"/>
                <a:cs typeface="Times New Roman" panose="02020603050405020304" pitchFamily="18" charset="0"/>
              </a:rPr>
              <a:t>-Đi thi vẽ tranh – vẽ về anh trai với tất cả tình yêu thương anh.</a:t>
            </a:r>
          </a:p>
          <a:p>
            <a:pPr algn="ctr"/>
            <a:r>
              <a:rPr lang="en-US" sz="3400" i="1" dirty="0">
                <a:solidFill>
                  <a:srgbClr val="FF0000"/>
                </a:solidFill>
                <a:latin typeface="Times New Roman" panose="02020603050405020304" pitchFamily="18" charset="0"/>
                <a:cs typeface="Times New Roman" panose="02020603050405020304" pitchFamily="18" charset="0"/>
              </a:rPr>
              <a:t>-Đoạt giải, hồ hởi ôm cổ anh chia vui.</a:t>
            </a:r>
          </a:p>
          <a:p>
            <a:pPr algn="ctr"/>
            <a:r>
              <a:rPr lang="en-US" sz="3400" b="1" dirty="0">
                <a:solidFill>
                  <a:srgbClr val="FF0000"/>
                </a:solidFill>
                <a:latin typeface="Times New Roman" panose="02020603050405020304" pitchFamily="18" charset="0"/>
                <a:cs typeface="Times New Roman" panose="02020603050405020304" pitchFamily="18" charset="0"/>
                <a:sym typeface="Wingdings 2" panose="05020102010507070707" pitchFamily="18" charset="2"/>
              </a:rPr>
              <a:t>Vui vẻ, cởi mở, sống chan hòa với mọi người</a:t>
            </a:r>
            <a:r>
              <a:rPr lang="en-US" sz="3400" i="1" dirty="0">
                <a:solidFill>
                  <a:srgbClr val="FF0000"/>
                </a:solidFill>
                <a:latin typeface="Times New Roman" panose="02020603050405020304" pitchFamily="18" charset="0"/>
                <a:cs typeface="Times New Roman" panose="02020603050405020304" pitchFamily="18" charset="0"/>
              </a:rPr>
              <a:t> </a:t>
            </a:r>
            <a:endParaRPr lang="vi-VN" sz="3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7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arn(inVertic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08809" y="874207"/>
            <a:ext cx="4451420" cy="141681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Chân</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3" name="Picture 2" descr="Buc%20tranh%20cua%20em%20gai%20toi"/>
          <p:cNvPicPr>
            <a:picLocks noChangeAspect="1" noChangeArrowheads="1"/>
          </p:cNvPicPr>
          <p:nvPr/>
        </p:nvPicPr>
        <p:blipFill>
          <a:blip r:embed="rId3"/>
          <a:srcRect/>
          <a:stretch>
            <a:fillRect/>
          </a:stretch>
        </p:blipFill>
        <p:spPr bwMode="auto">
          <a:xfrm>
            <a:off x="180871" y="90436"/>
            <a:ext cx="3727938" cy="2059912"/>
          </a:xfrm>
          <a:prstGeom prst="rect">
            <a:avLst/>
          </a:prstGeom>
          <a:noFill/>
          <a:ln w="9525">
            <a:noFill/>
            <a:miter lim="800000"/>
            <a:headEnd/>
            <a:tailEnd/>
          </a:ln>
        </p:spPr>
      </p:pic>
      <p:sp>
        <p:nvSpPr>
          <p:cNvPr id="4" name="Rounded Rectangle 3"/>
          <p:cNvSpPr/>
          <p:nvPr/>
        </p:nvSpPr>
        <p:spPr>
          <a:xfrm>
            <a:off x="4371033" y="2893925"/>
            <a:ext cx="5958672" cy="261257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hồn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quí</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đáng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8471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 calcmode="lin" valueType="num">
                                      <p:cBhvr additive="base">
                                        <p:cTn id="4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31"/>
            <a:ext cx="12191999" cy="6858000"/>
          </a:xfrm>
          <a:prstGeom prst="rect">
            <a:avLst/>
          </a:prstGeom>
        </p:spPr>
      </p:pic>
      <p:sp>
        <p:nvSpPr>
          <p:cNvPr id="2" name="Title 1"/>
          <p:cNvSpPr>
            <a:spLocks noGrp="1"/>
          </p:cNvSpPr>
          <p:nvPr>
            <p:ph type="title"/>
          </p:nvPr>
        </p:nvSpPr>
        <p:spPr>
          <a:xfrm>
            <a:off x="0" y="0"/>
            <a:ext cx="12192000" cy="718457"/>
          </a:xfrm>
        </p:spPr>
        <p:txBody>
          <a:bodyPr>
            <a:normAutofit/>
          </a:bodyPr>
          <a:lstStyle/>
          <a:p>
            <a:r>
              <a:rPr lang="en-US" sz="3400" dirty="0">
                <a:latin typeface="Times New Roman" panose="02020603050405020304" pitchFamily="18" charset="0"/>
                <a:cs typeface="Times New Roman" panose="02020603050405020304" pitchFamily="18" charset="0"/>
              </a:rPr>
              <a:t>Tâm trạng và thái độ của người anh được miêu tả ở những thời điểm: </a:t>
            </a:r>
            <a:endParaRPr lang="vi-VN" sz="3400" dirty="0">
              <a:latin typeface="Times New Roman" panose="02020603050405020304" pitchFamily="18" charset="0"/>
              <a:cs typeface="Times New Roman" panose="02020603050405020304" pitchFamily="18"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8457"/>
            <a:ext cx="12192000" cy="6133012"/>
          </a:xfrm>
          <a:prstGeom prst="rect">
            <a:avLst/>
          </a:prstGeom>
        </p:spPr>
      </p:pic>
    </p:spTree>
    <p:extLst>
      <p:ext uri="{BB962C8B-B14F-4D97-AF65-F5344CB8AC3E}">
        <p14:creationId xmlns:p14="http://schemas.microsoft.com/office/powerpoint/2010/main" val="844851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2. Nhân vật người anh</a:t>
            </a:r>
            <a:endParaRPr lang="vi-VN" sz="4800" dirty="0">
              <a:solidFill>
                <a:srgbClr val="C00000"/>
              </a:solidFill>
              <a:latin typeface="Times New Roman" panose="02020603050405020304" pitchFamily="18" charset="0"/>
              <a:cs typeface="Times New Roman" panose="02020603050405020304" pitchFamily="18"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497" y="456565"/>
            <a:ext cx="2676765" cy="1986189"/>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496" y="2442754"/>
            <a:ext cx="2676765" cy="2299063"/>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9496" y="4741818"/>
            <a:ext cx="2676765" cy="1776548"/>
          </a:xfrm>
          <a:prstGeom prst="rect">
            <a:avLst/>
          </a:prstGeom>
        </p:spPr>
      </p:pic>
      <p:sp>
        <p:nvSpPr>
          <p:cNvPr id="9" name="Rectangle 8"/>
          <p:cNvSpPr/>
          <p:nvPr/>
        </p:nvSpPr>
        <p:spPr>
          <a:xfrm>
            <a:off x="403283" y="3082834"/>
            <a:ext cx="8583963" cy="190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i="1" dirty="0">
                <a:solidFill>
                  <a:srgbClr val="C00000"/>
                </a:solidFill>
                <a:latin typeface="Times New Roman" panose="02020603050405020304" pitchFamily="18" charset="0"/>
                <a:cs typeface="Times New Roman" panose="02020603050405020304" pitchFamily="18" charset="0"/>
              </a:rPr>
              <a:t>a)Trước khi phát hiện tài năng của người em gái:</a:t>
            </a:r>
          </a:p>
          <a:p>
            <a:pPr algn="ctr"/>
            <a:r>
              <a:rPr lang="en-US" sz="3500" dirty="0" smtClean="0">
                <a:solidFill>
                  <a:srgbClr val="C00000"/>
                </a:solidFill>
                <a:latin typeface="Times New Roman" panose="02020603050405020304" pitchFamily="18" charset="0"/>
                <a:cs typeface="Times New Roman" panose="02020603050405020304" pitchFamily="18" charset="0"/>
              </a:rPr>
              <a:t>-</a:t>
            </a:r>
            <a:r>
              <a:rPr lang="vi-VN" sz="3500" dirty="0">
                <a:solidFill>
                  <a:srgbClr val="C00000"/>
                </a:solidFill>
                <a:latin typeface="Times New Roman" panose="02020603050405020304" pitchFamily="18" charset="0"/>
                <a:cs typeface="Times New Roman" panose="02020603050405020304" pitchFamily="18" charset="0"/>
              </a:rPr>
              <a:t> </a:t>
            </a:r>
            <a:r>
              <a:rPr lang="vi-VN" sz="3500" dirty="0" smtClean="0">
                <a:solidFill>
                  <a:srgbClr val="C00000"/>
                </a:solidFill>
                <a:latin typeface="Times New Roman" panose="02020603050405020304" pitchFamily="18" charset="0"/>
                <a:cs typeface="Times New Roman" panose="02020603050405020304" pitchFamily="18" charset="0"/>
              </a:rPr>
              <a:t>Đặt </a:t>
            </a:r>
            <a:r>
              <a:rPr lang="en-US" sz="3500" dirty="0" err="1" smtClean="0">
                <a:solidFill>
                  <a:srgbClr val="C00000"/>
                </a:solidFill>
                <a:latin typeface="Times New Roman" panose="02020603050405020304" pitchFamily="18" charset="0"/>
                <a:cs typeface="Times New Roman" panose="02020603050405020304" pitchFamily="18" charset="0"/>
              </a:rPr>
              <a:t>em</a:t>
            </a:r>
            <a:r>
              <a:rPr lang="en-US" sz="3500" dirty="0" smtClean="0">
                <a:solidFill>
                  <a:srgbClr val="C00000"/>
                </a:solidFill>
                <a:latin typeface="Times New Roman" panose="02020603050405020304" pitchFamily="18" charset="0"/>
                <a:cs typeface="Times New Roman" panose="02020603050405020304" pitchFamily="18" charset="0"/>
              </a:rPr>
              <a:t> </a:t>
            </a:r>
            <a:r>
              <a:rPr lang="en-US" sz="3500" dirty="0">
                <a:solidFill>
                  <a:srgbClr val="C00000"/>
                </a:solidFill>
                <a:latin typeface="Times New Roman" panose="02020603050405020304" pitchFamily="18" charset="0"/>
                <a:cs typeface="Times New Roman" panose="02020603050405020304" pitchFamily="18" charset="0"/>
              </a:rPr>
              <a:t>biệt danh là “Mèo”.</a:t>
            </a:r>
          </a:p>
          <a:p>
            <a:pPr algn="ctr"/>
            <a:r>
              <a:rPr lang="en-US" sz="3500" dirty="0">
                <a:solidFill>
                  <a:srgbClr val="C00000"/>
                </a:solidFill>
                <a:latin typeface="Times New Roman" panose="02020603050405020304" pitchFamily="18" charset="0"/>
                <a:cs typeface="Times New Roman" panose="02020603050405020304" pitchFamily="18" charset="0"/>
              </a:rPr>
              <a:t>-Vì mặt em hay bôi bẩn, hay lục lọi các đồ vật.</a:t>
            </a:r>
          </a:p>
          <a:p>
            <a:pPr algn="ctr"/>
            <a:r>
              <a:rPr lang="en-US" sz="3500" dirty="0">
                <a:solidFill>
                  <a:srgbClr val="C00000"/>
                </a:solidFill>
                <a:latin typeface="Times New Roman" panose="02020603050405020304" pitchFamily="18" charset="0"/>
                <a:cs typeface="Times New Roman" panose="02020603050405020304" pitchFamily="18" charset="0"/>
              </a:rPr>
              <a:t>-Theo dõi việc làm của em.</a:t>
            </a:r>
            <a:endParaRPr lang="en-US" sz="3500" b="1" dirty="0">
              <a:solidFill>
                <a:srgbClr val="C00000"/>
              </a:solidFill>
              <a:latin typeface="Times New Roman" panose="02020603050405020304" pitchFamily="18" charset="0"/>
              <a:cs typeface="Times New Roman" panose="02020603050405020304" pitchFamily="18" charset="0"/>
              <a:sym typeface="Wingdings 2" panose="05020102010507070707" pitchFamily="18" charset="2"/>
            </a:endParaRPr>
          </a:p>
          <a:p>
            <a:pPr algn="ctr"/>
            <a:r>
              <a:rPr lang="en-US" sz="3500" b="1" smtClean="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Coi </a:t>
            </a:r>
            <a:r>
              <a:rPr lang="en-US" sz="3500" b="1" dirty="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việc làm của em chỉ là đồ trẻ con</a:t>
            </a:r>
            <a:r>
              <a:rPr lang="en-US" sz="3500" b="1" dirty="0" smtClean="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a:t>
            </a:r>
            <a:endParaRPr lang="vi-VN" sz="3500" b="1" dirty="0" smtClean="0">
              <a:solidFill>
                <a:srgbClr val="C00000"/>
              </a:solidFill>
              <a:latin typeface="Times New Roman" panose="02020603050405020304" pitchFamily="18" charset="0"/>
              <a:cs typeface="Times New Roman" panose="02020603050405020304" pitchFamily="18" charset="0"/>
              <a:sym typeface="Wingdings 2" panose="05020102010507070707" pitchFamily="18" charset="2"/>
            </a:endParaRPr>
          </a:p>
          <a:p>
            <a:pPr algn="ctr"/>
            <a:r>
              <a:rPr lang="en-US" sz="3500" b="1" smtClean="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a:t>
            </a:r>
            <a:r>
              <a:rPr lang="en-US" sz="3500" b="1" smtClean="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Ra dáng anh trai trong nhà.</a:t>
            </a:r>
            <a:endParaRPr lang="vi-VN" sz="35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8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2. Nhân vật người anh</a:t>
            </a:r>
            <a:endParaRPr lang="vi-VN" sz="4800"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3284" y="3082834"/>
            <a:ext cx="7225426" cy="190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i="1" dirty="0">
                <a:solidFill>
                  <a:srgbClr val="C00000"/>
                </a:solidFill>
                <a:latin typeface="Times New Roman" panose="02020603050405020304" pitchFamily="18" charset="0"/>
                <a:cs typeface="Times New Roman" panose="02020603050405020304" pitchFamily="18" charset="0"/>
              </a:rPr>
              <a:t>b)Khi tài năng của em gái bị phát hiện:</a:t>
            </a:r>
          </a:p>
          <a:p>
            <a:pPr algn="ctr"/>
            <a:r>
              <a:rPr lang="en-US" sz="3500" dirty="0">
                <a:solidFill>
                  <a:schemeClr val="tx1"/>
                </a:solidFill>
                <a:latin typeface="Times New Roman" panose="02020603050405020304" pitchFamily="18" charset="0"/>
                <a:cs typeface="Times New Roman" panose="02020603050405020304" pitchFamily="18" charset="0"/>
              </a:rPr>
              <a:t>*Thái độ của mọi người:</a:t>
            </a:r>
          </a:p>
          <a:p>
            <a:pPr algn="ctr"/>
            <a:endParaRPr lang="en-US" sz="3500" dirty="0">
              <a:solidFill>
                <a:schemeClr val="tx1"/>
              </a:solidFill>
              <a:latin typeface="Times New Roman" panose="02020603050405020304" pitchFamily="18" charset="0"/>
              <a:cs typeface="Times New Roman" panose="02020603050405020304" pitchFamily="18" charset="0"/>
            </a:endParaRPr>
          </a:p>
          <a:p>
            <a:pPr algn="ctr"/>
            <a:r>
              <a:rPr lang="en-US" sz="3500" dirty="0">
                <a:solidFill>
                  <a:schemeClr val="tx1"/>
                </a:solidFill>
                <a:latin typeface="Times New Roman" panose="02020603050405020304" pitchFamily="18" charset="0"/>
                <a:cs typeface="Times New Roman" panose="02020603050405020304" pitchFamily="18" charset="0"/>
              </a:rPr>
              <a:t>*Ý nghĩ của người anh:</a:t>
            </a:r>
          </a:p>
          <a:p>
            <a:pPr algn="ctr"/>
            <a:endParaRPr lang="en-US" sz="3500" dirty="0">
              <a:solidFill>
                <a:schemeClr val="tx1"/>
              </a:solidFill>
              <a:latin typeface="Times New Roman" panose="02020603050405020304" pitchFamily="18" charset="0"/>
              <a:cs typeface="Times New Roman" panose="02020603050405020304" pitchFamily="18" charset="0"/>
            </a:endParaRPr>
          </a:p>
          <a:p>
            <a:pPr algn="ctr"/>
            <a:r>
              <a:rPr lang="en-US" sz="3500" dirty="0">
                <a:solidFill>
                  <a:schemeClr val="tx1"/>
                </a:solidFill>
                <a:latin typeface="Times New Roman" panose="02020603050405020304" pitchFamily="18" charset="0"/>
                <a:cs typeface="Times New Roman" panose="02020603050405020304" pitchFamily="18" charset="0"/>
              </a:rPr>
              <a:t>*Hành động của người anh:</a:t>
            </a:r>
          </a:p>
          <a:p>
            <a:pPr algn="ctr"/>
            <a:endParaRPr lang="en-US" sz="3500" dirty="0">
              <a:solidFill>
                <a:schemeClr val="tx1"/>
              </a:solidFill>
              <a:latin typeface="Times New Roman" panose="02020603050405020304" pitchFamily="18" charset="0"/>
              <a:cs typeface="Times New Roman" panose="02020603050405020304" pitchFamily="18" charset="0"/>
            </a:endParaRPr>
          </a:p>
          <a:p>
            <a:pPr algn="ctr"/>
            <a:r>
              <a:rPr lang="en-US" sz="3500" dirty="0">
                <a:solidFill>
                  <a:schemeClr val="tx1"/>
                </a:solidFill>
                <a:latin typeface="Times New Roman" panose="02020603050405020304" pitchFamily="18" charset="0"/>
                <a:cs typeface="Times New Roman" panose="02020603050405020304" pitchFamily="18" charset="0"/>
              </a:rPr>
              <a:t>*Nghệ thuật: </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710" y="456564"/>
            <a:ext cx="4114798" cy="2972435"/>
          </a:xfrm>
          <a:prstGeom prst="rect">
            <a:avLst/>
          </a:prstGeom>
        </p:spPr>
      </p:pic>
    </p:spTree>
    <p:extLst>
      <p:ext uri="{BB962C8B-B14F-4D97-AF65-F5344CB8AC3E}">
        <p14:creationId xmlns:p14="http://schemas.microsoft.com/office/powerpoint/2010/main" val="4949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additive="base">
                                        <p:cTn id="2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 calcmode="lin" valueType="num">
                                      <p:cBhvr additive="base">
                                        <p:cTn id="30"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 calcmode="lin" valueType="num">
                                      <p:cBhvr additive="base">
                                        <p:cTn id="36"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2. Nhân vật người anh</a:t>
            </a:r>
            <a:endParaRPr lang="vi-VN" sz="4800"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3284" y="3082834"/>
            <a:ext cx="7369116" cy="190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i="1" dirty="0">
                <a:solidFill>
                  <a:srgbClr val="C00000"/>
                </a:solidFill>
                <a:latin typeface="Times New Roman" panose="02020603050405020304" pitchFamily="18" charset="0"/>
                <a:cs typeface="Times New Roman" panose="02020603050405020304" pitchFamily="18" charset="0"/>
              </a:rPr>
              <a:t>b)Khi tài năng của em gái bị phát hiện:</a:t>
            </a:r>
          </a:p>
          <a:p>
            <a:pPr algn="ctr"/>
            <a:r>
              <a:rPr lang="en-US" sz="3500" dirty="0">
                <a:solidFill>
                  <a:srgbClr val="C00000"/>
                </a:solidFill>
                <a:latin typeface="Times New Roman" panose="02020603050405020304" pitchFamily="18" charset="0"/>
                <a:cs typeface="Times New Roman" panose="02020603050405020304" pitchFamily="18" charset="0"/>
              </a:rPr>
              <a:t>*Thái độ của mọi người:</a:t>
            </a:r>
          </a:p>
          <a:p>
            <a:pPr algn="ctr"/>
            <a:r>
              <a:rPr lang="en-US" sz="3500" dirty="0">
                <a:solidFill>
                  <a:srgbClr val="C00000"/>
                </a:solidFill>
                <a:latin typeface="Times New Roman" panose="02020603050405020304" pitchFamily="18" charset="0"/>
                <a:cs typeface="Times New Roman" panose="02020603050405020304" pitchFamily="18" charset="0"/>
              </a:rPr>
              <a:t>-Bé Quỳnh: </a:t>
            </a:r>
            <a:r>
              <a:rPr lang="en-US" sz="3500" i="1" dirty="0">
                <a:solidFill>
                  <a:srgbClr val="C00000"/>
                </a:solidFill>
                <a:latin typeface="Times New Roman" panose="02020603050405020304" pitchFamily="18" charset="0"/>
                <a:cs typeface="Times New Roman" panose="02020603050405020304" pitchFamily="18" charset="0"/>
              </a:rPr>
              <a:t>reo lên thích thú.</a:t>
            </a:r>
          </a:p>
          <a:p>
            <a:pPr algn="ctr"/>
            <a:r>
              <a:rPr lang="en-US" sz="3500" dirty="0">
                <a:solidFill>
                  <a:srgbClr val="C00000"/>
                </a:solidFill>
                <a:latin typeface="Times New Roman" panose="02020603050405020304" pitchFamily="18" charset="0"/>
                <a:cs typeface="Times New Roman" panose="02020603050405020304" pitchFamily="18" charset="0"/>
              </a:rPr>
              <a:t>-Chú Tiến Lê: </a:t>
            </a:r>
            <a:r>
              <a:rPr lang="en-US" sz="3500" i="1" dirty="0">
                <a:solidFill>
                  <a:srgbClr val="C00000"/>
                </a:solidFill>
                <a:latin typeface="Times New Roman" panose="02020603050405020304" pitchFamily="18" charset="0"/>
                <a:cs typeface="Times New Roman" panose="02020603050405020304" pitchFamily="18" charset="0"/>
              </a:rPr>
              <a:t>rạng rỡ lắm.</a:t>
            </a:r>
          </a:p>
          <a:p>
            <a:pPr algn="ctr"/>
            <a:r>
              <a:rPr lang="en-US" sz="3500" dirty="0">
                <a:solidFill>
                  <a:srgbClr val="C00000"/>
                </a:solidFill>
                <a:latin typeface="Times New Roman" panose="02020603050405020304" pitchFamily="18" charset="0"/>
                <a:cs typeface="Times New Roman" panose="02020603050405020304" pitchFamily="18" charset="0"/>
              </a:rPr>
              <a:t>-Bố: </a:t>
            </a:r>
            <a:r>
              <a:rPr lang="en-US" sz="3500" i="1" dirty="0">
                <a:solidFill>
                  <a:srgbClr val="C00000"/>
                </a:solidFill>
                <a:latin typeface="Times New Roman" panose="02020603050405020304" pitchFamily="18" charset="0"/>
                <a:cs typeface="Times New Roman" panose="02020603050405020304" pitchFamily="18" charset="0"/>
              </a:rPr>
              <a:t>ngây người ra, không tin vào mắt mình.</a:t>
            </a:r>
          </a:p>
          <a:p>
            <a:pPr algn="ctr"/>
            <a:r>
              <a:rPr lang="en-US" sz="3500" dirty="0">
                <a:solidFill>
                  <a:srgbClr val="C00000"/>
                </a:solidFill>
                <a:latin typeface="Times New Roman" panose="02020603050405020304" pitchFamily="18" charset="0"/>
                <a:cs typeface="Times New Roman" panose="02020603050405020304" pitchFamily="18" charset="0"/>
              </a:rPr>
              <a:t>-Mẹ: </a:t>
            </a:r>
            <a:r>
              <a:rPr lang="en-US" sz="3500" i="1" dirty="0">
                <a:solidFill>
                  <a:srgbClr val="C00000"/>
                </a:solidFill>
                <a:latin typeface="Times New Roman" panose="02020603050405020304" pitchFamily="18" charset="0"/>
                <a:cs typeface="Times New Roman" panose="02020603050405020304" pitchFamily="18" charset="0"/>
              </a:rPr>
              <a:t>không kìm được xúc động.</a:t>
            </a:r>
          </a:p>
          <a:p>
            <a:pPr algn="ctr"/>
            <a:r>
              <a:rPr lang="en-US" sz="3500" i="1" dirty="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a:t>
            </a:r>
            <a:r>
              <a:rPr lang="en-US" sz="3500" b="1" dirty="0">
                <a:solidFill>
                  <a:srgbClr val="C00000"/>
                </a:solidFill>
                <a:latin typeface="Times New Roman" panose="02020603050405020304" pitchFamily="18" charset="0"/>
                <a:cs typeface="Times New Roman" panose="02020603050405020304" pitchFamily="18" charset="0"/>
                <a:sym typeface="Wingdings 2" panose="05020102010507070707" pitchFamily="18" charset="2"/>
              </a:rPr>
              <a:t>Ngạc nhiên, vui mừng, sung sướng.</a:t>
            </a:r>
            <a:endParaRPr lang="en-US" sz="3500" dirty="0">
              <a:solidFill>
                <a:srgbClr val="C0000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710" y="456564"/>
            <a:ext cx="4114798" cy="2972435"/>
          </a:xfrm>
          <a:prstGeom prst="rect">
            <a:avLst/>
          </a:prstGeom>
        </p:spPr>
      </p:pic>
    </p:spTree>
    <p:extLst>
      <p:ext uri="{BB962C8B-B14F-4D97-AF65-F5344CB8AC3E}">
        <p14:creationId xmlns:p14="http://schemas.microsoft.com/office/powerpoint/2010/main" val="15541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 calcmode="lin" valueType="num">
                                      <p:cBhvr additive="base">
                                        <p:cTn id="4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fontScale="90000"/>
          </a:bodyPr>
          <a:lstStyle/>
          <a:p>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a:solidFill>
                  <a:srgbClr val="C00000"/>
                </a:solidFill>
                <a:latin typeface="Times New Roman" panose="02020603050405020304" pitchFamily="18" charset="0"/>
                <a:cs typeface="Times New Roman" panose="02020603050405020304" pitchFamily="18" charset="0"/>
              </a:rPr>
              <a:t>Những câu ca dao, tục ngữ nói về tình cảm anh chị em trong gia đình:</a:t>
            </a:r>
            <a:endParaRPr lang="vi-VN" sz="4800" dirty="0">
              <a:solidFill>
                <a:srgbClr val="C00000"/>
              </a:solidFill>
              <a:latin typeface="Times New Roman" panose="02020603050405020304" pitchFamily="18" charset="0"/>
              <a:cs typeface="Times New Roman" panose="02020603050405020304" pitchFamily="18"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84" y="1325564"/>
            <a:ext cx="4409914" cy="357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43692" y="5081451"/>
            <a:ext cx="5952308" cy="1397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C00000"/>
                </a:solidFill>
                <a:latin typeface="Times New Roman" panose="02020603050405020304" pitchFamily="18" charset="0"/>
                <a:cs typeface="Times New Roman" panose="02020603050405020304" pitchFamily="18" charset="0"/>
              </a:rPr>
              <a:t>Anh em như thể tay chân.</a:t>
            </a:r>
          </a:p>
          <a:p>
            <a:pPr algn="ctr"/>
            <a:r>
              <a:rPr lang="en-US" sz="3200" i="1" dirty="0">
                <a:solidFill>
                  <a:srgbClr val="C00000"/>
                </a:solidFill>
                <a:latin typeface="Times New Roman" panose="02020603050405020304" pitchFamily="18" charset="0"/>
                <a:cs typeface="Times New Roman" panose="02020603050405020304" pitchFamily="18" charset="0"/>
              </a:rPr>
              <a:t>Rách lành đùm bọc, dở hay đỡ đần</a:t>
            </a:r>
            <a:endParaRPr lang="vi-VN" sz="3200" i="1" dirty="0">
              <a:solidFill>
                <a:srgbClr val="C0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622" y="1325564"/>
            <a:ext cx="5133703" cy="34293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370319" y="4611189"/>
            <a:ext cx="5952308" cy="1397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C00000"/>
                </a:solidFill>
                <a:latin typeface="Times New Roman" panose="02020603050405020304" pitchFamily="18" charset="0"/>
                <a:cs typeface="Times New Roman" panose="02020603050405020304" pitchFamily="18" charset="0"/>
              </a:rPr>
              <a:t>Chị ngã em nâng.</a:t>
            </a:r>
          </a:p>
        </p:txBody>
      </p:sp>
    </p:spTree>
    <p:extLst>
      <p:ext uri="{BB962C8B-B14F-4D97-AF65-F5344CB8AC3E}">
        <p14:creationId xmlns:p14="http://schemas.microsoft.com/office/powerpoint/2010/main" val="26318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down)">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4343400" y="-213360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vi-VN">
              <a:solidFill>
                <a:prstClr val="black"/>
              </a:solidFill>
            </a:endParaRPr>
          </a:p>
        </p:txBody>
      </p:sp>
      <p:sp>
        <p:nvSpPr>
          <p:cNvPr id="21" name="Rectangle 20"/>
          <p:cNvSpPr/>
          <p:nvPr/>
        </p:nvSpPr>
        <p:spPr>
          <a:xfrm>
            <a:off x="4191000" y="457200"/>
            <a:ext cx="4538422" cy="400110"/>
          </a:xfrm>
          <a:prstGeom prst="rect">
            <a:avLst/>
          </a:prstGeom>
        </p:spPr>
        <p:txBody>
          <a:bodyPr wrap="none">
            <a:spAutoFit/>
          </a:bodyPr>
          <a:lstStyle/>
          <a:p>
            <a:pPr>
              <a:defRPr/>
            </a:pPr>
            <a:r>
              <a:rPr lang="pt-BR" sz="2000" i="1" dirty="0">
                <a:latin typeface="Times New Roman" pitchFamily="18" charset="0"/>
                <a:cs typeface="Times New Roman" pitchFamily="18" charset="0"/>
              </a:rPr>
              <a:t>* Khi tài năng của em gái được phát hiện:</a:t>
            </a:r>
            <a:endParaRPr lang="en-US" sz="2000" i="1" dirty="0">
              <a:latin typeface="Times New Roman" pitchFamily="18" charset="0"/>
              <a:cs typeface="Times New Roman" pitchFamily="18" charset="0"/>
            </a:endParaRPr>
          </a:p>
        </p:txBody>
      </p:sp>
      <p:sp>
        <p:nvSpPr>
          <p:cNvPr id="23" name="TextBox 22"/>
          <p:cNvSpPr txBox="1"/>
          <p:nvPr/>
        </p:nvSpPr>
        <p:spPr>
          <a:xfrm>
            <a:off x="4191001" y="762000"/>
            <a:ext cx="5697167"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    Ý </a:t>
            </a:r>
            <a:r>
              <a:rPr lang="en-US" sz="2000" dirty="0" err="1">
                <a:solidFill>
                  <a:srgbClr val="FF0000"/>
                </a:solidFill>
                <a:latin typeface="Times New Roman" pitchFamily="18" charset="0"/>
                <a:cs typeface="Times New Roman" pitchFamily="18" charset="0"/>
              </a:rPr>
              <a:t>nghĩ</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người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anh</a:t>
            </a:r>
            <a:r>
              <a:rPr lang="en-US" sz="2000" dirty="0">
                <a:solidFill>
                  <a:srgbClr val="FF0000"/>
                </a:solidFill>
                <a:latin typeface="Times New Roman" pitchFamily="18" charset="0"/>
                <a:cs typeface="Times New Roman" pitchFamily="18" charset="0"/>
              </a:rPr>
              <a:t>:</a:t>
            </a:r>
          </a:p>
        </p:txBody>
      </p:sp>
      <p:graphicFrame>
        <p:nvGraphicFramePr>
          <p:cNvPr id="2" name="Table 1"/>
          <p:cNvGraphicFramePr>
            <a:graphicFrameLocks noGrp="1"/>
          </p:cNvGraphicFramePr>
          <p:nvPr>
            <p:extLst/>
          </p:nvPr>
        </p:nvGraphicFramePr>
        <p:xfrm>
          <a:off x="1081452" y="1219200"/>
          <a:ext cx="9970478" cy="4332093"/>
        </p:xfrm>
        <a:graphic>
          <a:graphicData uri="http://schemas.openxmlformats.org/drawingml/2006/table">
            <a:tbl>
              <a:tblPr firstRow="1" firstCol="1" bandRow="1"/>
              <a:tblGrid>
                <a:gridCol w="4985239">
                  <a:extLst>
                    <a:ext uri="{9D8B030D-6E8A-4147-A177-3AD203B41FA5}">
                      <a16:colId xmlns="" xmlns:a16="http://schemas.microsoft.com/office/drawing/2014/main" val="20000"/>
                    </a:ext>
                  </a:extLst>
                </a:gridCol>
                <a:gridCol w="4985239">
                  <a:extLst>
                    <a:ext uri="{9D8B030D-6E8A-4147-A177-3AD203B41FA5}">
                      <a16:colId xmlns="" xmlns:a16="http://schemas.microsoft.com/office/drawing/2014/main" val="20001"/>
                    </a:ext>
                  </a:extLst>
                </a:gridCol>
              </a:tblGrid>
              <a:tr h="284705">
                <a:tc>
                  <a:txBody>
                    <a:bodyPr/>
                    <a:lstStyle/>
                    <a:p>
                      <a:pPr marL="0" marR="0" algn="ctr">
                        <a:lnSpc>
                          <a:spcPct val="115000"/>
                        </a:lnSpc>
                        <a:spcBef>
                          <a:spcPts val="0"/>
                        </a:spcBef>
                        <a:spcAft>
                          <a:spcPts val="0"/>
                        </a:spcAft>
                      </a:pPr>
                      <a:r>
                        <a:rPr lang="en-US" sz="1800" b="1" dirty="0">
                          <a:effectLst/>
                          <a:latin typeface="Times New Roman" pitchFamily="18" charset="0"/>
                          <a:ea typeface="Calibri"/>
                          <a:cs typeface="Times New Roman" pitchFamily="18" charset="0"/>
                        </a:rPr>
                        <a:t>Ý </a:t>
                      </a:r>
                      <a:r>
                        <a:rPr lang="en-US" sz="1800" b="1" dirty="0" err="1">
                          <a:effectLst/>
                          <a:latin typeface="Times New Roman" pitchFamily="18" charset="0"/>
                          <a:ea typeface="Calibri"/>
                          <a:cs typeface="Times New Roman" pitchFamily="18" charset="0"/>
                        </a:rPr>
                        <a:t>nghĩ</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của</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người</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anh</a:t>
                      </a:r>
                      <a:endParaRPr lang="en-US" sz="1800" dirty="0">
                        <a:effectLst/>
                        <a:latin typeface="Times New Roman" pitchFamily="18" charset="0"/>
                        <a:ea typeface="Calibri"/>
                        <a:cs typeface="Times New Roman"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a:effectLst/>
                          <a:latin typeface="Times New Roman" pitchFamily="18" charset="0"/>
                          <a:ea typeface="Calibri"/>
                          <a:cs typeface="Times New Roman" pitchFamily="18" charset="0"/>
                        </a:rPr>
                        <a:t>Hành</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động</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của</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người</a:t>
                      </a:r>
                      <a:r>
                        <a:rPr lang="en-US" sz="1800" b="1" dirty="0">
                          <a:effectLst/>
                          <a:latin typeface="Times New Roman" pitchFamily="18" charset="0"/>
                          <a:ea typeface="Calibri"/>
                          <a:cs typeface="Times New Roman" pitchFamily="18" charset="0"/>
                        </a:rPr>
                        <a:t> </a:t>
                      </a:r>
                      <a:r>
                        <a:rPr lang="en-US" sz="1800" b="1" dirty="0" err="1">
                          <a:effectLst/>
                          <a:latin typeface="Times New Roman" pitchFamily="18" charset="0"/>
                          <a:ea typeface="Calibri"/>
                          <a:cs typeface="Times New Roman" pitchFamily="18" charset="0"/>
                        </a:rPr>
                        <a:t>anh</a:t>
                      </a:r>
                      <a:endParaRPr lang="en-US" sz="1800" dirty="0">
                        <a:effectLst/>
                        <a:latin typeface="Times New Roman" pitchFamily="18" charset="0"/>
                        <a:ea typeface="Calibri"/>
                        <a:cs typeface="Times New Roman"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701157">
                <a:tc>
                  <a:txBody>
                    <a:bodyPr/>
                    <a:lstStyle/>
                    <a:p>
                      <a:pPr marL="0" marR="0" fontAlgn="base">
                        <a:spcBef>
                          <a:spcPts val="0"/>
                        </a:spcBef>
                        <a:spcAft>
                          <a:spcPts val="0"/>
                        </a:spcAft>
                      </a:pP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Thấy</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mình</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bất</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tài</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nên</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bị</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đẩy</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ra</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ngoài</a:t>
                      </a:r>
                      <a:endParaRPr lang="en-US" sz="1800" dirty="0">
                        <a:effectLst/>
                        <a:latin typeface="Times New Roman" pitchFamily="18" charset="0"/>
                        <a:ea typeface="Times New Roman"/>
                        <a:cs typeface="Times New Roman" pitchFamily="18" charset="0"/>
                      </a:endParaRPr>
                    </a:p>
                    <a:p>
                      <a:pPr marL="0" marR="0" fontAlgn="base">
                        <a:spcBef>
                          <a:spcPts val="0"/>
                        </a:spcBef>
                        <a:spcAft>
                          <a:spcPts val="0"/>
                        </a:spcAft>
                      </a:pP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Chẳng</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tìm</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thấy</a:t>
                      </a:r>
                      <a:r>
                        <a:rPr lang="en-US" sz="1800" kern="1200" dirty="0">
                          <a:solidFill>
                            <a:srgbClr val="000000"/>
                          </a:solidFill>
                          <a:effectLst/>
                          <a:latin typeface="Times New Roman" pitchFamily="18" charset="0"/>
                          <a:ea typeface="+mn-ea"/>
                          <a:cs typeface="Times New Roman" pitchFamily="18" charset="0"/>
                        </a:rPr>
                        <a:t> ở </a:t>
                      </a:r>
                      <a:r>
                        <a:rPr lang="en-US" sz="1800" kern="1200" dirty="0" err="1">
                          <a:solidFill>
                            <a:srgbClr val="000000"/>
                          </a:solidFill>
                          <a:effectLst/>
                          <a:latin typeface="Times New Roman" pitchFamily="18" charset="0"/>
                          <a:ea typeface="+mn-ea"/>
                          <a:cs typeface="Times New Roman" pitchFamily="18" charset="0"/>
                        </a:rPr>
                        <a:t>mình</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một</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năng</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khiếu</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gì</a:t>
                      </a:r>
                      <a:endParaRPr lang="en-US" sz="1800" dirty="0">
                        <a:effectLst/>
                        <a:latin typeface="Times New Roman" pitchFamily="18" charset="0"/>
                        <a:ea typeface="Times New Roman"/>
                        <a:cs typeface="Times New Roman" pitchFamily="18" charset="0"/>
                      </a:endParaRPr>
                    </a:p>
                    <a:p>
                      <a:pPr marL="0" marR="0" fontAlgn="base">
                        <a:spcBef>
                          <a:spcPts val="0"/>
                        </a:spcBef>
                        <a:spcAft>
                          <a:spcPts val="0"/>
                        </a:spcAft>
                      </a:pP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Không</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thể</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thân</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với</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Mèo</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như</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trước</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được</a:t>
                      </a:r>
                      <a:r>
                        <a:rPr lang="en-US" sz="1800" kern="1200" dirty="0">
                          <a:solidFill>
                            <a:srgbClr val="000000"/>
                          </a:solidFill>
                          <a:effectLst/>
                          <a:latin typeface="Times New Roman" pitchFamily="18" charset="0"/>
                          <a:ea typeface="+mn-ea"/>
                          <a:cs typeface="Times New Roman" pitchFamily="18" charset="0"/>
                        </a:rPr>
                        <a:t> </a:t>
                      </a:r>
                      <a:r>
                        <a:rPr lang="en-US" sz="1800" kern="1200" dirty="0" err="1">
                          <a:solidFill>
                            <a:srgbClr val="000000"/>
                          </a:solidFill>
                          <a:effectLst/>
                          <a:latin typeface="Times New Roman" pitchFamily="18" charset="0"/>
                          <a:ea typeface="+mn-ea"/>
                          <a:cs typeface="Times New Roman" pitchFamily="18" charset="0"/>
                        </a:rPr>
                        <a:t>nữa</a:t>
                      </a:r>
                      <a:endParaRPr lang="en-US" sz="1800" dirty="0">
                        <a:effectLst/>
                        <a:latin typeface="Times New Roman" pitchFamily="18" charset="0"/>
                        <a:ea typeface="Times New Roman"/>
                        <a:cs typeface="Times New Roman" pitchFamily="18" charset="0"/>
                      </a:endParaRPr>
                    </a:p>
                    <a:p>
                      <a:pPr marL="0" marR="0" fontAlgn="base">
                        <a:spcBef>
                          <a:spcPts val="0"/>
                        </a:spcBef>
                        <a:spcAft>
                          <a:spcPts val="0"/>
                        </a:spcAft>
                      </a:pPr>
                      <a:r>
                        <a:rPr lang="en-US" sz="1800" dirty="0">
                          <a:solidFill>
                            <a:srgbClr val="FF0000"/>
                          </a:solidFill>
                          <a:effectLst/>
                          <a:latin typeface="Times New Roman" pitchFamily="18" charset="0"/>
                          <a:ea typeface="Times New Roman"/>
                          <a:cs typeface="Times New Roman" pitchFamily="18" charset="0"/>
                        </a:rPr>
                        <a:t>-&gt; </a:t>
                      </a:r>
                      <a:r>
                        <a:rPr lang="en-US" sz="1800" dirty="0" err="1">
                          <a:solidFill>
                            <a:srgbClr val="FF0000"/>
                          </a:solidFill>
                          <a:effectLst/>
                          <a:latin typeface="Times New Roman" pitchFamily="18" charset="0"/>
                          <a:ea typeface="Times New Roman"/>
                          <a:cs typeface="Times New Roman" pitchFamily="18" charset="0"/>
                        </a:rPr>
                        <a:t>Thất</a:t>
                      </a:r>
                      <a:r>
                        <a:rPr lang="en-US" sz="1800" dirty="0">
                          <a:solidFill>
                            <a:srgbClr val="FF0000"/>
                          </a:solidFill>
                          <a:effectLst/>
                          <a:latin typeface="Times New Roman" pitchFamily="18" charset="0"/>
                          <a:ea typeface="Times New Roman"/>
                          <a:cs typeface="Times New Roman" pitchFamily="18" charset="0"/>
                        </a:rPr>
                        <a:t> </a:t>
                      </a:r>
                      <a:r>
                        <a:rPr lang="en-US" sz="1800" dirty="0" err="1">
                          <a:solidFill>
                            <a:srgbClr val="FF0000"/>
                          </a:solidFill>
                          <a:effectLst/>
                          <a:latin typeface="Times New Roman" pitchFamily="18" charset="0"/>
                          <a:ea typeface="Times New Roman"/>
                          <a:cs typeface="Times New Roman" pitchFamily="18" charset="0"/>
                        </a:rPr>
                        <a:t>vọng</a:t>
                      </a:r>
                      <a:r>
                        <a:rPr lang="en-US" sz="1800" dirty="0">
                          <a:solidFill>
                            <a:srgbClr val="FF0000"/>
                          </a:solidFill>
                          <a:effectLst/>
                          <a:latin typeface="Times New Roman" pitchFamily="18" charset="0"/>
                          <a:ea typeface="Times New Roman"/>
                          <a:cs typeface="Times New Roman" pitchFamily="18" charset="0"/>
                        </a:rPr>
                        <a:t>, </a:t>
                      </a:r>
                      <a:r>
                        <a:rPr lang="en-US" sz="1800" dirty="0" err="1">
                          <a:solidFill>
                            <a:srgbClr val="FF0000"/>
                          </a:solidFill>
                          <a:effectLst/>
                          <a:latin typeface="Times New Roman" pitchFamily="18" charset="0"/>
                          <a:ea typeface="Times New Roman"/>
                          <a:cs typeface="Times New Roman" pitchFamily="18" charset="0"/>
                        </a:rPr>
                        <a:t>buồn</a:t>
                      </a:r>
                      <a:r>
                        <a:rPr lang="en-US" sz="1800" dirty="0">
                          <a:solidFill>
                            <a:srgbClr val="FF0000"/>
                          </a:solidFill>
                          <a:effectLst/>
                          <a:latin typeface="Times New Roman" pitchFamily="18" charset="0"/>
                          <a:ea typeface="Times New Roman"/>
                          <a:cs typeface="Times New Roman" pitchFamily="18" charset="0"/>
                        </a:rPr>
                        <a:t> </a:t>
                      </a:r>
                      <a:r>
                        <a:rPr lang="en-US" sz="1800" dirty="0" err="1">
                          <a:solidFill>
                            <a:srgbClr val="FF0000"/>
                          </a:solidFill>
                          <a:effectLst/>
                          <a:latin typeface="Times New Roman" pitchFamily="18" charset="0"/>
                          <a:ea typeface="Times New Roman"/>
                          <a:cs typeface="Times New Roman" pitchFamily="18" charset="0"/>
                        </a:rPr>
                        <a:t>chán</a:t>
                      </a:r>
                      <a:r>
                        <a:rPr lang="en-US" sz="1800" dirty="0">
                          <a:solidFill>
                            <a:srgbClr val="FF0000"/>
                          </a:solidFill>
                          <a:effectLst/>
                          <a:latin typeface="Times New Roman" pitchFamily="18" charset="0"/>
                          <a:ea typeface="Times New Roman"/>
                          <a:cs typeface="Times New Roman" pitchFamily="18" charset="0"/>
                        </a:rPr>
                        <a:t>, </a:t>
                      </a:r>
                      <a:r>
                        <a:rPr lang="en-US" sz="1800" dirty="0" err="1" smtClean="0">
                          <a:solidFill>
                            <a:srgbClr val="FF0000"/>
                          </a:solidFill>
                          <a:effectLst/>
                          <a:latin typeface="Times New Roman" pitchFamily="18" charset="0"/>
                          <a:ea typeface="Times New Roman"/>
                          <a:cs typeface="Times New Roman" pitchFamily="18" charset="0"/>
                        </a:rPr>
                        <a:t>thi</a:t>
                      </a:r>
                      <a:r>
                        <a:rPr lang="vi-VN" sz="1800" dirty="0" smtClean="0">
                          <a:solidFill>
                            <a:srgbClr val="FF0000"/>
                          </a:solidFill>
                          <a:effectLst/>
                          <a:latin typeface="Times New Roman" pitchFamily="18" charset="0"/>
                          <a:ea typeface="Times New Roman"/>
                          <a:cs typeface="Times New Roman" pitchFamily="18" charset="0"/>
                        </a:rPr>
                        <a:t>ế</a:t>
                      </a:r>
                      <a:r>
                        <a:rPr lang="en-US" sz="1800" dirty="0" smtClean="0">
                          <a:solidFill>
                            <a:srgbClr val="FF0000"/>
                          </a:solidFill>
                          <a:effectLst/>
                          <a:latin typeface="Times New Roman" pitchFamily="18" charset="0"/>
                          <a:ea typeface="Times New Roman"/>
                          <a:cs typeface="Times New Roman" pitchFamily="18" charset="0"/>
                        </a:rPr>
                        <a:t>u </a:t>
                      </a:r>
                      <a:r>
                        <a:rPr lang="en-US" sz="1800" dirty="0" err="1">
                          <a:solidFill>
                            <a:srgbClr val="FF0000"/>
                          </a:solidFill>
                          <a:effectLst/>
                          <a:latin typeface="Times New Roman" pitchFamily="18" charset="0"/>
                          <a:ea typeface="Times New Roman"/>
                          <a:cs typeface="Times New Roman" pitchFamily="18" charset="0"/>
                        </a:rPr>
                        <a:t>tự</a:t>
                      </a:r>
                      <a:r>
                        <a:rPr lang="en-US" sz="1800" dirty="0">
                          <a:solidFill>
                            <a:srgbClr val="FF0000"/>
                          </a:solidFill>
                          <a:effectLst/>
                          <a:latin typeface="Times New Roman" pitchFamily="18" charset="0"/>
                          <a:ea typeface="Times New Roman"/>
                          <a:cs typeface="Times New Roman" pitchFamily="18" charset="0"/>
                        </a:rPr>
                        <a:t> tin, </a:t>
                      </a:r>
                      <a:r>
                        <a:rPr lang="en-US" sz="1800" dirty="0" err="1">
                          <a:solidFill>
                            <a:srgbClr val="FF0000"/>
                          </a:solidFill>
                          <a:effectLst/>
                          <a:latin typeface="Times New Roman" pitchFamily="18" charset="0"/>
                          <a:ea typeface="Times New Roman"/>
                          <a:cs typeface="Times New Roman" pitchFamily="18" charset="0"/>
                        </a:rPr>
                        <a:t>mặc</a:t>
                      </a:r>
                      <a:r>
                        <a:rPr lang="en-US" sz="1800" dirty="0">
                          <a:solidFill>
                            <a:srgbClr val="FF0000"/>
                          </a:solidFill>
                          <a:effectLst/>
                          <a:latin typeface="Times New Roman" pitchFamily="18" charset="0"/>
                          <a:ea typeface="Times New Roman"/>
                          <a:cs typeface="Times New Roman" pitchFamily="18" charset="0"/>
                        </a:rPr>
                        <a:t> </a:t>
                      </a:r>
                      <a:r>
                        <a:rPr lang="en-US" sz="1800" dirty="0" err="1">
                          <a:solidFill>
                            <a:srgbClr val="FF0000"/>
                          </a:solidFill>
                          <a:effectLst/>
                          <a:latin typeface="Times New Roman" pitchFamily="18" charset="0"/>
                          <a:ea typeface="Times New Roman"/>
                          <a:cs typeface="Times New Roman" pitchFamily="18" charset="0"/>
                        </a:rPr>
                        <a:t>cảm</a:t>
                      </a:r>
                      <a:endParaRPr lang="en-US" sz="1800" dirty="0">
                        <a:solidFill>
                          <a:srgbClr val="FF0000"/>
                        </a:solidFill>
                        <a:effectLst/>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800" dirty="0">
                          <a:solidFill>
                            <a:srgbClr val="FF0000"/>
                          </a:solidFill>
                          <a:effectLst/>
                          <a:latin typeface="Times New Roman" pitchFamily="18" charset="0"/>
                          <a:ea typeface="Calibri"/>
                          <a:cs typeface="Times New Roman" pitchFamily="18" charset="0"/>
                        </a:rPr>
                        <a:t> </a:t>
                      </a: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Gục</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đầu</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muốn</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khóc</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Lén</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xem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tranh</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của</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gái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thở</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dài</a:t>
                      </a:r>
                      <a:r>
                        <a:rPr lang="en-US" sz="1800" dirty="0">
                          <a:solidFill>
                            <a:srgbClr val="000000"/>
                          </a:solidFill>
                          <a:effectLst/>
                          <a:latin typeface="Times New Roman" pitchFamily="18" charset="0"/>
                          <a:ea typeface="Calibri"/>
                          <a:cs typeface="Times New Roman" pitchFamily="18" charset="0"/>
                        </a:rPr>
                        <a:t>…</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a:solidFill>
                            <a:srgbClr val="000000"/>
                          </a:solidFill>
                          <a:effectLst/>
                          <a:latin typeface="Times New Roman" pitchFamily="18" charset="0"/>
                          <a:ea typeface="Calibri"/>
                          <a:cs typeface="Times New Roman" pitchFamily="18" charset="0"/>
                        </a:rPr>
                        <a:t>- Hay </a:t>
                      </a:r>
                      <a:r>
                        <a:rPr lang="en-US" sz="1800" dirty="0" err="1">
                          <a:solidFill>
                            <a:srgbClr val="000000"/>
                          </a:solidFill>
                          <a:effectLst/>
                          <a:latin typeface="Times New Roman" pitchFamily="18" charset="0"/>
                          <a:ea typeface="Calibri"/>
                          <a:cs typeface="Times New Roman" pitchFamily="18" charset="0"/>
                        </a:rPr>
                        <a:t>gắt</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gỏng</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với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đẩy</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ra</a:t>
                      </a:r>
                      <a:r>
                        <a:rPr lang="en-US" sz="1800" dirty="0">
                          <a:solidFill>
                            <a:srgbClr val="000000"/>
                          </a:solidFill>
                          <a:effectLst/>
                          <a:latin typeface="Times New Roman" pitchFamily="18" charset="0"/>
                          <a:ea typeface="Calibri"/>
                          <a:cs typeface="Times New Roman" pitchFamily="18" charset="0"/>
                        </a:rPr>
                        <a:t>…</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smtClean="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Cái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mặt</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lem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nhem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như</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chọc</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tức</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tôi</a:t>
                      </a:r>
                      <a:r>
                        <a:rPr lang="en-US" sz="1800" dirty="0">
                          <a:solidFill>
                            <a:srgbClr val="000000"/>
                          </a:solidFill>
                          <a:effectLst/>
                          <a:latin typeface="Times New Roman" pitchFamily="18" charset="0"/>
                          <a:ea typeface="Calibri"/>
                          <a:cs typeface="Times New Roman" pitchFamily="18" charset="0"/>
                        </a:rPr>
                        <a:t>.</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Tôi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thấy</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khó</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chịu</a:t>
                      </a:r>
                      <a:r>
                        <a:rPr lang="en-US" sz="1800" dirty="0">
                          <a:solidFill>
                            <a:srgbClr val="000000"/>
                          </a:solidFill>
                          <a:effectLst/>
                          <a:latin typeface="Times New Roman" pitchFamily="18" charset="0"/>
                          <a:ea typeface="Calibri"/>
                          <a:cs typeface="Times New Roman" pitchFamily="18" charset="0"/>
                        </a:rPr>
                        <a:t>.</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Khi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đạt</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giải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Kiều</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Phương</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ôm</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cổ</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tôi</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đẩy</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nó</a:t>
                      </a:r>
                      <a:r>
                        <a:rPr lang="en-US" sz="1800" dirty="0">
                          <a:solidFill>
                            <a:srgbClr val="000000"/>
                          </a:solidFill>
                          <a:effectLst/>
                          <a:latin typeface="Times New Roman" pitchFamily="18" charset="0"/>
                          <a:ea typeface="Calibri"/>
                          <a:cs typeface="Times New Roman" pitchFamily="18" charset="0"/>
                        </a:rPr>
                        <a:t> </a:t>
                      </a:r>
                      <a:r>
                        <a:rPr lang="en-US" sz="1800" dirty="0" err="1">
                          <a:solidFill>
                            <a:srgbClr val="000000"/>
                          </a:solidFill>
                          <a:effectLst/>
                          <a:latin typeface="Times New Roman" pitchFamily="18" charset="0"/>
                          <a:ea typeface="Calibri"/>
                          <a:cs typeface="Times New Roman" pitchFamily="18" charset="0"/>
                        </a:rPr>
                        <a:t>ra.</a:t>
                      </a:r>
                      <a:endParaRPr lang="en-US" sz="1800" dirty="0">
                        <a:effectLst/>
                        <a:latin typeface="Times New Roman" pitchFamily="18" charset="0"/>
                        <a:ea typeface="Calibri"/>
                        <a:cs typeface="Times New Roman" pitchFamily="18" charset="0"/>
                      </a:endParaRPr>
                    </a:p>
                    <a:p>
                      <a:pPr marL="0" marR="0">
                        <a:lnSpc>
                          <a:spcPct val="115000"/>
                        </a:lnSpc>
                        <a:spcBef>
                          <a:spcPts val="0"/>
                        </a:spcBef>
                        <a:spcAft>
                          <a:spcPts val="0"/>
                        </a:spcAft>
                      </a:pPr>
                      <a:r>
                        <a:rPr lang="en-US" sz="1800" dirty="0">
                          <a:solidFill>
                            <a:srgbClr val="FF0000"/>
                          </a:solidFill>
                          <a:effectLst/>
                          <a:latin typeface="Times New Roman" pitchFamily="18" charset="0"/>
                          <a:ea typeface="Calibri"/>
                          <a:cs typeface="Times New Roman" pitchFamily="18" charset="0"/>
                        </a:rPr>
                        <a:t>-&gt; </a:t>
                      </a:r>
                      <a:r>
                        <a:rPr lang="en-US" sz="1800" dirty="0" err="1" smtClean="0">
                          <a:solidFill>
                            <a:srgbClr val="FF0000"/>
                          </a:solidFill>
                          <a:effectLst/>
                          <a:latin typeface="Times New Roman" pitchFamily="18" charset="0"/>
                          <a:ea typeface="Calibri"/>
                          <a:cs typeface="Times New Roman" pitchFamily="18" charset="0"/>
                        </a:rPr>
                        <a:t>Buồn</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ghen</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tị</a:t>
                      </a:r>
                      <a:r>
                        <a:rPr lang="en-US" sz="1800" dirty="0" smtClean="0">
                          <a:solidFill>
                            <a:srgbClr val="FF0000"/>
                          </a:solidFill>
                          <a:effectLst/>
                          <a:latin typeface="Times New Roman" pitchFamily="18" charset="0"/>
                          <a:ea typeface="Calibri"/>
                          <a:cs typeface="Times New Roman" pitchFamily="18" charset="0"/>
                        </a:rPr>
                        <a:t>, </a:t>
                      </a:r>
                      <a:r>
                        <a:rPr lang="en-US" sz="1800" dirty="0" err="1">
                          <a:solidFill>
                            <a:srgbClr val="FF0000"/>
                          </a:solidFill>
                          <a:effectLst/>
                          <a:latin typeface="Times New Roman" pitchFamily="18" charset="0"/>
                          <a:ea typeface="Calibri"/>
                          <a:cs typeface="Times New Roman" pitchFamily="18" charset="0"/>
                        </a:rPr>
                        <a:t>đố</a:t>
                      </a:r>
                      <a:r>
                        <a:rPr lang="en-US" sz="1800" dirty="0">
                          <a:solidFill>
                            <a:srgbClr val="FF0000"/>
                          </a:solidFill>
                          <a:effectLst/>
                          <a:latin typeface="Times New Roman" pitchFamily="18" charset="0"/>
                          <a:ea typeface="Calibri"/>
                          <a:cs typeface="Times New Roman" pitchFamily="18" charset="0"/>
                        </a:rPr>
                        <a:t> </a:t>
                      </a:r>
                      <a:r>
                        <a:rPr lang="en-US" sz="1800" dirty="0" err="1" smtClean="0">
                          <a:solidFill>
                            <a:srgbClr val="FF0000"/>
                          </a:solidFill>
                          <a:effectLst/>
                          <a:latin typeface="Times New Roman" pitchFamily="18" charset="0"/>
                          <a:ea typeface="Calibri"/>
                          <a:cs typeface="Times New Roman" pitchFamily="18" charset="0"/>
                        </a:rPr>
                        <a:t>kị</a:t>
                      </a:r>
                      <a:r>
                        <a:rPr lang="en-US" sz="1800" dirty="0" smtClean="0">
                          <a:solidFill>
                            <a:srgbClr val="FF0000"/>
                          </a:solidFill>
                          <a:effectLst/>
                          <a:latin typeface="Times New Roman" pitchFamily="18" charset="0"/>
                          <a:ea typeface="Calibri"/>
                          <a:cs typeface="Times New Roman" pitchFamily="18" charset="0"/>
                        </a:rPr>
                        <a:t>,</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xa</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lánh</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em</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thầm</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tán</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phục</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tài</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năng</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của</a:t>
                      </a:r>
                      <a:r>
                        <a:rPr lang="en-US" sz="1800" baseline="0" dirty="0" smtClean="0">
                          <a:solidFill>
                            <a:srgbClr val="FF0000"/>
                          </a:solidFill>
                          <a:effectLst/>
                          <a:latin typeface="Times New Roman" pitchFamily="18" charset="0"/>
                          <a:ea typeface="Calibri"/>
                          <a:cs typeface="Times New Roman" pitchFamily="18" charset="0"/>
                        </a:rPr>
                        <a:t> </a:t>
                      </a:r>
                      <a:r>
                        <a:rPr lang="en-US" sz="1800" baseline="0" dirty="0" err="1" smtClean="0">
                          <a:solidFill>
                            <a:srgbClr val="FF0000"/>
                          </a:solidFill>
                          <a:effectLst/>
                          <a:latin typeface="Times New Roman" pitchFamily="18" charset="0"/>
                          <a:ea typeface="Calibri"/>
                          <a:cs typeface="Times New Roman" pitchFamily="18" charset="0"/>
                        </a:rPr>
                        <a:t>em</a:t>
                      </a:r>
                      <a:endParaRPr lang="en-US" sz="1800" dirty="0">
                        <a:effectLst/>
                        <a:latin typeface="Times New Roman" pitchFamily="18" charset="0"/>
                        <a:ea typeface="Calibri"/>
                        <a:cs typeface="Times New Roman"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84705">
                <a:tc gridSpan="2">
                  <a:txBody>
                    <a:bodyPr/>
                    <a:lstStyle/>
                    <a:p>
                      <a:pPr marL="0" marR="0" algn="ctr">
                        <a:lnSpc>
                          <a:spcPct val="115000"/>
                        </a:lnSpc>
                        <a:spcBef>
                          <a:spcPts val="0"/>
                        </a:spcBef>
                        <a:spcAft>
                          <a:spcPts val="0"/>
                        </a:spcAft>
                      </a:pPr>
                      <a:r>
                        <a:rPr lang="en-US" sz="1800" dirty="0" err="1">
                          <a:solidFill>
                            <a:srgbClr val="002060"/>
                          </a:solidFill>
                          <a:effectLst/>
                          <a:latin typeface="Times New Roman" pitchFamily="18" charset="0"/>
                          <a:ea typeface="Calibri"/>
                          <a:cs typeface="Times New Roman" pitchFamily="18" charset="0"/>
                        </a:rPr>
                        <a:t>Nghệ</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thuật</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Miêu</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tả</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tâm</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lý</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nhân</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vật</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tinh</a:t>
                      </a:r>
                      <a:r>
                        <a:rPr lang="en-US" sz="1800" dirty="0">
                          <a:solidFill>
                            <a:srgbClr val="002060"/>
                          </a:solidFill>
                          <a:effectLst/>
                          <a:latin typeface="Times New Roman" pitchFamily="18" charset="0"/>
                          <a:ea typeface="Calibri"/>
                          <a:cs typeface="Times New Roman" pitchFamily="18" charset="0"/>
                        </a:rPr>
                        <a:t> </a:t>
                      </a:r>
                      <a:r>
                        <a:rPr lang="en-US" sz="1800" dirty="0" err="1">
                          <a:solidFill>
                            <a:srgbClr val="002060"/>
                          </a:solidFill>
                          <a:effectLst/>
                          <a:latin typeface="Times New Roman" pitchFamily="18" charset="0"/>
                          <a:ea typeface="Calibri"/>
                          <a:cs typeface="Times New Roman" pitchFamily="18" charset="0"/>
                        </a:rPr>
                        <a:t>tế</a:t>
                      </a:r>
                      <a:endParaRPr lang="en-US" sz="1800" dirty="0">
                        <a:solidFill>
                          <a:srgbClr val="002060"/>
                        </a:solidFill>
                        <a:effectLst/>
                        <a:latin typeface="Times New Roman" pitchFamily="18" charset="0"/>
                        <a:ea typeface="Calibri"/>
                        <a:cs typeface="Times New Roman"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7380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456565"/>
            <a:ext cx="6924979" cy="1411424"/>
          </a:xfrm>
        </p:spPr>
        <p:txBody>
          <a:bodyPr>
            <a:normAutofit/>
          </a:bodyPr>
          <a:lstStyle/>
          <a:p>
            <a:r>
              <a:rPr lang="en-US" sz="4800" dirty="0">
                <a:solidFill>
                  <a:srgbClr val="C00000"/>
                </a:solidFill>
                <a:latin typeface="Times New Roman" panose="02020603050405020304" pitchFamily="18" charset="0"/>
                <a:cs typeface="Times New Roman" panose="02020603050405020304" pitchFamily="18" charset="0"/>
              </a:rPr>
              <a:t>II. Đọc – hiểu văn bản</a:t>
            </a:r>
            <a:br>
              <a:rPr lang="en-US" sz="4800" dirty="0">
                <a:solidFill>
                  <a:srgbClr val="C00000"/>
                </a:solidFill>
                <a:latin typeface="Times New Roman" panose="02020603050405020304" pitchFamily="18" charset="0"/>
                <a:cs typeface="Times New Roman" panose="02020603050405020304" pitchFamily="18" charset="0"/>
              </a:rPr>
            </a:br>
            <a:r>
              <a:rPr lang="en-US" sz="4800" dirty="0">
                <a:solidFill>
                  <a:srgbClr val="C00000"/>
                </a:solidFill>
                <a:latin typeface="Times New Roman" panose="02020603050405020304" pitchFamily="18" charset="0"/>
                <a:cs typeface="Times New Roman" panose="02020603050405020304" pitchFamily="18" charset="0"/>
              </a:rPr>
              <a:t>2. Nhân vật người anh</a:t>
            </a:r>
            <a:endParaRPr lang="vi-VN" sz="4800"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59591" y="1479367"/>
            <a:ext cx="7225426" cy="2442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i="1" dirty="0">
                <a:solidFill>
                  <a:srgbClr val="C00000"/>
                </a:solidFill>
                <a:latin typeface="Times New Roman" panose="02020603050405020304" pitchFamily="18" charset="0"/>
                <a:cs typeface="Times New Roman" panose="02020603050405020304" pitchFamily="18" charset="0"/>
              </a:rPr>
              <a:t>c)Khi đứng trước bức tranh của người em:</a:t>
            </a:r>
          </a:p>
          <a:p>
            <a:pPr algn="ctr"/>
            <a:r>
              <a:rPr lang="en-US" sz="3500" dirty="0" smtClean="0">
                <a:solidFill>
                  <a:schemeClr val="tx1"/>
                </a:solidFill>
                <a:latin typeface="Times New Roman" panose="02020603050405020304" pitchFamily="18" charset="0"/>
                <a:cs typeface="Times New Roman" panose="02020603050405020304" pitchFamily="18" charset="0"/>
              </a:rPr>
              <a:t> </a:t>
            </a:r>
            <a:endParaRPr lang="en-US" sz="3500" dirty="0">
              <a:solidFill>
                <a:schemeClr val="tx1"/>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017" y="456564"/>
            <a:ext cx="4232365" cy="2972435"/>
          </a:xfrm>
          <a:prstGeom prst="rect">
            <a:avLst/>
          </a:prstGeom>
        </p:spPr>
      </p:pic>
    </p:spTree>
    <p:extLst>
      <p:ext uri="{BB962C8B-B14F-4D97-AF65-F5344CB8AC3E}">
        <p14:creationId xmlns:p14="http://schemas.microsoft.com/office/powerpoint/2010/main" val="25780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8570584"/>
              </p:ext>
            </p:extLst>
          </p:nvPr>
        </p:nvGraphicFramePr>
        <p:xfrm>
          <a:off x="801279" y="838986"/>
          <a:ext cx="9982986" cy="5279009"/>
        </p:xfrm>
        <a:graphic>
          <a:graphicData uri="http://schemas.openxmlformats.org/drawingml/2006/table">
            <a:tbl>
              <a:tblPr firstRow="1" firstCol="1" bandRow="1">
                <a:tableStyleId>{5C22544A-7EE6-4342-B048-85BDC9FD1C3A}</a:tableStyleId>
              </a:tblPr>
              <a:tblGrid>
                <a:gridCol w="3414708">
                  <a:extLst>
                    <a:ext uri="{9D8B030D-6E8A-4147-A177-3AD203B41FA5}">
                      <a16:colId xmlns="" xmlns:a16="http://schemas.microsoft.com/office/drawing/2014/main" val="1164787414"/>
                    </a:ext>
                  </a:extLst>
                </a:gridCol>
                <a:gridCol w="6568278">
                  <a:extLst>
                    <a:ext uri="{9D8B030D-6E8A-4147-A177-3AD203B41FA5}">
                      <a16:colId xmlns="" xmlns:a16="http://schemas.microsoft.com/office/drawing/2014/main" val="706897333"/>
                    </a:ext>
                  </a:extLst>
                </a:gridCol>
              </a:tblGrid>
              <a:tr h="641359">
                <a:tc gridSpan="2">
                  <a:txBody>
                    <a:bodyPr/>
                    <a:lstStyle/>
                    <a:p>
                      <a:pPr marL="0" marR="0">
                        <a:lnSpc>
                          <a:spcPct val="115000"/>
                        </a:lnSpc>
                        <a:spcBef>
                          <a:spcPts val="0"/>
                        </a:spcBef>
                        <a:spcAft>
                          <a:spcPts val="0"/>
                        </a:spcAft>
                      </a:pPr>
                      <a:r>
                        <a:rPr lang="vi-VN" sz="1400" dirty="0">
                          <a:effectLst/>
                        </a:rPr>
                        <a:t>                         </a:t>
                      </a:r>
                      <a:r>
                        <a:rPr lang="pt-BR" sz="1800" dirty="0">
                          <a:solidFill>
                            <a:srgbClr val="FF0000"/>
                          </a:solidFill>
                          <a:effectLst/>
                        </a:rPr>
                        <a:t>Vẻ đẹp của bức tranh “Anh trai tôi”</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3499040245"/>
                  </a:ext>
                </a:extLst>
              </a:tr>
              <a:tr h="645262">
                <a:tc>
                  <a:txBody>
                    <a:bodyPr/>
                    <a:lstStyle/>
                    <a:p>
                      <a:pPr marL="0" marR="0">
                        <a:lnSpc>
                          <a:spcPct val="115000"/>
                        </a:lnSpc>
                        <a:spcBef>
                          <a:spcPts val="0"/>
                        </a:spcBef>
                        <a:spcAft>
                          <a:spcPts val="0"/>
                        </a:spcAft>
                      </a:pPr>
                      <a:r>
                        <a:rPr lang="pt-BR" sz="1800" dirty="0">
                          <a:solidFill>
                            <a:srgbClr val="FF0000"/>
                          </a:solidFill>
                          <a:effectLst/>
                        </a:rPr>
                        <a:t>Nội dung tranh</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pt-BR" sz="14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60202282"/>
                  </a:ext>
                </a:extLst>
              </a:tr>
              <a:tr h="1330796">
                <a:tc>
                  <a:txBody>
                    <a:bodyPr/>
                    <a:lstStyle/>
                    <a:p>
                      <a:pPr marL="0" marR="0">
                        <a:lnSpc>
                          <a:spcPct val="115000"/>
                        </a:lnSpc>
                        <a:spcBef>
                          <a:spcPts val="0"/>
                        </a:spcBef>
                        <a:spcAft>
                          <a:spcPts val="0"/>
                        </a:spcAft>
                      </a:pPr>
                      <a:r>
                        <a:rPr lang="pt-BR" sz="2000" dirty="0">
                          <a:solidFill>
                            <a:srgbClr val="FF0000"/>
                          </a:solidFill>
                          <a:effectLst/>
                        </a:rPr>
                        <a:t>Người anh trong bức tranh</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pt-BR" sz="14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10198466"/>
                  </a:ext>
                </a:extLst>
              </a:tr>
              <a:tr h="1330796">
                <a:tc>
                  <a:txBody>
                    <a:bodyPr/>
                    <a:lstStyle/>
                    <a:p>
                      <a:pPr marL="0" marR="0">
                        <a:lnSpc>
                          <a:spcPct val="115000"/>
                        </a:lnSpc>
                        <a:spcBef>
                          <a:spcPts val="0"/>
                        </a:spcBef>
                        <a:spcAft>
                          <a:spcPts val="0"/>
                        </a:spcAft>
                      </a:pPr>
                      <a:r>
                        <a:rPr lang="pt-BR" sz="1800" dirty="0">
                          <a:solidFill>
                            <a:srgbClr val="FF0000"/>
                          </a:solidFill>
                          <a:effectLst/>
                        </a:rPr>
                        <a:t>So sánh với người anh ngoài đời thực</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pt-BR" sz="14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08198261"/>
                  </a:ext>
                </a:extLst>
              </a:tr>
              <a:tr h="1330796">
                <a:tc gridSpan="2">
                  <a:txBody>
                    <a:bodyPr/>
                    <a:lstStyle/>
                    <a:p>
                      <a:pPr marL="0" marR="0">
                        <a:lnSpc>
                          <a:spcPct val="115000"/>
                        </a:lnSpc>
                        <a:spcBef>
                          <a:spcPts val="0"/>
                        </a:spcBef>
                        <a:spcAft>
                          <a:spcPts val="0"/>
                        </a:spcAft>
                      </a:pPr>
                      <a:r>
                        <a:rPr lang="pt-BR" sz="1800" dirty="0">
                          <a:solidFill>
                            <a:srgbClr val="FF0000"/>
                          </a:solidFill>
                          <a:effectLst/>
                        </a:rPr>
                        <a:t>Ý nghĩa bức tranh:........................................................................</a:t>
                      </a:r>
                      <a:endParaRPr lang="en-US" sz="1800" dirty="0">
                        <a:solidFill>
                          <a:srgbClr val="FF0000"/>
                        </a:solidFill>
                        <a:effectLst/>
                      </a:endParaRPr>
                    </a:p>
                    <a:p>
                      <a:pPr marL="0" marR="0">
                        <a:lnSpc>
                          <a:spcPct val="115000"/>
                        </a:lnSpc>
                        <a:spcBef>
                          <a:spcPts val="0"/>
                        </a:spcBef>
                        <a:spcAft>
                          <a:spcPts val="0"/>
                        </a:spcAft>
                      </a:pPr>
                      <a:r>
                        <a:rPr lang="pt-BR" sz="14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132627568"/>
                  </a:ext>
                </a:extLst>
              </a:tr>
            </a:tbl>
          </a:graphicData>
        </a:graphic>
      </p:graphicFrame>
    </p:spTree>
    <p:extLst>
      <p:ext uri="{BB962C8B-B14F-4D97-AF65-F5344CB8AC3E}">
        <p14:creationId xmlns:p14="http://schemas.microsoft.com/office/powerpoint/2010/main" val="841949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801419" y="1688132"/>
            <a:ext cx="3883231" cy="159129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800" b="1" i="1" dirty="0">
                <a:solidFill>
                  <a:schemeClr val="tx1"/>
                </a:solidFill>
                <a:latin typeface="Times New Roman" panose="02020603050405020304" pitchFamily="18" charset="0"/>
                <a:cs typeface="Times New Roman" panose="02020603050405020304" pitchFamily="18" charset="0"/>
              </a:rPr>
              <a:t>Vẻ đẹp của bức tranh “Anh trai tôi”</a:t>
            </a:r>
            <a:endParaRPr lang="en-US" sz="2800" dirty="0">
              <a:solidFill>
                <a:schemeClr val="tx1"/>
              </a:solidFill>
              <a:latin typeface="Times New Roman" panose="02020603050405020304" pitchFamily="18" charset="0"/>
              <a:ea typeface="Calibri"/>
              <a:cs typeface="Times New Roman" panose="02020603050405020304" pitchFamily="18" charset="0"/>
            </a:endParaRPr>
          </a:p>
        </p:txBody>
      </p:sp>
      <p:sp>
        <p:nvSpPr>
          <p:cNvPr id="6" name="Rounded Rectangle 5"/>
          <p:cNvSpPr/>
          <p:nvPr/>
        </p:nvSpPr>
        <p:spPr>
          <a:xfrm>
            <a:off x="6895033" y="397151"/>
            <a:ext cx="2410691" cy="76002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latin typeface="Times New Roman" panose="02020603050405020304" pitchFamily="18" charset="0"/>
                <a:cs typeface="Times New Roman" panose="02020603050405020304" pitchFamily="18" charset="0"/>
              </a:rPr>
              <a:t>Người anh trong bức tranh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572000" y="174946"/>
            <a:ext cx="2315688" cy="131816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solidFill>
                  <a:schemeClr val="tx1"/>
                </a:solidFill>
                <a:latin typeface="Times New Roman" panose="02020603050405020304" pitchFamily="18" charset="0"/>
                <a:cs typeface="Times New Roman" panose="02020603050405020304" pitchFamily="18" charset="0"/>
              </a:rPr>
              <a:t>Đẹp hoàn hảo, vừa có tâm hồn mơ mộng, vùa có vẻ đẹp trí tuệ</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85652" y="2200180"/>
            <a:ext cx="2541319" cy="11162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solidFill>
                  <a:schemeClr val="tx1"/>
                </a:solidFill>
                <a:latin typeface="Times New Roman" panose="02020603050405020304" pitchFamily="18" charset="0"/>
                <a:cs typeface="Times New Roman" panose="02020603050405020304" pitchFamily="18" charset="0"/>
              </a:rPr>
              <a:t>So sánh với người anh ngoài đời thực</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163416" y="3429000"/>
            <a:ext cx="2541318" cy="124690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solidFill>
                  <a:schemeClr val="tx1"/>
                </a:solidFill>
                <a:latin typeface="Times New Roman" panose="02020603050405020304" pitchFamily="18" charset="0"/>
                <a:cs typeface="Times New Roman" panose="02020603050405020304" pitchFamily="18" charset="0"/>
              </a:rPr>
              <a:t>Ghen tị, đố kị với tài năng  của em.</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572000" y="3954483"/>
            <a:ext cx="1995055" cy="102127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i="1" dirty="0">
                <a:latin typeface="Times New Roman" panose="02020603050405020304" pitchFamily="18" charset="0"/>
                <a:cs typeface="Times New Roman" panose="02020603050405020304" pitchFamily="18" charset="0"/>
              </a:rPr>
              <a:t>Ý nghĩa bức tranh: </a:t>
            </a:r>
            <a:endParaRPr lang="en-US" sz="22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6567055" y="3810385"/>
            <a:ext cx="5652654" cy="176942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200" dirty="0">
                <a:solidFill>
                  <a:schemeClr val="tx1"/>
                </a:solidFill>
                <a:latin typeface="Times New Roman" panose="02020603050405020304" pitchFamily="18" charset="0"/>
                <a:cs typeface="Times New Roman" panose="02020603050405020304" pitchFamily="18" charset="0"/>
              </a:rPr>
              <a:t>vừa thể hiện tài năng, vẻ đẹp tâm hồn nhân hậu, vị tha, cao thượng của Kiều Phương vừa làm người anh thay đổi cả nhận thức, tìn cảm, thái độ.</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4" name="Down Arrow 13"/>
          <p:cNvSpPr/>
          <p:nvPr/>
        </p:nvSpPr>
        <p:spPr>
          <a:xfrm>
            <a:off x="6983700" y="1188450"/>
            <a:ext cx="326572" cy="8906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569527" y="3669474"/>
            <a:ext cx="356260" cy="285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66" y="4975761"/>
            <a:ext cx="3950587" cy="176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25" y="94013"/>
            <a:ext cx="419996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410105696"/>
              </p:ext>
            </p:extLst>
          </p:nvPr>
        </p:nvGraphicFramePr>
        <p:xfrm>
          <a:off x="1425039" y="2722963"/>
          <a:ext cx="10178381" cy="3364992"/>
        </p:xfrm>
        <a:graphic>
          <a:graphicData uri="http://schemas.openxmlformats.org/drawingml/2006/table">
            <a:tbl>
              <a:tblPr firstRow="1" firstCol="1" bandRow="1">
                <a:tableStyleId>{5C22544A-7EE6-4342-B048-85BDC9FD1C3A}</a:tableStyleId>
              </a:tblPr>
              <a:tblGrid>
                <a:gridCol w="2484335">
                  <a:extLst>
                    <a:ext uri="{9D8B030D-6E8A-4147-A177-3AD203B41FA5}">
                      <a16:colId xmlns="" xmlns:a16="http://schemas.microsoft.com/office/drawing/2014/main" val="20000"/>
                    </a:ext>
                  </a:extLst>
                </a:gridCol>
                <a:gridCol w="5214572">
                  <a:extLst>
                    <a:ext uri="{9D8B030D-6E8A-4147-A177-3AD203B41FA5}">
                      <a16:colId xmlns="" xmlns:a16="http://schemas.microsoft.com/office/drawing/2014/main" val="20001"/>
                    </a:ext>
                  </a:extLst>
                </a:gridCol>
                <a:gridCol w="2479474">
                  <a:extLst>
                    <a:ext uri="{9D8B030D-6E8A-4147-A177-3AD203B41FA5}">
                      <a16:colId xmlns="" xmlns:a16="http://schemas.microsoft.com/office/drawing/2014/main" val="20002"/>
                    </a:ext>
                  </a:extLst>
                </a:gridCol>
              </a:tblGrid>
              <a:tr h="0">
                <a:tc gridSpan="3">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Diễn biến tâm trạng người anh khi đứng trước bức tranh của em gái.</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0">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Nội dung</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Chi tiết</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Nhận xét</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1"/>
                  </a:ext>
                </a:extLst>
              </a:tr>
              <a:tr h="0">
                <a:tc rowSpan="5">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Tâm trạng</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2"/>
                  </a:ext>
                </a:extLst>
              </a:tr>
              <a:tr h="0">
                <a:tc vMerge="1">
                  <a:txBody>
                    <a:bodyPr/>
                    <a:lstStyle/>
                    <a:p>
                      <a:endParaRPr lang="en-US"/>
                    </a:p>
                  </a:txBody>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3"/>
                  </a:ext>
                </a:extLst>
              </a:tr>
              <a:tr h="0">
                <a:tc vMerge="1">
                  <a:txBody>
                    <a:bodyPr/>
                    <a:lstStyle/>
                    <a:p>
                      <a:endParaRPr lang="en-US"/>
                    </a:p>
                  </a:txBody>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4"/>
                  </a:ext>
                </a:extLst>
              </a:tr>
              <a:tr h="0">
                <a:tc vMerge="1">
                  <a:txBody>
                    <a:bodyPr/>
                    <a:lstStyle/>
                    <a:p>
                      <a:endParaRPr lang="en-US"/>
                    </a:p>
                  </a:txBody>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5"/>
                  </a:ext>
                </a:extLst>
              </a:tr>
              <a:tr h="0">
                <a:tc vMerge="1">
                  <a:txBody>
                    <a:bodyPr/>
                    <a:lstStyle/>
                    <a:p>
                      <a:endParaRPr lang="en-US"/>
                    </a:p>
                  </a:txBody>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6"/>
                  </a:ext>
                </a:extLst>
              </a:tr>
              <a:tr h="0">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Suy nghĩ</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pt-BR"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509738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30140" y="1852551"/>
            <a:ext cx="2481943" cy="206630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solidFill>
                  <a:schemeClr val="tx1"/>
                </a:solidFill>
                <a:latin typeface="Times New Roman" panose="02020603050405020304" pitchFamily="18" charset="0"/>
                <a:cs typeface="Times New Roman" panose="02020603050405020304" pitchFamily="18" charset="0"/>
              </a:rPr>
              <a:t>Diễn biến tâm trạng người anh khi đứng trước bức tranh của em gái.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265225" y="914400"/>
            <a:ext cx="3515097" cy="12587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dirty="0">
                <a:solidFill>
                  <a:schemeClr val="tx1"/>
                </a:solidFill>
                <a:latin typeface="Times New Roman" panose="02020603050405020304" pitchFamily="18" charset="0"/>
                <a:cs typeface="Times New Roman" panose="02020603050405020304" pitchFamily="18" charset="0"/>
              </a:rPr>
              <a:t>- Giật sững người ngạc nhiên bám chặt lấy tay mẹ</a:t>
            </a:r>
            <a:endParaRPr lang="en-US" sz="2000" dirty="0">
              <a:solidFill>
                <a:schemeClr val="tx1"/>
              </a:solidFill>
              <a:latin typeface="Times New Roman" panose="02020603050405020304" pitchFamily="18" charset="0"/>
              <a:cs typeface="Times New Roman" panose="02020603050405020304" pitchFamily="18" charset="0"/>
            </a:endParaRPr>
          </a:p>
          <a:p>
            <a:r>
              <a:rPr lang="pt-BR" sz="2000" dirty="0">
                <a:solidFill>
                  <a:schemeClr val="tx1"/>
                </a:solidFill>
                <a:latin typeface="Times New Roman" panose="02020603050405020304" pitchFamily="18" charset="0"/>
                <a:cs typeface="Times New Roman" panose="02020603050405020304" pitchFamily="18" charset="0"/>
              </a:rPr>
              <a:t>- Ngỡ ngàng</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989620" y="2137574"/>
            <a:ext cx="2790702" cy="12231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Không ngờ mình lại xuất hiện trong bức tranh của em</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857008" y="581891"/>
            <a:ext cx="2113808" cy="62939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Hãnh diện</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41911" y="795641"/>
            <a:ext cx="3633851" cy="96190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Không ngờ hình ảnh của mình đẹp đẽ, hoàn hảo đến vậy.</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230088" y="3307278"/>
            <a:ext cx="1626920" cy="69470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Times New Roman" panose="02020603050405020304" pitchFamily="18" charset="0"/>
                <a:cs typeface="Times New Roman" panose="02020603050405020304" pitchFamily="18" charset="0"/>
              </a:rPr>
              <a:t>- Xấu hổ</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54380" y="2916622"/>
            <a:ext cx="3170712" cy="184538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dirty="0">
                <a:solidFill>
                  <a:schemeClr val="tx1"/>
                </a:solidFill>
                <a:latin typeface="Times New Roman" panose="02020603050405020304" pitchFamily="18" charset="0"/>
                <a:cs typeface="Times New Roman" panose="02020603050405020304" pitchFamily="18" charset="0"/>
              </a:rPr>
              <a:t>- Xấu hổ vì mình đã có suy nghĩ, tình cảm và cách ứng xử nhỏ nhen, không xứng đáng với sự cao thượng, vị tha của em mình.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043548" y="4762005"/>
            <a:ext cx="2155371" cy="109869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Nhìn như thôi miên vào dòng chữ “ anh trai tôi”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066307" y="5569527"/>
            <a:ext cx="2111555" cy="10094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Không tin vào mắt mình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148945" y="4405745"/>
            <a:ext cx="1840675" cy="9500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dirty="0">
                <a:solidFill>
                  <a:schemeClr val="tx1"/>
                </a:solidFill>
                <a:latin typeface="Times New Roman" panose="02020603050405020304" pitchFamily="18" charset="0"/>
                <a:cs typeface="Times New Roman" panose="02020603050405020304" pitchFamily="18" charset="0"/>
              </a:rPr>
              <a:t>- </a:t>
            </a:r>
            <a:r>
              <a:rPr lang="pt-BR" sz="2000" dirty="0">
                <a:solidFill>
                  <a:schemeClr val="tx1"/>
                </a:solidFill>
                <a:latin typeface="Times New Roman" panose="02020603050405020304" pitchFamily="18" charset="0"/>
                <a:cs typeface="Times New Roman" panose="02020603050405020304" pitchFamily="18" charset="0"/>
              </a:rPr>
              <a:t>Muốn</a:t>
            </a:r>
            <a:r>
              <a:rPr lang="pt-BR" dirty="0">
                <a:solidFill>
                  <a:schemeClr val="tx1"/>
                </a:solidFill>
                <a:latin typeface="Times New Roman" panose="02020603050405020304" pitchFamily="18" charset="0"/>
                <a:cs typeface="Times New Roman" panose="02020603050405020304" pitchFamily="18" charset="0"/>
              </a:rPr>
              <a:t> khóc </a:t>
            </a:r>
            <a:r>
              <a:rPr lang="pt-BR" dirty="0" smtClean="0">
                <a:solidFill>
                  <a:schemeClr val="tx1"/>
                </a:solidFill>
                <a:latin typeface="Times New Roman" panose="02020603050405020304" pitchFamily="18" charset="0"/>
                <a:cs typeface="Times New Roman" panose="02020603050405020304" pitchFamily="18" charset="0"/>
              </a:rPr>
              <a:t>quá.</a:t>
            </a:r>
            <a:endParaRPr lang="en-US" sz="1400" dirty="0">
              <a:solidFill>
                <a:schemeClr val="tx1"/>
              </a:solidFill>
              <a:latin typeface="Times New Roman" panose="02020603050405020304" pitchFamily="18" charset="0"/>
              <a:ea typeface="Calibri"/>
              <a:cs typeface="Times New Roman" panose="02020603050405020304" pitchFamily="18" charset="0"/>
            </a:endParaRPr>
          </a:p>
        </p:txBody>
      </p:sp>
      <p:sp>
        <p:nvSpPr>
          <p:cNvPr id="14" name="Rounded Rectangle 13"/>
          <p:cNvSpPr/>
          <p:nvPr/>
        </p:nvSpPr>
        <p:spPr>
          <a:xfrm>
            <a:off x="8514609" y="5011387"/>
            <a:ext cx="3408218" cy="146066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Times New Roman" panose="02020603050405020304" pitchFamily="18" charset="0"/>
                <a:cs typeface="Times New Roman" panose="02020603050405020304" pitchFamily="18" charset="0"/>
              </a:rPr>
              <a:t>- Đây không còn là tiếng khóc tủi hổ, tự ti mà là tiếng khóc hối hận, chân thành trước tâm hồn trong sáng và nhân hậu của em gái.</a:t>
            </a:r>
            <a:endParaRPr lang="en-US" sz="20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H="1" flipV="1">
            <a:off x="6198919" y="1211283"/>
            <a:ext cx="258288" cy="682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 idx="7"/>
            <a:endCxn id="4" idx="1"/>
          </p:cNvCxnSpPr>
          <p:nvPr/>
        </p:nvCxnSpPr>
        <p:spPr>
          <a:xfrm flipV="1">
            <a:off x="7248611" y="1543792"/>
            <a:ext cx="1016614" cy="611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5"/>
            <a:endCxn id="12" idx="0"/>
          </p:cNvCxnSpPr>
          <p:nvPr/>
        </p:nvCxnSpPr>
        <p:spPr>
          <a:xfrm>
            <a:off x="7248611" y="3616253"/>
            <a:ext cx="820672" cy="789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3"/>
            <a:endCxn id="8" idx="3"/>
          </p:cNvCxnSpPr>
          <p:nvPr/>
        </p:nvCxnSpPr>
        <p:spPr>
          <a:xfrm flipH="1">
            <a:off x="4857008" y="3616253"/>
            <a:ext cx="636604" cy="383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 idx="0"/>
          </p:cNvCxnSpPr>
          <p:nvPr/>
        </p:nvCxnSpPr>
        <p:spPr>
          <a:xfrm flipH="1">
            <a:off x="5121234" y="3918857"/>
            <a:ext cx="935182" cy="843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0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down)">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circle(in)">
                                      <p:cBhvr>
                                        <p:cTn id="76" dur="20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wipe(down)">
                                      <p:cBhvr>
                                        <p:cTn id="10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16420" y="1460665"/>
            <a:ext cx="2066307" cy="7718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i="1" dirty="0">
                <a:solidFill>
                  <a:schemeClr val="tx1"/>
                </a:solidFill>
                <a:latin typeface="Times New Roman" panose="02020603050405020304" pitchFamily="18" charset="0"/>
                <a:cs typeface="Times New Roman" panose="02020603050405020304" pitchFamily="18" charset="0"/>
              </a:rPr>
              <a:t>Suy nghĩ</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Oval 2"/>
          <p:cNvSpPr/>
          <p:nvPr/>
        </p:nvSpPr>
        <p:spPr>
          <a:xfrm>
            <a:off x="4061390" y="1805051"/>
            <a:ext cx="3206308" cy="206630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latin typeface="Times New Roman" panose="02020603050405020304" pitchFamily="18" charset="0"/>
                <a:cs typeface="Times New Roman" panose="02020603050405020304" pitchFamily="18" charset="0"/>
              </a:rPr>
              <a:t>Diễn biến tâm trạng người anh khi đứng trước bức tranh của em gái.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395855" y="2232561"/>
            <a:ext cx="3693226" cy="1151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Times New Roman" panose="02020603050405020304" pitchFamily="18" charset="0"/>
                <a:cs typeface="Times New Roman" panose="02020603050405020304" pitchFamily="18" charset="0"/>
              </a:rPr>
              <a:t>- Không phải con đâu. Đấy là tâm hồn và lòng nhân hậu của em con đấy”</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911439" y="4405745"/>
            <a:ext cx="4928260" cy="18169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smtClean="0">
                <a:solidFill>
                  <a:schemeClr val="tx1"/>
                </a:solidFill>
                <a:latin typeface="Times New Roman" panose="02020603050405020304" pitchFamily="18" charset="0"/>
                <a:cs typeface="Times New Roman" panose="02020603050405020304" pitchFamily="18" charset="0"/>
              </a:rPr>
              <a:t>=&gt;Quá </a:t>
            </a:r>
            <a:r>
              <a:rPr lang="pt-BR" sz="2400" dirty="0">
                <a:solidFill>
                  <a:schemeClr val="tx1"/>
                </a:solidFill>
                <a:latin typeface="Times New Roman" panose="02020603050405020304" pitchFamily="18" charset="0"/>
                <a:cs typeface="Times New Roman" panose="02020603050405020304" pitchFamily="18" charset="0"/>
              </a:rPr>
              <a:t>trình nhận thức đã  hoàn thành trọn vẹn. Cậu bé đã cất đi gánh nặng vẫn đè lên trái tim, đánh đuổi được con rắn của lòng ghen tị.</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Pngtree—angry little boy is crying_5163299.png"/>
          <p:cNvPicPr>
            <a:picLocks noChangeAspect="1"/>
          </p:cNvPicPr>
          <p:nvPr/>
        </p:nvPicPr>
        <p:blipFill>
          <a:blip r:embed="rId2" cstate="print"/>
          <a:srcRect l="38148" t="9788" r="26296" b="42593"/>
          <a:stretch>
            <a:fillRect/>
          </a:stretch>
        </p:blipFill>
        <p:spPr>
          <a:xfrm>
            <a:off x="0" y="648317"/>
            <a:ext cx="3733799" cy="3056783"/>
          </a:xfrm>
          <a:prstGeom prst="rect">
            <a:avLst/>
          </a:prstGeom>
        </p:spPr>
      </p:pic>
    </p:spTree>
    <p:extLst>
      <p:ext uri="{BB962C8B-B14F-4D97-AF65-F5344CB8AC3E}">
        <p14:creationId xmlns:p14="http://schemas.microsoft.com/office/powerpoint/2010/main" val="40549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4013859" y="344383"/>
            <a:ext cx="6032665" cy="1579419"/>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Chân</a:t>
            </a:r>
            <a:r>
              <a:rPr lang="en-US" sz="2800" b="1" dirty="0">
                <a:solidFill>
                  <a:schemeClr val="tx1"/>
                </a:solidFill>
                <a:latin typeface="Times New Roman" panose="02020603050405020304" pitchFamily="18" charset="0"/>
                <a:cs typeface="Times New Roman" panose="02020603050405020304" pitchFamily="18" charset="0"/>
              </a:rPr>
              <a:t> dung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trai</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873801" y="3230081"/>
            <a:ext cx="7125195" cy="256507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Yêu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gái</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lvl="0"/>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gái</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hơn</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4" name="Picture 3" descr="—Pngtree—angry little boy is crying_5163299.png"/>
          <p:cNvPicPr>
            <a:picLocks noChangeAspect="1"/>
          </p:cNvPicPr>
          <p:nvPr/>
        </p:nvPicPr>
        <p:blipFill>
          <a:blip r:embed="rId2" cstate="print"/>
          <a:srcRect l="38148" t="9788" r="26296" b="42593"/>
          <a:stretch>
            <a:fillRect/>
          </a:stretch>
        </p:blipFill>
        <p:spPr>
          <a:xfrm>
            <a:off x="-2474" y="0"/>
            <a:ext cx="3733799" cy="3056783"/>
          </a:xfrm>
          <a:prstGeom prst="rect">
            <a:avLst/>
          </a:prstGeom>
        </p:spPr>
      </p:pic>
    </p:spTree>
    <p:extLst>
      <p:ext uri="{BB962C8B-B14F-4D97-AF65-F5344CB8AC3E}">
        <p14:creationId xmlns:p14="http://schemas.microsoft.com/office/powerpoint/2010/main" val="27351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AutoShape 11"/>
          <p:cNvSpPr>
            <a:spLocks noChangeArrowheads="1"/>
          </p:cNvSpPr>
          <p:nvPr/>
        </p:nvSpPr>
        <p:spPr bwMode="auto">
          <a:xfrm>
            <a:off x="2133600" y="80010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5410200" y="1531205"/>
            <a:ext cx="4876800" cy="830997"/>
          </a:xfrm>
          <a:prstGeom prst="rect">
            <a:avLst/>
          </a:prstGeom>
          <a:noFill/>
          <a:ln w="9525">
            <a:noFill/>
            <a:miter lim="800000"/>
            <a:headEnd/>
            <a:tailEnd/>
          </a:ln>
        </p:spPr>
        <p:txBody>
          <a:bodyPr wrap="square">
            <a:spAutoFit/>
          </a:bodyPr>
          <a:lstStyle/>
          <a:p>
            <a:pPr marL="342900" indent="-342900" algn="ctr">
              <a:spcBef>
                <a:spcPct val="50000"/>
              </a:spcBef>
            </a:pPr>
            <a:r>
              <a:rPr lang="en-US" altLang="zh-CN" sz="2400" b="1" dirty="0" err="1">
                <a:solidFill>
                  <a:srgbClr val="FF0000"/>
                </a:solidFill>
                <a:latin typeface="Times New Roman" pitchFamily="18" charset="0"/>
                <a:cs typeface="Times New Roman" pitchFamily="18" charset="0"/>
              </a:rPr>
              <a:t>Người</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anh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trách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nhưng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cũng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cảm</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thông</a:t>
            </a:r>
            <a:r>
              <a:rPr lang="en-US" altLang="zh-CN" sz="2400" b="1" dirty="0">
                <a:solidFill>
                  <a:srgbClr val="FF0000"/>
                </a:solidFill>
                <a:latin typeface="Times New Roman" pitchFamily="18" charset="0"/>
                <a:cs typeface="Times New Roman" pitchFamily="18" charset="0"/>
              </a:rPr>
              <a:t>:</a:t>
            </a:r>
          </a:p>
        </p:txBody>
      </p:sp>
      <p:pic>
        <p:nvPicPr>
          <p:cNvPr id="13" name="Picture 12" descr="—Pngtree—cute chick animal expression pack_3943630.png"/>
          <p:cNvPicPr>
            <a:picLocks noChangeAspect="1"/>
          </p:cNvPicPr>
          <p:nvPr/>
        </p:nvPicPr>
        <p:blipFill>
          <a:blip r:embed="rId2" cstate="print"/>
          <a:stretch>
            <a:fillRect/>
          </a:stretch>
        </p:blipFill>
        <p:spPr>
          <a:xfrm>
            <a:off x="1524000" y="3105150"/>
            <a:ext cx="2895600" cy="2895600"/>
          </a:xfrm>
          <a:prstGeom prst="rect">
            <a:avLst/>
          </a:prstGeom>
        </p:spPr>
      </p:pic>
      <p:sp>
        <p:nvSpPr>
          <p:cNvPr id="14" name="AutoShape 15"/>
          <p:cNvSpPr>
            <a:spLocks noChangeArrowheads="1"/>
          </p:cNvSpPr>
          <p:nvPr/>
        </p:nvSpPr>
        <p:spPr bwMode="auto">
          <a:xfrm>
            <a:off x="2514600" y="1066802"/>
            <a:ext cx="3951288" cy="2074069"/>
          </a:xfrm>
          <a:prstGeom prst="cloudCallout">
            <a:avLst>
              <a:gd name="adj1" fmla="val -39250"/>
              <a:gd name="adj2" fmla="val 67903"/>
            </a:avLst>
          </a:prstGeom>
          <a:noFill/>
          <a:ln w="31750">
            <a:solidFill>
              <a:srgbClr val="FF00FF"/>
            </a:solidFill>
            <a:round/>
            <a:headEnd/>
            <a:tailEnd/>
          </a:ln>
        </p:spPr>
        <p:txBody>
          <a:bodyPr/>
          <a:lstStyle/>
          <a:p>
            <a:pPr eaLnBrk="0" hangingPunct="0"/>
            <a:r>
              <a:rPr lang="en-US" altLang="zh-CN" sz="2300">
                <a:solidFill>
                  <a:srgbClr val="FFFF00"/>
                </a:solidFill>
                <a:latin typeface="Times New Roman" pitchFamily="18" charset="0"/>
                <a:cs typeface="Times New Roman" pitchFamily="18" charset="0"/>
              </a:rPr>
              <a:t> </a:t>
            </a:r>
            <a:endParaRPr lang="en-US" altLang="zh-CN" sz="2300" b="1">
              <a:solidFill>
                <a:srgbClr val="000000"/>
              </a:solidFill>
              <a:latin typeface="Times New Roman" pitchFamily="18" charset="0"/>
              <a:cs typeface="Times New Roman" pitchFamily="18" charset="0"/>
            </a:endParaRPr>
          </a:p>
        </p:txBody>
      </p:sp>
      <p:sp>
        <p:nvSpPr>
          <p:cNvPr id="15" name="Text Box 22"/>
          <p:cNvSpPr txBox="1">
            <a:spLocks noChangeArrowheads="1"/>
          </p:cNvSpPr>
          <p:nvPr/>
        </p:nvSpPr>
        <p:spPr bwMode="auto">
          <a:xfrm>
            <a:off x="2743200" y="1371601"/>
            <a:ext cx="3200400" cy="1692771"/>
          </a:xfrm>
          <a:prstGeom prst="rect">
            <a:avLst/>
          </a:prstGeom>
          <a:noFill/>
          <a:ln w="9525">
            <a:noFill/>
            <a:miter lim="800000"/>
            <a:headEnd/>
            <a:tailEnd/>
          </a:ln>
        </p:spPr>
        <p:txBody>
          <a:bodyPr wrap="square">
            <a:spAutoFit/>
          </a:bodyPr>
          <a:lstStyle/>
          <a:p>
            <a:pPr algn="ctr" eaLnBrk="0" hangingPunct="0">
              <a:spcBef>
                <a:spcPct val="50000"/>
              </a:spcBef>
            </a:pPr>
            <a:r>
              <a:rPr lang="en-US" altLang="zh-CN" sz="2600" dirty="0">
                <a:solidFill>
                  <a:srgbClr val="009900"/>
                </a:solidFill>
                <a:latin typeface="Times New Roman" pitchFamily="18" charset="0"/>
                <a:cs typeface="Times New Roman" pitchFamily="18" charset="0"/>
              </a:rPr>
              <a:t>Theo </a:t>
            </a:r>
            <a:r>
              <a:rPr lang="en-US" altLang="zh-CN" sz="2600" dirty="0" err="1">
                <a:solidFill>
                  <a:srgbClr val="009900"/>
                </a:solidFill>
                <a:latin typeface="Times New Roman" pitchFamily="18" charset="0"/>
                <a:cs typeface="Times New Roman" pitchFamily="18" charset="0"/>
              </a:rPr>
              <a:t>em</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nhân</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vật</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người</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thương</a:t>
            </a:r>
            <a:r>
              <a:rPr lang="en-US" altLang="zh-CN" sz="2600" dirty="0">
                <a:solidFill>
                  <a:srgbClr val="009900"/>
                </a:solidFill>
                <a:latin typeface="Times New Roman" pitchFamily="18" charset="0"/>
                <a:cs typeface="Times New Roman" pitchFamily="18" charset="0"/>
              </a:rPr>
              <a:t> </a:t>
            </a:r>
            <a:r>
              <a:rPr lang="vi-VN" altLang="zh-CN" sz="2600" dirty="0">
                <a:solidFill>
                  <a:srgbClr val="009900"/>
                </a:solidFill>
                <a:latin typeface="Times New Roman" pitchFamily="18" charset="0"/>
                <a:cs typeface="Times New Roman" pitchFamily="18" charset="0"/>
              </a:rPr>
              <a:t>hay</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trách</a:t>
            </a:r>
            <a:r>
              <a:rPr lang="vi-VN" altLang="zh-CN" sz="2600" dirty="0">
                <a:solidFill>
                  <a:srgbClr val="009900"/>
                </a:solidFill>
                <a:latin typeface="Times New Roman" pitchFamily="18" charset="0"/>
                <a:cs typeface="Times New Roman" pitchFamily="18" charset="0"/>
              </a:rPr>
              <a:t>?</a:t>
            </a:r>
            <a:endParaRPr lang="en-US" altLang="zh-CN" sz="2600" dirty="0">
              <a:solidFill>
                <a:srgbClr val="009900"/>
              </a:solidFill>
              <a:latin typeface="Times New Roman" pitchFamily="18" charset="0"/>
              <a:cs typeface="Times New Roman" pitchFamily="18" charset="0"/>
            </a:endParaRPr>
          </a:p>
        </p:txBody>
      </p:sp>
      <p:sp>
        <p:nvSpPr>
          <p:cNvPr id="16" name="Text Box 1"/>
          <p:cNvSpPr txBox="1">
            <a:spLocks noChangeArrowheads="1"/>
          </p:cNvSpPr>
          <p:nvPr/>
        </p:nvSpPr>
        <p:spPr bwMode="auto">
          <a:xfrm>
            <a:off x="5257800" y="2819402"/>
            <a:ext cx="4876800" cy="830997"/>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trách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ích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ghen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tức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em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nghĩ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bản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a:t>
            </a:r>
          </a:p>
        </p:txBody>
      </p:sp>
      <p:sp>
        <p:nvSpPr>
          <p:cNvPr id="17" name="Text Box 1"/>
          <p:cNvSpPr txBox="1">
            <a:spLocks noChangeArrowheads="1"/>
          </p:cNvSpPr>
          <p:nvPr/>
        </p:nvSpPr>
        <p:spPr bwMode="auto">
          <a:xfrm>
            <a:off x="5334000" y="4057473"/>
            <a:ext cx="4876800" cy="1200329"/>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cảm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cậu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nhận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lầm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xấu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hổ</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sửa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endParaRPr lang="en-US" altLang="zh-CN" sz="2400" dirty="0">
              <a:latin typeface="Times New Roman" pitchFamily="18" charset="0"/>
              <a:cs typeface="Times New Roman" pitchFamily="18" charset="0"/>
            </a:endParaRPr>
          </a:p>
        </p:txBody>
      </p:sp>
    </p:spTree>
    <p:extLst>
      <p:ext uri="{BB962C8B-B14F-4D97-AF65-F5344CB8AC3E}">
        <p14:creationId xmlns:p14="http://schemas.microsoft.com/office/powerpoint/2010/main" val="618576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par>
                                <p:cTn id="14" presetID="3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800" decel="100000"/>
                                        <p:tgtEl>
                                          <p:spTgt spid="15"/>
                                        </p:tgtEl>
                                      </p:cBhvr>
                                    </p:animEffect>
                                    <p:anim calcmode="lin" valueType="num">
                                      <p:cBhvr>
                                        <p:cTn id="17" dur="800" decel="100000" fill="hold"/>
                                        <p:tgtEl>
                                          <p:spTgt spid="15"/>
                                        </p:tgtEl>
                                        <p:attrNameLst>
                                          <p:attrName>style.rotation</p:attrName>
                                        </p:attrNameLst>
                                      </p:cBhvr>
                                      <p:tavLst>
                                        <p:tav tm="0">
                                          <p:val>
                                            <p:fltVal val="-90"/>
                                          </p:val>
                                        </p:tav>
                                        <p:tav tm="100000">
                                          <p:val>
                                            <p:fltVal val="0"/>
                                          </p:val>
                                        </p:tav>
                                      </p:tavLst>
                                    </p:anim>
                                    <p:anim calcmode="lin" valueType="num">
                                      <p:cBhvr>
                                        <p:cTn id="18" dur="800" decel="100000" fill="hold"/>
                                        <p:tgtEl>
                                          <p:spTgt spid="15"/>
                                        </p:tgtEl>
                                        <p:attrNameLst>
                                          <p:attrName>ppt_x</p:attrName>
                                        </p:attrNameLst>
                                      </p:cBhvr>
                                      <p:tavLst>
                                        <p:tav tm="0">
                                          <p:val>
                                            <p:strVal val="#ppt_x+0.4"/>
                                          </p:val>
                                        </p:tav>
                                        <p:tav tm="100000">
                                          <p:val>
                                            <p:strVal val="#ppt_x-0.05"/>
                                          </p:val>
                                        </p:tav>
                                      </p:tavLst>
                                    </p:anim>
                                    <p:anim calcmode="lin" valueType="num">
                                      <p:cBhvr>
                                        <p:cTn id="19" dur="800" decel="100000" fill="hold"/>
                                        <p:tgtEl>
                                          <p:spTgt spid="1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style.rotation</p:attrName>
                                        </p:attrNameLst>
                                      </p:cBhvr>
                                      <p:tavLst>
                                        <p:tav tm="0">
                                          <p:val>
                                            <p:fltVal val="360"/>
                                          </p:val>
                                        </p:tav>
                                        <p:tav tm="100000">
                                          <p:val>
                                            <p:fltVal val="0"/>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 calcmode="lin" valueType="num">
                                      <p:cBhvr>
                                        <p:cTn id="44" dur="500" fill="hold"/>
                                        <p:tgtEl>
                                          <p:spTgt spid="16"/>
                                        </p:tgtEl>
                                        <p:attrNameLst>
                                          <p:attrName>style.rotation</p:attrName>
                                        </p:attrNameLst>
                                      </p:cBhvr>
                                      <p:tavLst>
                                        <p:tav tm="0">
                                          <p:val>
                                            <p:fltVal val="360"/>
                                          </p:val>
                                        </p:tav>
                                        <p:tav tm="100000">
                                          <p:val>
                                            <p:fltVal val="0"/>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 calcmode="lin" valueType="num">
                                      <p:cBhvr>
                                        <p:cTn id="52" dur="500" fill="hold"/>
                                        <p:tgtEl>
                                          <p:spTgt spid="17"/>
                                        </p:tgtEl>
                                        <p:attrNameLst>
                                          <p:attrName>style.rotation</p:attrName>
                                        </p:attrNameLst>
                                      </p:cBhvr>
                                      <p:tavLst>
                                        <p:tav tm="0">
                                          <p:val>
                                            <p:fltVal val="360"/>
                                          </p:val>
                                        </p:tav>
                                        <p:tav tm="100000">
                                          <p:val>
                                            <p:fltVal val="0"/>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ldLvl="0" animBg="1"/>
      <p:bldP spid="14" grpId="1" animBg="1"/>
      <p:bldP spid="15" grpId="0"/>
      <p:bldP spid="15" grpId="1"/>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3283" y="770709"/>
            <a:ext cx="6924979" cy="1097280"/>
          </a:xfrm>
        </p:spPr>
        <p:txBody>
          <a:bodyPr>
            <a:noAutofit/>
          </a:bodyPr>
          <a:lstStyle/>
          <a:p>
            <a:r>
              <a:rPr lang="en-US" sz="5400" dirty="0">
                <a:solidFill>
                  <a:srgbClr val="C00000"/>
                </a:solidFill>
                <a:latin typeface="Times New Roman" panose="02020603050405020304" pitchFamily="18" charset="0"/>
                <a:cs typeface="Times New Roman" panose="02020603050405020304" pitchFamily="18" charset="0"/>
              </a:rPr>
              <a:t>III. Tổng kết</a:t>
            </a:r>
            <a:br>
              <a:rPr lang="en-US" sz="5400" dirty="0">
                <a:solidFill>
                  <a:srgbClr val="C00000"/>
                </a:solidFill>
                <a:latin typeface="Times New Roman" panose="02020603050405020304" pitchFamily="18" charset="0"/>
                <a:cs typeface="Times New Roman" panose="02020603050405020304" pitchFamily="18" charset="0"/>
              </a:rPr>
            </a:br>
            <a:endParaRPr lang="vi-VN" sz="5400"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3283" y="3082834"/>
            <a:ext cx="8583963" cy="190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smtClean="0">
                <a:solidFill>
                  <a:srgbClr val="C00000"/>
                </a:solidFill>
                <a:latin typeface="Times New Roman" panose="02020603050405020304" pitchFamily="18" charset="0"/>
                <a:cs typeface="Times New Roman" panose="02020603050405020304" pitchFamily="18" charset="0"/>
              </a:rPr>
              <a:t>1. </a:t>
            </a:r>
            <a:r>
              <a:rPr lang="en-US" sz="3300" b="1" dirty="0" err="1" smtClean="0">
                <a:solidFill>
                  <a:srgbClr val="C00000"/>
                </a:solidFill>
                <a:latin typeface="Times New Roman" panose="02020603050405020304" pitchFamily="18" charset="0"/>
                <a:cs typeface="Times New Roman" panose="02020603050405020304" pitchFamily="18" charset="0"/>
              </a:rPr>
              <a:t>Nghệ</a:t>
            </a:r>
            <a:r>
              <a:rPr lang="en-US" sz="3300" b="1" dirty="0" smtClean="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thuật</a:t>
            </a:r>
            <a:r>
              <a:rPr lang="en-US" sz="3300" b="1" dirty="0" smtClean="0">
                <a:solidFill>
                  <a:srgbClr val="C00000"/>
                </a:solidFill>
                <a:latin typeface="Times New Roman" panose="02020603050405020304" pitchFamily="18" charset="0"/>
                <a:cs typeface="Times New Roman" panose="02020603050405020304" pitchFamily="18" charset="0"/>
              </a:rPr>
              <a:t>:</a:t>
            </a:r>
            <a:endParaRPr lang="en-US" sz="3300" b="1" dirty="0">
              <a:solidFill>
                <a:srgbClr val="C00000"/>
              </a:solidFill>
              <a:latin typeface="Times New Roman" panose="02020603050405020304" pitchFamily="18" charset="0"/>
              <a:cs typeface="Times New Roman" panose="02020603050405020304" pitchFamily="18" charset="0"/>
            </a:endParaRPr>
          </a:p>
          <a:p>
            <a:pPr algn="ctr"/>
            <a:r>
              <a:rPr lang="en-US" sz="3300" b="1" dirty="0" smtClean="0">
                <a:solidFill>
                  <a:srgbClr val="C00000"/>
                </a:solidFill>
                <a:latin typeface="Times New Roman" panose="02020603050405020304" pitchFamily="18" charset="0"/>
                <a:cs typeface="Times New Roman" panose="02020603050405020304" pitchFamily="18" charset="0"/>
              </a:rPr>
              <a:t>-</a:t>
            </a:r>
            <a:r>
              <a:rPr lang="en-US" sz="3300" b="1" dirty="0">
                <a:solidFill>
                  <a:srgbClr val="C00000"/>
                </a:solidFill>
                <a:latin typeface="Times New Roman" panose="02020603050405020304" pitchFamily="18" charset="0"/>
                <a:cs typeface="Times New Roman" panose="02020603050405020304" pitchFamily="18" charset="0"/>
              </a:rPr>
              <a:t>Kể chuyện theo ngôi thứ nhất.</a:t>
            </a:r>
          </a:p>
          <a:p>
            <a:pPr algn="ctr"/>
            <a:r>
              <a:rPr lang="en-US" sz="3300" b="1" dirty="0">
                <a:solidFill>
                  <a:srgbClr val="C00000"/>
                </a:solidFill>
                <a:latin typeface="Times New Roman" panose="02020603050405020304" pitchFamily="18" charset="0"/>
                <a:cs typeface="Times New Roman" panose="02020603050405020304" pitchFamily="18" charset="0"/>
              </a:rPr>
              <a:t>-Miêu tả tâm lí nhân </a:t>
            </a:r>
            <a:r>
              <a:rPr lang="en-US" sz="3300" dirty="0">
                <a:solidFill>
                  <a:srgbClr val="C00000"/>
                </a:solidFill>
                <a:latin typeface="Times New Roman" panose="02020603050405020304" pitchFamily="18" charset="0"/>
                <a:cs typeface="Times New Roman" panose="02020603050405020304" pitchFamily="18" charset="0"/>
              </a:rPr>
              <a:t>vật đặc sắc, ngôn ngữ độc thoại nội </a:t>
            </a:r>
            <a:r>
              <a:rPr lang="en-US" sz="3300" dirty="0" err="1">
                <a:solidFill>
                  <a:srgbClr val="C00000"/>
                </a:solidFill>
                <a:latin typeface="Times New Roman" panose="02020603050405020304" pitchFamily="18" charset="0"/>
                <a:cs typeface="Times New Roman" panose="02020603050405020304" pitchFamily="18" charset="0"/>
              </a:rPr>
              <a:t>tâm</a:t>
            </a:r>
            <a:r>
              <a:rPr lang="en-US" sz="3300" dirty="0" smtClean="0">
                <a:solidFill>
                  <a:srgbClr val="C00000"/>
                </a:solidFill>
                <a:latin typeface="Times New Roman" panose="02020603050405020304" pitchFamily="18" charset="0"/>
                <a:cs typeface="Times New Roman" panose="02020603050405020304" pitchFamily="18" charset="0"/>
              </a:rPr>
              <a:t>.</a:t>
            </a:r>
            <a:endParaRPr lang="vi-VN" sz="3300" dirty="0" smtClean="0">
              <a:solidFill>
                <a:srgbClr val="C00000"/>
              </a:solidFill>
              <a:latin typeface="Times New Roman" panose="02020603050405020304" pitchFamily="18" charset="0"/>
              <a:cs typeface="Times New Roman" panose="02020603050405020304" pitchFamily="18" charset="0"/>
            </a:endParaRPr>
          </a:p>
          <a:p>
            <a:pPr algn="ctr"/>
            <a:r>
              <a:rPr lang="en-US" sz="3300" dirty="0" smtClean="0">
                <a:solidFill>
                  <a:srgbClr val="C00000"/>
                </a:solidFill>
                <a:latin typeface="Times New Roman" panose="02020603050405020304" pitchFamily="18" charset="0"/>
                <a:cs typeface="Times New Roman" panose="02020603050405020304" pitchFamily="18" charset="0"/>
              </a:rPr>
              <a:t>-</a:t>
            </a:r>
            <a:r>
              <a:rPr lang="en-US" sz="3300" dirty="0">
                <a:solidFill>
                  <a:srgbClr val="C00000"/>
                </a:solidFill>
                <a:latin typeface="Times New Roman" panose="02020603050405020304" pitchFamily="18" charset="0"/>
                <a:cs typeface="Times New Roman" panose="02020603050405020304" pitchFamily="18" charset="0"/>
              </a:rPr>
              <a:t>Tình huống bất ngờ.</a:t>
            </a:r>
          </a:p>
          <a:p>
            <a:pPr algn="ctr"/>
            <a:r>
              <a:rPr lang="en-US" sz="3300" dirty="0" smtClean="0">
                <a:solidFill>
                  <a:srgbClr val="C00000"/>
                </a:solidFill>
                <a:latin typeface="Times New Roman" panose="02020603050405020304" pitchFamily="18" charset="0"/>
                <a:cs typeface="Times New Roman" panose="02020603050405020304" pitchFamily="18" charset="0"/>
              </a:rPr>
              <a:t>- </a:t>
            </a:r>
            <a:r>
              <a:rPr lang="vi-VN" sz="3300" dirty="0">
                <a:solidFill>
                  <a:srgbClr val="C00000"/>
                </a:solidFill>
                <a:latin typeface="Times New Roman" panose="02020603050405020304" pitchFamily="18" charset="0"/>
                <a:cs typeface="Times New Roman" panose="02020603050405020304" pitchFamily="18" charset="0"/>
              </a:rPr>
              <a:t>K</a:t>
            </a:r>
            <a:r>
              <a:rPr lang="en-US" sz="3300" dirty="0" smtClean="0">
                <a:solidFill>
                  <a:srgbClr val="C00000"/>
                </a:solidFill>
                <a:latin typeface="Times New Roman" panose="02020603050405020304" pitchFamily="18" charset="0"/>
                <a:cs typeface="Times New Roman" panose="02020603050405020304" pitchFamily="18" charset="0"/>
              </a:rPr>
              <a:t>ể </a:t>
            </a:r>
            <a:r>
              <a:rPr lang="en-US" sz="3300" dirty="0">
                <a:solidFill>
                  <a:srgbClr val="C00000"/>
                </a:solidFill>
                <a:latin typeface="Times New Roman" panose="02020603050405020304" pitchFamily="18" charset="0"/>
                <a:cs typeface="Times New Roman" panose="02020603050405020304" pitchFamily="18" charset="0"/>
              </a:rPr>
              <a:t>chuyện tự nhiên, hấp dẫn.</a:t>
            </a:r>
          </a:p>
          <a:p>
            <a:pPr algn="ctr"/>
            <a:r>
              <a:rPr lang="en-US" sz="3300" b="1" dirty="0">
                <a:solidFill>
                  <a:srgbClr val="C00000"/>
                </a:solidFill>
                <a:latin typeface="Times New Roman" panose="02020603050405020304" pitchFamily="18" charset="0"/>
                <a:cs typeface="Times New Roman" panose="02020603050405020304" pitchFamily="18" charset="0"/>
              </a:rPr>
              <a:t>2. Nội dung:</a:t>
            </a:r>
          </a:p>
          <a:p>
            <a:pPr algn="ctr"/>
            <a:r>
              <a:rPr lang="en-US" sz="3300" dirty="0">
                <a:solidFill>
                  <a:srgbClr val="C00000"/>
                </a:solidFill>
                <a:latin typeface="Times New Roman" panose="02020603050405020304" pitchFamily="18" charset="0"/>
                <a:cs typeface="Times New Roman" panose="02020603050405020304" pitchFamily="18" charset="0"/>
              </a:rPr>
              <a:t>-Truyện cho thấy tình cảm trong sáng, hồn nhiên, tấm lòng nhân hậu của em gái đã giúp người anh nhận ra phần hạn chế để hoàn thiện chính mình.</a:t>
            </a:r>
          </a:p>
          <a:p>
            <a:pPr algn="ctr"/>
            <a:endParaRPr lang="en-US"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79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 calcmode="lin" valueType="num">
                                      <p:cBhvr additive="base">
                                        <p:cTn id="4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220686" y="4950823"/>
            <a:ext cx="7733211" cy="1685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latin typeface="Times New Roman" panose="02020603050405020304" pitchFamily="18" charset="0"/>
                <a:cs typeface="Times New Roman" panose="02020603050405020304" pitchFamily="18" charset="0"/>
              </a:rPr>
              <a:t>Khôn ngoan đối đáp người ngoài</a:t>
            </a:r>
          </a:p>
          <a:p>
            <a:pPr algn="ctr"/>
            <a:r>
              <a:rPr lang="en-US" sz="3200" i="1" dirty="0">
                <a:solidFill>
                  <a:schemeClr val="bg1"/>
                </a:solidFill>
                <a:latin typeface="Times New Roman" panose="02020603050405020304" pitchFamily="18" charset="0"/>
                <a:cs typeface="Times New Roman" panose="02020603050405020304" pitchFamily="18" charset="0"/>
              </a:rPr>
              <a:t>Gà cùng một mẹ chớ hoài đá nhau</a:t>
            </a:r>
            <a:endParaRPr lang="vi-VN" sz="32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9287691" y="0"/>
            <a:ext cx="2299063" cy="979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6755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38" y="197964"/>
            <a:ext cx="12191999" cy="6858000"/>
          </a:xfrm>
          <a:prstGeom prst="rect">
            <a:avLst/>
          </a:prstGeom>
        </p:spPr>
      </p:pic>
      <p:sp>
        <p:nvSpPr>
          <p:cNvPr id="5" name="Rectangle 4"/>
          <p:cNvSpPr/>
          <p:nvPr/>
        </p:nvSpPr>
        <p:spPr>
          <a:xfrm>
            <a:off x="10319657" y="313509"/>
            <a:ext cx="1619794" cy="1045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816399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565134"/>
            <a:ext cx="5579276" cy="1577375"/>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7200" b="1" dirty="0" err="1">
                <a:latin typeface="Times New Roman" panose="02020603050405020304" pitchFamily="18" charset="0"/>
                <a:cs typeface="Times New Roman" panose="02020603050405020304" pitchFamily="18" charset="0"/>
              </a:rPr>
              <a:t>Trò</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chơi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Giải</a:t>
            </a:r>
            <a:r>
              <a:rPr lang="en-US" sz="7200" b="1" dirty="0">
                <a:latin typeface="Times New Roman" panose="02020603050405020304" pitchFamily="18" charset="0"/>
                <a:cs typeface="Times New Roman" panose="02020603050405020304" pitchFamily="18" charset="0"/>
              </a:rPr>
              <a:t> ô </a:t>
            </a:r>
            <a:r>
              <a:rPr lang="en-US" sz="7200" b="1" dirty="0" err="1">
                <a:latin typeface="Times New Roman" panose="02020603050405020304" pitchFamily="18" charset="0"/>
                <a:cs typeface="Times New Roman" panose="02020603050405020304" pitchFamily="18" charset="0"/>
              </a:rPr>
              <a:t>chữ</a:t>
            </a:r>
            <a:endParaRPr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850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 xmlns:a16="http://schemas.microsoft.com/office/drawing/2014/main" id="{748592CC-B2C8-CD41-9CBA-40C297A7BA9D}"/>
              </a:ext>
            </a:extLst>
          </p:cNvPr>
          <p:cNvGraphicFramePr>
            <a:graphicFrameLocks noGrp="1"/>
          </p:cNvGraphicFramePr>
          <p:nvPr>
            <p:extLst/>
          </p:nvPr>
        </p:nvGraphicFramePr>
        <p:xfrm>
          <a:off x="2119080" y="197150"/>
          <a:ext cx="9702798" cy="4940908"/>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Â</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Y</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V</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S</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Ó</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73499686"/>
                  </a:ext>
                </a:extLst>
              </a:tr>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Ế</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Ê</a:t>
                      </a:r>
                    </a:p>
                  </a:txBody>
                  <a:tcPr marL="121920" marR="121920" marT="60960" marB="6096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06646888"/>
                  </a:ext>
                </a:extLst>
              </a:tr>
              <a:tr h="705844">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Y</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C</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Â</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834759967"/>
                  </a:ext>
                </a:extLst>
              </a:tr>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Ố</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Á</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64920867"/>
                  </a:ext>
                </a:extLst>
              </a:tr>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Ê</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2815813"/>
                  </a:ext>
                </a:extLst>
              </a:tr>
              <a:tr h="705844">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Ạ</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D</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U</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Y</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912183001"/>
                  </a:ext>
                </a:extLst>
              </a:tr>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bg2">
                              <a:lumMod val="50000"/>
                            </a:schemeClr>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Ứ</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Ấ</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3700" b="1" dirty="0">
                          <a:solidFill>
                            <a:schemeClr val="tx2"/>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4099992521"/>
                  </a:ext>
                </a:extLst>
              </a:tr>
            </a:tbl>
          </a:graphicData>
        </a:graphic>
      </p:graphicFrame>
      <p:graphicFrame>
        <p:nvGraphicFramePr>
          <p:cNvPr id="18" name="hàng 7">
            <a:extLst>
              <a:ext uri="{FF2B5EF4-FFF2-40B4-BE49-F238E27FC236}">
                <a16:creationId xmlns="" xmlns:a16="http://schemas.microsoft.com/office/drawing/2014/main" id="{B0F06B3F-C556-C240-A2C2-AA4BA1E72968}"/>
              </a:ext>
            </a:extLst>
          </p:cNvPr>
          <p:cNvGraphicFramePr>
            <a:graphicFrameLocks noGrp="1"/>
          </p:cNvGraphicFramePr>
          <p:nvPr>
            <p:extLst/>
          </p:nvPr>
        </p:nvGraphicFramePr>
        <p:xfrm>
          <a:off x="2119080" y="4433718"/>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 xmlns:a16="http://schemas.microsoft.com/office/drawing/2014/main" val="4099992521"/>
                  </a:ext>
                </a:extLst>
              </a:tr>
            </a:tbl>
          </a:graphicData>
        </a:graphic>
      </p:graphicFrame>
      <p:graphicFrame>
        <p:nvGraphicFramePr>
          <p:cNvPr id="19" name="hàng 1">
            <a:extLst>
              <a:ext uri="{FF2B5EF4-FFF2-40B4-BE49-F238E27FC236}">
                <a16:creationId xmlns="" xmlns:a16="http://schemas.microsoft.com/office/drawing/2014/main" id="{437E6053-FC54-2B49-86FB-3D2B51D117A6}"/>
              </a:ext>
            </a:extLst>
          </p:cNvPr>
          <p:cNvGraphicFramePr>
            <a:graphicFrameLocks noGrp="1"/>
          </p:cNvGraphicFramePr>
          <p:nvPr>
            <p:extLst/>
          </p:nvPr>
        </p:nvGraphicFramePr>
        <p:xfrm>
          <a:off x="2119080" y="192997"/>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73499686"/>
                  </a:ext>
                </a:extLst>
              </a:tr>
            </a:tbl>
          </a:graphicData>
        </a:graphic>
      </p:graphicFrame>
      <p:graphicFrame>
        <p:nvGraphicFramePr>
          <p:cNvPr id="20" name="hàng 2">
            <a:extLst>
              <a:ext uri="{FF2B5EF4-FFF2-40B4-BE49-F238E27FC236}">
                <a16:creationId xmlns="" xmlns:a16="http://schemas.microsoft.com/office/drawing/2014/main" id="{2D9ADA3E-1D4F-554F-8A4D-02DD51549ED0}"/>
              </a:ext>
            </a:extLst>
          </p:cNvPr>
          <p:cNvGraphicFramePr>
            <a:graphicFrameLocks noGrp="1"/>
          </p:cNvGraphicFramePr>
          <p:nvPr>
            <p:extLst/>
          </p:nvPr>
        </p:nvGraphicFramePr>
        <p:xfrm>
          <a:off x="2113941" y="917357"/>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06646888"/>
                  </a:ext>
                </a:extLst>
              </a:tr>
            </a:tbl>
          </a:graphicData>
        </a:graphic>
      </p:graphicFrame>
      <p:graphicFrame>
        <p:nvGraphicFramePr>
          <p:cNvPr id="21" name="hàng 3">
            <a:extLst>
              <a:ext uri="{FF2B5EF4-FFF2-40B4-BE49-F238E27FC236}">
                <a16:creationId xmlns="" xmlns:a16="http://schemas.microsoft.com/office/drawing/2014/main" id="{6C9C4B27-CF63-5247-888F-0FF42BBDB7C5}"/>
              </a:ext>
            </a:extLst>
          </p:cNvPr>
          <p:cNvGraphicFramePr>
            <a:graphicFrameLocks noGrp="1"/>
          </p:cNvGraphicFramePr>
          <p:nvPr>
            <p:extLst/>
          </p:nvPr>
        </p:nvGraphicFramePr>
        <p:xfrm>
          <a:off x="2113941" y="1623201"/>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 xmlns:a16="http://schemas.microsoft.com/office/drawing/2014/main" val="834759967"/>
                  </a:ext>
                </a:extLst>
              </a:tr>
            </a:tbl>
          </a:graphicData>
        </a:graphic>
      </p:graphicFrame>
      <p:graphicFrame>
        <p:nvGraphicFramePr>
          <p:cNvPr id="22" name="hàng 4">
            <a:extLst>
              <a:ext uri="{FF2B5EF4-FFF2-40B4-BE49-F238E27FC236}">
                <a16:creationId xmlns="" xmlns:a16="http://schemas.microsoft.com/office/drawing/2014/main" id="{3F50092F-FB08-9347-B111-EEFAFDE182E2}"/>
              </a:ext>
            </a:extLst>
          </p:cNvPr>
          <p:cNvGraphicFramePr>
            <a:graphicFrameLocks noGrp="1"/>
          </p:cNvGraphicFramePr>
          <p:nvPr>
            <p:extLst/>
          </p:nvPr>
        </p:nvGraphicFramePr>
        <p:xfrm>
          <a:off x="2108803" y="2335474"/>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64920867"/>
                  </a:ext>
                </a:extLst>
              </a:tr>
            </a:tbl>
          </a:graphicData>
        </a:graphic>
      </p:graphicFrame>
      <p:graphicFrame>
        <p:nvGraphicFramePr>
          <p:cNvPr id="23" name="hàng 5">
            <a:extLst>
              <a:ext uri="{FF2B5EF4-FFF2-40B4-BE49-F238E27FC236}">
                <a16:creationId xmlns="" xmlns:a16="http://schemas.microsoft.com/office/drawing/2014/main" id="{844A8C81-B0DC-1347-A12D-B984D9E47D19}"/>
              </a:ext>
            </a:extLst>
          </p:cNvPr>
          <p:cNvGraphicFramePr>
            <a:graphicFrameLocks noGrp="1"/>
          </p:cNvGraphicFramePr>
          <p:nvPr>
            <p:extLst/>
          </p:nvPr>
        </p:nvGraphicFramePr>
        <p:xfrm>
          <a:off x="2119080" y="3031674"/>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2815813"/>
                  </a:ext>
                </a:extLst>
              </a:tr>
            </a:tbl>
          </a:graphicData>
        </a:graphic>
      </p:graphicFrame>
      <p:graphicFrame>
        <p:nvGraphicFramePr>
          <p:cNvPr id="24" name="hàng 6">
            <a:extLst>
              <a:ext uri="{FF2B5EF4-FFF2-40B4-BE49-F238E27FC236}">
                <a16:creationId xmlns="" xmlns:a16="http://schemas.microsoft.com/office/drawing/2014/main" id="{321A3518-5694-D14D-8805-4E818D929141}"/>
              </a:ext>
            </a:extLst>
          </p:cNvPr>
          <p:cNvGraphicFramePr>
            <a:graphicFrameLocks noGrp="1"/>
          </p:cNvGraphicFramePr>
          <p:nvPr>
            <p:extLst/>
          </p:nvPr>
        </p:nvGraphicFramePr>
        <p:xfrm>
          <a:off x="2119080" y="3747162"/>
          <a:ext cx="9702798" cy="705844"/>
        </p:xfrm>
        <a:graphic>
          <a:graphicData uri="http://schemas.openxmlformats.org/drawingml/2006/table">
            <a:tbl>
              <a:tblPr firstRow="1" bandRow="1"/>
              <a:tblGrid>
                <a:gridCol w="693057">
                  <a:extLst>
                    <a:ext uri="{9D8B030D-6E8A-4147-A177-3AD203B41FA5}">
                      <a16:colId xmlns="" xmlns:a16="http://schemas.microsoft.com/office/drawing/2014/main" val="1655479672"/>
                    </a:ext>
                  </a:extLst>
                </a:gridCol>
                <a:gridCol w="693057">
                  <a:extLst>
                    <a:ext uri="{9D8B030D-6E8A-4147-A177-3AD203B41FA5}">
                      <a16:colId xmlns="" xmlns:a16="http://schemas.microsoft.com/office/drawing/2014/main" val="613389317"/>
                    </a:ext>
                  </a:extLst>
                </a:gridCol>
                <a:gridCol w="693057">
                  <a:extLst>
                    <a:ext uri="{9D8B030D-6E8A-4147-A177-3AD203B41FA5}">
                      <a16:colId xmlns="" xmlns:a16="http://schemas.microsoft.com/office/drawing/2014/main" val="3443064797"/>
                    </a:ext>
                  </a:extLst>
                </a:gridCol>
                <a:gridCol w="693057">
                  <a:extLst>
                    <a:ext uri="{9D8B030D-6E8A-4147-A177-3AD203B41FA5}">
                      <a16:colId xmlns="" xmlns:a16="http://schemas.microsoft.com/office/drawing/2014/main" val="1702331013"/>
                    </a:ext>
                  </a:extLst>
                </a:gridCol>
                <a:gridCol w="693057">
                  <a:extLst>
                    <a:ext uri="{9D8B030D-6E8A-4147-A177-3AD203B41FA5}">
                      <a16:colId xmlns="" xmlns:a16="http://schemas.microsoft.com/office/drawing/2014/main" val="1565940121"/>
                    </a:ext>
                  </a:extLst>
                </a:gridCol>
                <a:gridCol w="693057">
                  <a:extLst>
                    <a:ext uri="{9D8B030D-6E8A-4147-A177-3AD203B41FA5}">
                      <a16:colId xmlns="" xmlns:a16="http://schemas.microsoft.com/office/drawing/2014/main" val="213594661"/>
                    </a:ext>
                  </a:extLst>
                </a:gridCol>
                <a:gridCol w="693057">
                  <a:extLst>
                    <a:ext uri="{9D8B030D-6E8A-4147-A177-3AD203B41FA5}">
                      <a16:colId xmlns="" xmlns:a16="http://schemas.microsoft.com/office/drawing/2014/main" val="4224078677"/>
                    </a:ext>
                  </a:extLst>
                </a:gridCol>
                <a:gridCol w="693057">
                  <a:extLst>
                    <a:ext uri="{9D8B030D-6E8A-4147-A177-3AD203B41FA5}">
                      <a16:colId xmlns="" xmlns:a16="http://schemas.microsoft.com/office/drawing/2014/main" val="3540313494"/>
                    </a:ext>
                  </a:extLst>
                </a:gridCol>
                <a:gridCol w="693057">
                  <a:extLst>
                    <a:ext uri="{9D8B030D-6E8A-4147-A177-3AD203B41FA5}">
                      <a16:colId xmlns="" xmlns:a16="http://schemas.microsoft.com/office/drawing/2014/main" val="992988094"/>
                    </a:ext>
                  </a:extLst>
                </a:gridCol>
                <a:gridCol w="693057">
                  <a:extLst>
                    <a:ext uri="{9D8B030D-6E8A-4147-A177-3AD203B41FA5}">
                      <a16:colId xmlns="" xmlns:a16="http://schemas.microsoft.com/office/drawing/2014/main" val="2987005512"/>
                    </a:ext>
                  </a:extLst>
                </a:gridCol>
                <a:gridCol w="693057">
                  <a:extLst>
                    <a:ext uri="{9D8B030D-6E8A-4147-A177-3AD203B41FA5}">
                      <a16:colId xmlns="" xmlns:a16="http://schemas.microsoft.com/office/drawing/2014/main" val="3032959453"/>
                    </a:ext>
                  </a:extLst>
                </a:gridCol>
                <a:gridCol w="693057">
                  <a:extLst>
                    <a:ext uri="{9D8B030D-6E8A-4147-A177-3AD203B41FA5}">
                      <a16:colId xmlns="" xmlns:a16="http://schemas.microsoft.com/office/drawing/2014/main" val="3726650991"/>
                    </a:ext>
                  </a:extLst>
                </a:gridCol>
                <a:gridCol w="693057">
                  <a:extLst>
                    <a:ext uri="{9D8B030D-6E8A-4147-A177-3AD203B41FA5}">
                      <a16:colId xmlns="" xmlns:a16="http://schemas.microsoft.com/office/drawing/2014/main" val="1735260192"/>
                    </a:ext>
                  </a:extLst>
                </a:gridCol>
                <a:gridCol w="693057">
                  <a:extLst>
                    <a:ext uri="{9D8B030D-6E8A-4147-A177-3AD203B41FA5}">
                      <a16:colId xmlns="" xmlns:a16="http://schemas.microsoft.com/office/drawing/2014/main" val="494149224"/>
                    </a:ext>
                  </a:extLst>
                </a:gridCol>
              </a:tblGrid>
              <a:tr h="705844">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700" b="1" dirty="0">
                        <a:solidFill>
                          <a:schemeClr val="tx2"/>
                        </a:solidFill>
                        <a:latin typeface="Times New Roman" panose="02020603050405020304" pitchFamily="18" charset="0"/>
                        <a:cs typeface="Times New Roman" panose="02020603050405020304" pitchFamily="18"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912183001"/>
                  </a:ext>
                </a:extLst>
              </a:tr>
            </a:tbl>
          </a:graphicData>
        </a:graphic>
      </p:graphicFrame>
      <p:grpSp>
        <p:nvGrpSpPr>
          <p:cNvPr id="14" name="ô 1">
            <a:extLst>
              <a:ext uri="{FF2B5EF4-FFF2-40B4-BE49-F238E27FC236}">
                <a16:creationId xmlns="" xmlns:a16="http://schemas.microsoft.com/office/drawing/2014/main" id="{8DFC9445-4D97-0E4C-A48F-06E4E646E844}"/>
              </a:ext>
            </a:extLst>
          </p:cNvPr>
          <p:cNvGrpSpPr/>
          <p:nvPr/>
        </p:nvGrpSpPr>
        <p:grpSpPr>
          <a:xfrm>
            <a:off x="1017767" y="111253"/>
            <a:ext cx="788064" cy="877635"/>
            <a:chOff x="763325" y="83440"/>
            <a:chExt cx="591048" cy="658226"/>
          </a:xfrm>
        </p:grpSpPr>
        <p:pic>
          <p:nvPicPr>
            <p:cNvPr id="25" name="图片 19">
              <a:extLst>
                <a:ext uri="{FF2B5EF4-FFF2-40B4-BE49-F238E27FC236}">
                  <a16:creationId xmlns=""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 xmlns:a16="http://schemas.microsoft.com/office/drawing/2014/main" id="{89EAE23E-0F5C-EA42-AF22-80F26EDB4CA2}"/>
                </a:ext>
              </a:extLst>
            </p:cNvPr>
            <p:cNvSpPr txBox="1"/>
            <p:nvPr/>
          </p:nvSpPr>
          <p:spPr>
            <a:xfrm>
              <a:off x="881799" y="212498"/>
              <a:ext cx="393362" cy="377074"/>
            </a:xfrm>
            <a:prstGeom prst="rect">
              <a:avLst/>
            </a:prstGeom>
            <a:noFill/>
          </p:spPr>
          <p:txBody>
            <a:bodyPr wrap="square" rtlCol="0">
              <a:spAutoFit/>
            </a:bodyPr>
            <a:lstStyle/>
            <a:p>
              <a:r>
                <a:rPr lang="x-none" sz="2667" b="1" dirty="0"/>
                <a:t>1</a:t>
              </a:r>
            </a:p>
          </p:txBody>
        </p:sp>
      </p:grpSp>
      <p:grpSp>
        <p:nvGrpSpPr>
          <p:cNvPr id="28" name="ô 2">
            <a:extLst>
              <a:ext uri="{FF2B5EF4-FFF2-40B4-BE49-F238E27FC236}">
                <a16:creationId xmlns="" xmlns:a16="http://schemas.microsoft.com/office/drawing/2014/main" id="{AEC5EDB1-51D7-4D4C-8536-96088C957181}"/>
              </a:ext>
            </a:extLst>
          </p:cNvPr>
          <p:cNvGrpSpPr/>
          <p:nvPr/>
        </p:nvGrpSpPr>
        <p:grpSpPr>
          <a:xfrm>
            <a:off x="1017767" y="817384"/>
            <a:ext cx="788064" cy="877635"/>
            <a:chOff x="763325" y="83440"/>
            <a:chExt cx="591048" cy="658226"/>
          </a:xfrm>
        </p:grpSpPr>
        <p:pic>
          <p:nvPicPr>
            <p:cNvPr id="29" name="图片 19">
              <a:extLst>
                <a:ext uri="{FF2B5EF4-FFF2-40B4-BE49-F238E27FC236}">
                  <a16:creationId xmlns=""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 xmlns:a16="http://schemas.microsoft.com/office/drawing/2014/main" id="{0A5BF571-1E91-5342-9DCB-DD6614A8E455}"/>
                </a:ext>
              </a:extLst>
            </p:cNvPr>
            <p:cNvSpPr txBox="1"/>
            <p:nvPr/>
          </p:nvSpPr>
          <p:spPr>
            <a:xfrm>
              <a:off x="881799" y="212498"/>
              <a:ext cx="393362" cy="377074"/>
            </a:xfrm>
            <a:prstGeom prst="rect">
              <a:avLst/>
            </a:prstGeom>
            <a:noFill/>
          </p:spPr>
          <p:txBody>
            <a:bodyPr wrap="square" rtlCol="0">
              <a:spAutoFit/>
            </a:bodyPr>
            <a:lstStyle/>
            <a:p>
              <a:r>
                <a:rPr lang="x-none" sz="2667" b="1" dirty="0"/>
                <a:t>2</a:t>
              </a:r>
            </a:p>
          </p:txBody>
        </p:sp>
      </p:grpSp>
      <p:grpSp>
        <p:nvGrpSpPr>
          <p:cNvPr id="31" name="ô 3">
            <a:extLst>
              <a:ext uri="{FF2B5EF4-FFF2-40B4-BE49-F238E27FC236}">
                <a16:creationId xmlns="" xmlns:a16="http://schemas.microsoft.com/office/drawing/2014/main" id="{134338E5-53FD-4849-BDEE-00F9C62033D0}"/>
              </a:ext>
            </a:extLst>
          </p:cNvPr>
          <p:cNvGrpSpPr/>
          <p:nvPr/>
        </p:nvGrpSpPr>
        <p:grpSpPr>
          <a:xfrm>
            <a:off x="1020241" y="1522941"/>
            <a:ext cx="788064" cy="877635"/>
            <a:chOff x="763325" y="83440"/>
            <a:chExt cx="591048" cy="658226"/>
          </a:xfrm>
        </p:grpSpPr>
        <p:pic>
          <p:nvPicPr>
            <p:cNvPr id="32" name="图片 19">
              <a:extLst>
                <a:ext uri="{FF2B5EF4-FFF2-40B4-BE49-F238E27FC236}">
                  <a16:creationId xmlns=""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 xmlns:a16="http://schemas.microsoft.com/office/drawing/2014/main" id="{7EB0ED57-4626-BB4A-B360-7350891DDFDF}"/>
                </a:ext>
              </a:extLst>
            </p:cNvPr>
            <p:cNvSpPr txBox="1"/>
            <p:nvPr/>
          </p:nvSpPr>
          <p:spPr>
            <a:xfrm>
              <a:off x="881799" y="212498"/>
              <a:ext cx="393362" cy="377074"/>
            </a:xfrm>
            <a:prstGeom prst="rect">
              <a:avLst/>
            </a:prstGeom>
            <a:noFill/>
          </p:spPr>
          <p:txBody>
            <a:bodyPr wrap="square" rtlCol="0">
              <a:spAutoFit/>
            </a:bodyPr>
            <a:lstStyle/>
            <a:p>
              <a:r>
                <a:rPr lang="x-none" sz="2667" b="1" dirty="0"/>
                <a:t>3</a:t>
              </a:r>
            </a:p>
          </p:txBody>
        </p:sp>
      </p:grpSp>
      <p:grpSp>
        <p:nvGrpSpPr>
          <p:cNvPr id="34" name="ô 4">
            <a:extLst>
              <a:ext uri="{FF2B5EF4-FFF2-40B4-BE49-F238E27FC236}">
                <a16:creationId xmlns="" xmlns:a16="http://schemas.microsoft.com/office/drawing/2014/main" id="{14471E5E-84AB-3949-A3E0-8D7EF2C08395}"/>
              </a:ext>
            </a:extLst>
          </p:cNvPr>
          <p:cNvGrpSpPr/>
          <p:nvPr/>
        </p:nvGrpSpPr>
        <p:grpSpPr>
          <a:xfrm>
            <a:off x="1022363" y="2228785"/>
            <a:ext cx="788064" cy="877635"/>
            <a:chOff x="763325" y="83440"/>
            <a:chExt cx="591048" cy="658226"/>
          </a:xfrm>
        </p:grpSpPr>
        <p:pic>
          <p:nvPicPr>
            <p:cNvPr id="35" name="图片 19">
              <a:extLst>
                <a:ext uri="{FF2B5EF4-FFF2-40B4-BE49-F238E27FC236}">
                  <a16:creationId xmlns=""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 xmlns:a16="http://schemas.microsoft.com/office/drawing/2014/main" id="{09209FAD-E033-4B4C-A8A4-1063131F219E}"/>
                </a:ext>
              </a:extLst>
            </p:cNvPr>
            <p:cNvSpPr txBox="1"/>
            <p:nvPr/>
          </p:nvSpPr>
          <p:spPr>
            <a:xfrm>
              <a:off x="881799" y="212498"/>
              <a:ext cx="393362" cy="377074"/>
            </a:xfrm>
            <a:prstGeom prst="rect">
              <a:avLst/>
            </a:prstGeom>
            <a:noFill/>
          </p:spPr>
          <p:txBody>
            <a:bodyPr wrap="square" rtlCol="0">
              <a:spAutoFit/>
            </a:bodyPr>
            <a:lstStyle/>
            <a:p>
              <a:r>
                <a:rPr lang="x-none" sz="2667" b="1" dirty="0"/>
                <a:t>4</a:t>
              </a:r>
            </a:p>
          </p:txBody>
        </p:sp>
      </p:grpSp>
      <p:grpSp>
        <p:nvGrpSpPr>
          <p:cNvPr id="37" name="ô 5">
            <a:extLst>
              <a:ext uri="{FF2B5EF4-FFF2-40B4-BE49-F238E27FC236}">
                <a16:creationId xmlns="" xmlns:a16="http://schemas.microsoft.com/office/drawing/2014/main" id="{79BDD4D1-81A5-CA48-AFCF-FCD8EFAD296D}"/>
              </a:ext>
            </a:extLst>
          </p:cNvPr>
          <p:cNvGrpSpPr/>
          <p:nvPr/>
        </p:nvGrpSpPr>
        <p:grpSpPr>
          <a:xfrm>
            <a:off x="1027501" y="2946791"/>
            <a:ext cx="788064" cy="877635"/>
            <a:chOff x="763325" y="83440"/>
            <a:chExt cx="591048" cy="658226"/>
          </a:xfrm>
        </p:grpSpPr>
        <p:pic>
          <p:nvPicPr>
            <p:cNvPr id="38" name="图片 19">
              <a:extLst>
                <a:ext uri="{FF2B5EF4-FFF2-40B4-BE49-F238E27FC236}">
                  <a16:creationId xmlns=""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 xmlns:a16="http://schemas.microsoft.com/office/drawing/2014/main" id="{25B8EE97-73E0-F643-8D7B-C2A6B1DBC5FB}"/>
                </a:ext>
              </a:extLst>
            </p:cNvPr>
            <p:cNvSpPr txBox="1"/>
            <p:nvPr/>
          </p:nvSpPr>
          <p:spPr>
            <a:xfrm>
              <a:off x="881799" y="212498"/>
              <a:ext cx="393362" cy="377074"/>
            </a:xfrm>
            <a:prstGeom prst="rect">
              <a:avLst/>
            </a:prstGeom>
            <a:noFill/>
          </p:spPr>
          <p:txBody>
            <a:bodyPr wrap="square" rtlCol="0">
              <a:spAutoFit/>
            </a:bodyPr>
            <a:lstStyle/>
            <a:p>
              <a:r>
                <a:rPr lang="x-none" sz="2667" b="1" dirty="0"/>
                <a:t>5</a:t>
              </a:r>
            </a:p>
          </p:txBody>
        </p:sp>
      </p:grpSp>
      <p:grpSp>
        <p:nvGrpSpPr>
          <p:cNvPr id="40" name="ô 6">
            <a:extLst>
              <a:ext uri="{FF2B5EF4-FFF2-40B4-BE49-F238E27FC236}">
                <a16:creationId xmlns="" xmlns:a16="http://schemas.microsoft.com/office/drawing/2014/main" id="{764B3FF7-E86B-8745-B017-45049C2F3112}"/>
              </a:ext>
            </a:extLst>
          </p:cNvPr>
          <p:cNvGrpSpPr/>
          <p:nvPr/>
        </p:nvGrpSpPr>
        <p:grpSpPr>
          <a:xfrm>
            <a:off x="1043941" y="3669435"/>
            <a:ext cx="788064" cy="877635"/>
            <a:chOff x="763325" y="83440"/>
            <a:chExt cx="591048" cy="658226"/>
          </a:xfrm>
        </p:grpSpPr>
        <p:pic>
          <p:nvPicPr>
            <p:cNvPr id="41" name="图片 19">
              <a:extLst>
                <a:ext uri="{FF2B5EF4-FFF2-40B4-BE49-F238E27FC236}">
                  <a16:creationId xmlns=""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 xmlns:a16="http://schemas.microsoft.com/office/drawing/2014/main" id="{99092F7D-9077-A649-90FA-EB92B0414CCA}"/>
                </a:ext>
              </a:extLst>
            </p:cNvPr>
            <p:cNvSpPr txBox="1"/>
            <p:nvPr/>
          </p:nvSpPr>
          <p:spPr>
            <a:xfrm>
              <a:off x="881799" y="212498"/>
              <a:ext cx="393362" cy="377074"/>
            </a:xfrm>
            <a:prstGeom prst="rect">
              <a:avLst/>
            </a:prstGeom>
            <a:noFill/>
          </p:spPr>
          <p:txBody>
            <a:bodyPr wrap="square" rtlCol="0">
              <a:spAutoFit/>
            </a:bodyPr>
            <a:lstStyle/>
            <a:p>
              <a:r>
                <a:rPr lang="x-none" sz="2667" b="1" dirty="0"/>
                <a:t>6</a:t>
              </a:r>
            </a:p>
          </p:txBody>
        </p:sp>
      </p:grpSp>
      <p:grpSp>
        <p:nvGrpSpPr>
          <p:cNvPr id="43" name="ô 7">
            <a:extLst>
              <a:ext uri="{FF2B5EF4-FFF2-40B4-BE49-F238E27FC236}">
                <a16:creationId xmlns="" xmlns:a16="http://schemas.microsoft.com/office/drawing/2014/main" id="{6FDAFB82-D062-B44A-A70E-E16BBBAE36AC}"/>
              </a:ext>
            </a:extLst>
          </p:cNvPr>
          <p:cNvGrpSpPr/>
          <p:nvPr/>
        </p:nvGrpSpPr>
        <p:grpSpPr>
          <a:xfrm>
            <a:off x="1027501" y="4341065"/>
            <a:ext cx="788064" cy="877635"/>
            <a:chOff x="763325" y="83440"/>
            <a:chExt cx="591048" cy="658226"/>
          </a:xfrm>
        </p:grpSpPr>
        <p:pic>
          <p:nvPicPr>
            <p:cNvPr id="44" name="图片 19">
              <a:extLst>
                <a:ext uri="{FF2B5EF4-FFF2-40B4-BE49-F238E27FC236}">
                  <a16:creationId xmlns=""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 xmlns:a16="http://schemas.microsoft.com/office/drawing/2014/main" id="{9E8DEC8C-21F0-E34E-A7A5-AD2C96FC1E66}"/>
                </a:ext>
              </a:extLst>
            </p:cNvPr>
            <p:cNvSpPr txBox="1"/>
            <p:nvPr/>
          </p:nvSpPr>
          <p:spPr>
            <a:xfrm>
              <a:off x="881799" y="212498"/>
              <a:ext cx="393362" cy="377074"/>
            </a:xfrm>
            <a:prstGeom prst="rect">
              <a:avLst/>
            </a:prstGeom>
            <a:noFill/>
          </p:spPr>
          <p:txBody>
            <a:bodyPr wrap="square" rtlCol="0">
              <a:spAutoFit/>
            </a:bodyPr>
            <a:lstStyle/>
            <a:p>
              <a:r>
                <a:rPr lang="x-none" sz="2667" b="1" dirty="0"/>
                <a:t>7</a:t>
              </a:r>
            </a:p>
          </p:txBody>
        </p:sp>
      </p:grpSp>
      <p:sp>
        <p:nvSpPr>
          <p:cNvPr id="46" name="Rounded Rectangle 45">
            <a:extLst>
              <a:ext uri="{FF2B5EF4-FFF2-40B4-BE49-F238E27FC236}">
                <a16:creationId xmlns="" xmlns:a16="http://schemas.microsoft.com/office/drawing/2014/main" id="{1A78CA2C-83D5-EA49-86EF-227D1E44F705}"/>
              </a:ext>
            </a:extLst>
          </p:cNvPr>
          <p:cNvSpPr/>
          <p:nvPr/>
        </p:nvSpPr>
        <p:spPr>
          <a:xfrm>
            <a:off x="1425605" y="5441659"/>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 xmlns:a16="http://schemas.microsoft.com/office/drawing/2014/main" id="{65FDB16D-E018-F146-8169-05E5B4A838EF}"/>
              </a:ext>
            </a:extLst>
          </p:cNvPr>
          <p:cNvSpPr/>
          <p:nvPr/>
        </p:nvSpPr>
        <p:spPr>
          <a:xfrm>
            <a:off x="1421533" y="5404247"/>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 xmlns:a16="http://schemas.microsoft.com/office/drawing/2014/main" id="{8BFC66DA-3137-B048-8704-E6FCCB263594}"/>
              </a:ext>
            </a:extLst>
          </p:cNvPr>
          <p:cNvSpPr/>
          <p:nvPr/>
        </p:nvSpPr>
        <p:spPr>
          <a:xfrm>
            <a:off x="1421533" y="5393263"/>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x-none" sz="36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x-none" sz="36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 xmlns:a16="http://schemas.microsoft.com/office/drawing/2014/main" id="{84E760EC-3F61-9046-800E-3CAEAD179FD4}"/>
              </a:ext>
            </a:extLst>
          </p:cNvPr>
          <p:cNvSpPr/>
          <p:nvPr/>
        </p:nvSpPr>
        <p:spPr>
          <a:xfrm>
            <a:off x="1411799" y="5413575"/>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x-none" sz="36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x-none" sz="36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 xmlns:a16="http://schemas.microsoft.com/office/drawing/2014/main" id="{166CF133-80DA-9048-ABA4-189D121A905D}"/>
              </a:ext>
            </a:extLst>
          </p:cNvPr>
          <p:cNvSpPr/>
          <p:nvPr/>
        </p:nvSpPr>
        <p:spPr>
          <a:xfrm>
            <a:off x="1407727" y="5429667"/>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3" dirty="0" err="1">
                <a:solidFill>
                  <a:schemeClr val="bg1">
                    <a:lumMod val="25000"/>
                  </a:schemeClr>
                </a:solidFill>
                <a:latin typeface="Times New Roman" panose="02020603050405020304" pitchFamily="18" charset="0"/>
                <a:cs typeface="Times New Roman" panose="02020603050405020304" pitchFamily="18" charset="0"/>
              </a:rPr>
              <a:t>Một</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người</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thông</a:t>
            </a:r>
            <a:r>
              <a:rPr lang="en-US" sz="3333" dirty="0">
                <a:solidFill>
                  <a:schemeClr val="bg1">
                    <a:lumMod val="25000"/>
                  </a:schemeClr>
                </a:solidFill>
                <a:latin typeface="Times New Roman" panose="02020603050405020304" pitchFamily="18" charset="0"/>
                <a:cs typeface="Times New Roman" panose="02020603050405020304" pitchFamily="18" charset="0"/>
              </a:rPr>
              <a:t> minh </a:t>
            </a:r>
            <a:r>
              <a:rPr lang="en-US" sz="3333" dirty="0" err="1">
                <a:solidFill>
                  <a:schemeClr val="bg1">
                    <a:lumMod val="25000"/>
                  </a:schemeClr>
                </a:solidFill>
                <a:latin typeface="Times New Roman" panose="02020603050405020304" pitchFamily="18" charset="0"/>
                <a:cs typeface="Times New Roman" panose="02020603050405020304" pitchFamily="18" charset="0"/>
              </a:rPr>
              <a:t>xuất</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sắc</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làm</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việc</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đạt</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được</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những</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thành</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tựu</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vĩ</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đại</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gọi</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là</a:t>
            </a:r>
            <a:r>
              <a:rPr lang="en-US" sz="3333" dirty="0">
                <a:solidFill>
                  <a:schemeClr val="bg1">
                    <a:lumMod val="25000"/>
                  </a:schemeClr>
                </a:solidFill>
                <a:latin typeface="Times New Roman" panose="02020603050405020304" pitchFamily="18" charset="0"/>
                <a:cs typeface="Times New Roman" panose="02020603050405020304" pitchFamily="18" charset="0"/>
              </a:rPr>
              <a:t> </a:t>
            </a:r>
            <a:r>
              <a:rPr lang="en-US" sz="3333" dirty="0" err="1">
                <a:solidFill>
                  <a:schemeClr val="bg1">
                    <a:lumMod val="25000"/>
                  </a:schemeClr>
                </a:solidFill>
                <a:latin typeface="Times New Roman" panose="02020603050405020304" pitchFamily="18" charset="0"/>
                <a:cs typeface="Times New Roman" panose="02020603050405020304" pitchFamily="18" charset="0"/>
              </a:rPr>
              <a:t>gì</a:t>
            </a:r>
            <a:r>
              <a:rPr lang="en-US" sz="3333" dirty="0">
                <a:solidFill>
                  <a:schemeClr val="bg1">
                    <a:lumMod val="25000"/>
                  </a:schemeClr>
                </a:solidFill>
                <a:latin typeface="Times New Roman" panose="02020603050405020304" pitchFamily="18" charset="0"/>
                <a:cs typeface="Times New Roman" panose="02020603050405020304" pitchFamily="18" charset="0"/>
              </a:rPr>
              <a:t>?</a:t>
            </a:r>
            <a:endParaRPr lang="x-none" sz="3333"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 xmlns:a16="http://schemas.microsoft.com/office/drawing/2014/main" id="{AC3B514A-78BB-AA4B-BE5B-4BDE31071E0B}"/>
              </a:ext>
            </a:extLst>
          </p:cNvPr>
          <p:cNvSpPr/>
          <p:nvPr/>
        </p:nvSpPr>
        <p:spPr>
          <a:xfrm>
            <a:off x="1414273" y="5421968"/>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 xmlns:a16="http://schemas.microsoft.com/office/drawing/2014/main" id="{D3379B43-85B9-DC4E-B96E-24CFD1F2B704}"/>
              </a:ext>
            </a:extLst>
          </p:cNvPr>
          <p:cNvSpPr/>
          <p:nvPr/>
        </p:nvSpPr>
        <p:spPr>
          <a:xfrm>
            <a:off x="1416309" y="5409594"/>
            <a:ext cx="9481880" cy="1343885"/>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extLst>
      <p:ext uri="{BB962C8B-B14F-4D97-AF65-F5344CB8AC3E}">
        <p14:creationId xmlns:p14="http://schemas.microsoft.com/office/powerpoint/2010/main" val="2262678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4343400" y="-213360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vi-VN"/>
          </a:p>
        </p:txBody>
      </p:sp>
      <p:sp>
        <p:nvSpPr>
          <p:cNvPr id="31748" name="Text Box 10"/>
          <p:cNvSpPr txBox="1">
            <a:spLocks noChangeArrowheads="1"/>
          </p:cNvSpPr>
          <p:nvPr/>
        </p:nvSpPr>
        <p:spPr bwMode="auto">
          <a:xfrm>
            <a:off x="5791200" y="1143001"/>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vi-VN"/>
          </a:p>
        </p:txBody>
      </p:sp>
      <p:pic>
        <p:nvPicPr>
          <p:cNvPr id="3174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11957"/>
            <a:ext cx="8610600" cy="18288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 Box 16"/>
          <p:cNvSpPr txBox="1">
            <a:spLocks noChangeArrowheads="1"/>
          </p:cNvSpPr>
          <p:nvPr/>
        </p:nvSpPr>
        <p:spPr bwMode="auto">
          <a:xfrm>
            <a:off x="1979629" y="2413262"/>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b="1" dirty="0">
                <a:latin typeface="Times New Roman" pitchFamily="18" charset="0"/>
                <a:cs typeface="Times New Roman" pitchFamily="18" charset="0"/>
              </a:rPr>
              <a:t>THAM KHẢO</a:t>
            </a:r>
          </a:p>
          <a:p>
            <a:pPr algn="just">
              <a:spcBef>
                <a:spcPct val="50000"/>
              </a:spcBef>
            </a:pP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trang</a:t>
            </a:r>
            <a:r>
              <a:rPr lang="en-US" b="1" dirty="0">
                <a:latin typeface="Times New Roman" pitchFamily="18" charset="0"/>
                <a:cs typeface="Times New Roman" pitchFamily="18" charset="0"/>
              </a:rPr>
              <a:t> 35 </a:t>
            </a:r>
            <a:r>
              <a:rPr lang="en-US" b="1" dirty="0" err="1">
                <a:latin typeface="Times New Roman" pitchFamily="18" charset="0"/>
                <a:cs typeface="Times New Roman" pitchFamily="18" charset="0"/>
              </a:rPr>
              <a:t>sgk</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Ngữ</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văn</a:t>
            </a:r>
            <a:r>
              <a:rPr lang="en-US" b="1" dirty="0">
                <a:latin typeface="Times New Roman" pitchFamily="18" charset="0"/>
                <a:cs typeface="Times New Roman" pitchFamily="18" charset="0"/>
              </a:rPr>
              <a:t> 6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2):</a:t>
            </a:r>
            <a:r>
              <a:rPr lang="en-US" dirty="0">
                <a:latin typeface="Times New Roman" pitchFamily="18" charset="0"/>
                <a:cs typeface="Times New Roman" pitchFamily="18" charset="0"/>
              </a:rPr>
              <a:t> </a:t>
            </a:r>
          </a:p>
          <a:p>
            <a:pPr algn="just">
              <a:spcBef>
                <a:spcPct val="50000"/>
              </a:spcBef>
            </a:pP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a:t>
            </a:r>
            <a:r>
              <a:rPr lang="en-US" dirty="0">
                <a:latin typeface="Times New Roman" pitchFamily="18" charset="0"/>
                <a:cs typeface="Times New Roman" pitchFamily="18" charset="0"/>
              </a:rPr>
              <a:t> ơ, </a:t>
            </a:r>
            <a:r>
              <a:rPr lang="en-US" dirty="0" err="1">
                <a:latin typeface="Times New Roman" pitchFamily="18" charset="0"/>
                <a:cs typeface="Times New Roman" pitchFamily="18" charset="0"/>
              </a:rPr>
              <a:t>vô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ghen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dằn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biệt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thức</a:t>
            </a:r>
            <a:r>
              <a:rPr lang="vi-VN" dirty="0" smtClean="0">
                <a:latin typeface="Times New Roman" pitchFamily="18" charset="0"/>
                <a:cs typeface="Times New Roman" pitchFamily="18" charset="0"/>
              </a:rPr>
              <a:t> tỉnh</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nhìn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1058310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amond(in)">
                                      <p:cBhvr>
                                        <p:cTn id="7" dur="2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0" y="0"/>
            <a:ext cx="41017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LÀM ANH</a:t>
            </a:r>
          </a:p>
          <a:p>
            <a:pPr algn="ctr"/>
            <a:r>
              <a:rPr lang="en-US" sz="2100" dirty="0">
                <a:solidFill>
                  <a:schemeClr val="bg1"/>
                </a:solidFill>
                <a:latin typeface="Times New Roman" panose="02020603050405020304" pitchFamily="18" charset="0"/>
                <a:cs typeface="Times New Roman" panose="02020603050405020304" pitchFamily="18" charset="0"/>
              </a:rPr>
              <a:t>Làm anh khó đấy</a:t>
            </a:r>
          </a:p>
          <a:p>
            <a:pPr algn="ctr"/>
            <a:r>
              <a:rPr lang="en-US" sz="2100" dirty="0">
                <a:solidFill>
                  <a:schemeClr val="bg1"/>
                </a:solidFill>
                <a:latin typeface="Times New Roman" panose="02020603050405020304" pitchFamily="18" charset="0"/>
                <a:cs typeface="Times New Roman" panose="02020603050405020304" pitchFamily="18" charset="0"/>
              </a:rPr>
              <a:t>Phải đâu chuyện đùa</a:t>
            </a:r>
          </a:p>
          <a:p>
            <a:pPr algn="ctr"/>
            <a:r>
              <a:rPr lang="en-US" sz="2100" dirty="0">
                <a:solidFill>
                  <a:schemeClr val="bg1"/>
                </a:solidFill>
                <a:latin typeface="Times New Roman" panose="02020603050405020304" pitchFamily="18" charset="0"/>
                <a:cs typeface="Times New Roman" panose="02020603050405020304" pitchFamily="18" charset="0"/>
              </a:rPr>
              <a:t>Với em gái bé</a:t>
            </a:r>
          </a:p>
          <a:p>
            <a:pPr algn="ctr"/>
            <a:r>
              <a:rPr lang="en-US" sz="2100" dirty="0">
                <a:solidFill>
                  <a:schemeClr val="bg1"/>
                </a:solidFill>
                <a:latin typeface="Times New Roman" panose="02020603050405020304" pitchFamily="18" charset="0"/>
                <a:cs typeface="Times New Roman" panose="02020603050405020304" pitchFamily="18" charset="0"/>
              </a:rPr>
              <a:t>Phải người lớn cơ.</a:t>
            </a:r>
          </a:p>
          <a:p>
            <a:pPr algn="ctr"/>
            <a:endParaRPr lang="en-US" sz="2100" dirty="0">
              <a:solidFill>
                <a:schemeClr val="bg1"/>
              </a:solidFill>
              <a:latin typeface="Times New Roman" panose="02020603050405020304" pitchFamily="18" charset="0"/>
              <a:cs typeface="Times New Roman" panose="02020603050405020304" pitchFamily="18" charset="0"/>
            </a:endParaRPr>
          </a:p>
          <a:p>
            <a:pPr algn="ctr"/>
            <a:r>
              <a:rPr lang="en-US" sz="2100" dirty="0">
                <a:solidFill>
                  <a:schemeClr val="bg1"/>
                </a:solidFill>
                <a:latin typeface="Times New Roman" panose="02020603050405020304" pitchFamily="18" charset="0"/>
                <a:cs typeface="Times New Roman" panose="02020603050405020304" pitchFamily="18" charset="0"/>
              </a:rPr>
              <a:t>Khi em bé khóc</a:t>
            </a:r>
          </a:p>
          <a:p>
            <a:pPr algn="ctr"/>
            <a:r>
              <a:rPr lang="en-US" sz="2100" dirty="0">
                <a:solidFill>
                  <a:schemeClr val="bg1"/>
                </a:solidFill>
                <a:latin typeface="Times New Roman" panose="02020603050405020304" pitchFamily="18" charset="0"/>
                <a:cs typeface="Times New Roman" panose="02020603050405020304" pitchFamily="18" charset="0"/>
              </a:rPr>
              <a:t>Anh phải dỗ dành</a:t>
            </a:r>
          </a:p>
          <a:p>
            <a:pPr algn="ctr"/>
            <a:r>
              <a:rPr lang="en-US" sz="2100" dirty="0">
                <a:solidFill>
                  <a:schemeClr val="bg1"/>
                </a:solidFill>
                <a:latin typeface="Times New Roman" panose="02020603050405020304" pitchFamily="18" charset="0"/>
                <a:cs typeface="Times New Roman" panose="02020603050405020304" pitchFamily="18" charset="0"/>
              </a:rPr>
              <a:t>Nếu em bé ngã</a:t>
            </a:r>
          </a:p>
          <a:p>
            <a:pPr algn="ctr"/>
            <a:r>
              <a:rPr lang="en-US" sz="2100" dirty="0">
                <a:solidFill>
                  <a:schemeClr val="bg1"/>
                </a:solidFill>
                <a:latin typeface="Times New Roman" panose="02020603050405020304" pitchFamily="18" charset="0"/>
                <a:cs typeface="Times New Roman" panose="02020603050405020304" pitchFamily="18" charset="0"/>
              </a:rPr>
              <a:t>Anh nâng dịu dàng.</a:t>
            </a:r>
          </a:p>
          <a:p>
            <a:pPr algn="ctr"/>
            <a:endParaRPr lang="en-US" sz="2100" dirty="0">
              <a:solidFill>
                <a:schemeClr val="bg1"/>
              </a:solidFill>
              <a:latin typeface="Times New Roman" panose="02020603050405020304" pitchFamily="18" charset="0"/>
              <a:cs typeface="Times New Roman" panose="02020603050405020304" pitchFamily="18" charset="0"/>
            </a:endParaRPr>
          </a:p>
          <a:p>
            <a:pPr algn="ctr"/>
            <a:r>
              <a:rPr lang="en-US" sz="2100" dirty="0">
                <a:solidFill>
                  <a:schemeClr val="bg1"/>
                </a:solidFill>
                <a:latin typeface="Times New Roman" panose="02020603050405020304" pitchFamily="18" charset="0"/>
                <a:cs typeface="Times New Roman" panose="02020603050405020304" pitchFamily="18" charset="0"/>
              </a:rPr>
              <a:t>Mẹ cho quà bánh</a:t>
            </a:r>
          </a:p>
          <a:p>
            <a:pPr algn="ctr"/>
            <a:r>
              <a:rPr lang="en-US" sz="2100" dirty="0">
                <a:solidFill>
                  <a:schemeClr val="bg1"/>
                </a:solidFill>
                <a:latin typeface="Times New Roman" panose="02020603050405020304" pitchFamily="18" charset="0"/>
                <a:cs typeface="Times New Roman" panose="02020603050405020304" pitchFamily="18" charset="0"/>
              </a:rPr>
              <a:t>Chia em phần hơn</a:t>
            </a:r>
          </a:p>
          <a:p>
            <a:pPr algn="ctr"/>
            <a:r>
              <a:rPr lang="en-US" sz="2100" dirty="0">
                <a:solidFill>
                  <a:schemeClr val="bg1"/>
                </a:solidFill>
                <a:latin typeface="Times New Roman" panose="02020603050405020304" pitchFamily="18" charset="0"/>
                <a:cs typeface="Times New Roman" panose="02020603050405020304" pitchFamily="18" charset="0"/>
              </a:rPr>
              <a:t>Có đồ chơi đẹp</a:t>
            </a:r>
          </a:p>
          <a:p>
            <a:pPr algn="ctr"/>
            <a:r>
              <a:rPr lang="en-US" sz="2100" dirty="0">
                <a:solidFill>
                  <a:schemeClr val="bg1"/>
                </a:solidFill>
                <a:latin typeface="Times New Roman" panose="02020603050405020304" pitchFamily="18" charset="0"/>
                <a:cs typeface="Times New Roman" panose="02020603050405020304" pitchFamily="18" charset="0"/>
              </a:rPr>
              <a:t>Cũng nhường em luôn.</a:t>
            </a:r>
          </a:p>
          <a:p>
            <a:pPr algn="ctr"/>
            <a:endParaRPr lang="en-US" sz="2100" dirty="0">
              <a:solidFill>
                <a:schemeClr val="bg1"/>
              </a:solidFill>
              <a:latin typeface="Times New Roman" panose="02020603050405020304" pitchFamily="18" charset="0"/>
              <a:cs typeface="Times New Roman" panose="02020603050405020304" pitchFamily="18" charset="0"/>
            </a:endParaRPr>
          </a:p>
          <a:p>
            <a:pPr algn="ctr"/>
            <a:r>
              <a:rPr lang="en-US" sz="2100" dirty="0">
                <a:solidFill>
                  <a:schemeClr val="bg1"/>
                </a:solidFill>
                <a:latin typeface="Times New Roman" panose="02020603050405020304" pitchFamily="18" charset="0"/>
                <a:cs typeface="Times New Roman" panose="02020603050405020304" pitchFamily="18" charset="0"/>
              </a:rPr>
              <a:t>Làm anh thật khó</a:t>
            </a:r>
          </a:p>
          <a:p>
            <a:pPr algn="ctr"/>
            <a:r>
              <a:rPr lang="en-US" sz="2100" dirty="0">
                <a:solidFill>
                  <a:schemeClr val="bg1"/>
                </a:solidFill>
                <a:latin typeface="Times New Roman" panose="02020603050405020304" pitchFamily="18" charset="0"/>
                <a:cs typeface="Times New Roman" panose="02020603050405020304" pitchFamily="18" charset="0"/>
              </a:rPr>
              <a:t>Nhưng mà thật vui</a:t>
            </a:r>
          </a:p>
          <a:p>
            <a:pPr algn="ctr"/>
            <a:r>
              <a:rPr lang="en-US" sz="2100" dirty="0">
                <a:solidFill>
                  <a:schemeClr val="bg1"/>
                </a:solidFill>
                <a:latin typeface="Times New Roman" panose="02020603050405020304" pitchFamily="18" charset="0"/>
                <a:cs typeface="Times New Roman" panose="02020603050405020304" pitchFamily="18" charset="0"/>
              </a:rPr>
              <a:t>Ai yêu em bé</a:t>
            </a:r>
          </a:p>
          <a:p>
            <a:pPr algn="ctr"/>
            <a:r>
              <a:rPr lang="en-US" sz="2100" dirty="0">
                <a:solidFill>
                  <a:schemeClr val="bg1"/>
                </a:solidFill>
                <a:latin typeface="Times New Roman" panose="02020603050405020304" pitchFamily="18" charset="0"/>
                <a:cs typeface="Times New Roman" panose="02020603050405020304" pitchFamily="18" charset="0"/>
              </a:rPr>
              <a:t>Thì làm được thôi</a:t>
            </a:r>
          </a:p>
          <a:p>
            <a:pPr algn="ctr"/>
            <a:r>
              <a:rPr lang="en-US" sz="2100" i="1" dirty="0">
                <a:solidFill>
                  <a:schemeClr val="bg1"/>
                </a:solidFill>
                <a:latin typeface="Times New Roman" panose="02020603050405020304" pitchFamily="18" charset="0"/>
                <a:cs typeface="Times New Roman" panose="02020603050405020304" pitchFamily="18" charset="0"/>
              </a:rPr>
              <a:t>                   (Phạm Thị Thanh Nhàn)</a:t>
            </a:r>
          </a:p>
        </p:txBody>
      </p:sp>
      <p:sp>
        <p:nvSpPr>
          <p:cNvPr id="10" name="Rectangle 9"/>
          <p:cNvSpPr/>
          <p:nvPr/>
        </p:nvSpPr>
        <p:spPr>
          <a:xfrm>
            <a:off x="9196251" y="0"/>
            <a:ext cx="2455818" cy="1031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8000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han-tich-nhan-vat-em-gai-trong-truyen-buc-tranh-cua-em-gai-t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77" y="876822"/>
            <a:ext cx="11053975" cy="577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0194" y="225631"/>
            <a:ext cx="4436882" cy="646331"/>
          </a:xfrm>
          <a:prstGeom prst="rect">
            <a:avLst/>
          </a:prstGeom>
          <a:noFill/>
        </p:spPr>
        <p:txBody>
          <a:bodyPr wrap="square" rtlCol="0">
            <a:spAutoFit/>
          </a:bodyPr>
          <a:lstStyle/>
          <a:p>
            <a:r>
              <a:rPr lang="en-US" sz="3600" b="1" smtClean="0">
                <a:solidFill>
                  <a:srgbClr val="C00000"/>
                </a:solidFill>
                <a:latin typeface="Times New Roman" pitchFamily="18" charset="0"/>
                <a:cs typeface="Times New Roman" pitchFamily="18" charset="0"/>
              </a:rPr>
              <a:t>Tiết  113,114,115</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34583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9254" y="236483"/>
            <a:ext cx="8403021" cy="9774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err="1">
                <a:solidFill>
                  <a:srgbClr val="C00000"/>
                </a:solidFill>
                <a:latin typeface="Times New Roman" panose="02020603050405020304" pitchFamily="18" charset="0"/>
                <a:cs typeface="Times New Roman" panose="02020603050405020304" pitchFamily="18" charset="0"/>
              </a:rPr>
              <a:t>Nội</a:t>
            </a:r>
            <a:r>
              <a:rPr lang="en-US" sz="2800" b="1" dirty="0">
                <a:solidFill>
                  <a:srgbClr val="C00000"/>
                </a:solidFill>
                <a:latin typeface="Times New Roman" panose="02020603050405020304" pitchFamily="18" charset="0"/>
                <a:cs typeface="Times New Roman" panose="02020603050405020304" pitchFamily="18" charset="0"/>
              </a:rPr>
              <a:t> dung 1: </a:t>
            </a:r>
            <a:r>
              <a:rPr lang="en-US" sz="2800" b="1" dirty="0" err="1">
                <a:solidFill>
                  <a:srgbClr val="C00000"/>
                </a:solidFill>
                <a:latin typeface="Times New Roman" panose="02020603050405020304" pitchFamily="18" charset="0"/>
                <a:cs typeface="Times New Roman" panose="02020603050405020304" pitchFamily="18" charset="0"/>
              </a:rPr>
              <a:t>Tìm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hiểu</a:t>
            </a:r>
            <a:r>
              <a:rPr lang="en-US" sz="2800" b="1" dirty="0">
                <a:solidFill>
                  <a:srgbClr val="C00000"/>
                </a:solidFill>
                <a:latin typeface="Times New Roman" panose="02020603050405020304" pitchFamily="18" charset="0"/>
                <a:cs typeface="Times New Roman" panose="02020603050405020304" pitchFamily="18" charset="0"/>
              </a:rPr>
              <a:t> tri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8797159" y="1072055"/>
            <a:ext cx="3042745" cy="4619297"/>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Truyện ngắn là  gì?</a:t>
            </a:r>
          </a:p>
        </p:txBody>
      </p:sp>
      <p:sp>
        <p:nvSpPr>
          <p:cNvPr id="6" name="TextBox 5"/>
          <p:cNvSpPr txBox="1"/>
          <p:nvPr/>
        </p:nvSpPr>
        <p:spPr>
          <a:xfrm>
            <a:off x="1027998" y="3412218"/>
            <a:ext cx="7551683" cy="3046988"/>
          </a:xfrm>
          <a:prstGeom prst="rect">
            <a:avLst/>
          </a:prstGeom>
          <a:noFill/>
        </p:spPr>
        <p:txBody>
          <a:bodyPr wrap="square" rtlCol="0">
            <a:spAutoFit/>
          </a:bodyPr>
          <a:lstStyle/>
          <a:p>
            <a:pPr lvl="0"/>
            <a:r>
              <a:rPr lang="en-US" sz="3200" b="1" smtClean="0">
                <a:latin typeface="Times New Roman" panose="02020603050405020304" pitchFamily="18" charset="0"/>
                <a:cs typeface="Times New Roman" panose="02020603050405020304" pitchFamily="18" charset="0"/>
              </a:rPr>
              <a:t>A/ Truyện </a:t>
            </a:r>
            <a:r>
              <a:rPr lang="en-US" sz="3200" b="1" dirty="0" err="1">
                <a:latin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tạp</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a:solidFill>
                  <a:srgbClr val="0000CC"/>
                </a:solidFill>
                <a:latin typeface="Times New Roman" panose="02020603050405020304" pitchFamily="18" charset="0"/>
                <a:cs typeface="Times New Roman" panose="02020603050405020304" pitchFamily="18" charset="0"/>
              </a:rPr>
              <a:t>Chi </a:t>
            </a:r>
            <a:r>
              <a:rPr lang="en-US" sz="3200" dirty="0" err="1">
                <a:solidFill>
                  <a:srgbClr val="0000CC"/>
                </a:solidFill>
                <a:latin typeface="Times New Roman" panose="02020603050405020304" pitchFamily="18" charset="0"/>
                <a:cs typeface="Times New Roman" panose="02020603050405020304" pitchFamily="18" charset="0"/>
              </a:rPr>
              <a:t>tiết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ngắn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cô</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đọng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ngắn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Việt</a:t>
            </a:r>
            <a:r>
              <a:rPr lang="en-US" sz="3200" dirty="0">
                <a:solidFill>
                  <a:srgbClr val="0000CC"/>
                </a:solidFill>
                <a:latin typeface="Times New Roman" panose="02020603050405020304" pitchFamily="18" charset="0"/>
                <a:cs typeface="Times New Roman" panose="02020603050405020304" pitchFamily="18" charset="0"/>
              </a:rPr>
              <a:t> Nam </a:t>
            </a:r>
            <a:r>
              <a:rPr lang="en-US" sz="3200" dirty="0" err="1">
                <a:solidFill>
                  <a:srgbClr val="0000CC"/>
                </a:solidFill>
                <a:latin typeface="Times New Roman" panose="02020603050405020304" pitchFamily="18" charset="0"/>
                <a:cs typeface="Times New Roman" panose="02020603050405020304" pitchFamily="18" charset="0"/>
              </a:rPr>
              <a:t>xuất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tương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đối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muộn</a:t>
            </a:r>
            <a:r>
              <a:rPr lang="en-US" sz="3200" dirty="0">
                <a:solidFill>
                  <a:srgbClr val="0000CC"/>
                </a:solidFill>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sp>
        <p:nvSpPr>
          <p:cNvPr id="7" name="Cloud Callout 6"/>
          <p:cNvSpPr/>
          <p:nvPr/>
        </p:nvSpPr>
        <p:spPr>
          <a:xfrm>
            <a:off x="266699" y="1790700"/>
            <a:ext cx="8530459" cy="1283576"/>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r>
              <a:rPr lang="de-DE" sz="2800">
                <a:solidFill>
                  <a:srgbClr val="0000CC"/>
                </a:solidFill>
                <a:latin typeface="Times New Roman" panose="02020603050405020304" pitchFamily="18" charset="0"/>
                <a:cs typeface="Times New Roman" panose="02020603050405020304" pitchFamily="18" charset="0"/>
              </a:rPr>
              <a:t>Chú ý đọc phần tri thức ngữ văn/ 65(sgk)</a:t>
            </a:r>
            <a:endParaRPr lang="en-US" sz="28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85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9254" y="236483"/>
            <a:ext cx="8403021" cy="9774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err="1">
                <a:solidFill>
                  <a:srgbClr val="0000CC"/>
                </a:solidFill>
                <a:latin typeface="Times New Roman" panose="02020603050405020304" pitchFamily="18" charset="0"/>
                <a:cs typeface="Times New Roman" panose="02020603050405020304" pitchFamily="18" charset="0"/>
              </a:rPr>
              <a:t>Nội</a:t>
            </a:r>
            <a:r>
              <a:rPr lang="en-US" sz="2800" b="1" dirty="0">
                <a:solidFill>
                  <a:srgbClr val="0000CC"/>
                </a:solidFill>
                <a:latin typeface="Times New Roman" panose="02020603050405020304" pitchFamily="18" charset="0"/>
                <a:cs typeface="Times New Roman" panose="02020603050405020304" pitchFamily="18" charset="0"/>
              </a:rPr>
              <a:t> dung 1: </a:t>
            </a:r>
            <a:r>
              <a:rPr lang="en-US" sz="2800" b="1" dirty="0" err="1">
                <a:solidFill>
                  <a:srgbClr val="0000CC"/>
                </a:solidFill>
                <a:latin typeface="Times New Roman" panose="02020603050405020304" pitchFamily="18" charset="0"/>
                <a:cs typeface="Times New Roman" panose="02020603050405020304" pitchFamily="18" charset="0"/>
              </a:rPr>
              <a:t>Tìm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hiểu</a:t>
            </a:r>
            <a:r>
              <a:rPr lang="en-US" sz="2800" b="1" dirty="0">
                <a:solidFill>
                  <a:srgbClr val="0000CC"/>
                </a:solidFill>
                <a:latin typeface="Times New Roman" panose="02020603050405020304" pitchFamily="18" charset="0"/>
                <a:cs typeface="Times New Roman" panose="02020603050405020304" pitchFamily="18" charset="0"/>
              </a:rPr>
              <a:t> tri </a:t>
            </a:r>
            <a:r>
              <a:rPr lang="en-US" sz="2800" b="1" dirty="0" err="1">
                <a:solidFill>
                  <a:srgbClr val="0000CC"/>
                </a:solidFill>
                <a:latin typeface="Times New Roman" panose="02020603050405020304" pitchFamily="18" charset="0"/>
                <a:cs typeface="Times New Roman" panose="02020603050405020304" pitchFamily="18" charset="0"/>
              </a:rPr>
              <a:t>thức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ngữ</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văn</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8797159" y="1072055"/>
            <a:ext cx="3042745" cy="4619297"/>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err="1">
                <a:solidFill>
                  <a:srgbClr val="0000CC"/>
                </a:solidFill>
                <a:latin typeface="Times New Roman" panose="02020603050405020304" pitchFamily="18" charset="0"/>
                <a:cs typeface="Times New Roman" panose="02020603050405020304" pitchFamily="18" charset="0"/>
              </a:rPr>
              <a:t>Đặc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điểm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gì</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040524" y="2235032"/>
            <a:ext cx="7551683" cy="2062103"/>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Đặc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nhân</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vật: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những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nét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riêng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thường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được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72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9254" y="236483"/>
            <a:ext cx="8403021" cy="9774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err="1">
                <a:solidFill>
                  <a:srgbClr val="0000CC"/>
                </a:solidFill>
                <a:latin typeface="Times New Roman" panose="02020603050405020304" pitchFamily="18" charset="0"/>
                <a:cs typeface="Times New Roman" panose="02020603050405020304" pitchFamily="18" charset="0"/>
              </a:rPr>
              <a:t>Nội</a:t>
            </a:r>
            <a:r>
              <a:rPr lang="en-US" sz="2800" b="1" dirty="0">
                <a:solidFill>
                  <a:srgbClr val="0000CC"/>
                </a:solidFill>
                <a:latin typeface="Times New Roman" panose="02020603050405020304" pitchFamily="18" charset="0"/>
                <a:cs typeface="Times New Roman" panose="02020603050405020304" pitchFamily="18" charset="0"/>
              </a:rPr>
              <a:t> dung 1: </a:t>
            </a:r>
            <a:r>
              <a:rPr lang="en-US" sz="2800" b="1" dirty="0" err="1">
                <a:solidFill>
                  <a:srgbClr val="0000CC"/>
                </a:solidFill>
                <a:latin typeface="Times New Roman" panose="02020603050405020304" pitchFamily="18" charset="0"/>
                <a:cs typeface="Times New Roman" panose="02020603050405020304" pitchFamily="18" charset="0"/>
              </a:rPr>
              <a:t>Tìm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hiểu</a:t>
            </a:r>
            <a:r>
              <a:rPr lang="en-US" sz="2800" b="1" dirty="0">
                <a:solidFill>
                  <a:srgbClr val="0000CC"/>
                </a:solidFill>
                <a:latin typeface="Times New Roman" panose="02020603050405020304" pitchFamily="18" charset="0"/>
                <a:cs typeface="Times New Roman" panose="02020603050405020304" pitchFamily="18" charset="0"/>
              </a:rPr>
              <a:t> tri </a:t>
            </a:r>
            <a:r>
              <a:rPr lang="en-US" sz="2800" b="1" dirty="0" err="1">
                <a:solidFill>
                  <a:srgbClr val="0000CC"/>
                </a:solidFill>
                <a:latin typeface="Times New Roman" panose="02020603050405020304" pitchFamily="18" charset="0"/>
                <a:cs typeface="Times New Roman" panose="02020603050405020304" pitchFamily="18" charset="0"/>
              </a:rPr>
              <a:t>thức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ngữ</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văn</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8797159" y="1072055"/>
            <a:ext cx="3042745" cy="4619297"/>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040524" y="2711021"/>
            <a:ext cx="7551683" cy="2554545"/>
          </a:xfrm>
          <a:prstGeom prst="rect">
            <a:avLst/>
          </a:prstGeom>
          <a:noFill/>
        </p:spPr>
        <p:txBody>
          <a:bodyPr wrap="square" rtlCol="0">
            <a:spAutoFit/>
          </a:bodyPr>
          <a:lstStyle/>
          <a:p>
            <a:pPr marL="457200" indent="-457200">
              <a:buFontTx/>
              <a:buChar char="-"/>
            </a:pPr>
            <a:r>
              <a:rPr lang="en-US" sz="3200" smtClean="0">
                <a:solidFill>
                  <a:srgbClr val="0000CC"/>
                </a:solidFill>
                <a:latin typeface="Times New Roman" panose="02020603050405020304" pitchFamily="18" charset="0"/>
                <a:cs typeface="Times New Roman" panose="02020603050405020304" pitchFamily="18" charset="0"/>
              </a:rPr>
              <a:t>Lời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đã</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smtClean="0">
                <a:solidFill>
                  <a:srgbClr val="0000CC"/>
                </a:solidFill>
                <a:latin typeface="Times New Roman" panose="02020603050405020304" pitchFamily="18" charset="0"/>
                <a:cs typeface="Times New Roman" panose="02020603050405020304" pitchFamily="18" charset="0"/>
              </a:rPr>
              <a:t>k</a:t>
            </a:r>
            <a:r>
              <a:rPr lang="vi-VN" sz="3200" dirty="0" smtClean="0">
                <a:solidFill>
                  <a:srgbClr val="0000CC"/>
                </a:solidFill>
                <a:latin typeface="Times New Roman" panose="02020603050405020304" pitchFamily="18" charset="0"/>
                <a:cs typeface="Times New Roman" panose="02020603050405020304" pitchFamily="18" charset="0"/>
              </a:rPr>
              <a:t>ể</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câu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chuyện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Nếu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theo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ngôi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thứ</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thì</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xưng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tôi</a:t>
            </a:r>
            <a:r>
              <a:rPr lang="en-US" sz="3200" smtClean="0">
                <a:solidFill>
                  <a:srgbClr val="0000CC"/>
                </a:solidFill>
                <a:latin typeface="Times New Roman" panose="02020603050405020304" pitchFamily="18" charset="0"/>
                <a:cs typeface="Times New Roman" panose="02020603050405020304" pitchFamily="18" charset="0"/>
              </a:rPr>
              <a:t>”.</a:t>
            </a:r>
            <a:r>
              <a:rPr lang="vi-VN" sz="3200" smtClean="0">
                <a:solidFill>
                  <a:srgbClr val="0000CC"/>
                </a:solidFill>
                <a:latin typeface="Times New Roman" panose="02020603050405020304" pitchFamily="18" charset="0"/>
                <a:cs typeface="Times New Roman" panose="02020603050405020304" pitchFamily="18" charset="0"/>
              </a:rPr>
              <a:t>...</a:t>
            </a:r>
            <a:endParaRPr lang="en-US" sz="3200" smtClean="0">
              <a:solidFill>
                <a:srgbClr val="0000CC"/>
              </a:solidFill>
              <a:latin typeface="Times New Roman" panose="02020603050405020304" pitchFamily="18" charset="0"/>
              <a:cs typeface="Times New Roman" panose="02020603050405020304" pitchFamily="18" charset="0"/>
            </a:endParaRPr>
          </a:p>
          <a:p>
            <a:pPr marL="457200" indent="-457200">
              <a:buFontTx/>
              <a:buChar char="-"/>
            </a:pPr>
            <a:r>
              <a:rPr lang="en-US" sz="3200" smtClean="0">
                <a:latin typeface="Times New Roman" panose="02020603050405020304" pitchFamily="18" charset="0"/>
                <a:cs typeface="Times New Roman" panose="02020603050405020304" pitchFamily="18" charset="0"/>
              </a:rPr>
              <a:t>Ngôi thứ nhất, ngôi thứ ba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5784</TotalTime>
  <Words>2680</Words>
  <Application>Microsoft Office PowerPoint</Application>
  <PresentationFormat>Custom</PresentationFormat>
  <Paragraphs>329</Paragraphs>
  <Slides>43</Slides>
  <Notes>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1_Office Theme</vt:lpstr>
      <vt:lpstr>PowerPoint Presentation</vt:lpstr>
      <vt:lpstr>PowerPoint Presentation</vt:lpstr>
      <vt:lpstr> Những câu ca dao, tục ngữ nói về tình cảm anh chị em trong gia đình:</vt:lpstr>
      <vt:lpstr>PowerPoint Presentation</vt:lpstr>
      <vt:lpstr>PowerPoint Presentation</vt:lpstr>
      <vt:lpstr>PowerPoint Presentation</vt:lpstr>
      <vt:lpstr>PowerPoint Presentation</vt:lpstr>
      <vt:lpstr>PowerPoint Presentation</vt:lpstr>
      <vt:lpstr>PowerPoint Presentation</vt:lpstr>
      <vt:lpstr>I. Đọc và tìm hiểu chung 1. Đọc bài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Cốt truyện:</vt:lpstr>
      <vt:lpstr>PowerPoint Presentation</vt:lpstr>
      <vt:lpstr>PowerPoint Presentation</vt:lpstr>
      <vt:lpstr>II. Đọc – hiểu văn bản 1. Nhân vật Kiều Phương</vt:lpstr>
      <vt:lpstr>II. Đọc – hiểu văn bản 1. Nhân vật Kiều Phương</vt:lpstr>
      <vt:lpstr>II. Đọc – hiểu văn bản 1. Nhân vật Kiều Phương</vt:lpstr>
      <vt:lpstr>PowerPoint Presentation</vt:lpstr>
      <vt:lpstr>Tâm trạng và thái độ của người anh được miêu tả ở những thời điểm: </vt:lpstr>
      <vt:lpstr>II. Đọc – hiểu văn bản 2. Nhân vật người anh</vt:lpstr>
      <vt:lpstr>II. Đọc – hiểu văn bản 2. Nhân vật người anh</vt:lpstr>
      <vt:lpstr>II. Đọc – hiểu văn bản 2. Nhân vật người anh</vt:lpstr>
      <vt:lpstr>PowerPoint Presentation</vt:lpstr>
      <vt:lpstr>II. Đọc – hiểu văn bản 2. Nhân vật người 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 </vt:lpstr>
      <vt:lpstr>PowerPoint Presentation</vt:lpstr>
      <vt:lpstr>Trò chơi Giải ô chữ</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396</cp:revision>
  <dcterms:created xsi:type="dcterms:W3CDTF">2021-06-18T15:04:24Z</dcterms:created>
  <dcterms:modified xsi:type="dcterms:W3CDTF">2022-04-11T08:31:17Z</dcterms:modified>
</cp:coreProperties>
</file>