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342" r:id="rId2"/>
    <p:sldId id="256" r:id="rId3"/>
    <p:sldId id="329" r:id="rId4"/>
    <p:sldId id="257" r:id="rId5"/>
    <p:sldId id="364" r:id="rId6"/>
    <p:sldId id="332" r:id="rId7"/>
    <p:sldId id="260" r:id="rId8"/>
    <p:sldId id="367" r:id="rId9"/>
    <p:sldId id="372" r:id="rId10"/>
    <p:sldId id="366" r:id="rId11"/>
    <p:sldId id="373" r:id="rId12"/>
    <p:sldId id="377" r:id="rId13"/>
    <p:sldId id="335" r:id="rId14"/>
    <p:sldId id="338" r:id="rId15"/>
    <p:sldId id="379" r:id="rId16"/>
    <p:sldId id="344" r:id="rId17"/>
    <p:sldId id="348" r:id="rId18"/>
    <p:sldId id="343" r:id="rId19"/>
    <p:sldId id="350" r:id="rId20"/>
    <p:sldId id="351" r:id="rId21"/>
    <p:sldId id="352" r:id="rId22"/>
    <p:sldId id="345" r:id="rId23"/>
    <p:sldId id="381" r:id="rId24"/>
    <p:sldId id="382" r:id="rId25"/>
    <p:sldId id="380" r:id="rId26"/>
    <p:sldId id="356" r:id="rId27"/>
    <p:sldId id="385" r:id="rId28"/>
    <p:sldId id="386" r:id="rId29"/>
    <p:sldId id="359" r:id="rId30"/>
    <p:sldId id="387" r:id="rId31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Nanum Pen Script" panose="020B0604020202020204" charset="-127"/>
      <p:regular r:id="rId34"/>
    </p:embeddedFont>
    <p:embeddedFont>
      <p:font typeface="Nunito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6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580856" y="0"/>
          <a:ext cx="1554548" cy="155448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64995" y="54404"/>
          <a:ext cx="1911943" cy="1445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1751878" y="170985"/>
          <a:ext cx="1212504" cy="121245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sz="2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6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929445" y="348544"/>
        <a:ext cx="857370" cy="85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1429689" y="0"/>
          <a:ext cx="1455431" cy="14553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6" y="83769"/>
          <a:ext cx="1790040" cy="1353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1589807" y="160083"/>
          <a:ext cx="1135196" cy="11351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0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756053" y="326321"/>
        <a:ext cx="802704" cy="802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504813" y="118070"/>
          <a:ext cx="1541926" cy="154185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1259" y="172033"/>
          <a:ext cx="1896420" cy="1433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674446" y="287667"/>
          <a:ext cx="1202660" cy="12026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sz="1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50571" y="463785"/>
        <a:ext cx="850410" cy="850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1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96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178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38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03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89C9EF-5005-46EE-BA70-21B84FE82CF1}" type="slidenum">
              <a:rPr kumimoji="0" lang="en-US" altLang="vi-V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altLang="vi-V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39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5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0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5" r:id="rId10"/>
    <p:sldLayoutId id="2147483671" r:id="rId11"/>
    <p:sldLayoutId id="2147483677" r:id="rId12"/>
    <p:sldLayoutId id="2147483682" r:id="rId13"/>
    <p:sldLayoutId id="214748368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141414" y="-51197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40146" y="1878806"/>
            <a:ext cx="54679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CÔNG </a:t>
            </a:r>
            <a:r>
              <a:rPr lang="en-US" sz="440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vi-VN" sz="440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vi-VN" sz="4400" dirty="0"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0146" y="1119102"/>
            <a:ext cx="5346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vi-VN" sz="2800" b="1" dirty="0">
                <a:solidFill>
                  <a:srgbClr val="7030A0"/>
                </a:solidFill>
                <a:latin typeface="+mj-lt"/>
              </a:rPr>
              <a:t>Kính chào quý thầy cô về dự giờ!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6955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1" name="Group 3">
            <a:extLst>
              <a:ext uri="{FF2B5EF4-FFF2-40B4-BE49-F238E27FC236}">
                <a16:creationId xmlns:a16="http://schemas.microsoft.com/office/drawing/2014/main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457201" y="1738000"/>
            <a:ext cx="2896452" cy="2537406"/>
            <a:chOff x="720" y="1294"/>
            <a:chExt cx="1363" cy="1996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62001" y="2266950"/>
            <a:ext cx="2317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+mj-lt"/>
              </a:rPr>
              <a:t>Tác dụng của các bước trong quy trình trồng rừng bằng cây con có bầu?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590451" y="0"/>
            <a:ext cx="54773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Tạo lỗ trong hố đất có chiều sâu lớn hơn chiều cao của bầu: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để đặt bầu</a:t>
            </a:r>
          </a:p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Rạch bỏ vỏ bầu: </a:t>
            </a:r>
            <a:r>
              <a:rPr lang="vi-VN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giúp rễ phát triển thuận lợi hơn</a:t>
            </a:r>
          </a:p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Đặt bầu vào lỗ trong hố: </a:t>
            </a:r>
            <a:r>
              <a:rPr lang="vi-VN" sz="2400" b="1" dirty="0">
                <a:solidFill>
                  <a:schemeClr val="accent3"/>
                </a:solidFill>
                <a:latin typeface="+mj-lt"/>
              </a:rPr>
              <a:t>để trồng cây</a:t>
            </a:r>
          </a:p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Lấp và nén đất lần 1: </a:t>
            </a:r>
            <a:r>
              <a:rPr lang="vi-VN" sz="2400" b="1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giúp giữ thăng bằng cây</a:t>
            </a:r>
          </a:p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Lấp và nén đất lần 2: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đảm bảo gốc cây chặt, không bị đổ</a:t>
            </a:r>
          </a:p>
          <a:p>
            <a:pPr algn="just"/>
            <a:r>
              <a:rPr lang="vi-VN" sz="2400" b="1" dirty="0">
                <a:solidFill>
                  <a:srgbClr val="FF00FF"/>
                </a:solidFill>
                <a:latin typeface="+mj-lt"/>
              </a:rPr>
              <a:t>- Vun gốc: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để khi tưới nước hay mưa đất lún xuống bằng miệng hố cây không bị ngập úng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/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8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186" y="851067"/>
            <a:ext cx="5521814" cy="17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29850"/>
            <a:ext cx="8610599" cy="43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/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QUAN SÁT 1 SỐ HÌNH ẢNH TRỒNG RỪNG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1657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57350"/>
            <a:ext cx="6248400" cy="3486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57348"/>
            <a:ext cx="289560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6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Làm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bảo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Phát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quang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cỏ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Quế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Bón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8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762000" y="666750"/>
            <a:ext cx="7399176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1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650" y="57150"/>
            <a:ext cx="4548350" cy="4800600"/>
          </a:xfrm>
        </p:spPr>
        <p:txBody>
          <a:bodyPr/>
          <a:lstStyle/>
          <a:p>
            <a:r>
              <a:rPr lang="en-US" dirty="0"/>
              <a:t>b. Ở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vi-VN" dirty="0"/>
              <a:t>phương, nên t</a:t>
            </a:r>
            <a:r>
              <a:rPr lang="en-US" dirty="0" err="1"/>
              <a:t>uyên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lợi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*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vi-VN" dirty="0"/>
              <a:t>k</a:t>
            </a:r>
            <a:r>
              <a:rPr lang="en-US" dirty="0" err="1"/>
              <a:t>hắc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vi-VN" dirty="0"/>
              <a:t>cây; </a:t>
            </a:r>
            <a:r>
              <a:rPr lang="en-US" dirty="0"/>
              <a:t>Leo </a:t>
            </a:r>
            <a:r>
              <a:rPr lang="en-US" dirty="0" err="1"/>
              <a:t>trèo</a:t>
            </a:r>
            <a:r>
              <a:rPr lang="en-US" dirty="0"/>
              <a:t>, </a:t>
            </a:r>
            <a:r>
              <a:rPr lang="en-US" dirty="0" err="1"/>
              <a:t>bẻ</a:t>
            </a:r>
            <a:r>
              <a:rPr lang="en-US" dirty="0"/>
              <a:t> </a:t>
            </a:r>
            <a:r>
              <a:rPr lang="en-US" dirty="0" err="1"/>
              <a:t>cành</a:t>
            </a:r>
            <a:r>
              <a:rPr lang="en-US" dirty="0"/>
              <a:t>, </a:t>
            </a:r>
            <a:r>
              <a:rPr lang="en-US" dirty="0" err="1"/>
              <a:t>chặt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.</a:t>
            </a:r>
            <a:br>
              <a:rPr lang="en-US" dirty="0"/>
            </a:br>
            <a:endParaRPr lang="en-US" sz="5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" y="1234737"/>
            <a:ext cx="4443250" cy="2225400"/>
          </a:xfrm>
        </p:spPr>
        <p:txBody>
          <a:bodyPr/>
          <a:lstStyle/>
          <a:p>
            <a:r>
              <a:rPr lang="vi-VN" b="1" i="1" u="sng" dirty="0">
                <a:solidFill>
                  <a:srgbClr val="FF0000"/>
                </a:solidFill>
              </a:rPr>
              <a:t>a. Ở trường: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* Những việc nên làm để bảo vệ cây xanh: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- Không trèo cây, bẻ cành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- Không khắc dấu lên cây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- Tưới cây thường xuyên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* Những việc không nên làm: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- Khắc dấu lên cây</a:t>
            </a:r>
          </a:p>
          <a:p>
            <a:r>
              <a:rPr lang="vi-VN" b="1" i="1" dirty="0">
                <a:solidFill>
                  <a:srgbClr val="0000FF"/>
                </a:solidFill>
              </a:rPr>
              <a:t>- Leo trèo, bẻ cành, chặt cây.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42801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u="sng" dirty="0">
                <a:solidFill>
                  <a:srgbClr val="FF00FF"/>
                </a:solidFill>
                <a:latin typeface="+mj-lt"/>
              </a:rPr>
              <a:t>Ý nghĩa</a:t>
            </a:r>
            <a:r>
              <a:rPr lang="vi-VN" sz="3600" b="1" dirty="0">
                <a:solidFill>
                  <a:srgbClr val="FF00FF"/>
                </a:solidFill>
                <a:latin typeface="+mj-lt"/>
              </a:rPr>
              <a:t>: Giúp rễ phát triển thuận lợi hơn</a:t>
            </a: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90800" y="269166"/>
            <a:ext cx="6279204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solidFill>
                  <a:srgbClr val="0000FF"/>
                </a:solidFill>
                <a:latin typeface="+mj-lt"/>
              </a:rPr>
              <a:t>Giải thích ý nghĩa của bước 2 (rạch bỏ vỏ bầu) trong quy trình trồng rừng bằng cây con có bầu.</a:t>
            </a:r>
            <a:endParaRPr lang="en-US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LUYỆN TẬP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4991"/>
              </p:ext>
            </p:extLst>
          </p:nvPr>
        </p:nvGraphicFramePr>
        <p:xfrm>
          <a:off x="0" y="751134"/>
          <a:ext cx="9067800" cy="4180496"/>
        </p:xfrm>
        <a:graphic>
          <a:graphicData uri="http://schemas.openxmlformats.org/drawingml/2006/table">
            <a:tbl>
              <a:tblPr firstRow="1" firstCol="1" bandRow="1">
                <a:tableStyleId>{C47D662B-05FD-4E07-B8D0-3D931A4F3503}</a:tableStyleId>
              </a:tblPr>
              <a:tblGrid>
                <a:gridCol w="1388325">
                  <a:extLst>
                    <a:ext uri="{9D8B030D-6E8A-4147-A177-3AD203B41FA5}">
                      <a16:colId xmlns:a16="http://schemas.microsoft.com/office/drawing/2014/main" val="2323403865"/>
                    </a:ext>
                  </a:extLst>
                </a:gridCol>
                <a:gridCol w="3564675">
                  <a:extLst>
                    <a:ext uri="{9D8B030D-6E8A-4147-A177-3AD203B41FA5}">
                      <a16:colId xmlns:a16="http://schemas.microsoft.com/office/drawing/2014/main" val="249166479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555966464"/>
                    </a:ext>
                  </a:extLst>
                </a:gridCol>
              </a:tblGrid>
              <a:tr h="94740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800" b="1" i="1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800" b="1" i="1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642365"/>
                  </a:ext>
                </a:extLst>
              </a:tr>
              <a:tr h="17274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800" b="1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8968116"/>
                  </a:ext>
                </a:extLst>
              </a:tr>
              <a:tr h="14376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kềnh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60325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60688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1800" b="1" dirty="0">
                <a:solidFill>
                  <a:srgbClr val="0000FF"/>
                </a:solidFill>
              </a:rPr>
              <a:t>Hãy so sánh ưu, nhược điểm của trồng rừng bằng cây con có bầu và trồng rừng bằng cây con rễ trần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13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61950"/>
            <a:ext cx="7706044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GIẢI PHÁP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BẢO VỆ </a:t>
            </a:r>
            <a:r>
              <a:rPr lang="en-US" sz="1200" b="1" dirty="0">
                <a:solidFill>
                  <a:srgbClr val="002060"/>
                </a:solidFill>
              </a:rPr>
              <a:t>RỪNG</a:t>
            </a:r>
            <a:r>
              <a:rPr lang="en-US" b="1" dirty="0">
                <a:solidFill>
                  <a:srgbClr val="002060"/>
                </a:solidFill>
              </a:rPr>
              <a:t> VÀ MT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SINH THÁI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Tuần</a:t>
              </a:r>
              <a:r>
                <a:rPr lang="en-US" dirty="0"/>
                <a:t> </a:t>
              </a:r>
              <a:r>
                <a:rPr lang="en-US" dirty="0" err="1"/>
                <a:t>tra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r>
                <a:rPr lang="en-US" dirty="0"/>
                <a:t> </a:t>
              </a:r>
              <a:r>
                <a:rPr lang="en-US" dirty="0" err="1"/>
                <a:t>vệ</a:t>
              </a:r>
              <a:r>
                <a:rPr lang="en-US" dirty="0"/>
                <a:t> </a:t>
              </a:r>
              <a:r>
                <a:rPr lang="en-US" dirty="0" err="1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5254794"/>
              </p:ext>
            </p:extLst>
          </p:nvPr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6229553"/>
              </p:ext>
            </p:extLst>
          </p:nvPr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72910544"/>
              </p:ext>
            </p:extLst>
          </p:nvPr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/>
                <a:solidFill>
                  <a:schemeClr val="accent3"/>
                </a:solidFill>
              </a:rPr>
              <a:t>Trồng</a:t>
            </a:r>
            <a:r>
              <a:rPr lang="en-US" sz="2000" b="1" dirty="0">
                <a:ln/>
                <a:solidFill>
                  <a:schemeClr val="accent3"/>
                </a:solidFill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chăm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bảo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vệ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rừng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133600" y="0"/>
            <a:ext cx="70104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70B16D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133350"/>
            <a:ext cx="2133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1" u="sng" dirty="0">
                <a:latin typeface="+mj-lt"/>
              </a:rPr>
              <a:t>THÔNG ĐIỆP: </a:t>
            </a:r>
            <a:r>
              <a:rPr lang="vi-VN" sz="3200" b="1" dirty="0">
                <a:solidFill>
                  <a:srgbClr val="0000FF"/>
                </a:solidFill>
                <a:latin typeface="+mj-lt"/>
              </a:rPr>
              <a:t>HÃY BẢO VỆ CUỘC SỐNG CỦA CHÚNG TA!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045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- Thời vụ trồng: thời tiết ấm, độ ẩm vừa phải, nước tưới đầy đủ.</a:t>
            </a:r>
          </a:p>
          <a:p>
            <a:r>
              <a:rPr lang="vi-VN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- Vai trò: tỉ lệ sống cao, sinh trưởng, phát triển tốt.</a:t>
            </a: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22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33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816282"/>
              </p:ext>
            </p:extLst>
          </p:nvPr>
        </p:nvGraphicFramePr>
        <p:xfrm>
          <a:off x="0" y="583909"/>
          <a:ext cx="9067800" cy="4316924"/>
        </p:xfrm>
        <a:graphic>
          <a:graphicData uri="http://schemas.openxmlformats.org/drawingml/2006/table">
            <a:tbl>
              <a:tblPr firstRow="1" firstCol="1" bandRow="1">
                <a:tableStyleId>{C47D662B-05FD-4E07-B8D0-3D931A4F3503}</a:tableStyleId>
              </a:tblPr>
              <a:tblGrid>
                <a:gridCol w="1388325">
                  <a:extLst>
                    <a:ext uri="{9D8B030D-6E8A-4147-A177-3AD203B41FA5}">
                      <a16:colId xmlns:a16="http://schemas.microsoft.com/office/drawing/2014/main" val="2323403865"/>
                    </a:ext>
                  </a:extLst>
                </a:gridCol>
                <a:gridCol w="3564675">
                  <a:extLst>
                    <a:ext uri="{9D8B030D-6E8A-4147-A177-3AD203B41FA5}">
                      <a16:colId xmlns:a16="http://schemas.microsoft.com/office/drawing/2014/main" val="249166479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555966464"/>
                    </a:ext>
                  </a:extLst>
                </a:gridCol>
              </a:tblGrid>
              <a:tr h="100159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i="1" u="sng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endParaRPr lang="en-US" sz="2800" b="1" i="1" u="sng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b="1" i="1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u="sng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endParaRPr lang="en-US" sz="2800" b="1" i="1" u="sng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7642365"/>
                  </a:ext>
                </a:extLst>
              </a:tr>
              <a:tr h="14434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800" b="1" dirty="0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8968116"/>
                  </a:ext>
                </a:extLst>
              </a:tr>
              <a:tr h="151986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8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kềnh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60325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53021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kumimoji="0" lang="en-US" altLang="en-US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7150"/>
            <a:ext cx="40386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2130950"/>
            <a:ext cx="6135816" cy="11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710</Words>
  <Application>Microsoft Office PowerPoint</Application>
  <PresentationFormat>On-screen Show (16:9)</PresentationFormat>
  <Paragraphs>79</Paragraphs>
  <Slides>30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Times New Roman</vt:lpstr>
      <vt:lpstr>Nanum Pen Script</vt:lpstr>
      <vt:lpstr>Arial</vt:lpstr>
      <vt:lpstr>等线</vt:lpstr>
      <vt:lpstr>Nunito</vt:lpstr>
      <vt:lpstr>Wingdings</vt:lpstr>
      <vt:lpstr>World Environment Day by Slidesgo</vt:lpstr>
      <vt:lpstr>PowerPoint Presentation</vt:lpstr>
      <vt:lpstr>PowerPoint Presentation</vt:lpstr>
      <vt:lpstr>PowerPoint Presentation</vt:lpstr>
      <vt:lpstr>I. TRỒNG RỪNG</vt:lpstr>
      <vt:lpstr>1. Thời vụ trồng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Trồng rừng bằng hạt</vt:lpstr>
      <vt:lpstr>PowerPoint Presentation</vt:lpstr>
      <vt:lpstr>QUAN SÁT 1 SỐ HÌNH ẢNH TRỒNG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Ở địa phương, nên tuyên truyền trồng cây xanh và lợi ích của cây xanh tới người dân. * không khắc dấu lên cây; Leo trèo, bẻ cành, chặt cây.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 </dc:title>
  <dc:creator>Hoang Mui</dc:creator>
  <cp:lastModifiedBy>Windows</cp:lastModifiedBy>
  <cp:revision>89</cp:revision>
  <dcterms:modified xsi:type="dcterms:W3CDTF">2026-04-14T12:09:49Z</dcterms:modified>
</cp:coreProperties>
</file>