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68" r:id="rId2"/>
    <p:sldId id="269" r:id="rId3"/>
    <p:sldId id="270" r:id="rId4"/>
    <p:sldId id="271" r:id="rId5"/>
    <p:sldId id="256" r:id="rId6"/>
    <p:sldId id="257" r:id="rId7"/>
    <p:sldId id="266" r:id="rId8"/>
    <p:sldId id="273" r:id="rId9"/>
    <p:sldId id="258" r:id="rId10"/>
    <p:sldId id="274" r:id="rId11"/>
    <p:sldId id="275" r:id="rId12"/>
    <p:sldId id="276" r:id="rId13"/>
    <p:sldId id="277" r:id="rId14"/>
    <p:sldId id="278" r:id="rId15"/>
    <p:sldId id="279" r:id="rId16"/>
    <p:sldId id="259" r:id="rId17"/>
    <p:sldId id="280" r:id="rId18"/>
    <p:sldId id="260" r:id="rId19"/>
    <p:sldId id="261" r:id="rId20"/>
    <p:sldId id="262" r:id="rId21"/>
    <p:sldId id="263" r:id="rId22"/>
    <p:sldId id="264" r:id="rId23"/>
    <p:sldId id="267" r:id="rId24"/>
    <p:sldId id="265" r:id="rId25"/>
  </p:sldIdLst>
  <p:sldSz cx="18288000" cy="10287000"/>
  <p:notesSz cx="6858000" cy="9144000"/>
  <p:embeddedFontLst>
    <p:embeddedFont>
      <p:font typeface=".VnArial" panose="020B0604020202020204"/>
      <p:regular r:id="rId27"/>
      <p:bold r:id="rId28"/>
      <p:italic r:id="rId29"/>
      <p:boldItalic r:id="rId30"/>
    </p:embeddedFont>
    <p:embeddedFont>
      <p:font typeface="Sniglet" panose="020B0604020202020204" charset="0"/>
      <p:regular r:id="rId31"/>
    </p:embeddedFont>
    <p:embeddedFont>
      <p:font typeface="Bahnschrift" panose="020B0502040204020203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0" autoAdjust="0"/>
  </p:normalViewPr>
  <p:slideViewPr>
    <p:cSldViewPr>
      <p:cViewPr varScale="1">
        <p:scale>
          <a:sx n="50" d="100"/>
          <a:sy n="50" d="100"/>
        </p:scale>
        <p:origin x="859" y="4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D590-A483-4C33-BD42-4BB6F659FCB8}" type="datetimeFigureOut">
              <a:rPr lang="vi-VN" smtClean="0"/>
              <a:t>08/12/2025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75FD9-56A5-49BB-A44A-12832D42C06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25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tabLst>
                <a:tab pos="2743200" algn="ctr"/>
                <a:tab pos="5486400" algn="r"/>
              </a:tabLst>
            </a:pP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200" b="0" i="0" u="none" strike="noStrike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12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56750-D736-4E8E-9983-C7A3E6AD84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C4%90%E1%BB%99ng_v%E1%BA%ADt_l%C6%B0%E1%BB%A1ng_c%C6%B0" TargetMode="External"/><Relationship Id="rId13" Type="http://schemas.openxmlformats.org/officeDocument/2006/relationships/hyperlink" Target="https://vi.wikipedia.org/wiki/B%C3%A1o_hoa_mai_%C4%90%C3%B4ng_D%C6%B0%C6%A1ng" TargetMode="External"/><Relationship Id="rId18" Type="http://schemas.openxmlformats.org/officeDocument/2006/relationships/hyperlink" Target="https://vi.wikipedia.org/wiki/Nai_c%C3%A0_t%C3%B4ng" TargetMode="External"/><Relationship Id="rId3" Type="http://schemas.openxmlformats.org/officeDocument/2006/relationships/hyperlink" Target="https://vi.wikipedia.org/wiki/%C4%90%E1%BA%AFk_N%C3%B4ng" TargetMode="External"/><Relationship Id="rId21" Type="http://schemas.openxmlformats.org/officeDocument/2006/relationships/hyperlink" Target="https://vi.wikipedia.org/wiki/H%E1%BB%95" TargetMode="External"/><Relationship Id="rId7" Type="http://schemas.openxmlformats.org/officeDocument/2006/relationships/hyperlink" Target="https://vi.wikipedia.org/wiki/%C4%90%E1%BB%99ng_v%E1%BA%ADt_b%C3%B2_s%C3%A1t" TargetMode="External"/><Relationship Id="rId12" Type="http://schemas.openxmlformats.org/officeDocument/2006/relationships/hyperlink" Target="https://vi.wikipedia.org/wiki/B%C3%A1o_g%E1%BA%A5m" TargetMode="External"/><Relationship Id="rId17" Type="http://schemas.openxmlformats.org/officeDocument/2006/relationships/hyperlink" Target="https://vi.wikipedia.org/wiki/Mang_V%C5%A9_Quang" TargetMode="External"/><Relationship Id="rId2" Type="http://schemas.openxmlformats.org/officeDocument/2006/relationships/hyperlink" Target="https://vi.wikipedia.org/wiki/Vi%E1%BB%87t_Nam" TargetMode="External"/><Relationship Id="rId16" Type="http://schemas.openxmlformats.org/officeDocument/2006/relationships/hyperlink" Target="https://vi.wikipedia.org/wiki/B%C3%B2_x%C3%A1m" TargetMode="External"/><Relationship Id="rId20" Type="http://schemas.openxmlformats.org/officeDocument/2006/relationships/hyperlink" Target="https://vi.wikipedia.org/wiki/Voi_ch%C3%A2u_%C3%8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Chim" TargetMode="External"/><Relationship Id="rId11" Type="http://schemas.openxmlformats.org/officeDocument/2006/relationships/hyperlink" Target="https://vi.wikipedia.org/wiki/B%C3%B2_t%C3%B3t" TargetMode="External"/><Relationship Id="rId24" Type="http://schemas.openxmlformats.org/officeDocument/2006/relationships/hyperlink" Target="https://vi.wikipedia.org/wiki/B%C3%A1n_%C4%91%E1%BA%A3o_%C4%90%C3%B4ng_D%C6%B0%C6%A1ng" TargetMode="External"/><Relationship Id="rId5" Type="http://schemas.openxmlformats.org/officeDocument/2006/relationships/hyperlink" Target="https://vi.wikipedia.org/w/index.php?title=R%E1%BB%ABng_t%E1%BB%B1_nhi%C3%AAn&amp;action=edit&amp;redlink=1" TargetMode="External"/><Relationship Id="rId15" Type="http://schemas.openxmlformats.org/officeDocument/2006/relationships/hyperlink" Target="https://vi.wikipedia.org/wiki/Th%E1%BB%B1c_v%E1%BA%ADt" TargetMode="External"/><Relationship Id="rId23" Type="http://schemas.openxmlformats.org/officeDocument/2006/relationships/hyperlink" Target="https://vi.wikipedia.org/wiki/Ch%C3%A0_v%C3%A1_ch%C3%A2n_%C4%91en" TargetMode="External"/><Relationship Id="rId10" Type="http://schemas.openxmlformats.org/officeDocument/2006/relationships/hyperlink" Target="https://vi.wikipedia.org/wiki/Tr%C3%A2u_r%E1%BB%ABng" TargetMode="External"/><Relationship Id="rId19" Type="http://schemas.openxmlformats.org/officeDocument/2006/relationships/hyperlink" Target="https://vi.wikipedia.org/wiki/B%C3%B2_banteng" TargetMode="External"/><Relationship Id="rId4" Type="http://schemas.openxmlformats.org/officeDocument/2006/relationships/hyperlink" Target="https://vi.wikipedia.org/wiki/%C4%90%E1%BA%AFk_L%E1%BA%AFk" TargetMode="External"/><Relationship Id="rId9" Type="http://schemas.openxmlformats.org/officeDocument/2006/relationships/hyperlink" Target="https://vi.wikipedia.org/wiki/Voi_r%E1%BB%ABng" TargetMode="External"/><Relationship Id="rId14" Type="http://schemas.openxmlformats.org/officeDocument/2006/relationships/hyperlink" Target="https://vi.wikipedia.org/wiki/L%E1%BB%A3n_r%E1%BB%ABng" TargetMode="External"/><Relationship Id="rId22" Type="http://schemas.openxmlformats.org/officeDocument/2006/relationships/hyperlink" Target="https://vi.wikipedia.org/wiki/S%C3%B3i_%C4%91%E1%BB%8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ưa lũ miền Trung: Nước ngập đến cổ, đứng ăn cơm trong nước lũ, mẹ già nằm trên nước lũ chờ cứu hộ - Ảnh 1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0810875" cy="521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5 người đi hái măng bị nước lũ cô lập trên rừng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6" y="5350021"/>
            <a:ext cx="10901363" cy="493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12192000" y="529977"/>
            <a:ext cx="397407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Trung</a:t>
            </a:r>
            <a:endParaRPr lang="vi-VN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04837" y="5981700"/>
            <a:ext cx="6324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endParaRPr lang="vi-VN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4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18802"/>
              </p:ext>
            </p:extLst>
          </p:nvPr>
        </p:nvGraphicFramePr>
        <p:xfrm>
          <a:off x="0" y="823700"/>
          <a:ext cx="18211801" cy="9463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4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809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STT</a:t>
                      </a:r>
                      <a:endParaRPr lang="vi-VN" sz="4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vi-VN" sz="4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Đ/S</a:t>
                      </a:r>
                      <a:endParaRPr lang="vi-VN" sz="42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74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1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mòn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22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2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cát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02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3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49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4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gỗ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620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danh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lam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6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an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vi-VN" sz="4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59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7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gene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vi-VN" sz="4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910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8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vi-VN" sz="4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59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9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vi-VN" sz="4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6593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>
                          <a:effectLst/>
                        </a:rPr>
                        <a:t>10</a:t>
                      </a:r>
                      <a:endParaRPr lang="vi-VN" sz="4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4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4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vi-VN" sz="4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00829" marR="1008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Hình chữ nhật 4"/>
          <p:cNvSpPr/>
          <p:nvPr/>
        </p:nvSpPr>
        <p:spPr>
          <a:xfrm>
            <a:off x="2016175" y="0"/>
            <a:ext cx="14809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16954498" y="1623298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16954498" y="2423398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16881762" y="3115895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16850589" y="4258895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16881762" y="5287595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16840198" y="6145946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3" name="Hộp_Văn_Bản 12"/>
          <p:cNvSpPr txBox="1"/>
          <p:nvPr/>
        </p:nvSpPr>
        <p:spPr>
          <a:xfrm>
            <a:off x="16881762" y="7049959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4" name="Hộp_Văn_Bản 13"/>
          <p:cNvSpPr txBox="1"/>
          <p:nvPr/>
        </p:nvSpPr>
        <p:spPr>
          <a:xfrm>
            <a:off x="16954498" y="7813175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15" name="Hộp_Văn_Bản 14"/>
          <p:cNvSpPr txBox="1"/>
          <p:nvPr/>
        </p:nvSpPr>
        <p:spPr>
          <a:xfrm>
            <a:off x="16886958" y="9392008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" name="Hộp_Văn_Bản 13">
            <a:extLst>
              <a:ext uri="{FF2B5EF4-FFF2-40B4-BE49-F238E27FC236}">
                <a16:creationId xmlns:a16="http://schemas.microsoft.com/office/drawing/2014/main" id="{C264D110-03B9-6455-9BA0-4CA5D3FA9C4F}"/>
              </a:ext>
            </a:extLst>
          </p:cNvPr>
          <p:cNvSpPr txBox="1"/>
          <p:nvPr/>
        </p:nvSpPr>
        <p:spPr>
          <a:xfrm>
            <a:off x="16840198" y="8609926"/>
            <a:ext cx="80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Đ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rk-9-1742-1639107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6916400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 3"/>
          <p:cNvSpPr/>
          <p:nvPr/>
        </p:nvSpPr>
        <p:spPr>
          <a:xfrm>
            <a:off x="2590800" y="9179004"/>
            <a:ext cx="13716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Vườn quốc gia Yok Đ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6600" b="1" dirty="0">
                <a:solidFill>
                  <a:srgbClr val="FF0000"/>
                </a:solidFill>
                <a:latin typeface="+mj-lt"/>
              </a:rPr>
              <a:t>n, Đắk Lắk</a:t>
            </a:r>
          </a:p>
        </p:txBody>
      </p:sp>
    </p:spTree>
    <p:extLst>
      <p:ext uri="{BB962C8B-B14F-4D97-AF65-F5344CB8AC3E}">
        <p14:creationId xmlns:p14="http://schemas.microsoft.com/office/powerpoint/2010/main" val="2488923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D1D811-A076-9242-D037-2396F5B3C9AA}"/>
              </a:ext>
            </a:extLst>
          </p:cNvPr>
          <p:cNvSpPr txBox="1"/>
          <p:nvPr/>
        </p:nvSpPr>
        <p:spPr>
          <a:xfrm>
            <a:off x="188686" y="266700"/>
            <a:ext cx="18135600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  <a:latin typeface="+mj-lt"/>
              </a:rPr>
              <a:t>Vườn quốc gia Yok Đôn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4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</a:t>
            </a:r>
            <a:r>
              <a:rPr lang="en-US" sz="4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Việt Nam"/>
              </a:rPr>
              <a:t>Việt Nam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VQG Phong Nha –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200" dirty="0">
                <a:solidFill>
                  <a:srgbClr val="202122"/>
                </a:solidFill>
                <a:latin typeface="+mj-lt"/>
              </a:rPr>
              <a:t>, thuộc 2 tỉnh </a:t>
            </a:r>
            <a:r>
              <a:rPr lang="vi-VN" sz="4200" dirty="0">
                <a:latin typeface="+mj-lt"/>
                <a:hlinkClick r:id="rId3" tooltip="Đắk Nông"/>
              </a:rPr>
              <a:t>Đắk Nông</a:t>
            </a:r>
            <a:r>
              <a:rPr lang="vi-VN" sz="4200" dirty="0">
                <a:solidFill>
                  <a:srgbClr val="202122"/>
                </a:solidFill>
                <a:latin typeface="+mj-lt"/>
              </a:rPr>
              <a:t> và </a:t>
            </a:r>
            <a:r>
              <a:rPr lang="vi-VN" sz="4200" dirty="0">
                <a:latin typeface="+mj-lt"/>
                <a:hlinkClick r:id="rId4" tooltip="Đắk Lắk"/>
              </a:rPr>
              <a:t>Đắk Lắk</a:t>
            </a:r>
            <a:r>
              <a:rPr lang="vi-VN" sz="4200" dirty="0">
                <a:solidFill>
                  <a:srgbClr val="202122"/>
                </a:solidFill>
                <a:latin typeface="+mj-lt"/>
              </a:rPr>
              <a:t>.</a:t>
            </a:r>
            <a:endParaRPr lang="en-US" sz="4200" dirty="0">
              <a:solidFill>
                <a:srgbClr val="202122"/>
              </a:solidFill>
              <a:latin typeface="+mj-lt"/>
            </a:endParaRPr>
          </a:p>
          <a:p>
            <a:r>
              <a:rPr lang="vi-VN" sz="4200" dirty="0">
                <a:solidFill>
                  <a:srgbClr val="0000FF"/>
                </a:solidFill>
                <a:latin typeface="+mj-lt"/>
              </a:rPr>
              <a:t>Diện tích của vườn quốc gia Yok Đ</a:t>
            </a:r>
            <a:r>
              <a:rPr lang="en-US" sz="4200" dirty="0">
                <a:solidFill>
                  <a:srgbClr val="0000FF"/>
                </a:solidFill>
                <a:latin typeface="+mj-lt"/>
              </a:rPr>
              <a:t>o</a:t>
            </a:r>
            <a:r>
              <a:rPr lang="vi-VN" sz="4200" dirty="0">
                <a:solidFill>
                  <a:srgbClr val="0000FF"/>
                </a:solidFill>
                <a:latin typeface="+mj-lt"/>
              </a:rPr>
              <a:t>n tập trung lớn nhất ở </a:t>
            </a:r>
            <a:r>
              <a:rPr lang="vi-VN" sz="4200" b="1" dirty="0">
                <a:solidFill>
                  <a:srgbClr val="0000FF"/>
                </a:solidFill>
                <a:latin typeface="+mj-lt"/>
              </a:rPr>
              <a:t>rừng</a:t>
            </a:r>
            <a:r>
              <a:rPr lang="en-US" sz="4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4200" b="1" dirty="0">
                <a:solidFill>
                  <a:srgbClr val="0000FF"/>
                </a:solidFill>
                <a:latin typeface="+mj-lt"/>
              </a:rPr>
              <a:t>nguyên sinh</a:t>
            </a:r>
            <a:r>
              <a:rPr lang="vi-VN" sz="4200" dirty="0">
                <a:solidFill>
                  <a:srgbClr val="0000FF"/>
                </a:solidFill>
                <a:latin typeface="+mj-lt"/>
              </a:rPr>
              <a:t>, chiếm hơn </a:t>
            </a:r>
            <a:r>
              <a:rPr lang="vi-VN" sz="4200" b="1" dirty="0">
                <a:solidFill>
                  <a:srgbClr val="0000FF"/>
                </a:solidFill>
                <a:latin typeface="+mj-lt"/>
              </a:rPr>
              <a:t>85%</a:t>
            </a:r>
            <a:r>
              <a:rPr lang="vi-VN" sz="4200" dirty="0">
                <a:solidFill>
                  <a:srgbClr val="0000FF"/>
                </a:solidFill>
                <a:latin typeface="+mj-lt"/>
              </a:rPr>
              <a:t> tổng diện tích</a:t>
            </a:r>
            <a:r>
              <a:rPr lang="en-US" sz="4200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r>
              <a:rPr lang="vi-VN" sz="4200" dirty="0">
                <a:solidFill>
                  <a:srgbClr val="202122"/>
                </a:solidFill>
                <a:latin typeface="+mj-lt"/>
              </a:rPr>
              <a:t>Rừng chủ yếu là </a:t>
            </a:r>
            <a:r>
              <a:rPr lang="vi-VN" sz="4200" dirty="0">
                <a:latin typeface="+mj-lt"/>
                <a:hlinkClick r:id="rId5" tooltip="Rừng tự nhiên (trang không tồn tại)"/>
              </a:rPr>
              <a:t>rừng tự nhiên</a:t>
            </a:r>
            <a:r>
              <a:rPr lang="vi-VN" sz="4200" dirty="0">
                <a:solidFill>
                  <a:srgbClr val="202122"/>
                </a:solidFill>
                <a:latin typeface="+mj-lt"/>
              </a:rPr>
              <a:t>, phần lớn là rừng khộp. Yok Don cũng là vườn quốc gia </a:t>
            </a:r>
            <a:r>
              <a:rPr lang="vi-VN" sz="4200" b="1" dirty="0">
                <a:solidFill>
                  <a:srgbClr val="FF0000"/>
                </a:solidFill>
                <a:latin typeface="+mj-lt"/>
              </a:rPr>
              <a:t>duy nhất </a:t>
            </a:r>
            <a:r>
              <a:rPr lang="vi-VN" sz="4200" dirty="0">
                <a:solidFill>
                  <a:srgbClr val="202122"/>
                </a:solidFill>
                <a:latin typeface="+mj-lt"/>
              </a:rPr>
              <a:t>ở Việt Nam bảo tồn loại rừng đặc biệt này.</a:t>
            </a:r>
            <a:endParaRPr lang="en-US" sz="4200" dirty="0">
              <a:solidFill>
                <a:srgbClr val="202122"/>
              </a:solidFill>
              <a:latin typeface="+mj-lt"/>
            </a:endParaRPr>
          </a:p>
          <a:p>
            <a:r>
              <a:rPr lang="vi-VN" sz="4200" b="1" dirty="0">
                <a:solidFill>
                  <a:srgbClr val="00B050"/>
                </a:solidFill>
                <a:latin typeface="+mj-lt"/>
              </a:rPr>
              <a:t>Huyện Buôn Đôn sở hữu 70.145 </a:t>
            </a:r>
            <a:r>
              <a:rPr lang="en-US" sz="4200" b="1" dirty="0">
                <a:solidFill>
                  <a:srgbClr val="00B050"/>
                </a:solidFill>
                <a:latin typeface="+mj-lt"/>
              </a:rPr>
              <a:t>/ 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115.545 </a:t>
            </a:r>
            <a:r>
              <a:rPr lang="vi-VN" sz="4200" b="1" dirty="0">
                <a:solidFill>
                  <a:srgbClr val="00B050"/>
                </a:solidFill>
                <a:latin typeface="+mj-lt"/>
              </a:rPr>
              <a:t>ha, chiếm hơn 60% tổng diện tích của Vườn quốc gia.</a:t>
            </a:r>
            <a:endParaRPr lang="en-US" sz="4200" b="1" dirty="0">
              <a:solidFill>
                <a:srgbClr val="00B050"/>
              </a:solidFill>
              <a:latin typeface="+mj-lt"/>
            </a:endParaRPr>
          </a:p>
          <a:p>
            <a:r>
              <a:rPr lang="vi-VN" sz="4200" dirty="0">
                <a:latin typeface="+mj-lt"/>
              </a:rPr>
              <a:t>Nơi đây có</a:t>
            </a:r>
            <a:r>
              <a:rPr lang="en-US" sz="4200" dirty="0">
                <a:latin typeface="+mj-lt"/>
              </a:rPr>
              <a:t> </a:t>
            </a:r>
            <a:r>
              <a:rPr lang="vi-VN" sz="4200" b="1" dirty="0">
                <a:solidFill>
                  <a:srgbClr val="FF0000"/>
                </a:solidFill>
                <a:latin typeface="+mj-lt"/>
              </a:rPr>
              <a:t>9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 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 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Chi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chim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 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Động vật bò sát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bò sát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 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Động vật lưỡng cư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lưỡng cư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cá nước ngọt và hàng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 côn trùng. 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có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Voi rừ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voi rừng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Trâu rừ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trâu rừng</a:t>
            </a:r>
            <a:r>
              <a:rPr lang="en-US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tooltip="Bò tót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bò tót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 tooltip="Báo gấm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báo gấm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 tooltip="Báo hoa mai Đông Dươ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báo hoa mai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 tooltip="Lợn rừ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lợn rừng</a:t>
            </a:r>
            <a:r>
              <a:rPr lang="vi-VN" sz="4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1006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loài 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Thực vật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thực vật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trú ngụ của một số loài động vật nguy cấp mang tính toàn cầu như: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tooltip="Bò xám"/>
              </a:rPr>
              <a:t>bò xám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 tooltip="Mang Vũ Quang"/>
              </a:rPr>
              <a:t>mang lớn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tooltip="Nai cà tông"/>
              </a:rPr>
              <a:t>nai cà tông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 tooltip="Bò banteng"/>
              </a:rPr>
              <a:t>bò banteng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 tooltip="Voi châu Á"/>
              </a:rPr>
              <a:t>voi châu Á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 tooltip="Hổ"/>
              </a:rPr>
              <a:t>hổ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 tooltip="Sói đỏ"/>
              </a:rPr>
              <a:t>sói đỏ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và 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 tooltip="Chà vá chân đen"/>
              </a:rPr>
              <a:t>chà vá chân đen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200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2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 quốc gia Yok Đ</a:t>
            </a:r>
            <a:r>
              <a:rPr lang="en-US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2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là một trong những nơi có 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chim phong phú nhất </a:t>
            </a:r>
            <a:r>
              <a:rPr lang="vi-VN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 tooltip="Bán đảo Đông Dươ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Đông </a:t>
            </a:r>
            <a:r>
              <a:rPr lang="vi-VN" sz="4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 tooltip="Bán đảo Đông Dương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Dương</a:t>
            </a:r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ận cảnh những cánh rừng phòng hộ ven biển Thanh Hóa bị “xóa sổ” sau 1  quyết định - Báo Người lao động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vi-VN" sz="2700"/>
          </a:p>
        </p:txBody>
      </p:sp>
      <p:sp>
        <p:nvSpPr>
          <p:cNvPr id="5" name="AutoShape 4" descr="Cận cảnh những cánh rừng phòng hộ ven biển Thanh Hóa bị “xóa sổ” sau 1  quyết định - Báo Người lao động"/>
          <p:cNvSpPr>
            <a:spLocks noChangeAspect="1" noChangeArrowheads="1"/>
          </p:cNvSpPr>
          <p:nvPr/>
        </p:nvSpPr>
        <p:spPr bwMode="auto">
          <a:xfrm>
            <a:off x="2747963" y="11908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vi-VN" sz="2700"/>
          </a:p>
        </p:txBody>
      </p:sp>
      <p:pic>
        <p:nvPicPr>
          <p:cNvPr id="19464" name="Picture 8" descr="https://ifee.edu.vn/uploads/news/2020_04/image-20200416094235-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356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ình chữ nhật 5"/>
          <p:cNvSpPr/>
          <p:nvPr/>
        </p:nvSpPr>
        <p:spPr>
          <a:xfrm>
            <a:off x="5943600" y="9258302"/>
            <a:ext cx="7702750" cy="83099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sóng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2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ark-6-8616-1639107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73133"/>
            <a:ext cx="15042573" cy="915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A0854C-DD15-8712-4769-F41E509AA5A4}"/>
              </a:ext>
            </a:extLst>
          </p:cNvPr>
          <p:cNvSpPr txBox="1"/>
          <p:nvPr/>
        </p:nvSpPr>
        <p:spPr>
          <a:xfrm>
            <a:off x="4572000" y="9086671"/>
            <a:ext cx="1022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ĐẦU NGUỒN</a:t>
            </a:r>
          </a:p>
        </p:txBody>
      </p:sp>
    </p:spTree>
    <p:extLst>
      <p:ext uri="{BB962C8B-B14F-4D97-AF65-F5344CB8AC3E}">
        <p14:creationId xmlns:p14="http://schemas.microsoft.com/office/powerpoint/2010/main" val="287796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5E6D0-DBE5-7129-4A19-7A7A10775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1039351"/>
            <a:ext cx="9012026" cy="9247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C07CC7-3571-5C92-F455-B7289C8C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1039353"/>
            <a:ext cx="9143999" cy="9247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6845D-5FA2-2D6C-103B-4ACD811101E1}"/>
              </a:ext>
            </a:extLst>
          </p:cNvPr>
          <p:cNvSpPr txBox="1"/>
          <p:nvPr/>
        </p:nvSpPr>
        <p:spPr>
          <a:xfrm>
            <a:off x="6612902" y="127261"/>
            <a:ext cx="7712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SẢN XUẤT</a:t>
            </a:r>
          </a:p>
        </p:txBody>
      </p:sp>
    </p:spTree>
    <p:extLst>
      <p:ext uri="{BB962C8B-B14F-4D97-AF65-F5344CB8AC3E}">
        <p14:creationId xmlns:p14="http://schemas.microsoft.com/office/powerpoint/2010/main" val="414234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41817"/>
            <a:ext cx="2547708" cy="4309019"/>
          </a:xfrm>
          <a:custGeom>
            <a:avLst/>
            <a:gdLst/>
            <a:ahLst/>
            <a:cxnLst/>
            <a:rect l="l" t="t" r="r" b="b"/>
            <a:pathLst>
              <a:path w="2547708" h="4309019">
                <a:moveTo>
                  <a:pt x="0" y="0"/>
                </a:moveTo>
                <a:lnTo>
                  <a:pt x="2547708" y="0"/>
                </a:lnTo>
                <a:lnTo>
                  <a:pt x="2547708" y="4309020"/>
                </a:lnTo>
                <a:lnTo>
                  <a:pt x="0" y="4309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121083" y="4513584"/>
            <a:ext cx="3697721" cy="6254074"/>
          </a:xfrm>
          <a:custGeom>
            <a:avLst/>
            <a:gdLst/>
            <a:ahLst/>
            <a:cxnLst/>
            <a:rect l="l" t="t" r="r" b="b"/>
            <a:pathLst>
              <a:path w="3697721" h="6254074">
                <a:moveTo>
                  <a:pt x="3697721" y="0"/>
                </a:moveTo>
                <a:lnTo>
                  <a:pt x="0" y="0"/>
                </a:lnTo>
                <a:lnTo>
                  <a:pt x="0" y="6254074"/>
                </a:lnTo>
                <a:lnTo>
                  <a:pt x="3697721" y="6254074"/>
                </a:lnTo>
                <a:lnTo>
                  <a:pt x="36977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46338" y="218863"/>
            <a:ext cx="18329538" cy="10308466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28341" y="9765990"/>
            <a:ext cx="8285301" cy="1628377"/>
          </a:xfrm>
          <a:custGeom>
            <a:avLst/>
            <a:gdLst/>
            <a:ahLst/>
            <a:cxnLst/>
            <a:rect l="l" t="t" r="r" b="b"/>
            <a:pathLst>
              <a:path w="9428301" h="3213479">
                <a:moveTo>
                  <a:pt x="0" y="0"/>
                </a:moveTo>
                <a:lnTo>
                  <a:pt x="9428301" y="0"/>
                </a:lnTo>
                <a:lnTo>
                  <a:pt x="9428301" y="3213480"/>
                </a:lnTo>
                <a:lnTo>
                  <a:pt x="0" y="3213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272" y="1450709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5" y="0"/>
                </a:lnTo>
                <a:lnTo>
                  <a:pt x="2347965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91800" y="9847601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1068" y="1450709"/>
            <a:ext cx="17659732" cy="9002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8500" b="1" dirty="0" smtClean="0">
                <a:solidFill>
                  <a:srgbClr val="FF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 RỪNG PHÒNG HỘ </a:t>
            </a:r>
            <a:r>
              <a:rPr lang="vi-VN" altLang="en-US" sz="8500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là </a:t>
            </a:r>
            <a:r>
              <a:rPr lang="vi-VN" altLang="en-US" sz="85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loại rừng chủ yếu bảo vệ nguồn nước ,bảo vệ đất ,chống xói mòn ,chống xói mòn </a:t>
            </a:r>
            <a:r>
              <a:rPr lang="vi-VN" altLang="en-US" sz="8500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hóa ,hạn </a:t>
            </a:r>
            <a:r>
              <a:rPr lang="vi-VN" altLang="en-US" sz="85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chế thiên tai, điều hòa khí hậu và góp phần bảo vệ môi </a:t>
            </a:r>
            <a:r>
              <a:rPr lang="vi-VN" altLang="en-US" sz="8500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trường.</a:t>
            </a:r>
          </a:p>
          <a:p>
            <a:pPr>
              <a:spcBef>
                <a:spcPct val="0"/>
              </a:spcBef>
            </a:pPr>
            <a:r>
              <a:rPr lang="vi-VN" altLang="en-US" sz="7200" i="1" dirty="0" smtClean="0">
                <a:solidFill>
                  <a:srgbClr val="00206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Ví dụ: </a:t>
            </a:r>
            <a:r>
              <a:rPr lang="vi-VN" altLang="en-US" sz="7200" i="1" dirty="0">
                <a:solidFill>
                  <a:srgbClr val="002060"/>
                </a:solidFill>
                <a:latin typeface="+mj-lt"/>
              </a:rPr>
              <a:t>Rừng ngập mặn ,Rừng chắn cát ven biển </a:t>
            </a:r>
            <a:r>
              <a:rPr lang="vi-VN" altLang="en-US" sz="7200" i="1" dirty="0" smtClean="0">
                <a:solidFill>
                  <a:srgbClr val="002060"/>
                </a:solidFill>
                <a:latin typeface="+mj-lt"/>
              </a:rPr>
              <a:t>,...</a:t>
            </a:r>
            <a:endParaRPr lang="vi-VN" altLang="en-US" sz="7200" i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7291" y="425333"/>
            <a:ext cx="16529927" cy="1320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95"/>
              </a:lnSpc>
              <a:spcBef>
                <a:spcPct val="0"/>
              </a:spcBef>
            </a:pPr>
            <a:r>
              <a:rPr lang="vi-VN" altLang="en-US" sz="7200" b="1" dirty="0" smtClean="0">
                <a:solidFill>
                  <a:srgbClr val="00B050"/>
                </a:solidFill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II . CÁC LOẠI RỪNG PHỔ BIẾN Ở VN</a:t>
            </a:r>
            <a:endParaRPr lang="vi-VN" altLang="en-US" sz="7200" b="1" dirty="0">
              <a:solidFill>
                <a:srgbClr val="00B050"/>
              </a:solidFill>
              <a:latin typeface="+mj-lt"/>
              <a:ea typeface="Balabeloo" panose="00000500000000000000"/>
              <a:cs typeface="Balabeloo" panose="00000500000000000000"/>
              <a:sym typeface="Balabeloo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741817"/>
            <a:ext cx="2547708" cy="4309019"/>
          </a:xfrm>
          <a:custGeom>
            <a:avLst/>
            <a:gdLst/>
            <a:ahLst/>
            <a:cxnLst/>
            <a:rect l="l" t="t" r="r" b="b"/>
            <a:pathLst>
              <a:path w="2547708" h="4309019">
                <a:moveTo>
                  <a:pt x="0" y="0"/>
                </a:moveTo>
                <a:lnTo>
                  <a:pt x="2547708" y="0"/>
                </a:lnTo>
                <a:lnTo>
                  <a:pt x="2547708" y="4309020"/>
                </a:lnTo>
                <a:lnTo>
                  <a:pt x="0" y="4309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121083" y="4513584"/>
            <a:ext cx="3697721" cy="6254074"/>
          </a:xfrm>
          <a:custGeom>
            <a:avLst/>
            <a:gdLst/>
            <a:ahLst/>
            <a:cxnLst/>
            <a:rect l="l" t="t" r="r" b="b"/>
            <a:pathLst>
              <a:path w="3697721" h="6254074">
                <a:moveTo>
                  <a:pt x="3697721" y="0"/>
                </a:moveTo>
                <a:lnTo>
                  <a:pt x="0" y="0"/>
                </a:lnTo>
                <a:lnTo>
                  <a:pt x="0" y="6254074"/>
                </a:lnTo>
                <a:lnTo>
                  <a:pt x="3697721" y="6254074"/>
                </a:lnTo>
                <a:lnTo>
                  <a:pt x="36977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9467" y="271712"/>
            <a:ext cx="18020071" cy="10308466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28341" y="9765990"/>
            <a:ext cx="8285301" cy="1628377"/>
          </a:xfrm>
          <a:custGeom>
            <a:avLst/>
            <a:gdLst/>
            <a:ahLst/>
            <a:cxnLst/>
            <a:rect l="l" t="t" r="r" b="b"/>
            <a:pathLst>
              <a:path w="9428301" h="3213479">
                <a:moveTo>
                  <a:pt x="0" y="0"/>
                </a:moveTo>
                <a:lnTo>
                  <a:pt x="9428301" y="0"/>
                </a:lnTo>
                <a:lnTo>
                  <a:pt x="9428301" y="3213480"/>
                </a:lnTo>
                <a:lnTo>
                  <a:pt x="0" y="32134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272" y="1450709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5" y="0"/>
                </a:lnTo>
                <a:lnTo>
                  <a:pt x="2347965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91800" y="9847601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87969" y="664298"/>
            <a:ext cx="16669389" cy="10833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 </a:t>
            </a:r>
            <a:r>
              <a:rPr lang="en-US" altLang="en-US" sz="8800" b="1" dirty="0" smtClean="0">
                <a:solidFill>
                  <a:srgbClr val="FF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 SẢN XUẤT</a:t>
            </a:r>
            <a:r>
              <a:rPr lang="en-US" altLang="en-US" sz="8800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là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một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phân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loại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loại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này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đư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ợc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sử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dụng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với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nhiều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mục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đ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ích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nh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ư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cung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cấp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gỗ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vai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trò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kinh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tế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kết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hợp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nông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-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lâm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-ng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ư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nghiệp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du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lịch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sinh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thái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ngh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ĩ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d</a:t>
            </a:r>
            <a:r>
              <a:rPr lang="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ư</a:t>
            </a:r>
            <a:r>
              <a:rPr lang="en-US" altLang="en-US" sz="88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ỡng</a:t>
            </a:r>
            <a:r>
              <a:rPr lang="en-US" altLang="en-US" sz="88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</a:t>
            </a:r>
            <a:r>
              <a:rPr lang="vi-VN" altLang="en-US" sz="8800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...</a:t>
            </a:r>
          </a:p>
          <a:p>
            <a:pPr>
              <a:spcBef>
                <a:spcPct val="0"/>
              </a:spcBef>
            </a:pPr>
            <a:r>
              <a:rPr lang="vi-VN" altLang="en-US" sz="8800" i="1" dirty="0">
                <a:solidFill>
                  <a:srgbClr val="002060"/>
                </a:solidFill>
                <a:ea typeface="Sniglet" panose="04070505030100020000"/>
                <a:cs typeface="Sniglet" panose="04070505030100020000"/>
                <a:sym typeface="Sniglet" panose="04070505030100020000"/>
              </a:rPr>
              <a:t>Ví dụ</a:t>
            </a:r>
            <a:r>
              <a:rPr lang="vi-VN" altLang="en-US" sz="8800" i="1" dirty="0" smtClean="0">
                <a:solidFill>
                  <a:srgbClr val="002060"/>
                </a:solidFill>
                <a:ea typeface="Sniglet" panose="04070505030100020000"/>
                <a:cs typeface="Sniglet" panose="04070505030100020000"/>
                <a:sym typeface="Sniglet" panose="04070505030100020000"/>
              </a:rPr>
              <a:t>: </a:t>
            </a:r>
            <a:r>
              <a:rPr lang="vi-VN" altLang="en-US" sz="8000" i="1" dirty="0">
                <a:solidFill>
                  <a:srgbClr val="002060"/>
                </a:solidFill>
              </a:rPr>
              <a:t>Rừng bạch đàn ,rừng keo ,...</a:t>
            </a:r>
          </a:p>
          <a:p>
            <a:pPr>
              <a:spcBef>
                <a:spcPct val="0"/>
              </a:spcBef>
            </a:pPr>
            <a:endParaRPr lang="vi-VN" altLang="en-US" sz="8800" dirty="0">
              <a:solidFill>
                <a:srgbClr val="000000"/>
              </a:solidFill>
              <a:latin typeface="+mj-lt"/>
              <a:ea typeface="Sniglet" panose="04070505030100020000"/>
              <a:cs typeface="Sniglet" panose="04070505030100020000"/>
              <a:sym typeface="Sniglet" panose="04070505030100020000"/>
            </a:endParaRPr>
          </a:p>
        </p:txBody>
      </p:sp>
    </p:spTree>
    <p:extLst>
      <p:ext uri="{BB962C8B-B14F-4D97-AF65-F5344CB8AC3E}">
        <p14:creationId xmlns:p14="http://schemas.microsoft.com/office/powerpoint/2010/main" val="27641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28471" y="-310058"/>
            <a:ext cx="12892284" cy="10329943"/>
          </a:xfrm>
          <a:custGeom>
            <a:avLst/>
            <a:gdLst/>
            <a:ahLst/>
            <a:cxnLst/>
            <a:rect l="l" t="t" r="r" b="b"/>
            <a:pathLst>
              <a:path w="12892284" h="10329943">
                <a:moveTo>
                  <a:pt x="0" y="0"/>
                </a:moveTo>
                <a:lnTo>
                  <a:pt x="12892284" y="0"/>
                </a:lnTo>
                <a:lnTo>
                  <a:pt x="12892284" y="10329943"/>
                </a:lnTo>
                <a:lnTo>
                  <a:pt x="0" y="1032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70673" y="1356743"/>
            <a:ext cx="7081594" cy="5674127"/>
          </a:xfrm>
          <a:custGeom>
            <a:avLst/>
            <a:gdLst/>
            <a:ahLst/>
            <a:cxnLst/>
            <a:rect l="l" t="t" r="r" b="b"/>
            <a:pathLst>
              <a:path w="7081594" h="5674127">
                <a:moveTo>
                  <a:pt x="0" y="0"/>
                </a:moveTo>
                <a:lnTo>
                  <a:pt x="7081594" y="0"/>
                </a:lnTo>
                <a:lnTo>
                  <a:pt x="7081594" y="5674127"/>
                </a:lnTo>
                <a:lnTo>
                  <a:pt x="0" y="56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9168" y="182563"/>
            <a:ext cx="18620862" cy="9837321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6938" y="-742361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6" y="0"/>
                </a:lnTo>
                <a:lnTo>
                  <a:pt x="2347966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03629" y="705296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5822" y="8637537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0200" y="2171700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7931" y="500487"/>
            <a:ext cx="17474269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72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vi-VN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R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ừng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đ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ặc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dụng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là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đư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ợc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sử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dụng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chủ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yếu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đ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ể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bảo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tồn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hệ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sinh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thái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tự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nhiên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nguồn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gen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sinh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vật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nghiên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cứu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khoa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học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bảo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tồn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di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tích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lịch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sử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- v</a:t>
            </a:r>
            <a:r>
              <a:rPr lang="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ă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n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hóa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tín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ng</a:t>
            </a:r>
            <a:r>
              <a:rPr lang="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ư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ỡng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,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danh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lam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thắng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cảnh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kết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hợp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du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lịch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sinh</a:t>
            </a:r>
            <a:r>
              <a:rPr lang="en-US" altLang="en-US" sz="8000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en-US" altLang="en-US" sz="8000" dirty="0" err="1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thái</a:t>
            </a:r>
            <a:endParaRPr lang="en-US" altLang="en-US" sz="8000" dirty="0" smtClean="0">
              <a:solidFill>
                <a:srgbClr val="000000"/>
              </a:solidFill>
              <a:latin typeface="+mj-lt"/>
              <a:ea typeface="Sniglet" panose="04070505030100020000"/>
              <a:cs typeface="Sniglet" panose="04070505030100020000"/>
              <a:sym typeface="Sniglet" panose="04070505030100020000"/>
            </a:endParaRPr>
          </a:p>
          <a:p>
            <a:pPr>
              <a:spcBef>
                <a:spcPct val="0"/>
              </a:spcBef>
            </a:pPr>
            <a:r>
              <a:rPr lang="vi-VN" altLang="en-US" sz="6000" i="1" dirty="0" smtClean="0">
                <a:solidFill>
                  <a:srgbClr val="00206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Ví dụ: </a:t>
            </a:r>
            <a:r>
              <a:rPr lang="vi-VN" altLang="en-US" sz="6000" i="1" dirty="0">
                <a:solidFill>
                  <a:srgbClr val="002060"/>
                </a:solidFill>
              </a:rPr>
              <a:t>Khu bảo tồn thiên nhiên Mường </a:t>
            </a:r>
            <a:r>
              <a:rPr lang="vi-VN" altLang="en-US" sz="6000" i="1" dirty="0" smtClean="0">
                <a:solidFill>
                  <a:srgbClr val="002060"/>
                </a:solidFill>
              </a:rPr>
              <a:t>La, </a:t>
            </a:r>
            <a:r>
              <a:rPr lang="vi-VN" altLang="en-US" sz="6000" i="1" dirty="0">
                <a:solidFill>
                  <a:srgbClr val="002060"/>
                </a:solidFill>
              </a:rPr>
              <a:t>Vườn Quốc gia U Minh </a:t>
            </a:r>
            <a:r>
              <a:rPr lang="vi-VN" altLang="en-US" sz="6000" i="1" dirty="0" smtClean="0">
                <a:solidFill>
                  <a:srgbClr val="002060"/>
                </a:solidFill>
              </a:rPr>
              <a:t>,...</a:t>
            </a:r>
            <a:endParaRPr lang="vi-VN" altLang="en-US" sz="6000" i="1" dirty="0">
              <a:solidFill>
                <a:srgbClr val="00206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394710" y="6335395"/>
            <a:ext cx="9719945" cy="12490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0000"/>
              </a:solidFill>
              <a:latin typeface="+mj-lt"/>
              <a:ea typeface="Sniglet" panose="04070505030100020000"/>
              <a:cs typeface="Sniglet" panose="04070505030100020000"/>
              <a:sym typeface="Sniglet" panose="0407050503010002000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9181363" y="-450880"/>
            <a:ext cx="9066497" cy="7264530"/>
          </a:xfrm>
          <a:custGeom>
            <a:avLst/>
            <a:gdLst/>
            <a:ahLst/>
            <a:cxnLst/>
            <a:rect l="l" t="t" r="r" b="b"/>
            <a:pathLst>
              <a:path w="9066497" h="7264530">
                <a:moveTo>
                  <a:pt x="0" y="0"/>
                </a:moveTo>
                <a:lnTo>
                  <a:pt x="9066496" y="0"/>
                </a:lnTo>
                <a:lnTo>
                  <a:pt x="9066496" y="7264530"/>
                </a:lnTo>
                <a:lnTo>
                  <a:pt x="0" y="726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3917" y="-389864"/>
            <a:ext cx="18481762" cy="10715022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050" y="2600685"/>
            <a:ext cx="2558630" cy="4488309"/>
          </a:xfrm>
          <a:custGeom>
            <a:avLst/>
            <a:gdLst/>
            <a:ahLst/>
            <a:cxnLst/>
            <a:rect l="l" t="t" r="r" b="b"/>
            <a:pathLst>
              <a:path w="2547708" h="4309019">
                <a:moveTo>
                  <a:pt x="0" y="0"/>
                </a:moveTo>
                <a:lnTo>
                  <a:pt x="2547708" y="0"/>
                </a:lnTo>
                <a:lnTo>
                  <a:pt x="2547708" y="4309020"/>
                </a:lnTo>
                <a:lnTo>
                  <a:pt x="0" y="4309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9050" y="6354845"/>
            <a:ext cx="15475336" cy="7496887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54127" y="8693647"/>
            <a:ext cx="6452539" cy="3357316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188648" y="3814549"/>
            <a:ext cx="3660981" cy="6422037"/>
          </a:xfrm>
          <a:custGeom>
            <a:avLst/>
            <a:gdLst/>
            <a:ahLst/>
            <a:cxnLst/>
            <a:rect l="l" t="t" r="r" b="b"/>
            <a:pathLst>
              <a:path w="3645353" h="6165502">
                <a:moveTo>
                  <a:pt x="3645353" y="0"/>
                </a:moveTo>
                <a:lnTo>
                  <a:pt x="0" y="0"/>
                </a:lnTo>
                <a:lnTo>
                  <a:pt x="0" y="6165502"/>
                </a:lnTo>
                <a:lnTo>
                  <a:pt x="3645353" y="6165502"/>
                </a:lnTo>
                <a:lnTo>
                  <a:pt x="36453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287975"/>
            <a:ext cx="17830800" cy="10364903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24950" y="7196650"/>
            <a:ext cx="9468721" cy="3347186"/>
          </a:xfrm>
          <a:custGeom>
            <a:avLst/>
            <a:gdLst/>
            <a:ahLst/>
            <a:cxnLst/>
            <a:rect l="l" t="t" r="r" b="b"/>
            <a:pathLst>
              <a:path w="9428301" h="3213479">
                <a:moveTo>
                  <a:pt x="0" y="0"/>
                </a:moveTo>
                <a:lnTo>
                  <a:pt x="9428301" y="0"/>
                </a:lnTo>
                <a:lnTo>
                  <a:pt x="9428301" y="3213480"/>
                </a:lnTo>
                <a:lnTo>
                  <a:pt x="0" y="32134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38222" y="1381427"/>
            <a:ext cx="2358031" cy="2689658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5" y="0"/>
                </a:lnTo>
                <a:lnTo>
                  <a:pt x="2347965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59465" y="6964991"/>
            <a:ext cx="5966242" cy="3104292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66624" y="8365927"/>
            <a:ext cx="849204" cy="2439889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16375" y="2032373"/>
            <a:ext cx="8929388" cy="2641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95"/>
              </a:lnSpc>
              <a:spcBef>
                <a:spcPct val="0"/>
              </a:spcBef>
            </a:pPr>
            <a:r>
              <a:rPr lang="vi-VN" altLang="en-US" sz="7355" dirty="0">
                <a:solidFill>
                  <a:srgbClr val="000000"/>
                </a:solidFill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Ví dụ các loại rừng</a:t>
            </a:r>
          </a:p>
        </p:txBody>
      </p:sp>
      <p:graphicFrame>
        <p:nvGraphicFramePr>
          <p:cNvPr id="18" name="Table 17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0918342"/>
              </p:ext>
            </p:extLst>
          </p:nvPr>
        </p:nvGraphicFramePr>
        <p:xfrm>
          <a:off x="2590800" y="3238500"/>
          <a:ext cx="12869874" cy="461142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289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9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9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3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Loại rừng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Các loại rừng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28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Rừng phòng hộ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/>
                        <a:t>Rừng ngập mặn ,Rừng chắn cát ven biển ,...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85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/>
                        <a:t>Rừng sản xuất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/>
                        <a:t>Rừng bạch đàn ,rừng keo ,...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3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/>
                        <a:t>Rừng đặc dụng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dirty="0"/>
                        <a:t>Khu bảo tồn thiên nhiên Mường La , Vườn Quốc gia U Minh ,...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ảnh báo lũ khẩn cấp trên các sông từ Hà Tĩnh đến Quảng Ngãi"/>
          <p:cNvSpPr>
            <a:spLocks noChangeAspect="1" noChangeArrowheads="1"/>
          </p:cNvSpPr>
          <p:nvPr/>
        </p:nvSpPr>
        <p:spPr bwMode="auto">
          <a:xfrm>
            <a:off x="2519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vi-VN" sz="2700"/>
          </a:p>
        </p:txBody>
      </p:sp>
      <p:sp>
        <p:nvSpPr>
          <p:cNvPr id="5" name="AutoShape 4" descr="Cảnh báo lũ khẩn cấp trên các sông từ Hà Tĩnh đến Quảng Ngãi"/>
          <p:cNvSpPr>
            <a:spLocks noChangeAspect="1" noChangeArrowheads="1"/>
          </p:cNvSpPr>
          <p:nvPr/>
        </p:nvSpPr>
        <p:spPr bwMode="auto">
          <a:xfrm>
            <a:off x="2747963" y="11908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vi-VN" sz="2700"/>
          </a:p>
        </p:txBody>
      </p:sp>
      <p:pic>
        <p:nvPicPr>
          <p:cNvPr id="5126" name="Picture 6" descr="Cảnh báo lũ khẩn cấp trên các sông từ Hà Tĩnh đến Quảng Ng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16329"/>
            <a:ext cx="1826464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 6"/>
          <p:cNvSpPr/>
          <p:nvPr/>
        </p:nvSpPr>
        <p:spPr>
          <a:xfrm>
            <a:off x="1577635" y="6972300"/>
            <a:ext cx="15087599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da-DK" sz="7200" b="1" i="1" dirty="0">
                <a:latin typeface="Times New Roman" pitchFamily="18" charset="0"/>
                <a:cs typeface="Times New Roman" pitchFamily="18" charset="0"/>
              </a:rPr>
              <a:t>Vì sao mùa lũ nư­ớc sông thường đục ?</a:t>
            </a:r>
            <a:endParaRPr lang="vi-VN" sz="7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6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42027" y="-298819"/>
            <a:ext cx="12892284" cy="10329943"/>
          </a:xfrm>
          <a:custGeom>
            <a:avLst/>
            <a:gdLst/>
            <a:ahLst/>
            <a:cxnLst/>
            <a:rect l="l" t="t" r="r" b="b"/>
            <a:pathLst>
              <a:path w="12892284" h="10329943">
                <a:moveTo>
                  <a:pt x="0" y="0"/>
                </a:moveTo>
                <a:lnTo>
                  <a:pt x="12892284" y="0"/>
                </a:lnTo>
                <a:lnTo>
                  <a:pt x="12892284" y="10329943"/>
                </a:lnTo>
                <a:lnTo>
                  <a:pt x="0" y="1032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70673" y="1356743"/>
            <a:ext cx="7081594" cy="5674127"/>
          </a:xfrm>
          <a:custGeom>
            <a:avLst/>
            <a:gdLst/>
            <a:ahLst/>
            <a:cxnLst/>
            <a:rect l="l" t="t" r="r" b="b"/>
            <a:pathLst>
              <a:path w="7081594" h="5674127">
                <a:moveTo>
                  <a:pt x="0" y="0"/>
                </a:moveTo>
                <a:lnTo>
                  <a:pt x="7081594" y="0"/>
                </a:lnTo>
                <a:lnTo>
                  <a:pt x="7081594" y="5674127"/>
                </a:lnTo>
                <a:lnTo>
                  <a:pt x="0" y="56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2666" y="572731"/>
            <a:ext cx="16687800" cy="9354672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11879" y="-831203"/>
            <a:ext cx="3285418" cy="3013959"/>
          </a:xfrm>
          <a:custGeom>
            <a:avLst/>
            <a:gdLst/>
            <a:ahLst/>
            <a:cxnLst/>
            <a:rect l="l" t="t" r="r" b="b"/>
            <a:pathLst>
              <a:path w="3285418" h="3013959">
                <a:moveTo>
                  <a:pt x="0" y="0"/>
                </a:moveTo>
                <a:lnTo>
                  <a:pt x="3285418" y="0"/>
                </a:lnTo>
                <a:lnTo>
                  <a:pt x="3285418" y="3013959"/>
                </a:lnTo>
                <a:lnTo>
                  <a:pt x="0" y="3013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88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78502" y="6430074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5"/>
                </a:lnTo>
                <a:lnTo>
                  <a:pt x="0" y="1241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99052" y="1705235"/>
            <a:ext cx="15269748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66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1 . Tại sao phải bảo vệ rừng ? Dùng những biện pháp nào để bảo vệ rừng ?</a:t>
            </a:r>
          </a:p>
          <a:p>
            <a:pPr algn="ctr">
              <a:spcBef>
                <a:spcPct val="0"/>
              </a:spcBef>
            </a:pPr>
            <a:r>
              <a:rPr lang="vi-VN" altLang="en-US" sz="66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2 .Việc phá rừng trong thời gian qua ở nước ta đã để lại những hậu quả gì ?</a:t>
            </a:r>
          </a:p>
          <a:p>
            <a:pPr algn="ctr">
              <a:spcBef>
                <a:spcPct val="0"/>
              </a:spcBef>
            </a:pPr>
            <a:r>
              <a:rPr lang="vi-VN" altLang="en-US" sz="66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3 . Trình bảy tác dụng của 3 loại rừng mình đã học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749302" y="840402"/>
            <a:ext cx="6206575" cy="1320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95"/>
              </a:lnSpc>
              <a:spcBef>
                <a:spcPct val="0"/>
              </a:spcBef>
            </a:pPr>
            <a:r>
              <a:rPr lang="vi-VN" altLang="en-US" sz="7355" dirty="0">
                <a:solidFill>
                  <a:srgbClr val="000000"/>
                </a:solidFill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BTVN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429402"/>
            <a:ext cx="2141173" cy="3621434"/>
          </a:xfrm>
          <a:custGeom>
            <a:avLst/>
            <a:gdLst/>
            <a:ahLst/>
            <a:cxnLst/>
            <a:rect l="l" t="t" r="r" b="b"/>
            <a:pathLst>
              <a:path w="2141173" h="3621434">
                <a:moveTo>
                  <a:pt x="0" y="0"/>
                </a:moveTo>
                <a:lnTo>
                  <a:pt x="2141173" y="0"/>
                </a:lnTo>
                <a:lnTo>
                  <a:pt x="2141173" y="3621435"/>
                </a:lnTo>
                <a:lnTo>
                  <a:pt x="0" y="3621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000215" y="4638289"/>
            <a:ext cx="2852837" cy="4825094"/>
          </a:xfrm>
          <a:custGeom>
            <a:avLst/>
            <a:gdLst/>
            <a:ahLst/>
            <a:cxnLst/>
            <a:rect l="l" t="t" r="r" b="b"/>
            <a:pathLst>
              <a:path w="2852837" h="4825094">
                <a:moveTo>
                  <a:pt x="2852837" y="0"/>
                </a:moveTo>
                <a:lnTo>
                  <a:pt x="0" y="0"/>
                </a:lnTo>
                <a:lnTo>
                  <a:pt x="0" y="4825095"/>
                </a:lnTo>
                <a:lnTo>
                  <a:pt x="2852837" y="4825095"/>
                </a:lnTo>
                <a:lnTo>
                  <a:pt x="28528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62200" y="1450709"/>
            <a:ext cx="13279289" cy="6804643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272" y="1450709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5" y="0"/>
                </a:lnTo>
                <a:lnTo>
                  <a:pt x="2347965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5822" y="8637537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035452" y="1668756"/>
            <a:ext cx="6361206" cy="120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95"/>
              </a:lnSpc>
              <a:spcBef>
                <a:spcPct val="0"/>
              </a:spcBef>
            </a:pPr>
            <a:r>
              <a:rPr lang="vi-VN" altLang="en-US" sz="735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Câu 1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21531" y="2874086"/>
            <a:ext cx="11904075" cy="4732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vi-VN" sz="2900" b="1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+ Phải bảo vệ rừng vì</a:t>
            </a:r>
            <a:r>
              <a:rPr lang="vi-VN" sz="2900" b="1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: </a:t>
            </a:r>
            <a:r>
              <a:rPr lang="vi-VN" sz="29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Rừng cung cấp oxy, thanh lọc không khí, điều hòa khí hậu- Rừng cung cấp các loại lâm sản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quý</a:t>
            </a:r>
            <a:r>
              <a:rPr lang="en-US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.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vi-VN" sz="29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Rừng là môi trường sống của nhiều sinh vật, đặc biệt là sinh vật quý hiếm, đảm bảo cân bằng sinh thái, là địa điểm du lịch phát triển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kinh</a:t>
            </a:r>
            <a:r>
              <a:rPr lang="en-US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 ,…</a:t>
            </a:r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vi-VN" sz="2900" b="1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+ Các biện pháp bảo vệ rừng</a:t>
            </a:r>
            <a:r>
              <a:rPr lang="vi-VN" sz="2900" b="1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:</a:t>
            </a:r>
            <a:endParaRPr lang="en-US" sz="2900" b="1" dirty="0" smtClean="0">
              <a:solidFill>
                <a:srgbClr val="000000"/>
              </a:solidFill>
              <a:latin typeface="Sniglet" panose="04070505030100020000"/>
              <a:ea typeface="Sniglet" panose="04070505030100020000"/>
              <a:cs typeface="Sniglet" panose="04070505030100020000"/>
              <a:sym typeface="Sniglet" panose="04070505030100020000"/>
            </a:endParaRPr>
          </a:p>
          <a:p>
            <a:pPr marL="457200" indent="-457200" algn="just">
              <a:lnSpc>
                <a:spcPts val="4060"/>
              </a:lnSpc>
              <a:spcBef>
                <a:spcPct val="0"/>
              </a:spcBef>
              <a:buFontTx/>
              <a:buChar char="-"/>
            </a:pP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Nghiêm cấm</a:t>
            </a:r>
            <a:r>
              <a:rPr lang="en-US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hành </a:t>
            </a:r>
            <a:r>
              <a:rPr lang="vi-VN" sz="29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động phá rừng, gây cháy rừng,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săn </a:t>
            </a:r>
            <a:r>
              <a:rPr lang="vi-VN" sz="29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bắn động vật rừng... Ai xâm phạm tài nguyên rừng sẽ bị xử lí theo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luật</a:t>
            </a:r>
            <a:endParaRPr lang="en-US" sz="2900" dirty="0" smtClean="0">
              <a:solidFill>
                <a:srgbClr val="000000"/>
              </a:solidFill>
              <a:latin typeface="Sniglet" panose="04070505030100020000"/>
              <a:ea typeface="Sniglet" panose="04070505030100020000"/>
              <a:cs typeface="Sniglet" panose="04070505030100020000"/>
              <a:sym typeface="Sniglet" panose="04070505030100020000"/>
            </a:endParaRPr>
          </a:p>
          <a:p>
            <a:pPr marL="457200" indent="-457200" algn="just">
              <a:lnSpc>
                <a:spcPts val="4060"/>
              </a:lnSpc>
              <a:spcBef>
                <a:spcPct val="0"/>
              </a:spcBef>
              <a:buFontTx/>
              <a:buChar char="-"/>
            </a:pPr>
            <a:r>
              <a:rPr lang="vi-VN" sz="2900" dirty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Chính quyền địa phương, cơ quan lâm nghiệp phải có kế hoạch và biện pháp về : định canh, định cư, phòng chống cháy rừng, chăn nuôi </a:t>
            </a:r>
            <a:r>
              <a:rPr lang="vi-VN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gia</a:t>
            </a:r>
            <a:r>
              <a:rPr lang="en-US" sz="2900" dirty="0" smtClean="0">
                <a:solidFill>
                  <a:srgbClr val="000000"/>
                </a:solidFill>
                <a:latin typeface="Sniglet" panose="04070505030100020000"/>
                <a:ea typeface="Sniglet" panose="04070505030100020000"/>
                <a:cs typeface="Sniglet" panose="04070505030100020000"/>
                <a:sym typeface="Sniglet" panose="04070505030100020000"/>
              </a:rPr>
              <a:t> …</a:t>
            </a:r>
            <a:endParaRPr lang="en-US" sz="2900" dirty="0">
              <a:solidFill>
                <a:srgbClr val="000000"/>
              </a:solidFill>
              <a:latin typeface="Sniglet" panose="04070505030100020000"/>
              <a:ea typeface="Sniglet" panose="04070505030100020000"/>
              <a:cs typeface="Sniglet" panose="04070505030100020000"/>
              <a:sym typeface="Sniglet" panose="0407050503010002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35452" y="5524297"/>
            <a:ext cx="10857922" cy="52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0000"/>
              </a:solidFill>
              <a:latin typeface="Sniglet" panose="04070505030100020000"/>
              <a:ea typeface="Sniglet" panose="04070505030100020000"/>
              <a:cs typeface="Sniglet" panose="04070505030100020000"/>
              <a:sym typeface="Sniglet" panose="0407050503010002000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42027" y="-298819"/>
            <a:ext cx="12892284" cy="10329943"/>
          </a:xfrm>
          <a:custGeom>
            <a:avLst/>
            <a:gdLst/>
            <a:ahLst/>
            <a:cxnLst/>
            <a:rect l="l" t="t" r="r" b="b"/>
            <a:pathLst>
              <a:path w="12892284" h="10329943">
                <a:moveTo>
                  <a:pt x="0" y="0"/>
                </a:moveTo>
                <a:lnTo>
                  <a:pt x="12892284" y="0"/>
                </a:lnTo>
                <a:lnTo>
                  <a:pt x="12892284" y="10329943"/>
                </a:lnTo>
                <a:lnTo>
                  <a:pt x="0" y="1032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70673" y="1356743"/>
            <a:ext cx="7081594" cy="5674127"/>
          </a:xfrm>
          <a:custGeom>
            <a:avLst/>
            <a:gdLst/>
            <a:ahLst/>
            <a:cxnLst/>
            <a:rect l="l" t="t" r="r" b="b"/>
            <a:pathLst>
              <a:path w="7081594" h="5674127">
                <a:moveTo>
                  <a:pt x="0" y="0"/>
                </a:moveTo>
                <a:lnTo>
                  <a:pt x="7081594" y="0"/>
                </a:lnTo>
                <a:lnTo>
                  <a:pt x="7081594" y="5674127"/>
                </a:lnTo>
                <a:lnTo>
                  <a:pt x="0" y="56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46511" y="1450709"/>
            <a:ext cx="11907689" cy="6804643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6938" y="-742361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6" y="0"/>
                </a:lnTo>
                <a:lnTo>
                  <a:pt x="2347966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5822" y="8637537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396125" y="3411121"/>
            <a:ext cx="316295" cy="316295"/>
          </a:xfrm>
          <a:custGeom>
            <a:avLst/>
            <a:gdLst/>
            <a:ahLst/>
            <a:cxnLst/>
            <a:rect l="l" t="t" r="r" b="b"/>
            <a:pathLst>
              <a:path w="316295" h="316295">
                <a:moveTo>
                  <a:pt x="0" y="0"/>
                </a:moveTo>
                <a:lnTo>
                  <a:pt x="316295" y="0"/>
                </a:lnTo>
                <a:lnTo>
                  <a:pt x="316295" y="316294"/>
                </a:lnTo>
                <a:lnTo>
                  <a:pt x="0" y="3162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014817" y="3370342"/>
            <a:ext cx="10143497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en-US" sz="4000" dirty="0" smtClean="0"/>
              <a:t>   </a:t>
            </a:r>
            <a:r>
              <a:rPr lang="vi-VN" sz="4000" dirty="0" smtClean="0"/>
              <a:t>Hậu </a:t>
            </a:r>
            <a:r>
              <a:rPr lang="vi-VN" sz="4000" dirty="0"/>
              <a:t>quả của việc phá rừng là tình trạng </a:t>
            </a:r>
            <a:endParaRPr lang="en-US" sz="4000" dirty="0" smtClean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4000" dirty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vi-VN" sz="4000" dirty="0" smtClean="0"/>
              <a:t>biến </a:t>
            </a:r>
            <a:r>
              <a:rPr lang="vi-VN" sz="4000" dirty="0"/>
              <a:t>đổi khí hậu, hiệu ứng nhà kính làm </a:t>
            </a:r>
            <a:endParaRPr lang="en-US" sz="4000" dirty="0" smtClean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4000" dirty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vi-VN" sz="4000" dirty="0" smtClean="0"/>
              <a:t>trái </a:t>
            </a:r>
            <a:r>
              <a:rPr lang="vi-VN" sz="4000" dirty="0"/>
              <a:t>đất ấm dần lên, hạn hán, nước biển </a:t>
            </a:r>
            <a:endParaRPr lang="en-US" sz="4000" dirty="0" smtClean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endParaRPr lang="en-US" sz="4000" dirty="0"/>
          </a:p>
          <a:p>
            <a:pPr algn="just">
              <a:lnSpc>
                <a:spcPts val="4060"/>
              </a:lnSpc>
              <a:spcBef>
                <a:spcPct val="0"/>
              </a:spcBef>
            </a:pPr>
            <a:r>
              <a:rPr lang="vi-VN" sz="4000" dirty="0" smtClean="0"/>
              <a:t>dâng </a:t>
            </a:r>
            <a:r>
              <a:rPr lang="vi-VN" sz="4000" dirty="0"/>
              <a:t>cao, ô nhiễm môi sinh, đói kém… </a:t>
            </a:r>
            <a:endParaRPr lang="en-US" sz="3600" dirty="0">
              <a:solidFill>
                <a:srgbClr val="000000"/>
              </a:solidFill>
              <a:latin typeface=".VnArial" pitchFamily="34" charset="0"/>
              <a:ea typeface="Sniglet" panose="04070505030100020000"/>
              <a:cs typeface="Sniglet" panose="04070505030100020000"/>
              <a:sym typeface="Sniglet" panose="0407050503010002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35452" y="2049406"/>
            <a:ext cx="6206575" cy="1251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95"/>
              </a:lnSpc>
              <a:spcBef>
                <a:spcPct val="0"/>
              </a:spcBef>
            </a:pPr>
            <a:r>
              <a:rPr lang="en-US" sz="7355" dirty="0" err="1" smtClean="0">
                <a:solidFill>
                  <a:srgbClr val="000000"/>
                </a:solidFill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Câu</a:t>
            </a:r>
            <a:r>
              <a:rPr lang="en-US" sz="7355" dirty="0" smtClean="0">
                <a:solidFill>
                  <a:srgbClr val="000000"/>
                </a:solidFill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 2</a:t>
            </a:r>
            <a:endParaRPr lang="en-US" sz="7355" dirty="0">
              <a:solidFill>
                <a:srgbClr val="000000"/>
              </a:solidFill>
              <a:latin typeface="Balabeloo" panose="00000500000000000000"/>
              <a:ea typeface="Balabeloo" panose="00000500000000000000"/>
              <a:cs typeface="Balabeloo" panose="00000500000000000000"/>
              <a:sym typeface="Balabeloo" panose="0000050000000000000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-9181363" y="-450880"/>
            <a:ext cx="9066497" cy="7264530"/>
          </a:xfrm>
          <a:custGeom>
            <a:avLst/>
            <a:gdLst/>
            <a:ahLst/>
            <a:cxnLst/>
            <a:rect l="l" t="t" r="r" b="b"/>
            <a:pathLst>
              <a:path w="9066497" h="7264530">
                <a:moveTo>
                  <a:pt x="0" y="0"/>
                </a:moveTo>
                <a:lnTo>
                  <a:pt x="9066496" y="0"/>
                </a:lnTo>
                <a:lnTo>
                  <a:pt x="9066496" y="7264530"/>
                </a:lnTo>
                <a:lnTo>
                  <a:pt x="0" y="726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118160"/>
              </p:ext>
            </p:extLst>
          </p:nvPr>
        </p:nvGraphicFramePr>
        <p:xfrm>
          <a:off x="3657600" y="190500"/>
          <a:ext cx="13792200" cy="954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1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9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94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STT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Tên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rừng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Tác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dụng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09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Rừng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phòng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hộ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Bảo vệ nguồn nước, đất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Chống xói mòn, sa mạc hóa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Hạn chế thiên tai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Điều hòa khí hậu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Bảo vệ môi trường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400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Rừng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dụng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3200" dirty="0" smtClean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Bảo tồn thiên nhiên</a:t>
                      </a:r>
                    </a:p>
                    <a:p>
                      <a:pPr algn="just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- Bảo tồn nguồn gene sinh vật</a:t>
                      </a:r>
                    </a:p>
                    <a:p>
                      <a:pPr algn="just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- Bảo vệ di tích lịch sử, danh lam thắng cảnh</a:t>
                      </a:r>
                    </a:p>
                    <a:p>
                      <a:pPr marL="285750" indent="-285750" algn="just" fontAlgn="t">
                        <a:buFontTx/>
                        <a:buChar char="-"/>
                      </a:pPr>
                      <a:r>
                        <a:rPr lang="vi-VN" sz="3200" dirty="0" smtClean="0">
                          <a:solidFill>
                            <a:srgbClr val="000000"/>
                          </a:solidFill>
                          <a:effectLst/>
                        </a:rPr>
                        <a:t>Phục </a:t>
                      </a:r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</a:rPr>
                        <a:t>vụ nghỉ ngơi, du lịch và nghiên </a:t>
                      </a:r>
                      <a:r>
                        <a:rPr lang="vi-VN" sz="3200" dirty="0" smtClean="0">
                          <a:solidFill>
                            <a:srgbClr val="000000"/>
                          </a:solidFill>
                          <a:effectLst/>
                        </a:rPr>
                        <a:t>cứu</a:t>
                      </a:r>
                      <a:endParaRPr lang="en-US" sz="3200" dirty="0" smtClean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85750" indent="-285750" algn="just" fontAlgn="t">
                        <a:buFontTx/>
                        <a:buChar char="-"/>
                      </a:pPr>
                      <a:endParaRPr lang="vi-VN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966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Rừng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xuất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Sản xuất, kinh doanh gỗ và lâm sản ngoài gỗ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Phòng hộ</a:t>
                      </a:r>
                    </a:p>
                    <a:p>
                      <a:r>
                        <a:rPr lang="vi-VN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Bảo vệ môi trường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1714500"/>
            <a:ext cx="2667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Câu</a:t>
            </a:r>
            <a:r>
              <a:rPr 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3 :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653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42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44024" y="437715"/>
            <a:ext cx="11430553" cy="9158730"/>
          </a:xfrm>
          <a:custGeom>
            <a:avLst/>
            <a:gdLst/>
            <a:ahLst/>
            <a:cxnLst/>
            <a:rect l="l" t="t" r="r" b="b"/>
            <a:pathLst>
              <a:path w="11430553" h="9158730">
                <a:moveTo>
                  <a:pt x="0" y="0"/>
                </a:moveTo>
                <a:lnTo>
                  <a:pt x="11430552" y="0"/>
                </a:lnTo>
                <a:lnTo>
                  <a:pt x="11430552" y="9158731"/>
                </a:lnTo>
                <a:lnTo>
                  <a:pt x="0" y="91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202" y="1439607"/>
            <a:ext cx="2785948" cy="4711963"/>
          </a:xfrm>
          <a:custGeom>
            <a:avLst/>
            <a:gdLst/>
            <a:ahLst/>
            <a:cxnLst/>
            <a:rect l="l" t="t" r="r" b="b"/>
            <a:pathLst>
              <a:path w="2785948" h="4711963">
                <a:moveTo>
                  <a:pt x="0" y="0"/>
                </a:moveTo>
                <a:lnTo>
                  <a:pt x="2785948" y="0"/>
                </a:lnTo>
                <a:lnTo>
                  <a:pt x="2785948" y="4711962"/>
                </a:lnTo>
                <a:lnTo>
                  <a:pt x="0" y="47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749354"/>
            <a:ext cx="18782005" cy="8772762"/>
          </a:xfrm>
          <a:custGeom>
            <a:avLst/>
            <a:gdLst/>
            <a:ahLst/>
            <a:cxnLst/>
            <a:rect l="l" t="t" r="r" b="b"/>
            <a:pathLst>
              <a:path w="18782005" h="8772762">
                <a:moveTo>
                  <a:pt x="0" y="0"/>
                </a:moveTo>
                <a:lnTo>
                  <a:pt x="18782005" y="0"/>
                </a:lnTo>
                <a:lnTo>
                  <a:pt x="18782005" y="8772761"/>
                </a:lnTo>
                <a:lnTo>
                  <a:pt x="0" y="877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32167" y="8201506"/>
            <a:ext cx="7294159" cy="3659237"/>
          </a:xfrm>
          <a:custGeom>
            <a:avLst/>
            <a:gdLst/>
            <a:ahLst/>
            <a:cxnLst/>
            <a:rect l="l" t="t" r="r" b="b"/>
            <a:pathLst>
              <a:path w="7294159" h="3659237">
                <a:moveTo>
                  <a:pt x="7294159" y="0"/>
                </a:moveTo>
                <a:lnTo>
                  <a:pt x="0" y="0"/>
                </a:lnTo>
                <a:lnTo>
                  <a:pt x="0" y="3659237"/>
                </a:lnTo>
                <a:lnTo>
                  <a:pt x="7294159" y="3659237"/>
                </a:lnTo>
                <a:lnTo>
                  <a:pt x="72941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80855" y="-894846"/>
            <a:ext cx="3498094" cy="3847092"/>
          </a:xfrm>
          <a:custGeom>
            <a:avLst/>
            <a:gdLst/>
            <a:ahLst/>
            <a:cxnLst/>
            <a:rect l="l" t="t" r="r" b="b"/>
            <a:pathLst>
              <a:path w="3498094" h="3847092">
                <a:moveTo>
                  <a:pt x="0" y="0"/>
                </a:moveTo>
                <a:lnTo>
                  <a:pt x="3498094" y="0"/>
                </a:lnTo>
                <a:lnTo>
                  <a:pt x="3498094" y="3847092"/>
                </a:lnTo>
                <a:lnTo>
                  <a:pt x="0" y="3847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6435" y="6146430"/>
            <a:ext cx="6877109" cy="3450016"/>
          </a:xfrm>
          <a:custGeom>
            <a:avLst/>
            <a:gdLst/>
            <a:ahLst/>
            <a:cxnLst/>
            <a:rect l="l" t="t" r="r" b="b"/>
            <a:pathLst>
              <a:path w="6877109" h="3450016">
                <a:moveTo>
                  <a:pt x="0" y="0"/>
                </a:moveTo>
                <a:lnTo>
                  <a:pt x="6877108" y="0"/>
                </a:lnTo>
                <a:lnTo>
                  <a:pt x="6877108" y="3450016"/>
                </a:lnTo>
                <a:lnTo>
                  <a:pt x="0" y="3450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85822" y="8637537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99996">
            <a:off x="2629011" y="2463470"/>
            <a:ext cx="13029978" cy="5360059"/>
          </a:xfrm>
          <a:custGeom>
            <a:avLst/>
            <a:gdLst/>
            <a:ahLst/>
            <a:cxnLst/>
            <a:rect l="l" t="t" r="r" b="b"/>
            <a:pathLst>
              <a:path w="13029978" h="5360059">
                <a:moveTo>
                  <a:pt x="0" y="0"/>
                </a:moveTo>
                <a:lnTo>
                  <a:pt x="13029978" y="0"/>
                </a:lnTo>
                <a:lnTo>
                  <a:pt x="13029978" y="5360060"/>
                </a:lnTo>
                <a:lnTo>
                  <a:pt x="0" y="5360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18564">
            <a:off x="5192758" y="3671253"/>
            <a:ext cx="7787615" cy="2115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15"/>
              </a:lnSpc>
              <a:spcBef>
                <a:spcPct val="0"/>
              </a:spcBef>
            </a:pPr>
            <a:r>
              <a:rPr lang="en-US" sz="11795" dirty="0">
                <a:solidFill>
                  <a:srgbClr val="FFFFFF"/>
                </a:solidFill>
                <a:latin typeface="Balabeloo" panose="00000500000000000000"/>
                <a:ea typeface="Balabeloo" panose="00000500000000000000"/>
                <a:cs typeface="Balabeloo" panose="00000500000000000000"/>
                <a:sym typeface="Balabeloo" panose="00000500000000000000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79B45-6346-9A76-D31A-2A9383855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0"/>
            <a:ext cx="1825534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ương pháp định giá rừng - Thẩm định giá Thành Đ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" y="-21771"/>
            <a:ext cx="18057044" cy="1030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42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684760" y="571499"/>
            <a:ext cx="10289817" cy="9024945"/>
          </a:xfrm>
          <a:custGeom>
            <a:avLst/>
            <a:gdLst/>
            <a:ahLst/>
            <a:cxnLst/>
            <a:rect l="l" t="t" r="r" b="b"/>
            <a:pathLst>
              <a:path w="11430553" h="9158730">
                <a:moveTo>
                  <a:pt x="0" y="0"/>
                </a:moveTo>
                <a:lnTo>
                  <a:pt x="11430552" y="0"/>
                </a:lnTo>
                <a:lnTo>
                  <a:pt x="11430552" y="9158731"/>
                </a:lnTo>
                <a:lnTo>
                  <a:pt x="0" y="91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202" y="1439607"/>
            <a:ext cx="2785948" cy="4711963"/>
          </a:xfrm>
          <a:custGeom>
            <a:avLst/>
            <a:gdLst/>
            <a:ahLst/>
            <a:cxnLst/>
            <a:rect l="l" t="t" r="r" b="b"/>
            <a:pathLst>
              <a:path w="2785948" h="4711963">
                <a:moveTo>
                  <a:pt x="0" y="0"/>
                </a:moveTo>
                <a:lnTo>
                  <a:pt x="2785948" y="0"/>
                </a:lnTo>
                <a:lnTo>
                  <a:pt x="2785948" y="4711962"/>
                </a:lnTo>
                <a:lnTo>
                  <a:pt x="0" y="4711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749354"/>
            <a:ext cx="18782005" cy="8772762"/>
          </a:xfrm>
          <a:custGeom>
            <a:avLst/>
            <a:gdLst/>
            <a:ahLst/>
            <a:cxnLst/>
            <a:rect l="l" t="t" r="r" b="b"/>
            <a:pathLst>
              <a:path w="18782005" h="8772762">
                <a:moveTo>
                  <a:pt x="0" y="0"/>
                </a:moveTo>
                <a:lnTo>
                  <a:pt x="18782005" y="0"/>
                </a:lnTo>
                <a:lnTo>
                  <a:pt x="18782005" y="8772761"/>
                </a:lnTo>
                <a:lnTo>
                  <a:pt x="0" y="87727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32167" y="8201506"/>
            <a:ext cx="7294159" cy="3659237"/>
          </a:xfrm>
          <a:custGeom>
            <a:avLst/>
            <a:gdLst/>
            <a:ahLst/>
            <a:cxnLst/>
            <a:rect l="l" t="t" r="r" b="b"/>
            <a:pathLst>
              <a:path w="7294159" h="3659237">
                <a:moveTo>
                  <a:pt x="7294159" y="0"/>
                </a:moveTo>
                <a:lnTo>
                  <a:pt x="0" y="0"/>
                </a:lnTo>
                <a:lnTo>
                  <a:pt x="0" y="3659237"/>
                </a:lnTo>
                <a:lnTo>
                  <a:pt x="7294159" y="3659237"/>
                </a:lnTo>
                <a:lnTo>
                  <a:pt x="729415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80855" y="-894846"/>
            <a:ext cx="3498094" cy="3847092"/>
          </a:xfrm>
          <a:custGeom>
            <a:avLst/>
            <a:gdLst/>
            <a:ahLst/>
            <a:cxnLst/>
            <a:rect l="l" t="t" r="r" b="b"/>
            <a:pathLst>
              <a:path w="3498094" h="3847092">
                <a:moveTo>
                  <a:pt x="0" y="0"/>
                </a:moveTo>
                <a:lnTo>
                  <a:pt x="3498094" y="0"/>
                </a:lnTo>
                <a:lnTo>
                  <a:pt x="3498094" y="3847092"/>
                </a:lnTo>
                <a:lnTo>
                  <a:pt x="0" y="38470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28630" y="6210565"/>
            <a:ext cx="6877109" cy="3450016"/>
          </a:xfrm>
          <a:custGeom>
            <a:avLst/>
            <a:gdLst/>
            <a:ahLst/>
            <a:cxnLst/>
            <a:rect l="l" t="t" r="r" b="b"/>
            <a:pathLst>
              <a:path w="6877109" h="3450016">
                <a:moveTo>
                  <a:pt x="0" y="0"/>
                </a:moveTo>
                <a:lnTo>
                  <a:pt x="6877108" y="0"/>
                </a:lnTo>
                <a:lnTo>
                  <a:pt x="6877108" y="3450016"/>
                </a:lnTo>
                <a:lnTo>
                  <a:pt x="0" y="34500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391578" y="8572500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18564">
            <a:off x="701465" y="224992"/>
            <a:ext cx="15661404" cy="6351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515"/>
              </a:lnSpc>
              <a:spcBef>
                <a:spcPct val="0"/>
              </a:spcBef>
            </a:pPr>
            <a:r>
              <a:rPr lang="en-US" sz="9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CHƯƠNG II: LÂM </a:t>
            </a:r>
            <a:r>
              <a:rPr lang="en-US" sz="9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vi-VN" altLang="en-US" sz="115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Balabeloo" panose="00000500000000000000"/>
              <a:cs typeface="Balabeloo" panose="00000500000000000000"/>
              <a:sym typeface="Balabeloo" panose="00000500000000000000"/>
            </a:endParaRPr>
          </a:p>
          <a:p>
            <a:pPr algn="ctr">
              <a:lnSpc>
                <a:spcPts val="16515"/>
              </a:lnSpc>
              <a:spcBef>
                <a:spcPct val="0"/>
              </a:spcBef>
            </a:pPr>
            <a:r>
              <a:rPr lang="vi-VN" alt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BÀI 7 : </a:t>
            </a:r>
          </a:p>
          <a:p>
            <a:pPr algn="ctr">
              <a:lnSpc>
                <a:spcPts val="16515"/>
              </a:lnSpc>
              <a:spcBef>
                <a:spcPct val="0"/>
              </a:spcBef>
            </a:pPr>
            <a:r>
              <a:rPr lang="vi-VN" alt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GIỚI THIỆU VỀ RỪNG</a:t>
            </a:r>
            <a:r>
              <a:rPr lang="en-US" sz="11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 </a:t>
            </a:r>
            <a:endParaRPr lang="en-US" sz="11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Balabeloo" panose="00000500000000000000"/>
              <a:cs typeface="Balabeloo" panose="00000500000000000000"/>
              <a:sym typeface="Balabeloo" panose="0000050000000000000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867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429402"/>
            <a:ext cx="2141173" cy="3621434"/>
          </a:xfrm>
          <a:custGeom>
            <a:avLst/>
            <a:gdLst/>
            <a:ahLst/>
            <a:cxnLst/>
            <a:rect l="l" t="t" r="r" b="b"/>
            <a:pathLst>
              <a:path w="2141173" h="3621434">
                <a:moveTo>
                  <a:pt x="0" y="0"/>
                </a:moveTo>
                <a:lnTo>
                  <a:pt x="2141173" y="0"/>
                </a:lnTo>
                <a:lnTo>
                  <a:pt x="2141173" y="3621435"/>
                </a:lnTo>
                <a:lnTo>
                  <a:pt x="0" y="36214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973178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000215" y="4638289"/>
            <a:ext cx="2852837" cy="4825094"/>
          </a:xfrm>
          <a:custGeom>
            <a:avLst/>
            <a:gdLst/>
            <a:ahLst/>
            <a:cxnLst/>
            <a:rect l="l" t="t" r="r" b="b"/>
            <a:pathLst>
              <a:path w="2852837" h="4825094">
                <a:moveTo>
                  <a:pt x="2852837" y="0"/>
                </a:moveTo>
                <a:lnTo>
                  <a:pt x="0" y="0"/>
                </a:lnTo>
                <a:lnTo>
                  <a:pt x="0" y="4825095"/>
                </a:lnTo>
                <a:lnTo>
                  <a:pt x="2852837" y="4825095"/>
                </a:lnTo>
                <a:lnTo>
                  <a:pt x="28528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6095" y="832446"/>
            <a:ext cx="16969433" cy="8180813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5597" y="7292198"/>
            <a:ext cx="8786705" cy="2994802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7272" y="1450709"/>
            <a:ext cx="2347965" cy="2582217"/>
          </a:xfrm>
          <a:custGeom>
            <a:avLst/>
            <a:gdLst/>
            <a:ahLst/>
            <a:cxnLst/>
            <a:rect l="l" t="t" r="r" b="b"/>
            <a:pathLst>
              <a:path w="2347965" h="2582217">
                <a:moveTo>
                  <a:pt x="0" y="0"/>
                </a:moveTo>
                <a:lnTo>
                  <a:pt x="2347965" y="0"/>
                </a:lnTo>
                <a:lnTo>
                  <a:pt x="2347965" y="2582217"/>
                </a:lnTo>
                <a:lnTo>
                  <a:pt x="0" y="25822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40415" y="7050837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85674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85822" y="8637537"/>
            <a:ext cx="1040812" cy="1241525"/>
          </a:xfrm>
          <a:custGeom>
            <a:avLst/>
            <a:gdLst/>
            <a:ahLst/>
            <a:cxnLst/>
            <a:rect l="l" t="t" r="r" b="b"/>
            <a:pathLst>
              <a:path w="1040812" h="1241525">
                <a:moveTo>
                  <a:pt x="0" y="0"/>
                </a:moveTo>
                <a:lnTo>
                  <a:pt x="1040812" y="0"/>
                </a:lnTo>
                <a:lnTo>
                  <a:pt x="1040812" y="1241526"/>
                </a:lnTo>
                <a:lnTo>
                  <a:pt x="0" y="1241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6872" y="2603951"/>
            <a:ext cx="15929329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6600" b="1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* Rừng </a:t>
            </a:r>
            <a:r>
              <a:rPr lang="vi-VN" altLang="en-US" sz="6600" b="1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là một </a:t>
            </a:r>
            <a:r>
              <a:rPr lang="vi-VN" altLang="en-US" sz="6600" b="1" dirty="0">
                <a:solidFill>
                  <a:srgbClr val="00B05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hệ sinh thái </a:t>
            </a:r>
            <a:r>
              <a:rPr lang="vi-VN" altLang="en-US" sz="6600" b="1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bao </a:t>
            </a:r>
            <a:r>
              <a:rPr lang="vi-VN" altLang="en-US" sz="6600" b="1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gồm: </a:t>
            </a:r>
          </a:p>
          <a:p>
            <a:pPr>
              <a:spcBef>
                <a:spcPct val="0"/>
              </a:spcBef>
            </a:pPr>
            <a:r>
              <a:rPr lang="vi-VN" altLang="en-US" sz="6600" b="1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 </a:t>
            </a:r>
            <a:r>
              <a:rPr lang="vi-VN" altLang="en-US" sz="6600" b="1" dirty="0" smtClean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Hệ </a:t>
            </a:r>
            <a:r>
              <a:rPr lang="vi-VN" altLang="en-US" sz="6600" b="1" dirty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thực vật </a:t>
            </a:r>
            <a:r>
              <a:rPr lang="vi-VN" altLang="en-US" sz="6600" b="1" dirty="0" smtClean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rừng, động </a:t>
            </a:r>
            <a:r>
              <a:rPr lang="vi-VN" altLang="en-US" sz="6600" b="1" dirty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vật </a:t>
            </a:r>
            <a:r>
              <a:rPr lang="vi-VN" altLang="en-US" sz="6600" b="1" dirty="0" smtClean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rừng, </a:t>
            </a:r>
            <a:r>
              <a:rPr lang="vi-VN" altLang="en-US" sz="6600" b="1" dirty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vi sinh </a:t>
            </a:r>
            <a:r>
              <a:rPr lang="vi-VN" altLang="en-US" sz="6600" b="1" dirty="0" smtClean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vật, đất </a:t>
            </a:r>
            <a:r>
              <a:rPr lang="vi-VN" altLang="en-US" sz="6600" b="1" dirty="0">
                <a:solidFill>
                  <a:srgbClr val="0070C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rừng và các yếu tố môi trường khác</a:t>
            </a:r>
          </a:p>
          <a:p>
            <a:pPr>
              <a:spcBef>
                <a:spcPct val="0"/>
              </a:spcBef>
            </a:pPr>
            <a:endParaRPr lang="vi-VN" altLang="en-US" sz="6600" b="1" dirty="0" smtClean="0">
              <a:solidFill>
                <a:srgbClr val="000000"/>
              </a:solidFill>
              <a:latin typeface="+mj-lt"/>
              <a:ea typeface="Sniglet" panose="04070505030100020000"/>
              <a:cs typeface="Sniglet" panose="04070505030100020000"/>
              <a:sym typeface="Sniglet" panose="04070505030100020000"/>
            </a:endParaRPr>
          </a:p>
          <a:p>
            <a:pPr>
              <a:spcBef>
                <a:spcPct val="0"/>
              </a:spcBef>
            </a:pPr>
            <a:r>
              <a:rPr lang="vi-VN" altLang="en-US" sz="6600" b="1" dirty="0" smtClean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- Hệ </a:t>
            </a:r>
            <a:r>
              <a:rPr lang="vi-VN" altLang="en-US" sz="6600" b="1" dirty="0">
                <a:solidFill>
                  <a:srgbClr val="000000"/>
                </a:solidFill>
                <a:latin typeface="+mj-lt"/>
                <a:ea typeface="Sniglet" panose="04070505030100020000"/>
                <a:cs typeface="Sniglet" panose="04070505030100020000"/>
                <a:sym typeface="Sniglet" panose="04070505030100020000"/>
              </a:rPr>
              <a:t>thực vật là thành phần chính của rừng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8005" y="1100933"/>
            <a:ext cx="15558223" cy="1205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95"/>
              </a:lnSpc>
              <a:spcBef>
                <a:spcPct val="0"/>
              </a:spcBef>
            </a:pPr>
            <a:r>
              <a:rPr lang="vi-VN" altLang="en-US" sz="7355" b="1" dirty="0" smtClean="0">
                <a:solidFill>
                  <a:srgbClr val="000000"/>
                </a:solidFill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I. RỪNG VÀ VAI TRÒ CỦA RỪNG</a:t>
            </a:r>
            <a:endParaRPr lang="vi-VN" altLang="en-US" sz="7355" b="1" dirty="0">
              <a:solidFill>
                <a:srgbClr val="000000"/>
              </a:solidFill>
              <a:latin typeface="+mj-lt"/>
              <a:ea typeface="Balabeloo" panose="00000500000000000000"/>
              <a:cs typeface="Balabeloo" panose="00000500000000000000"/>
              <a:sym typeface="Balabeloo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75935" cy="1030287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85800" y="495300"/>
            <a:ext cx="1424940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13800" dirty="0">
                <a:latin typeface="Bahnschrift" panose="020B0502040204020203" charset="0"/>
                <a:cs typeface="Bahnschrift" panose="020B0502040204020203" charset="0"/>
              </a:rPr>
              <a:t>  Dựa vào thông tin trong SGK và hãy cho biết vai trò của rừng</a:t>
            </a:r>
            <a:r>
              <a:rPr lang="vi-VN" altLang="en-US" sz="3200" dirty="0"/>
              <a:t> </a:t>
            </a:r>
            <a:r>
              <a:rPr lang="vi-VN" altLang="en-US" sz="13800" dirty="0"/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Vai hình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5" y="6515100"/>
            <a:ext cx="8296766" cy="37719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3" name="Picture 3" descr="Vai_tro_cua_r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6515100"/>
            <a:ext cx="7950330" cy="3771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Vai tro cua rung(3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5" y="3200400"/>
            <a:ext cx="8296766" cy="3314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5" name="Picture 5" descr="Vai_hính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35" y="228600"/>
            <a:ext cx="8296766" cy="297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886" name="Picture 6" descr="Vai_tro_cua_r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9" y="228600"/>
            <a:ext cx="7950332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Vai tro cua rung(4)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3200400"/>
            <a:ext cx="7950330" cy="3314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664" y="0"/>
            <a:ext cx="18402867" cy="10287000"/>
          </a:xfrm>
          <a:custGeom>
            <a:avLst/>
            <a:gdLst/>
            <a:ahLst/>
            <a:cxnLst/>
            <a:rect l="l" t="t" r="r" b="b"/>
            <a:pathLst>
              <a:path w="18402867" h="10287000">
                <a:moveTo>
                  <a:pt x="0" y="0"/>
                </a:moveTo>
                <a:lnTo>
                  <a:pt x="18402867" y="0"/>
                </a:lnTo>
                <a:lnTo>
                  <a:pt x="184028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390" b="-608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57204" y="-115077"/>
            <a:ext cx="12892284" cy="10329943"/>
          </a:xfrm>
          <a:custGeom>
            <a:avLst/>
            <a:gdLst/>
            <a:ahLst/>
            <a:cxnLst/>
            <a:rect l="l" t="t" r="r" b="b"/>
            <a:pathLst>
              <a:path w="12892284" h="10329943">
                <a:moveTo>
                  <a:pt x="0" y="0"/>
                </a:moveTo>
                <a:lnTo>
                  <a:pt x="12892284" y="0"/>
                </a:lnTo>
                <a:lnTo>
                  <a:pt x="12892284" y="10329943"/>
                </a:lnTo>
                <a:lnTo>
                  <a:pt x="0" y="10329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26470" y="1356743"/>
            <a:ext cx="7081594" cy="5674127"/>
          </a:xfrm>
          <a:custGeom>
            <a:avLst/>
            <a:gdLst/>
            <a:ahLst/>
            <a:cxnLst/>
            <a:rect l="l" t="t" r="r" b="b"/>
            <a:pathLst>
              <a:path w="7081594" h="5674127">
                <a:moveTo>
                  <a:pt x="0" y="0"/>
                </a:moveTo>
                <a:lnTo>
                  <a:pt x="7081594" y="0"/>
                </a:lnTo>
                <a:lnTo>
                  <a:pt x="7081594" y="5674127"/>
                </a:lnTo>
                <a:lnTo>
                  <a:pt x="0" y="567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203" y="6616158"/>
            <a:ext cx="15409275" cy="7197416"/>
          </a:xfrm>
          <a:custGeom>
            <a:avLst/>
            <a:gdLst/>
            <a:ahLst/>
            <a:cxnLst/>
            <a:rect l="l" t="t" r="r" b="b"/>
            <a:pathLst>
              <a:path w="15409275" h="7197416">
                <a:moveTo>
                  <a:pt x="0" y="0"/>
                </a:moveTo>
                <a:lnTo>
                  <a:pt x="15409275" y="0"/>
                </a:lnTo>
                <a:lnTo>
                  <a:pt x="15409275" y="7197416"/>
                </a:lnTo>
                <a:lnTo>
                  <a:pt x="0" y="71974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7017381" y="8789599"/>
            <a:ext cx="6424994" cy="3223205"/>
          </a:xfrm>
          <a:custGeom>
            <a:avLst/>
            <a:gdLst/>
            <a:ahLst/>
            <a:cxnLst/>
            <a:rect l="l" t="t" r="r" b="b"/>
            <a:pathLst>
              <a:path w="6424994" h="3223205">
                <a:moveTo>
                  <a:pt x="6424993" y="0"/>
                </a:moveTo>
                <a:lnTo>
                  <a:pt x="0" y="0"/>
                </a:lnTo>
                <a:lnTo>
                  <a:pt x="0" y="3223205"/>
                </a:lnTo>
                <a:lnTo>
                  <a:pt x="6424993" y="3223205"/>
                </a:lnTo>
                <a:lnTo>
                  <a:pt x="642499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57200" y="-115078"/>
            <a:ext cx="19354800" cy="10093374"/>
          </a:xfrm>
          <a:custGeom>
            <a:avLst/>
            <a:gdLst/>
            <a:ahLst/>
            <a:cxnLst/>
            <a:rect l="l" t="t" r="r" b="b"/>
            <a:pathLst>
              <a:path w="12994978" h="6804643">
                <a:moveTo>
                  <a:pt x="0" y="0"/>
                </a:moveTo>
                <a:lnTo>
                  <a:pt x="12994978" y="0"/>
                </a:lnTo>
                <a:lnTo>
                  <a:pt x="12994978" y="6804643"/>
                </a:lnTo>
                <a:lnTo>
                  <a:pt x="0" y="6804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556082" y="8348998"/>
            <a:ext cx="8060423" cy="1938001"/>
          </a:xfrm>
          <a:custGeom>
            <a:avLst/>
            <a:gdLst/>
            <a:ahLst/>
            <a:cxnLst/>
            <a:rect l="l" t="t" r="r" b="b"/>
            <a:pathLst>
              <a:path w="8786705" h="2994802">
                <a:moveTo>
                  <a:pt x="0" y="0"/>
                </a:moveTo>
                <a:lnTo>
                  <a:pt x="8786704" y="0"/>
                </a:lnTo>
                <a:lnTo>
                  <a:pt x="8786704" y="2994802"/>
                </a:lnTo>
                <a:lnTo>
                  <a:pt x="0" y="29948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56082" y="-831203"/>
            <a:ext cx="3285418" cy="3013959"/>
          </a:xfrm>
          <a:custGeom>
            <a:avLst/>
            <a:gdLst/>
            <a:ahLst/>
            <a:cxnLst/>
            <a:rect l="l" t="t" r="r" b="b"/>
            <a:pathLst>
              <a:path w="3285418" h="3013959">
                <a:moveTo>
                  <a:pt x="0" y="0"/>
                </a:moveTo>
                <a:lnTo>
                  <a:pt x="3285418" y="0"/>
                </a:lnTo>
                <a:lnTo>
                  <a:pt x="3285418" y="3013959"/>
                </a:lnTo>
                <a:lnTo>
                  <a:pt x="0" y="30139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88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37072" y="7018240"/>
            <a:ext cx="5940773" cy="2980288"/>
          </a:xfrm>
          <a:custGeom>
            <a:avLst/>
            <a:gdLst/>
            <a:ahLst/>
            <a:cxnLst/>
            <a:rect l="l" t="t" r="r" b="b"/>
            <a:pathLst>
              <a:path w="5940773" h="2980288">
                <a:moveTo>
                  <a:pt x="0" y="0"/>
                </a:moveTo>
                <a:lnTo>
                  <a:pt x="5940773" y="0"/>
                </a:lnTo>
                <a:lnTo>
                  <a:pt x="5940773" y="2980287"/>
                </a:lnTo>
                <a:lnTo>
                  <a:pt x="0" y="2980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29877" y="8425233"/>
            <a:ext cx="845579" cy="2342425"/>
          </a:xfrm>
          <a:custGeom>
            <a:avLst/>
            <a:gdLst/>
            <a:ahLst/>
            <a:cxnLst/>
            <a:rect l="l" t="t" r="r" b="b"/>
            <a:pathLst>
              <a:path w="845579" h="2342425">
                <a:moveTo>
                  <a:pt x="0" y="0"/>
                </a:moveTo>
                <a:lnTo>
                  <a:pt x="845579" y="0"/>
                </a:lnTo>
                <a:lnTo>
                  <a:pt x="845579" y="2342425"/>
                </a:lnTo>
                <a:lnTo>
                  <a:pt x="0" y="2342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57199" y="1137452"/>
            <a:ext cx="1826154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Điều hoà không khí, nguồn nước, chống biến đổi khí hậu.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Phòng hộ: chắn gió, chắn cát, chống xói mòn, lũ lụt, hạn hán,</a:t>
            </a: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hạn chế tốc độ dòng chảy,...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Cung cấp nguyên liệu phục vụ cho đời sống và xuất khẩu.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Phục vụ nghiên cứu khoa học, du lịch, giải trí, nghỉ dưỡng,...</a:t>
            </a: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Là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nl-N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cư trú của động vật, thực vật, nơi bảo tồn nguồn gene quý hiếm,...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228949" y="20415"/>
            <a:ext cx="13939684" cy="1336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295"/>
              </a:lnSpc>
              <a:spcBef>
                <a:spcPct val="0"/>
              </a:spcBef>
            </a:pPr>
            <a:r>
              <a:rPr lang="vi-VN" altLang="en-US" sz="9600" dirty="0">
                <a:solidFill>
                  <a:srgbClr val="000000"/>
                </a:solidFill>
                <a:latin typeface="+mj-lt"/>
                <a:ea typeface="Balabeloo" panose="00000500000000000000"/>
                <a:cs typeface="Balabeloo" panose="00000500000000000000"/>
                <a:sym typeface="Balabeloo" panose="00000500000000000000"/>
              </a:rPr>
              <a:t>Vai trò của rừng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009*348"/>
  <p:tag name="TABLE_ENDDRAG_RECT" val="205*266*1009*3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1072</Words>
  <Application>Microsoft Office PowerPoint</Application>
  <PresentationFormat>Custom</PresentationFormat>
  <Paragraphs>145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Balabeloo</vt:lpstr>
      <vt:lpstr>.VnArial</vt:lpstr>
      <vt:lpstr>Sniglet</vt:lpstr>
      <vt:lpstr>Bahnschrift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Blue Nature Illustration Presentation</dc:title>
  <dc:creator>Admin</dc:creator>
  <cp:lastModifiedBy>Trang Tip</cp:lastModifiedBy>
  <cp:revision>14</cp:revision>
  <dcterms:created xsi:type="dcterms:W3CDTF">2006-08-16T00:00:00Z</dcterms:created>
  <dcterms:modified xsi:type="dcterms:W3CDTF">2025-12-08T07:32:13Z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EA31DB935B5947908F0F9505522FFEBA_13</vt:lpwstr>
  </property>
  <property fmtid="{D5CDD505-2E9C-101B-9397-08002B2CF9AE}" pid="3" name="KSOProductBuildVer">
    <vt:lpwstr>1033-12.2.0.20326</vt:lpwstr>
  </property>
</Properties>
</file>