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2"/>
  </p:notesMasterIdLst>
  <p:sldIdLst>
    <p:sldId id="257" r:id="rId2"/>
    <p:sldId id="258" r:id="rId3"/>
    <p:sldId id="259" r:id="rId4"/>
    <p:sldId id="260" r:id="rId5"/>
    <p:sldId id="261" r:id="rId6"/>
    <p:sldId id="262" r:id="rId7"/>
    <p:sldId id="263" r:id="rId8"/>
    <p:sldId id="264" r:id="rId9"/>
    <p:sldId id="275" r:id="rId10"/>
    <p:sldId id="265" r:id="rId11"/>
    <p:sldId id="266" r:id="rId12"/>
    <p:sldId id="267" r:id="rId13"/>
    <p:sldId id="268" r:id="rId14"/>
    <p:sldId id="277" r:id="rId15"/>
    <p:sldId id="269" r:id="rId16"/>
    <p:sldId id="270" r:id="rId17"/>
    <p:sldId id="272" r:id="rId18"/>
    <p:sldId id="274" r:id="rId19"/>
    <p:sldId id="276" r:id="rId20"/>
    <p:sldId id="278" r:id="rId21"/>
  </p:sldIdLst>
  <p:sldSz cx="12192000" cy="6858000"/>
  <p:notesSz cx="6954838" cy="93091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0" autoAdjust="0"/>
    <p:restoredTop sz="92054" autoAdjust="0"/>
  </p:normalViewPr>
  <p:slideViewPr>
    <p:cSldViewPr snapToGrid="0">
      <p:cViewPr varScale="1">
        <p:scale>
          <a:sx n="82" d="100"/>
          <a:sy n="82" d="100"/>
        </p:scale>
        <p:origin x="67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4DCFC96A-F097-437C-901F-AF7EF3DD31B9}" type="datetimeFigureOut">
              <a:rPr lang="en-US" smtClean="0"/>
              <a:t>11/21/2025</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C9153190-47C7-49A5-AF99-EE0BAA2A2EBC}" type="slidenum">
              <a:rPr lang="en-US" smtClean="0"/>
              <a:t>‹#›</a:t>
            </a:fld>
            <a:endParaRPr lang="en-US"/>
          </a:p>
        </p:txBody>
      </p:sp>
    </p:spTree>
    <p:extLst>
      <p:ext uri="{BB962C8B-B14F-4D97-AF65-F5344CB8AC3E}">
        <p14:creationId xmlns:p14="http://schemas.microsoft.com/office/powerpoint/2010/main" val="1555624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651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77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37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47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95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fe7f402e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fe7f402e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091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5DD4DD-C4EA-44B9-B10C-F2FDCCE72109}" type="datetimeFigureOut">
              <a:rPr lang="vi-VN" smtClean="0"/>
              <a:t>21/11/2025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96385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428925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242781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321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1123366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A5DD4DD-C4EA-44B9-B10C-F2FDCCE72109}" type="datetimeFigureOut">
              <a:rPr lang="vi-VN" smtClean="0"/>
              <a:t>21/11/2025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1436290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A5DD4DD-C4EA-44B9-B10C-F2FDCCE72109}" type="datetimeFigureOut">
              <a:rPr lang="vi-VN" smtClean="0"/>
              <a:t>21/11/2025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742251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5DD4DD-C4EA-44B9-B10C-F2FDCCE72109}" type="datetimeFigureOut">
              <a:rPr lang="vi-VN" smtClean="0"/>
              <a:t>21/11/2025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4245131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5DD4DD-C4EA-44B9-B10C-F2FDCCE72109}" type="datetimeFigureOut">
              <a:rPr lang="vi-VN" smtClean="0"/>
              <a:t>21/11/2025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2923626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10" name="Google Shape;10;p2"/>
          <p:cNvSpPr>
            <a:spLocks noGrp="1"/>
          </p:cNvSpPr>
          <p:nvPr>
            <p:ph type="pic" idx="2"/>
          </p:nvPr>
        </p:nvSpPr>
        <p:spPr>
          <a:xfrm>
            <a:off x="7870967" y="-4000"/>
            <a:ext cx="4319200" cy="6858000"/>
          </a:xfrm>
          <a:prstGeom prst="rect">
            <a:avLst/>
          </a:prstGeom>
          <a:noFill/>
          <a:ln>
            <a:noFill/>
          </a:ln>
        </p:spPr>
      </p:sp>
      <p:sp>
        <p:nvSpPr>
          <p:cNvPr id="11" name="Google Shape;11;p2"/>
          <p:cNvSpPr txBox="1">
            <a:spLocks noGrp="1"/>
          </p:cNvSpPr>
          <p:nvPr>
            <p:ph type="ctrTitle"/>
          </p:nvPr>
        </p:nvSpPr>
        <p:spPr>
          <a:xfrm>
            <a:off x="950967" y="1878100"/>
            <a:ext cx="6920000" cy="2289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950967" y="4066400"/>
            <a:ext cx="6920000" cy="52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3955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6" name="Google Shape;56;p9"/>
          <p:cNvSpPr txBox="1">
            <a:spLocks noGrp="1"/>
          </p:cNvSpPr>
          <p:nvPr>
            <p:ph type="title"/>
          </p:nvPr>
        </p:nvSpPr>
        <p:spPr>
          <a:xfrm>
            <a:off x="5607400" y="2033967"/>
            <a:ext cx="5610800" cy="101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57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5607400" y="3118900"/>
            <a:ext cx="5610800" cy="21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 name="Google Shape;58;p9"/>
          <p:cNvSpPr>
            <a:spLocks noGrp="1"/>
          </p:cNvSpPr>
          <p:nvPr>
            <p:ph type="pic" idx="2"/>
          </p:nvPr>
        </p:nvSpPr>
        <p:spPr>
          <a:xfrm flipH="1">
            <a:off x="-167" y="-4000"/>
            <a:ext cx="5153600" cy="6858000"/>
          </a:xfrm>
          <a:prstGeom prst="rect">
            <a:avLst/>
          </a:prstGeom>
          <a:noFill/>
          <a:ln>
            <a:noFill/>
          </a:ln>
        </p:spPr>
      </p:sp>
    </p:spTree>
    <p:extLst>
      <p:ext uri="{BB962C8B-B14F-4D97-AF65-F5344CB8AC3E}">
        <p14:creationId xmlns:p14="http://schemas.microsoft.com/office/powerpoint/2010/main" val="252109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5DD4DD-C4EA-44B9-B10C-F2FDCCE72109}" type="datetimeFigureOut">
              <a:rPr lang="vi-VN" smtClean="0"/>
              <a:t>21/11/2025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1470862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title"/>
          </p:nvPr>
        </p:nvSpPr>
        <p:spPr>
          <a:xfrm>
            <a:off x="960000" y="3132633"/>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 name="Google Shape;16;p3"/>
          <p:cNvSpPr txBox="1">
            <a:spLocks noGrp="1"/>
          </p:cNvSpPr>
          <p:nvPr>
            <p:ph type="title" idx="2" hasCustomPrompt="1"/>
          </p:nvPr>
        </p:nvSpPr>
        <p:spPr>
          <a:xfrm>
            <a:off x="960000" y="2048600"/>
            <a:ext cx="1823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 name="Google Shape;17;p3"/>
          <p:cNvSpPr txBox="1">
            <a:spLocks noGrp="1"/>
          </p:cNvSpPr>
          <p:nvPr>
            <p:ph type="subTitle" idx="1"/>
          </p:nvPr>
        </p:nvSpPr>
        <p:spPr>
          <a:xfrm>
            <a:off x="960000" y="4233000"/>
            <a:ext cx="6756800" cy="5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6921833" y="-4000"/>
            <a:ext cx="5270000" cy="6858000"/>
          </a:xfrm>
          <a:prstGeom prst="rect">
            <a:avLst/>
          </a:prstGeom>
          <a:noFill/>
          <a:ln>
            <a:noFill/>
          </a:ln>
        </p:spPr>
      </p:sp>
    </p:spTree>
    <p:extLst>
      <p:ext uri="{BB962C8B-B14F-4D97-AF65-F5344CB8AC3E}">
        <p14:creationId xmlns:p14="http://schemas.microsoft.com/office/powerpoint/2010/main" val="604017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9"/>
        <p:cNvGrpSpPr/>
        <p:nvPr/>
      </p:nvGrpSpPr>
      <p:grpSpPr>
        <a:xfrm>
          <a:off x="0" y="0"/>
          <a:ext cx="0" cy="0"/>
          <a:chOff x="0" y="0"/>
          <a:chExt cx="0" cy="0"/>
        </a:xfrm>
      </p:grpSpPr>
      <p:sp>
        <p:nvSpPr>
          <p:cNvPr id="120" name="Google Shape;120;p17"/>
          <p:cNvSpPr>
            <a:spLocks noGrp="1"/>
          </p:cNvSpPr>
          <p:nvPr>
            <p:ph type="pic" idx="2"/>
          </p:nvPr>
        </p:nvSpPr>
        <p:spPr>
          <a:xfrm>
            <a:off x="7484433" y="-4000"/>
            <a:ext cx="4707200" cy="6858000"/>
          </a:xfrm>
          <a:prstGeom prst="rect">
            <a:avLst/>
          </a:prstGeom>
          <a:noFill/>
          <a:ln>
            <a:noFill/>
          </a:ln>
        </p:spPr>
      </p:sp>
      <p:sp>
        <p:nvSpPr>
          <p:cNvPr id="123" name="Google Shape;123;p17"/>
          <p:cNvSpPr txBox="1">
            <a:spLocks noGrp="1"/>
          </p:cNvSpPr>
          <p:nvPr>
            <p:ph type="body" idx="1"/>
          </p:nvPr>
        </p:nvSpPr>
        <p:spPr>
          <a:xfrm>
            <a:off x="955767" y="2051717"/>
            <a:ext cx="6397200" cy="2868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333333"/>
              </a:buClr>
              <a:buSzPts val="1400"/>
              <a:buFont typeface="Assistant"/>
              <a:buChar char="●"/>
              <a:defRPr/>
            </a:lvl1pPr>
            <a:lvl2pPr marL="1219170" lvl="1" indent="-423323" rtl="0">
              <a:lnSpc>
                <a:spcPct val="100000"/>
              </a:lnSpc>
              <a:spcBef>
                <a:spcPts val="0"/>
              </a:spcBef>
              <a:spcAft>
                <a:spcPts val="0"/>
              </a:spcAft>
              <a:buClr>
                <a:srgbClr val="595959"/>
              </a:buClr>
              <a:buSzPts val="1400"/>
              <a:buFont typeface="Anaheim"/>
              <a:buChar char="○"/>
              <a:defRPr/>
            </a:lvl2pPr>
            <a:lvl3pPr marL="1828754" lvl="2" indent="-423323" rtl="0">
              <a:lnSpc>
                <a:spcPct val="100000"/>
              </a:lnSpc>
              <a:spcBef>
                <a:spcPts val="0"/>
              </a:spcBef>
              <a:spcAft>
                <a:spcPts val="0"/>
              </a:spcAft>
              <a:buClr>
                <a:srgbClr val="595959"/>
              </a:buClr>
              <a:buSzPts val="1400"/>
              <a:buFont typeface="Anaheim"/>
              <a:buChar char="■"/>
              <a:defRPr/>
            </a:lvl3pPr>
            <a:lvl4pPr marL="2438339" lvl="3" indent="-423323" rtl="0">
              <a:lnSpc>
                <a:spcPct val="100000"/>
              </a:lnSpc>
              <a:spcBef>
                <a:spcPts val="0"/>
              </a:spcBef>
              <a:spcAft>
                <a:spcPts val="0"/>
              </a:spcAft>
              <a:buClr>
                <a:srgbClr val="595959"/>
              </a:buClr>
              <a:buSzPts val="1400"/>
              <a:buFont typeface="Anaheim"/>
              <a:buChar char="●"/>
              <a:defRPr/>
            </a:lvl4pPr>
            <a:lvl5pPr marL="3047924" lvl="4" indent="-423323" rtl="0">
              <a:lnSpc>
                <a:spcPct val="100000"/>
              </a:lnSpc>
              <a:spcBef>
                <a:spcPts val="0"/>
              </a:spcBef>
              <a:spcAft>
                <a:spcPts val="0"/>
              </a:spcAft>
              <a:buClr>
                <a:srgbClr val="595959"/>
              </a:buClr>
              <a:buSzPts val="1400"/>
              <a:buFont typeface="Anaheim"/>
              <a:buChar char="○"/>
              <a:defRPr/>
            </a:lvl5pPr>
            <a:lvl6pPr marL="3657509" lvl="5" indent="-423323" rtl="0">
              <a:lnSpc>
                <a:spcPct val="100000"/>
              </a:lnSpc>
              <a:spcBef>
                <a:spcPts val="0"/>
              </a:spcBef>
              <a:spcAft>
                <a:spcPts val="0"/>
              </a:spcAft>
              <a:buClr>
                <a:srgbClr val="595959"/>
              </a:buClr>
              <a:buSzPts val="1400"/>
              <a:buFont typeface="Anaheim"/>
              <a:buChar char="■"/>
              <a:defRPr/>
            </a:lvl6pPr>
            <a:lvl7pPr marL="4267093" lvl="6" indent="-423323" rtl="0">
              <a:lnSpc>
                <a:spcPct val="100000"/>
              </a:lnSpc>
              <a:spcBef>
                <a:spcPts val="0"/>
              </a:spcBef>
              <a:spcAft>
                <a:spcPts val="0"/>
              </a:spcAft>
              <a:buClr>
                <a:srgbClr val="595959"/>
              </a:buClr>
              <a:buSzPts val="1400"/>
              <a:buFont typeface="Anaheim"/>
              <a:buChar char="●"/>
              <a:defRPr/>
            </a:lvl7pPr>
            <a:lvl8pPr marL="4876678" lvl="7" indent="-423323" rtl="0">
              <a:lnSpc>
                <a:spcPct val="100000"/>
              </a:lnSpc>
              <a:spcBef>
                <a:spcPts val="0"/>
              </a:spcBef>
              <a:spcAft>
                <a:spcPts val="0"/>
              </a:spcAft>
              <a:buClr>
                <a:srgbClr val="595959"/>
              </a:buClr>
              <a:buSzPts val="1400"/>
              <a:buFont typeface="Anaheim"/>
              <a:buChar char="○"/>
              <a:defRPr/>
            </a:lvl8pPr>
            <a:lvl9pPr marL="5486263" lvl="8" indent="-423323" rtl="0">
              <a:lnSpc>
                <a:spcPct val="100000"/>
              </a:lnSpc>
              <a:spcBef>
                <a:spcPts val="0"/>
              </a:spcBef>
              <a:spcAft>
                <a:spcPts val="0"/>
              </a:spcAft>
              <a:buClr>
                <a:srgbClr val="595959"/>
              </a:buClr>
              <a:buSzPts val="1400"/>
              <a:buFont typeface="Anaheim"/>
              <a:buChar char="■"/>
              <a:defRPr/>
            </a:lvl9pPr>
          </a:lstStyle>
          <a:p>
            <a:endParaRPr/>
          </a:p>
        </p:txBody>
      </p:sp>
      <p:sp>
        <p:nvSpPr>
          <p:cNvPr id="124" name="Google Shape;124;p17"/>
          <p:cNvSpPr txBox="1">
            <a:spLocks noGrp="1"/>
          </p:cNvSpPr>
          <p:nvPr>
            <p:ph type="title"/>
          </p:nvPr>
        </p:nvSpPr>
        <p:spPr>
          <a:xfrm>
            <a:off x="960000" y="593367"/>
            <a:ext cx="63972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1712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5DD4DD-C4EA-44B9-B10C-F2FDCCE72109}" type="datetimeFigureOut">
              <a:rPr lang="vi-VN" smtClean="0"/>
              <a:t>21/11/2025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4251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269846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5DD4DD-C4EA-44B9-B10C-F2FDCCE72109}" type="datetimeFigureOut">
              <a:rPr lang="vi-VN" smtClean="0"/>
              <a:t>21/11/2025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307202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5DD4DD-C4EA-44B9-B10C-F2FDCCE72109}" type="datetimeFigureOut">
              <a:rPr lang="vi-VN" smtClean="0"/>
              <a:t>21/11/2025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90385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A5DD4DD-C4EA-44B9-B10C-F2FDCCE72109}" type="datetimeFigureOut">
              <a:rPr lang="vi-VN" smtClean="0"/>
              <a:t>21/11/2025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224197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218601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5DD4DD-C4EA-44B9-B10C-F2FDCCE72109}" type="datetimeFigureOut">
              <a:rPr lang="vi-VN" smtClean="0"/>
              <a:t>21/11/2025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1C86E73-4C91-4AF7-BF68-D802CC188F46}" type="slidenum">
              <a:rPr lang="vi-VN" smtClean="0"/>
              <a:t>‹#›</a:t>
            </a:fld>
            <a:endParaRPr lang="vi-VN"/>
          </a:p>
        </p:txBody>
      </p:sp>
    </p:spTree>
    <p:extLst>
      <p:ext uri="{BB962C8B-B14F-4D97-AF65-F5344CB8AC3E}">
        <p14:creationId xmlns:p14="http://schemas.microsoft.com/office/powerpoint/2010/main" val="273713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A5DD4DD-C4EA-44B9-B10C-F2FDCCE72109}" type="datetimeFigureOut">
              <a:rPr lang="vi-VN" smtClean="0"/>
              <a:t>21/11/2025</a:t>
            </a:fld>
            <a:endParaRPr lang="vi-VN"/>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vi-VN"/>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1C86E73-4C91-4AF7-BF68-D802CC188F46}" type="slidenum">
              <a:rPr lang="vi-VN" smtClean="0"/>
              <a:t>‹#›</a:t>
            </a:fld>
            <a:endParaRPr lang="vi-VN"/>
          </a:p>
        </p:txBody>
      </p:sp>
    </p:spTree>
    <p:extLst>
      <p:ext uri="{BB962C8B-B14F-4D97-AF65-F5344CB8AC3E}">
        <p14:creationId xmlns:p14="http://schemas.microsoft.com/office/powerpoint/2010/main" val="37298131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reme%20thang%2011-2022\Zing%20MP3\1084539028.mp3" TargetMode="External"/><Relationship Id="rId1" Type="http://schemas.microsoft.com/office/2007/relationships/media" Target="file:///D:\reme%20thang%2011-2022\Zing%20MP3\1084539028.mp3"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1.jpe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35.jpe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file:///D:\reme%20thang%2011-2022\Zing%20MP3\1084539028.mp3" TargetMode="External"/><Relationship Id="rId1" Type="http://schemas.microsoft.com/office/2007/relationships/media" Target="file:///D:\reme%20thang%2011-2022\Zing%20MP3\1084539028.mp3" TargetMode="Externa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ình ảnh bảo vệ môi trường xanh sạch đẹp ý nghĩa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36" y="253286"/>
            <a:ext cx="11367830" cy="6372939"/>
          </a:xfrm>
          <a:prstGeom prst="rect">
            <a:avLst/>
          </a:prstGeom>
          <a:noFill/>
          <a:extLst>
            <a:ext uri="{909E8E84-426E-40DD-AFC4-6F175D3DCCD1}">
              <a14:hiddenFill xmlns:a14="http://schemas.microsoft.com/office/drawing/2010/main">
                <a:solidFill>
                  <a:srgbClr val="FFFFFF"/>
                </a:solidFill>
              </a14:hiddenFill>
            </a:ext>
          </a:extLst>
        </p:spPr>
      </p:pic>
      <p:pic>
        <p:nvPicPr>
          <p:cNvPr id="2" name="1084539028">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8077200" y="6016625"/>
            <a:ext cx="609600" cy="609600"/>
          </a:xfrm>
          <a:prstGeom prst="rect">
            <a:avLst/>
          </a:prstGeom>
          <a:solidFill>
            <a:schemeClr val="accent4">
              <a:lumMod val="60000"/>
              <a:lumOff val="40000"/>
            </a:schemeClr>
          </a:solidFill>
        </p:spPr>
      </p:pic>
      <p:pic>
        <p:nvPicPr>
          <p:cNvPr id="12" name="Google Shape;265;p32"/>
          <p:cNvPicPr preferRelativeResize="0"/>
          <p:nvPr/>
        </p:nvPicPr>
        <p:blipFill>
          <a:blip r:embed="rId6">
            <a:alphaModFix/>
          </a:blip>
          <a:stretch>
            <a:fillRect/>
          </a:stretch>
        </p:blipFill>
        <p:spPr>
          <a:xfrm>
            <a:off x="9806693" y="4675904"/>
            <a:ext cx="2699632" cy="2459299"/>
          </a:xfrm>
          <a:prstGeom prst="rect">
            <a:avLst/>
          </a:prstGeom>
          <a:noFill/>
          <a:ln>
            <a:noFill/>
          </a:ln>
          <a:effectLst>
            <a:outerShdw blurRad="57150" dist="114300" dir="8940000" algn="bl" rotWithShape="0">
              <a:schemeClr val="accent1">
                <a:alpha val="30000"/>
              </a:schemeClr>
            </a:outerShdw>
          </a:effectLst>
        </p:spPr>
      </p:pic>
      <p:sp>
        <p:nvSpPr>
          <p:cNvPr id="8" name="Rectangle 2"/>
          <p:cNvSpPr txBox="1">
            <a:spLocks noChangeArrowheads="1"/>
          </p:cNvSpPr>
          <p:nvPr/>
        </p:nvSpPr>
        <p:spPr>
          <a:xfrm>
            <a:off x="1588537" y="1848903"/>
            <a:ext cx="9053027" cy="154555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vi-VN" altLang="en-US" sz="4000" b="1" kern="0" dirty="0">
                <a:solidFill>
                  <a:srgbClr val="FFFF00"/>
                </a:solidFill>
                <a:latin typeface="Times New Roman" panose="02020603050405020304" pitchFamily="18" charset="0"/>
              </a:rPr>
              <a:t> </a:t>
            </a:r>
            <a:r>
              <a:rPr lang="en-US" altLang="en-US" sz="4000" b="1" kern="0" dirty="0">
                <a:solidFill>
                  <a:srgbClr val="FFFF00"/>
                </a:solidFill>
                <a:effectLst>
                  <a:outerShdw blurRad="38100" dist="38100" dir="2700000" algn="tl">
                    <a:srgbClr val="000000">
                      <a:alpha val="43137"/>
                    </a:srgbClr>
                  </a:outerShdw>
                </a:effectLst>
                <a:latin typeface="Times New Roman" panose="02020603050405020304" pitchFamily="18" charset="0"/>
              </a:rPr>
              <a:t>CHÀO MỪNG QUÝ THẦY CÔ ĐẾN VỚI TIẾT HỌC</a:t>
            </a:r>
          </a:p>
        </p:txBody>
      </p:sp>
    </p:spTree>
    <p:extLst>
      <p:ext uri="{BB962C8B-B14F-4D97-AF65-F5344CB8AC3E}">
        <p14:creationId xmlns:p14="http://schemas.microsoft.com/office/powerpoint/2010/main" val="472044997"/>
      </p:ext>
    </p:extLst>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38"/>
          <p:cNvSpPr txBox="1">
            <a:spLocks noGrp="1"/>
          </p:cNvSpPr>
          <p:nvPr>
            <p:ph type="title"/>
          </p:nvPr>
        </p:nvSpPr>
        <p:spPr>
          <a:xfrm>
            <a:off x="2447595" y="148871"/>
            <a:ext cx="4795693" cy="1122400"/>
          </a:xfrm>
          <a:prstGeom prst="rect">
            <a:avLst/>
          </a:prstGeom>
        </p:spPr>
        <p:txBody>
          <a:bodyPr spcFirstLastPara="1" vert="horz" wrap="square" lIns="121900" tIns="121900" rIns="121900" bIns="121900" rtlCol="0" anchor="ctr" anchorCtr="0">
            <a:noAutofit/>
          </a:bodyPr>
          <a:lstStyle/>
          <a:p>
            <a:pPr algn="l"/>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phí</a:t>
            </a:r>
            <a:r>
              <a:rPr lang="en-US" sz="3600" dirty="0">
                <a:latin typeface="Times New Roman" panose="02020603050405020304" pitchFamily="18" charset="0"/>
                <a:cs typeface="Times New Roman" panose="02020603050405020304" pitchFamily="18" charset="0"/>
              </a:rPr>
              <a:t> </a:t>
            </a:r>
            <a:endParaRPr sz="3600"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089C4CE8-2118-3BED-D1F9-E82A12F6541B}"/>
              </a:ext>
            </a:extLst>
          </p:cNvPr>
          <p:cNvGraphicFramePr>
            <a:graphicFrameLocks noGrp="1"/>
          </p:cNvGraphicFramePr>
          <p:nvPr>
            <p:extLst>
              <p:ext uri="{D42A27DB-BD31-4B8C-83A1-F6EECF244321}">
                <p14:modId xmlns:p14="http://schemas.microsoft.com/office/powerpoint/2010/main" val="2764657340"/>
              </p:ext>
            </p:extLst>
          </p:nvPr>
        </p:nvGraphicFramePr>
        <p:xfrm>
          <a:off x="479374" y="963656"/>
          <a:ext cx="11329261" cy="4281920"/>
        </p:xfrm>
        <a:graphic>
          <a:graphicData uri="http://schemas.openxmlformats.org/drawingml/2006/table">
            <a:tbl>
              <a:tblPr firstRow="1" bandRow="1"/>
              <a:tblGrid>
                <a:gridCol w="995980">
                  <a:extLst>
                    <a:ext uri="{9D8B030D-6E8A-4147-A177-3AD203B41FA5}">
                      <a16:colId xmlns:a16="http://schemas.microsoft.com/office/drawing/2014/main" val="2935969462"/>
                    </a:ext>
                  </a:extLst>
                </a:gridCol>
                <a:gridCol w="3000393">
                  <a:extLst>
                    <a:ext uri="{9D8B030D-6E8A-4147-A177-3AD203B41FA5}">
                      <a16:colId xmlns:a16="http://schemas.microsoft.com/office/drawing/2014/main" val="754511410"/>
                    </a:ext>
                  </a:extLst>
                </a:gridCol>
                <a:gridCol w="1620253">
                  <a:extLst>
                    <a:ext uri="{9D8B030D-6E8A-4147-A177-3AD203B41FA5}">
                      <a16:colId xmlns:a16="http://schemas.microsoft.com/office/drawing/2014/main" val="813285888"/>
                    </a:ext>
                  </a:extLst>
                </a:gridCol>
                <a:gridCol w="1507958">
                  <a:extLst>
                    <a:ext uri="{9D8B030D-6E8A-4147-A177-3AD203B41FA5}">
                      <a16:colId xmlns:a16="http://schemas.microsoft.com/office/drawing/2014/main" val="1118357672"/>
                    </a:ext>
                  </a:extLst>
                </a:gridCol>
                <a:gridCol w="1828800">
                  <a:extLst>
                    <a:ext uri="{9D8B030D-6E8A-4147-A177-3AD203B41FA5}">
                      <a16:colId xmlns:a16="http://schemas.microsoft.com/office/drawing/2014/main" val="4052177434"/>
                    </a:ext>
                  </a:extLst>
                </a:gridCol>
                <a:gridCol w="2375877">
                  <a:extLst>
                    <a:ext uri="{9D8B030D-6E8A-4147-A177-3AD203B41FA5}">
                      <a16:colId xmlns:a16="http://schemas.microsoft.com/office/drawing/2014/main" val="838206159"/>
                    </a:ext>
                  </a:extLst>
                </a:gridCol>
              </a:tblGrid>
              <a:tr h="1097280">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STT</a:t>
                      </a:r>
                    </a:p>
                  </a:txBody>
                  <a:tcPr marL="121920" marR="121920" marT="60960" marB="60960">
                    <a:solidFill>
                      <a:schemeClr val="bg1"/>
                    </a:solidFill>
                  </a:tcPr>
                </a:tc>
                <a:tc>
                  <a:txBody>
                    <a:bodyPr/>
                    <a:lstStyle/>
                    <a:p>
                      <a:pPr algn="ctr"/>
                      <a:r>
                        <a:rPr lang="en-US" sz="3200" b="0" dirty="0" err="1">
                          <a:solidFill>
                            <a:schemeClr val="tx1"/>
                          </a:solidFill>
                          <a:latin typeface="Times New Roman" panose="02020603050405020304" pitchFamily="18" charset="0"/>
                          <a:cs typeface="Times New Roman" panose="02020603050405020304" pitchFamily="18" charset="0"/>
                        </a:rPr>
                        <a:t>Nội</a:t>
                      </a:r>
                      <a:r>
                        <a:rPr lang="en-US" sz="3200" b="0" baseline="0" dirty="0">
                          <a:solidFill>
                            <a:schemeClr val="tx1"/>
                          </a:solidFill>
                          <a:latin typeface="Times New Roman" panose="02020603050405020304" pitchFamily="18" charset="0"/>
                          <a:cs typeface="Times New Roman" panose="02020603050405020304" pitchFamily="18" charset="0"/>
                        </a:rPr>
                        <a:t> dung</a:t>
                      </a:r>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algn="ctr"/>
                      <a:r>
                        <a:rPr lang="en-US" sz="3200" b="0" dirty="0" err="1">
                          <a:solidFill>
                            <a:schemeClr val="tx1"/>
                          </a:solidFill>
                          <a:latin typeface="Times New Roman" panose="02020603050405020304" pitchFamily="18" charset="0"/>
                          <a:cs typeface="Times New Roman" panose="02020603050405020304" pitchFamily="18" charset="0"/>
                        </a:rPr>
                        <a:t>Đơn</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vị</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tính</a:t>
                      </a:r>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algn="ctr"/>
                      <a:r>
                        <a:rPr lang="en-US" sz="3200" b="0" dirty="0" err="1">
                          <a:solidFill>
                            <a:schemeClr val="tx1"/>
                          </a:solidFill>
                          <a:latin typeface="Times New Roman" panose="02020603050405020304" pitchFamily="18" charset="0"/>
                          <a:cs typeface="Times New Roman" panose="02020603050405020304" pitchFamily="18" charset="0"/>
                        </a:rPr>
                        <a:t>Số</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lượng</a:t>
                      </a:r>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algn="ctr"/>
                      <a:r>
                        <a:rPr lang="en-US" sz="3200" b="0" dirty="0" err="1">
                          <a:solidFill>
                            <a:schemeClr val="tx1"/>
                          </a:solidFill>
                          <a:latin typeface="Times New Roman" panose="02020603050405020304" pitchFamily="18" charset="0"/>
                          <a:cs typeface="Times New Roman" panose="02020603050405020304" pitchFamily="18" charset="0"/>
                        </a:rPr>
                        <a:t>Đơn</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giá</a:t>
                      </a:r>
                      <a:endParaRPr lang="en-US" sz="3200" b="0" baseline="0" dirty="0">
                        <a:solidFill>
                          <a:schemeClr val="tx1"/>
                        </a:solidFill>
                        <a:latin typeface="Times New Roman" panose="02020603050405020304" pitchFamily="18" charset="0"/>
                        <a:cs typeface="Times New Roman" panose="02020603050405020304" pitchFamily="18" charset="0"/>
                      </a:endParaRPr>
                    </a:p>
                    <a:p>
                      <a:pPr algn="ctr"/>
                      <a:r>
                        <a:rPr lang="en-US" sz="3200" b="0" baseline="0" dirty="0">
                          <a:solidFill>
                            <a:schemeClr val="tx1"/>
                          </a:solidFill>
                          <a:latin typeface="Times New Roman" panose="02020603050405020304" pitchFamily="18" charset="0"/>
                          <a:cs typeface="Times New Roman" panose="02020603050405020304" pitchFamily="18" charset="0"/>
                        </a:rPr>
                        <a:t>(</a:t>
                      </a:r>
                      <a:r>
                        <a:rPr lang="en-US" sz="3200" b="0" baseline="0" dirty="0" err="1">
                          <a:solidFill>
                            <a:schemeClr val="tx1"/>
                          </a:solidFill>
                          <a:latin typeface="Times New Roman" panose="02020603050405020304" pitchFamily="18" charset="0"/>
                          <a:cs typeface="Times New Roman" panose="02020603050405020304" pitchFamily="18" charset="0"/>
                        </a:rPr>
                        <a:t>đồng</a:t>
                      </a:r>
                      <a:r>
                        <a:rPr lang="en-US" sz="3200" b="0" baseline="0" dirty="0">
                          <a:solidFill>
                            <a:schemeClr val="tx1"/>
                          </a:solidFill>
                          <a:latin typeface="Times New Roman" panose="02020603050405020304" pitchFamily="18" charset="0"/>
                          <a:cs typeface="Times New Roman" panose="02020603050405020304" pitchFamily="18" charset="0"/>
                        </a:rPr>
                        <a:t>)</a:t>
                      </a:r>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algn="ctr"/>
                      <a:r>
                        <a:rPr lang="en-US" sz="3200" b="0" dirty="0" err="1">
                          <a:solidFill>
                            <a:schemeClr val="tx1"/>
                          </a:solidFill>
                          <a:latin typeface="Times New Roman" panose="02020603050405020304" pitchFamily="18" charset="0"/>
                          <a:cs typeface="Times New Roman" panose="02020603050405020304" pitchFamily="18" charset="0"/>
                        </a:rPr>
                        <a:t>Thành</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tiền</a:t>
                      </a:r>
                      <a:endParaRPr lang="en-US" sz="3200" b="0" baseline="0" dirty="0">
                        <a:solidFill>
                          <a:schemeClr val="tx1"/>
                        </a:solidFill>
                        <a:latin typeface="Times New Roman" panose="02020603050405020304" pitchFamily="18" charset="0"/>
                        <a:cs typeface="Times New Roman" panose="02020603050405020304" pitchFamily="18" charset="0"/>
                      </a:endParaRPr>
                    </a:p>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đồng</a:t>
                      </a:r>
                      <a:r>
                        <a:rPr lang="en-US" sz="3200" b="0" baseline="0" dirty="0">
                          <a:solidFill>
                            <a:schemeClr val="tx1"/>
                          </a:solidFill>
                          <a:latin typeface="Times New Roman" panose="02020603050405020304" pitchFamily="18" charset="0"/>
                          <a:cs typeface="Times New Roman" panose="02020603050405020304" pitchFamily="18" charset="0"/>
                        </a:rPr>
                        <a:t>)</a:t>
                      </a:r>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2703030787"/>
                  </a:ext>
                </a:extLst>
              </a:tr>
              <a:tr h="609600">
                <a:tc>
                  <a:txBody>
                    <a:bodyPr/>
                    <a:lstStyle/>
                    <a:p>
                      <a:r>
                        <a:rPr lang="en-US" sz="3200" b="0" dirty="0">
                          <a:solidFill>
                            <a:schemeClr val="tx1"/>
                          </a:solidFill>
                          <a:latin typeface="Times New Roman" panose="02020603050405020304" pitchFamily="18" charset="0"/>
                          <a:cs typeface="Times New Roman" panose="02020603050405020304" pitchFamily="18" charset="0"/>
                        </a:rPr>
                        <a:t>1</a:t>
                      </a: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2180335119"/>
                  </a:ext>
                </a:extLst>
              </a:tr>
              <a:tr h="609600">
                <a:tc>
                  <a:txBody>
                    <a:bodyPr/>
                    <a:lstStyle/>
                    <a:p>
                      <a:r>
                        <a:rPr lang="en-US" sz="3200" b="0" dirty="0">
                          <a:solidFill>
                            <a:schemeClr val="tx1"/>
                          </a:solidFill>
                          <a:latin typeface="Times New Roman" panose="02020603050405020304" pitchFamily="18" charset="0"/>
                          <a:cs typeface="Times New Roman" panose="02020603050405020304" pitchFamily="18" charset="0"/>
                        </a:rPr>
                        <a:t>2</a:t>
                      </a: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1511621578"/>
                  </a:ext>
                </a:extLst>
              </a:tr>
              <a:tr h="609600">
                <a:tc>
                  <a:txBody>
                    <a:bodyPr/>
                    <a:lstStyle/>
                    <a:p>
                      <a:r>
                        <a:rPr lang="en-US" sz="3200" b="0" dirty="0">
                          <a:solidFill>
                            <a:schemeClr val="tx1"/>
                          </a:solidFill>
                          <a:latin typeface="Times New Roman" panose="02020603050405020304" pitchFamily="18" charset="0"/>
                          <a:cs typeface="Times New Roman" panose="02020603050405020304" pitchFamily="18" charset="0"/>
                        </a:rPr>
                        <a:t>3</a:t>
                      </a: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666092825"/>
                  </a:ext>
                </a:extLst>
              </a:tr>
              <a:tr h="609600">
                <a:tc>
                  <a:txBody>
                    <a:bodyPr/>
                    <a:lstStyle/>
                    <a:p>
                      <a:r>
                        <a:rPr lang="en-US" sz="3200" b="0" dirty="0">
                          <a:solidFill>
                            <a:schemeClr val="tx1"/>
                          </a:solidFill>
                          <a:latin typeface="Times New Roman" panose="02020603050405020304" pitchFamily="18" charset="0"/>
                          <a:cs typeface="Times New Roman" panose="02020603050405020304" pitchFamily="18" charset="0"/>
                        </a:rPr>
                        <a:t>4</a:t>
                      </a:r>
                      <a:r>
                        <a:rPr lang="en-US" sz="3200" b="0" baseline="0" dirty="0">
                          <a:solidFill>
                            <a:schemeClr val="tx1"/>
                          </a:solidFill>
                          <a:latin typeface="Times New Roman" panose="02020603050405020304" pitchFamily="18" charset="0"/>
                          <a:cs typeface="Times New Roman" panose="02020603050405020304" pitchFamily="18" charset="0"/>
                        </a:rPr>
                        <a:t> </a:t>
                      </a:r>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1359705470"/>
                  </a:ext>
                </a:extLst>
              </a:tr>
              <a:tr h="746240">
                <a:tc>
                  <a:txBody>
                    <a:bodyPr/>
                    <a:lstStyle/>
                    <a:p>
                      <a:r>
                        <a:rPr lang="en-US" sz="3200" b="0" dirty="0">
                          <a:solidFill>
                            <a:schemeClr val="tx1"/>
                          </a:solidFill>
                          <a:latin typeface="Times New Roman" panose="02020603050405020304" pitchFamily="18" charset="0"/>
                          <a:cs typeface="Times New Roman" panose="02020603050405020304" pitchFamily="18" charset="0"/>
                        </a:rPr>
                        <a:t>5</a:t>
                      </a: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endParaRPr lang="en-US" sz="3200" b="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extLst>
                  <a:ext uri="{0D108BD9-81ED-4DB2-BD59-A6C34878D82A}">
                    <a16:rowId xmlns:a16="http://schemas.microsoft.com/office/drawing/2014/main" val="3127444084"/>
                  </a:ext>
                </a:extLst>
              </a:tr>
            </a:tbl>
          </a:graphicData>
        </a:graphic>
      </p:graphicFrame>
      <p:sp>
        <p:nvSpPr>
          <p:cNvPr id="8" name="TextBox 7">
            <a:extLst>
              <a:ext uri="{FF2B5EF4-FFF2-40B4-BE49-F238E27FC236}">
                <a16:creationId xmlns:a16="http://schemas.microsoft.com/office/drawing/2014/main" id="{CE64D6B4-DF33-B8A7-1A9A-031885040D5D}"/>
              </a:ext>
            </a:extLst>
          </p:cNvPr>
          <p:cNvSpPr txBox="1"/>
          <p:nvPr/>
        </p:nvSpPr>
        <p:spPr>
          <a:xfrm>
            <a:off x="2447595" y="5556793"/>
            <a:ext cx="7392821"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4800" dirty="0">
                <a:latin typeface="Times New Roman" panose="02020603050405020304" pitchFamily="18" charset="0"/>
                <a:cs typeface="Times New Roman" panose="02020603050405020304" pitchFamily="18" charset="0"/>
              </a:rPr>
              <a:t>=&gt;</a:t>
            </a:r>
            <a:r>
              <a:rPr lang="en-US" sz="4800" dirty="0" err="1">
                <a:latin typeface="Times New Roman" panose="02020603050405020304" pitchFamily="18" charset="0"/>
                <a:cs typeface="Times New Roman" panose="02020603050405020304" pitchFamily="18" charset="0"/>
              </a:rPr>
              <a:t>Tổng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tiền</a:t>
            </a:r>
            <a:r>
              <a:rPr lang="en-US" sz="4800" dirty="0">
                <a:latin typeface="Times New Roman" panose="02020603050405020304" pitchFamily="18" charset="0"/>
                <a:cs typeface="Times New Roman" panose="02020603050405020304" pitchFamily="18" charset="0"/>
              </a:rPr>
              <a:t>:…………..</a:t>
            </a:r>
            <a:r>
              <a:rPr lang="vi-VN" sz="4800" dirty="0">
                <a:latin typeface="Times New Roman" panose="02020603050405020304" pitchFamily="18" charset="0"/>
                <a:cs typeface="Times New Roman" panose="02020603050405020304" pitchFamily="18" charset="0"/>
              </a:rPr>
              <a:t> đ</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67316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42452" y="977594"/>
            <a:ext cx="11326761" cy="2980489"/>
          </a:xfrm>
        </p:spPr>
        <p:txBody>
          <a:bodyPr>
            <a:noAutofit/>
          </a:bodyPr>
          <a:lstStyle/>
          <a:p>
            <a:r>
              <a:rPr lang="vi-VN" sz="6600" b="1" dirty="0">
                <a:solidFill>
                  <a:schemeClr val="accent3">
                    <a:lumMod val="50000"/>
                  </a:schemeClr>
                </a:solidFill>
                <a:latin typeface="Times New Roman" panose="02020603050405020304" pitchFamily="18" charset="0"/>
                <a:cs typeface="Times New Roman" panose="02020603050405020304" pitchFamily="18" charset="0"/>
              </a:rPr>
              <a:t>ThuyếT trình </a:t>
            </a:r>
            <a:br>
              <a:rPr lang="en-US" sz="6600" b="1" dirty="0">
                <a:solidFill>
                  <a:schemeClr val="accent3">
                    <a:lumMod val="50000"/>
                  </a:schemeClr>
                </a:solidFill>
                <a:latin typeface="Times New Roman" panose="02020603050405020304" pitchFamily="18" charset="0"/>
                <a:cs typeface="Times New Roman" panose="02020603050405020304" pitchFamily="18" charset="0"/>
              </a:rPr>
            </a:br>
            <a:r>
              <a:rPr lang="vi-VN" sz="6600" b="1" dirty="0">
                <a:solidFill>
                  <a:schemeClr val="accent3">
                    <a:lumMod val="50000"/>
                  </a:schemeClr>
                </a:solidFill>
                <a:latin typeface="Times New Roman" panose="02020603050405020304" pitchFamily="18" charset="0"/>
                <a:cs typeface="Times New Roman" panose="02020603050405020304" pitchFamily="18" charset="0"/>
              </a:rPr>
              <a:t>dự án trồng </a:t>
            </a:r>
            <a:r>
              <a:rPr lang="en-US" sz="6600" b="1" dirty="0" err="1">
                <a:solidFill>
                  <a:schemeClr val="accent3">
                    <a:lumMod val="50000"/>
                  </a:schemeClr>
                </a:solidFill>
                <a:latin typeface="Times New Roman" panose="02020603050405020304" pitchFamily="18" charset="0"/>
                <a:cs typeface="Times New Roman" panose="02020603050405020304" pitchFamily="18" charset="0"/>
              </a:rPr>
              <a:t>rau</a:t>
            </a:r>
            <a:r>
              <a:rPr lang="en-US" sz="6600" b="1" dirty="0">
                <a:solidFill>
                  <a:schemeClr val="accent3">
                    <a:lumMod val="50000"/>
                  </a:schemeClr>
                </a:solidFill>
                <a:latin typeface="Times New Roman" panose="02020603050405020304" pitchFamily="18" charset="0"/>
                <a:cs typeface="Times New Roman" panose="02020603050405020304" pitchFamily="18" charset="0"/>
              </a:rPr>
              <a:t> </a:t>
            </a:r>
            <a:br>
              <a:rPr lang="en-US" sz="6600" b="1" dirty="0">
                <a:solidFill>
                  <a:schemeClr val="accent3">
                    <a:lumMod val="50000"/>
                  </a:schemeClr>
                </a:solidFill>
                <a:latin typeface="Times New Roman" panose="02020603050405020304" pitchFamily="18" charset="0"/>
                <a:cs typeface="Times New Roman" panose="02020603050405020304" pitchFamily="18" charset="0"/>
              </a:rPr>
            </a:br>
            <a:r>
              <a:rPr lang="en-US" sz="6600" b="1" dirty="0">
                <a:solidFill>
                  <a:schemeClr val="accent3">
                    <a:lumMod val="50000"/>
                  </a:schemeClr>
                </a:solidFill>
                <a:latin typeface="Times New Roman" panose="02020603050405020304" pitchFamily="18" charset="0"/>
                <a:cs typeface="Times New Roman" panose="02020603050405020304" pitchFamily="18" charset="0"/>
              </a:rPr>
              <a:t>an </a:t>
            </a:r>
            <a:r>
              <a:rPr lang="en-US" sz="6600" b="1" dirty="0" err="1">
                <a:solidFill>
                  <a:schemeClr val="accent3">
                    <a:lumMod val="50000"/>
                  </a:schemeClr>
                </a:solidFill>
                <a:latin typeface="Times New Roman" panose="02020603050405020304" pitchFamily="18" charset="0"/>
                <a:cs typeface="Times New Roman" panose="02020603050405020304" pitchFamily="18" charset="0"/>
              </a:rPr>
              <a:t>toàn</a:t>
            </a:r>
            <a:endParaRPr lang="en-US" sz="66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15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836713"/>
            <a:ext cx="11952651" cy="4661276"/>
          </a:xfrm>
          <a:prstGeom prst="rect">
            <a:avLst/>
          </a:prstGeom>
        </p:spPr>
        <p:txBody>
          <a:bodyPr wrap="square">
            <a:spAutoFit/>
          </a:bodyPr>
          <a:lstStyle/>
          <a:p>
            <a:pPr algn="ctr">
              <a:lnSpc>
                <a:spcPct val="107000"/>
              </a:lnSpc>
              <a:spcAft>
                <a:spcPts val="1067"/>
              </a:spcAft>
            </a:pPr>
            <a:r>
              <a:rPr lang="en-US" sz="48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TIÊU </a:t>
            </a:r>
            <a:r>
              <a:rPr lang="vi-VN" sz="48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CHÍ:</a:t>
            </a:r>
            <a:endParaRPr lang="en-US" sz="1867"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67"/>
              </a:spcAft>
            </a:pP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bày</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kết</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quả</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dự</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án</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lớp</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1.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Cấu</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trúc</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báo</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cáo</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đầy</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đủ</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rõ</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ràng</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chặt</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chẽ</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2.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tự</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tin,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trôi</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chảy</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vi-VN"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 thời gian 5-6 phút)</a:t>
            </a:r>
            <a:endPar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067"/>
              </a:spcAft>
            </a:pP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3.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báo</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cáo</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phong</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phú</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hấp</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1067"/>
              </a:spcAft>
            </a:pPr>
            <a:r>
              <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4. </a:t>
            </a:r>
            <a:r>
              <a:rPr lang="vi-VN"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Sản phẩm thu hoạch tươi, xanh. </a:t>
            </a:r>
            <a:endParaRPr lang="en-US" sz="3733"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96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9509" y="548680"/>
            <a:ext cx="8928992" cy="3676904"/>
          </a:xfrm>
          <a:prstGeom prst="rect">
            <a:avLst/>
          </a:prstGeom>
        </p:spPr>
        <p:txBody>
          <a:bodyPr wrap="square">
            <a:spAutoFit/>
          </a:bodyPr>
          <a:lstStyle/>
          <a:p>
            <a:pPr algn="ctr">
              <a:lnSpc>
                <a:spcPct val="107000"/>
              </a:lnSpc>
              <a:spcAft>
                <a:spcPts val="1067"/>
              </a:spcAft>
            </a:pP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 giá: </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67"/>
              </a:spcAft>
            </a:pPr>
            <a:r>
              <a:rPr lang="vi-VN" sz="4800" dirty="0">
                <a:latin typeface="Times New Roman" panose="02020603050405020304" pitchFamily="18" charset="0"/>
                <a:ea typeface="Calibri" panose="020F0502020204030204" pitchFamily="34" charset="0"/>
                <a:cs typeface="Times New Roman" panose="02020603050405020304" pitchFamily="18" charset="0"/>
              </a:rPr>
              <a:t>Nhận xét: A  cả 4 tiêu chí đều đạt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67"/>
              </a:spcAft>
            </a:pPr>
            <a:r>
              <a:rPr lang="vi-VN" sz="4800" dirty="0">
                <a:latin typeface="Times New Roman" panose="02020603050405020304" pitchFamily="18" charset="0"/>
                <a:ea typeface="Calibri" panose="020F0502020204030204" pitchFamily="34" charset="0"/>
                <a:cs typeface="Times New Roman" panose="02020603050405020304" pitchFamily="18" charset="0"/>
              </a:rPr>
              <a:t>Nhận xét: B  nếu đạt 3 tiêu chí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67"/>
              </a:spcAft>
            </a:pPr>
            <a:r>
              <a:rPr lang="vi-VN" sz="4800" dirty="0">
                <a:latin typeface="Times New Roman" panose="02020603050405020304" pitchFamily="18" charset="0"/>
                <a:ea typeface="Calibri" panose="020F0502020204030204" pitchFamily="34" charset="0"/>
                <a:cs typeface="Times New Roman" panose="02020603050405020304" pitchFamily="18" charset="0"/>
              </a:rPr>
              <a:t>Nhận xét: C  nếu đạt từ 1-2 tiêu chí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95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197509" y="1906984"/>
            <a:ext cx="8126361" cy="1339141"/>
          </a:xfrm>
        </p:spPr>
        <p:txBody>
          <a:bodyPr>
            <a:noAutofit/>
          </a:bodyPr>
          <a:lstStyle/>
          <a:p>
            <a:r>
              <a:rPr lang="vi-VN" sz="4000" b="1" dirty="0">
                <a:solidFill>
                  <a:schemeClr val="accent3">
                    <a:lumMod val="50000"/>
                  </a:schemeClr>
                </a:solidFill>
                <a:latin typeface="Times New Roman" panose="02020603050405020304" pitchFamily="18" charset="0"/>
                <a:cs typeface="Times New Roman" panose="02020603050405020304" pitchFamily="18" charset="0"/>
              </a:rPr>
              <a:t>dự án trồng </a:t>
            </a:r>
            <a:r>
              <a:rPr lang="en-US" sz="4000" b="1" dirty="0" err="1">
                <a:solidFill>
                  <a:schemeClr val="accent3">
                    <a:lumMod val="50000"/>
                  </a:schemeClr>
                </a:solidFill>
                <a:latin typeface="Times New Roman" panose="02020603050405020304" pitchFamily="18" charset="0"/>
                <a:cs typeface="Times New Roman" panose="02020603050405020304" pitchFamily="18" charset="0"/>
              </a:rPr>
              <a:t>rau</a:t>
            </a:r>
            <a:r>
              <a:rPr lang="en-US" sz="4000" b="1" dirty="0">
                <a:solidFill>
                  <a:schemeClr val="accent3">
                    <a:lumMod val="50000"/>
                  </a:schemeClr>
                </a:solidFill>
                <a:latin typeface="Times New Roman" panose="02020603050405020304" pitchFamily="18" charset="0"/>
                <a:cs typeface="Times New Roman" panose="02020603050405020304" pitchFamily="18" charset="0"/>
              </a:rPr>
              <a:t> an </a:t>
            </a:r>
            <a:r>
              <a:rPr lang="en-US" sz="4000" b="1" dirty="0" err="1">
                <a:solidFill>
                  <a:schemeClr val="accent3">
                    <a:lumMod val="50000"/>
                  </a:schemeClr>
                </a:solidFill>
                <a:latin typeface="Times New Roman" panose="02020603050405020304" pitchFamily="18" charset="0"/>
                <a:cs typeface="Times New Roman" panose="02020603050405020304" pitchFamily="18" charset="0"/>
              </a:rPr>
              <a:t>toàn</a:t>
            </a:r>
            <a:endParaRPr lang="en-US" sz="4000"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663369" y="3686872"/>
            <a:ext cx="2579426" cy="2152958"/>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1417720" y="3512957"/>
            <a:ext cx="2470052" cy="2185480"/>
          </a:xfrm>
          <a:prstGeom prst="ellipse">
            <a:avLst/>
          </a:prstGeom>
          <a:ln>
            <a:noFill/>
          </a:ln>
          <a:effectLst>
            <a:softEdge rad="112500"/>
          </a:effectLst>
        </p:spPr>
      </p:pic>
      <p:sp>
        <p:nvSpPr>
          <p:cNvPr id="6" name="Title 1"/>
          <p:cNvSpPr txBox="1">
            <a:spLocks/>
          </p:cNvSpPr>
          <p:nvPr/>
        </p:nvSpPr>
        <p:spPr>
          <a:xfrm>
            <a:off x="140108" y="889148"/>
            <a:ext cx="11326761" cy="29804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vi-VN" sz="6600" b="1" dirty="0">
                <a:solidFill>
                  <a:schemeClr val="accent3">
                    <a:lumMod val="50000"/>
                  </a:schemeClr>
                </a:solidFill>
                <a:latin typeface="Times New Roman" panose="02020603050405020304" pitchFamily="18" charset="0"/>
                <a:cs typeface="Times New Roman" panose="02020603050405020304" pitchFamily="18" charset="0"/>
              </a:rPr>
              <a:t>ThuyếT trình </a:t>
            </a:r>
            <a:br>
              <a:rPr lang="en-US" sz="6600" b="1" dirty="0">
                <a:solidFill>
                  <a:schemeClr val="accent3">
                    <a:lumMod val="50000"/>
                  </a:schemeClr>
                </a:solidFill>
                <a:latin typeface="Times New Roman" panose="02020603050405020304" pitchFamily="18" charset="0"/>
                <a:cs typeface="Times New Roman" panose="02020603050405020304" pitchFamily="18" charset="0"/>
              </a:rPr>
            </a:br>
            <a:r>
              <a:rPr lang="vi-VN" sz="6600" b="1" dirty="0">
                <a:solidFill>
                  <a:schemeClr val="accent3">
                    <a:lumMod val="50000"/>
                  </a:schemeClr>
                </a:solidFill>
                <a:latin typeface="Times New Roman" panose="02020603050405020304" pitchFamily="18" charset="0"/>
                <a:cs typeface="Times New Roman" panose="02020603050405020304" pitchFamily="18" charset="0"/>
              </a:rPr>
              <a:t>dự án trồng </a:t>
            </a:r>
            <a:r>
              <a:rPr lang="en-US" sz="6600" b="1" dirty="0" err="1">
                <a:solidFill>
                  <a:schemeClr val="accent3">
                    <a:lumMod val="50000"/>
                  </a:schemeClr>
                </a:solidFill>
                <a:latin typeface="Times New Roman" panose="02020603050405020304" pitchFamily="18" charset="0"/>
                <a:cs typeface="Times New Roman" panose="02020603050405020304" pitchFamily="18" charset="0"/>
              </a:rPr>
              <a:t>rau</a:t>
            </a:r>
            <a:r>
              <a:rPr lang="en-US" sz="6600" b="1" dirty="0">
                <a:solidFill>
                  <a:schemeClr val="accent3">
                    <a:lumMod val="50000"/>
                  </a:schemeClr>
                </a:solidFill>
                <a:latin typeface="Times New Roman" panose="02020603050405020304" pitchFamily="18" charset="0"/>
                <a:cs typeface="Times New Roman" panose="02020603050405020304" pitchFamily="18" charset="0"/>
              </a:rPr>
              <a:t> </a:t>
            </a:r>
            <a:br>
              <a:rPr lang="en-US" sz="6600" b="1" dirty="0">
                <a:solidFill>
                  <a:schemeClr val="accent3">
                    <a:lumMod val="50000"/>
                  </a:schemeClr>
                </a:solidFill>
                <a:latin typeface="Times New Roman" panose="02020603050405020304" pitchFamily="18" charset="0"/>
                <a:cs typeface="Times New Roman" panose="02020603050405020304" pitchFamily="18" charset="0"/>
              </a:rPr>
            </a:br>
            <a:r>
              <a:rPr lang="en-US" sz="6600" b="1" dirty="0">
                <a:solidFill>
                  <a:schemeClr val="accent3">
                    <a:lumMod val="50000"/>
                  </a:schemeClr>
                </a:solidFill>
                <a:latin typeface="Times New Roman" panose="02020603050405020304" pitchFamily="18" charset="0"/>
                <a:cs typeface="Times New Roman" panose="02020603050405020304" pitchFamily="18" charset="0"/>
              </a:rPr>
              <a:t>an </a:t>
            </a:r>
            <a:r>
              <a:rPr lang="en-US" sz="6600" b="1" dirty="0" err="1">
                <a:solidFill>
                  <a:schemeClr val="accent3">
                    <a:lumMod val="50000"/>
                  </a:schemeClr>
                </a:solidFill>
                <a:latin typeface="Times New Roman" panose="02020603050405020304" pitchFamily="18" charset="0"/>
                <a:cs typeface="Times New Roman" panose="02020603050405020304" pitchFamily="18" charset="0"/>
              </a:rPr>
              <a:t>toàn</a:t>
            </a:r>
            <a:endParaRPr lang="en-US" sz="66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0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 presetClass="exit" presetSubtype="10" fill="hold" grpId="1" nodeType="with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8" name="Google Shape;388;p40"/>
          <p:cNvSpPr txBox="1">
            <a:spLocks noGrp="1"/>
          </p:cNvSpPr>
          <p:nvPr>
            <p:ph type="title"/>
          </p:nvPr>
        </p:nvSpPr>
        <p:spPr>
          <a:xfrm>
            <a:off x="297258" y="357602"/>
            <a:ext cx="7046881" cy="863153"/>
          </a:xfrm>
          <a:prstGeom prst="rect">
            <a:avLst/>
          </a:prstGeom>
        </p:spPr>
        <p:txBody>
          <a:bodyPr spcFirstLastPara="1" vert="horz" wrap="square" lIns="121900" tIns="121900" rIns="121900" bIns="121900" rtlCol="0" anchor="t" anchorCtr="0">
            <a:noAutofit/>
          </a:bodyPr>
          <a:lstStyle/>
          <a:p>
            <a:pPr algn="l"/>
            <a:r>
              <a:rPr lang="en-US" sz="3200" b="1" dirty="0" err="1">
                <a:solidFill>
                  <a:srgbClr val="00B050"/>
                </a:solidFill>
                <a:latin typeface="Times New Roman" panose="02020603050405020304" pitchFamily="18" charset="0"/>
                <a:cs typeface="Times New Roman" panose="02020603050405020304" pitchFamily="18" charset="0"/>
              </a:rPr>
              <a:t>Các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bước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trồng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rau</a:t>
            </a:r>
            <a:endParaRPr sz="3200" b="1" dirty="0">
              <a:solidFill>
                <a:srgbClr val="00B05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AC6F373-DD9C-E188-7B0A-6F0D99A79E77}"/>
              </a:ext>
            </a:extLst>
          </p:cNvPr>
          <p:cNvSpPr txBox="1"/>
          <p:nvPr/>
        </p:nvSpPr>
        <p:spPr>
          <a:xfrm>
            <a:off x="297258" y="998991"/>
            <a:ext cx="5702732" cy="1405641"/>
          </a:xfrm>
          <a:prstGeom prst="rect">
            <a:avLst/>
          </a:prstGeom>
          <a:noFill/>
        </p:spPr>
        <p:txBody>
          <a:bodyPr wrap="square">
            <a:spAutoFit/>
          </a:bodyPr>
          <a:lstStyle/>
          <a:p>
            <a:pPr algn="l"/>
            <a:r>
              <a:rPr lang="en-US" sz="4267" b="1" dirty="0" err="1">
                <a:solidFill>
                  <a:schemeClr val="accent5">
                    <a:lumMod val="50000"/>
                  </a:schemeClr>
                </a:solidFill>
                <a:latin typeface="Times New Roman" panose="02020603050405020304" pitchFamily="18" charset="0"/>
              </a:rPr>
              <a:t>Bước</a:t>
            </a:r>
            <a:r>
              <a:rPr lang="en-US" sz="4267" b="1" dirty="0">
                <a:solidFill>
                  <a:schemeClr val="accent5">
                    <a:lumMod val="50000"/>
                  </a:schemeClr>
                </a:solidFill>
                <a:latin typeface="Times New Roman" panose="02020603050405020304" pitchFamily="18" charset="0"/>
              </a:rPr>
              <a:t> 1: </a:t>
            </a:r>
            <a:r>
              <a:rPr lang="en-US" sz="4267" b="1" dirty="0" err="1">
                <a:solidFill>
                  <a:schemeClr val="accent5">
                    <a:lumMod val="50000"/>
                  </a:schemeClr>
                </a:solidFill>
                <a:latin typeface="Times New Roman" panose="02020603050405020304" pitchFamily="18" charset="0"/>
              </a:rPr>
              <a:t>Chuẩn</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bị</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đất</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trồng</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rau</a:t>
            </a:r>
            <a:endParaRPr lang="vi-VN" sz="4267" b="1" dirty="0">
              <a:solidFill>
                <a:schemeClr val="accent5">
                  <a:lumMod val="50000"/>
                </a:schemeClr>
              </a:solidFill>
              <a:latin typeface="Times New Roman" panose="02020603050405020304" pitchFamily="18" charset="0"/>
            </a:endParaRPr>
          </a:p>
        </p:txBody>
      </p:sp>
      <p:pic>
        <p:nvPicPr>
          <p:cNvPr id="3074" name="Picture 2" descr="Tất tần tật các mẹo trồng rau trong thùng xốp để có vườn rau ...">
            <a:extLst>
              <a:ext uri="{FF2B5EF4-FFF2-40B4-BE49-F238E27FC236}">
                <a16:creationId xmlns:a16="http://schemas.microsoft.com/office/drawing/2014/main" id="{1F9CD413-646B-360E-B606-CAD066FF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224" y="452670"/>
            <a:ext cx="3233629" cy="26085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9477" y="2440599"/>
            <a:ext cx="6854860" cy="1241237"/>
          </a:xfrm>
          <a:prstGeom prst="rect">
            <a:avLst/>
          </a:prstGeom>
        </p:spPr>
        <p:txBody>
          <a:bodyPr wrap="square">
            <a:spAutoFit/>
          </a:bodyPr>
          <a:lstStyle/>
          <a:p>
            <a:pPr>
              <a:buFont typeface="Arial" panose="020B0604020202020204" pitchFamily="34" charset="0"/>
              <a:buChar char="•"/>
            </a:pPr>
            <a:r>
              <a:rPr lang="vi-VN" sz="3733" dirty="0">
                <a:solidFill>
                  <a:srgbClr val="000000"/>
                </a:solidFill>
                <a:latin typeface="Times New Roman" panose="02020603050405020304" pitchFamily="18" charset="0"/>
              </a:rPr>
              <a:t>Thùng xốp trồng cây phải thoát nước tốt.</a:t>
            </a:r>
          </a:p>
        </p:txBody>
      </p:sp>
      <p:pic>
        <p:nvPicPr>
          <p:cNvPr id="7" name="Picture Placeholder 4"/>
          <p:cNvPicPr>
            <a:picLocks noGrp="1" noChangeAspect="1"/>
          </p:cNvPicPr>
          <p:nvPr>
            <p:ph type="pic" idx="2"/>
          </p:nvPr>
        </p:nvPicPr>
        <p:blipFill>
          <a:blip r:embed="rId4">
            <a:extLst>
              <a:ext uri="{28A0092B-C50C-407E-A947-70E740481C1C}">
                <a14:useLocalDpi xmlns:a14="http://schemas.microsoft.com/office/drawing/2010/main" val="0"/>
              </a:ext>
            </a:extLst>
          </a:blip>
          <a:srcRect l="27177" r="27177"/>
          <a:stretch>
            <a:fillRect/>
          </a:stretch>
        </p:blipFill>
        <p:spPr>
          <a:xfrm>
            <a:off x="5615947" y="4207669"/>
            <a:ext cx="3168352" cy="2412272"/>
          </a:xfrm>
        </p:spPr>
      </p:pic>
      <p:pic>
        <p:nvPicPr>
          <p:cNvPr id="8" name="Picture 2">
            <a:extLst>
              <a:ext uri="{FF2B5EF4-FFF2-40B4-BE49-F238E27FC236}">
                <a16:creationId xmlns:a16="http://schemas.microsoft.com/office/drawing/2014/main" id="{6FFEC386-ABAA-1946-5D41-5B2B663B2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8342" y="4207669"/>
            <a:ext cx="2415476" cy="22936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C6F373-DD9C-E188-7B0A-6F0D99A79E77}"/>
              </a:ext>
            </a:extLst>
          </p:cNvPr>
          <p:cNvSpPr txBox="1"/>
          <p:nvPr/>
        </p:nvSpPr>
        <p:spPr>
          <a:xfrm>
            <a:off x="239349" y="3621022"/>
            <a:ext cx="5760640" cy="1405641"/>
          </a:xfrm>
          <a:prstGeom prst="rect">
            <a:avLst/>
          </a:prstGeom>
          <a:noFill/>
        </p:spPr>
        <p:txBody>
          <a:bodyPr wrap="square">
            <a:spAutoFit/>
          </a:bodyPr>
          <a:lstStyle/>
          <a:p>
            <a:pPr algn="l"/>
            <a:r>
              <a:rPr lang="en-US" sz="4267" b="1" dirty="0" err="1">
                <a:solidFill>
                  <a:schemeClr val="accent5">
                    <a:lumMod val="50000"/>
                  </a:schemeClr>
                </a:solidFill>
                <a:latin typeface="Times New Roman" panose="02020603050405020304" pitchFamily="18" charset="0"/>
              </a:rPr>
              <a:t>Bước</a:t>
            </a:r>
            <a:r>
              <a:rPr lang="en-US" sz="4267" b="1" dirty="0">
                <a:solidFill>
                  <a:schemeClr val="accent5">
                    <a:lumMod val="50000"/>
                  </a:schemeClr>
                </a:solidFill>
                <a:latin typeface="Times New Roman" panose="02020603050405020304" pitchFamily="18" charset="0"/>
              </a:rPr>
              <a:t> 2: </a:t>
            </a:r>
            <a:r>
              <a:rPr lang="en-US" sz="4267" b="1" dirty="0" err="1">
                <a:solidFill>
                  <a:schemeClr val="accent5">
                    <a:lumMod val="50000"/>
                  </a:schemeClr>
                </a:solidFill>
                <a:latin typeface="Times New Roman" panose="02020603050405020304" pitchFamily="18" charset="0"/>
              </a:rPr>
              <a:t>Gieo</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hạt</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hoặc</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trồng</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cây</a:t>
            </a:r>
            <a:endParaRPr lang="vi-VN" sz="4267" b="1" dirty="0">
              <a:solidFill>
                <a:schemeClr val="accent5">
                  <a:lumMod val="50000"/>
                </a:schemeClr>
              </a:solidFill>
              <a:latin typeface="Times New Roman" panose="02020603050405020304" pitchFamily="18" charset="0"/>
            </a:endParaRPr>
          </a:p>
        </p:txBody>
      </p:sp>
    </p:spTree>
    <p:extLst>
      <p:ext uri="{BB962C8B-B14F-4D97-AF65-F5344CB8AC3E}">
        <p14:creationId xmlns:p14="http://schemas.microsoft.com/office/powerpoint/2010/main" val="719915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8;p40"/>
          <p:cNvSpPr txBox="1">
            <a:spLocks/>
          </p:cNvSpPr>
          <p:nvPr/>
        </p:nvSpPr>
        <p:spPr>
          <a:xfrm>
            <a:off x="3119670" y="356660"/>
            <a:ext cx="7046881" cy="1151185"/>
          </a:xfrm>
          <a:prstGeom prst="rect">
            <a:avLst/>
          </a:prstGeom>
        </p:spPr>
        <p:txBody>
          <a:bodyPr spcFirstLastPara="1" wrap="square" lIns="121900" tIns="121900" rIns="121900" bIns="121900" anchor="t" anchorCtr="0">
            <a:noAutofit/>
          </a:bodyPr>
          <a:lst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a:lstStyle>
          <a:p>
            <a:pPr>
              <a:spcBef>
                <a:spcPts val="0"/>
              </a:spcBef>
            </a:pPr>
            <a:r>
              <a:rPr lang="vi-VN" sz="3200" b="1" dirty="0">
                <a:solidFill>
                  <a:srgbClr val="00B050"/>
                </a:solidFill>
                <a:latin typeface="Times New Roman" panose="02020603050405020304" pitchFamily="18" charset="0"/>
                <a:cs typeface="Times New Roman" panose="02020603050405020304" pitchFamily="18" charset="0"/>
              </a:rPr>
              <a:t>Các bước trồng rau</a:t>
            </a:r>
          </a:p>
        </p:txBody>
      </p:sp>
      <p:sp>
        <p:nvSpPr>
          <p:cNvPr id="4" name="TextBox 3">
            <a:extLst>
              <a:ext uri="{FF2B5EF4-FFF2-40B4-BE49-F238E27FC236}">
                <a16:creationId xmlns:a16="http://schemas.microsoft.com/office/drawing/2014/main" id="{7AC6F373-DD9C-E188-7B0A-6F0D99A79E77}"/>
              </a:ext>
            </a:extLst>
          </p:cNvPr>
          <p:cNvSpPr txBox="1"/>
          <p:nvPr/>
        </p:nvSpPr>
        <p:spPr>
          <a:xfrm>
            <a:off x="631960" y="737767"/>
            <a:ext cx="5760640" cy="748988"/>
          </a:xfrm>
          <a:prstGeom prst="rect">
            <a:avLst/>
          </a:prstGeom>
          <a:noFill/>
        </p:spPr>
        <p:txBody>
          <a:bodyPr wrap="square">
            <a:spAutoFit/>
          </a:bodyPr>
          <a:lstStyle/>
          <a:p>
            <a:pPr algn="l"/>
            <a:r>
              <a:rPr lang="en-US" sz="4267" b="1" dirty="0" err="1">
                <a:solidFill>
                  <a:schemeClr val="accent5">
                    <a:lumMod val="50000"/>
                  </a:schemeClr>
                </a:solidFill>
                <a:latin typeface="Times New Roman" panose="02020603050405020304" pitchFamily="18" charset="0"/>
              </a:rPr>
              <a:t>Bước</a:t>
            </a:r>
            <a:r>
              <a:rPr lang="en-US" sz="4267" b="1" dirty="0">
                <a:solidFill>
                  <a:schemeClr val="accent5">
                    <a:lumMod val="50000"/>
                  </a:schemeClr>
                </a:solidFill>
                <a:latin typeface="Times New Roman" panose="02020603050405020304" pitchFamily="18" charset="0"/>
              </a:rPr>
              <a:t> 3: </a:t>
            </a:r>
            <a:r>
              <a:rPr lang="en-US" sz="4267" b="1" dirty="0" err="1">
                <a:solidFill>
                  <a:schemeClr val="accent5">
                    <a:lumMod val="50000"/>
                  </a:schemeClr>
                </a:solidFill>
                <a:latin typeface="Times New Roman" panose="02020603050405020304" pitchFamily="18" charset="0"/>
              </a:rPr>
              <a:t>Chăm</a:t>
            </a:r>
            <a:r>
              <a:rPr lang="en-US" sz="4267" b="1" dirty="0">
                <a:solidFill>
                  <a:schemeClr val="accent5">
                    <a:lumMod val="50000"/>
                  </a:schemeClr>
                </a:solidFill>
                <a:latin typeface="Times New Roman" panose="02020603050405020304" pitchFamily="18" charset="0"/>
              </a:rPr>
              <a:t> </a:t>
            </a:r>
            <a:r>
              <a:rPr lang="en-US" sz="4267" b="1" dirty="0" err="1">
                <a:solidFill>
                  <a:schemeClr val="accent5">
                    <a:lumMod val="50000"/>
                  </a:schemeClr>
                </a:solidFill>
                <a:latin typeface="Times New Roman" panose="02020603050405020304" pitchFamily="18" charset="0"/>
              </a:rPr>
              <a:t>sóc</a:t>
            </a:r>
            <a:endParaRPr lang="vi-VN" sz="4267" b="1" dirty="0">
              <a:solidFill>
                <a:schemeClr val="accent5">
                  <a:lumMod val="50000"/>
                </a:schemeClr>
              </a:solidFill>
              <a:latin typeface="Times New Roman" panose="02020603050405020304" pitchFamily="18" charset="0"/>
            </a:endParaRPr>
          </a:p>
        </p:txBody>
      </p:sp>
      <p:sp>
        <p:nvSpPr>
          <p:cNvPr id="5" name="TextBox 4">
            <a:extLst>
              <a:ext uri="{FF2B5EF4-FFF2-40B4-BE49-F238E27FC236}">
                <a16:creationId xmlns:a16="http://schemas.microsoft.com/office/drawing/2014/main" id="{C165F624-C000-30FB-AB69-39FF16A1A91A}"/>
              </a:ext>
            </a:extLst>
          </p:cNvPr>
          <p:cNvSpPr txBox="1"/>
          <p:nvPr/>
        </p:nvSpPr>
        <p:spPr>
          <a:xfrm>
            <a:off x="529875" y="1517467"/>
            <a:ext cx="6814264" cy="707886"/>
          </a:xfrm>
          <a:prstGeom prst="rect">
            <a:avLst/>
          </a:prstGeom>
          <a:noFill/>
        </p:spPr>
        <p:txBody>
          <a:bodyPr wrap="square">
            <a:spAutoFit/>
          </a:bodyPr>
          <a:lstStyle/>
          <a:p>
            <a:pPr algn="l"/>
            <a:r>
              <a:rPr lang="en-US" sz="4000" b="1" dirty="0">
                <a:solidFill>
                  <a:srgbClr val="000000"/>
                </a:solidFill>
                <a:latin typeface="Times New Roman" panose="02020603050405020304" pitchFamily="18" charset="0"/>
                <a:cs typeface="Times New Roman" panose="02020603050405020304" pitchFamily="18" charset="0"/>
              </a:rPr>
              <a:t>1. </a:t>
            </a:r>
            <a:r>
              <a:rPr lang="vi-VN" sz="4000" b="1" dirty="0">
                <a:solidFill>
                  <a:srgbClr val="000000"/>
                </a:solidFill>
                <a:latin typeface="Times New Roman" panose="02020603050405020304" pitchFamily="18" charset="0"/>
                <a:cs typeface="Times New Roman" panose="02020603050405020304" pitchFamily="18" charset="0"/>
              </a:rPr>
              <a:t>Tưới nước</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6" name="Picture 6" descr="Quảng Thành chuẩn bị rau xanh cho Tết Nguyên đán Tân Mão-2011. (20/01/2011)">
            <a:extLst>
              <a:ext uri="{FF2B5EF4-FFF2-40B4-BE49-F238E27FC236}">
                <a16:creationId xmlns:a16="http://schemas.microsoft.com/office/drawing/2014/main" id="{BC80B791-0A27-B701-12AB-2052C9BF9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75" y="2408833"/>
            <a:ext cx="4122336" cy="329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EE062FF-95C1-9B80-C6C5-B06A6661CEDC}"/>
              </a:ext>
            </a:extLst>
          </p:cNvPr>
          <p:cNvSpPr>
            <a:spLocks noChangeArrowheads="1"/>
          </p:cNvSpPr>
          <p:nvPr/>
        </p:nvSpPr>
        <p:spPr bwMode="auto">
          <a:xfrm>
            <a:off x="5057382" y="1609800"/>
            <a:ext cx="4026083"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Bón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phân</a:t>
            </a:r>
            <a:endParaRPr lang="en-US" altLang="en-US" sz="4000"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9276F926-1219-60C7-5330-AF0E26C21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151" y="2471210"/>
            <a:ext cx="5161438" cy="362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7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9" name="Google Shape;389;p40"/>
          <p:cNvSpPr/>
          <p:nvPr/>
        </p:nvSpPr>
        <p:spPr>
          <a:xfrm>
            <a:off x="7422506" y="-2950"/>
            <a:ext cx="2630245" cy="6863883"/>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 name="Google Shape;388;p40"/>
          <p:cNvSpPr txBox="1">
            <a:spLocks/>
          </p:cNvSpPr>
          <p:nvPr/>
        </p:nvSpPr>
        <p:spPr>
          <a:xfrm>
            <a:off x="3015816" y="356660"/>
            <a:ext cx="7046881" cy="1151185"/>
          </a:xfrm>
          <a:prstGeom prst="rect">
            <a:avLst/>
          </a:prstGeom>
        </p:spPr>
        <p:txBody>
          <a:bodyPr spcFirstLastPara="1" wrap="square" lIns="121900" tIns="121900" rIns="121900" bIns="121900" anchor="t" anchorCtr="0">
            <a:noAutofit/>
          </a:bodyPr>
          <a:lst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a:lstStyle>
          <a:p>
            <a:pPr>
              <a:spcBef>
                <a:spcPts val="0"/>
              </a:spcBef>
            </a:pPr>
            <a:r>
              <a:rPr lang="vi-VN" sz="3200" b="1" dirty="0">
                <a:solidFill>
                  <a:srgbClr val="00B050"/>
                </a:solidFill>
                <a:latin typeface="Times New Roman" panose="02020603050405020304" pitchFamily="18" charset="0"/>
                <a:cs typeface="Times New Roman" panose="02020603050405020304" pitchFamily="18" charset="0"/>
              </a:rPr>
              <a:t>Các bước trồng rau</a:t>
            </a:r>
          </a:p>
        </p:txBody>
      </p:sp>
      <p:sp>
        <p:nvSpPr>
          <p:cNvPr id="7" name="TextBox 6">
            <a:extLst>
              <a:ext uri="{FF2B5EF4-FFF2-40B4-BE49-F238E27FC236}">
                <a16:creationId xmlns:a16="http://schemas.microsoft.com/office/drawing/2014/main" id="{7AC6F373-DD9C-E188-7B0A-6F0D99A79E77}"/>
              </a:ext>
            </a:extLst>
          </p:cNvPr>
          <p:cNvSpPr txBox="1"/>
          <p:nvPr/>
        </p:nvSpPr>
        <p:spPr>
          <a:xfrm>
            <a:off x="135495" y="932251"/>
            <a:ext cx="5760640" cy="748988"/>
          </a:xfrm>
          <a:prstGeom prst="rect">
            <a:avLst/>
          </a:prstGeom>
          <a:noFill/>
        </p:spPr>
        <p:txBody>
          <a:bodyPr wrap="square">
            <a:spAutoFit/>
          </a:bodyPr>
          <a:lstStyle/>
          <a:p>
            <a:pPr algn="l"/>
            <a:r>
              <a:rPr lang="en-US" sz="4267" b="1" dirty="0" err="1">
                <a:solidFill>
                  <a:schemeClr val="accent5">
                    <a:lumMod val="50000"/>
                  </a:schemeClr>
                </a:solidFill>
                <a:latin typeface="Times New Roman" panose="02020603050405020304" pitchFamily="18" charset="0"/>
              </a:rPr>
              <a:t>Bước</a:t>
            </a:r>
            <a:r>
              <a:rPr lang="en-US" sz="4267" b="1" dirty="0">
                <a:solidFill>
                  <a:schemeClr val="accent5">
                    <a:lumMod val="50000"/>
                  </a:schemeClr>
                </a:solidFill>
                <a:latin typeface="Times New Roman" panose="02020603050405020304" pitchFamily="18" charset="0"/>
              </a:rPr>
              <a:t> 4: Thu </a:t>
            </a:r>
            <a:r>
              <a:rPr lang="en-US" sz="4267" b="1" dirty="0" err="1">
                <a:solidFill>
                  <a:schemeClr val="accent5">
                    <a:lumMod val="50000"/>
                  </a:schemeClr>
                </a:solidFill>
                <a:latin typeface="Times New Roman" panose="02020603050405020304" pitchFamily="18" charset="0"/>
              </a:rPr>
              <a:t>hoạch</a:t>
            </a:r>
            <a:endParaRPr lang="vi-VN" sz="4267" b="1" dirty="0">
              <a:solidFill>
                <a:schemeClr val="accent5">
                  <a:lumMod val="50000"/>
                </a:schemeClr>
              </a:solidFill>
              <a:latin typeface="Times New Roman" panose="02020603050405020304" pitchFamily="18" charset="0"/>
            </a:endParaRPr>
          </a:p>
        </p:txBody>
      </p:sp>
      <p:pic>
        <p:nvPicPr>
          <p:cNvPr id="6" name="Hình ảnh 7">
            <a:extLst>
              <a:ext uri="{FF2B5EF4-FFF2-40B4-BE49-F238E27FC236}">
                <a16:creationId xmlns:a16="http://schemas.microsoft.com/office/drawing/2014/main" id="{1A53E090-7867-A4B8-3ED8-A37EF85A4AA1}"/>
              </a:ext>
            </a:extLst>
          </p:cNvPr>
          <p:cNvPicPr>
            <a:picLocks noChangeAspect="1"/>
          </p:cNvPicPr>
          <p:nvPr/>
        </p:nvPicPr>
        <p:blipFill>
          <a:blip r:embed="rId3"/>
          <a:stretch>
            <a:fillRect/>
          </a:stretch>
        </p:blipFill>
        <p:spPr>
          <a:xfrm>
            <a:off x="6791479" y="1507845"/>
            <a:ext cx="4712263" cy="4835769"/>
          </a:xfrm>
          <a:prstGeom prst="rect">
            <a:avLst/>
          </a:prstGeom>
        </p:spPr>
      </p:pic>
      <p:pic>
        <p:nvPicPr>
          <p:cNvPr id="9" name="Picture Placeholder 2"/>
          <p:cNvPicPr>
            <a:picLocks noChangeAspect="1"/>
          </p:cNvPicPr>
          <p:nvPr/>
        </p:nvPicPr>
        <p:blipFill>
          <a:blip r:embed="rId4">
            <a:extLst>
              <a:ext uri="{28A0092B-C50C-407E-A947-70E740481C1C}">
                <a14:useLocalDpi xmlns:a14="http://schemas.microsoft.com/office/drawing/2010/main" val="0"/>
              </a:ext>
            </a:extLst>
          </a:blip>
          <a:srcRect l="15679" r="15679"/>
          <a:stretch>
            <a:fillRect/>
          </a:stretch>
        </p:blipFill>
        <p:spPr>
          <a:xfrm>
            <a:off x="135495" y="1867455"/>
            <a:ext cx="2976331" cy="2635951"/>
          </a:xfrm>
          <a:prstGeom prst="rect">
            <a:avLst/>
          </a:prstGeom>
          <a:noFill/>
          <a:ln>
            <a:noFill/>
          </a:ln>
        </p:spPr>
      </p:pic>
      <p:pic>
        <p:nvPicPr>
          <p:cNvPr id="12" name="Picture 2" descr="Bí quyết trồng rau muống trong rổ siêu đơn giản, chỉ 2 tuần là có 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236" y="3257330"/>
            <a:ext cx="2902571" cy="24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37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918689" y="653646"/>
            <a:ext cx="2592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0000">
            <a:off x="8361399" y="622806"/>
            <a:ext cx="2592000" cy="259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185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5"/>
          <p:cNvSpPr>
            <a:spLocks noChangeArrowheads="1"/>
          </p:cNvSpPr>
          <p:nvPr/>
        </p:nvSpPr>
        <p:spPr bwMode="auto">
          <a:xfrm>
            <a:off x="0" y="3257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10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4640044" y="653646"/>
            <a:ext cx="259200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0000">
            <a:off x="918689" y="3752926"/>
            <a:ext cx="259200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0000">
            <a:off x="8361398" y="3752926"/>
            <a:ext cx="259200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
            <a:off x="4691950" y="3752926"/>
            <a:ext cx="2592000"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959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Biểu Tượng Bảo Vệ Môi Trường PNG, Vector, PSD, và biểu tượn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6404" y="407582"/>
            <a:ext cx="3031508" cy="22417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Moi Truong Nhan T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182" y="291605"/>
            <a:ext cx="2457450" cy="2011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Mẫu kịch bản tiểu phẩm về môi trường hay và ý nghĩa - Điện Máy VV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585" y="2649336"/>
            <a:ext cx="9240252" cy="397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9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1531" y="376642"/>
            <a:ext cx="9985109" cy="1569660"/>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1. </a:t>
            </a:r>
            <a:r>
              <a:rPr lang="en-US" sz="4800" dirty="0" err="1">
                <a:solidFill>
                  <a:srgbClr val="FF0000"/>
                </a:solidFill>
                <a:latin typeface="Times New Roman" panose="02020603050405020304" pitchFamily="18" charset="0"/>
                <a:cs typeface="Times New Roman" panose="02020603050405020304" pitchFamily="18" charset="0"/>
              </a:rPr>
              <a:t>Nhiệm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chính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dự</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án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trồng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rau</a:t>
            </a:r>
            <a:r>
              <a:rPr lang="en-US" sz="4800" dirty="0">
                <a:solidFill>
                  <a:srgbClr val="FF0000"/>
                </a:solidFill>
                <a:latin typeface="Times New Roman" panose="02020603050405020304" pitchFamily="18" charset="0"/>
                <a:cs typeface="Times New Roman" panose="02020603050405020304" pitchFamily="18" charset="0"/>
              </a:rPr>
              <a:t> an </a:t>
            </a:r>
            <a:r>
              <a:rPr lang="en-US" sz="4800" dirty="0" err="1">
                <a:solidFill>
                  <a:srgbClr val="FF0000"/>
                </a:solidFill>
                <a:latin typeface="Times New Roman" panose="02020603050405020304" pitchFamily="18" charset="0"/>
                <a:cs typeface="Times New Roman" panose="02020603050405020304" pitchFamily="18" charset="0"/>
              </a:rPr>
              <a:t>toàn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a:t>
            </a:r>
            <a:r>
              <a:rPr lang="en-US" sz="4800" dirty="0">
                <a:solidFill>
                  <a:srgbClr val="FF0000"/>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1679509" y="3240849"/>
            <a:ext cx="9601067" cy="1405641"/>
          </a:xfrm>
          <a:prstGeom prst="rect">
            <a:avLst/>
          </a:prstGeom>
          <a:noFill/>
        </p:spPr>
        <p:txBody>
          <a:bodyPr wrap="square" rtlCol="0">
            <a:spAutoFit/>
          </a:bodyPr>
          <a:lstStyle/>
          <a:p>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Lập</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kế</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hoạch</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và</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tính</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toán</a:t>
            </a:r>
            <a:r>
              <a:rPr lang="en-US" sz="4267" dirty="0">
                <a:solidFill>
                  <a:srgbClr val="00B050"/>
                </a:solidFill>
                <a:latin typeface="Times New Roman" panose="02020603050405020304" pitchFamily="18" charset="0"/>
                <a:cs typeface="Times New Roman" panose="02020603050405020304" pitchFamily="18" charset="0"/>
              </a:rPr>
              <a:t> chi </a:t>
            </a:r>
            <a:r>
              <a:rPr lang="en-US" sz="4267" dirty="0" err="1">
                <a:solidFill>
                  <a:srgbClr val="00B050"/>
                </a:solidFill>
                <a:latin typeface="Times New Roman" panose="02020603050405020304" pitchFamily="18" charset="0"/>
                <a:cs typeface="Times New Roman" panose="02020603050405020304" pitchFamily="18" charset="0"/>
              </a:rPr>
              <a:t>phí</a:t>
            </a:r>
            <a:endParaRPr lang="en-US" sz="4267" dirty="0">
              <a:solidFill>
                <a:srgbClr val="00B050"/>
              </a:solidFill>
              <a:latin typeface="Times New Roman" panose="02020603050405020304" pitchFamily="18" charset="0"/>
              <a:cs typeface="Times New Roman" panose="02020603050405020304" pitchFamily="18" charset="0"/>
            </a:endParaRPr>
          </a:p>
          <a:p>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Trồng</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chăm</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sóc</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và</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thu</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hoạch</a:t>
            </a:r>
            <a:r>
              <a:rPr lang="en-US" sz="4267" dirty="0">
                <a:solidFill>
                  <a:srgbClr val="00B050"/>
                </a:solidFill>
                <a:latin typeface="Times New Roman" panose="02020603050405020304" pitchFamily="18" charset="0"/>
                <a:cs typeface="Times New Roman" panose="02020603050405020304" pitchFamily="18" charset="0"/>
              </a:rPr>
              <a:t> </a:t>
            </a:r>
            <a:r>
              <a:rPr lang="en-US" sz="4267" dirty="0" err="1">
                <a:solidFill>
                  <a:srgbClr val="00B050"/>
                </a:solidFill>
                <a:latin typeface="Times New Roman" panose="02020603050405020304" pitchFamily="18" charset="0"/>
                <a:cs typeface="Times New Roman" panose="02020603050405020304" pitchFamily="18" charset="0"/>
              </a:rPr>
              <a:t>rau</a:t>
            </a:r>
            <a:r>
              <a:rPr lang="en-US" sz="4267" dirty="0">
                <a:solidFill>
                  <a:srgbClr val="00B050"/>
                </a:solidFill>
                <a:latin typeface="Times New Roman" panose="02020603050405020304" pitchFamily="18" charset="0"/>
                <a:cs typeface="Times New Roman" panose="02020603050405020304" pitchFamily="18" charset="0"/>
              </a:rPr>
              <a:t>.</a:t>
            </a:r>
          </a:p>
        </p:txBody>
      </p:sp>
      <p:graphicFrame>
        <p:nvGraphicFramePr>
          <p:cNvPr id="5" name="Table 4">
            <a:extLst>
              <a:ext uri="{FF2B5EF4-FFF2-40B4-BE49-F238E27FC236}">
                <a16:creationId xmlns:a16="http://schemas.microsoft.com/office/drawing/2014/main" id="{FDDF1C3E-1E9D-5FF0-14CE-76C223B76878}"/>
              </a:ext>
            </a:extLst>
          </p:cNvPr>
          <p:cNvGraphicFramePr>
            <a:graphicFrameLocks noGrp="1"/>
          </p:cNvGraphicFramePr>
          <p:nvPr/>
        </p:nvGraphicFramePr>
        <p:xfrm>
          <a:off x="335360" y="1988840"/>
          <a:ext cx="1056117" cy="853440"/>
        </p:xfrm>
        <a:graphic>
          <a:graphicData uri="http://schemas.openxmlformats.org/drawingml/2006/table">
            <a:tbl>
              <a:tblPr firstRow="1" bandRow="1"/>
              <a:tblGrid>
                <a:gridCol w="1056117">
                  <a:extLst>
                    <a:ext uri="{9D8B030D-6E8A-4147-A177-3AD203B41FA5}">
                      <a16:colId xmlns:a16="http://schemas.microsoft.com/office/drawing/2014/main" val="1540835377"/>
                    </a:ext>
                  </a:extLst>
                </a:gridCol>
              </a:tblGrid>
              <a:tr h="853440">
                <a:tc>
                  <a:txBody>
                    <a:bodyPr/>
                    <a:lstStyle/>
                    <a:p>
                      <a:r>
                        <a:rPr lang="vi-VN" sz="4800" b="1" dirty="0">
                          <a:solidFill>
                            <a:schemeClr val="tx1">
                              <a:lumMod val="75000"/>
                              <a:lumOff val="25000"/>
                            </a:schemeClr>
                          </a:solidFill>
                          <a:latin typeface="+mj-lt"/>
                        </a:rPr>
                        <a:t>A.</a:t>
                      </a:r>
                      <a:r>
                        <a:rPr lang="vi-VN" sz="4800" dirty="0">
                          <a:solidFill>
                            <a:schemeClr val="tx1">
                              <a:lumMod val="75000"/>
                              <a:lumOff val="25000"/>
                            </a:schemeClr>
                          </a:solidFill>
                          <a:latin typeface="+mj-lt"/>
                        </a:rPr>
                        <a:t> </a:t>
                      </a:r>
                      <a:endParaRPr lang="en-US" sz="4800" dirty="0">
                        <a:solidFill>
                          <a:schemeClr val="tx1">
                            <a:lumMod val="75000"/>
                            <a:lumOff val="25000"/>
                          </a:schemeClr>
                        </a:solidFill>
                        <a:latin typeface="+mj-lt"/>
                      </a:endParaRPr>
                    </a:p>
                  </a:txBody>
                  <a:tcPr marL="121920" marR="121920" marT="60960" marB="60960"/>
                </a:tc>
                <a:extLst>
                  <a:ext uri="{0D108BD9-81ED-4DB2-BD59-A6C34878D82A}">
                    <a16:rowId xmlns:a16="http://schemas.microsoft.com/office/drawing/2014/main" val="3381792051"/>
                  </a:ext>
                </a:extLst>
              </a:tr>
            </a:tbl>
          </a:graphicData>
        </a:graphic>
      </p:graphicFrame>
      <p:graphicFrame>
        <p:nvGraphicFramePr>
          <p:cNvPr id="6" name="Table 5">
            <a:extLst>
              <a:ext uri="{FF2B5EF4-FFF2-40B4-BE49-F238E27FC236}">
                <a16:creationId xmlns:a16="http://schemas.microsoft.com/office/drawing/2014/main" id="{FDDF1C3E-1E9D-5FF0-14CE-76C223B76878}"/>
              </a:ext>
            </a:extLst>
          </p:cNvPr>
          <p:cNvGraphicFramePr>
            <a:graphicFrameLocks noGrp="1"/>
          </p:cNvGraphicFramePr>
          <p:nvPr/>
        </p:nvGraphicFramePr>
        <p:xfrm>
          <a:off x="335360" y="3429000"/>
          <a:ext cx="1056117" cy="853440"/>
        </p:xfrm>
        <a:graphic>
          <a:graphicData uri="http://schemas.openxmlformats.org/drawingml/2006/table">
            <a:tbl>
              <a:tblPr firstRow="1" bandRow="1"/>
              <a:tblGrid>
                <a:gridCol w="1056117">
                  <a:extLst>
                    <a:ext uri="{9D8B030D-6E8A-4147-A177-3AD203B41FA5}">
                      <a16:colId xmlns:a16="http://schemas.microsoft.com/office/drawing/2014/main" val="1540835377"/>
                    </a:ext>
                  </a:extLst>
                </a:gridCol>
              </a:tblGrid>
              <a:tr h="853440">
                <a:tc>
                  <a:txBody>
                    <a:bodyPr/>
                    <a:lstStyle/>
                    <a:p>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B</a:t>
                      </a:r>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sp>
        <p:nvSpPr>
          <p:cNvPr id="7" name="TextBox 6"/>
          <p:cNvSpPr txBox="1"/>
          <p:nvPr/>
        </p:nvSpPr>
        <p:spPr>
          <a:xfrm>
            <a:off x="1871531" y="1787580"/>
            <a:ext cx="9505056" cy="1405641"/>
          </a:xfrm>
          <a:prstGeom prst="rect">
            <a:avLst/>
          </a:prstGeom>
          <a:noFill/>
        </p:spPr>
        <p:txBody>
          <a:bodyPr wrap="square" rtlCol="0">
            <a:spAutoFit/>
          </a:bodyPr>
          <a:lstStyle/>
          <a:p>
            <a:r>
              <a:rPr lang="en-US" sz="4267" dirty="0">
                <a:solidFill>
                  <a:schemeClr val="accent5">
                    <a:lumMod val="50000"/>
                  </a:schemeClr>
                </a:solidFill>
                <a:latin typeface="Times New Roman" panose="02020603050405020304" pitchFamily="18" charset="0"/>
                <a:cs typeface="Times New Roman" panose="02020603050405020304" pitchFamily="18" charset="0"/>
              </a:rPr>
              <a:t>- Thu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thập</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sz="4267" dirty="0">
                <a:solidFill>
                  <a:schemeClr val="accent5">
                    <a:lumMod val="50000"/>
                  </a:schemeClr>
                </a:solidFill>
                <a:latin typeface="Times New Roman" panose="02020603050405020304" pitchFamily="18" charset="0"/>
                <a:cs typeface="Times New Roman" panose="02020603050405020304" pitchFamily="18" charset="0"/>
              </a:rPr>
              <a:t> tin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rau</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trồng</a:t>
            </a:r>
            <a:endParaRPr lang="en-US" sz="4267" dirty="0">
              <a:solidFill>
                <a:schemeClr val="accent5">
                  <a:lumMod val="50000"/>
                </a:schemeClr>
              </a:solidFill>
              <a:latin typeface="Times New Roman" panose="02020603050405020304" pitchFamily="18" charset="0"/>
              <a:cs typeface="Times New Roman" panose="02020603050405020304" pitchFamily="18" charset="0"/>
            </a:endParaRPr>
          </a:p>
          <a:p>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Trồng</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chăm</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sóc</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và</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thu</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hoạch</a:t>
            </a:r>
            <a:r>
              <a:rPr lang="en-US" sz="4267" dirty="0">
                <a:solidFill>
                  <a:schemeClr val="accent5">
                    <a:lumMod val="50000"/>
                  </a:schemeClr>
                </a:solidFill>
                <a:latin typeface="Times New Roman" panose="02020603050405020304" pitchFamily="18" charset="0"/>
                <a:cs typeface="Times New Roman" panose="02020603050405020304" pitchFamily="18" charset="0"/>
              </a:rPr>
              <a:t> </a:t>
            </a:r>
            <a:r>
              <a:rPr lang="en-US" sz="4267" dirty="0" err="1">
                <a:solidFill>
                  <a:schemeClr val="accent5">
                    <a:lumMod val="50000"/>
                  </a:schemeClr>
                </a:solidFill>
                <a:latin typeface="Times New Roman" panose="02020603050405020304" pitchFamily="18" charset="0"/>
                <a:cs typeface="Times New Roman" panose="02020603050405020304" pitchFamily="18" charset="0"/>
              </a:rPr>
              <a:t>rau</a:t>
            </a:r>
            <a:r>
              <a:rPr lang="en-US" sz="4267" dirty="0">
                <a:solidFill>
                  <a:schemeClr val="accent5">
                    <a:lumMod val="50000"/>
                  </a:schemeClr>
                </a:solidFill>
                <a:latin typeface="Times New Roman" panose="02020603050405020304" pitchFamily="18" charset="0"/>
                <a:cs typeface="Times New Roman" panose="02020603050405020304" pitchFamily="18" charset="0"/>
              </a:rPr>
              <a:t>.</a:t>
            </a:r>
          </a:p>
        </p:txBody>
      </p:sp>
      <p:graphicFrame>
        <p:nvGraphicFramePr>
          <p:cNvPr id="8" name="Table 7">
            <a:extLst>
              <a:ext uri="{FF2B5EF4-FFF2-40B4-BE49-F238E27FC236}">
                <a16:creationId xmlns:a16="http://schemas.microsoft.com/office/drawing/2014/main" id="{FDDF1C3E-1E9D-5FF0-14CE-76C223B76878}"/>
              </a:ext>
            </a:extLst>
          </p:cNvPr>
          <p:cNvGraphicFramePr>
            <a:graphicFrameLocks noGrp="1"/>
          </p:cNvGraphicFramePr>
          <p:nvPr/>
        </p:nvGraphicFramePr>
        <p:xfrm>
          <a:off x="352154" y="5061181"/>
          <a:ext cx="1056117" cy="853440"/>
        </p:xfrm>
        <a:graphic>
          <a:graphicData uri="http://schemas.openxmlformats.org/drawingml/2006/table">
            <a:tbl>
              <a:tblPr firstRow="1" bandRow="1"/>
              <a:tblGrid>
                <a:gridCol w="1056117">
                  <a:extLst>
                    <a:ext uri="{9D8B030D-6E8A-4147-A177-3AD203B41FA5}">
                      <a16:colId xmlns:a16="http://schemas.microsoft.com/office/drawing/2014/main" val="1540835377"/>
                    </a:ext>
                  </a:extLst>
                </a:gridCol>
              </a:tblGrid>
              <a:tr h="853440">
                <a:tc>
                  <a:txBody>
                    <a:bodyPr/>
                    <a:lstStyle/>
                    <a:p>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C</a:t>
                      </a:r>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sp>
        <p:nvSpPr>
          <p:cNvPr id="9" name="TextBox 8"/>
          <p:cNvSpPr txBox="1"/>
          <p:nvPr/>
        </p:nvSpPr>
        <p:spPr>
          <a:xfrm>
            <a:off x="1679509" y="4677139"/>
            <a:ext cx="9505056" cy="1405641"/>
          </a:xfrm>
          <a:prstGeom prst="rect">
            <a:avLst/>
          </a:prstGeom>
          <a:noFill/>
        </p:spPr>
        <p:txBody>
          <a:bodyPr wrap="square" rtlCol="0">
            <a:spAutoFit/>
          </a:bodyPr>
          <a:lstStyle/>
          <a:p>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Lập</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kế</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hoạch</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và</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tính</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toán</a:t>
            </a:r>
            <a:r>
              <a:rPr lang="en-US" sz="4267" dirty="0">
                <a:solidFill>
                  <a:srgbClr val="0070C0"/>
                </a:solidFill>
                <a:latin typeface="Times New Roman" panose="02020603050405020304" pitchFamily="18" charset="0"/>
                <a:cs typeface="Times New Roman" panose="02020603050405020304" pitchFamily="18" charset="0"/>
              </a:rPr>
              <a:t> chi </a:t>
            </a:r>
            <a:r>
              <a:rPr lang="en-US" sz="4267" dirty="0" err="1">
                <a:solidFill>
                  <a:srgbClr val="0070C0"/>
                </a:solidFill>
                <a:latin typeface="Times New Roman" panose="02020603050405020304" pitchFamily="18" charset="0"/>
                <a:cs typeface="Times New Roman" panose="02020603050405020304" pitchFamily="18" charset="0"/>
              </a:rPr>
              <a:t>phí</a:t>
            </a:r>
            <a:endParaRPr lang="en-US" sz="4267" dirty="0">
              <a:solidFill>
                <a:srgbClr val="0070C0"/>
              </a:solidFill>
              <a:latin typeface="Times New Roman" panose="02020603050405020304" pitchFamily="18" charset="0"/>
              <a:cs typeface="Times New Roman" panose="02020603050405020304" pitchFamily="18" charset="0"/>
            </a:endParaRPr>
          </a:p>
          <a:p>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Chuẩn</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bị</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nguyên</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vật</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liệu</a:t>
            </a:r>
            <a:r>
              <a:rPr lang="en-US" sz="4267" dirty="0">
                <a:solidFill>
                  <a:srgbClr val="0070C0"/>
                </a:solidFill>
                <a:latin typeface="Times New Roman" panose="02020603050405020304" pitchFamily="18" charset="0"/>
                <a:cs typeface="Times New Roman" panose="02020603050405020304" pitchFamily="18" charset="0"/>
              </a:rPr>
              <a:t>.</a:t>
            </a:r>
          </a:p>
        </p:txBody>
      </p:sp>
      <p:pic>
        <p:nvPicPr>
          <p:cNvPr id="10" name="Google Shape;306;p35"/>
          <p:cNvPicPr preferRelativeResize="0"/>
          <p:nvPr/>
        </p:nvPicPr>
        <p:blipFill>
          <a:blip r:embed="rId2">
            <a:alphaModFix/>
          </a:blip>
          <a:stretch>
            <a:fillRect/>
          </a:stretch>
        </p:blipFill>
        <p:spPr>
          <a:xfrm rot="4814734">
            <a:off x="422373" y="-27565"/>
            <a:ext cx="1035068" cy="1712641"/>
          </a:xfrm>
          <a:prstGeom prst="rect">
            <a:avLst/>
          </a:prstGeom>
          <a:noFill/>
          <a:ln>
            <a:noFill/>
          </a:ln>
        </p:spPr>
      </p:pic>
    </p:spTree>
    <p:extLst>
      <p:ext uri="{BB962C8B-B14F-4D97-AF65-F5344CB8AC3E}">
        <p14:creationId xmlns:p14="http://schemas.microsoft.com/office/powerpoint/2010/main" val="18425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6" presetClass="exit" presetSubtype="32" fill="hold" grpId="1" nodeType="withEffect">
                                  <p:stCondLst>
                                    <p:cond delay="0"/>
                                  </p:stCondLst>
                                  <p:childTnLst>
                                    <p:animEffect transition="out" filter="circle(out)">
                                      <p:cBhvr>
                                        <p:cTn id="42" dur="2000"/>
                                        <p:tgtEl>
                                          <p:spTgt spid="9"/>
                                        </p:tgtEl>
                                      </p:cBhvr>
                                    </p:animEffect>
                                    <p:set>
                                      <p:cBhvr>
                                        <p:cTn id="4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734" y="-437235"/>
            <a:ext cx="11149781" cy="6661054"/>
          </a:xfrm>
          <a:prstGeom prst="rect">
            <a:avLst/>
          </a:prstGeom>
        </p:spPr>
      </p:pic>
      <p:sp>
        <p:nvSpPr>
          <p:cNvPr id="5" name="TextBox 4"/>
          <p:cNvSpPr txBox="1"/>
          <p:nvPr/>
        </p:nvSpPr>
        <p:spPr>
          <a:xfrm>
            <a:off x="1120877" y="1392998"/>
            <a:ext cx="6091085" cy="1077218"/>
          </a:xfrm>
          <a:prstGeom prst="rect">
            <a:avLst/>
          </a:prstGeom>
          <a:noFill/>
        </p:spPr>
        <p:txBody>
          <a:bodyPr wrap="square" rtlCol="0">
            <a:spAutoFit/>
          </a:bodyPr>
          <a:lstStyle/>
          <a:p>
            <a:pPr algn="ctr"/>
            <a:r>
              <a:rPr lang="en-US" sz="3200" b="1" i="1" dirty="0">
                <a:solidFill>
                  <a:schemeClr val="accent5">
                    <a:lumMod val="60000"/>
                    <a:lumOff val="40000"/>
                  </a:schemeClr>
                </a:solidFill>
                <a:latin typeface="Times New Roman" panose="02020603050405020304" pitchFamily="18" charset="0"/>
                <a:cs typeface="Times New Roman" panose="02020603050405020304" pitchFamily="18" charset="0"/>
              </a:rPr>
              <a:t>XIN CẢM ƠN </a:t>
            </a:r>
          </a:p>
          <a:p>
            <a:pPr algn="ctr"/>
            <a:r>
              <a:rPr lang="en-US" sz="3200" b="1" i="1" dirty="0">
                <a:solidFill>
                  <a:schemeClr val="accent5">
                    <a:lumMod val="60000"/>
                    <a:lumOff val="40000"/>
                  </a:schemeClr>
                </a:solidFill>
                <a:latin typeface="Times New Roman" panose="02020603050405020304" pitchFamily="18" charset="0"/>
                <a:cs typeface="Times New Roman" panose="02020603050405020304" pitchFamily="18" charset="0"/>
              </a:rPr>
              <a:t>QUÝ THẦY CÔ ĐÃ LẮNG NGHE </a:t>
            </a:r>
            <a:endParaRPr lang="vi-VN" sz="3200" b="1" i="1"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46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5">
            <a:alphaModFix/>
          </a:blip>
          <a:srcRect r="26932"/>
          <a:stretch/>
        </p:blipFill>
        <p:spPr>
          <a:xfrm rot="-5400000" flipH="1">
            <a:off x="-281291" y="6986686"/>
            <a:ext cx="1431433" cy="2156467"/>
          </a:xfrm>
          <a:prstGeom prst="rect">
            <a:avLst/>
          </a:prstGeom>
          <a:noFill/>
          <a:ln>
            <a:noFill/>
          </a:ln>
        </p:spPr>
      </p:pic>
      <p:sp>
        <p:nvSpPr>
          <p:cNvPr id="260" name="Google Shape;260;p32"/>
          <p:cNvSpPr/>
          <p:nvPr/>
        </p:nvSpPr>
        <p:spPr>
          <a:xfrm>
            <a:off x="12430040" y="-21426"/>
            <a:ext cx="1184547" cy="6869212"/>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pic>
        <p:nvPicPr>
          <p:cNvPr id="263" name="Google Shape;263;p32"/>
          <p:cNvPicPr preferRelativeResize="0"/>
          <p:nvPr/>
        </p:nvPicPr>
        <p:blipFill>
          <a:blip r:embed="rId6">
            <a:alphaModFix/>
          </a:blip>
          <a:stretch>
            <a:fillRect/>
          </a:stretch>
        </p:blipFill>
        <p:spPr>
          <a:xfrm rot="-5400000">
            <a:off x="9354781" y="-633326"/>
            <a:ext cx="647783" cy="707532"/>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12617351" y="7035209"/>
            <a:ext cx="1314067" cy="2059420"/>
          </a:xfrm>
          <a:prstGeom prst="rect">
            <a:avLst/>
          </a:prstGeom>
          <a:noFill/>
          <a:ln>
            <a:noFill/>
          </a:ln>
        </p:spPr>
      </p:pic>
      <p:pic>
        <p:nvPicPr>
          <p:cNvPr id="265" name="Google Shape;265;p32"/>
          <p:cNvPicPr preferRelativeResize="0"/>
          <p:nvPr/>
        </p:nvPicPr>
        <p:blipFill>
          <a:blip r:embed="rId8">
            <a:alphaModFix/>
          </a:blip>
          <a:stretch>
            <a:fillRect/>
          </a:stretch>
        </p:blipFill>
        <p:spPr>
          <a:xfrm>
            <a:off x="-468024" y="5114187"/>
            <a:ext cx="2699632" cy="2459299"/>
          </a:xfrm>
          <a:prstGeom prst="rect">
            <a:avLst/>
          </a:prstGeom>
          <a:noFill/>
          <a:ln>
            <a:noFill/>
          </a:ln>
          <a:effectLst>
            <a:outerShdw blurRad="57150" dist="114300" dir="8940000" algn="bl" rotWithShape="0">
              <a:schemeClr val="accent1">
                <a:alpha val="30000"/>
              </a:schemeClr>
            </a:outerShdw>
          </a:effectLst>
        </p:spPr>
      </p:pic>
      <p:graphicFrame>
        <p:nvGraphicFramePr>
          <p:cNvPr id="17" name="Table 16">
            <a:extLst>
              <a:ext uri="{FF2B5EF4-FFF2-40B4-BE49-F238E27FC236}">
                <a16:creationId xmlns:a16="http://schemas.microsoft.com/office/drawing/2014/main" id="{FDDF1C3E-1E9D-5FF0-14CE-76C223B76878}"/>
              </a:ext>
            </a:extLst>
          </p:cNvPr>
          <p:cNvGraphicFramePr>
            <a:graphicFrameLocks noGrp="1"/>
          </p:cNvGraphicFramePr>
          <p:nvPr>
            <p:extLst>
              <p:ext uri="{D42A27DB-BD31-4B8C-83A1-F6EECF244321}">
                <p14:modId xmlns:p14="http://schemas.microsoft.com/office/powerpoint/2010/main" val="298560921"/>
              </p:ext>
            </p:extLst>
          </p:nvPr>
        </p:nvGraphicFramePr>
        <p:xfrm>
          <a:off x="386269" y="1955470"/>
          <a:ext cx="11429565" cy="1432560"/>
        </p:xfrm>
        <a:graphic>
          <a:graphicData uri="http://schemas.openxmlformats.org/drawingml/2006/table">
            <a:tbl>
              <a:tblPr firstRow="1" bandRow="1"/>
              <a:tblGrid>
                <a:gridCol w="11429565">
                  <a:extLst>
                    <a:ext uri="{9D8B030D-6E8A-4147-A177-3AD203B41FA5}">
                      <a16:colId xmlns:a16="http://schemas.microsoft.com/office/drawing/2014/main" val="1540835377"/>
                    </a:ext>
                  </a:extLst>
                </a:gridCol>
              </a:tblGrid>
              <a:tr h="1422400">
                <a:tc>
                  <a:txBody>
                    <a:bodyPr/>
                    <a:lstStyle/>
                    <a:p>
                      <a:r>
                        <a:rPr lang="vi-VN" sz="4300" dirty="0">
                          <a:solidFill>
                            <a:srgbClr val="FF0000"/>
                          </a:solidFill>
                          <a:latin typeface="Times New Roman" panose="02020603050405020304" pitchFamily="18" charset="0"/>
                          <a:cs typeface="Times New Roman" panose="02020603050405020304" pitchFamily="18" charset="0"/>
                        </a:rPr>
                        <a:t>3. Từ</a:t>
                      </a:r>
                      <a:r>
                        <a:rPr lang="vi-VN" sz="4300" baseline="0" dirty="0">
                          <a:solidFill>
                            <a:srgbClr val="FF0000"/>
                          </a:solidFill>
                          <a:latin typeface="Times New Roman" panose="02020603050405020304" pitchFamily="18" charset="0"/>
                          <a:cs typeface="Times New Roman" panose="02020603050405020304" pitchFamily="18" charset="0"/>
                        </a:rPr>
                        <a:t> “ </a:t>
                      </a:r>
                      <a:r>
                        <a:rPr lang="en-US" sz="4300" baseline="0" dirty="0">
                          <a:solidFill>
                            <a:srgbClr val="FF0000"/>
                          </a:solidFill>
                          <a:latin typeface="Times New Roman" panose="02020603050405020304" pitchFamily="18" charset="0"/>
                          <a:cs typeface="Times New Roman" panose="02020603050405020304" pitchFamily="18" charset="0"/>
                        </a:rPr>
                        <a:t>x</a:t>
                      </a:r>
                      <a:r>
                        <a:rPr lang="vi-VN" sz="4300" baseline="0" dirty="0">
                          <a:solidFill>
                            <a:srgbClr val="FF0000"/>
                          </a:solidFill>
                          <a:latin typeface="Times New Roman" panose="02020603050405020304" pitchFamily="18" charset="0"/>
                          <a:cs typeface="Times New Roman" panose="02020603050405020304" pitchFamily="18" charset="0"/>
                        </a:rPr>
                        <a:t>anh” xuất hiện bao nhiêu lần trong lời bài hát?</a:t>
                      </a:r>
                      <a:endParaRPr lang="en-US" sz="43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graphicFrame>
        <p:nvGraphicFramePr>
          <p:cNvPr id="18" name="Table 17">
            <a:extLst>
              <a:ext uri="{FF2B5EF4-FFF2-40B4-BE49-F238E27FC236}">
                <a16:creationId xmlns:a16="http://schemas.microsoft.com/office/drawing/2014/main" id="{FDDF1C3E-1E9D-5FF0-14CE-76C223B76878}"/>
              </a:ext>
            </a:extLst>
          </p:cNvPr>
          <p:cNvGraphicFramePr>
            <a:graphicFrameLocks noGrp="1"/>
          </p:cNvGraphicFramePr>
          <p:nvPr/>
        </p:nvGraphicFramePr>
        <p:xfrm>
          <a:off x="1239691" y="4278141"/>
          <a:ext cx="3035752" cy="853440"/>
        </p:xfrm>
        <a:graphic>
          <a:graphicData uri="http://schemas.openxmlformats.org/drawingml/2006/table">
            <a:tbl>
              <a:tblPr firstRow="1" bandRow="1"/>
              <a:tblGrid>
                <a:gridCol w="3035752">
                  <a:extLst>
                    <a:ext uri="{9D8B030D-6E8A-4147-A177-3AD203B41FA5}">
                      <a16:colId xmlns:a16="http://schemas.microsoft.com/office/drawing/2014/main" val="1540835377"/>
                    </a:ext>
                  </a:extLst>
                </a:gridCol>
              </a:tblGrid>
              <a:tr h="853440">
                <a:tc>
                  <a:txBody>
                    <a:bodyPr/>
                    <a:lstStyle/>
                    <a:p>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A.</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dirty="0">
                          <a:solidFill>
                            <a:schemeClr val="tx1">
                              <a:lumMod val="75000"/>
                              <a:lumOff val="25000"/>
                            </a:schemeClr>
                          </a:solidFill>
                          <a:latin typeface="Times New Roman" panose="02020603050405020304" pitchFamily="18" charset="0"/>
                          <a:cs typeface="Times New Roman" panose="02020603050405020304" pitchFamily="18" charset="0"/>
                        </a:rPr>
                        <a:t>7</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lần</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graphicFrame>
        <p:nvGraphicFramePr>
          <p:cNvPr id="19" name="Table 18">
            <a:extLst>
              <a:ext uri="{FF2B5EF4-FFF2-40B4-BE49-F238E27FC236}">
                <a16:creationId xmlns:a16="http://schemas.microsoft.com/office/drawing/2014/main" id="{FDDF1C3E-1E9D-5FF0-14CE-76C223B76878}"/>
              </a:ext>
            </a:extLst>
          </p:cNvPr>
          <p:cNvGraphicFramePr>
            <a:graphicFrameLocks noGrp="1"/>
          </p:cNvGraphicFramePr>
          <p:nvPr/>
        </p:nvGraphicFramePr>
        <p:xfrm>
          <a:off x="7881799" y="4278141"/>
          <a:ext cx="2688299" cy="853440"/>
        </p:xfrm>
        <a:graphic>
          <a:graphicData uri="http://schemas.openxmlformats.org/drawingml/2006/table">
            <a:tbl>
              <a:tblPr firstRow="1" bandRow="1"/>
              <a:tblGrid>
                <a:gridCol w="2688299">
                  <a:extLst>
                    <a:ext uri="{9D8B030D-6E8A-4147-A177-3AD203B41FA5}">
                      <a16:colId xmlns:a16="http://schemas.microsoft.com/office/drawing/2014/main" val="1540835377"/>
                    </a:ext>
                  </a:extLst>
                </a:gridCol>
              </a:tblGrid>
              <a:tr h="853440">
                <a:tc>
                  <a:txBody>
                    <a:bodyPr/>
                    <a:lstStyle/>
                    <a:p>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C.</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dirty="0">
                          <a:solidFill>
                            <a:schemeClr val="tx1">
                              <a:lumMod val="75000"/>
                              <a:lumOff val="25000"/>
                            </a:schemeClr>
                          </a:solidFill>
                          <a:latin typeface="Times New Roman" panose="02020603050405020304" pitchFamily="18" charset="0"/>
                          <a:cs typeface="Times New Roman" panose="02020603050405020304" pitchFamily="18" charset="0"/>
                        </a:rPr>
                        <a:t>9</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lần</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pic>
        <p:nvPicPr>
          <p:cNvPr id="21" name="1084539028">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272192" y="3946151"/>
            <a:ext cx="609600" cy="609600"/>
          </a:xfrm>
          <a:prstGeom prst="rect">
            <a:avLst/>
          </a:prstGeom>
          <a:solidFill>
            <a:schemeClr val="accent4">
              <a:lumMod val="60000"/>
              <a:lumOff val="40000"/>
            </a:schemeClr>
          </a:solidFill>
        </p:spPr>
      </p:pic>
      <p:sp>
        <p:nvSpPr>
          <p:cNvPr id="22" name="TextBox 21"/>
          <p:cNvSpPr txBox="1"/>
          <p:nvPr/>
        </p:nvSpPr>
        <p:spPr>
          <a:xfrm>
            <a:off x="434424" y="356659"/>
            <a:ext cx="11565555" cy="1405641"/>
          </a:xfrm>
          <a:prstGeom prst="rect">
            <a:avLst/>
          </a:prstGeom>
          <a:noFill/>
        </p:spPr>
        <p:txBody>
          <a:bodyPr wrap="square" rtlCol="0">
            <a:spAutoFit/>
          </a:bodyPr>
          <a:lstStyle/>
          <a:p>
            <a:r>
              <a:rPr lang="en-US" sz="4267" dirty="0">
                <a:solidFill>
                  <a:srgbClr val="FF0000"/>
                </a:solidFill>
                <a:latin typeface="Times New Roman" panose="02020603050405020304" pitchFamily="18" charset="0"/>
                <a:cs typeface="Times New Roman" panose="02020603050405020304" pitchFamily="18" charset="0"/>
              </a:rPr>
              <a:t>2. </a:t>
            </a:r>
            <a:r>
              <a:rPr lang="en-US" sz="4267" dirty="0" err="1">
                <a:solidFill>
                  <a:srgbClr val="FF0000"/>
                </a:solidFill>
                <a:latin typeface="Times New Roman" panose="02020603050405020304" pitchFamily="18" charset="0"/>
                <a:cs typeface="Times New Roman" panose="02020603050405020304" pitchFamily="18" charset="0"/>
              </a:rPr>
              <a:t>Trong</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quá</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trình</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trồng</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chăm</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sóc</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và</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thu</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hoạch</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rau</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bước</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đầu</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tiên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cần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phải</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làm</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là</a:t>
            </a:r>
            <a:r>
              <a:rPr lang="en-US" sz="4267" dirty="0">
                <a:solidFill>
                  <a:srgbClr val="FF0000"/>
                </a:solidFill>
                <a:latin typeface="Times New Roman" panose="02020603050405020304" pitchFamily="18" charset="0"/>
                <a:cs typeface="Times New Roman" panose="02020603050405020304" pitchFamily="18" charset="0"/>
              </a:rPr>
              <a:t>? </a:t>
            </a:r>
          </a:p>
        </p:txBody>
      </p:sp>
      <p:graphicFrame>
        <p:nvGraphicFramePr>
          <p:cNvPr id="24" name="Table 23">
            <a:extLst>
              <a:ext uri="{FF2B5EF4-FFF2-40B4-BE49-F238E27FC236}">
                <a16:creationId xmlns:a16="http://schemas.microsoft.com/office/drawing/2014/main" id="{FDDF1C3E-1E9D-5FF0-14CE-76C223B76878}"/>
              </a:ext>
            </a:extLst>
          </p:cNvPr>
          <p:cNvGraphicFramePr>
            <a:graphicFrameLocks noGrp="1"/>
          </p:cNvGraphicFramePr>
          <p:nvPr/>
        </p:nvGraphicFramePr>
        <p:xfrm>
          <a:off x="1295467" y="1700808"/>
          <a:ext cx="7773811" cy="853440"/>
        </p:xfrm>
        <a:graphic>
          <a:graphicData uri="http://schemas.openxmlformats.org/drawingml/2006/table">
            <a:tbl>
              <a:tblPr firstRow="1" bandRow="1"/>
              <a:tblGrid>
                <a:gridCol w="7773811">
                  <a:extLst>
                    <a:ext uri="{9D8B030D-6E8A-4147-A177-3AD203B41FA5}">
                      <a16:colId xmlns:a16="http://schemas.microsoft.com/office/drawing/2014/main" val="1540835377"/>
                    </a:ext>
                  </a:extLst>
                </a:gridCol>
              </a:tblGrid>
              <a:tr h="853440">
                <a:tc>
                  <a:txBody>
                    <a:bodyPr/>
                    <a:lstStyle/>
                    <a:p>
                      <a:r>
                        <a:rPr lang="vi-VN" sz="4800" b="1" dirty="0">
                          <a:solidFill>
                            <a:schemeClr val="tx1">
                              <a:lumMod val="75000"/>
                              <a:lumOff val="25000"/>
                            </a:schemeClr>
                          </a:solidFill>
                          <a:latin typeface="+mj-lt"/>
                        </a:rPr>
                        <a:t>A.</a:t>
                      </a:r>
                      <a:r>
                        <a:rPr lang="vi-VN" sz="4800" dirty="0">
                          <a:solidFill>
                            <a:schemeClr val="tx1">
                              <a:lumMod val="75000"/>
                              <a:lumOff val="25000"/>
                            </a:schemeClr>
                          </a:solidFill>
                          <a:latin typeface="+mj-lt"/>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Chuẩn</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bị</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đất</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trồng</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rau</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graphicFrame>
        <p:nvGraphicFramePr>
          <p:cNvPr id="25" name="Table 24">
            <a:extLst>
              <a:ext uri="{FF2B5EF4-FFF2-40B4-BE49-F238E27FC236}">
                <a16:creationId xmlns:a16="http://schemas.microsoft.com/office/drawing/2014/main" id="{FDDF1C3E-1E9D-5FF0-14CE-76C223B76878}"/>
              </a:ext>
            </a:extLst>
          </p:cNvPr>
          <p:cNvGraphicFramePr>
            <a:graphicFrameLocks noGrp="1"/>
          </p:cNvGraphicFramePr>
          <p:nvPr>
            <p:extLst>
              <p:ext uri="{D42A27DB-BD31-4B8C-83A1-F6EECF244321}">
                <p14:modId xmlns:p14="http://schemas.microsoft.com/office/powerpoint/2010/main" val="2339066081"/>
              </p:ext>
            </p:extLst>
          </p:nvPr>
        </p:nvGraphicFramePr>
        <p:xfrm>
          <a:off x="1279425" y="3044957"/>
          <a:ext cx="7872875" cy="853440"/>
        </p:xfrm>
        <a:graphic>
          <a:graphicData uri="http://schemas.openxmlformats.org/drawingml/2006/table">
            <a:tbl>
              <a:tblPr firstRow="1" bandRow="1"/>
              <a:tblGrid>
                <a:gridCol w="7872875">
                  <a:extLst>
                    <a:ext uri="{9D8B030D-6E8A-4147-A177-3AD203B41FA5}">
                      <a16:colId xmlns:a16="http://schemas.microsoft.com/office/drawing/2014/main" val="1540835377"/>
                    </a:ext>
                  </a:extLst>
                </a:gridCol>
              </a:tblGrid>
              <a:tr h="853440">
                <a:tc>
                  <a:txBody>
                    <a:bodyPr/>
                    <a:lstStyle/>
                    <a:p>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B</a:t>
                      </a:r>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Gieo</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hạt</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trồng</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cây</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con.</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graphicFrame>
        <p:nvGraphicFramePr>
          <p:cNvPr id="26" name="Table 25">
            <a:extLst>
              <a:ext uri="{FF2B5EF4-FFF2-40B4-BE49-F238E27FC236}">
                <a16:creationId xmlns:a16="http://schemas.microsoft.com/office/drawing/2014/main" id="{FDDF1C3E-1E9D-5FF0-14CE-76C223B76878}"/>
              </a:ext>
            </a:extLst>
          </p:cNvPr>
          <p:cNvGraphicFramePr>
            <a:graphicFrameLocks noGrp="1"/>
          </p:cNvGraphicFramePr>
          <p:nvPr>
            <p:extLst>
              <p:ext uri="{D42A27DB-BD31-4B8C-83A1-F6EECF244321}">
                <p14:modId xmlns:p14="http://schemas.microsoft.com/office/powerpoint/2010/main" val="600406331"/>
              </p:ext>
            </p:extLst>
          </p:nvPr>
        </p:nvGraphicFramePr>
        <p:xfrm>
          <a:off x="1260010" y="4494081"/>
          <a:ext cx="8064896" cy="853440"/>
        </p:xfrm>
        <a:graphic>
          <a:graphicData uri="http://schemas.openxmlformats.org/drawingml/2006/table">
            <a:tbl>
              <a:tblPr firstRow="1" bandRow="1"/>
              <a:tblGrid>
                <a:gridCol w="8064896">
                  <a:extLst>
                    <a:ext uri="{9D8B030D-6E8A-4147-A177-3AD203B41FA5}">
                      <a16:colId xmlns:a16="http://schemas.microsoft.com/office/drawing/2014/main" val="1540835377"/>
                    </a:ext>
                  </a:extLst>
                </a:gridCol>
              </a:tblGrid>
              <a:tr h="853440">
                <a:tc>
                  <a:txBody>
                    <a:bodyPr/>
                    <a:lstStyle/>
                    <a:p>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C</a:t>
                      </a:r>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4800" b="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Chăm</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sóc</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thu</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hoạch</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75000"/>
                              <a:lumOff val="25000"/>
                            </a:schemeClr>
                          </a:solidFill>
                          <a:latin typeface="Times New Roman" panose="02020603050405020304" pitchFamily="18" charset="0"/>
                          <a:cs typeface="Times New Roman" panose="02020603050405020304" pitchFamily="18" charset="0"/>
                        </a:rPr>
                        <a:t>rau</a:t>
                      </a:r>
                      <a:r>
                        <a:rPr lang="en-US" sz="4800" baseline="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graphicFrame>
        <p:nvGraphicFramePr>
          <p:cNvPr id="27" name="Table 26">
            <a:extLst>
              <a:ext uri="{FF2B5EF4-FFF2-40B4-BE49-F238E27FC236}">
                <a16:creationId xmlns:a16="http://schemas.microsoft.com/office/drawing/2014/main" id="{FDDF1C3E-1E9D-5FF0-14CE-76C223B76878}"/>
              </a:ext>
            </a:extLst>
          </p:cNvPr>
          <p:cNvGraphicFramePr>
            <a:graphicFrameLocks noGrp="1"/>
          </p:cNvGraphicFramePr>
          <p:nvPr/>
        </p:nvGraphicFramePr>
        <p:xfrm>
          <a:off x="4547539" y="4278141"/>
          <a:ext cx="3035752" cy="853440"/>
        </p:xfrm>
        <a:graphic>
          <a:graphicData uri="http://schemas.openxmlformats.org/drawingml/2006/table">
            <a:tbl>
              <a:tblPr firstRow="1" bandRow="1"/>
              <a:tblGrid>
                <a:gridCol w="3035752">
                  <a:extLst>
                    <a:ext uri="{9D8B030D-6E8A-4147-A177-3AD203B41FA5}">
                      <a16:colId xmlns:a16="http://schemas.microsoft.com/office/drawing/2014/main" val="1540835377"/>
                    </a:ext>
                  </a:extLst>
                </a:gridCol>
              </a:tblGrid>
              <a:tr h="853440">
                <a:tc>
                  <a:txBody>
                    <a:bodyPr/>
                    <a:lstStyle/>
                    <a:p>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B</a:t>
                      </a:r>
                      <a:r>
                        <a:rPr lang="vi-VN" sz="48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dirty="0">
                          <a:solidFill>
                            <a:schemeClr val="tx1">
                              <a:lumMod val="75000"/>
                              <a:lumOff val="25000"/>
                            </a:schemeClr>
                          </a:solidFill>
                          <a:latin typeface="Times New Roman" panose="02020603050405020304" pitchFamily="18" charset="0"/>
                          <a:cs typeface="Times New Roman" panose="02020603050405020304" pitchFamily="18" charset="0"/>
                        </a:rPr>
                        <a:t>8</a:t>
                      </a:r>
                      <a:r>
                        <a:rPr lang="vi-VN" sz="4800" dirty="0">
                          <a:solidFill>
                            <a:schemeClr val="tx1">
                              <a:lumMod val="75000"/>
                              <a:lumOff val="25000"/>
                            </a:schemeClr>
                          </a:solidFill>
                          <a:latin typeface="Times New Roman" panose="02020603050405020304" pitchFamily="18" charset="0"/>
                          <a:cs typeface="Times New Roman" panose="02020603050405020304" pitchFamily="18" charset="0"/>
                        </a:rPr>
                        <a:t> lần</a:t>
                      </a:r>
                      <a:endParaRPr lang="en-US" sz="48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81792051"/>
                  </a:ext>
                </a:extLst>
              </a:tr>
            </a:tbl>
          </a:graphicData>
        </a:graphic>
      </p:graphicFrame>
      <p:sp>
        <p:nvSpPr>
          <p:cNvPr id="3" name="Smiley Face 2"/>
          <p:cNvSpPr/>
          <p:nvPr/>
        </p:nvSpPr>
        <p:spPr>
          <a:xfrm>
            <a:off x="9840416" y="1743813"/>
            <a:ext cx="864096" cy="725080"/>
          </a:xfrm>
          <a:prstGeom prst="smileyFace">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8" name="Smiley Face 27"/>
          <p:cNvSpPr/>
          <p:nvPr/>
        </p:nvSpPr>
        <p:spPr>
          <a:xfrm>
            <a:off x="10808695" y="4389107"/>
            <a:ext cx="864096" cy="725080"/>
          </a:xfrm>
          <a:prstGeom prst="smileyFace">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2149786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1100"/>
                                  </p:stCondLst>
                                  <p:childTnLst>
                                    <p:animEffect transition="out" filter="fade">
                                      <p:cBhvr>
                                        <p:cTn id="28" dur="2200" tmFilter="0, 0; .2, .5; .8, .5; 1, 0"/>
                                        <p:tgtEl>
                                          <p:spTgt spid="24"/>
                                        </p:tgtEl>
                                      </p:cBhvr>
                                    </p:animEffect>
                                    <p:animScale>
                                      <p:cBhvr>
                                        <p:cTn id="29" dur="1100" autoRev="1" fill="hold"/>
                                        <p:tgtEl>
                                          <p:spTgt spid="24"/>
                                        </p:tgtEl>
                                      </p:cBhvr>
                                      <p:by x="105000" y="105000"/>
                                    </p:animScale>
                                  </p:childTnLst>
                                </p:cTn>
                              </p:par>
                              <p:par>
                                <p:cTn id="30" presetID="1" presetClass="entr" presetSubtype="0" fill="hold" grpId="1" nodeType="withEffect">
                                  <p:stCondLst>
                                    <p:cond delay="1100"/>
                                  </p:stCondLst>
                                  <p:childTnLst>
                                    <p:set>
                                      <p:cBhvr>
                                        <p:cTn id="31" dur="1" fill="hold">
                                          <p:stCondLst>
                                            <p:cond delay="0"/>
                                          </p:stCondLst>
                                        </p:cTn>
                                        <p:tgtEl>
                                          <p:spTgt spid="3"/>
                                        </p:tgtEl>
                                        <p:attrNameLst>
                                          <p:attrName>style.visibility</p:attrName>
                                        </p:attrNameLst>
                                      </p:cBhvr>
                                      <p:to>
                                        <p:strVal val="visible"/>
                                      </p:to>
                                    </p:set>
                                  </p:childTnLst>
                                </p:cTn>
                              </p:par>
                              <p:par>
                                <p:cTn id="32" presetID="27" presetClass="emph" presetSubtype="0" fill="remove" grpId="0" nodeType="withEffect">
                                  <p:stCondLst>
                                    <p:cond delay="1100"/>
                                  </p:stCondLst>
                                  <p:childTnLst>
                                    <p:animClr clrSpc="rgb" dir="cw">
                                      <p:cBhvr override="childStyle">
                                        <p:cTn id="33" dur="1050" autoRev="1" fill="remove"/>
                                        <p:tgtEl>
                                          <p:spTgt spid="3"/>
                                        </p:tgtEl>
                                        <p:attrNameLst>
                                          <p:attrName>style.color</p:attrName>
                                        </p:attrNameLst>
                                      </p:cBhvr>
                                      <p:to>
                                        <a:schemeClr val="bg1"/>
                                      </p:to>
                                    </p:animClr>
                                    <p:animClr clrSpc="rgb" dir="cw">
                                      <p:cBhvr>
                                        <p:cTn id="34" dur="1050" autoRev="1" fill="remove"/>
                                        <p:tgtEl>
                                          <p:spTgt spid="3"/>
                                        </p:tgtEl>
                                        <p:attrNameLst>
                                          <p:attrName>fillcolor</p:attrName>
                                        </p:attrNameLst>
                                      </p:cBhvr>
                                      <p:to>
                                        <a:schemeClr val="bg1"/>
                                      </p:to>
                                    </p:animClr>
                                    <p:set>
                                      <p:cBhvr>
                                        <p:cTn id="35" dur="1050" autoRev="1" fill="remove"/>
                                        <p:tgtEl>
                                          <p:spTgt spid="3"/>
                                        </p:tgtEl>
                                        <p:attrNameLst>
                                          <p:attrName>fill.type</p:attrName>
                                        </p:attrNameLst>
                                      </p:cBhvr>
                                      <p:to>
                                        <p:strVal val="solid"/>
                                      </p:to>
                                    </p:set>
                                    <p:set>
                                      <p:cBhvr>
                                        <p:cTn id="36" dur="1050" autoRev="1" fill="remove"/>
                                        <p:tgtEl>
                                          <p:spTgt spid="3"/>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2" nodeType="clickEffect">
                                  <p:stCondLst>
                                    <p:cond delay="0"/>
                                  </p:stCondLst>
                                  <p:childTnLst>
                                    <p:animEffect transition="out" filter="dissolv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8" presetClass="exit" presetSubtype="32" fill="hold" nodeType="clickEffect">
                                  <p:stCondLst>
                                    <p:cond delay="0"/>
                                  </p:stCondLst>
                                  <p:childTnLst>
                                    <p:animEffect transition="out" filter="diamond(out)">
                                      <p:cBhvr>
                                        <p:cTn id="45" dur="1300"/>
                                        <p:tgtEl>
                                          <p:spTgt spid="24"/>
                                        </p:tgtEl>
                                      </p:cBhvr>
                                    </p:animEffect>
                                    <p:set>
                                      <p:cBhvr>
                                        <p:cTn id="46" dur="1" fill="hold">
                                          <p:stCondLst>
                                            <p:cond delay="1299"/>
                                          </p:stCondLst>
                                        </p:cTn>
                                        <p:tgtEl>
                                          <p:spTgt spid="24"/>
                                        </p:tgtEl>
                                        <p:attrNameLst>
                                          <p:attrName>style.visibility</p:attrName>
                                        </p:attrNameLst>
                                      </p:cBhvr>
                                      <p:to>
                                        <p:strVal val="hidden"/>
                                      </p:to>
                                    </p:set>
                                  </p:childTnLst>
                                </p:cTn>
                              </p:par>
                              <p:par>
                                <p:cTn id="47" presetID="47"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par>
                                <p:cTn id="52" presetID="47" presetClass="exit" presetSubtype="0" fill="hold" nodeType="withEffect">
                                  <p:stCondLst>
                                    <p:cond delay="0"/>
                                  </p:stCondLst>
                                  <p:childTnLst>
                                    <p:animEffect transition="out" filter="fade">
                                      <p:cBhvr>
                                        <p:cTn id="53" dur="1000"/>
                                        <p:tgtEl>
                                          <p:spTgt spid="26"/>
                                        </p:tgtEl>
                                      </p:cBhvr>
                                    </p:animEffect>
                                    <p:anim calcmode="lin" valueType="num">
                                      <p:cBhvr>
                                        <p:cTn id="54" dur="1000"/>
                                        <p:tgtEl>
                                          <p:spTgt spid="26"/>
                                        </p:tgtEl>
                                        <p:attrNameLst>
                                          <p:attrName>ppt_x</p:attrName>
                                        </p:attrNameLst>
                                      </p:cBhvr>
                                      <p:tavLst>
                                        <p:tav tm="0">
                                          <p:val>
                                            <p:strVal val="ppt_x"/>
                                          </p:val>
                                        </p:tav>
                                        <p:tav tm="100000">
                                          <p:val>
                                            <p:strVal val="ppt_x"/>
                                          </p:val>
                                        </p:tav>
                                      </p:tavLst>
                                    </p:anim>
                                    <p:anim calcmode="lin" valueType="num">
                                      <p:cBhvr>
                                        <p:cTn id="55" dur="1000"/>
                                        <p:tgtEl>
                                          <p:spTgt spid="26"/>
                                        </p:tgtEl>
                                        <p:attrNameLst>
                                          <p:attrName>ppt_y</p:attrName>
                                        </p:attrNameLst>
                                      </p:cBhvr>
                                      <p:tavLst>
                                        <p:tav tm="0">
                                          <p:val>
                                            <p:strVal val="ppt_y"/>
                                          </p:val>
                                        </p:tav>
                                        <p:tav tm="100000">
                                          <p:val>
                                            <p:strVal val="ppt_y-.1"/>
                                          </p:val>
                                        </p:tav>
                                      </p:tavLst>
                                    </p:anim>
                                    <p:set>
                                      <p:cBhvr>
                                        <p:cTn id="56" dur="1" fill="hold">
                                          <p:stCondLst>
                                            <p:cond delay="999"/>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xit" presetSubtype="10" fill="hold" grpId="1" nodeType="clickEffect">
                                  <p:stCondLst>
                                    <p:cond delay="0"/>
                                  </p:stCondLst>
                                  <p:childTnLst>
                                    <p:animEffect transition="out" filter="blinds(horizontal)">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grpId="2" nodeType="clickEffect">
                                  <p:stCondLst>
                                    <p:cond delay="0"/>
                                  </p:stCondLst>
                                  <p:childTnLst>
                                    <p:animEffect transition="out" filter="blinds(horizontal)">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2100"/>
                                  </p:stCondLst>
                                  <p:childTnLst>
                                    <p:animEffect transition="out" filter="fade">
                                      <p:cBhvr>
                                        <p:cTn id="94" dur="1300" tmFilter="0, 0; .2, .5; .8, .5; 1, 0"/>
                                        <p:tgtEl>
                                          <p:spTgt spid="19"/>
                                        </p:tgtEl>
                                      </p:cBhvr>
                                    </p:animEffect>
                                    <p:animScale>
                                      <p:cBhvr>
                                        <p:cTn id="95" dur="650" autoRev="1" fill="hold"/>
                                        <p:tgtEl>
                                          <p:spTgt spid="19"/>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1"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par>
                                <p:cTn id="100" presetID="26" presetClass="emph" presetSubtype="0" fill="hold" grpId="0" nodeType="withEffect">
                                  <p:stCondLst>
                                    <p:cond delay="2100"/>
                                  </p:stCondLst>
                                  <p:childTnLst>
                                    <p:animEffect transition="out" filter="fade">
                                      <p:cBhvr>
                                        <p:cTn id="101" dur="800" tmFilter="0, 0; .2, .5; .8, .5; 1, 0"/>
                                        <p:tgtEl>
                                          <p:spTgt spid="28"/>
                                        </p:tgtEl>
                                      </p:cBhvr>
                                    </p:animEffect>
                                    <p:animScale>
                                      <p:cBhvr>
                                        <p:cTn id="102" dur="4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21"/>
                </p:tgtEl>
              </p:cMediaNode>
            </p:audio>
          </p:childTnLst>
        </p:cTn>
      </p:par>
    </p:tnLst>
    <p:bldLst>
      <p:bldP spid="22" grpId="0"/>
      <p:bldP spid="22" grpId="1"/>
      <p:bldP spid="22" grpId="2"/>
      <p:bldP spid="3" grpId="0" animBg="1"/>
      <p:bldP spid="3" grpId="1" animBg="1"/>
      <p:bldP spid="3" grpId="2" animBg="1"/>
      <p:bldP spid="28" grpId="0" animBg="1"/>
      <p:bldP spid="2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35"/>
          <p:cNvSpPr txBox="1">
            <a:spLocks noGrp="1"/>
          </p:cNvSpPr>
          <p:nvPr>
            <p:ph type="title"/>
          </p:nvPr>
        </p:nvSpPr>
        <p:spPr>
          <a:xfrm>
            <a:off x="4101343" y="238437"/>
            <a:ext cx="5610800" cy="1013600"/>
          </a:xfrm>
          <a:prstGeom prst="rect">
            <a:avLst/>
          </a:prstGeom>
        </p:spPr>
        <p:txBody>
          <a:bodyPr spcFirstLastPara="1" vert="horz" wrap="square" lIns="121900" tIns="121900" rIns="121900" bIns="121900" rtlCol="0" anchor="t" anchorCtr="0">
            <a:noAutofit/>
          </a:bodyPr>
          <a:lstStyle/>
          <a:p>
            <a:pPr algn="l"/>
            <a:r>
              <a:rPr lang="en-US" sz="4800" b="1" i="1" dirty="0" err="1">
                <a:solidFill>
                  <a:srgbClr val="C00000"/>
                </a:solidFill>
                <a:latin typeface="Times New Roman" panose="02020603050405020304" pitchFamily="18" charset="0"/>
                <a:cs typeface="Times New Roman" panose="02020603050405020304" pitchFamily="18" charset="0"/>
              </a:rPr>
              <a:t>Giới</a:t>
            </a:r>
            <a:r>
              <a:rPr lang="en-US" sz="4800" b="1" i="1" dirty="0">
                <a:solidFill>
                  <a:srgbClr val="C00000"/>
                </a:solidFill>
                <a:latin typeface="Times New Roman" panose="02020603050405020304" pitchFamily="18" charset="0"/>
                <a:cs typeface="Times New Roman" panose="02020603050405020304" pitchFamily="18" charset="0"/>
              </a:rPr>
              <a:t> </a:t>
            </a:r>
            <a:r>
              <a:rPr lang="en-US" sz="4800" b="1" i="1" dirty="0" err="1">
                <a:solidFill>
                  <a:srgbClr val="C00000"/>
                </a:solidFill>
                <a:latin typeface="Times New Roman" panose="02020603050405020304" pitchFamily="18" charset="0"/>
                <a:cs typeface="Times New Roman" panose="02020603050405020304" pitchFamily="18" charset="0"/>
              </a:rPr>
              <a:t>thiệu</a:t>
            </a:r>
            <a:endParaRPr sz="4800" b="1" i="1" dirty="0">
              <a:solidFill>
                <a:srgbClr val="C00000"/>
              </a:solidFill>
              <a:latin typeface="Times New Roman" panose="02020603050405020304" pitchFamily="18" charset="0"/>
              <a:cs typeface="Times New Roman" panose="02020603050405020304" pitchFamily="18" charset="0"/>
            </a:endParaRPr>
          </a:p>
        </p:txBody>
      </p:sp>
      <p:sp>
        <p:nvSpPr>
          <p:cNvPr id="304" name="Google Shape;304;p35"/>
          <p:cNvSpPr txBox="1">
            <a:spLocks noGrp="1"/>
          </p:cNvSpPr>
          <p:nvPr>
            <p:ph type="subTitle" idx="1"/>
          </p:nvPr>
        </p:nvSpPr>
        <p:spPr>
          <a:xfrm>
            <a:off x="4101343" y="1252037"/>
            <a:ext cx="7755299" cy="5159184"/>
          </a:xfrm>
          <a:prstGeom prst="rect">
            <a:avLst/>
          </a:prstGeom>
        </p:spPr>
        <p:txBody>
          <a:bodyPr spcFirstLastPara="1" vert="horz" wrap="square" lIns="121900" tIns="121900" rIns="121900" bIns="121900" rtlCol="0" anchor="t" anchorCtr="0">
            <a:noAutofit/>
          </a:bodyPr>
          <a:lstStyle/>
          <a:p>
            <a:pPr marL="0" indent="0" algn="just">
              <a:buNone/>
            </a:pPr>
            <a:r>
              <a:rPr lang="vi-VN" sz="2667" dirty="0">
                <a:solidFill>
                  <a:schemeClr val="accent6">
                    <a:lumMod val="75000"/>
                  </a:schemeClr>
                </a:solidFill>
                <a:latin typeface="+mj-lt"/>
                <a:cs typeface="Calibri" panose="020F0502020204030204" pitchFamily="34" charset="0"/>
              </a:rPr>
              <a:t>Rau xanh là một loại thực phẩm thiết yếu, không thể thiếu đối với bữa ăn của mỗi gia đình. Dự án trồng rau an toàn sẽ cung cấp cho chúng ta nguồn rau chất lượng, đảm bảo an toàn vệ sinh thực phẩm, tiết kiệm chi phí mua rau. Việc tham gia trồng rau giúp con người nâng cao sức khỏe, tinh thần vui vẻ. Mặt khác, trồng rau an toàn tạo nên</a:t>
            </a:r>
            <a:r>
              <a:rPr lang="en-US" sz="2667" dirty="0">
                <a:solidFill>
                  <a:schemeClr val="accent6">
                    <a:lumMod val="75000"/>
                  </a:schemeClr>
                </a:solidFill>
                <a:latin typeface="+mj-lt"/>
                <a:cs typeface="Calibri" panose="020F0502020204030204" pitchFamily="34" charset="0"/>
              </a:rPr>
              <a:t> </a:t>
            </a:r>
            <a:r>
              <a:rPr lang="en-US" sz="2667" dirty="0" err="1">
                <a:solidFill>
                  <a:schemeClr val="accent6">
                    <a:lumMod val="75000"/>
                  </a:schemeClr>
                </a:solidFill>
                <a:latin typeface="Times New Roman" panose="02020603050405020304" pitchFamily="18" charset="0"/>
                <a:cs typeface="Times New Roman" panose="02020603050405020304" pitchFamily="18" charset="0"/>
              </a:rPr>
              <a:t>không</a:t>
            </a:r>
            <a:r>
              <a:rPr lang="vi-VN" sz="2667" dirty="0">
                <a:solidFill>
                  <a:schemeClr val="accent6">
                    <a:lumMod val="75000"/>
                  </a:schemeClr>
                </a:solidFill>
                <a:latin typeface="+mj-lt"/>
                <a:cs typeface="Calibri" panose="020F0502020204030204" pitchFamily="34" charset="0"/>
              </a:rPr>
              <a:t> gian xanh mát, giúp cải thiện bầu không khí trong lành, mát mẻ hơn</a:t>
            </a:r>
            <a:endParaRPr sz="2667" dirty="0">
              <a:solidFill>
                <a:schemeClr val="accent6">
                  <a:lumMod val="75000"/>
                </a:schemeClr>
              </a:solidFill>
              <a:latin typeface="+mj-lt"/>
              <a:cs typeface="Calibri" panose="020F0502020204030204" pitchFamily="34" charset="0"/>
            </a:endParaRPr>
          </a:p>
        </p:txBody>
      </p:sp>
      <p:pic>
        <p:nvPicPr>
          <p:cNvPr id="306" name="Google Shape;306;p35"/>
          <p:cNvPicPr preferRelativeResize="0"/>
          <p:nvPr/>
        </p:nvPicPr>
        <p:blipFill>
          <a:blip r:embed="rId3">
            <a:alphaModFix/>
          </a:blip>
          <a:stretch>
            <a:fillRect/>
          </a:stretch>
        </p:blipFill>
        <p:spPr>
          <a:xfrm rot="2344805">
            <a:off x="2400864" y="834465"/>
            <a:ext cx="1320509" cy="1745807"/>
          </a:xfrm>
          <a:prstGeom prst="rect">
            <a:avLst/>
          </a:prstGeom>
          <a:noFill/>
          <a:ln>
            <a:noFill/>
          </a:ln>
        </p:spPr>
      </p:pic>
      <p:pic>
        <p:nvPicPr>
          <p:cNvPr id="307" name="Google Shape;307;p35"/>
          <p:cNvPicPr preferRelativeResize="0"/>
          <p:nvPr/>
        </p:nvPicPr>
        <p:blipFill>
          <a:blip r:embed="rId4">
            <a:alphaModFix/>
          </a:blip>
          <a:stretch>
            <a:fillRect/>
          </a:stretch>
        </p:blipFill>
        <p:spPr>
          <a:xfrm>
            <a:off x="1399217" y="4662120"/>
            <a:ext cx="2354832" cy="1749101"/>
          </a:xfrm>
          <a:prstGeom prst="rect">
            <a:avLst/>
          </a:prstGeom>
          <a:noFill/>
          <a:ln>
            <a:noFill/>
          </a:ln>
          <a:effectLst>
            <a:outerShdw blurRad="85725" dist="114300" dir="8280000" algn="bl" rotWithShape="0">
              <a:srgbClr val="000000">
                <a:alpha val="31000"/>
              </a:srgbClr>
            </a:outerShdw>
          </a:effectLst>
        </p:spPr>
      </p:pic>
      <p:grpSp>
        <p:nvGrpSpPr>
          <p:cNvPr id="308" name="Google Shape;308;p35"/>
          <p:cNvGrpSpPr/>
          <p:nvPr/>
        </p:nvGrpSpPr>
        <p:grpSpPr>
          <a:xfrm>
            <a:off x="1" y="1707367"/>
            <a:ext cx="3272289" cy="2486828"/>
            <a:chOff x="4046200" y="-700362"/>
            <a:chExt cx="2454217" cy="1865121"/>
          </a:xfrm>
        </p:grpSpPr>
        <p:pic>
          <p:nvPicPr>
            <p:cNvPr id="309" name="Google Shape;309;p35"/>
            <p:cNvPicPr preferRelativeResize="0"/>
            <p:nvPr/>
          </p:nvPicPr>
          <p:blipFill>
            <a:blip r:embed="rId5">
              <a:alphaModFix/>
            </a:blip>
            <a:stretch>
              <a:fillRect/>
            </a:stretch>
          </p:blipFill>
          <p:spPr>
            <a:xfrm>
              <a:off x="5373384" y="-601584"/>
              <a:ext cx="1127033" cy="1766342"/>
            </a:xfrm>
            <a:prstGeom prst="rect">
              <a:avLst/>
            </a:prstGeom>
            <a:noFill/>
            <a:ln>
              <a:noFill/>
            </a:ln>
          </p:spPr>
        </p:pic>
        <p:pic>
          <p:nvPicPr>
            <p:cNvPr id="310" name="Google Shape;310;p35"/>
            <p:cNvPicPr preferRelativeResize="0"/>
            <p:nvPr/>
          </p:nvPicPr>
          <p:blipFill>
            <a:blip r:embed="rId6">
              <a:alphaModFix/>
            </a:blip>
            <a:stretch>
              <a:fillRect/>
            </a:stretch>
          </p:blipFill>
          <p:spPr>
            <a:xfrm>
              <a:off x="4046200" y="-700362"/>
              <a:ext cx="1694350" cy="1865100"/>
            </a:xfrm>
            <a:prstGeom prst="rect">
              <a:avLst/>
            </a:prstGeom>
            <a:noFill/>
            <a:ln>
              <a:noFill/>
            </a:ln>
            <a:effectLst>
              <a:outerShdw blurRad="85725" dist="114300" dir="8280000" algn="bl" rotWithShape="0">
                <a:srgbClr val="000000">
                  <a:alpha val="31000"/>
                </a:srgbClr>
              </a:outerShdw>
            </a:effectLst>
          </p:spPr>
        </p:pic>
      </p:grpSp>
    </p:spTree>
    <p:extLst>
      <p:ext uri="{BB962C8B-B14F-4D97-AF65-F5344CB8AC3E}">
        <p14:creationId xmlns:p14="http://schemas.microsoft.com/office/powerpoint/2010/main" val="4188043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619685" y="5069649"/>
            <a:ext cx="1431433" cy="2156467"/>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135745" y="-401908"/>
            <a:ext cx="3189455" cy="1604749"/>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9012" r="29012"/>
          <a:stretch/>
        </p:blipFill>
        <p:spPr>
          <a:xfrm>
            <a:off x="9240263" y="1220755"/>
            <a:ext cx="2949904" cy="5633245"/>
          </a:xfrm>
          <a:prstGeom prst="rect">
            <a:avLst/>
          </a:prstGeom>
        </p:spPr>
      </p:pic>
      <p:sp>
        <p:nvSpPr>
          <p:cNvPr id="261" name="Google Shape;261;p32"/>
          <p:cNvSpPr txBox="1">
            <a:spLocks noGrp="1"/>
          </p:cNvSpPr>
          <p:nvPr>
            <p:ph type="ctrTitle"/>
          </p:nvPr>
        </p:nvSpPr>
        <p:spPr>
          <a:xfrm>
            <a:off x="244008" y="1829132"/>
            <a:ext cx="9042000" cy="2208245"/>
          </a:xfrm>
          <a:prstGeom prst="rect">
            <a:avLst/>
          </a:prstGeom>
        </p:spPr>
        <p:txBody>
          <a:bodyPr spcFirstLastPara="1" vert="horz" wrap="square" lIns="121900" tIns="121900" rIns="121900" bIns="121900" rtlCol="0" anchor="b" anchorCtr="0">
            <a:noAutofit/>
          </a:bodyPr>
          <a:lstStyle/>
          <a:p>
            <a:r>
              <a:rPr lang="en-US" sz="5867" b="1" dirty="0" err="1">
                <a:solidFill>
                  <a:srgbClr val="C00000"/>
                </a:solidFill>
                <a:latin typeface="Times New Roman" panose="02020603050405020304" pitchFamily="18" charset="0"/>
                <a:cs typeface="Times New Roman" panose="02020603050405020304" pitchFamily="18" charset="0"/>
              </a:rPr>
              <a:t>Bài</a:t>
            </a:r>
            <a:r>
              <a:rPr lang="en-US" sz="5867" b="1" dirty="0">
                <a:solidFill>
                  <a:srgbClr val="C00000"/>
                </a:solidFill>
                <a:latin typeface="Times New Roman" panose="02020603050405020304" pitchFamily="18" charset="0"/>
                <a:cs typeface="Times New Roman" panose="02020603050405020304" pitchFamily="18" charset="0"/>
              </a:rPr>
              <a:t> 6: DỰ ÁN </a:t>
            </a:r>
            <a:br>
              <a:rPr lang="vi-VN" sz="5867" b="1" dirty="0">
                <a:solidFill>
                  <a:srgbClr val="C00000"/>
                </a:solidFill>
                <a:latin typeface="Times New Roman" panose="02020603050405020304" pitchFamily="18" charset="0"/>
                <a:cs typeface="Times New Roman" panose="02020603050405020304" pitchFamily="18" charset="0"/>
              </a:rPr>
            </a:br>
            <a:r>
              <a:rPr lang="en-US" sz="5867" b="1" dirty="0">
                <a:solidFill>
                  <a:srgbClr val="C00000"/>
                </a:solidFill>
                <a:latin typeface="Times New Roman" panose="02020603050405020304" pitchFamily="18" charset="0"/>
                <a:cs typeface="Times New Roman" panose="02020603050405020304" pitchFamily="18" charset="0"/>
              </a:rPr>
              <a:t>TRỒNG RAU AN TOÀN (t2)</a:t>
            </a:r>
            <a:endParaRPr sz="5867" b="1" dirty="0">
              <a:solidFill>
                <a:srgbClr val="C00000"/>
              </a:solidFill>
              <a:latin typeface="Times New Roman" panose="02020603050405020304" pitchFamily="18" charset="0"/>
              <a:cs typeface="Times New Roman" panose="02020603050405020304" pitchFamily="18" charset="0"/>
            </a:endParaRPr>
          </a:p>
        </p:txBody>
      </p:sp>
      <p:pic>
        <p:nvPicPr>
          <p:cNvPr id="263" name="Google Shape;263;p32"/>
          <p:cNvPicPr preferRelativeResize="0"/>
          <p:nvPr/>
        </p:nvPicPr>
        <p:blipFill>
          <a:blip r:embed="rId6">
            <a:alphaModFix/>
          </a:blip>
          <a:stretch>
            <a:fillRect/>
          </a:stretch>
        </p:blipFill>
        <p:spPr>
          <a:xfrm rot="-5400000">
            <a:off x="7818279" y="-90269"/>
            <a:ext cx="1224767" cy="16192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11343135" y="4998166"/>
            <a:ext cx="1314067" cy="2059420"/>
          </a:xfrm>
          <a:prstGeom prst="rect">
            <a:avLst/>
          </a:prstGeom>
          <a:noFill/>
          <a:ln>
            <a:noFill/>
          </a:ln>
        </p:spPr>
      </p:pic>
      <p:pic>
        <p:nvPicPr>
          <p:cNvPr id="265" name="Google Shape;265;p32"/>
          <p:cNvPicPr preferRelativeResize="0"/>
          <p:nvPr/>
        </p:nvPicPr>
        <p:blipFill>
          <a:blip r:embed="rId8">
            <a:alphaModFix/>
          </a:blip>
          <a:stretch>
            <a:fillRect/>
          </a:stretch>
        </p:blipFill>
        <p:spPr>
          <a:xfrm>
            <a:off x="5018184" y="5222033"/>
            <a:ext cx="2699632" cy="2459299"/>
          </a:xfrm>
          <a:prstGeom prst="rect">
            <a:avLst/>
          </a:prstGeom>
          <a:noFill/>
          <a:ln>
            <a:noFill/>
          </a:ln>
          <a:effectLst>
            <a:outerShdw blurRad="57150" dist="114300" dir="8940000" algn="bl" rotWithShape="0">
              <a:schemeClr val="accent1">
                <a:alpha val="30000"/>
              </a:schemeClr>
            </a:outerShdw>
          </a:effectLst>
        </p:spPr>
      </p:pic>
    </p:spTree>
    <p:extLst>
      <p:ext uri="{BB962C8B-B14F-4D97-AF65-F5344CB8AC3E}">
        <p14:creationId xmlns:p14="http://schemas.microsoft.com/office/powerpoint/2010/main" val="238395433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281291" y="6986686"/>
            <a:ext cx="1431433" cy="2156467"/>
          </a:xfrm>
          <a:prstGeom prst="rect">
            <a:avLst/>
          </a:prstGeom>
          <a:noFill/>
          <a:ln>
            <a:noFill/>
          </a:ln>
        </p:spPr>
      </p:pic>
      <p:sp>
        <p:nvSpPr>
          <p:cNvPr id="260" name="Google Shape;260;p32"/>
          <p:cNvSpPr/>
          <p:nvPr/>
        </p:nvSpPr>
        <p:spPr>
          <a:xfrm>
            <a:off x="12430040" y="-21426"/>
            <a:ext cx="1184547" cy="6869212"/>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pic>
        <p:nvPicPr>
          <p:cNvPr id="263" name="Google Shape;263;p32"/>
          <p:cNvPicPr preferRelativeResize="0"/>
          <p:nvPr/>
        </p:nvPicPr>
        <p:blipFill>
          <a:blip r:embed="rId4">
            <a:alphaModFix/>
          </a:blip>
          <a:stretch>
            <a:fillRect/>
          </a:stretch>
        </p:blipFill>
        <p:spPr>
          <a:xfrm rot="-5400000">
            <a:off x="9522122" y="-1377651"/>
            <a:ext cx="1224767" cy="1619200"/>
          </a:xfrm>
          <a:prstGeom prst="rect">
            <a:avLst/>
          </a:prstGeom>
          <a:noFill/>
          <a:ln>
            <a:noFill/>
          </a:ln>
        </p:spPr>
      </p:pic>
      <p:pic>
        <p:nvPicPr>
          <p:cNvPr id="264" name="Google Shape;264;p32"/>
          <p:cNvPicPr preferRelativeResize="0"/>
          <p:nvPr/>
        </p:nvPicPr>
        <p:blipFill>
          <a:blip r:embed="rId5">
            <a:alphaModFix/>
          </a:blip>
          <a:stretch>
            <a:fillRect/>
          </a:stretch>
        </p:blipFill>
        <p:spPr>
          <a:xfrm rot="-1214931">
            <a:off x="12617351" y="7035209"/>
            <a:ext cx="1314067" cy="2059420"/>
          </a:xfrm>
          <a:prstGeom prst="rect">
            <a:avLst/>
          </a:prstGeom>
          <a:noFill/>
          <a:ln>
            <a:noFill/>
          </a:ln>
        </p:spPr>
      </p:pic>
      <p:pic>
        <p:nvPicPr>
          <p:cNvPr id="265" name="Google Shape;265;p32"/>
          <p:cNvPicPr preferRelativeResize="0"/>
          <p:nvPr/>
        </p:nvPicPr>
        <p:blipFill>
          <a:blip r:embed="rId6">
            <a:alphaModFix/>
          </a:blip>
          <a:stretch>
            <a:fillRect/>
          </a:stretch>
        </p:blipFill>
        <p:spPr>
          <a:xfrm>
            <a:off x="5513069" y="6920108"/>
            <a:ext cx="2699632" cy="2459299"/>
          </a:xfrm>
          <a:prstGeom prst="rect">
            <a:avLst/>
          </a:prstGeom>
          <a:noFill/>
          <a:ln>
            <a:noFill/>
          </a:ln>
          <a:effectLst>
            <a:outerShdw blurRad="57150" dist="114300" dir="8940000" algn="bl" rotWithShape="0">
              <a:schemeClr val="accent1">
                <a:alpha val="30000"/>
              </a:schemeClr>
            </a:outerShdw>
          </a:effectLst>
        </p:spPr>
      </p:pic>
      <p:pic>
        <p:nvPicPr>
          <p:cNvPr id="1026" name="Picture 2" descr="Vĩnh Yên: Nông dân thu nhập cao từ trồng rau xanh">
            <a:extLst>
              <a:ext uri="{FF2B5EF4-FFF2-40B4-BE49-F238E27FC236}">
                <a16:creationId xmlns:a16="http://schemas.microsoft.com/office/drawing/2014/main" id="{B1A30141-EC3B-ED35-5E6C-AC63F6165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835" y="1028733"/>
            <a:ext cx="3744416" cy="4608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á rau xanh Đà Lạt tăng mạnh, nông dân xuống giống trở lại">
            <a:extLst>
              <a:ext uri="{FF2B5EF4-FFF2-40B4-BE49-F238E27FC236}">
                <a16:creationId xmlns:a16="http://schemas.microsoft.com/office/drawing/2014/main" id="{FAF85054-4EF2-418F-B598-296BCB98ED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8530" y="1028734"/>
            <a:ext cx="3492500" cy="45125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ảng Thành chuẩn bị rau xanh cho Tết Nguyên đán Tân Mão-2011. (20/01/2011)">
            <a:extLst>
              <a:ext uri="{FF2B5EF4-FFF2-40B4-BE49-F238E27FC236}">
                <a16:creationId xmlns:a16="http://schemas.microsoft.com/office/drawing/2014/main" id="{11A934C4-C936-9383-8CD7-5E08506F6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1753" y="1147734"/>
            <a:ext cx="3857563" cy="427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33960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DDF1C3E-1E9D-5FF0-14CE-76C223B76878}"/>
              </a:ext>
            </a:extLst>
          </p:cNvPr>
          <p:cNvGraphicFramePr>
            <a:graphicFrameLocks noGrp="1"/>
          </p:cNvGraphicFramePr>
          <p:nvPr/>
        </p:nvGraphicFramePr>
        <p:xfrm>
          <a:off x="239350" y="164637"/>
          <a:ext cx="11686940" cy="1584960"/>
        </p:xfrm>
        <a:graphic>
          <a:graphicData uri="http://schemas.openxmlformats.org/drawingml/2006/table">
            <a:tbl>
              <a:tblPr firstRow="1" bandRow="1"/>
              <a:tblGrid>
                <a:gridCol w="11686940">
                  <a:extLst>
                    <a:ext uri="{9D8B030D-6E8A-4147-A177-3AD203B41FA5}">
                      <a16:colId xmlns:a16="http://schemas.microsoft.com/office/drawing/2014/main" val="1540835377"/>
                    </a:ext>
                  </a:extLst>
                </a:gridCol>
              </a:tblGrid>
              <a:tr h="1584960">
                <a:tc>
                  <a:txBody>
                    <a:bodyPr/>
                    <a:lstStyle/>
                    <a:p>
                      <a:pPr algn="ctr"/>
                      <a:r>
                        <a:rPr lang="en-US" sz="4800" dirty="0" err="1">
                          <a:solidFill>
                            <a:srgbClr val="FF0000"/>
                          </a:solidFill>
                          <a:latin typeface="Times New Roman" panose="02020603050405020304" pitchFamily="18" charset="0"/>
                          <a:cs typeface="Times New Roman" panose="02020603050405020304" pitchFamily="18" charset="0"/>
                        </a:rPr>
                        <a:t>Một</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số</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loại</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rau</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xanh</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được</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trồng</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phổ</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biến</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tại</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địa</a:t>
                      </a:r>
                      <a:r>
                        <a:rPr lang="en-US" sz="4800" baseline="0" dirty="0">
                          <a:solidFill>
                            <a:srgbClr val="FF0000"/>
                          </a:solidFill>
                          <a:latin typeface="Times New Roman" panose="02020603050405020304" pitchFamily="18" charset="0"/>
                          <a:cs typeface="Times New Roman" panose="02020603050405020304" pitchFamily="18" charset="0"/>
                        </a:rPr>
                        <a:t> </a:t>
                      </a:r>
                      <a:r>
                        <a:rPr lang="en-US" sz="4800" baseline="0" dirty="0" err="1">
                          <a:solidFill>
                            <a:srgbClr val="FF0000"/>
                          </a:solidFill>
                          <a:latin typeface="Times New Roman" panose="02020603050405020304" pitchFamily="18" charset="0"/>
                          <a:cs typeface="Times New Roman" panose="02020603050405020304" pitchFamily="18" charset="0"/>
                        </a:rPr>
                        <a:t>phương</a:t>
                      </a:r>
                      <a:r>
                        <a:rPr lang="en-US" sz="4800" baseline="0" dirty="0">
                          <a:solidFill>
                            <a:srgbClr val="FF0000"/>
                          </a:solidFill>
                          <a:latin typeface="Times New Roman" panose="02020603050405020304" pitchFamily="18" charset="0"/>
                          <a:cs typeface="Times New Roman" panose="02020603050405020304" pitchFamily="18" charset="0"/>
                        </a:rPr>
                        <a:t> : </a:t>
                      </a:r>
                      <a:endParaRPr lang="en-US" sz="48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solidFill>
                      <a:srgbClr val="92D050"/>
                    </a:solidFill>
                  </a:tcPr>
                </a:tc>
                <a:extLst>
                  <a:ext uri="{0D108BD9-81ED-4DB2-BD59-A6C34878D82A}">
                    <a16:rowId xmlns:a16="http://schemas.microsoft.com/office/drawing/2014/main" val="3381792051"/>
                  </a:ext>
                </a:extLst>
              </a:tr>
            </a:tbl>
          </a:graphicData>
        </a:graphic>
      </p:graphicFrame>
      <p:sp>
        <p:nvSpPr>
          <p:cNvPr id="6" name="Google Shape;388;p40"/>
          <p:cNvSpPr txBox="1">
            <a:spLocks noGrp="1"/>
          </p:cNvSpPr>
          <p:nvPr>
            <p:ph type="title"/>
          </p:nvPr>
        </p:nvSpPr>
        <p:spPr>
          <a:xfrm>
            <a:off x="396034" y="5650809"/>
            <a:ext cx="4496367" cy="768000"/>
          </a:xfrm>
          <a:prstGeom prst="rect">
            <a:avLst/>
          </a:prstGeom>
        </p:spPr>
        <p:txBody>
          <a:bodyPr spcFirstLastPara="1" vert="horz" wrap="square" lIns="121900" tIns="121900" rIns="121900" bIns="121900" rtlCol="0" anchor="t" anchorCtr="0">
            <a:noAutofit/>
          </a:bodyPr>
          <a:lstStyle/>
          <a:p>
            <a:pPr algn="l">
              <a:spcBef>
                <a:spcPts val="0"/>
              </a:spcBef>
            </a:pPr>
            <a:r>
              <a:rPr lang="en-US" sz="4800" b="1" dirty="0">
                <a:latin typeface="Times New Roman" panose="02020603050405020304" pitchFamily="18" charset="0"/>
                <a:cs typeface="Times New Roman" panose="02020603050405020304" pitchFamily="18" charset="0"/>
              </a:rPr>
              <a:t>Rau </a:t>
            </a:r>
            <a:r>
              <a:rPr lang="en-US" sz="4800" b="1" dirty="0" err="1">
                <a:latin typeface="Times New Roman" panose="02020603050405020304" pitchFamily="18" charset="0"/>
                <a:cs typeface="Times New Roman" panose="02020603050405020304" pitchFamily="18" charset="0"/>
              </a:rPr>
              <a:t>muống</a:t>
            </a:r>
            <a:endParaRPr sz="4800" b="1" dirty="0">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9C146ECC-F6C9-BFEF-D879-2F1AE131E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552" y="2101397"/>
            <a:ext cx="5097441" cy="320161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88;p40"/>
          <p:cNvSpPr txBox="1">
            <a:spLocks/>
          </p:cNvSpPr>
          <p:nvPr/>
        </p:nvSpPr>
        <p:spPr>
          <a:xfrm>
            <a:off x="6391553" y="5476909"/>
            <a:ext cx="5280587" cy="768000"/>
          </a:xfrm>
          <a:prstGeom prst="rect">
            <a:avLst/>
          </a:prstGeom>
        </p:spPr>
        <p:txBody>
          <a:bodyPr spcFirstLastPara="1" vert="horz" wrap="square" lIns="121900" tIns="121900" rIns="121900" bIns="121900" rtlCol="0" anchor="t" anchorCtr="0">
            <a:noAutofit/>
          </a:bodyPr>
          <a:lstStyle>
            <a:lvl1pPr algn="ctr" defTabSz="685800" rtl="0" eaLnBrk="1" latinLnBrk="0" hangingPunct="1">
              <a:lnSpc>
                <a:spcPct val="90000"/>
              </a:lnSpc>
              <a:spcBef>
                <a:spcPct val="0"/>
              </a:spcBef>
              <a:buNone/>
              <a:defRPr sz="2400" kern="1200" cap="all" baseline="0">
                <a:solidFill>
                  <a:schemeClr val="tx1"/>
                </a:solidFill>
                <a:effectLst/>
                <a:latin typeface="+mj-lt"/>
                <a:ea typeface="+mj-ea"/>
                <a:cs typeface="+mj-cs"/>
              </a:defRPr>
            </a:lvl1pPr>
          </a:lstStyle>
          <a:p>
            <a:pPr algn="l">
              <a:spcBef>
                <a:spcPts val="0"/>
              </a:spcBef>
            </a:pPr>
            <a:r>
              <a:rPr lang="en-US" sz="4800" b="1" dirty="0">
                <a:solidFill>
                  <a:srgbClr val="000000"/>
                </a:solidFill>
                <a:latin typeface="Times New Roman" panose="02020603050405020304" pitchFamily="18" charset="0"/>
              </a:rPr>
              <a:t>Rau </a:t>
            </a:r>
            <a:r>
              <a:rPr lang="en-US" sz="4800" b="1" dirty="0" err="1">
                <a:solidFill>
                  <a:srgbClr val="000000"/>
                </a:solidFill>
                <a:latin typeface="Times New Roman" panose="02020603050405020304" pitchFamily="18" charset="0"/>
              </a:rPr>
              <a:t>cải</a:t>
            </a:r>
            <a:r>
              <a:rPr lang="en-US" sz="4800" b="1" dirty="0">
                <a:solidFill>
                  <a:srgbClr val="000000"/>
                </a:solidFill>
                <a:latin typeface="Times New Roman" panose="02020603050405020304" pitchFamily="18" charset="0"/>
              </a:rPr>
              <a:t> </a:t>
            </a:r>
            <a:r>
              <a:rPr lang="en-US" sz="4800" b="1" dirty="0" err="1">
                <a:solidFill>
                  <a:srgbClr val="000000"/>
                </a:solidFill>
                <a:latin typeface="Times New Roman" panose="02020603050405020304" pitchFamily="18" charset="0"/>
              </a:rPr>
              <a:t>xanh</a:t>
            </a:r>
            <a:endParaRPr lang="en-US" sz="4800" b="1" dirty="0">
              <a:latin typeface="Old English Text MT" panose="03040902040508030806" pitchFamily="66" charset="0"/>
            </a:endParaRPr>
          </a:p>
        </p:txBody>
      </p:sp>
      <p:pic>
        <p:nvPicPr>
          <p:cNvPr id="9" name="Picture 8">
            <a:extLst>
              <a:ext uri="{FF2B5EF4-FFF2-40B4-BE49-F238E27FC236}">
                <a16:creationId xmlns:a16="http://schemas.microsoft.com/office/drawing/2014/main" id="{C8EF597B-AF9A-4A40-8187-5D276DC5A6A5}"/>
              </a:ext>
            </a:extLst>
          </p:cNvPr>
          <p:cNvPicPr>
            <a:picLocks noChangeAspect="1"/>
          </p:cNvPicPr>
          <p:nvPr/>
        </p:nvPicPr>
        <p:blipFill>
          <a:blip r:embed="rId3"/>
          <a:stretch>
            <a:fillRect/>
          </a:stretch>
        </p:blipFill>
        <p:spPr>
          <a:xfrm>
            <a:off x="396034" y="1810397"/>
            <a:ext cx="5066138" cy="3714099"/>
          </a:xfrm>
          <a:prstGeom prst="rect">
            <a:avLst/>
          </a:prstGeom>
        </p:spPr>
      </p:pic>
    </p:spTree>
    <p:extLst>
      <p:ext uri="{BB962C8B-B14F-4D97-AF65-F5344CB8AC3E}">
        <p14:creationId xmlns:p14="http://schemas.microsoft.com/office/powerpoint/2010/main" val="2867291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E67FA673-5463-4009-BD95-11555A10E295}"/>
              </a:ext>
            </a:extLst>
          </p:cNvPr>
          <p:cNvGrpSpPr/>
          <p:nvPr/>
        </p:nvGrpSpPr>
        <p:grpSpPr>
          <a:xfrm>
            <a:off x="-722223" y="982442"/>
            <a:ext cx="4731131" cy="4886087"/>
            <a:chOff x="408789" y="983235"/>
            <a:chExt cx="4731131" cy="4886087"/>
          </a:xfrm>
        </p:grpSpPr>
        <p:sp>
          <p:nvSpPr>
            <p:cNvPr id="25" name="Arc 24">
              <a:extLst>
                <a:ext uri="{FF2B5EF4-FFF2-40B4-BE49-F238E27FC236}">
                  <a16:creationId xmlns:a16="http://schemas.microsoft.com/office/drawing/2014/main" id="{3FA814B2-997C-434A-B84F-8E3904A6875A}"/>
                </a:ext>
              </a:extLst>
            </p:cNvPr>
            <p:cNvSpPr/>
            <p:nvPr/>
          </p:nvSpPr>
          <p:spPr>
            <a:xfrm>
              <a:off x="408789" y="1061985"/>
              <a:ext cx="4731131" cy="4731131"/>
            </a:xfrm>
            <a:prstGeom prst="arc">
              <a:avLst>
                <a:gd name="adj1" fmla="val 16200000"/>
                <a:gd name="adj2" fmla="val 5392946"/>
              </a:avLst>
            </a:prstGeom>
            <a:ln w="12700">
              <a:prstDash val="lgDash"/>
            </a:ln>
          </p:spPr>
          <p:style>
            <a:lnRef idx="1">
              <a:schemeClr val="dk1"/>
            </a:lnRef>
            <a:fillRef idx="0">
              <a:schemeClr val="dk1"/>
            </a:fillRef>
            <a:effectRef idx="0">
              <a:schemeClr val="dk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33" name="Oval 32">
              <a:extLst>
                <a:ext uri="{FF2B5EF4-FFF2-40B4-BE49-F238E27FC236}">
                  <a16:creationId xmlns:a16="http://schemas.microsoft.com/office/drawing/2014/main" id="{61173250-D428-4CAC-ADF1-A366F6B43E3C}"/>
                </a:ext>
              </a:extLst>
            </p:cNvPr>
            <p:cNvSpPr/>
            <p:nvPr/>
          </p:nvSpPr>
          <p:spPr>
            <a:xfrm>
              <a:off x="2695604" y="983235"/>
              <a:ext cx="152412" cy="1524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C7B24A1D-62F9-4B74-82B8-000BB16F23D7}"/>
                </a:ext>
              </a:extLst>
            </p:cNvPr>
            <p:cNvPicPr>
              <a:picLocks noChangeAspect="1"/>
            </p:cNvPicPr>
            <p:nvPr/>
          </p:nvPicPr>
          <p:blipFill>
            <a:blip r:embed="rId2"/>
            <a:stretch>
              <a:fillRect/>
            </a:stretch>
          </p:blipFill>
          <p:spPr>
            <a:xfrm>
              <a:off x="2695603" y="5716909"/>
              <a:ext cx="152413" cy="152413"/>
            </a:xfrm>
            <a:prstGeom prst="rect">
              <a:avLst/>
            </a:prstGeom>
          </p:spPr>
        </p:pic>
      </p:grpSp>
      <p:grpSp>
        <p:nvGrpSpPr>
          <p:cNvPr id="11" name="Group 10">
            <a:extLst>
              <a:ext uri="{FF2B5EF4-FFF2-40B4-BE49-F238E27FC236}">
                <a16:creationId xmlns:a16="http://schemas.microsoft.com/office/drawing/2014/main" id="{2547636E-968E-40E2-AFFA-2B5320AF16B1}"/>
              </a:ext>
            </a:extLst>
          </p:cNvPr>
          <p:cNvGrpSpPr/>
          <p:nvPr/>
        </p:nvGrpSpPr>
        <p:grpSpPr>
          <a:xfrm>
            <a:off x="2296604" y="629091"/>
            <a:ext cx="1175331" cy="727955"/>
            <a:chOff x="2296603" y="629090"/>
            <a:chExt cx="1175331" cy="727955"/>
          </a:xfrm>
        </p:grpSpPr>
        <p:sp>
          <p:nvSpPr>
            <p:cNvPr id="42" name="Oval 41">
              <a:extLst>
                <a:ext uri="{FF2B5EF4-FFF2-40B4-BE49-F238E27FC236}">
                  <a16:creationId xmlns:a16="http://schemas.microsoft.com/office/drawing/2014/main" id="{D77A111A-81BB-4455-9079-B15D83F82432}"/>
                </a:ext>
              </a:extLst>
            </p:cNvPr>
            <p:cNvSpPr/>
            <p:nvPr/>
          </p:nvSpPr>
          <p:spPr>
            <a:xfrm>
              <a:off x="2296603" y="1077059"/>
              <a:ext cx="279986" cy="279986"/>
            </a:xfrm>
            <a:prstGeom prst="ellipse">
              <a:avLst/>
            </a:prstGeom>
            <a:solidFill>
              <a:srgbClr val="3366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cxnSp>
          <p:nvCxnSpPr>
            <p:cNvPr id="58" name="Straight Connector 57">
              <a:extLst>
                <a:ext uri="{FF2B5EF4-FFF2-40B4-BE49-F238E27FC236}">
                  <a16:creationId xmlns:a16="http://schemas.microsoft.com/office/drawing/2014/main" id="{C79DA452-85C9-4810-BB09-2C2BCD4BC078}"/>
                </a:ext>
              </a:extLst>
            </p:cNvPr>
            <p:cNvCxnSpPr>
              <a:cxnSpLocks/>
              <a:stCxn id="42" idx="7"/>
              <a:endCxn id="50" idx="2"/>
            </p:cNvCxnSpPr>
            <p:nvPr/>
          </p:nvCxnSpPr>
          <p:spPr>
            <a:xfrm flipV="1">
              <a:off x="2535586" y="629090"/>
              <a:ext cx="936348" cy="488972"/>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0C0FA746-673B-4656-A8A4-61963EFF90E6}"/>
              </a:ext>
            </a:extLst>
          </p:cNvPr>
          <p:cNvGrpSpPr/>
          <p:nvPr/>
        </p:nvGrpSpPr>
        <p:grpSpPr>
          <a:xfrm>
            <a:off x="3307216" y="1570651"/>
            <a:ext cx="1118280" cy="431671"/>
            <a:chOff x="3307216" y="1570651"/>
            <a:chExt cx="1118280" cy="431670"/>
          </a:xfrm>
        </p:grpSpPr>
        <p:sp>
          <p:nvSpPr>
            <p:cNvPr id="45" name="Oval 44">
              <a:extLst>
                <a:ext uri="{FF2B5EF4-FFF2-40B4-BE49-F238E27FC236}">
                  <a16:creationId xmlns:a16="http://schemas.microsoft.com/office/drawing/2014/main" id="{7C75D1CC-CB9E-49E6-B9AD-6E2ED983402D}"/>
                </a:ext>
              </a:extLst>
            </p:cNvPr>
            <p:cNvSpPr/>
            <p:nvPr/>
          </p:nvSpPr>
          <p:spPr>
            <a:xfrm>
              <a:off x="3307216" y="1722334"/>
              <a:ext cx="279987" cy="279987"/>
            </a:xfrm>
            <a:prstGeom prst="ellipse">
              <a:avLst/>
            </a:prstGeom>
            <a:solidFill>
              <a:srgbClr val="3399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cxnSp>
          <p:nvCxnSpPr>
            <p:cNvPr id="67" name="Straight Connector 66">
              <a:extLst>
                <a:ext uri="{FF2B5EF4-FFF2-40B4-BE49-F238E27FC236}">
                  <a16:creationId xmlns:a16="http://schemas.microsoft.com/office/drawing/2014/main" id="{838944C4-C281-4E1C-9084-985777346B8D}"/>
                </a:ext>
              </a:extLst>
            </p:cNvPr>
            <p:cNvCxnSpPr>
              <a:cxnSpLocks/>
              <a:stCxn id="45" idx="7"/>
              <a:endCxn id="51" idx="1"/>
            </p:cNvCxnSpPr>
            <p:nvPr/>
          </p:nvCxnSpPr>
          <p:spPr>
            <a:xfrm flipV="1">
              <a:off x="3546200" y="1570651"/>
              <a:ext cx="879296" cy="192686"/>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5C3E955E-364F-4B88-98DA-B684363F7606}"/>
              </a:ext>
            </a:extLst>
          </p:cNvPr>
          <p:cNvGrpSpPr/>
          <p:nvPr/>
        </p:nvGrpSpPr>
        <p:grpSpPr>
          <a:xfrm>
            <a:off x="4284397" y="1153626"/>
            <a:ext cx="6786527" cy="830998"/>
            <a:chOff x="4284395" y="1153625"/>
            <a:chExt cx="6786527" cy="830997"/>
          </a:xfrm>
        </p:grpSpPr>
        <p:sp>
          <p:nvSpPr>
            <p:cNvPr id="94" name="Rectangle: Rounded Corners 93">
              <a:extLst>
                <a:ext uri="{FF2B5EF4-FFF2-40B4-BE49-F238E27FC236}">
                  <a16:creationId xmlns:a16="http://schemas.microsoft.com/office/drawing/2014/main" id="{FF73EC09-03B0-42D8-AF59-3094334D973E}"/>
                </a:ext>
              </a:extLst>
            </p:cNvPr>
            <p:cNvSpPr/>
            <p:nvPr/>
          </p:nvSpPr>
          <p:spPr>
            <a:xfrm>
              <a:off x="4842084" y="1156677"/>
              <a:ext cx="6190118" cy="827945"/>
            </a:xfrm>
            <a:prstGeom prst="roundRect">
              <a:avLst>
                <a:gd name="adj" fmla="val 43581"/>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F9539DDA-4845-4018-93CA-091219C914C0}"/>
                </a:ext>
              </a:extLst>
            </p:cNvPr>
            <p:cNvPicPr>
              <a:picLocks noChangeAspect="1"/>
            </p:cNvPicPr>
            <p:nvPr/>
          </p:nvPicPr>
          <p:blipFill>
            <a:blip r:embed="rId3"/>
            <a:stretch>
              <a:fillRect/>
            </a:stretch>
          </p:blipFill>
          <p:spPr>
            <a:xfrm>
              <a:off x="4425496" y="1217052"/>
              <a:ext cx="701101" cy="707197"/>
            </a:xfrm>
            <a:prstGeom prst="rect">
              <a:avLst/>
            </a:prstGeom>
          </p:spPr>
        </p:pic>
        <p:sp>
          <p:nvSpPr>
            <p:cNvPr id="101" name="TextBox 100">
              <a:extLst>
                <a:ext uri="{FF2B5EF4-FFF2-40B4-BE49-F238E27FC236}">
                  <a16:creationId xmlns:a16="http://schemas.microsoft.com/office/drawing/2014/main" id="{BBEC193D-166A-4B44-9064-2EBEF8D9E537}"/>
                </a:ext>
              </a:extLst>
            </p:cNvPr>
            <p:cNvSpPr txBox="1"/>
            <p:nvPr/>
          </p:nvSpPr>
          <p:spPr>
            <a:xfrm>
              <a:off x="4284395" y="1153625"/>
              <a:ext cx="983300" cy="830996"/>
            </a:xfrm>
            <a:prstGeom prst="rect">
              <a:avLst/>
            </a:prstGeom>
            <a:noFill/>
          </p:spPr>
          <p:txBody>
            <a:bodyPr wrap="square" rtlCol="0">
              <a:spAutoFit/>
            </a:bodyPr>
            <a:lstStyle/>
            <a:p>
              <a:pPr algn="ctr"/>
              <a:r>
                <a:rPr lang="en-US" sz="4800">
                  <a:solidFill>
                    <a:schemeClr val="bg1"/>
                  </a:solidFill>
                  <a:latin typeface="Times New Roman" panose="02020603050405020304" pitchFamily="18" charset="0"/>
                  <a:cs typeface="Times New Roman" panose="02020603050405020304" pitchFamily="18" charset="0"/>
                </a:rPr>
                <a:t>2</a:t>
              </a:r>
              <a:endParaRPr lang="vi-VN" sz="4800">
                <a:solidFill>
                  <a:schemeClr val="bg1"/>
                </a:solidFill>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8F1A6B9C-621B-45E3-9C91-28323ECA0725}"/>
                </a:ext>
              </a:extLst>
            </p:cNvPr>
            <p:cNvSpPr txBox="1"/>
            <p:nvPr/>
          </p:nvSpPr>
          <p:spPr>
            <a:xfrm>
              <a:off x="4880804" y="1234861"/>
              <a:ext cx="6190118" cy="507831"/>
            </a:xfrm>
            <a:prstGeom prst="rect">
              <a:avLst/>
            </a:prstGeom>
            <a:noFill/>
          </p:spPr>
          <p:txBody>
            <a:bodyPr wrap="square" rtlCol="0">
              <a:spAutoFit/>
            </a:bodyPr>
            <a:lstStyle/>
            <a:p>
              <a:pPr algn="ctr"/>
              <a:r>
                <a:rPr lang="en-US" sz="2700" dirty="0" err="1">
                  <a:solidFill>
                    <a:schemeClr val="bg1"/>
                  </a:solidFill>
                  <a:latin typeface="Times New Roman" panose="02020603050405020304" pitchFamily="18" charset="0"/>
                  <a:cs typeface="Times New Roman" panose="02020603050405020304" pitchFamily="18" charset="0"/>
                </a:rPr>
                <a:t>Lập</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bảng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kế</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hoạch</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trước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khi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trồng</a:t>
              </a:r>
              <a:endParaRPr lang="vi-VN" sz="2700" dirty="0">
                <a:solidFill>
                  <a:schemeClr val="bg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EABC1790-D601-4E27-B329-CC7DFA074ECB}"/>
              </a:ext>
            </a:extLst>
          </p:cNvPr>
          <p:cNvGrpSpPr/>
          <p:nvPr/>
        </p:nvGrpSpPr>
        <p:grpSpPr>
          <a:xfrm>
            <a:off x="3754607" y="2646067"/>
            <a:ext cx="1030852" cy="310923"/>
            <a:chOff x="3754607" y="2646066"/>
            <a:chExt cx="1030852" cy="310923"/>
          </a:xfrm>
        </p:grpSpPr>
        <p:pic>
          <p:nvPicPr>
            <p:cNvPr id="47" name="Picture 46">
              <a:extLst>
                <a:ext uri="{FF2B5EF4-FFF2-40B4-BE49-F238E27FC236}">
                  <a16:creationId xmlns:a16="http://schemas.microsoft.com/office/drawing/2014/main" id="{9AF1C8EF-8694-4332-B587-ECDE1840984E}"/>
                </a:ext>
              </a:extLst>
            </p:cNvPr>
            <p:cNvPicPr>
              <a:picLocks noChangeAspect="1"/>
            </p:cNvPicPr>
            <p:nvPr/>
          </p:nvPicPr>
          <p:blipFill>
            <a:blip r:embed="rId4"/>
            <a:stretch>
              <a:fillRect/>
            </a:stretch>
          </p:blipFill>
          <p:spPr>
            <a:xfrm>
              <a:off x="3754607" y="2646066"/>
              <a:ext cx="310923" cy="310923"/>
            </a:xfrm>
            <a:prstGeom prst="rect">
              <a:avLst/>
            </a:prstGeom>
          </p:spPr>
        </p:pic>
        <p:cxnSp>
          <p:nvCxnSpPr>
            <p:cNvPr id="82" name="Straight Connector 81">
              <a:extLst>
                <a:ext uri="{FF2B5EF4-FFF2-40B4-BE49-F238E27FC236}">
                  <a16:creationId xmlns:a16="http://schemas.microsoft.com/office/drawing/2014/main" id="{C0F1199E-A073-4EB8-BAEC-F801F8F18F54}"/>
                </a:ext>
              </a:extLst>
            </p:cNvPr>
            <p:cNvCxnSpPr>
              <a:stCxn id="53" idx="1"/>
              <a:endCxn id="47" idx="3"/>
            </p:cNvCxnSpPr>
            <p:nvPr/>
          </p:nvCxnSpPr>
          <p:spPr>
            <a:xfrm flipH="1">
              <a:off x="4065530" y="2801527"/>
              <a:ext cx="719929" cy="1"/>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A3F2EDC4-1E32-4AD0-BB6F-EF3FD3F0D2A2}"/>
              </a:ext>
            </a:extLst>
          </p:cNvPr>
          <p:cNvGrpSpPr/>
          <p:nvPr/>
        </p:nvGrpSpPr>
        <p:grpSpPr>
          <a:xfrm>
            <a:off x="4644360" y="2364596"/>
            <a:ext cx="7212281" cy="1153566"/>
            <a:chOff x="4644358" y="2364594"/>
            <a:chExt cx="7212281" cy="1153566"/>
          </a:xfrm>
        </p:grpSpPr>
        <p:pic>
          <p:nvPicPr>
            <p:cNvPr id="96" name="Picture 95">
              <a:extLst>
                <a:ext uri="{FF2B5EF4-FFF2-40B4-BE49-F238E27FC236}">
                  <a16:creationId xmlns:a16="http://schemas.microsoft.com/office/drawing/2014/main" id="{19870F66-9494-4B27-A334-769B26DADF20}"/>
                </a:ext>
              </a:extLst>
            </p:cNvPr>
            <p:cNvPicPr>
              <a:picLocks noChangeAspect="1"/>
            </p:cNvPicPr>
            <p:nvPr/>
          </p:nvPicPr>
          <p:blipFill>
            <a:blip r:embed="rId5"/>
            <a:stretch>
              <a:fillRect/>
            </a:stretch>
          </p:blipFill>
          <p:spPr>
            <a:xfrm>
              <a:off x="5284301" y="2374769"/>
              <a:ext cx="6572338" cy="1143391"/>
            </a:xfrm>
            <a:prstGeom prst="rect">
              <a:avLst/>
            </a:prstGeom>
          </p:spPr>
        </p:pic>
        <p:pic>
          <p:nvPicPr>
            <p:cNvPr id="53" name="Picture 52">
              <a:extLst>
                <a:ext uri="{FF2B5EF4-FFF2-40B4-BE49-F238E27FC236}">
                  <a16:creationId xmlns:a16="http://schemas.microsoft.com/office/drawing/2014/main" id="{BBF43235-425C-473E-A6F6-A370AD048DEF}"/>
                </a:ext>
              </a:extLst>
            </p:cNvPr>
            <p:cNvPicPr>
              <a:picLocks noChangeAspect="1"/>
            </p:cNvPicPr>
            <p:nvPr/>
          </p:nvPicPr>
          <p:blipFill>
            <a:blip r:embed="rId3"/>
            <a:stretch>
              <a:fillRect/>
            </a:stretch>
          </p:blipFill>
          <p:spPr>
            <a:xfrm>
              <a:off x="4785459" y="2447928"/>
              <a:ext cx="701101" cy="707197"/>
            </a:xfrm>
            <a:prstGeom prst="rect">
              <a:avLst/>
            </a:prstGeom>
          </p:spPr>
        </p:pic>
        <p:sp>
          <p:nvSpPr>
            <p:cNvPr id="106" name="TextBox 105">
              <a:extLst>
                <a:ext uri="{FF2B5EF4-FFF2-40B4-BE49-F238E27FC236}">
                  <a16:creationId xmlns:a16="http://schemas.microsoft.com/office/drawing/2014/main" id="{355113C7-EA5F-4518-A9D6-0A6D76DAEB4E}"/>
                </a:ext>
              </a:extLst>
            </p:cNvPr>
            <p:cNvSpPr txBox="1"/>
            <p:nvPr/>
          </p:nvSpPr>
          <p:spPr>
            <a:xfrm>
              <a:off x="4644358" y="2364594"/>
              <a:ext cx="983300" cy="830997"/>
            </a:xfrm>
            <a:prstGeom prst="rect">
              <a:avLst/>
            </a:prstGeom>
            <a:noFill/>
          </p:spPr>
          <p:txBody>
            <a:bodyPr wrap="square" rtlCol="0">
              <a:spAutoFit/>
            </a:bodyPr>
            <a:lstStyle/>
            <a:p>
              <a:pPr algn="ctr"/>
              <a:r>
                <a:rPr lang="en-US" sz="4800">
                  <a:solidFill>
                    <a:schemeClr val="bg1"/>
                  </a:solidFill>
                  <a:latin typeface="Times New Roman" panose="02020603050405020304" pitchFamily="18" charset="0"/>
                  <a:cs typeface="Times New Roman" panose="02020603050405020304" pitchFamily="18" charset="0"/>
                </a:rPr>
                <a:t>3</a:t>
              </a:r>
              <a:endParaRPr lang="vi-VN" sz="4800">
                <a:solidFill>
                  <a:schemeClr val="bg1"/>
                </a:solidFill>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20703E9D-4508-4913-953A-5ABE34B6F830}"/>
                </a:ext>
              </a:extLst>
            </p:cNvPr>
            <p:cNvSpPr txBox="1"/>
            <p:nvPr/>
          </p:nvSpPr>
          <p:spPr>
            <a:xfrm>
              <a:off x="5543898" y="2475017"/>
              <a:ext cx="6312741"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Chuẩn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liệu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a:t>
              </a:r>
              <a:endParaRPr lang="vi-VN" sz="3200" dirty="0">
                <a:solidFill>
                  <a:schemeClr val="bg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F1136AC2-A4A4-43E6-8BA1-17947ACA1FAD}"/>
              </a:ext>
            </a:extLst>
          </p:cNvPr>
          <p:cNvGrpSpPr/>
          <p:nvPr/>
        </p:nvGrpSpPr>
        <p:grpSpPr>
          <a:xfrm>
            <a:off x="3799113" y="3901013"/>
            <a:ext cx="1030851" cy="310923"/>
            <a:chOff x="3799113" y="3901012"/>
            <a:chExt cx="1030851" cy="310923"/>
          </a:xfrm>
        </p:grpSpPr>
        <p:pic>
          <p:nvPicPr>
            <p:cNvPr id="46" name="Picture 45">
              <a:extLst>
                <a:ext uri="{FF2B5EF4-FFF2-40B4-BE49-F238E27FC236}">
                  <a16:creationId xmlns:a16="http://schemas.microsoft.com/office/drawing/2014/main" id="{23D0F060-D336-4059-A187-D976D8961E2D}"/>
                </a:ext>
              </a:extLst>
            </p:cNvPr>
            <p:cNvPicPr>
              <a:picLocks noChangeAspect="1"/>
            </p:cNvPicPr>
            <p:nvPr/>
          </p:nvPicPr>
          <p:blipFill>
            <a:blip r:embed="rId6"/>
            <a:stretch>
              <a:fillRect/>
            </a:stretch>
          </p:blipFill>
          <p:spPr>
            <a:xfrm>
              <a:off x="3799113" y="3901012"/>
              <a:ext cx="310923" cy="310923"/>
            </a:xfrm>
            <a:prstGeom prst="rect">
              <a:avLst/>
            </a:prstGeom>
          </p:spPr>
        </p:pic>
        <p:cxnSp>
          <p:nvCxnSpPr>
            <p:cNvPr id="85" name="Straight Connector 84">
              <a:extLst>
                <a:ext uri="{FF2B5EF4-FFF2-40B4-BE49-F238E27FC236}">
                  <a16:creationId xmlns:a16="http://schemas.microsoft.com/office/drawing/2014/main" id="{2E27CFB4-28C6-4197-839D-34003DB671C7}"/>
                </a:ext>
              </a:extLst>
            </p:cNvPr>
            <p:cNvCxnSpPr>
              <a:stCxn id="46" idx="3"/>
              <a:endCxn id="54" idx="1"/>
            </p:cNvCxnSpPr>
            <p:nvPr/>
          </p:nvCxnSpPr>
          <p:spPr>
            <a:xfrm>
              <a:off x="4110036" y="4056474"/>
              <a:ext cx="719928" cy="1"/>
            </a:xfrm>
            <a:prstGeom prst="line">
              <a:avLst/>
            </a:prstGeom>
            <a:ln/>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754BA79C-A07D-4D8B-B276-1C89F2AC8648}"/>
              </a:ext>
            </a:extLst>
          </p:cNvPr>
          <p:cNvGrpSpPr/>
          <p:nvPr/>
        </p:nvGrpSpPr>
        <p:grpSpPr>
          <a:xfrm>
            <a:off x="4688864" y="3597402"/>
            <a:ext cx="6834016" cy="873636"/>
            <a:chOff x="4688864" y="3597401"/>
            <a:chExt cx="6834016" cy="873636"/>
          </a:xfrm>
        </p:grpSpPr>
        <p:pic>
          <p:nvPicPr>
            <p:cNvPr id="97" name="Picture 96">
              <a:extLst>
                <a:ext uri="{FF2B5EF4-FFF2-40B4-BE49-F238E27FC236}">
                  <a16:creationId xmlns:a16="http://schemas.microsoft.com/office/drawing/2014/main" id="{A5DB04BB-13BD-47AC-AEE9-20C2C877A2CA}"/>
                </a:ext>
              </a:extLst>
            </p:cNvPr>
            <p:cNvPicPr>
              <a:picLocks noChangeAspect="1"/>
            </p:cNvPicPr>
            <p:nvPr/>
          </p:nvPicPr>
          <p:blipFill>
            <a:blip r:embed="rId7"/>
            <a:stretch>
              <a:fillRect/>
            </a:stretch>
          </p:blipFill>
          <p:spPr>
            <a:xfrm>
              <a:off x="5328807" y="3641909"/>
              <a:ext cx="6194073" cy="829128"/>
            </a:xfrm>
            <a:prstGeom prst="rect">
              <a:avLst/>
            </a:prstGeom>
          </p:spPr>
        </p:pic>
        <p:pic>
          <p:nvPicPr>
            <p:cNvPr id="54" name="Picture 53">
              <a:extLst>
                <a:ext uri="{FF2B5EF4-FFF2-40B4-BE49-F238E27FC236}">
                  <a16:creationId xmlns:a16="http://schemas.microsoft.com/office/drawing/2014/main" id="{A6804A44-9173-42C8-A329-A8CE9D4E58EE}"/>
                </a:ext>
              </a:extLst>
            </p:cNvPr>
            <p:cNvPicPr>
              <a:picLocks noChangeAspect="1"/>
            </p:cNvPicPr>
            <p:nvPr/>
          </p:nvPicPr>
          <p:blipFill>
            <a:blip r:embed="rId3"/>
            <a:stretch>
              <a:fillRect/>
            </a:stretch>
          </p:blipFill>
          <p:spPr>
            <a:xfrm>
              <a:off x="4829964" y="3702876"/>
              <a:ext cx="701101" cy="707197"/>
            </a:xfrm>
            <a:prstGeom prst="rect">
              <a:avLst/>
            </a:prstGeom>
          </p:spPr>
        </p:pic>
        <p:sp>
          <p:nvSpPr>
            <p:cNvPr id="105" name="TextBox 104">
              <a:extLst>
                <a:ext uri="{FF2B5EF4-FFF2-40B4-BE49-F238E27FC236}">
                  <a16:creationId xmlns:a16="http://schemas.microsoft.com/office/drawing/2014/main" id="{0506736E-B19F-4EB4-B793-A30B3142C05D}"/>
                </a:ext>
              </a:extLst>
            </p:cNvPr>
            <p:cNvSpPr txBox="1"/>
            <p:nvPr/>
          </p:nvSpPr>
          <p:spPr>
            <a:xfrm>
              <a:off x="4688864" y="3597401"/>
              <a:ext cx="983300" cy="830997"/>
            </a:xfrm>
            <a:prstGeom prst="rect">
              <a:avLst/>
            </a:prstGeom>
            <a:noFill/>
          </p:spPr>
          <p:txBody>
            <a:bodyPr wrap="square" rtlCol="0">
              <a:spAutoFit/>
            </a:bodyPr>
            <a:lstStyle/>
            <a:p>
              <a:pPr algn="ctr"/>
              <a:r>
                <a:rPr lang="en-US" sz="4800">
                  <a:solidFill>
                    <a:schemeClr val="bg1"/>
                  </a:solidFill>
                  <a:latin typeface="Times New Roman" panose="02020603050405020304" pitchFamily="18" charset="0"/>
                  <a:cs typeface="Times New Roman" panose="02020603050405020304" pitchFamily="18" charset="0"/>
                </a:rPr>
                <a:t>4</a:t>
              </a:r>
              <a:endParaRPr lang="vi-VN" sz="4800">
                <a:solidFill>
                  <a:schemeClr val="bg1"/>
                </a:solidFill>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F2EC184F-E1E1-489A-867A-DDBC3BCF3850}"/>
                </a:ext>
              </a:extLst>
            </p:cNvPr>
            <p:cNvSpPr txBox="1"/>
            <p:nvPr/>
          </p:nvSpPr>
          <p:spPr>
            <a:xfrm>
              <a:off x="5588404" y="3719876"/>
              <a:ext cx="5741124"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Trồng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chăm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cây</a:t>
              </a:r>
              <a:endParaRPr lang="vi-VN" sz="3200" dirty="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C3A97C2A-991B-4C08-9143-E2301586A862}"/>
              </a:ext>
            </a:extLst>
          </p:cNvPr>
          <p:cNvGrpSpPr/>
          <p:nvPr/>
        </p:nvGrpSpPr>
        <p:grpSpPr>
          <a:xfrm>
            <a:off x="3291747" y="4855681"/>
            <a:ext cx="1133748" cy="310923"/>
            <a:chOff x="3291747" y="4855680"/>
            <a:chExt cx="1133748" cy="310923"/>
          </a:xfrm>
        </p:grpSpPr>
        <p:pic>
          <p:nvPicPr>
            <p:cNvPr id="48" name="Picture 47">
              <a:extLst>
                <a:ext uri="{FF2B5EF4-FFF2-40B4-BE49-F238E27FC236}">
                  <a16:creationId xmlns:a16="http://schemas.microsoft.com/office/drawing/2014/main" id="{18D53070-558C-4C38-9B05-649C073AB126}"/>
                </a:ext>
              </a:extLst>
            </p:cNvPr>
            <p:cNvPicPr>
              <a:picLocks noChangeAspect="1"/>
            </p:cNvPicPr>
            <p:nvPr/>
          </p:nvPicPr>
          <p:blipFill>
            <a:blip r:embed="rId4"/>
            <a:stretch>
              <a:fillRect/>
            </a:stretch>
          </p:blipFill>
          <p:spPr>
            <a:xfrm>
              <a:off x="3291747" y="4855680"/>
              <a:ext cx="310923" cy="310923"/>
            </a:xfrm>
            <a:prstGeom prst="rect">
              <a:avLst/>
            </a:prstGeom>
          </p:spPr>
        </p:pic>
        <p:cxnSp>
          <p:nvCxnSpPr>
            <p:cNvPr id="87" name="Straight Connector 86">
              <a:extLst>
                <a:ext uri="{FF2B5EF4-FFF2-40B4-BE49-F238E27FC236}">
                  <a16:creationId xmlns:a16="http://schemas.microsoft.com/office/drawing/2014/main" id="{8594E911-DD36-47B5-92FE-DDE77D21977C}"/>
                </a:ext>
              </a:extLst>
            </p:cNvPr>
            <p:cNvCxnSpPr>
              <a:cxnSpLocks/>
              <a:stCxn id="55" idx="1"/>
              <a:endCxn id="48" idx="3"/>
            </p:cNvCxnSpPr>
            <p:nvPr/>
          </p:nvCxnSpPr>
          <p:spPr>
            <a:xfrm flipH="1" flipV="1">
              <a:off x="3602670" y="5011142"/>
              <a:ext cx="822825" cy="155461"/>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7F1A247-7000-400E-AAE7-0567A853060A}"/>
              </a:ext>
            </a:extLst>
          </p:cNvPr>
          <p:cNvGrpSpPr/>
          <p:nvPr/>
        </p:nvGrpSpPr>
        <p:grpSpPr>
          <a:xfrm>
            <a:off x="4287446" y="4724966"/>
            <a:ext cx="6744757" cy="885351"/>
            <a:chOff x="4287445" y="4724963"/>
            <a:chExt cx="6744757" cy="885351"/>
          </a:xfrm>
        </p:grpSpPr>
        <p:pic>
          <p:nvPicPr>
            <p:cNvPr id="99" name="Picture 98">
              <a:extLst>
                <a:ext uri="{FF2B5EF4-FFF2-40B4-BE49-F238E27FC236}">
                  <a16:creationId xmlns:a16="http://schemas.microsoft.com/office/drawing/2014/main" id="{97B7F65D-6B2E-42B6-A579-8BE538D7E5A7}"/>
                </a:ext>
              </a:extLst>
            </p:cNvPr>
            <p:cNvPicPr>
              <a:picLocks noChangeAspect="1"/>
            </p:cNvPicPr>
            <p:nvPr/>
          </p:nvPicPr>
          <p:blipFill>
            <a:blip r:embed="rId8"/>
            <a:stretch>
              <a:fillRect/>
            </a:stretch>
          </p:blipFill>
          <p:spPr>
            <a:xfrm>
              <a:off x="4880805" y="4756800"/>
              <a:ext cx="6151397" cy="853514"/>
            </a:xfrm>
            <a:prstGeom prst="rect">
              <a:avLst/>
            </a:prstGeom>
          </p:spPr>
        </p:pic>
        <p:pic>
          <p:nvPicPr>
            <p:cNvPr id="55" name="Picture 54">
              <a:extLst>
                <a:ext uri="{FF2B5EF4-FFF2-40B4-BE49-F238E27FC236}">
                  <a16:creationId xmlns:a16="http://schemas.microsoft.com/office/drawing/2014/main" id="{C3DFC32A-8B77-4181-827B-54436D352B00}"/>
                </a:ext>
              </a:extLst>
            </p:cNvPr>
            <p:cNvPicPr>
              <a:picLocks noChangeAspect="1"/>
            </p:cNvPicPr>
            <p:nvPr/>
          </p:nvPicPr>
          <p:blipFill>
            <a:blip r:embed="rId3"/>
            <a:stretch>
              <a:fillRect/>
            </a:stretch>
          </p:blipFill>
          <p:spPr>
            <a:xfrm>
              <a:off x="4425495" y="4813004"/>
              <a:ext cx="701101" cy="707197"/>
            </a:xfrm>
            <a:prstGeom prst="rect">
              <a:avLst/>
            </a:prstGeom>
          </p:spPr>
        </p:pic>
        <p:sp>
          <p:nvSpPr>
            <p:cNvPr id="104" name="TextBox 103">
              <a:extLst>
                <a:ext uri="{FF2B5EF4-FFF2-40B4-BE49-F238E27FC236}">
                  <a16:creationId xmlns:a16="http://schemas.microsoft.com/office/drawing/2014/main" id="{3E04D380-D7C0-46DD-BBCB-694FA831DFAE}"/>
                </a:ext>
              </a:extLst>
            </p:cNvPr>
            <p:cNvSpPr txBox="1"/>
            <p:nvPr/>
          </p:nvSpPr>
          <p:spPr>
            <a:xfrm>
              <a:off x="4287445" y="4724963"/>
              <a:ext cx="983300" cy="830997"/>
            </a:xfrm>
            <a:prstGeom prst="rect">
              <a:avLst/>
            </a:prstGeom>
            <a:noFill/>
          </p:spPr>
          <p:txBody>
            <a:bodyPr wrap="square" rtlCol="0">
              <a:spAutoFit/>
            </a:bodyPr>
            <a:lstStyle/>
            <a:p>
              <a:pPr algn="ctr"/>
              <a:r>
                <a:rPr lang="en-US" sz="4800">
                  <a:solidFill>
                    <a:schemeClr val="bg1"/>
                  </a:solidFill>
                  <a:latin typeface="Times New Roman" panose="02020603050405020304" pitchFamily="18" charset="0"/>
                  <a:cs typeface="Times New Roman" panose="02020603050405020304" pitchFamily="18" charset="0"/>
                </a:rPr>
                <a:t>5</a:t>
              </a:r>
              <a:endParaRPr lang="vi-VN" sz="4800">
                <a:solidFill>
                  <a:schemeClr val="bg1"/>
                </a:solidFill>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DCC81B05-A562-42E7-B4DD-D3ACA60CBD88}"/>
                </a:ext>
              </a:extLst>
            </p:cNvPr>
            <p:cNvSpPr txBox="1"/>
            <p:nvPr/>
          </p:nvSpPr>
          <p:spPr>
            <a:xfrm>
              <a:off x="5152316" y="4861644"/>
              <a:ext cx="5741124" cy="584775"/>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Thu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sản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phẩm</a:t>
              </a:r>
              <a:endParaRPr lang="vi-VN" sz="3200" dirty="0">
                <a:solidFill>
                  <a:schemeClr val="bg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71BFC0C-CECD-42B4-BE10-975AFC3413FA}"/>
              </a:ext>
            </a:extLst>
          </p:cNvPr>
          <p:cNvGrpSpPr/>
          <p:nvPr/>
        </p:nvGrpSpPr>
        <p:grpSpPr>
          <a:xfrm>
            <a:off x="2296605" y="5491466"/>
            <a:ext cx="1244223" cy="730661"/>
            <a:chOff x="2296603" y="5491465"/>
            <a:chExt cx="1244223" cy="730661"/>
          </a:xfrm>
        </p:grpSpPr>
        <p:pic>
          <p:nvPicPr>
            <p:cNvPr id="49" name="Picture 48">
              <a:extLst>
                <a:ext uri="{FF2B5EF4-FFF2-40B4-BE49-F238E27FC236}">
                  <a16:creationId xmlns:a16="http://schemas.microsoft.com/office/drawing/2014/main" id="{0EFE1AFF-93DC-4ECE-A385-0AAED25608F5}"/>
                </a:ext>
              </a:extLst>
            </p:cNvPr>
            <p:cNvPicPr>
              <a:picLocks noChangeAspect="1"/>
            </p:cNvPicPr>
            <p:nvPr/>
          </p:nvPicPr>
          <p:blipFill>
            <a:blip r:embed="rId6"/>
            <a:stretch>
              <a:fillRect/>
            </a:stretch>
          </p:blipFill>
          <p:spPr>
            <a:xfrm>
              <a:off x="2296603" y="5491465"/>
              <a:ext cx="310923" cy="310923"/>
            </a:xfrm>
            <a:prstGeom prst="rect">
              <a:avLst/>
            </a:prstGeom>
          </p:spPr>
        </p:pic>
        <p:cxnSp>
          <p:nvCxnSpPr>
            <p:cNvPr id="92" name="Straight Connector 91">
              <a:extLst>
                <a:ext uri="{FF2B5EF4-FFF2-40B4-BE49-F238E27FC236}">
                  <a16:creationId xmlns:a16="http://schemas.microsoft.com/office/drawing/2014/main" id="{AA6E196D-8D1A-43C2-9642-2EFF0CF6E13A}"/>
                </a:ext>
              </a:extLst>
            </p:cNvPr>
            <p:cNvCxnSpPr>
              <a:stCxn id="49" idx="3"/>
              <a:endCxn id="56" idx="1"/>
            </p:cNvCxnSpPr>
            <p:nvPr/>
          </p:nvCxnSpPr>
          <p:spPr>
            <a:xfrm>
              <a:off x="2607526" y="5646927"/>
              <a:ext cx="933300" cy="575199"/>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84AC050A-414A-4536-9234-4C23E224FE2E}"/>
              </a:ext>
            </a:extLst>
          </p:cNvPr>
          <p:cNvGrpSpPr/>
          <p:nvPr/>
        </p:nvGrpSpPr>
        <p:grpSpPr>
          <a:xfrm>
            <a:off x="3376160" y="5776125"/>
            <a:ext cx="6938589" cy="877088"/>
            <a:chOff x="3376159" y="5776117"/>
            <a:chExt cx="6938589" cy="877087"/>
          </a:xfrm>
        </p:grpSpPr>
        <p:pic>
          <p:nvPicPr>
            <p:cNvPr id="98" name="Picture 97">
              <a:extLst>
                <a:ext uri="{FF2B5EF4-FFF2-40B4-BE49-F238E27FC236}">
                  <a16:creationId xmlns:a16="http://schemas.microsoft.com/office/drawing/2014/main" id="{D5E51679-24C5-47DC-A39C-2AF9CE8E0538}"/>
                </a:ext>
              </a:extLst>
            </p:cNvPr>
            <p:cNvPicPr>
              <a:picLocks noChangeAspect="1"/>
            </p:cNvPicPr>
            <p:nvPr/>
          </p:nvPicPr>
          <p:blipFill>
            <a:blip r:embed="rId7"/>
            <a:stretch>
              <a:fillRect/>
            </a:stretch>
          </p:blipFill>
          <p:spPr>
            <a:xfrm>
              <a:off x="4008908" y="5824076"/>
              <a:ext cx="6194073" cy="829128"/>
            </a:xfrm>
            <a:prstGeom prst="rect">
              <a:avLst/>
            </a:prstGeom>
          </p:spPr>
        </p:pic>
        <p:pic>
          <p:nvPicPr>
            <p:cNvPr id="56" name="Picture 55">
              <a:extLst>
                <a:ext uri="{FF2B5EF4-FFF2-40B4-BE49-F238E27FC236}">
                  <a16:creationId xmlns:a16="http://schemas.microsoft.com/office/drawing/2014/main" id="{16B8D161-7354-4074-AA45-B8E9E38D1090}"/>
                </a:ext>
              </a:extLst>
            </p:cNvPr>
            <p:cNvPicPr>
              <a:picLocks noChangeAspect="1"/>
            </p:cNvPicPr>
            <p:nvPr/>
          </p:nvPicPr>
          <p:blipFill>
            <a:blip r:embed="rId3"/>
            <a:stretch>
              <a:fillRect/>
            </a:stretch>
          </p:blipFill>
          <p:spPr>
            <a:xfrm>
              <a:off x="3540826" y="5868527"/>
              <a:ext cx="701101" cy="707197"/>
            </a:xfrm>
            <a:prstGeom prst="rect">
              <a:avLst/>
            </a:prstGeom>
          </p:spPr>
        </p:pic>
        <p:sp>
          <p:nvSpPr>
            <p:cNvPr id="103" name="TextBox 102">
              <a:extLst>
                <a:ext uri="{FF2B5EF4-FFF2-40B4-BE49-F238E27FC236}">
                  <a16:creationId xmlns:a16="http://schemas.microsoft.com/office/drawing/2014/main" id="{376F4CA3-591E-4E7E-BF0C-CB1A44BACC6C}"/>
                </a:ext>
              </a:extLst>
            </p:cNvPr>
            <p:cNvSpPr txBox="1"/>
            <p:nvPr/>
          </p:nvSpPr>
          <p:spPr>
            <a:xfrm>
              <a:off x="3376159" y="5812946"/>
              <a:ext cx="983300" cy="830996"/>
            </a:xfrm>
            <a:prstGeom prst="rect">
              <a:avLst/>
            </a:prstGeom>
            <a:noFill/>
          </p:spPr>
          <p:txBody>
            <a:bodyPr wrap="square" rtlCol="0">
              <a:spAutoFit/>
            </a:bodyPr>
            <a:lstStyle/>
            <a:p>
              <a:pPr algn="ctr"/>
              <a:r>
                <a:rPr lang="en-US" sz="4800">
                  <a:solidFill>
                    <a:schemeClr val="bg1"/>
                  </a:solidFill>
                  <a:latin typeface="Times New Roman" panose="02020603050405020304" pitchFamily="18" charset="0"/>
                  <a:cs typeface="Times New Roman" panose="02020603050405020304" pitchFamily="18" charset="0"/>
                </a:rPr>
                <a:t>6</a:t>
              </a:r>
              <a:endParaRPr lang="vi-VN" sz="4800">
                <a:solidFill>
                  <a:schemeClr val="bg1"/>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254245E7-8936-4D60-AF24-87B4EE69058C}"/>
                </a:ext>
              </a:extLst>
            </p:cNvPr>
            <p:cNvSpPr txBox="1"/>
            <p:nvPr/>
          </p:nvSpPr>
          <p:spPr>
            <a:xfrm>
              <a:off x="4110036" y="5776117"/>
              <a:ext cx="6204712" cy="507831"/>
            </a:xfrm>
            <a:prstGeom prst="rect">
              <a:avLst/>
            </a:prstGeom>
            <a:noFill/>
          </p:spPr>
          <p:txBody>
            <a:bodyPr wrap="square" rtlCol="0">
              <a:spAutoFit/>
            </a:bodyPr>
            <a:lstStyle/>
            <a:p>
              <a:pPr algn="ctr"/>
              <a:r>
                <a:rPr lang="en-US" sz="2700">
                  <a:solidFill>
                    <a:schemeClr val="bg1"/>
                  </a:solidFill>
                  <a:latin typeface="Times New Roman" panose="02020603050405020304" pitchFamily="18" charset="0"/>
                  <a:cs typeface="Times New Roman" panose="02020603050405020304" pitchFamily="18" charset="0"/>
                </a:rPr>
                <a:t>Lập bảng thống kế kết quả sau khi trồng</a:t>
              </a:r>
              <a:endParaRPr lang="vi-VN" sz="2700">
                <a:solidFill>
                  <a:schemeClr val="bg1"/>
                </a:solidFill>
                <a:latin typeface="Times New Roman" panose="02020603050405020304" pitchFamily="18" charset="0"/>
                <a:cs typeface="Times New Roman" panose="02020603050405020304" pitchFamily="18" charset="0"/>
              </a:endParaRPr>
            </a:p>
          </p:txBody>
        </p:sp>
      </p:grpSp>
      <p:pic>
        <p:nvPicPr>
          <p:cNvPr id="118" name="Picture 117">
            <a:extLst>
              <a:ext uri="{FF2B5EF4-FFF2-40B4-BE49-F238E27FC236}">
                <a16:creationId xmlns:a16="http://schemas.microsoft.com/office/drawing/2014/main" id="{DF7856A3-D8B6-4DA5-9089-D78F9E31CBB1}"/>
              </a:ext>
            </a:extLst>
          </p:cNvPr>
          <p:cNvPicPr>
            <a:picLocks noChangeAspect="1"/>
          </p:cNvPicPr>
          <p:nvPr/>
        </p:nvPicPr>
        <p:blipFill>
          <a:blip r:embed="rId9"/>
          <a:stretch>
            <a:fillRect/>
          </a:stretch>
        </p:blipFill>
        <p:spPr>
          <a:xfrm>
            <a:off x="241644" y="1731118"/>
            <a:ext cx="2950720" cy="3395767"/>
          </a:xfrm>
          <a:prstGeom prst="rect">
            <a:avLst/>
          </a:prstGeom>
        </p:spPr>
      </p:pic>
      <p:grpSp>
        <p:nvGrpSpPr>
          <p:cNvPr id="5" name="Group 4">
            <a:extLst>
              <a:ext uri="{FF2B5EF4-FFF2-40B4-BE49-F238E27FC236}">
                <a16:creationId xmlns:a16="http://schemas.microsoft.com/office/drawing/2014/main" id="{64BDDA66-311C-4C8F-B478-15D64135A817}"/>
              </a:ext>
            </a:extLst>
          </p:cNvPr>
          <p:cNvGrpSpPr/>
          <p:nvPr/>
        </p:nvGrpSpPr>
        <p:grpSpPr>
          <a:xfrm>
            <a:off x="3471935" y="161975"/>
            <a:ext cx="6636635" cy="901890"/>
            <a:chOff x="3471934" y="161974"/>
            <a:chExt cx="6636635" cy="901889"/>
          </a:xfrm>
        </p:grpSpPr>
        <p:sp>
          <p:nvSpPr>
            <p:cNvPr id="93" name="Rectangle: Rounded Corners 92">
              <a:extLst>
                <a:ext uri="{FF2B5EF4-FFF2-40B4-BE49-F238E27FC236}">
                  <a16:creationId xmlns:a16="http://schemas.microsoft.com/office/drawing/2014/main" id="{026096AB-2D84-45B3-8091-C1F223232B81}"/>
                </a:ext>
              </a:extLst>
            </p:cNvPr>
            <p:cNvSpPr/>
            <p:nvPr/>
          </p:nvSpPr>
          <p:spPr>
            <a:xfrm>
              <a:off x="3954574" y="215669"/>
              <a:ext cx="6153995" cy="848194"/>
            </a:xfrm>
            <a:prstGeom prst="roundRect">
              <a:avLst>
                <a:gd name="adj" fmla="val 3664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E0A5208B-FD2B-42C0-9A6A-B008D92C6799}"/>
                </a:ext>
              </a:extLst>
            </p:cNvPr>
            <p:cNvSpPr/>
            <p:nvPr/>
          </p:nvSpPr>
          <p:spPr>
            <a:xfrm>
              <a:off x="3471934" y="278264"/>
              <a:ext cx="701651" cy="70165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228DB3BE-6809-4715-A3F9-525A428EAFA6}"/>
                </a:ext>
              </a:extLst>
            </p:cNvPr>
            <p:cNvSpPr txBox="1"/>
            <p:nvPr/>
          </p:nvSpPr>
          <p:spPr>
            <a:xfrm>
              <a:off x="4173585" y="338963"/>
              <a:ext cx="5741124"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Lựa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trồng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407B9ED-A418-42F6-B00B-B10E581CEFE0}"/>
                </a:ext>
              </a:extLst>
            </p:cNvPr>
            <p:cNvSpPr txBox="1"/>
            <p:nvPr/>
          </p:nvSpPr>
          <p:spPr>
            <a:xfrm>
              <a:off x="3577993" y="161974"/>
              <a:ext cx="482051" cy="830996"/>
            </a:xfrm>
            <a:prstGeom prst="rect">
              <a:avLst/>
            </a:prstGeom>
            <a:noFill/>
          </p:spPr>
          <p:txBody>
            <a:bodyPr wrap="square" rtlCol="0">
              <a:spAutoFit/>
            </a:bodyPr>
            <a:lstStyle/>
            <a:p>
              <a:pPr algn="ctr"/>
              <a:r>
                <a:rPr lang="en-US" sz="4800">
                  <a:solidFill>
                    <a:schemeClr val="bg1"/>
                  </a:solidFill>
                  <a:latin typeface="Times New Roman" panose="02020603050405020304" pitchFamily="18" charset="0"/>
                  <a:cs typeface="Times New Roman" panose="02020603050405020304" pitchFamily="18" charset="0"/>
                </a:rPr>
                <a:t>1</a:t>
              </a:r>
              <a:endParaRPr lang="vi-VN" sz="48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392300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1000" fill="hold"/>
                                        <p:tgtEl>
                                          <p:spTgt spid="118"/>
                                        </p:tgtEl>
                                        <p:attrNameLst>
                                          <p:attrName>ppt_w</p:attrName>
                                        </p:attrNameLst>
                                      </p:cBhvr>
                                      <p:tavLst>
                                        <p:tav tm="0">
                                          <p:val>
                                            <p:fltVal val="0"/>
                                          </p:val>
                                        </p:tav>
                                        <p:tav tm="100000">
                                          <p:val>
                                            <p:strVal val="#ppt_w"/>
                                          </p:val>
                                        </p:tav>
                                      </p:tavLst>
                                    </p:anim>
                                    <p:anim calcmode="lin" valueType="num">
                                      <p:cBhvr>
                                        <p:cTn id="8" dur="1000" fill="hold"/>
                                        <p:tgtEl>
                                          <p:spTgt spid="118"/>
                                        </p:tgtEl>
                                        <p:attrNameLst>
                                          <p:attrName>ppt_h</p:attrName>
                                        </p:attrNameLst>
                                      </p:cBhvr>
                                      <p:tavLst>
                                        <p:tav tm="0">
                                          <p:val>
                                            <p:fltVal val="0"/>
                                          </p:val>
                                        </p:tav>
                                        <p:tav tm="100000">
                                          <p:val>
                                            <p:strVal val="#ppt_h"/>
                                          </p:val>
                                        </p:tav>
                                      </p:tavLst>
                                    </p:anim>
                                    <p:anim calcmode="lin" valueType="num">
                                      <p:cBhvr>
                                        <p:cTn id="9" dur="1000" fill="hold"/>
                                        <p:tgtEl>
                                          <p:spTgt spid="118"/>
                                        </p:tgtEl>
                                        <p:attrNameLst>
                                          <p:attrName>style.rotation</p:attrName>
                                        </p:attrNameLst>
                                      </p:cBhvr>
                                      <p:tavLst>
                                        <p:tav tm="0">
                                          <p:val>
                                            <p:fltVal val="90"/>
                                          </p:val>
                                        </p:tav>
                                        <p:tav tm="100000">
                                          <p:val>
                                            <p:fltVal val="0"/>
                                          </p:val>
                                        </p:tav>
                                      </p:tavLst>
                                    </p:anim>
                                    <p:animEffect transition="in" filter="fade">
                                      <p:cBhvr>
                                        <p:cTn id="10" dur="1000"/>
                                        <p:tgtEl>
                                          <p:spTgt spid="118"/>
                                        </p:tgtEl>
                                      </p:cBhvr>
                                    </p:animEffect>
                                  </p:childTnLst>
                                </p:cTn>
                              </p:par>
                              <p:par>
                                <p:cTn id="11" presetID="22" presetClass="entr" presetSubtype="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5500"/>
                            </p:stCondLst>
                            <p:childTnLst>
                              <p:par>
                                <p:cTn id="51" presetID="22"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par>
                          <p:cTn id="58" fill="hold">
                            <p:stCondLst>
                              <p:cond delay="6500"/>
                            </p:stCondLst>
                            <p:childTnLst>
                              <p:par>
                                <p:cTn id="59" presetID="22" presetClass="entr" presetSubtype="8"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954" y="175721"/>
            <a:ext cx="11316929" cy="6075509"/>
          </a:xfrm>
          <a:prstGeom prst="rect">
            <a:avLst/>
          </a:prstGeom>
        </p:spPr>
        <p:txBody>
          <a:bodyPr wrap="square">
            <a:spAutoFit/>
          </a:bodyPr>
          <a:lstStyle/>
          <a:p>
            <a:pPr indent="304800" algn="ctr">
              <a:lnSpc>
                <a:spcPct val="120000"/>
              </a:lnSpc>
              <a:spcAft>
                <a:spcPts val="0"/>
              </a:spcAft>
            </a:pP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Bài</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6</a:t>
            </a:r>
            <a:r>
              <a:rPr lang="vi-VN"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Dự án trồng rau an toàn</a:t>
            </a:r>
            <a:endParaRPr lang="en-US" sz="3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20000"/>
              </a:lnSpc>
              <a:spcAft>
                <a:spcPts val="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2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Các</a:t>
            </a:r>
            <a:r>
              <a:rPr lang="vi-VN" sz="3200" dirty="0">
                <a:latin typeface="Times New Roman" panose="02020603050405020304" pitchFamily="18" charset="0"/>
                <a:ea typeface="Calibri" panose="020F0502020204030204" pitchFamily="34" charset="0"/>
                <a:cs typeface="Times New Roman" panose="02020603050405020304" pitchFamily="18" charset="0"/>
              </a:rPr>
              <a:t> loại rau xanh được trồng phổ biến tại địa phương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2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vực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đang </a:t>
            </a:r>
            <a:r>
              <a:rPr lang="en-US" sz="3200" dirty="0">
                <a:latin typeface="Times New Roman" panose="02020603050405020304" pitchFamily="18" charset="0"/>
                <a:ea typeface="Calibri" panose="020F0502020204030204" pitchFamily="34" charset="0"/>
                <a:cs typeface="Times New Roman" panose="02020603050405020304" pitchFamily="18" charset="0"/>
              </a:rPr>
              <a:t>bị ô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nhiễm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môi trường </a:t>
            </a:r>
            <a:r>
              <a:rPr lang="en-US" sz="3200" dirty="0">
                <a:latin typeface="Times New Roman" panose="02020603050405020304" pitchFamily="18" charset="0"/>
                <a:ea typeface="Calibri" panose="020F0502020204030204" pitchFamily="34" charset="0"/>
                <a:cs typeface="Times New Roman" panose="02020603050405020304" pitchFamily="18" charset="0"/>
              </a:rPr>
              <a:t>ở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phương</a:t>
            </a:r>
            <a:r>
              <a:rPr lang="vi-VN" sz="3200" dirty="0">
                <a:latin typeface="Times New Roman" panose="02020603050405020304" pitchFamily="18" charset="0"/>
                <a:ea typeface="Calibri" panose="020F0502020204030204" pitchFamily="34" charset="0"/>
                <a:cs typeface="Times New Roman" panose="02020603050405020304" pitchFamily="18" charset="0"/>
              </a:rPr>
              <a:t> có trồng rau xanh không?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2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Lập kế hoạch và tính toán chi phí cho một dự án trồng rau an toàn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20000"/>
              </a:lnSpc>
              <a:spcAft>
                <a:spcPts val="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 Trồng, chăm sóc và thu hoạch rau theo đúng quy trình kĩ thuật trồng rau an toàn.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2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Đê</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xuất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pháp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vi-VN" sz="3200" dirty="0">
                <a:latin typeface="Times New Roman" panose="02020603050405020304" pitchFamily="18" charset="0"/>
                <a:ea typeface="Calibri" panose="020F0502020204030204" pitchFamily="34" charset="0"/>
                <a:cs typeface="Times New Roman" panose="02020603050405020304" pitchFamily="18" charset="0"/>
              </a:rPr>
              <a:t> vệ môi trường thông qua dự 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510745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2085</TotalTime>
  <Words>670</Words>
  <Application>Microsoft Office PowerPoint</Application>
  <PresentationFormat>Widescreen</PresentationFormat>
  <Paragraphs>86</Paragraphs>
  <Slides>20</Slides>
  <Notes>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Anaheim</vt:lpstr>
      <vt:lpstr>Arial</vt:lpstr>
      <vt:lpstr>Assistant</vt:lpstr>
      <vt:lpstr>Calibri</vt:lpstr>
      <vt:lpstr>Old English Text MT</vt:lpstr>
      <vt:lpstr>Open Sans</vt:lpstr>
      <vt:lpstr>Times New Roman</vt:lpstr>
      <vt:lpstr>Tw Cen MT</vt:lpstr>
      <vt:lpstr>Droplet</vt:lpstr>
      <vt:lpstr>PowerPoint Presentation</vt:lpstr>
      <vt:lpstr>PowerPoint Presentation</vt:lpstr>
      <vt:lpstr>PowerPoint Presentation</vt:lpstr>
      <vt:lpstr>Giới thiệu</vt:lpstr>
      <vt:lpstr>Bài 6: DỰ ÁN  TRỒNG RAU AN TOÀN (t2)</vt:lpstr>
      <vt:lpstr>PowerPoint Presentation</vt:lpstr>
      <vt:lpstr>Rau muống</vt:lpstr>
      <vt:lpstr>PowerPoint Presentation</vt:lpstr>
      <vt:lpstr>PowerPoint Presentation</vt:lpstr>
      <vt:lpstr>Tính toán chi phí </vt:lpstr>
      <vt:lpstr>ThuyếT trình  dự án trồng rau  an toàn</vt:lpstr>
      <vt:lpstr>PowerPoint Presentation</vt:lpstr>
      <vt:lpstr>PowerPoint Presentation</vt:lpstr>
      <vt:lpstr>dự án trồng rau an toàn</vt:lpstr>
      <vt:lpstr>Các bước trồng rau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BIỆN PHÁP  NÂNG CAO CHẤT LƯỢNG GIẢNG DẠY</dc:title>
  <dc:creator>Hùng Nguyễn</dc:creator>
  <cp:lastModifiedBy>LENOVO</cp:lastModifiedBy>
  <cp:revision>173</cp:revision>
  <cp:lastPrinted>2022-12-09T16:59:53Z</cp:lastPrinted>
  <dcterms:created xsi:type="dcterms:W3CDTF">2020-12-25T05:02:42Z</dcterms:created>
  <dcterms:modified xsi:type="dcterms:W3CDTF">2025-11-21T01:13:36Z</dcterms:modified>
</cp:coreProperties>
</file>