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  <p:sldMasterId id="2147483725" r:id="rId3"/>
  </p:sldMasterIdLst>
  <p:notesMasterIdLst>
    <p:notesMasterId r:id="rId21"/>
  </p:notesMasterIdLst>
  <p:sldIdLst>
    <p:sldId id="299" r:id="rId4"/>
    <p:sldId id="333" r:id="rId5"/>
    <p:sldId id="303" r:id="rId6"/>
    <p:sldId id="324" r:id="rId7"/>
    <p:sldId id="300" r:id="rId8"/>
    <p:sldId id="301" r:id="rId9"/>
    <p:sldId id="330" r:id="rId10"/>
    <p:sldId id="325" r:id="rId11"/>
    <p:sldId id="331" r:id="rId12"/>
    <p:sldId id="289" r:id="rId13"/>
    <p:sldId id="306" r:id="rId14"/>
    <p:sldId id="309" r:id="rId15"/>
    <p:sldId id="329" r:id="rId16"/>
    <p:sldId id="332" r:id="rId17"/>
    <p:sldId id="326" r:id="rId18"/>
    <p:sldId id="284" r:id="rId19"/>
    <p:sldId id="312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CA"/>
    <a:srgbClr val="000099"/>
    <a:srgbClr val="FFCC00"/>
    <a:srgbClr val="887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76" autoAdjust="0"/>
    <p:restoredTop sz="93474" autoAdjust="0"/>
  </p:normalViewPr>
  <p:slideViewPr>
    <p:cSldViewPr snapToGrid="0">
      <p:cViewPr>
        <p:scale>
          <a:sx n="82" d="100"/>
          <a:sy n="82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B1069-D336-4495-B4E5-9F0292362EC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EF130-B28B-4A7A-8240-55737B2C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0DC-0174-4858-92BF-191060A02E5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80FE-9C95-49B5-AD3E-2B57C2B1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0DC-0174-4858-92BF-191060A02E5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80FE-9C95-49B5-AD3E-2B57C2B1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5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0DC-0174-4858-92BF-191060A02E5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80FE-9C95-49B5-AD3E-2B57C2B1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4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0DC-0174-4858-92BF-191060A02E5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80FE-9C95-49B5-AD3E-2B57C2B1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26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7E971B-ABD5-4CD7-B35F-60A5B180DF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B65568-E8E4-4E9A-8DA0-31DD551F65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1AF354-1B1E-4F7D-8F84-63666E25E7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C1955BA-E07F-4335-AE72-EA948D28F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486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4CCDAF8-A144-4A4C-B6D2-2B3272DFA5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868E59D-4255-437F-808B-3CB02149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BAF5418-A2A1-4D5C-9E7A-F2A108F2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44ECF8D-27B7-4176-9FB7-862DCF6675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723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5/20/2022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25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5/20/2022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05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39D"/>
                </a:solidFill>
              </a:rPr>
              <a:pPr/>
              <a:t>5/20/2022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85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5/20/2022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2662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5/20/2022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99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0DC-0174-4858-92BF-191060A02E5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80FE-9C95-49B5-AD3E-2B57C2B1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00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5/20/2022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35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5/20/2022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57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5/20/2022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38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5/20/2022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66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5/20/2022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76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5/20/2022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59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056F-D9A5-4DC1-9FF5-DEE2BC875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23665"/>
      </p:ext>
    </p:extLst>
  </p:cSld>
  <p:clrMapOvr>
    <a:masterClrMapping/>
  </p:clrMapOvr>
  <p:transition spd="slow" advClick="0">
    <p:blinds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5/20/2022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5/20/2022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95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39D"/>
                </a:solidFill>
              </a:rPr>
              <a:pPr/>
              <a:t>5/20/2022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73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0DC-0174-4858-92BF-191060A02E5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80FE-9C95-49B5-AD3E-2B57C2B1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19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5/20/2022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9199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5/20/2022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4506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5/20/2022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79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5/20/2022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36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5/20/2022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71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5/20/2022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98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5/20/2022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96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5/20/2022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7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0DC-0174-4858-92BF-191060A02E5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80FE-9C95-49B5-AD3E-2B57C2B1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8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0DC-0174-4858-92BF-191060A02E5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80FE-9C95-49B5-AD3E-2B57C2B1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0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0DC-0174-4858-92BF-191060A02E5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80FE-9C95-49B5-AD3E-2B57C2B1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2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0DC-0174-4858-92BF-191060A02E5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80FE-9C95-49B5-AD3E-2B57C2B1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3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0DC-0174-4858-92BF-191060A02E5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80FE-9C95-49B5-AD3E-2B57C2B1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0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0DC-0174-4858-92BF-191060A02E5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80FE-9C95-49B5-AD3E-2B57C2B1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6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000DC-0174-4858-92BF-191060A02E5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A80FE-9C95-49B5-AD3E-2B57C2B1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9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5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858" r:id="rId13"/>
    <p:sldLayoutId id="21474838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5/20/2022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2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857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5/20/2022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1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audio" Target="file:///F:\PHONG%20CHONG%20MA%20TUY%20HIV%20-%20AIDS%20(%20Thanh%20pho)%202008-2009\TRUYEN%20THONG%20MA%20TUY\Mo%20uoc%20ngay%20mai.mp3" TargetMode="Externa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5%20ph&#250;t%20&#273;&#7871;m%20ng&#432;&#7907;c%20nh&#7841;c%20vui%20v&#7867;%20h&#224;o%20h&#7913;ng%20cho%20ho&#7841;t%20&#273;&#7897;ng%20nh&#243;m.mp4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5%20ph&#250;t%20&#273;&#7871;m%20ng&#432;&#7907;c%20nh&#7841;c%20vui%20v&#7867;%20h&#224;o%20h&#7913;ng%20cho%20ho&#7841;t%20&#273;&#7897;ng%20nh&#243;m.mp4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&#7899;p%20Ch&#250;ng%20Ta%20&#272;o&#224;n%20K&#7871;t%20-%20Nh&#7841;c%20Thi&#7871;u%20Nhi%20C&#243;%20L&#7901;i%20(mp3cut.net).m4a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B&#7843;n%20sao%20c&#7911;a%20T&#7853;p%202%20B&#233;%20ti&#7871;t%20ki&#7879;m%20&#273;i&#7879;n%20n&#432;&#7899;c%20Phimho&#7841;t%20h&#236;nh%203D%20k&#7929;%20n&#259;ng%20s&#7889;ng%20cho%20tr&#7867;%20qua%20b&#224;i%20h&#225;t%201.mp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5%20ph&#250;t%20&#273;&#7871;m%20ng&#432;&#7907;c%20nh&#7841;c%20vui%20v&#7867;%20h&#224;o%20h&#7913;ng%20cho%20ho&#7841;t%20&#273;&#7897;ng%20nh&#243;m.mp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&#7897;t%20s&#7889;%20bi&#7879;n%20ph&#225;p%20ti&#7871;t%20ki&#7879;m%20&#273;i&#7879;n,%20s&#7917;%20d&#7909;ng%20&#273;i&#7879;n%20an%20to&#224;n%20v&#224;%20hi&#7879;u%20qu&#7843;%20trong%20sinh%20ho&#7841;t%20gia%20&#273;&#236;nh.mp4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9753601" y="4876801"/>
            <a:ext cx="571500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0" y="3505200"/>
            <a:ext cx="488951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226485" y="5511801"/>
            <a:ext cx="5376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10668000" y="381000"/>
            <a:ext cx="8128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6197601" y="381001"/>
            <a:ext cx="5376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7518400" y="228600"/>
            <a:ext cx="488951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4064001" y="533400"/>
            <a:ext cx="488951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auto">
          <a:xfrm>
            <a:off x="2032000" y="1219201"/>
            <a:ext cx="677333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0975" name="AutoShape 15"/>
          <p:cNvSpPr>
            <a:spLocks noChangeArrowheads="1"/>
          </p:cNvSpPr>
          <p:nvPr/>
        </p:nvSpPr>
        <p:spPr bwMode="auto">
          <a:xfrm>
            <a:off x="11277601" y="1981200"/>
            <a:ext cx="514351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0976" name="AutoShape 16"/>
          <p:cNvSpPr>
            <a:spLocks noChangeArrowheads="1"/>
          </p:cNvSpPr>
          <p:nvPr/>
        </p:nvSpPr>
        <p:spPr bwMode="auto">
          <a:xfrm>
            <a:off x="4572001" y="6019800"/>
            <a:ext cx="488951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0977" name="AutoShape 17"/>
          <p:cNvSpPr>
            <a:spLocks noChangeArrowheads="1"/>
          </p:cNvSpPr>
          <p:nvPr/>
        </p:nvSpPr>
        <p:spPr bwMode="auto">
          <a:xfrm>
            <a:off x="11294534" y="4513263"/>
            <a:ext cx="658284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auto">
          <a:xfrm>
            <a:off x="1930401" y="5943600"/>
            <a:ext cx="658284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086" name="AutoShape 22"/>
          <p:cNvSpPr>
            <a:spLocks noChangeArrowheads="1"/>
          </p:cNvSpPr>
          <p:nvPr/>
        </p:nvSpPr>
        <p:spPr bwMode="auto">
          <a:xfrm>
            <a:off x="8534401" y="6019800"/>
            <a:ext cx="658284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11176001" y="5181601"/>
            <a:ext cx="5376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40984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203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7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713259" y="3379259"/>
            <a:ext cx="6858000" cy="9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8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79257" y="3379258"/>
            <a:ext cx="6858000" cy="9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9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30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7988"/>
            <a:ext cx="1219200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99884" y="6483350"/>
            <a:ext cx="58928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9485" y="2923221"/>
            <a:ext cx="11770783" cy="116840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32 – BÀI 14: DỰ ÁN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TOÀN VÀ TIẾT KIỆM ĐIỆN NĂNG TRONG GIA ĐÌNH ( TIẾT 1).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690408" y="4888229"/>
            <a:ext cx="5873751" cy="52387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viên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vi-VN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Phạm Thị Hương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5060593"/>
      </p:ext>
    </p:extLst>
  </p:cSld>
  <p:clrMapOvr>
    <a:masterClrMapping/>
  </p:clrMapOvr>
  <p:transition spd="slow" advClick="0" advTm="3159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84"/>
                </p:tgtEl>
              </p:cMediaNode>
            </p:audio>
          </p:childTnLst>
        </p:cTn>
      </p:par>
    </p:tnLst>
    <p:bldLst>
      <p:bldP spid="40964" grpId="0" autoUpdateAnimBg="0"/>
      <p:bldP spid="40965" grpId="0" animBg="1"/>
      <p:bldP spid="40971" grpId="0" animBg="1"/>
      <p:bldP spid="40972" grpId="0" animBg="1"/>
      <p:bldP spid="40974" grpId="0" animBg="1"/>
      <p:bldP spid="40976" grpId="0" animBg="1"/>
      <p:bldP spid="40977" grpId="0" animBg="1"/>
      <p:bldP spid="409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Text Box 10">
            <a:extLst>
              <a:ext uri="{FF2B5EF4-FFF2-40B4-BE49-F238E27FC236}">
                <a16:creationId xmlns:a16="http://schemas.microsoft.com/office/drawing/2014/main" xmlns="" id="{08A53F9C-DAD4-41DA-A82B-44DCFF339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782" y="1496627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A=P.t</a:t>
            </a:r>
          </a:p>
        </p:txBody>
      </p:sp>
      <p:sp>
        <p:nvSpPr>
          <p:cNvPr id="44045" name="Text Box 13">
            <a:extLst>
              <a:ext uri="{FF2B5EF4-FFF2-40B4-BE49-F238E27FC236}">
                <a16:creationId xmlns:a16="http://schemas.microsoft.com/office/drawing/2014/main" xmlns="" id="{99E9D27F-088A-4D92-B41A-9DE5E0943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22" y="2298069"/>
            <a:ext cx="4191000" cy="255454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t</a:t>
            </a:r>
            <a:r>
              <a:rPr lang="en-US" altLang="en-US" sz="3200" dirty="0">
                <a:solidFill>
                  <a:srgbClr val="3333FF"/>
                </a:solidFill>
                <a:latin typeface=".VnTime" panose="020B7200000000000000" pitchFamily="34" charset="0"/>
              </a:rPr>
              <a:t>: </a:t>
            </a:r>
            <a:r>
              <a:rPr lang="en-US" alt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alt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ời gian làm việc</a:t>
            </a:r>
            <a:endParaRPr lang="en-US" alt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alt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ông suất điện</a:t>
            </a:r>
            <a:endParaRPr lang="en-US" alt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Điện năng tiêu thụ trong thời </a:t>
            </a:r>
            <a:r>
              <a:rPr lang="en-US" alt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solidFill>
                  <a:srgbClr val="3333FF"/>
                </a:solidFill>
                <a:latin typeface=".VnTime" panose="020B7200000000000000" pitchFamily="34" charset="0"/>
              </a:rPr>
              <a:t>t </a:t>
            </a:r>
          </a:p>
        </p:txBody>
      </p:sp>
      <p:sp>
        <p:nvSpPr>
          <p:cNvPr id="44047" name="Text Box 15">
            <a:extLst>
              <a:ext uri="{FF2B5EF4-FFF2-40B4-BE49-F238E27FC236}">
                <a16:creationId xmlns:a16="http://schemas.microsoft.com/office/drawing/2014/main" xmlns="" id="{989FF293-F9D6-4E83-9428-0BB32ED60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722" y="2298069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(h)</a:t>
            </a:r>
          </a:p>
        </p:txBody>
      </p:sp>
      <p:sp>
        <p:nvSpPr>
          <p:cNvPr id="44048" name="Text Box 16">
            <a:extLst>
              <a:ext uri="{FF2B5EF4-FFF2-40B4-BE49-F238E27FC236}">
                <a16:creationId xmlns:a16="http://schemas.microsoft.com/office/drawing/2014/main" xmlns="" id="{D203BDFA-FA22-462B-9FF9-6F677FCD2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8222" y="3099511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(W)</a:t>
            </a:r>
          </a:p>
        </p:txBody>
      </p:sp>
      <p:sp>
        <p:nvSpPr>
          <p:cNvPr id="44049" name="Text Box 17">
            <a:extLst>
              <a:ext uri="{FF2B5EF4-FFF2-40B4-BE49-F238E27FC236}">
                <a16:creationId xmlns:a16="http://schemas.microsoft.com/office/drawing/2014/main" xmlns="" id="{71DFB5CC-D383-4344-B3F0-794B69697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196" y="4221161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(</a:t>
            </a:r>
            <a:r>
              <a:rPr lang="en-US" altLang="en-US" sz="3200" dirty="0" err="1">
                <a:solidFill>
                  <a:srgbClr val="FF0000"/>
                </a:solidFill>
                <a:latin typeface=".VnTime" panose="020B7200000000000000" pitchFamily="34" charset="0"/>
              </a:rPr>
              <a:t>Wh</a:t>
            </a:r>
            <a:r>
              <a:rPr lang="en-US" alt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44050" name="Text Box 18">
            <a:extLst>
              <a:ext uri="{FF2B5EF4-FFF2-40B4-BE49-F238E27FC236}">
                <a16:creationId xmlns:a16="http://schemas.microsoft.com/office/drawing/2014/main" xmlns="" id="{56B43B2C-D588-42A6-9278-30405D137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782" y="5458454"/>
            <a:ext cx="35052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1 kWh = 1000 </a:t>
            </a:r>
            <a:r>
              <a:rPr lang="en-US" altLang="en-US" sz="3200" dirty="0" err="1">
                <a:solidFill>
                  <a:srgbClr val="FF0000"/>
                </a:solidFill>
                <a:latin typeface=".VnTime" panose="020B7200000000000000" pitchFamily="34" charset="0"/>
              </a:rPr>
              <a:t>Wh</a:t>
            </a:r>
            <a:endParaRPr lang="en-US" altLang="en-US" sz="32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2C6F5DB5-75E5-4D0E-A463-2266F5503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95" y="343840"/>
            <a:ext cx="638304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altLang="en-US" sz="3200" dirty="0">
                <a:solidFill>
                  <a:srgbClr val="3333FF"/>
                </a:solidFill>
                <a:latin typeface=".VnTime" panose="020B7200000000000000" pitchFamily="34" charset="0"/>
              </a:rPr>
              <a:t> </a:t>
            </a:r>
            <a:r>
              <a:rPr lang="vi-VN" altLang="en-US" sz="3200" dirty="0" smtClean="0">
                <a:solidFill>
                  <a:srgbClr val="3333FF"/>
                </a:solidFill>
                <a:latin typeface=".VnTime" panose="020B7200000000000000" pitchFamily="34" charset="0"/>
              </a:rPr>
              <a:t>Điện năng tiêu thụ của đồ dùng điện được tính như sau: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xmlns="" id="{6F6B28FA-33EA-4F27-BFFB-36EFDF5F1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86" y="933990"/>
            <a:ext cx="5844467" cy="58130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/>
      <p:bldP spid="44045" grpId="0" animBg="1"/>
      <p:bldP spid="44047" grpId="0"/>
      <p:bldP spid="44048" grpId="0"/>
      <p:bldP spid="44049" grpId="0"/>
      <p:bldP spid="44050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7" name="Text Box 13">
            <a:extLst>
              <a:ext uri="{FF2B5EF4-FFF2-40B4-BE49-F238E27FC236}">
                <a16:creationId xmlns:a16="http://schemas.microsoft.com/office/drawing/2014/main" xmlns="" id="{FBF95470-67CA-45F1-9A1C-43C7917AE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34" y="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Arial" panose="020B0604020202020204" pitchFamily="34" charset="0"/>
              </a:rPr>
              <a:t>Ví</a:t>
            </a:r>
            <a:r>
              <a:rPr lang="en-US" altLang="en-US" sz="2800" b="1" u="sng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Arial" panose="020B0604020202020204" pitchFamily="34" charset="0"/>
              </a:rPr>
              <a:t>dụ</a:t>
            </a:r>
            <a:r>
              <a:rPr lang="en-US" altLang="en-US" sz="2800" b="1" u="sng" dirty="0">
                <a:solidFill>
                  <a:srgbClr val="0000FF"/>
                </a:solidFill>
                <a:latin typeface="Arial" panose="020B0604020202020204" pitchFamily="34" charset="0"/>
              </a:rPr>
              <a:t> 1</a:t>
            </a:r>
          </a:p>
        </p:txBody>
      </p:sp>
      <p:sp>
        <p:nvSpPr>
          <p:cNvPr id="62478" name="Text Box 14">
            <a:extLst>
              <a:ext uri="{FF2B5EF4-FFF2-40B4-BE49-F238E27FC236}">
                <a16:creationId xmlns:a16="http://schemas.microsoft.com/office/drawing/2014/main" xmlns="" id="{3C860380-036C-4AC7-9A76-01F0AEB14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74" y="519113"/>
            <a:ext cx="970181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alt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ính điện năng tiêu thụ của quạt trần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220V- 80W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vi-VN" alt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tháng,mỗi ngày dùng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2479" name="Text Box 15">
            <a:extLst>
              <a:ext uri="{FF2B5EF4-FFF2-40B4-BE49-F238E27FC236}">
                <a16:creationId xmlns:a16="http://schemas.microsoft.com/office/drawing/2014/main" xmlns="" id="{C52C2592-4B72-416B-944F-813193884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42" y="1526750"/>
            <a:ext cx="1114443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u="sng" dirty="0">
                <a:solidFill>
                  <a:srgbClr val="000000"/>
                </a:solidFill>
                <a:latin typeface=".VnTime" panose="020B7200000000000000" pitchFamily="34" charset="0"/>
              </a:rPr>
              <a:t>HD:</a:t>
            </a:r>
            <a:r>
              <a:rPr lang="en-US" altLang="en-US" sz="3200" b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</a:p>
          <a:p>
            <a:pPr marL="457200" indent="-4572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 suất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 80 (W)</a:t>
            </a:r>
            <a:endParaRPr lang="en-US" alt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 4  (h)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An=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 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80.4=320 (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Điện năng tiêu thụ trong 1 tháng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alt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An.30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 320.30 = 9600 (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= 9,6 (kWh)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7" grpId="0"/>
      <p:bldP spid="62478" grpId="0"/>
      <p:bldP spid="624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Group 2">
            <a:extLst>
              <a:ext uri="{FF2B5EF4-FFF2-40B4-BE49-F238E27FC236}">
                <a16:creationId xmlns:a16="http://schemas.microsoft.com/office/drawing/2014/main" xmlns="" id="{35DA7304-79AE-4B81-AAA9-13D4E7E76A50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73902245"/>
              </p:ext>
            </p:extLst>
          </p:nvPr>
        </p:nvGraphicFramePr>
        <p:xfrm>
          <a:off x="1155762" y="427039"/>
          <a:ext cx="10687050" cy="4365625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336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14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đồ dùng điện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 suất tiêu thụ 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P(W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lượng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 sử dụng trong ngày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t(h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 thụ điện năng trong ngày 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A(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Quạt trần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0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vi-V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óng huỳnh quang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0512" name="Text Box 32">
            <a:extLst>
              <a:ext uri="{FF2B5EF4-FFF2-40B4-BE49-F238E27FC236}">
                <a16:creationId xmlns:a16="http://schemas.microsoft.com/office/drawing/2014/main" xmlns="" id="{341355DE-D41A-42E7-928F-4C6B54E2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30764"/>
            <a:ext cx="723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alt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Điện năng tiêu thụ trong 1 ngày</a:t>
            </a:r>
            <a:r>
              <a:rPr lang="en-US" alt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3" name="Text Box 35">
            <a:extLst>
              <a:ext uri="{FF2B5EF4-FFF2-40B4-BE49-F238E27FC236}">
                <a16:creationId xmlns:a16="http://schemas.microsoft.com/office/drawing/2014/main" xmlns="" id="{9C5241FF-806C-4221-8FF9-28055A110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864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Điện năng tiêu thụ trong 1 tháng</a:t>
            </a:r>
            <a:r>
              <a:rPr lang="en-US" alt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20" name="Text Box 36">
            <a:extLst>
              <a:ext uri="{FF2B5EF4-FFF2-40B4-BE49-F238E27FC236}">
                <a16:creationId xmlns:a16="http://schemas.microsoft.com/office/drawing/2014/main" xmlns="" id="{9C749A47-C13B-435E-AB1A-2AD148238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6244" y="2978944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.VnTimeH" panose="020B7200000000000000" pitchFamily="34" charset="0"/>
              </a:rPr>
              <a:t>640</a:t>
            </a:r>
          </a:p>
        </p:txBody>
      </p:sp>
      <p:sp>
        <p:nvSpPr>
          <p:cNvPr id="67621" name="Text Box 37">
            <a:extLst>
              <a:ext uri="{FF2B5EF4-FFF2-40B4-BE49-F238E27FC236}">
                <a16:creationId xmlns:a16="http://schemas.microsoft.com/office/drawing/2014/main" xmlns="" id="{169B460A-3480-45C3-AF79-C558BE190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4738" y="3893851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.VnTimeH" panose="020B7200000000000000" pitchFamily="34" charset="0"/>
              </a:rPr>
              <a:t>360</a:t>
            </a:r>
          </a:p>
        </p:txBody>
      </p:sp>
      <p:sp>
        <p:nvSpPr>
          <p:cNvPr id="67622" name="Text Box 38">
            <a:extLst>
              <a:ext uri="{FF2B5EF4-FFF2-40B4-BE49-F238E27FC236}">
                <a16:creationId xmlns:a16="http://schemas.microsoft.com/office/drawing/2014/main" xmlns="" id="{3E911E79-A26B-41EC-8A52-185BF1034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406" y="4901626"/>
            <a:ext cx="2209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.VnTimeH" panose="020B7200000000000000" pitchFamily="34" charset="0"/>
              </a:rPr>
              <a:t>1000 (</a:t>
            </a:r>
            <a:r>
              <a:rPr lang="en-US" altLang="en-US" sz="3200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W</a:t>
            </a:r>
            <a:r>
              <a:rPr lang="en-US" altLang="en-US" sz="3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h</a:t>
            </a: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)</a:t>
            </a:r>
            <a:endParaRPr lang="en-US" altLang="en-US" sz="32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67623" name="Text Box 39">
            <a:extLst>
              <a:ext uri="{FF2B5EF4-FFF2-40B4-BE49-F238E27FC236}">
                <a16:creationId xmlns:a16="http://schemas.microsoft.com/office/drawing/2014/main" xmlns="" id="{D7639479-913A-46EF-B173-DB1320ADE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486400"/>
            <a:ext cx="43752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1000 x 30 = 30 000(</a:t>
            </a:r>
            <a:r>
              <a:rPr lang="en-US" altLang="en-US" sz="2800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W</a:t>
            </a:r>
            <a:r>
              <a:rPr lang="en-US" altLang="en-US" sz="28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h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)</a:t>
            </a:r>
            <a:endParaRPr lang="en-US" altLang="en-US" sz="28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67624" name="Text Box 40">
            <a:extLst>
              <a:ext uri="{FF2B5EF4-FFF2-40B4-BE49-F238E27FC236}">
                <a16:creationId xmlns:a16="http://schemas.microsoft.com/office/drawing/2014/main" xmlns="" id="{1B15996C-2A84-460C-B877-A23344339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6019799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.VnTimeH" panose="020B7200000000000000" pitchFamily="34" charset="0"/>
              </a:rPr>
              <a:t>= 30 (</a:t>
            </a: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k</a:t>
            </a:r>
            <a:r>
              <a:rPr lang="en-US" altLang="en-US" sz="3200" b="1" dirty="0">
                <a:solidFill>
                  <a:srgbClr val="FF0000"/>
                </a:solidFill>
                <a:latin typeface=".VnTimeH" panose="020B7200000000000000" pitchFamily="34" charset="0"/>
              </a:rPr>
              <a:t>W</a:t>
            </a: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h)</a:t>
            </a:r>
            <a:endParaRPr lang="en-US" altLang="en-US" sz="32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F922F9D-7B8D-43AE-AFDE-714EDA3E53F7}"/>
              </a:ext>
            </a:extLst>
          </p:cNvPr>
          <p:cNvSpPr txBox="1"/>
          <p:nvPr/>
        </p:nvSpPr>
        <p:spPr>
          <a:xfrm>
            <a:off x="0" y="-98849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20" grpId="0"/>
      <p:bldP spid="67621" grpId="0"/>
      <p:bldP spid="67622" grpId="0"/>
      <p:bldP spid="67623" grpId="0"/>
      <p:bldP spid="676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xmlns="" id="{A676FB05-6DD0-403C-AA15-D587D5869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41"/>
            <a:ext cx="52478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 err="1">
                <a:solidFill>
                  <a:srgbClr val="FF0000"/>
                </a:solidFill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itchFamily="18" charset="0"/>
              </a:rPr>
              <a:t>cá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itchFamily="18" charset="0"/>
              </a:rPr>
              <a:t>nhân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 (5 </a:t>
            </a:r>
            <a:r>
              <a:rPr lang="en-US" b="1" dirty="0" err="1">
                <a:solidFill>
                  <a:srgbClr val="FF0000"/>
                </a:solidFill>
                <a:cs typeface="Times New Roman" pitchFamily="18" charset="0"/>
              </a:rPr>
              <a:t>phút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)</a:t>
            </a:r>
            <a:endParaRPr lang="en-US" b="1" dirty="0">
              <a:cs typeface="Times New Roman" pitchFamily="18" charset="0"/>
            </a:endParaRPr>
          </a:p>
          <a:p>
            <a:r>
              <a:rPr lang="en-US" b="1" dirty="0" err="1">
                <a:cs typeface="Times New Roman" pitchFamily="18" charset="0"/>
              </a:rPr>
              <a:t>Học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sinh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thực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hiện</a:t>
            </a:r>
            <a:r>
              <a:rPr lang="en-US" b="1" dirty="0">
                <a:cs typeface="Times New Roman" pitchFamily="18" charset="0"/>
              </a:rPr>
              <a:t> </a:t>
            </a:r>
          </a:p>
          <a:p>
            <a:r>
              <a:rPr lang="en-US" b="1" dirty="0" err="1">
                <a:cs typeface="Times New Roman" pitchFamily="18" charset="0"/>
              </a:rPr>
              <a:t>phiếu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học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tập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số</a:t>
            </a:r>
            <a:r>
              <a:rPr lang="en-US" b="1" dirty="0">
                <a:cs typeface="Times New Roman" pitchFamily="18" charset="0"/>
              </a:rPr>
              <a:t> 2.</a:t>
            </a:r>
          </a:p>
        </p:txBody>
      </p:sp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xmlns="" id="{4D642BF6-2FFC-419E-9D74-6E93C0103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525"/>
            <a:ext cx="4448175" cy="5235929"/>
          </a:xfrm>
          <a:prstGeom prst="rect">
            <a:avLst/>
          </a:prstGeom>
        </p:spPr>
      </p:pic>
      <p:graphicFrame>
        <p:nvGraphicFramePr>
          <p:cNvPr id="9" name="Group 906">
            <a:extLst>
              <a:ext uri="{FF2B5EF4-FFF2-40B4-BE49-F238E27FC236}">
                <a16:creationId xmlns:a16="http://schemas.microsoft.com/office/drawing/2014/main" xmlns="" id="{DCDEDC2C-C153-41FC-833D-41C050ABF8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769179"/>
              </p:ext>
            </p:extLst>
          </p:nvPr>
        </p:nvGraphicFramePr>
        <p:xfrm>
          <a:off x="4649066" y="520070"/>
          <a:ext cx="7428634" cy="6645150"/>
        </p:xfrm>
        <a:graphic>
          <a:graphicData uri="http://schemas.openxmlformats.org/drawingml/2006/table">
            <a:tbl>
              <a:tblPr/>
              <a:tblGrid>
                <a:gridCol w="683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31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71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25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đồ dùng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 suất điện 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P(W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6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Đèn sợi đốt</a:t>
                      </a: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Đèn huỳnh quang</a:t>
                      </a: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6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vi-VN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uạt bàn</a:t>
                      </a: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6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vi-VN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uạt trần</a:t>
                      </a: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6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vi-VN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ủ lạnh</a:t>
                      </a: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6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Tivi</a:t>
                      </a: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6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vi-VN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ếp điện</a:t>
                      </a: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92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Nồi cơm điện</a:t>
                      </a: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445974-F785-433E-A8AC-6FCD8E480579}"/>
              </a:ext>
            </a:extLst>
          </p:cNvPr>
          <p:cNvSpPr txBox="1"/>
          <p:nvPr/>
        </p:nvSpPr>
        <p:spPr>
          <a:xfrm>
            <a:off x="4696691" y="18841"/>
            <a:ext cx="9454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ĐỒ DÙNG VÀ CÔNG SUẤT TRONG GIA ĐÌNH</a:t>
            </a:r>
          </a:p>
        </p:txBody>
      </p:sp>
      <p:sp>
        <p:nvSpPr>
          <p:cNvPr id="5" name="Star: 5 Points 4">
            <a:hlinkClick r:id="rId3" action="ppaction://hlinkfile"/>
            <a:extLst>
              <a:ext uri="{FF2B5EF4-FFF2-40B4-BE49-F238E27FC236}">
                <a16:creationId xmlns:a16="http://schemas.microsoft.com/office/drawing/2014/main" xmlns="" id="{0B9FEEB3-5BF0-4D0A-9F52-70C669AEDCB6}"/>
              </a:ext>
            </a:extLst>
          </p:cNvPr>
          <p:cNvSpPr/>
          <p:nvPr/>
        </p:nvSpPr>
        <p:spPr>
          <a:xfrm>
            <a:off x="3114675" y="711338"/>
            <a:ext cx="676275" cy="5619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8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C8AE83A-20FB-4DB0-8ACE-A2DEF870F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467811"/>
              </p:ext>
            </p:extLst>
          </p:nvPr>
        </p:nvGraphicFramePr>
        <p:xfrm>
          <a:off x="357730" y="1529939"/>
          <a:ext cx="11476540" cy="5318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0464">
                  <a:extLst>
                    <a:ext uri="{9D8B030D-6E8A-4147-A177-3AD203B41FA5}">
                      <a16:colId xmlns:a16="http://schemas.microsoft.com/office/drawing/2014/main" xmlns="" val="3926205322"/>
                    </a:ext>
                  </a:extLst>
                </a:gridCol>
                <a:gridCol w="7217546">
                  <a:extLst>
                    <a:ext uri="{9D8B030D-6E8A-4147-A177-3AD203B41FA5}">
                      <a16:colId xmlns:a16="http://schemas.microsoft.com/office/drawing/2014/main" xmlns="" val="478626427"/>
                    </a:ext>
                  </a:extLst>
                </a:gridCol>
                <a:gridCol w="2308530">
                  <a:extLst>
                    <a:ext uri="{9D8B030D-6E8A-4147-A177-3AD203B41FA5}">
                      <a16:colId xmlns:a16="http://schemas.microsoft.com/office/drawing/2014/main" xmlns="" val="3696402113"/>
                    </a:ext>
                  </a:extLst>
                </a:gridCol>
              </a:tblGrid>
              <a:tr h="245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4877079"/>
                  </a:ext>
                </a:extLst>
              </a:tr>
              <a:tr h="7915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……………………..............</a:t>
                      </a:r>
                    </a:p>
                  </a:txBody>
                  <a:tcPr marL="47056" marR="4705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1988753"/>
                  </a:ext>
                </a:extLst>
              </a:tr>
              <a:tr h="6701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 kí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……………………………………………….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……………………………………………..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</a:txBody>
                  <a:tcPr marL="47056" marR="4705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2521507"/>
                  </a:ext>
                </a:extLst>
              </a:tr>
              <a:tr h="6701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viên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………………………………………………..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</a:txBody>
                  <a:tcPr marL="47056" marR="4705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8994006"/>
                  </a:ext>
                </a:extLst>
              </a:tr>
              <a:tr h="6701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viên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………………………………………………..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</a:txBody>
                  <a:tcPr marL="47056" marR="4705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636979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30DDEABD-943B-48B3-83D8-6D9BBA5D7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2" y="215817"/>
            <a:ext cx="48386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 SƠ CỦA NHÓM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  nhóm:………………………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 sách và vị trí nhân sự: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tar: 5 Points 3">
            <a:hlinkClick r:id="rId2" action="ppaction://hlinkfile"/>
            <a:extLst>
              <a:ext uri="{FF2B5EF4-FFF2-40B4-BE49-F238E27FC236}">
                <a16:creationId xmlns:a16="http://schemas.microsoft.com/office/drawing/2014/main" xmlns="" id="{26AA7581-5804-4109-B087-F53AFCA8EA87}"/>
              </a:ext>
            </a:extLst>
          </p:cNvPr>
          <p:cNvSpPr/>
          <p:nvPr/>
        </p:nvSpPr>
        <p:spPr>
          <a:xfrm>
            <a:off x="8247355" y="5573326"/>
            <a:ext cx="1065321" cy="7901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2DF14D-4943-4CCA-9E41-8E6934C0B2BD}"/>
              </a:ext>
            </a:extLst>
          </p:cNvPr>
          <p:cNvSpPr txBox="1"/>
          <p:nvPr/>
        </p:nvSpPr>
        <p:spPr>
          <a:xfrm>
            <a:off x="82859" y="2753"/>
            <a:ext cx="71701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7C029A-1EFA-46D1-804B-E7F9F65BD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335" y="0"/>
            <a:ext cx="6918665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11D25C-1972-4513-93C3-48C682AAA698}"/>
              </a:ext>
            </a:extLst>
          </p:cNvPr>
          <p:cNvSpPr txBox="1"/>
          <p:nvPr/>
        </p:nvSpPr>
        <p:spPr>
          <a:xfrm>
            <a:off x="307973" y="370377"/>
            <a:ext cx="46635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5437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345014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1645" y="1540885"/>
            <a:ext cx="11088709" cy="335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</a:rPr>
              <a:t>Xem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</a:rPr>
              <a:t>lại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</a:rPr>
              <a:t>nội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</a:rPr>
              <a:t> dung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</a:rPr>
              <a:t>bài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</a:rPr>
              <a:t>học</a:t>
            </a:r>
            <a:endParaRPr lang="en-US" altLang="en-US" sz="4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</a:rPr>
              <a:t>HS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</a:rPr>
              <a:t>tổng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</a:rPr>
              <a:t>hợp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</a:rPr>
              <a:t>hoàn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</a:rPr>
              <a:t>thiện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</a:rPr>
              <a:t>sản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</a:rPr>
              <a:t>phẩm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</a:rPr>
              <a:t>của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</a:rPr>
              <a:t>nhóm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</a:rPr>
              <a:t>chuẩn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</a:rPr>
              <a:t>bị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</a:rPr>
              <a:t>tiết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</a:rPr>
              <a:t>sau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</a:rPr>
              <a:t>lên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</a:rPr>
              <a:t>trình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</a:rPr>
              <a:t>bày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</a:rPr>
              <a:t>dự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</a:rPr>
              <a:t>án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804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tock-vector-animal-in-the-jungle-592066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3048001" y="6491288"/>
            <a:ext cx="632036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1280584" y="1040908"/>
            <a:ext cx="9855200" cy="295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 HỌC KẾT THÚC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XIN CẢM ƠN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 THẦY CÔ GIÁO VÀ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 EM HỌC SINH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707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xmlns="" id="{A676FB05-6DD0-403C-AA15-D587D5869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28" y="214986"/>
            <a:ext cx="52478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b="1" dirty="0">
              <a:cs typeface="Times New Roman" pitchFamily="18" charset="0"/>
            </a:endParaRPr>
          </a:p>
          <a:p>
            <a:endParaRPr lang="en-US" b="1" dirty="0"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8CFF910-7489-4266-A5AD-B1D5FC98652C}"/>
              </a:ext>
            </a:extLst>
          </p:cNvPr>
          <p:cNvSpPr/>
          <p:nvPr/>
        </p:nvSpPr>
        <p:spPr>
          <a:xfrm>
            <a:off x="3957961" y="466861"/>
            <a:ext cx="387954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6A2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xmlns="" id="{5BBBDD05-53BC-4F87-A87E-608BFE611599}"/>
              </a:ext>
            </a:extLst>
          </p:cNvPr>
          <p:cNvSpPr/>
          <p:nvPr/>
        </p:nvSpPr>
        <p:spPr>
          <a:xfrm>
            <a:off x="1134862" y="1600200"/>
            <a:ext cx="2148396" cy="1828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2AA8D66D-3121-414D-B502-A97E54A5FD33}"/>
              </a:ext>
            </a:extLst>
          </p:cNvPr>
          <p:cNvSpPr/>
          <p:nvPr/>
        </p:nvSpPr>
        <p:spPr>
          <a:xfrm>
            <a:off x="1134862" y="3860107"/>
            <a:ext cx="2601158" cy="223717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C017211-B156-45D9-9FCB-37571E7BA23B}"/>
              </a:ext>
            </a:extLst>
          </p:cNvPr>
          <p:cNvSpPr/>
          <p:nvPr/>
        </p:nvSpPr>
        <p:spPr>
          <a:xfrm>
            <a:off x="8389398" y="1726136"/>
            <a:ext cx="2681056" cy="12783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ata 9">
            <a:extLst>
              <a:ext uri="{FF2B5EF4-FFF2-40B4-BE49-F238E27FC236}">
                <a16:creationId xmlns:a16="http://schemas.microsoft.com/office/drawing/2014/main" xmlns="" id="{29CDD20D-8C9F-4061-9CB2-D402B6945DF8}"/>
              </a:ext>
            </a:extLst>
          </p:cNvPr>
          <p:cNvSpPr/>
          <p:nvPr/>
        </p:nvSpPr>
        <p:spPr>
          <a:xfrm>
            <a:off x="7407676" y="4326186"/>
            <a:ext cx="2322250" cy="1784412"/>
          </a:xfrm>
          <a:prstGeom prst="flowChartInputOutp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F5402579-2E72-412E-A8F2-0B0CFE0CCD50}"/>
              </a:ext>
            </a:extLst>
          </p:cNvPr>
          <p:cNvCxnSpPr>
            <a:stCxn id="2" idx="2"/>
            <a:endCxn id="4" idx="0"/>
          </p:cNvCxnSpPr>
          <p:nvPr/>
        </p:nvCxnSpPr>
        <p:spPr>
          <a:xfrm flipH="1">
            <a:off x="2209060" y="1420968"/>
            <a:ext cx="3688672" cy="179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15171336-B6E9-40BC-B6C6-5707AB0C844C}"/>
              </a:ext>
            </a:extLst>
          </p:cNvPr>
          <p:cNvCxnSpPr>
            <a:stCxn id="2" idx="2"/>
            <a:endCxn id="5" idx="0"/>
          </p:cNvCxnSpPr>
          <p:nvPr/>
        </p:nvCxnSpPr>
        <p:spPr>
          <a:xfrm flipH="1">
            <a:off x="2435441" y="1420968"/>
            <a:ext cx="3462291" cy="2439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BD844666-73E7-4823-976D-1CF5DD05D657}"/>
              </a:ext>
            </a:extLst>
          </p:cNvPr>
          <p:cNvCxnSpPr>
            <a:cxnSpLocks/>
            <a:stCxn id="2" idx="2"/>
            <a:endCxn id="10" idx="0"/>
          </p:cNvCxnSpPr>
          <p:nvPr/>
        </p:nvCxnSpPr>
        <p:spPr>
          <a:xfrm>
            <a:off x="5897732" y="1420968"/>
            <a:ext cx="2903294" cy="2905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91341189-0D04-4D1D-9E77-9F49A2079DEB}"/>
              </a:ext>
            </a:extLst>
          </p:cNvPr>
          <p:cNvCxnSpPr>
            <a:stCxn id="2" idx="2"/>
            <a:endCxn id="9" idx="0"/>
          </p:cNvCxnSpPr>
          <p:nvPr/>
        </p:nvCxnSpPr>
        <p:spPr>
          <a:xfrm>
            <a:off x="5897732" y="1420968"/>
            <a:ext cx="3832194" cy="305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ar: 5 Points 12">
            <a:hlinkClick r:id="rId3" action="ppaction://hlinkfile"/>
            <a:extLst>
              <a:ext uri="{FF2B5EF4-FFF2-40B4-BE49-F238E27FC236}">
                <a16:creationId xmlns:a16="http://schemas.microsoft.com/office/drawing/2014/main" xmlns="" id="{3394F6B2-8D5A-4266-AE0C-02F5517E7C5E}"/>
              </a:ext>
            </a:extLst>
          </p:cNvPr>
          <p:cNvSpPr/>
          <p:nvPr/>
        </p:nvSpPr>
        <p:spPr>
          <a:xfrm>
            <a:off x="10457895" y="5162364"/>
            <a:ext cx="1597979" cy="15580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4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4" grpId="0" animBg="1"/>
      <p:bldP spid="5" grpId="0" animBg="1"/>
      <p:bldP spid="9" grpId="0" animBg="1"/>
      <p:bldP spid="10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83ADA8-94E9-4074-AE0A-36D39BB73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962" y="-31669"/>
            <a:ext cx="6967071" cy="6696810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xmlns="" id="{A676FB05-6DD0-403C-AA15-D587D5869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88" y="19676"/>
            <a:ext cx="577936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cá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(2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)</a:t>
            </a:r>
            <a:endParaRPr lang="en-US" sz="3600" b="1" dirty="0">
              <a:cs typeface="Times New Roman" pitchFamily="18" charset="0"/>
            </a:endParaRPr>
          </a:p>
          <a:p>
            <a:endParaRPr lang="en-US" sz="3600" b="1" dirty="0">
              <a:cs typeface="Times New Roman" pitchFamily="18" charset="0"/>
            </a:endParaRPr>
          </a:p>
          <a:p>
            <a:r>
              <a:rPr lang="en-US" sz="3600" b="1" u="sng" dirty="0" err="1">
                <a:cs typeface="Times New Roman" pitchFamily="18" charset="0"/>
              </a:rPr>
              <a:t>Nhiệm</a:t>
            </a:r>
            <a:r>
              <a:rPr lang="en-US" sz="3600" b="1" u="sng" dirty="0">
                <a:cs typeface="Times New Roman" pitchFamily="18" charset="0"/>
              </a:rPr>
              <a:t> </a:t>
            </a:r>
            <a:r>
              <a:rPr lang="en-US" sz="3600" b="1" u="sng" dirty="0" err="1">
                <a:cs typeface="Times New Roman" pitchFamily="18" charset="0"/>
              </a:rPr>
              <a:t>vụ</a:t>
            </a:r>
            <a:r>
              <a:rPr lang="en-US" sz="3600" b="1" u="sng" dirty="0">
                <a:cs typeface="Times New Roman" pitchFamily="18" charset="0"/>
              </a:rPr>
              <a:t>: </a:t>
            </a:r>
            <a:r>
              <a:rPr lang="en-US" sz="3600" b="1" dirty="0" err="1">
                <a:cs typeface="Times New Roman" pitchFamily="18" charset="0"/>
              </a:rPr>
              <a:t>Học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sinh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thực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hiện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phiếu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học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tập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số</a:t>
            </a:r>
            <a:r>
              <a:rPr lang="en-US" sz="3600" b="1" dirty="0">
                <a:cs typeface="Times New Roman" pitchFamily="18" charset="0"/>
              </a:rPr>
              <a:t> 1: </a:t>
            </a:r>
          </a:p>
          <a:p>
            <a:r>
              <a:rPr lang="en-US" sz="3600" b="1" dirty="0" err="1">
                <a:cs typeface="Times New Roman" pitchFamily="18" charset="0"/>
              </a:rPr>
              <a:t>câu</a:t>
            </a:r>
            <a:r>
              <a:rPr lang="en-US" sz="3600" b="1" dirty="0">
                <a:cs typeface="Times New Roman" pitchFamily="18" charset="0"/>
              </a:rPr>
              <a:t> 1, 2</a:t>
            </a:r>
          </a:p>
        </p:txBody>
      </p:sp>
      <p:sp>
        <p:nvSpPr>
          <p:cNvPr id="5" name="Star: 5 Points 4">
            <a:hlinkClick r:id="rId3" action="ppaction://hlinkfile"/>
            <a:extLst>
              <a:ext uri="{FF2B5EF4-FFF2-40B4-BE49-F238E27FC236}">
                <a16:creationId xmlns:a16="http://schemas.microsoft.com/office/drawing/2014/main" xmlns="" id="{2E52871F-0228-4065-8C42-C099FE1D5F25}"/>
              </a:ext>
            </a:extLst>
          </p:cNvPr>
          <p:cNvSpPr/>
          <p:nvPr/>
        </p:nvSpPr>
        <p:spPr>
          <a:xfrm>
            <a:off x="695324" y="5601810"/>
            <a:ext cx="1177863" cy="94186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4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4189" y="6156183"/>
            <a:ext cx="11603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 descr="gp-01.jpg">
            <a:extLst>
              <a:ext uri="{FF2B5EF4-FFF2-40B4-BE49-F238E27FC236}">
                <a16:creationId xmlns:a16="http://schemas.microsoft.com/office/drawing/2014/main" xmlns="" id="{8EB4A77E-F00C-4660-A327-DDCC1E4AE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72" y="2648408"/>
            <a:ext cx="5013273" cy="312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xmlns="" id="{A676FB05-6DD0-403C-AA15-D587D5869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708" y="880097"/>
            <a:ext cx="90211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 err="1">
                <a:cs typeface="Times New Roman" pitchFamily="18" charset="0"/>
              </a:rPr>
              <a:t>Lần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lượt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mỗi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nhóm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cử</a:t>
            </a:r>
            <a:r>
              <a:rPr lang="en-US" b="1" dirty="0">
                <a:cs typeface="Times New Roman" pitchFamily="18" charset="0"/>
              </a:rPr>
              <a:t> 01 HS </a:t>
            </a:r>
            <a:r>
              <a:rPr lang="en-US" b="1" dirty="0" err="1">
                <a:cs typeface="Times New Roman" pitchFamily="18" charset="0"/>
              </a:rPr>
              <a:t>đại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diện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trả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lời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câu</a:t>
            </a:r>
            <a:r>
              <a:rPr lang="en-US" b="1" dirty="0">
                <a:cs typeface="Times New Roman" pitchFamily="18" charset="0"/>
              </a:rPr>
              <a:t> 1 </a:t>
            </a:r>
            <a:r>
              <a:rPr lang="en-US" b="1" dirty="0" err="1">
                <a:cs typeface="Times New Roman" pitchFamily="18" charset="0"/>
              </a:rPr>
              <a:t>trong</a:t>
            </a:r>
            <a:r>
              <a:rPr lang="en-US" b="1" dirty="0">
                <a:cs typeface="Times New Roman" pitchFamily="18" charset="0"/>
              </a:rPr>
              <a:t> PHT </a:t>
            </a:r>
            <a:r>
              <a:rPr lang="en-US" b="1" dirty="0" err="1">
                <a:cs typeface="Times New Roman" pitchFamily="18" charset="0"/>
              </a:rPr>
              <a:t>số</a:t>
            </a:r>
            <a:r>
              <a:rPr lang="en-US" b="1" dirty="0">
                <a:cs typeface="Times New Roman" pitchFamily="18" charset="0"/>
              </a:rPr>
              <a:t> 1, </a:t>
            </a:r>
            <a:r>
              <a:rPr lang="en-US" b="1" dirty="0" err="1">
                <a:cs typeface="Times New Roman" pitchFamily="18" charset="0"/>
              </a:rPr>
              <a:t>đội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nào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bị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lặp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đáp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án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hoặc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không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có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câu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trả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lời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trong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vòng</a:t>
            </a:r>
            <a:r>
              <a:rPr lang="en-US" b="1" dirty="0">
                <a:cs typeface="Times New Roman" pitchFamily="18" charset="0"/>
              </a:rPr>
              <a:t> 05 </a:t>
            </a:r>
            <a:r>
              <a:rPr lang="en-US" b="1" dirty="0" err="1">
                <a:cs typeface="Times New Roman" pitchFamily="18" charset="0"/>
              </a:rPr>
              <a:t>giây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thì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đội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đó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phải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dừng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lại</a:t>
            </a:r>
            <a:r>
              <a:rPr lang="en-US" b="1" dirty="0">
                <a:cs typeface="Times New Roman" pitchFamily="18" charset="0"/>
              </a:rPr>
              <a:t>.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EABB5BE9-5E0B-48EE-AD1F-AB36D11762D4}"/>
              </a:ext>
            </a:extLst>
          </p:cNvPr>
          <p:cNvSpPr/>
          <p:nvPr/>
        </p:nvSpPr>
        <p:spPr>
          <a:xfrm>
            <a:off x="7876769" y="2458938"/>
            <a:ext cx="3930534" cy="2930614"/>
          </a:xfrm>
          <a:prstGeom prst="wedgeEllipseCallout">
            <a:avLst>
              <a:gd name="adj1" fmla="val -64049"/>
              <a:gd name="adj2" fmla="val 2341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WordArt 2">
            <a:extLst>
              <a:ext uri="{FF2B5EF4-FFF2-40B4-BE49-F238E27FC236}">
                <a16:creationId xmlns:a16="http://schemas.microsoft.com/office/drawing/2014/main" xmlns="" id="{801B643D-45A6-47E1-B90D-89F3E29637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4921" y="22195"/>
            <a:ext cx="4241568" cy="4984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TRẢ LỜI NHANH?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stock-vector-wild-animal-and-banner-50236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2293600" cy="6915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52400"/>
            <a:ext cx="11176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6477000"/>
            <a:ext cx="6299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10871" y="3967033"/>
            <a:ext cx="784752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32 – BÀI 14: DỰ ÁN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TOÀN VÀ TIẾT KIỆM ĐIỆN NĂNG TRONG GIA ĐÌNH (TIẾT 1).</a:t>
            </a:r>
          </a:p>
        </p:txBody>
      </p:sp>
    </p:spTree>
    <p:extLst>
      <p:ext uri="{BB962C8B-B14F-4D97-AF65-F5344CB8AC3E}">
        <p14:creationId xmlns:p14="http://schemas.microsoft.com/office/powerpoint/2010/main" val="21647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NỘI DUNG CHÍNH</a:t>
            </a:r>
            <a:r>
              <a:rPr lang="en-US" sz="50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382184" y="1066800"/>
            <a:ext cx="10443633" cy="4724400"/>
            <a:chOff x="653" y="957"/>
            <a:chExt cx="4934" cy="2739"/>
          </a:xfrm>
        </p:grpSpPr>
        <p:grpSp>
          <p:nvGrpSpPr>
            <p:cNvPr id="8207" name="Group 3"/>
            <p:cNvGrpSpPr>
              <a:grpSpLocks/>
            </p:cNvGrpSpPr>
            <p:nvPr/>
          </p:nvGrpSpPr>
          <p:grpSpPr bwMode="auto">
            <a:xfrm>
              <a:off x="653" y="1182"/>
              <a:ext cx="1020" cy="2271"/>
              <a:chOff x="677" y="998"/>
              <a:chExt cx="939" cy="2271"/>
            </a:xfrm>
          </p:grpSpPr>
          <p:sp>
            <p:nvSpPr>
              <p:cNvPr id="8217" name="Freeform 4"/>
              <p:cNvSpPr>
                <a:spLocks/>
              </p:cNvSpPr>
              <p:nvPr/>
            </p:nvSpPr>
            <p:spPr bwMode="gray">
              <a:xfrm flipV="1">
                <a:off x="683" y="2087"/>
                <a:ext cx="933" cy="1182"/>
              </a:xfrm>
              <a:custGeom>
                <a:avLst/>
                <a:gdLst>
                  <a:gd name="T0" fmla="*/ 118 w 933"/>
                  <a:gd name="T1" fmla="*/ 1044 h 1182"/>
                  <a:gd name="T2" fmla="*/ 128 w 933"/>
                  <a:gd name="T3" fmla="*/ 340 h 1182"/>
                  <a:gd name="T4" fmla="*/ 264 w 933"/>
                  <a:gd name="T5" fmla="*/ 210 h 1182"/>
                  <a:gd name="T6" fmla="*/ 720 w 933"/>
                  <a:gd name="T7" fmla="*/ 202 h 1182"/>
                  <a:gd name="T8" fmla="*/ 720 w 933"/>
                  <a:gd name="T9" fmla="*/ 320 h 1182"/>
                  <a:gd name="T10" fmla="*/ 933 w 933"/>
                  <a:gd name="T11" fmla="*/ 153 h 1182"/>
                  <a:gd name="T12" fmla="*/ 712 w 933"/>
                  <a:gd name="T13" fmla="*/ 0 h 1182"/>
                  <a:gd name="T14" fmla="*/ 714 w 933"/>
                  <a:gd name="T15" fmla="*/ 92 h 1182"/>
                  <a:gd name="T16" fmla="*/ 234 w 933"/>
                  <a:gd name="T17" fmla="*/ 94 h 1182"/>
                  <a:gd name="T18" fmla="*/ 0 w 933"/>
                  <a:gd name="T19" fmla="*/ 298 h 1182"/>
                  <a:gd name="T20" fmla="*/ 0 w 933"/>
                  <a:gd name="T21" fmla="*/ 1058 h 1182"/>
                  <a:gd name="T22" fmla="*/ 118 w 933"/>
                  <a:gd name="T23" fmla="*/ 1044 h 11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33"/>
                  <a:gd name="T37" fmla="*/ 0 h 1182"/>
                  <a:gd name="T38" fmla="*/ 933 w 933"/>
                  <a:gd name="T39" fmla="*/ 1182 h 11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33" h="1182">
                    <a:moveTo>
                      <a:pt x="118" y="1044"/>
                    </a:moveTo>
                    <a:lnTo>
                      <a:pt x="128" y="340"/>
                    </a:lnTo>
                    <a:cubicBezTo>
                      <a:pt x="134" y="214"/>
                      <a:pt x="182" y="212"/>
                      <a:pt x="264" y="210"/>
                    </a:cubicBezTo>
                    <a:lnTo>
                      <a:pt x="720" y="202"/>
                    </a:lnTo>
                    <a:lnTo>
                      <a:pt x="720" y="320"/>
                    </a:lnTo>
                    <a:lnTo>
                      <a:pt x="933" y="153"/>
                    </a:lnTo>
                    <a:lnTo>
                      <a:pt x="712" y="0"/>
                    </a:lnTo>
                    <a:lnTo>
                      <a:pt x="714" y="92"/>
                    </a:lnTo>
                    <a:cubicBezTo>
                      <a:pt x="714" y="92"/>
                      <a:pt x="406" y="94"/>
                      <a:pt x="234" y="94"/>
                    </a:cubicBezTo>
                    <a:cubicBezTo>
                      <a:pt x="60" y="96"/>
                      <a:pt x="2" y="156"/>
                      <a:pt x="0" y="298"/>
                    </a:cubicBezTo>
                    <a:lnTo>
                      <a:pt x="0" y="1058"/>
                    </a:lnTo>
                    <a:cubicBezTo>
                      <a:pt x="20" y="1182"/>
                      <a:pt x="93" y="1170"/>
                      <a:pt x="118" y="10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9" name="Freeform 6"/>
              <p:cNvSpPr>
                <a:spLocks/>
              </p:cNvSpPr>
              <p:nvPr/>
            </p:nvSpPr>
            <p:spPr bwMode="gray">
              <a:xfrm>
                <a:off x="677" y="998"/>
                <a:ext cx="933" cy="1182"/>
              </a:xfrm>
              <a:custGeom>
                <a:avLst/>
                <a:gdLst>
                  <a:gd name="T0" fmla="*/ 118 w 933"/>
                  <a:gd name="T1" fmla="*/ 1044 h 1182"/>
                  <a:gd name="T2" fmla="*/ 128 w 933"/>
                  <a:gd name="T3" fmla="*/ 340 h 1182"/>
                  <a:gd name="T4" fmla="*/ 264 w 933"/>
                  <a:gd name="T5" fmla="*/ 210 h 1182"/>
                  <a:gd name="T6" fmla="*/ 720 w 933"/>
                  <a:gd name="T7" fmla="*/ 202 h 1182"/>
                  <a:gd name="T8" fmla="*/ 720 w 933"/>
                  <a:gd name="T9" fmla="*/ 320 h 1182"/>
                  <a:gd name="T10" fmla="*/ 933 w 933"/>
                  <a:gd name="T11" fmla="*/ 153 h 1182"/>
                  <a:gd name="T12" fmla="*/ 712 w 933"/>
                  <a:gd name="T13" fmla="*/ 0 h 1182"/>
                  <a:gd name="T14" fmla="*/ 714 w 933"/>
                  <a:gd name="T15" fmla="*/ 92 h 1182"/>
                  <a:gd name="T16" fmla="*/ 234 w 933"/>
                  <a:gd name="T17" fmla="*/ 94 h 1182"/>
                  <a:gd name="T18" fmla="*/ 0 w 933"/>
                  <a:gd name="T19" fmla="*/ 298 h 1182"/>
                  <a:gd name="T20" fmla="*/ 0 w 933"/>
                  <a:gd name="T21" fmla="*/ 1058 h 1182"/>
                  <a:gd name="T22" fmla="*/ 118 w 933"/>
                  <a:gd name="T23" fmla="*/ 1044 h 11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33"/>
                  <a:gd name="T37" fmla="*/ 0 h 1182"/>
                  <a:gd name="T38" fmla="*/ 933 w 933"/>
                  <a:gd name="T39" fmla="*/ 1182 h 11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33" h="1182">
                    <a:moveTo>
                      <a:pt x="118" y="1044"/>
                    </a:moveTo>
                    <a:lnTo>
                      <a:pt x="128" y="340"/>
                    </a:lnTo>
                    <a:cubicBezTo>
                      <a:pt x="134" y="214"/>
                      <a:pt x="182" y="212"/>
                      <a:pt x="264" y="210"/>
                    </a:cubicBezTo>
                    <a:lnTo>
                      <a:pt x="720" y="202"/>
                    </a:lnTo>
                    <a:lnTo>
                      <a:pt x="720" y="320"/>
                    </a:lnTo>
                    <a:lnTo>
                      <a:pt x="933" y="153"/>
                    </a:lnTo>
                    <a:lnTo>
                      <a:pt x="712" y="0"/>
                    </a:lnTo>
                    <a:lnTo>
                      <a:pt x="714" y="92"/>
                    </a:lnTo>
                    <a:cubicBezTo>
                      <a:pt x="714" y="92"/>
                      <a:pt x="406" y="94"/>
                      <a:pt x="234" y="94"/>
                    </a:cubicBezTo>
                    <a:cubicBezTo>
                      <a:pt x="60" y="96"/>
                      <a:pt x="2" y="156"/>
                      <a:pt x="0" y="298"/>
                    </a:cubicBezTo>
                    <a:lnTo>
                      <a:pt x="0" y="1058"/>
                    </a:lnTo>
                    <a:cubicBezTo>
                      <a:pt x="20" y="1182"/>
                      <a:pt x="93" y="1170"/>
                      <a:pt x="118" y="10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AutoShape 9"/>
            <p:cNvSpPr>
              <a:spLocks noChangeArrowheads="1"/>
            </p:cNvSpPr>
            <p:nvPr/>
          </p:nvSpPr>
          <p:spPr bwMode="ltGray">
            <a:xfrm>
              <a:off x="2171" y="2868"/>
              <a:ext cx="3416" cy="828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AutoShape 11"/>
            <p:cNvSpPr>
              <a:spLocks noChangeArrowheads="1"/>
            </p:cNvSpPr>
            <p:nvPr/>
          </p:nvSpPr>
          <p:spPr bwMode="gray">
            <a:xfrm>
              <a:off x="2101" y="967"/>
              <a:ext cx="3438" cy="822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hlink">
                    <a:alpha val="80000"/>
                  </a:schemeClr>
                </a:gs>
                <a:gs pos="100000">
                  <a:schemeClr val="hlink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gray">
            <a:xfrm>
              <a:off x="1664" y="957"/>
              <a:ext cx="1026" cy="818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gray">
            <a:xfrm>
              <a:off x="1774" y="998"/>
              <a:ext cx="511" cy="409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7"/>
            <p:cNvSpPr>
              <a:spLocks noChangeArrowheads="1"/>
            </p:cNvSpPr>
            <p:nvPr/>
          </p:nvSpPr>
          <p:spPr bwMode="gray">
            <a:xfrm>
              <a:off x="1680" y="2862"/>
              <a:ext cx="1026" cy="818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gray">
            <a:xfrm>
              <a:off x="1810" y="2897"/>
              <a:ext cx="511" cy="409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" name="AutoShape 10"/>
          <p:cNvSpPr>
            <a:spLocks noChangeArrowheads="1"/>
          </p:cNvSpPr>
          <p:nvPr/>
        </p:nvSpPr>
        <p:spPr bwMode="gray">
          <a:xfrm>
            <a:off x="5710767" y="4910138"/>
            <a:ext cx="501651" cy="347662"/>
          </a:xfrm>
          <a:prstGeom prst="rightArrow">
            <a:avLst>
              <a:gd name="adj1" fmla="val 50000"/>
              <a:gd name="adj2" fmla="val 45091"/>
            </a:avLst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altLang="en-US">
              <a:latin typeface="Arial" charset="0"/>
            </a:endParaRP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gray">
          <a:xfrm>
            <a:off x="5683252" y="1600200"/>
            <a:ext cx="501649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altLang="en-US">
              <a:latin typeface="Arial" charset="0"/>
            </a:endParaRPr>
          </a:p>
        </p:txBody>
      </p:sp>
      <p:pic>
        <p:nvPicPr>
          <p:cNvPr id="21" name="Picture 19" descr="YG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4" y="2438400"/>
            <a:ext cx="251036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0"/>
          <p:cNvSpPr txBox="1">
            <a:spLocks noChangeArrowheads="1"/>
          </p:cNvSpPr>
          <p:nvPr/>
        </p:nvSpPr>
        <p:spPr bwMode="black">
          <a:xfrm>
            <a:off x="5588000" y="1241407"/>
            <a:ext cx="62187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just"/>
            <a:r>
              <a:rPr lang="en-US" altLang="en-US" b="1" dirty="0"/>
              <a:t> GIỚI THIỆU, LẬP KẾ HOẠCH DỰ ÁN</a:t>
            </a:r>
            <a:endParaRPr lang="en-US" altLang="en-US" dirty="0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black">
          <a:xfrm>
            <a:off x="5710767" y="4775478"/>
            <a:ext cx="6096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US" altLang="en-US" sz="2700" b="1" dirty="0"/>
              <a:t> HỌC SINH THỰC HIỆN DỰ ÁN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gray">
          <a:xfrm>
            <a:off x="371683" y="3159628"/>
            <a:ext cx="20976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b="1">
                <a:cs typeface="Times New Roman" pitchFamily="18" charset="0"/>
              </a:rPr>
              <a:t>TIẾT 1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white">
          <a:xfrm>
            <a:off x="3556001" y="1371601"/>
            <a:ext cx="223096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rgbClr val="FEFFFF"/>
                </a:solidFill>
                <a:latin typeface="Arial" charset="0"/>
              </a:rPr>
              <a:t>I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white">
          <a:xfrm>
            <a:off x="3556001" y="4662488"/>
            <a:ext cx="223096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rgbClr val="FEFFFF"/>
                </a:solidFill>
                <a:latin typeface="Arial" charset="0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138822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0" grpId="0" animBg="1"/>
      <p:bldP spid="22" grpId="0"/>
      <p:bldP spid="24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xmlns="" id="{A676FB05-6DD0-403C-AA15-D587D5869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28" y="214986"/>
            <a:ext cx="52478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b="1" dirty="0">
              <a:cs typeface="Times New Roman" pitchFamily="18" charset="0"/>
            </a:endParaRPr>
          </a:p>
          <a:p>
            <a:endParaRPr lang="en-US" b="1" dirty="0"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8CFF910-7489-4266-A5AD-B1D5FC98652C}"/>
              </a:ext>
            </a:extLst>
          </p:cNvPr>
          <p:cNvSpPr/>
          <p:nvPr/>
        </p:nvSpPr>
        <p:spPr>
          <a:xfrm>
            <a:off x="95250" y="0"/>
            <a:ext cx="12172950" cy="26277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PHT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xmlns="" id="{5BBBDD05-53BC-4F87-A87E-608BFE611599}"/>
              </a:ext>
            </a:extLst>
          </p:cNvPr>
          <p:cNvSpPr/>
          <p:nvPr/>
        </p:nvSpPr>
        <p:spPr>
          <a:xfrm>
            <a:off x="347344" y="3336798"/>
            <a:ext cx="2138404" cy="148377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2AA8D66D-3121-414D-B502-A97E54A5FD33}"/>
              </a:ext>
            </a:extLst>
          </p:cNvPr>
          <p:cNvSpPr/>
          <p:nvPr/>
        </p:nvSpPr>
        <p:spPr>
          <a:xfrm>
            <a:off x="3251722" y="3751001"/>
            <a:ext cx="1845818" cy="1440399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C017211-B156-45D9-9FCB-37571E7BA23B}"/>
              </a:ext>
            </a:extLst>
          </p:cNvPr>
          <p:cNvSpPr/>
          <p:nvPr/>
        </p:nvSpPr>
        <p:spPr>
          <a:xfrm>
            <a:off x="6134564" y="3547072"/>
            <a:ext cx="2335288" cy="9241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ata 9">
            <a:extLst>
              <a:ext uri="{FF2B5EF4-FFF2-40B4-BE49-F238E27FC236}">
                <a16:creationId xmlns:a16="http://schemas.microsoft.com/office/drawing/2014/main" xmlns="" id="{29CDD20D-8C9F-4061-9CB2-D402B6945DF8}"/>
              </a:ext>
            </a:extLst>
          </p:cNvPr>
          <p:cNvSpPr/>
          <p:nvPr/>
        </p:nvSpPr>
        <p:spPr>
          <a:xfrm>
            <a:off x="10368528" y="3654210"/>
            <a:ext cx="1421906" cy="1440399"/>
          </a:xfrm>
          <a:prstGeom prst="flowChartInputOutp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F5402579-2E72-412E-A8F2-0B0CFE0CCD50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 flipH="1">
            <a:off x="1416546" y="2627790"/>
            <a:ext cx="4765179" cy="709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15171336-B6E9-40BC-B6C6-5707AB0C844C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 flipH="1">
            <a:off x="4174631" y="2627790"/>
            <a:ext cx="2007094" cy="1123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BD844666-73E7-4823-976D-1CF5DD05D657}"/>
              </a:ext>
            </a:extLst>
          </p:cNvPr>
          <p:cNvCxnSpPr>
            <a:cxnSpLocks/>
            <a:stCxn id="2" idx="2"/>
            <a:endCxn id="10" idx="0"/>
          </p:cNvCxnSpPr>
          <p:nvPr/>
        </p:nvCxnSpPr>
        <p:spPr>
          <a:xfrm>
            <a:off x="6181725" y="2627790"/>
            <a:ext cx="5039947" cy="1026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91341189-0D04-4D1D-9E77-9F49A2079DEB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>
            <a:off x="6181725" y="2627790"/>
            <a:ext cx="1120483" cy="919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9C267EB6-645F-437E-B773-0208F07CB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08" y="5529583"/>
            <a:ext cx="116031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2" name="Star: 5 Points 61">
            <a:hlinkClick r:id="rId3" action="ppaction://hlinkfile"/>
            <a:extLst>
              <a:ext uri="{FF2B5EF4-FFF2-40B4-BE49-F238E27FC236}">
                <a16:creationId xmlns:a16="http://schemas.microsoft.com/office/drawing/2014/main" xmlns="" id="{6B28A2D2-F245-4390-82D1-2A38E557D784}"/>
              </a:ext>
            </a:extLst>
          </p:cNvPr>
          <p:cNvSpPr/>
          <p:nvPr/>
        </p:nvSpPr>
        <p:spPr>
          <a:xfrm>
            <a:off x="11572782" y="6218244"/>
            <a:ext cx="469039" cy="461159"/>
          </a:xfrm>
          <a:prstGeom prst="star5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8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1" grpId="0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>
            <a:extLst>
              <a:ext uri="{FF2B5EF4-FFF2-40B4-BE49-F238E27FC236}">
                <a16:creationId xmlns:a16="http://schemas.microsoft.com/office/drawing/2014/main" xmlns="" id="{D4792773-59B6-4471-A8CE-F6F9AFD47F5C}"/>
              </a:ext>
            </a:extLst>
          </p:cNvPr>
          <p:cNvSpPr/>
          <p:nvPr/>
        </p:nvSpPr>
        <p:spPr>
          <a:xfrm>
            <a:off x="4719782" y="2081927"/>
            <a:ext cx="2198149" cy="2195439"/>
          </a:xfrm>
          <a:prstGeom prst="double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4943220-AFF9-41B9-9EB7-57D6091C5C34}"/>
              </a:ext>
            </a:extLst>
          </p:cNvPr>
          <p:cNvSpPr/>
          <p:nvPr/>
        </p:nvSpPr>
        <p:spPr>
          <a:xfrm>
            <a:off x="5955901" y="144469"/>
            <a:ext cx="3631444" cy="19614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D55BD48-5FD7-4850-A6FF-4054C0BDDA00}"/>
              </a:ext>
            </a:extLst>
          </p:cNvPr>
          <p:cNvSpPr/>
          <p:nvPr/>
        </p:nvSpPr>
        <p:spPr>
          <a:xfrm>
            <a:off x="6917931" y="4996874"/>
            <a:ext cx="5146208" cy="17166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DA0D07E-FDCE-43A1-8442-E224B7A3952E}"/>
              </a:ext>
            </a:extLst>
          </p:cNvPr>
          <p:cNvSpPr/>
          <p:nvPr/>
        </p:nvSpPr>
        <p:spPr>
          <a:xfrm>
            <a:off x="683492" y="0"/>
            <a:ext cx="3426692" cy="23460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784A6DD-0A8A-419A-B67C-346D9C8968EA}"/>
              </a:ext>
            </a:extLst>
          </p:cNvPr>
          <p:cNvSpPr/>
          <p:nvPr/>
        </p:nvSpPr>
        <p:spPr>
          <a:xfrm>
            <a:off x="101600" y="2576946"/>
            <a:ext cx="3315855" cy="24199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0E3C9E7-69BC-4D5B-92A3-28CA485B91AF}"/>
              </a:ext>
            </a:extLst>
          </p:cNvPr>
          <p:cNvSpPr/>
          <p:nvPr/>
        </p:nvSpPr>
        <p:spPr>
          <a:xfrm>
            <a:off x="2041236" y="4627418"/>
            <a:ext cx="4054764" cy="21954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D8D9BE7-3A70-4B9C-BACD-FB08F3EBD5DB}"/>
              </a:ext>
            </a:extLst>
          </p:cNvPr>
          <p:cNvSpPr/>
          <p:nvPr/>
        </p:nvSpPr>
        <p:spPr>
          <a:xfrm>
            <a:off x="7841673" y="2207491"/>
            <a:ext cx="4248726" cy="23133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5B9A27E8-E932-4C1C-9A34-21E35DCB1DFD}"/>
              </a:ext>
            </a:extLst>
          </p:cNvPr>
          <p:cNvCxnSpPr>
            <a:cxnSpLocks/>
            <a:stCxn id="3" idx="1"/>
            <a:endCxn id="12" idx="5"/>
          </p:cNvCxnSpPr>
          <p:nvPr/>
        </p:nvCxnSpPr>
        <p:spPr>
          <a:xfrm flipH="1" flipV="1">
            <a:off x="3608357" y="2002466"/>
            <a:ext cx="1111425" cy="11771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95D86799-31A3-4BD2-8F36-D1944A7066BA}"/>
              </a:ext>
            </a:extLst>
          </p:cNvPr>
          <p:cNvCxnSpPr>
            <a:cxnSpLocks/>
            <a:stCxn id="3" idx="1"/>
            <a:endCxn id="13" idx="6"/>
          </p:cNvCxnSpPr>
          <p:nvPr/>
        </p:nvCxnSpPr>
        <p:spPr>
          <a:xfrm flipH="1">
            <a:off x="3417455" y="3179647"/>
            <a:ext cx="1302327" cy="607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4EC7E041-413A-49F2-967E-B3613EBE9EC1}"/>
              </a:ext>
            </a:extLst>
          </p:cNvPr>
          <p:cNvCxnSpPr>
            <a:cxnSpLocks/>
            <a:stCxn id="3" idx="1"/>
            <a:endCxn id="14" idx="0"/>
          </p:cNvCxnSpPr>
          <p:nvPr/>
        </p:nvCxnSpPr>
        <p:spPr>
          <a:xfrm flipH="1">
            <a:off x="4068618" y="3179647"/>
            <a:ext cx="651164" cy="14477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39A3A96F-8406-4011-B28C-224A516272EE}"/>
              </a:ext>
            </a:extLst>
          </p:cNvPr>
          <p:cNvCxnSpPr>
            <a:cxnSpLocks/>
            <a:stCxn id="3" idx="3"/>
            <a:endCxn id="10" idx="4"/>
          </p:cNvCxnSpPr>
          <p:nvPr/>
        </p:nvCxnSpPr>
        <p:spPr>
          <a:xfrm flipV="1">
            <a:off x="6917931" y="2105891"/>
            <a:ext cx="853692" cy="10737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01B13D2C-E046-4943-B392-89BE825AEDFF}"/>
              </a:ext>
            </a:extLst>
          </p:cNvPr>
          <p:cNvCxnSpPr>
            <a:cxnSpLocks/>
            <a:stCxn id="3" idx="3"/>
            <a:endCxn id="15" idx="2"/>
          </p:cNvCxnSpPr>
          <p:nvPr/>
        </p:nvCxnSpPr>
        <p:spPr>
          <a:xfrm>
            <a:off x="6917931" y="3179647"/>
            <a:ext cx="923742" cy="184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FA89EF67-9549-4DB2-97A4-BF6ADCAA0B1D}"/>
              </a:ext>
            </a:extLst>
          </p:cNvPr>
          <p:cNvCxnSpPr>
            <a:cxnSpLocks/>
            <a:stCxn id="3" idx="3"/>
            <a:endCxn id="11" idx="1"/>
          </p:cNvCxnSpPr>
          <p:nvPr/>
        </p:nvCxnSpPr>
        <p:spPr>
          <a:xfrm>
            <a:off x="6917931" y="3179647"/>
            <a:ext cx="753645" cy="20686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9" name="Star: 5 Points 48">
            <a:hlinkClick r:id="rId2" action="ppaction://hlinkfile"/>
            <a:extLst>
              <a:ext uri="{FF2B5EF4-FFF2-40B4-BE49-F238E27FC236}">
                <a16:creationId xmlns:a16="http://schemas.microsoft.com/office/drawing/2014/main" xmlns="" id="{47A58456-678A-40A7-95C2-D8ADD6CC7BB1}"/>
              </a:ext>
            </a:extLst>
          </p:cNvPr>
          <p:cNvSpPr/>
          <p:nvPr/>
        </p:nvSpPr>
        <p:spPr>
          <a:xfrm>
            <a:off x="596463" y="5521657"/>
            <a:ext cx="949910" cy="7764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6A40393E-7967-4916-8738-01DF0FF3D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94" y="1226936"/>
            <a:ext cx="4688654" cy="5579499"/>
          </a:xfrm>
          <a:prstGeom prst="rect">
            <a:avLst/>
          </a:prstGeom>
        </p:spPr>
      </p:pic>
      <p:pic>
        <p:nvPicPr>
          <p:cNvPr id="5" name="Picture 4" descr="A page of a book with writing&#10;&#10;Description automatically generated with low confidence">
            <a:extLst>
              <a:ext uri="{FF2B5EF4-FFF2-40B4-BE49-F238E27FC236}">
                <a16:creationId xmlns:a16="http://schemas.microsoft.com/office/drawing/2014/main" xmlns="" id="{70990676-8CDE-4E83-B916-A39CAA46F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50" y="2157275"/>
            <a:ext cx="5440166" cy="4527150"/>
          </a:xfrm>
          <a:prstGeom prst="rect">
            <a:avLst/>
          </a:prstGeom>
        </p:spPr>
      </p:pic>
      <p:sp>
        <p:nvSpPr>
          <p:cNvPr id="6" name="AutoShape 5">
            <a:extLst>
              <a:ext uri="{FF2B5EF4-FFF2-40B4-BE49-F238E27FC236}">
                <a16:creationId xmlns:a16="http://schemas.microsoft.com/office/drawing/2014/main" xmlns="" id="{2BED16CA-10B2-4BC9-A8A4-26C751CBB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3270" y="-60973"/>
            <a:ext cx="3844031" cy="2218248"/>
          </a:xfrm>
          <a:prstGeom prst="cloudCallout">
            <a:avLst>
              <a:gd name="adj1" fmla="val -102664"/>
              <a:gd name="adj2" fmla="val 26860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Chúng ta dùng công thức nào để tính toán điện năng </a:t>
            </a:r>
            <a:r>
              <a:rPr lang="en-US" altLang="en-US" sz="2800" b="1" dirty="0" smtClean="0">
                <a:solidFill>
                  <a:srgbClr val="FF0066"/>
                </a:solidFill>
                <a:latin typeface=".VnTime" panose="020B7200000000000000" pitchFamily="34" charset="0"/>
              </a:rPr>
              <a:t>?</a:t>
            </a:r>
            <a:endParaRPr lang="en-US" altLang="en-US" sz="2800" b="1" dirty="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9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88931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</TotalTime>
  <Words>809</Words>
  <Application>Microsoft Office PowerPoint</Application>
  <PresentationFormat>Custom</PresentationFormat>
  <Paragraphs>137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Oriel</vt:lpstr>
      <vt:lpstr>3_Oriel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NGOC</dc:creator>
  <cp:lastModifiedBy>84983600112</cp:lastModifiedBy>
  <cp:revision>199</cp:revision>
  <dcterms:created xsi:type="dcterms:W3CDTF">2021-07-03T06:57:28Z</dcterms:created>
  <dcterms:modified xsi:type="dcterms:W3CDTF">2022-05-20T08:22:12Z</dcterms:modified>
</cp:coreProperties>
</file>