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313" r:id="rId2"/>
    <p:sldId id="287" r:id="rId3"/>
    <p:sldId id="288" r:id="rId4"/>
    <p:sldId id="289" r:id="rId5"/>
    <p:sldId id="293" r:id="rId6"/>
    <p:sldId id="294" r:id="rId7"/>
    <p:sldId id="295" r:id="rId8"/>
    <p:sldId id="299" r:id="rId9"/>
    <p:sldId id="301" r:id="rId10"/>
    <p:sldId id="310" r:id="rId11"/>
    <p:sldId id="311" r:id="rId12"/>
    <p:sldId id="312" r:id="rId13"/>
    <p:sldId id="308" r:id="rId14"/>
  </p:sldIdLst>
  <p:sldSz cx="18288000" cy="10287000"/>
  <p:notesSz cx="6858000" cy="9144000"/>
  <p:embeddedFontLst>
    <p:embeddedFont>
      <p:font typeface="#9Slide04 Noticia Text Bold" panose="020B0604020202020204" charset="0"/>
      <p:bold r:id="rId16"/>
    </p:embeddedFont>
    <p:embeddedFont>
      <p:font typeface="#9Slide04 Taviraj SemiBold" panose="020B0604020202020204" charset="-34"/>
      <p:bold r:id="rId17"/>
    </p:embeddedFont>
    <p:embeddedFont>
      <p:font typeface="#9Slide05 SVNAslang Barry" panose="020B0604020202020204" charset="0"/>
      <p:regular r:id="rId18"/>
    </p:embeddedFont>
    <p:embeddedFont>
      <p:font typeface="#9Slide06 SVNJonitha Script" panose="020B0604020202020204" charset="0"/>
      <p:regular r:id="rId19"/>
    </p:embeddedFont>
    <p:embeddedFont>
      <p:font typeface="#9Slide07 SVNDessert Menu Scrip"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83BDE-AF5A-4BDC-8546-A17DF879DED7}"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FE43A0-7A7B-4047-8E4E-6EB6D49F039B}" type="slidenum">
              <a:rPr lang="en-US" smtClean="0"/>
              <a:t>‹#›</a:t>
            </a:fld>
            <a:endParaRPr lang="en-US"/>
          </a:p>
        </p:txBody>
      </p:sp>
    </p:spTree>
    <p:extLst>
      <p:ext uri="{BB962C8B-B14F-4D97-AF65-F5344CB8AC3E}">
        <p14:creationId xmlns:p14="http://schemas.microsoft.com/office/powerpoint/2010/main" val="839453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872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760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13</a:t>
            </a:fld>
            <a:endParaRPr lang="en-US"/>
          </a:p>
        </p:txBody>
      </p:sp>
    </p:spTree>
    <p:extLst>
      <p:ext uri="{BB962C8B-B14F-4D97-AF65-F5344CB8AC3E}">
        <p14:creationId xmlns:p14="http://schemas.microsoft.com/office/powerpoint/2010/main" val="3260567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So với văn xuôi, cảm thụ và phân tích thơ vừa có cái dễ, vừa có cái khó hơn. Thơ thường ngắn, bài thơ dài lắm cũng chỉ độ mấy chục câu. Thơ có nhịp điệu có vần, dễ nhớ, dễ thuộc. Thơ cô đọng, có những câu như là châm ngôn. Nhưng tứ thơ không dễ nắm bắt, hồn thơ không dễ cảm nhận, cái đẹp của thơ không dễ giảng giải, phân tích. Trong bài học hôm nay, chúng ta sẽ cùng nhau tìm hiểu cách viết </a:t>
            </a:r>
            <a:r>
              <a:rPr lang="vi-VN" sz="1200" b="1" i="1" kern="1200" dirty="0">
                <a:solidFill>
                  <a:schemeClr val="tx1"/>
                </a:solidFill>
                <a:effectLst/>
                <a:latin typeface="+mn-lt"/>
                <a:ea typeface="+mn-ea"/>
                <a:cs typeface="+mn-cs"/>
              </a:rPr>
              <a:t>đoạn văn ghi lại cảm nghĩ về một bài thơ tám chữ</a:t>
            </a:r>
            <a:r>
              <a:rPr lang="vi-VN" sz="1200" b="0" i="1"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2</a:t>
            </a:fld>
            <a:endParaRPr lang="en-US"/>
          </a:p>
        </p:txBody>
      </p:sp>
    </p:spTree>
    <p:extLst>
      <p:ext uri="{BB962C8B-B14F-4D97-AF65-F5344CB8AC3E}">
        <p14:creationId xmlns:p14="http://schemas.microsoft.com/office/powerpoint/2010/main" val="4151223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3</a:t>
            </a:fld>
            <a:endParaRPr lang="en-US"/>
          </a:p>
        </p:txBody>
      </p:sp>
    </p:spTree>
    <p:extLst>
      <p:ext uri="{BB962C8B-B14F-4D97-AF65-F5344CB8AC3E}">
        <p14:creationId xmlns:p14="http://schemas.microsoft.com/office/powerpoint/2010/main" val="1781596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4</a:t>
            </a:fld>
            <a:endParaRPr lang="en-US"/>
          </a:p>
        </p:txBody>
      </p:sp>
    </p:spTree>
    <p:extLst>
      <p:ext uri="{BB962C8B-B14F-4D97-AF65-F5344CB8AC3E}">
        <p14:creationId xmlns:p14="http://schemas.microsoft.com/office/powerpoint/2010/main" val="4250616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5</a:t>
            </a:fld>
            <a:endParaRPr lang="en-US"/>
          </a:p>
        </p:txBody>
      </p:sp>
    </p:spTree>
    <p:extLst>
      <p:ext uri="{BB962C8B-B14F-4D97-AF65-F5344CB8AC3E}">
        <p14:creationId xmlns:p14="http://schemas.microsoft.com/office/powerpoint/2010/main" val="412917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6</a:t>
            </a:fld>
            <a:endParaRPr lang="en-US"/>
          </a:p>
        </p:txBody>
      </p:sp>
    </p:spTree>
    <p:extLst>
      <p:ext uri="{BB962C8B-B14F-4D97-AF65-F5344CB8AC3E}">
        <p14:creationId xmlns:p14="http://schemas.microsoft.com/office/powerpoint/2010/main" val="1216032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7</a:t>
            </a:fld>
            <a:endParaRPr lang="en-US"/>
          </a:p>
        </p:txBody>
      </p:sp>
    </p:spTree>
    <p:extLst>
      <p:ext uri="{BB962C8B-B14F-4D97-AF65-F5344CB8AC3E}">
        <p14:creationId xmlns:p14="http://schemas.microsoft.com/office/powerpoint/2010/main" val="121762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8</a:t>
            </a:fld>
            <a:endParaRPr lang="en-US"/>
          </a:p>
        </p:txBody>
      </p:sp>
    </p:spTree>
    <p:extLst>
      <p:ext uri="{BB962C8B-B14F-4D97-AF65-F5344CB8AC3E}">
        <p14:creationId xmlns:p14="http://schemas.microsoft.com/office/powerpoint/2010/main" val="3087952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E43A0-7A7B-4047-8E4E-6EB6D49F039B}" type="slidenum">
              <a:rPr lang="en-US" smtClean="0"/>
              <a:t>9</a:t>
            </a:fld>
            <a:endParaRPr lang="en-US"/>
          </a:p>
        </p:txBody>
      </p:sp>
    </p:spTree>
    <p:extLst>
      <p:ext uri="{BB962C8B-B14F-4D97-AF65-F5344CB8AC3E}">
        <p14:creationId xmlns:p14="http://schemas.microsoft.com/office/powerpoint/2010/main" val="3632535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2.sv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C24B90A-ED46-3D90-C848-7ABA7170D7C5}"/>
              </a:ext>
            </a:extLst>
          </p:cNvPr>
          <p:cNvPicPr>
            <a:picLocks noChangeAspect="1"/>
          </p:cNvPicPr>
          <p:nvPr/>
        </p:nvPicPr>
        <p:blipFill>
          <a:blip r:embed="rId5"/>
          <a:stretch>
            <a:fillRect/>
          </a:stretch>
        </p:blipFill>
        <p:spPr>
          <a:xfrm>
            <a:off x="226888" y="170097"/>
            <a:ext cx="10050278" cy="9697803"/>
          </a:xfrm>
          <a:prstGeom prst="rect">
            <a:avLst/>
          </a:prstGeom>
        </p:spPr>
      </p:pic>
      <p:sp>
        <p:nvSpPr>
          <p:cNvPr id="9" name="TextBox 8">
            <a:extLst>
              <a:ext uri="{FF2B5EF4-FFF2-40B4-BE49-F238E27FC236}">
                <a16:creationId xmlns:a16="http://schemas.microsoft.com/office/drawing/2014/main" id="{48FE47C8-318B-7983-1560-DC20977F457B}"/>
              </a:ext>
            </a:extLst>
          </p:cNvPr>
          <p:cNvSpPr txBox="1"/>
          <p:nvPr/>
        </p:nvSpPr>
        <p:spPr>
          <a:xfrm>
            <a:off x="10744200" y="2400300"/>
            <a:ext cx="7010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9Slide04 Noticia Text Bold" panose="02000803060000020004" pitchFamily="2" charset="0"/>
              </a:rPr>
              <a:t>Word search</a:t>
            </a:r>
            <a:endParaRPr kumimoji="0" lang="en-US" sz="6000" b="1" i="0" u="none" strike="noStrike" kern="1200" cap="none" spc="0" normalizeH="0" baseline="0" noProof="0" dirty="0">
              <a:ln>
                <a:noFill/>
              </a:ln>
              <a:solidFill>
                <a:srgbClr val="FF0000"/>
              </a:solidFill>
              <a:effectLst/>
              <a:uLnTx/>
              <a:uFillTx/>
              <a:latin typeface="#9Slide04 Noticia Text Bold" panose="02000803060000020004" pitchFamily="2" charset="0"/>
            </a:endParaRPr>
          </a:p>
        </p:txBody>
      </p:sp>
      <p:sp>
        <p:nvSpPr>
          <p:cNvPr id="4" name="TextBox 3">
            <a:extLst>
              <a:ext uri="{FF2B5EF4-FFF2-40B4-BE49-F238E27FC236}">
                <a16:creationId xmlns:a16="http://schemas.microsoft.com/office/drawing/2014/main" id="{90BE09F8-1263-AF62-FAFB-9AE39BA1D0C3}"/>
              </a:ext>
            </a:extLst>
          </p:cNvPr>
          <p:cNvSpPr txBox="1"/>
          <p:nvPr/>
        </p:nvSpPr>
        <p:spPr>
          <a:xfrm>
            <a:off x="10744200" y="4457700"/>
            <a:ext cx="701040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xúc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điệp,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tám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CCF8F7E3-7DC3-730A-95BC-748214AD4B06}"/>
              </a:ext>
            </a:extLst>
          </p:cNvPr>
          <p:cNvSpPr/>
          <p:nvPr/>
        </p:nvSpPr>
        <p:spPr>
          <a:xfrm>
            <a:off x="4173106" y="2603331"/>
            <a:ext cx="3733800" cy="609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7416989-EDA4-6A9D-0A98-DE1C33248873}"/>
              </a:ext>
            </a:extLst>
          </p:cNvPr>
          <p:cNvSpPr/>
          <p:nvPr/>
        </p:nvSpPr>
        <p:spPr>
          <a:xfrm>
            <a:off x="2306206" y="1043624"/>
            <a:ext cx="970394" cy="730027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95188AE-05CA-E73A-61DE-4BF0DF09B60C}"/>
              </a:ext>
            </a:extLst>
          </p:cNvPr>
          <p:cNvSpPr/>
          <p:nvPr/>
        </p:nvSpPr>
        <p:spPr>
          <a:xfrm>
            <a:off x="1588656" y="3212931"/>
            <a:ext cx="7326743" cy="71136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505AA8F-C9D6-26C0-1BC7-D0A16AEEA54E}"/>
              </a:ext>
            </a:extLst>
          </p:cNvPr>
          <p:cNvSpPr/>
          <p:nvPr/>
        </p:nvSpPr>
        <p:spPr>
          <a:xfrm>
            <a:off x="3165763" y="5422730"/>
            <a:ext cx="3997037" cy="71136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2C9222-C36B-5351-72D9-8C5069E394D8}"/>
              </a:ext>
            </a:extLst>
          </p:cNvPr>
          <p:cNvSpPr/>
          <p:nvPr/>
        </p:nvSpPr>
        <p:spPr>
          <a:xfrm>
            <a:off x="6248401" y="3934437"/>
            <a:ext cx="914400" cy="532386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7201BB-F492-3C10-AA5C-1F7D22094C19}"/>
              </a:ext>
            </a:extLst>
          </p:cNvPr>
          <p:cNvSpPr/>
          <p:nvPr/>
        </p:nvSpPr>
        <p:spPr>
          <a:xfrm>
            <a:off x="1676400" y="9029699"/>
            <a:ext cx="6934199" cy="81262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108DD35-BED7-FBAC-6619-9547B473AEE0}"/>
              </a:ext>
            </a:extLst>
          </p:cNvPr>
          <p:cNvSpPr/>
          <p:nvPr/>
        </p:nvSpPr>
        <p:spPr>
          <a:xfrm>
            <a:off x="1588657" y="1750460"/>
            <a:ext cx="5574144" cy="81262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E4B6316-6EC5-C25A-6B58-5A75AEE7FE1C}"/>
              </a:ext>
            </a:extLst>
          </p:cNvPr>
          <p:cNvSpPr/>
          <p:nvPr/>
        </p:nvSpPr>
        <p:spPr>
          <a:xfrm flipV="1">
            <a:off x="7239000" y="3934436"/>
            <a:ext cx="609599" cy="448566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815AFDD-E746-9B79-820E-FAFBF82D9A17}"/>
              </a:ext>
            </a:extLst>
          </p:cNvPr>
          <p:cNvSpPr/>
          <p:nvPr/>
        </p:nvSpPr>
        <p:spPr>
          <a:xfrm flipV="1">
            <a:off x="1644631" y="3307108"/>
            <a:ext cx="661574" cy="450339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78EA6B16-C5DF-2AE6-54CD-7F51DA25D8AC}"/>
              </a:ext>
            </a:extLst>
          </p:cNvPr>
          <p:cNvSpPr/>
          <p:nvPr/>
        </p:nvSpPr>
        <p:spPr>
          <a:xfrm flipV="1">
            <a:off x="952500" y="8297803"/>
            <a:ext cx="4648200" cy="72175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919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barn(inVertical)">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842FB-8086-F6C7-D81B-8F33B7E04073}"/>
              </a:ext>
            </a:extLst>
          </p:cNvPr>
          <p:cNvSpPr txBox="1"/>
          <p:nvPr/>
        </p:nvSpPr>
        <p:spPr>
          <a:xfrm>
            <a:off x="0" y="459561"/>
            <a:ext cx="18288000" cy="769441"/>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9AAED549-06B4-4E36-25AE-FF696A08D9D2}"/>
              </a:ext>
            </a:extLst>
          </p:cNvPr>
          <p:cNvSpPr txBox="1"/>
          <p:nvPr/>
        </p:nvSpPr>
        <p:spPr>
          <a:xfrm>
            <a:off x="685800" y="1562100"/>
            <a:ext cx="16916400" cy="707886"/>
          </a:xfrm>
          <a:prstGeom prst="rect">
            <a:avLst/>
          </a:prstGeom>
          <a:noFill/>
        </p:spPr>
        <p:txBody>
          <a:bodyPr wrap="square" rtlCol="0">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Lập</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dàn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ý</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64578200-F8A9-6842-01D4-EDC2481FF94F}"/>
              </a:ext>
            </a:extLst>
          </p:cNvPr>
          <p:cNvGrpSpPr/>
          <p:nvPr/>
        </p:nvGrpSpPr>
        <p:grpSpPr>
          <a:xfrm>
            <a:off x="228600" y="2596082"/>
            <a:ext cx="17830800" cy="7271817"/>
            <a:chOff x="228600" y="2596082"/>
            <a:chExt cx="17830800" cy="7271817"/>
          </a:xfrm>
        </p:grpSpPr>
        <p:sp>
          <p:nvSpPr>
            <p:cNvPr id="3" name="Freeform 4">
              <a:extLst>
                <a:ext uri="{FF2B5EF4-FFF2-40B4-BE49-F238E27FC236}">
                  <a16:creationId xmlns:a16="http://schemas.microsoft.com/office/drawing/2014/main" id="{4C4249AE-492C-1C9E-8759-29F93FF5F575}"/>
                </a:ext>
              </a:extLst>
            </p:cNvPr>
            <p:cNvSpPr/>
            <p:nvPr/>
          </p:nvSpPr>
          <p:spPr>
            <a:xfrm rot="16200000">
              <a:off x="-1576146" y="4405554"/>
              <a:ext cx="7267091" cy="3657600"/>
            </a:xfrm>
            <a:custGeom>
              <a:avLst/>
              <a:gdLst/>
              <a:ahLst/>
              <a:cxnLst/>
              <a:rect l="l" t="t" r="r" b="b"/>
              <a:pathLst>
                <a:path w="2319718" h="4114800">
                  <a:moveTo>
                    <a:pt x="0" y="0"/>
                  </a:moveTo>
                  <a:lnTo>
                    <a:pt x="2319718" y="0"/>
                  </a:lnTo>
                  <a:lnTo>
                    <a:pt x="231971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27299439-51A1-6C4E-B11E-3A5F95432C75}"/>
                </a:ext>
              </a:extLst>
            </p:cNvPr>
            <p:cNvSpPr/>
            <p:nvPr/>
          </p:nvSpPr>
          <p:spPr>
            <a:xfrm rot="16200000">
              <a:off x="5584291" y="1050391"/>
              <a:ext cx="7271817" cy="10363200"/>
            </a:xfrm>
            <a:custGeom>
              <a:avLst/>
              <a:gdLst/>
              <a:ahLst/>
              <a:cxnLst/>
              <a:rect l="l" t="t" r="r" b="b"/>
              <a:pathLst>
                <a:path w="2319718" h="4114800">
                  <a:moveTo>
                    <a:pt x="0" y="0"/>
                  </a:moveTo>
                  <a:lnTo>
                    <a:pt x="2319718" y="0"/>
                  </a:lnTo>
                  <a:lnTo>
                    <a:pt x="231971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7D196FEB-B0F8-EEA9-C63C-75FF307A7CEE}"/>
                </a:ext>
              </a:extLst>
            </p:cNvPr>
            <p:cNvSpPr/>
            <p:nvPr/>
          </p:nvSpPr>
          <p:spPr>
            <a:xfrm rot="16200000">
              <a:off x="12632791" y="4479391"/>
              <a:ext cx="7271817" cy="3505200"/>
            </a:xfrm>
            <a:custGeom>
              <a:avLst/>
              <a:gdLst/>
              <a:ahLst/>
              <a:cxnLst/>
              <a:rect l="l" t="t" r="r" b="b"/>
              <a:pathLst>
                <a:path w="2319718" h="4114800">
                  <a:moveTo>
                    <a:pt x="0" y="0"/>
                  </a:moveTo>
                  <a:lnTo>
                    <a:pt x="2319718" y="0"/>
                  </a:lnTo>
                  <a:lnTo>
                    <a:pt x="231971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9F81C330-F256-FB9F-552A-744462429972}"/>
                </a:ext>
              </a:extLst>
            </p:cNvPr>
            <p:cNvSpPr txBox="1"/>
            <p:nvPr/>
          </p:nvSpPr>
          <p:spPr>
            <a:xfrm>
              <a:off x="495300" y="3078747"/>
              <a:ext cx="3086100" cy="707886"/>
            </a:xfrm>
            <a:prstGeom prst="rect">
              <a:avLst/>
            </a:prstGeom>
            <a:noFill/>
          </p:spPr>
          <p:txBody>
            <a:bodyPr wrap="square" rtlCol="0">
              <a:spAutoFit/>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Mở</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đoạn</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2F29EFF-4183-8160-AD0D-8C6639503CC4}"/>
                </a:ext>
              </a:extLst>
            </p:cNvPr>
            <p:cNvSpPr txBox="1"/>
            <p:nvPr/>
          </p:nvSpPr>
          <p:spPr>
            <a:xfrm>
              <a:off x="4800600" y="3078747"/>
              <a:ext cx="9296400" cy="707886"/>
            </a:xfrm>
            <a:prstGeom prst="rect">
              <a:avLst/>
            </a:prstGeom>
            <a:noFill/>
          </p:spPr>
          <p:txBody>
            <a:bodyPr wrap="square" rtlCol="0">
              <a:spAutoFit/>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đoạn</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BF4844E-D801-4B54-550C-C5D1DBF7A859}"/>
                </a:ext>
              </a:extLst>
            </p:cNvPr>
            <p:cNvSpPr txBox="1"/>
            <p:nvPr/>
          </p:nvSpPr>
          <p:spPr>
            <a:xfrm>
              <a:off x="14668500" y="3019190"/>
              <a:ext cx="3390900" cy="707886"/>
            </a:xfrm>
            <a:prstGeom prst="rect">
              <a:avLst/>
            </a:prstGeom>
            <a:noFill/>
          </p:spPr>
          <p:txBody>
            <a:bodyPr wrap="square" rtlCol="0">
              <a:spAutoFit/>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đoạn</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647551E3-73B8-27EE-E0D5-C968285562FA}"/>
              </a:ext>
            </a:extLst>
          </p:cNvPr>
          <p:cNvSpPr txBox="1"/>
          <p:nvPr/>
        </p:nvSpPr>
        <p:spPr>
          <a:xfrm>
            <a:off x="473529" y="3814108"/>
            <a:ext cx="3191435" cy="1938992"/>
          </a:xfrm>
          <a:prstGeom prst="rect">
            <a:avLst/>
          </a:prstGeom>
          <a:noFill/>
        </p:spPr>
        <p:txBody>
          <a:bodyPr wrap="square" rtlCol="0">
            <a:spAutoFit/>
          </a:bodyPr>
          <a:lstStyle/>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Giới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thiệu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nhan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35A2730-B95D-3128-4AE3-6A61DA7DFDCB}"/>
              </a:ext>
            </a:extLst>
          </p:cNvPr>
          <p:cNvSpPr txBox="1"/>
          <p:nvPr/>
        </p:nvSpPr>
        <p:spPr>
          <a:xfrm>
            <a:off x="473529" y="5996904"/>
            <a:ext cx="3191435" cy="1938992"/>
          </a:xfrm>
          <a:prstGeom prst="rect">
            <a:avLst/>
          </a:prstGeom>
          <a:noFill/>
        </p:spPr>
        <p:txBody>
          <a:bodyPr wrap="square" rtlCol="0">
            <a:spAutoFit/>
          </a:bodyPr>
          <a:lstStyle/>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ấn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tượng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chung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B986F24-DACF-AD14-A4E3-C38677235814}"/>
              </a:ext>
            </a:extLst>
          </p:cNvPr>
          <p:cNvSpPr txBox="1"/>
          <p:nvPr/>
        </p:nvSpPr>
        <p:spPr>
          <a:xfrm>
            <a:off x="4419600" y="3830713"/>
            <a:ext cx="9525001" cy="3170099"/>
          </a:xfrm>
          <a:prstGeom prst="rect">
            <a:avLst/>
          </a:prstGeom>
          <a:noFill/>
        </p:spPr>
        <p:txBody>
          <a:bodyPr wrap="square" rtlCol="0">
            <a:spAutoFit/>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bày</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thơ</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tài</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đề</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Mạch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xúc</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Thông điệp.</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90B3196-0D13-34C7-DE7F-E31EF3534C02}"/>
              </a:ext>
            </a:extLst>
          </p:cNvPr>
          <p:cNvSpPr txBox="1"/>
          <p:nvPr/>
        </p:nvSpPr>
        <p:spPr>
          <a:xfrm>
            <a:off x="4419599" y="6966400"/>
            <a:ext cx="9829801" cy="2554545"/>
          </a:xfrm>
          <a:prstGeom prst="rect">
            <a:avLst/>
          </a:prstGeom>
          <a:noFill/>
        </p:spPr>
        <p:txBody>
          <a:bodyPr wrap="square" rtlCol="0">
            <a:spAutoFit/>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yếu</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tố</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nghệ</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thuật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vần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nhịp</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bộc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lộ</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tượng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xúc</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Ngôn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biện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pháp</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77930E2-3D05-BF1F-3FA3-33ED56AFB8C1}"/>
              </a:ext>
            </a:extLst>
          </p:cNvPr>
          <p:cNvSpPr txBox="1"/>
          <p:nvPr/>
        </p:nvSpPr>
        <p:spPr>
          <a:xfrm>
            <a:off x="14921593" y="4053173"/>
            <a:ext cx="2778578" cy="1938992"/>
          </a:xfrm>
          <a:prstGeom prst="rect">
            <a:avLst/>
          </a:prstGeom>
          <a:noFill/>
        </p:spPr>
        <p:txBody>
          <a:bodyPr wrap="square" rtlCol="0">
            <a:spAutoFit/>
          </a:bodyPr>
          <a:lstStyle/>
          <a:p>
            <a:pPr algn="just"/>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Khái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quát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thơ</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Freeform 2">
            <a:extLst>
              <a:ext uri="{FF2B5EF4-FFF2-40B4-BE49-F238E27FC236}">
                <a16:creationId xmlns:a16="http://schemas.microsoft.com/office/drawing/2014/main" id="{F1A74BF3-EC5B-2EB3-3E0E-A33417449B44}"/>
              </a:ext>
            </a:extLst>
          </p:cNvPr>
          <p:cNvSpPr/>
          <p:nvPr/>
        </p:nvSpPr>
        <p:spPr>
          <a:xfrm>
            <a:off x="16769197" y="-5883872"/>
            <a:ext cx="1861947" cy="8229600"/>
          </a:xfrm>
          <a:custGeom>
            <a:avLst/>
            <a:gdLst/>
            <a:ahLst/>
            <a:cxnLst/>
            <a:rect l="l" t="t" r="r" b="b"/>
            <a:pathLst>
              <a:path w="1861947" h="8229600">
                <a:moveTo>
                  <a:pt x="0" y="0"/>
                </a:moveTo>
                <a:lnTo>
                  <a:pt x="1861947" y="0"/>
                </a:lnTo>
                <a:lnTo>
                  <a:pt x="1861947" y="8229600"/>
                </a:lnTo>
                <a:lnTo>
                  <a:pt x="0" y="8229600"/>
                </a:lnTo>
                <a:lnTo>
                  <a:pt x="0" y="0"/>
                </a:lnTo>
                <a:close/>
              </a:path>
            </a:pathLst>
          </a:custGeom>
          <a:blipFill>
            <a:blip r:embed="rId7"/>
            <a:stretch>
              <a:fillRect/>
            </a:stretch>
          </a:blipFill>
        </p:spPr>
        <p:txBody>
          <a:bodyPr/>
          <a:lstStyle/>
          <a:p>
            <a:endParaRPr lang="en-US" dirty="0"/>
          </a:p>
        </p:txBody>
      </p:sp>
    </p:spTree>
    <p:extLst>
      <p:ext uri="{BB962C8B-B14F-4D97-AF65-F5344CB8AC3E}">
        <p14:creationId xmlns:p14="http://schemas.microsoft.com/office/powerpoint/2010/main" val="376059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842FB-8086-F6C7-D81B-8F33B7E04073}"/>
              </a:ext>
            </a:extLst>
          </p:cNvPr>
          <p:cNvSpPr txBox="1"/>
          <p:nvPr/>
        </p:nvSpPr>
        <p:spPr>
          <a:xfrm>
            <a:off x="0" y="459561"/>
            <a:ext cx="18288000" cy="769441"/>
          </a:xfrm>
          <a:prstGeom prst="rect">
            <a:avLst/>
          </a:prstGeom>
          <a:solidFill>
            <a:schemeClr val="bg1">
              <a:lumMod val="95000"/>
            </a:schemeClr>
          </a:solidFill>
        </p:spPr>
        <p:txBody>
          <a:bodyPr wrap="square" rtlCol="0">
            <a:spAutoFit/>
          </a:bodyPr>
          <a:lstStyle/>
          <a:p>
            <a:pPr algn="ctr"/>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2: </a:t>
            </a:r>
            <a:r>
              <a:rPr lang="en-US" sz="4400" b="1" dirty="0" err="1">
                <a:solidFill>
                  <a:prstClr val="black"/>
                </a:solidFill>
                <a:latin typeface="Times New Roman" panose="02020603050405020304" pitchFamily="18" charset="0"/>
                <a:cs typeface="Times New Roman" panose="02020603050405020304" pitchFamily="18" charset="0"/>
              </a:rPr>
              <a:t>Viết</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AAED549-06B4-4E36-25AE-FF696A08D9D2}"/>
              </a:ext>
            </a:extLst>
          </p:cNvPr>
          <p:cNvSpPr txBox="1"/>
          <p:nvPr/>
        </p:nvSpPr>
        <p:spPr>
          <a:xfrm>
            <a:off x="609600" y="2476500"/>
            <a:ext cx="5562600" cy="5509200"/>
          </a:xfrm>
          <a:prstGeom prst="rect">
            <a:avLst/>
          </a:prstGeom>
          <a:noFill/>
        </p:spPr>
        <p:txBody>
          <a:bodyPr wrap="square" rtlCol="0">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phù</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khai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dàn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hướng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chung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đoạn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đoạn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586D9C3-CC8F-0C0E-DF58-D18E3CF19F29}"/>
              </a:ext>
            </a:extLst>
          </p:cNvPr>
          <p:cNvSpPr txBox="1"/>
          <p:nvPr/>
        </p:nvSpPr>
        <p:spPr>
          <a:xfrm>
            <a:off x="12334627" y="2476500"/>
            <a:ext cx="5038973" cy="4832092"/>
          </a:xfrm>
          <a:prstGeom prst="rect">
            <a:avLst/>
          </a:prstGeom>
          <a:noFill/>
        </p:spPr>
        <p:txBody>
          <a:bodyPr wrap="square" rtlCol="0">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chân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lưu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đoạn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chặt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chẽ</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10A7EFF4-9E38-2116-601F-0874E0E9E1ED}"/>
              </a:ext>
            </a:extLst>
          </p:cNvPr>
          <p:cNvSpPr/>
          <p:nvPr/>
        </p:nvSpPr>
        <p:spPr>
          <a:xfrm rot="9868080">
            <a:off x="5599924" y="8187167"/>
            <a:ext cx="16230600" cy="4199668"/>
          </a:xfrm>
          <a:custGeom>
            <a:avLst/>
            <a:gdLst/>
            <a:ahLst/>
            <a:cxnLst/>
            <a:rect l="l" t="t" r="r" b="b"/>
            <a:pathLst>
              <a:path w="16230600" h="4199668">
                <a:moveTo>
                  <a:pt x="0" y="0"/>
                </a:moveTo>
                <a:lnTo>
                  <a:pt x="16230600" y="0"/>
                </a:lnTo>
                <a:lnTo>
                  <a:pt x="16230600" y="4199668"/>
                </a:lnTo>
                <a:lnTo>
                  <a:pt x="0" y="4199668"/>
                </a:lnTo>
                <a:lnTo>
                  <a:pt x="0" y="0"/>
                </a:lnTo>
                <a:close/>
              </a:path>
            </a:pathLst>
          </a:custGeom>
          <a:blipFill>
            <a:blip r:embed="rId4"/>
            <a:stretch>
              <a:fillRect/>
            </a:stretch>
          </a:blipFill>
        </p:spPr>
        <p:txBody>
          <a:bodyPr/>
          <a:lstStyle/>
          <a:p>
            <a:endParaRPr lang="en-US" dirty="0"/>
          </a:p>
        </p:txBody>
      </p:sp>
      <p:sp>
        <p:nvSpPr>
          <p:cNvPr id="7" name="Freeform 3">
            <a:extLst>
              <a:ext uri="{FF2B5EF4-FFF2-40B4-BE49-F238E27FC236}">
                <a16:creationId xmlns:a16="http://schemas.microsoft.com/office/drawing/2014/main" id="{0EEB5C6F-0C20-5911-8623-759F50ADEA93}"/>
              </a:ext>
            </a:extLst>
          </p:cNvPr>
          <p:cNvSpPr/>
          <p:nvPr/>
        </p:nvSpPr>
        <p:spPr>
          <a:xfrm>
            <a:off x="5744592" y="3995468"/>
            <a:ext cx="6590035" cy="2471263"/>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Tree>
    <p:extLst>
      <p:ext uri="{BB962C8B-B14F-4D97-AF65-F5344CB8AC3E}">
        <p14:creationId xmlns:p14="http://schemas.microsoft.com/office/powerpoint/2010/main" val="41485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842FB-8086-F6C7-D81B-8F33B7E04073}"/>
              </a:ext>
            </a:extLst>
          </p:cNvPr>
          <p:cNvSpPr txBox="1"/>
          <p:nvPr/>
        </p:nvSpPr>
        <p:spPr>
          <a:xfrm>
            <a:off x="-152400" y="800100"/>
            <a:ext cx="18364200" cy="769441"/>
          </a:xfrm>
          <a:prstGeom prst="rect">
            <a:avLst/>
          </a:prstGeom>
          <a:solidFill>
            <a:schemeClr val="bg1">
              <a:lumMod val="95000"/>
            </a:schemeClr>
          </a:solidFill>
        </p:spPr>
        <p:txBody>
          <a:bodyPr wrap="square" rtlCol="0">
            <a:spAutoFit/>
          </a:bodyPr>
          <a:lstStyle/>
          <a:p>
            <a:pPr algn="ctr"/>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3: </a:t>
            </a:r>
            <a:r>
              <a:rPr lang="en-US" sz="4400" b="1" dirty="0" err="1">
                <a:solidFill>
                  <a:prstClr val="black"/>
                </a:solidFill>
                <a:latin typeface="Times New Roman" panose="02020603050405020304" pitchFamily="18" charset="0"/>
                <a:cs typeface="Times New Roman" panose="02020603050405020304" pitchFamily="18" charset="0"/>
              </a:rPr>
              <a:t>Chỉnh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sửa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viết</a:t>
            </a:r>
            <a:endParaRPr lang="en-US" sz="4400" b="1" dirty="0">
              <a:solidFill>
                <a:prstClr val="black"/>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403CC7B-9727-C0C2-3E18-2DB9649274C9}"/>
              </a:ext>
            </a:extLst>
          </p:cNvPr>
          <p:cNvPicPr>
            <a:picLocks noChangeAspect="1"/>
          </p:cNvPicPr>
          <p:nvPr/>
        </p:nvPicPr>
        <p:blipFill>
          <a:blip r:embed="rId4"/>
          <a:stretch>
            <a:fillRect/>
          </a:stretch>
        </p:blipFill>
        <p:spPr>
          <a:xfrm>
            <a:off x="990601" y="1754076"/>
            <a:ext cx="6019800" cy="8571023"/>
          </a:xfrm>
          <a:prstGeom prst="rect">
            <a:avLst/>
          </a:prstGeom>
        </p:spPr>
      </p:pic>
      <p:sp>
        <p:nvSpPr>
          <p:cNvPr id="3" name="Freeform 5">
            <a:extLst>
              <a:ext uri="{FF2B5EF4-FFF2-40B4-BE49-F238E27FC236}">
                <a16:creationId xmlns:a16="http://schemas.microsoft.com/office/drawing/2014/main" id="{161D6BC4-2998-6671-BB22-E44C49A24068}"/>
              </a:ext>
            </a:extLst>
          </p:cNvPr>
          <p:cNvSpPr/>
          <p:nvPr/>
        </p:nvSpPr>
        <p:spPr>
          <a:xfrm>
            <a:off x="9448800" y="5181600"/>
            <a:ext cx="6690732" cy="4114800"/>
          </a:xfrm>
          <a:custGeom>
            <a:avLst/>
            <a:gdLst/>
            <a:ahLst/>
            <a:cxnLst/>
            <a:rect l="l" t="t" r="r" b="b"/>
            <a:pathLst>
              <a:path w="6690732" h="4114800">
                <a:moveTo>
                  <a:pt x="0" y="0"/>
                </a:moveTo>
                <a:lnTo>
                  <a:pt x="6690732" y="0"/>
                </a:lnTo>
                <a:lnTo>
                  <a:pt x="6690732" y="4114800"/>
                </a:lnTo>
                <a:lnTo>
                  <a:pt x="0" y="41148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46975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D634C-FCC3-B537-82E5-25F617F3877A}"/>
              </a:ext>
            </a:extLst>
          </p:cNvPr>
          <p:cNvPicPr>
            <a:picLocks noChangeAspect="1"/>
          </p:cNvPicPr>
          <p:nvPr/>
        </p:nvPicPr>
        <p:blipFill>
          <a:blip r:embed="rId5"/>
          <a:stretch>
            <a:fillRect/>
          </a:stretch>
        </p:blipFill>
        <p:spPr>
          <a:xfrm>
            <a:off x="9147464" y="0"/>
            <a:ext cx="7198946" cy="10287000"/>
          </a:xfrm>
          <a:prstGeom prst="rect">
            <a:avLst/>
          </a:prstGeom>
        </p:spPr>
      </p:pic>
      <p:sp>
        <p:nvSpPr>
          <p:cNvPr id="7" name="Freeform 7"/>
          <p:cNvSpPr/>
          <p:nvPr/>
        </p:nvSpPr>
        <p:spPr>
          <a:xfrm>
            <a:off x="609600" y="3314700"/>
            <a:ext cx="7771105" cy="6858000"/>
          </a:xfrm>
          <a:custGeom>
            <a:avLst/>
            <a:gdLst/>
            <a:ahLst/>
            <a:cxnLst/>
            <a:rect l="l" t="t" r="r" b="b"/>
            <a:pathLst>
              <a:path w="4662663" h="4114800">
                <a:moveTo>
                  <a:pt x="0" y="0"/>
                </a:moveTo>
                <a:lnTo>
                  <a:pt x="4662663" y="0"/>
                </a:lnTo>
                <a:lnTo>
                  <a:pt x="466266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97174294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white background with small dots&#10;&#10;Description automatically generated">
            <a:extLst>
              <a:ext uri="{FF2B5EF4-FFF2-40B4-BE49-F238E27FC236}">
                <a16:creationId xmlns:a16="http://schemas.microsoft.com/office/drawing/2014/main" id="{1558E069-A0F0-8319-F246-32676DE7C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511997"/>
            <a:ext cx="16230600" cy="9067800"/>
          </a:xfrm>
          <a:prstGeom prst="rect">
            <a:avLst/>
          </a:prstGeom>
        </p:spPr>
      </p:pic>
      <p:sp>
        <p:nvSpPr>
          <p:cNvPr id="2" name="TextBox 23">
            <a:extLst>
              <a:ext uri="{FF2B5EF4-FFF2-40B4-BE49-F238E27FC236}">
                <a16:creationId xmlns:a16="http://schemas.microsoft.com/office/drawing/2014/main" id="{69316E85-DE83-28E9-A1E8-EA94B709DE0C}"/>
              </a:ext>
            </a:extLst>
          </p:cNvPr>
          <p:cNvSpPr txBox="1"/>
          <p:nvPr/>
        </p:nvSpPr>
        <p:spPr>
          <a:xfrm>
            <a:off x="2971800" y="891239"/>
            <a:ext cx="12344400" cy="166199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Bài</a:t>
            </a:r>
            <a:r>
              <a:rPr kumimoji="0" lang="en-US" sz="5400" b="1" i="0" u="none" strike="noStrike" kern="1200" cap="none" spc="0" normalizeH="0" baseline="0" noProof="0" dirty="0">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 7: </a:t>
            </a:r>
          </a:p>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Hồn</a:t>
            </a:r>
            <a:r>
              <a:rPr kumimoji="0" lang="en-US" sz="5400" b="1" i="0" u="none" strike="noStrike" kern="1200" cap="none" spc="0" normalizeH="0" baseline="0" noProof="0" dirty="0">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 </a:t>
            </a:r>
            <a:r>
              <a:rPr kumimoji="0" lang="en-US" sz="5400" b="1" i="0" u="none" strike="noStrike" kern="1200" cap="none" spc="0" normalizeH="0" baseline="0" noProof="0" dirty="0" err="1">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thơ</a:t>
            </a:r>
            <a:r>
              <a:rPr kumimoji="0" lang="en-US" sz="5400" b="1" i="0" u="none" strike="noStrike" kern="1200" cap="none" spc="0" normalizeH="0" noProof="0" dirty="0">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 </a:t>
            </a:r>
            <a:r>
              <a:rPr kumimoji="0" lang="en-US" sz="5400" b="1" i="0" u="none" strike="noStrike" kern="1200" cap="none" spc="0" normalizeH="0" noProof="0" dirty="0" err="1">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muôn</a:t>
            </a:r>
            <a:r>
              <a:rPr kumimoji="0" lang="en-US" sz="5400" b="1" i="0" u="none" strike="noStrike" kern="1200" cap="none" spc="0" normalizeH="0" noProof="0" dirty="0">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 </a:t>
            </a:r>
            <a:r>
              <a:rPr kumimoji="0" lang="en-US" sz="5400" b="1" i="0" u="none" strike="noStrike" kern="1200" cap="none" spc="0" normalizeH="0" noProof="0" dirty="0" err="1">
                <a:ln>
                  <a:noFill/>
                </a:ln>
                <a:solidFill>
                  <a:schemeClr val="accent2">
                    <a:lumMod val="50000"/>
                  </a:schemeClr>
                </a:solidFill>
                <a:effectLst/>
                <a:uLnTx/>
                <a:uFillTx/>
                <a:latin typeface="#9Slide04 Taviraj SemiBold" panose="00000700000000000000" pitchFamily="2" charset="-34"/>
                <a:cs typeface="#9Slide04 Taviraj SemiBold" panose="00000700000000000000" pitchFamily="2" charset="-34"/>
              </a:rPr>
              <a:t>điệu</a:t>
            </a:r>
            <a:endParaRPr kumimoji="0" lang="en-US" sz="5400" b="1" i="0" u="none" strike="noStrike" kern="1200" cap="none" spc="0" normalizeH="0" baseline="0" noProof="0" dirty="0">
              <a:ln>
                <a:noFill/>
              </a:ln>
              <a:solidFill>
                <a:schemeClr val="accent2">
                  <a:lumMod val="50000"/>
                </a:schemeClr>
              </a:solidFill>
              <a:effectLst/>
              <a:uLnTx/>
              <a:uFillTx/>
              <a:latin typeface="#9Slide04 Taviraj SemiBold" panose="00000700000000000000" pitchFamily="2" charset="-34"/>
              <a:ea typeface="#9Slide04 Vollkorn Bold" panose="00000800000000000000" pitchFamily="2" charset="0"/>
              <a:cs typeface="#9Slide04 Taviraj SemiBold" panose="00000700000000000000" pitchFamily="2" charset="-34"/>
            </a:endParaRPr>
          </a:p>
        </p:txBody>
      </p:sp>
      <p:sp>
        <p:nvSpPr>
          <p:cNvPr id="3" name="Rectangle 2">
            <a:extLst>
              <a:ext uri="{FF2B5EF4-FFF2-40B4-BE49-F238E27FC236}">
                <a16:creationId xmlns:a16="http://schemas.microsoft.com/office/drawing/2014/main" id="{EBB9240C-6B4A-FD95-A2E9-08D004DBCBF4}"/>
              </a:ext>
            </a:extLst>
          </p:cNvPr>
          <p:cNvSpPr/>
          <p:nvPr/>
        </p:nvSpPr>
        <p:spPr>
          <a:xfrm>
            <a:off x="7017008" y="2649098"/>
            <a:ext cx="6838084" cy="1754326"/>
          </a:xfrm>
          <a:prstGeom prst="rect">
            <a:avLst/>
          </a:prstGeom>
        </p:spPr>
        <p:txBody>
          <a:bodyPr wrap="square">
            <a:spAutoFit/>
          </a:bodyPr>
          <a:lstStyle/>
          <a:p>
            <a:pPr algn="just">
              <a:spcAft>
                <a:spcPts val="0"/>
              </a:spcAft>
            </a:pPr>
            <a:r>
              <a:rPr lang="en-US" sz="5400" spc="15">
                <a:solidFill>
                  <a:srgbClr val="000000"/>
                </a:solidFill>
                <a:latin typeface="#9Slide06 SVNJonitha Script" panose="02000000000000000000" pitchFamily="2" charset="0"/>
                <a:ea typeface="Times New Roman" panose="02020603050405020304" pitchFamily="18" charset="0"/>
                <a:cs typeface="Times New Roman" panose="02020603050405020304" pitchFamily="18" charset="0"/>
              </a:rPr>
              <a:t>Tiết 95 - 96: Viết</a:t>
            </a:r>
            <a:endParaRPr lang="en-US" sz="5400" spc="15" dirty="0">
              <a:solidFill>
                <a:srgbClr val="000000"/>
              </a:solidFill>
              <a:latin typeface="#9Slide06 SVNJonitha Script" panose="02000000000000000000" pitchFamily="2" charset="0"/>
              <a:ea typeface="Times New Roman" panose="02020603050405020304" pitchFamily="18" charset="0"/>
              <a:cs typeface="Times New Roman" panose="02020603050405020304" pitchFamily="18" charset="0"/>
            </a:endParaRPr>
          </a:p>
          <a:p>
            <a:pPr algn="just">
              <a:spcAft>
                <a:spcPts val="0"/>
              </a:spcAft>
            </a:pPr>
            <a:endParaRPr lang="en-US" sz="5400" dirty="0">
              <a:latin typeface="#9Slide06 SVNJonitha Script" panose="02000000000000000000" pitchFamily="2" charset="0"/>
              <a:ea typeface="Times New Roman" panose="02020603050405020304" pitchFamily="18" charset="0"/>
              <a:cs typeface="Times New Roman" panose="02020603050405020304" pitchFamily="18" charset="0"/>
            </a:endParaRPr>
          </a:p>
        </p:txBody>
      </p:sp>
      <p:sp>
        <p:nvSpPr>
          <p:cNvPr id="4" name="TextBox 23">
            <a:extLst>
              <a:ext uri="{FF2B5EF4-FFF2-40B4-BE49-F238E27FC236}">
                <a16:creationId xmlns:a16="http://schemas.microsoft.com/office/drawing/2014/main" id="{62A96AC9-C97E-4B1C-6202-06B4904B2CC5}"/>
              </a:ext>
            </a:extLst>
          </p:cNvPr>
          <p:cNvSpPr txBox="1"/>
          <p:nvPr/>
        </p:nvSpPr>
        <p:spPr>
          <a:xfrm>
            <a:off x="914400" y="4457700"/>
            <a:ext cx="16294918" cy="3539430"/>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Viết</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lang="en-US" sz="11500" noProof="0" dirty="0" err="1">
                <a:solidFill>
                  <a:schemeClr val="tx2">
                    <a:lumMod val="75000"/>
                  </a:schemeClr>
                </a:solidFill>
                <a:latin typeface="#9Slide05 SVNAslang Barry" panose="02000506020000020004" pitchFamily="2" charset="0"/>
              </a:rPr>
              <a:t>đoạn</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văn</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ghi</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lại</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cảm</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nghĩ</a:t>
            </a:r>
            <a:endPar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endParaRPr>
          </a:p>
          <a:p>
            <a:pPr marL="0" marR="0" lvl="0" indent="0" algn="ctr" defTabSz="914400" rtl="0" eaLnBrk="1" fontAlgn="auto" latinLnBrk="0" hangingPunct="1">
              <a:spcBef>
                <a:spcPts val="0"/>
              </a:spcBef>
              <a:spcAft>
                <a:spcPts val="0"/>
              </a:spcAft>
              <a:buClrTx/>
              <a:buSzTx/>
              <a:buFontTx/>
              <a:buNone/>
              <a:tabLst/>
              <a:defRPr/>
            </a:pP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về</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một</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bài</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thơ</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tám</a:t>
            </a:r>
            <a:r>
              <a:rPr kumimoji="0" lang="en-US" sz="11500" i="0" u="none" strike="noStrike" kern="1200" cap="none" spc="0" normalizeH="0" baseline="0" noProof="0" dirty="0">
                <a:ln>
                  <a:noFill/>
                </a:ln>
                <a:solidFill>
                  <a:schemeClr val="tx2">
                    <a:lumMod val="75000"/>
                  </a:schemeClr>
                </a:solidFill>
                <a:effectLst/>
                <a:uLnTx/>
                <a:uFillTx/>
                <a:latin typeface="#9Slide05 SVNAslang Barry" panose="02000506020000020004" pitchFamily="2" charset="0"/>
              </a:rPr>
              <a:t> </a:t>
            </a:r>
            <a:r>
              <a:rPr kumimoji="0" lang="en-US" sz="11500" i="0" u="none" strike="noStrike" kern="1200" cap="none" spc="0" normalizeH="0" baseline="0" noProof="0" dirty="0" err="1">
                <a:ln>
                  <a:noFill/>
                </a:ln>
                <a:solidFill>
                  <a:schemeClr val="tx2">
                    <a:lumMod val="75000"/>
                  </a:schemeClr>
                </a:solidFill>
                <a:effectLst/>
                <a:uLnTx/>
                <a:uFillTx/>
                <a:latin typeface="#9Slide05 SVNAslang Barry" panose="02000506020000020004" pitchFamily="2" charset="0"/>
              </a:rPr>
              <a:t>chữ</a:t>
            </a:r>
            <a:endParaRPr kumimoji="0" lang="en-US" sz="11500" i="0" u="none" strike="noStrike" kern="1200" cap="none" spc="0" normalizeH="0" noProof="0" dirty="0">
              <a:ln>
                <a:noFill/>
              </a:ln>
              <a:solidFill>
                <a:schemeClr val="tx2">
                  <a:lumMod val="75000"/>
                </a:schemeClr>
              </a:solidFill>
              <a:effectLst/>
              <a:uLnTx/>
              <a:uFillTx/>
              <a:latin typeface="#9Slide05 SVNAslang Barry" panose="02000506020000020004" pitchFamily="2" charset="0"/>
            </a:endParaRPr>
          </a:p>
        </p:txBody>
      </p:sp>
      <p:sp>
        <p:nvSpPr>
          <p:cNvPr id="15" name="Freeform 8">
            <a:extLst>
              <a:ext uri="{FF2B5EF4-FFF2-40B4-BE49-F238E27FC236}">
                <a16:creationId xmlns:a16="http://schemas.microsoft.com/office/drawing/2014/main" id="{AE9987DC-E33B-4F75-57B5-218A5C8FF318}"/>
              </a:ext>
            </a:extLst>
          </p:cNvPr>
          <p:cNvSpPr/>
          <p:nvPr/>
        </p:nvSpPr>
        <p:spPr>
          <a:xfrm>
            <a:off x="15659982" y="480048"/>
            <a:ext cx="1549336" cy="2587618"/>
          </a:xfrm>
          <a:custGeom>
            <a:avLst/>
            <a:gdLst/>
            <a:ahLst/>
            <a:cxnLst/>
            <a:rect l="l" t="t" r="r" b="b"/>
            <a:pathLst>
              <a:path w="2463736" h="4114800">
                <a:moveTo>
                  <a:pt x="0" y="0"/>
                </a:moveTo>
                <a:lnTo>
                  <a:pt x="2463736" y="0"/>
                </a:lnTo>
                <a:lnTo>
                  <a:pt x="246373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6" name="Freeform 4">
            <a:extLst>
              <a:ext uri="{FF2B5EF4-FFF2-40B4-BE49-F238E27FC236}">
                <a16:creationId xmlns:a16="http://schemas.microsoft.com/office/drawing/2014/main" id="{2962763A-8EC8-690B-B5C2-524A21F68273}"/>
              </a:ext>
            </a:extLst>
          </p:cNvPr>
          <p:cNvSpPr/>
          <p:nvPr/>
        </p:nvSpPr>
        <p:spPr>
          <a:xfrm rot="11043987">
            <a:off x="-176324" y="8966195"/>
            <a:ext cx="16230600" cy="4199668"/>
          </a:xfrm>
          <a:custGeom>
            <a:avLst/>
            <a:gdLst/>
            <a:ahLst/>
            <a:cxnLst/>
            <a:rect l="l" t="t" r="r" b="b"/>
            <a:pathLst>
              <a:path w="16230600" h="4199668">
                <a:moveTo>
                  <a:pt x="0" y="0"/>
                </a:moveTo>
                <a:lnTo>
                  <a:pt x="16230600" y="0"/>
                </a:lnTo>
                <a:lnTo>
                  <a:pt x="16230600" y="4199668"/>
                </a:lnTo>
                <a:lnTo>
                  <a:pt x="0" y="4199668"/>
                </a:lnTo>
                <a:lnTo>
                  <a:pt x="0" y="0"/>
                </a:lnTo>
                <a:close/>
              </a:path>
            </a:pathLst>
          </a:custGeom>
          <a:blipFill>
            <a:blip r:embed="rId8"/>
            <a:stretch>
              <a:fillRect/>
            </a:stretch>
          </a:blipFill>
        </p:spPr>
        <p:txBody>
          <a:bodyPr/>
          <a:lstStyle/>
          <a:p>
            <a:endParaRPr lang="en-US" dirty="0"/>
          </a:p>
        </p:txBody>
      </p:sp>
      <p:sp>
        <p:nvSpPr>
          <p:cNvPr id="18" name="Freeform 4">
            <a:extLst>
              <a:ext uri="{FF2B5EF4-FFF2-40B4-BE49-F238E27FC236}">
                <a16:creationId xmlns:a16="http://schemas.microsoft.com/office/drawing/2014/main" id="{C926D581-29D6-4FEC-15C0-29A964403B75}"/>
              </a:ext>
            </a:extLst>
          </p:cNvPr>
          <p:cNvSpPr/>
          <p:nvPr/>
        </p:nvSpPr>
        <p:spPr>
          <a:xfrm>
            <a:off x="-2942436" y="-971261"/>
            <a:ext cx="5612869" cy="4038927"/>
          </a:xfrm>
          <a:custGeom>
            <a:avLst/>
            <a:gdLst/>
            <a:ahLst/>
            <a:cxnLst/>
            <a:rect l="l" t="t" r="r" b="b"/>
            <a:pathLst>
              <a:path w="5612869" h="4038927">
                <a:moveTo>
                  <a:pt x="0" y="0"/>
                </a:moveTo>
                <a:lnTo>
                  <a:pt x="5612869" y="0"/>
                </a:lnTo>
                <a:lnTo>
                  <a:pt x="5612869" y="4038927"/>
                </a:lnTo>
                <a:lnTo>
                  <a:pt x="0" y="4038927"/>
                </a:lnTo>
                <a:lnTo>
                  <a:pt x="0" y="0"/>
                </a:lnTo>
                <a:close/>
              </a:path>
            </a:pathLst>
          </a:custGeom>
          <a:blipFill>
            <a:blip r:embed="rId9"/>
            <a:stretch>
              <a:fillRect/>
            </a:stretch>
          </a:blipFill>
        </p:spPr>
        <p:txBody>
          <a:bodyPr/>
          <a:lstStyle/>
          <a:p>
            <a:endParaRPr lang="en-US" dirty="0"/>
          </a:p>
        </p:txBody>
      </p:sp>
    </p:spTree>
    <p:extLst>
      <p:ext uri="{BB962C8B-B14F-4D97-AF65-F5344CB8AC3E}">
        <p14:creationId xmlns:p14="http://schemas.microsoft.com/office/powerpoint/2010/main" val="284432454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B8E0056F-3D88-7255-2670-DD462BE07BFA}"/>
              </a:ext>
            </a:extLst>
          </p:cNvPr>
          <p:cNvSpPr/>
          <p:nvPr/>
        </p:nvSpPr>
        <p:spPr>
          <a:xfrm rot="16200000">
            <a:off x="6049519" y="-1820419"/>
            <a:ext cx="7560562" cy="13411200"/>
          </a:xfrm>
          <a:custGeom>
            <a:avLst/>
            <a:gdLst/>
            <a:ahLst/>
            <a:cxnLst/>
            <a:rect l="l" t="t" r="r" b="b"/>
            <a:pathLst>
              <a:path w="2319718" h="4114800">
                <a:moveTo>
                  <a:pt x="0" y="0"/>
                </a:moveTo>
                <a:lnTo>
                  <a:pt x="2319718" y="0"/>
                </a:lnTo>
                <a:lnTo>
                  <a:pt x="231971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2" name="TextBox 2">
            <a:extLst>
              <a:ext uri="{FF2B5EF4-FFF2-40B4-BE49-F238E27FC236}">
                <a16:creationId xmlns:a16="http://schemas.microsoft.com/office/drawing/2014/main" id="{FA2404E3-D094-38F2-83B4-AB5870A53036}"/>
              </a:ext>
            </a:extLst>
          </p:cNvPr>
          <p:cNvSpPr txBox="1"/>
          <p:nvPr/>
        </p:nvSpPr>
        <p:spPr>
          <a:xfrm>
            <a:off x="4343400" y="2933700"/>
            <a:ext cx="11125200" cy="3593291"/>
          </a:xfrm>
          <a:prstGeom prst="rect">
            <a:avLst/>
          </a:prstGeom>
        </p:spPr>
        <p:txBody>
          <a:bodyPr wrap="square" lIns="0" tIns="0" rIns="0" bIns="0" rtlCol="0" anchor="t">
            <a:spAutoFit/>
          </a:bodyPr>
          <a:lstStyle/>
          <a:p>
            <a:pPr marL="0" lvl="0" indent="0" algn="ctr">
              <a:lnSpc>
                <a:spcPts val="9600"/>
              </a:lnSpc>
              <a:spcBef>
                <a:spcPct val="0"/>
              </a:spcBef>
            </a:pPr>
            <a:r>
              <a:rPr lang="en-US" sz="7200" dirty="0">
                <a:solidFill>
                  <a:srgbClr val="442816"/>
                </a:solidFill>
                <a:latin typeface="#9Slide07 SVNDessert Menu Scrip" panose="00000500000000000000" pitchFamily="2" charset="0"/>
                <a:cs typeface="Times New Roman" panose="02020603050405020304" pitchFamily="18" charset="0"/>
              </a:rPr>
              <a:t>I.</a:t>
            </a:r>
          </a:p>
          <a:p>
            <a:pPr marL="0" lvl="0" indent="0" algn="ctr">
              <a:lnSpc>
                <a:spcPts val="9600"/>
              </a:lnSpc>
              <a:spcBef>
                <a:spcPct val="0"/>
              </a:spcBef>
            </a:pPr>
            <a:r>
              <a:rPr lang="en-US" sz="5400" dirty="0" err="1">
                <a:solidFill>
                  <a:srgbClr val="442816"/>
                </a:solidFill>
                <a:latin typeface="#9Slide07 SVNDessert Menu Scrip" panose="00000500000000000000" pitchFamily="2" charset="0"/>
                <a:cs typeface="Times New Roman" panose="02020603050405020304" pitchFamily="18" charset="0"/>
              </a:rPr>
              <a:t>Yêu</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cầu</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đối</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với</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đoạn</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văn</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ghi</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lại</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cảm</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xúc</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về</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một</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bài</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thơ</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tám</a:t>
            </a:r>
            <a:r>
              <a:rPr lang="en-US" sz="5400" dirty="0">
                <a:solidFill>
                  <a:srgbClr val="442816"/>
                </a:solidFill>
                <a:latin typeface="#9Slide07 SVNDessert Menu Scrip" panose="00000500000000000000" pitchFamily="2" charset="0"/>
                <a:cs typeface="Times New Roman" panose="02020603050405020304" pitchFamily="18" charset="0"/>
              </a:rPr>
              <a:t> </a:t>
            </a:r>
            <a:r>
              <a:rPr lang="en-US" sz="5400" dirty="0" err="1">
                <a:solidFill>
                  <a:srgbClr val="442816"/>
                </a:solidFill>
                <a:latin typeface="#9Slide07 SVNDessert Menu Scrip" panose="00000500000000000000" pitchFamily="2" charset="0"/>
                <a:cs typeface="Times New Roman" panose="02020603050405020304" pitchFamily="18" charset="0"/>
              </a:rPr>
              <a:t>chữ</a:t>
            </a:r>
            <a:endParaRPr lang="en-US" sz="5400" dirty="0">
              <a:solidFill>
                <a:srgbClr val="442816"/>
              </a:solidFill>
              <a:latin typeface="#9Slide07 SVNDessert Menu Scrip" panose="00000500000000000000" pitchFamily="2" charset="0"/>
              <a:cs typeface="Times New Roman" panose="02020603050405020304" pitchFamily="18" charset="0"/>
            </a:endParaRPr>
          </a:p>
        </p:txBody>
      </p:sp>
      <p:sp>
        <p:nvSpPr>
          <p:cNvPr id="7" name="Freeform 5">
            <a:extLst>
              <a:ext uri="{FF2B5EF4-FFF2-40B4-BE49-F238E27FC236}">
                <a16:creationId xmlns:a16="http://schemas.microsoft.com/office/drawing/2014/main" id="{E102E56B-E43F-6EB6-FC50-745C3449AEED}"/>
              </a:ext>
            </a:extLst>
          </p:cNvPr>
          <p:cNvSpPr/>
          <p:nvPr/>
        </p:nvSpPr>
        <p:spPr>
          <a:xfrm>
            <a:off x="-381000" y="4354674"/>
            <a:ext cx="4228130" cy="5932326"/>
          </a:xfrm>
          <a:custGeom>
            <a:avLst/>
            <a:gdLst/>
            <a:ahLst/>
            <a:cxnLst/>
            <a:rect l="l" t="t" r="r" b="b"/>
            <a:pathLst>
              <a:path w="2932730" h="4114800">
                <a:moveTo>
                  <a:pt x="0" y="0"/>
                </a:moveTo>
                <a:lnTo>
                  <a:pt x="2932730" y="0"/>
                </a:lnTo>
                <a:lnTo>
                  <a:pt x="293273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Tree>
    <p:extLst>
      <p:ext uri="{BB962C8B-B14F-4D97-AF65-F5344CB8AC3E}">
        <p14:creationId xmlns:p14="http://schemas.microsoft.com/office/powerpoint/2010/main" val="22510718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FE47C8-318B-7983-1560-DC20977F457B}"/>
              </a:ext>
            </a:extLst>
          </p:cNvPr>
          <p:cNvSpPr txBox="1"/>
          <p:nvPr/>
        </p:nvSpPr>
        <p:spPr>
          <a:xfrm>
            <a:off x="457200" y="4090497"/>
            <a:ext cx="5257800" cy="2800767"/>
          </a:xfrm>
          <a:prstGeom prst="rect">
            <a:avLst/>
          </a:prstGeom>
          <a:noFill/>
        </p:spPr>
        <p:txBody>
          <a:bodyPr wrap="square" rtlCol="0">
            <a:spAutoFit/>
          </a:bodyPr>
          <a:lstStyle/>
          <a:p>
            <a:pPr algn="just"/>
            <a:r>
              <a:rPr lang="en-US" sz="4400" dirty="0">
                <a:latin typeface="+mj-lt"/>
              </a:rPr>
              <a:t>- </a:t>
            </a:r>
            <a:r>
              <a:rPr lang="vi-VN" sz="4400" dirty="0">
                <a:latin typeface="+mj-lt"/>
              </a:rPr>
              <a:t>Giới thiệu được bài thơ (nhan đề, tác giả), nêu ấn tượng chung về bài thơ</a:t>
            </a:r>
          </a:p>
        </p:txBody>
      </p:sp>
      <p:sp>
        <p:nvSpPr>
          <p:cNvPr id="2" name="Freeform 3">
            <a:extLst>
              <a:ext uri="{FF2B5EF4-FFF2-40B4-BE49-F238E27FC236}">
                <a16:creationId xmlns:a16="http://schemas.microsoft.com/office/drawing/2014/main" id="{1117426F-A1C2-0A87-1FD4-5BFCACAB9F0F}"/>
              </a:ext>
            </a:extLst>
          </p:cNvPr>
          <p:cNvSpPr/>
          <p:nvPr/>
        </p:nvSpPr>
        <p:spPr>
          <a:xfrm>
            <a:off x="5902150" y="3086100"/>
            <a:ext cx="4637582" cy="4114800"/>
          </a:xfrm>
          <a:custGeom>
            <a:avLst/>
            <a:gdLst/>
            <a:ahLst/>
            <a:cxnLst/>
            <a:rect l="l" t="t" r="r" b="b"/>
            <a:pathLst>
              <a:path w="4637582" h="4114800">
                <a:moveTo>
                  <a:pt x="0" y="0"/>
                </a:moveTo>
                <a:lnTo>
                  <a:pt x="4637582" y="0"/>
                </a:lnTo>
                <a:lnTo>
                  <a:pt x="463758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 name="TextBox 2">
            <a:extLst>
              <a:ext uri="{FF2B5EF4-FFF2-40B4-BE49-F238E27FC236}">
                <a16:creationId xmlns:a16="http://schemas.microsoft.com/office/drawing/2014/main" id="{C232AF8A-A24B-52DB-18EB-29A10C86E5F2}"/>
              </a:ext>
            </a:extLst>
          </p:cNvPr>
          <p:cNvSpPr txBox="1"/>
          <p:nvPr/>
        </p:nvSpPr>
        <p:spPr>
          <a:xfrm>
            <a:off x="8839200" y="7200900"/>
            <a:ext cx="5638800" cy="1446550"/>
          </a:xfrm>
          <a:prstGeom prst="rect">
            <a:avLst/>
          </a:prstGeom>
          <a:noFill/>
        </p:spPr>
        <p:txBody>
          <a:bodyPr wrap="square" rtlCol="0">
            <a:spAutoFit/>
          </a:bodyPr>
          <a:lstStyle/>
          <a:p>
            <a:pPr algn="just"/>
            <a:r>
              <a:rPr lang="en-US" sz="4400" dirty="0">
                <a:latin typeface="+mj-lt"/>
              </a:rPr>
              <a:t>-</a:t>
            </a:r>
            <a:r>
              <a:rPr lang="vi-VN" sz="4400" dirty="0">
                <a:latin typeface="+mj-lt"/>
              </a:rPr>
              <a:t> Khái quát được cảm nghĩ về bài thơ</a:t>
            </a:r>
          </a:p>
        </p:txBody>
      </p:sp>
      <p:sp>
        <p:nvSpPr>
          <p:cNvPr id="4" name="TextBox 3">
            <a:extLst>
              <a:ext uri="{FF2B5EF4-FFF2-40B4-BE49-F238E27FC236}">
                <a16:creationId xmlns:a16="http://schemas.microsoft.com/office/drawing/2014/main" id="{FAC51293-CE3C-1C04-1C67-6DF9ED046F48}"/>
              </a:ext>
            </a:extLst>
          </p:cNvPr>
          <p:cNvSpPr txBox="1"/>
          <p:nvPr/>
        </p:nvSpPr>
        <p:spPr>
          <a:xfrm>
            <a:off x="10709564" y="723900"/>
            <a:ext cx="6743700" cy="4154984"/>
          </a:xfrm>
          <a:prstGeom prst="rect">
            <a:avLst/>
          </a:prstGeom>
          <a:noFill/>
        </p:spPr>
        <p:txBody>
          <a:bodyPr wrap="square" rtlCol="0">
            <a:spAutoFit/>
          </a:bodyPr>
          <a:lstStyle/>
          <a:p>
            <a:pPr algn="just"/>
            <a:r>
              <a:rPr lang="en-US" sz="4400" dirty="0">
                <a:latin typeface="+mj-lt"/>
              </a:rPr>
              <a:t>-</a:t>
            </a:r>
            <a:r>
              <a:rPr lang="vi-VN" sz="4400" dirty="0">
                <a:latin typeface="+mj-lt"/>
              </a:rPr>
              <a:t> Nêu được cảm nghĩ về một số nét nổi bật trong nội dung và nghệ thuật</a:t>
            </a:r>
            <a:r>
              <a:rPr lang="en-US" sz="4400" dirty="0">
                <a:latin typeface="+mj-lt"/>
              </a:rPr>
              <a:t> </a:t>
            </a:r>
            <a:r>
              <a:rPr lang="vi-VN" sz="4400" dirty="0">
                <a:latin typeface="+mj-lt"/>
              </a:rPr>
              <a:t>của bài thơ; chỉ ra tác dụng của một thể thơ tám chữ trong việc tạo nên</a:t>
            </a:r>
            <a:r>
              <a:rPr lang="en-US" sz="4400" dirty="0">
                <a:latin typeface="+mj-lt"/>
              </a:rPr>
              <a:t> </a:t>
            </a:r>
            <a:r>
              <a:rPr lang="vi-VN" sz="4400" dirty="0">
                <a:latin typeface="+mj-lt"/>
              </a:rPr>
              <a:t>nét độc đáo của bài thơ</a:t>
            </a:r>
          </a:p>
        </p:txBody>
      </p:sp>
    </p:spTree>
    <p:extLst>
      <p:ext uri="{BB962C8B-B14F-4D97-AF65-F5344CB8AC3E}">
        <p14:creationId xmlns:p14="http://schemas.microsoft.com/office/powerpoint/2010/main" val="311832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FA2404E3-D094-38F2-83B4-AB5870A53036}"/>
              </a:ext>
            </a:extLst>
          </p:cNvPr>
          <p:cNvSpPr txBox="1"/>
          <p:nvPr/>
        </p:nvSpPr>
        <p:spPr>
          <a:xfrm>
            <a:off x="3030175" y="3162300"/>
            <a:ext cx="9753600" cy="3693319"/>
          </a:xfrm>
          <a:prstGeom prst="rect">
            <a:avLst/>
          </a:prstGeom>
        </p:spPr>
        <p:txBody>
          <a:bodyPr wrap="square" lIns="0" tIns="0" rIns="0" bIns="0" rtlCol="0" anchor="t">
            <a:spAutoFit/>
          </a:bodyPr>
          <a:lstStyle/>
          <a:p>
            <a:pPr marL="0" lvl="0" indent="0" algn="ctr">
              <a:lnSpc>
                <a:spcPts val="9600"/>
              </a:lnSpc>
              <a:spcBef>
                <a:spcPct val="0"/>
              </a:spcBef>
            </a:pPr>
            <a:r>
              <a:rPr lang="en-US" sz="7200" dirty="0">
                <a:solidFill>
                  <a:srgbClr val="442816"/>
                </a:solidFill>
                <a:latin typeface="#9Slide07 SVNDessert Menu Scrip" panose="00000500000000000000" pitchFamily="2" charset="0"/>
                <a:cs typeface="Times New Roman" panose="02020603050405020304" pitchFamily="18" charset="0"/>
              </a:rPr>
              <a:t>II.</a:t>
            </a:r>
          </a:p>
          <a:p>
            <a:pPr marL="0" lvl="0" indent="0" algn="ctr">
              <a:lnSpc>
                <a:spcPts val="9600"/>
              </a:lnSpc>
              <a:spcBef>
                <a:spcPct val="0"/>
              </a:spcBef>
            </a:pPr>
            <a:r>
              <a:rPr lang="en-US" sz="7200" dirty="0" err="1">
                <a:solidFill>
                  <a:srgbClr val="442816"/>
                </a:solidFill>
                <a:latin typeface="#9Slide07 SVNDessert Menu Scrip" panose="00000500000000000000" pitchFamily="2" charset="0"/>
                <a:cs typeface="Times New Roman" panose="02020603050405020304" pitchFamily="18" charset="0"/>
              </a:rPr>
              <a:t>Phân</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tích</a:t>
            </a:r>
            <a:r>
              <a:rPr lang="en-US" sz="7200" dirty="0">
                <a:solidFill>
                  <a:srgbClr val="442816"/>
                </a:solidFill>
                <a:latin typeface="#9Slide07 SVNDessert Menu Scrip" panose="00000500000000000000" pitchFamily="2" charset="0"/>
                <a:cs typeface="Times New Roman" panose="02020603050405020304" pitchFamily="18" charset="0"/>
              </a:rPr>
              <a:t> </a:t>
            </a:r>
          </a:p>
          <a:p>
            <a:pPr marL="0" lvl="0" indent="0" algn="ctr">
              <a:lnSpc>
                <a:spcPts val="9600"/>
              </a:lnSpc>
              <a:spcBef>
                <a:spcPct val="0"/>
              </a:spcBef>
            </a:pPr>
            <a:r>
              <a:rPr lang="en-US" sz="7200" dirty="0" err="1">
                <a:solidFill>
                  <a:srgbClr val="442816"/>
                </a:solidFill>
                <a:latin typeface="#9Slide07 SVNDessert Menu Scrip" panose="00000500000000000000" pitchFamily="2" charset="0"/>
                <a:cs typeface="Times New Roman" panose="02020603050405020304" pitchFamily="18" charset="0"/>
              </a:rPr>
              <a:t>bài</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viết</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tham</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khảo</a:t>
            </a:r>
            <a:endParaRPr lang="en-US" sz="7200" dirty="0">
              <a:solidFill>
                <a:srgbClr val="442816"/>
              </a:solidFill>
              <a:latin typeface="#9Slide07 SVNDessert Menu Scrip" panose="00000500000000000000" pitchFamily="2" charset="0"/>
              <a:cs typeface="Times New Roman" panose="02020603050405020304" pitchFamily="18" charset="0"/>
            </a:endParaRPr>
          </a:p>
        </p:txBody>
      </p:sp>
      <p:sp>
        <p:nvSpPr>
          <p:cNvPr id="6" name="Freeform 4">
            <a:extLst>
              <a:ext uri="{FF2B5EF4-FFF2-40B4-BE49-F238E27FC236}">
                <a16:creationId xmlns:a16="http://schemas.microsoft.com/office/drawing/2014/main" id="{8FB74CCD-CA08-226B-9920-2EDFE84E9B94}"/>
              </a:ext>
            </a:extLst>
          </p:cNvPr>
          <p:cNvSpPr/>
          <p:nvPr/>
        </p:nvSpPr>
        <p:spPr>
          <a:xfrm rot="16200000">
            <a:off x="4126694" y="-1576891"/>
            <a:ext cx="7560562" cy="13411200"/>
          </a:xfrm>
          <a:custGeom>
            <a:avLst/>
            <a:gdLst/>
            <a:ahLst/>
            <a:cxnLst/>
            <a:rect l="l" t="t" r="r" b="b"/>
            <a:pathLst>
              <a:path w="2319718" h="4114800">
                <a:moveTo>
                  <a:pt x="0" y="0"/>
                </a:moveTo>
                <a:lnTo>
                  <a:pt x="2319718" y="0"/>
                </a:lnTo>
                <a:lnTo>
                  <a:pt x="231971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7" name="Freeform 5">
            <a:extLst>
              <a:ext uri="{FF2B5EF4-FFF2-40B4-BE49-F238E27FC236}">
                <a16:creationId xmlns:a16="http://schemas.microsoft.com/office/drawing/2014/main" id="{6CB5FCA9-CC6E-2E4E-A149-4595DEA00829}"/>
              </a:ext>
            </a:extLst>
          </p:cNvPr>
          <p:cNvSpPr/>
          <p:nvPr/>
        </p:nvSpPr>
        <p:spPr>
          <a:xfrm>
            <a:off x="11277600" y="6154882"/>
            <a:ext cx="6690732" cy="4114800"/>
          </a:xfrm>
          <a:custGeom>
            <a:avLst/>
            <a:gdLst/>
            <a:ahLst/>
            <a:cxnLst/>
            <a:rect l="l" t="t" r="r" b="b"/>
            <a:pathLst>
              <a:path w="6690732" h="4114800">
                <a:moveTo>
                  <a:pt x="0" y="0"/>
                </a:moveTo>
                <a:lnTo>
                  <a:pt x="6690732" y="0"/>
                </a:lnTo>
                <a:lnTo>
                  <a:pt x="6690732" y="4114800"/>
                </a:lnTo>
                <a:lnTo>
                  <a:pt x="0" y="4114800"/>
                </a:lnTo>
                <a:lnTo>
                  <a:pt x="0" y="0"/>
                </a:lnTo>
                <a:close/>
              </a:path>
            </a:pathLst>
          </a:custGeom>
          <a:blipFill>
            <a:blip r:embed="rId7"/>
            <a:stretch>
              <a:fillRect/>
            </a:stretch>
          </a:blipFill>
        </p:spPr>
        <p:txBody>
          <a:bodyPr/>
          <a:lstStyle/>
          <a:p>
            <a:endParaRPr lang="en-US" dirty="0"/>
          </a:p>
        </p:txBody>
      </p:sp>
    </p:spTree>
    <p:extLst>
      <p:ext uri="{BB962C8B-B14F-4D97-AF65-F5344CB8AC3E}">
        <p14:creationId xmlns:p14="http://schemas.microsoft.com/office/powerpoint/2010/main" val="84727478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6834A8-6D81-8F07-241E-881A9A0B58FD}"/>
              </a:ext>
            </a:extLst>
          </p:cNvPr>
          <p:cNvSpPr/>
          <p:nvPr/>
        </p:nvSpPr>
        <p:spPr>
          <a:xfrm>
            <a:off x="685800" y="5108864"/>
            <a:ext cx="7364578" cy="4154984"/>
          </a:xfrm>
          <a:prstGeom prst="rect">
            <a:avLst/>
          </a:prstGeom>
        </p:spPr>
        <p:txBody>
          <a:bodyPr wrap="square">
            <a:spAutoFit/>
          </a:bodyPr>
          <a:lstStyle/>
          <a:p>
            <a:pPr algn="just"/>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Phiếu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tập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tham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khảo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thơ</a:t>
            </a:r>
            <a:r>
              <a:rPr lang="en-US" sz="4400"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Tiếng</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Việt</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Lưu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Vũ</a:t>
            </a:r>
            <a:r>
              <a:rPr lang="en-US" sz="4400" dirty="0">
                <a:solidFill>
                  <a:prstClr val="black"/>
                </a:solidFill>
                <a:latin typeface="Times New Roman" panose="02020603050405020304" pitchFamily="18" charset="0"/>
                <a:cs typeface="Times New Roman" panose="02020603050405020304" pitchFamily="18" charset="0"/>
              </a:rPr>
              <a:t>”</a:t>
            </a:r>
          </a:p>
          <a:p>
            <a:pPr algn="just"/>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thảo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luận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theo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bàn</a:t>
            </a:r>
            <a:endParaRPr lang="en-US" sz="4400" dirty="0">
              <a:solidFill>
                <a:prstClr val="black"/>
              </a:solidFill>
              <a:latin typeface="Times New Roman" panose="02020603050405020304" pitchFamily="18" charset="0"/>
              <a:cs typeface="Times New Roman" panose="02020603050405020304" pitchFamily="18" charset="0"/>
            </a:endParaRPr>
          </a:p>
          <a:p>
            <a:pPr algn="just"/>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gian</a:t>
            </a:r>
            <a:r>
              <a:rPr lang="en-US" sz="4400" dirty="0">
                <a:solidFill>
                  <a:prstClr val="black"/>
                </a:solidFill>
                <a:latin typeface="Times New Roman" panose="02020603050405020304" pitchFamily="18" charset="0"/>
                <a:cs typeface="Times New Roman" panose="02020603050405020304" pitchFamily="18" charset="0"/>
              </a:rPr>
              <a:t>: 5 </a:t>
            </a:r>
            <a:r>
              <a:rPr lang="en-US" sz="4400" dirty="0" err="1">
                <a:solidFill>
                  <a:prstClr val="black"/>
                </a:solidFill>
                <a:latin typeface="Times New Roman" panose="02020603050405020304" pitchFamily="18" charset="0"/>
                <a:cs typeface="Times New Roman" panose="02020603050405020304" pitchFamily="18" charset="0"/>
              </a:rPr>
              <a:t>phút</a:t>
            </a:r>
            <a:endParaRPr lang="vi-VN" sz="4400" dirty="0">
              <a:solidFill>
                <a:prstClr val="black"/>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A17CF6DF-A67A-58FC-0A1D-FE65FF6BC12C}"/>
              </a:ext>
            </a:extLst>
          </p:cNvPr>
          <p:cNvGrpSpPr/>
          <p:nvPr/>
        </p:nvGrpSpPr>
        <p:grpSpPr>
          <a:xfrm>
            <a:off x="533400" y="419100"/>
            <a:ext cx="7364578" cy="4114800"/>
            <a:chOff x="533400" y="419100"/>
            <a:chExt cx="7364578" cy="4114800"/>
          </a:xfrm>
        </p:grpSpPr>
        <p:sp>
          <p:nvSpPr>
            <p:cNvPr id="3" name="Freeform 6">
              <a:extLst>
                <a:ext uri="{FF2B5EF4-FFF2-40B4-BE49-F238E27FC236}">
                  <a16:creationId xmlns:a16="http://schemas.microsoft.com/office/drawing/2014/main" id="{D88697CD-FC31-7724-46FB-874D0CDB6B6D}"/>
                </a:ext>
              </a:extLst>
            </p:cNvPr>
            <p:cNvSpPr/>
            <p:nvPr/>
          </p:nvSpPr>
          <p:spPr>
            <a:xfrm>
              <a:off x="1322222" y="419100"/>
              <a:ext cx="5523221" cy="4114800"/>
            </a:xfrm>
            <a:custGeom>
              <a:avLst/>
              <a:gdLst/>
              <a:ahLst/>
              <a:cxnLst/>
              <a:rect l="l" t="t" r="r" b="b"/>
              <a:pathLst>
                <a:path w="5523221" h="4114800">
                  <a:moveTo>
                    <a:pt x="0" y="0"/>
                  </a:moveTo>
                  <a:lnTo>
                    <a:pt x="5523221" y="0"/>
                  </a:lnTo>
                  <a:lnTo>
                    <a:pt x="552322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284FF565-7918-445B-A530-F230088349FE}"/>
                </a:ext>
              </a:extLst>
            </p:cNvPr>
            <p:cNvSpPr/>
            <p:nvPr/>
          </p:nvSpPr>
          <p:spPr>
            <a:xfrm>
              <a:off x="533400" y="3121611"/>
              <a:ext cx="7364578" cy="1200329"/>
            </a:xfrm>
            <a:prstGeom prst="rect">
              <a:avLst/>
            </a:prstGeom>
          </p:spPr>
          <p:txBody>
            <a:bodyPr wrap="square">
              <a:spAutoFit/>
            </a:bodyPr>
            <a:lstStyle/>
            <a:p>
              <a:pPr algn="ctr"/>
              <a:r>
                <a:rPr lang="en-US" sz="7200" b="1" dirty="0" err="1">
                  <a:solidFill>
                    <a:srgbClr val="FF0000"/>
                  </a:solidFill>
                  <a:latin typeface="#9Slide05 SVNAslang Barry" panose="02000506020000020004" pitchFamily="2" charset="0"/>
                  <a:cs typeface="Times New Roman" panose="02020603050405020304" pitchFamily="18" charset="0"/>
                </a:rPr>
                <a:t>Hoạt</a:t>
              </a:r>
              <a:r>
                <a:rPr lang="en-US" sz="7200" b="1" dirty="0">
                  <a:solidFill>
                    <a:srgbClr val="FF0000"/>
                  </a:solidFill>
                  <a:latin typeface="#9Slide05 SVNAslang Barry" panose="02000506020000020004" pitchFamily="2" charset="0"/>
                  <a:cs typeface="Times New Roman" panose="02020603050405020304" pitchFamily="18" charset="0"/>
                </a:rPr>
                <a:t> </a:t>
              </a:r>
              <a:r>
                <a:rPr lang="en-US" sz="7200" b="1" dirty="0" err="1">
                  <a:solidFill>
                    <a:srgbClr val="FF0000"/>
                  </a:solidFill>
                  <a:latin typeface="#9Slide05 SVNAslang Barry" panose="02000506020000020004" pitchFamily="2" charset="0"/>
                  <a:cs typeface="Times New Roman" panose="02020603050405020304" pitchFamily="18" charset="0"/>
                </a:rPr>
                <a:t>động</a:t>
              </a:r>
              <a:r>
                <a:rPr lang="en-US" sz="7200" b="1" dirty="0">
                  <a:solidFill>
                    <a:srgbClr val="FF0000"/>
                  </a:solidFill>
                  <a:latin typeface="#9Slide05 SVNAslang Barry" panose="02000506020000020004" pitchFamily="2" charset="0"/>
                  <a:cs typeface="Times New Roman" panose="02020603050405020304" pitchFamily="18" charset="0"/>
                </a:rPr>
                <a:t> </a:t>
              </a:r>
              <a:r>
                <a:rPr lang="en-US" sz="7200" b="1" dirty="0" err="1">
                  <a:solidFill>
                    <a:srgbClr val="FF0000"/>
                  </a:solidFill>
                  <a:latin typeface="#9Slide05 SVNAslang Barry" panose="02000506020000020004" pitchFamily="2" charset="0"/>
                  <a:cs typeface="Times New Roman" panose="02020603050405020304" pitchFamily="18" charset="0"/>
                </a:rPr>
                <a:t>nhóm</a:t>
              </a:r>
              <a:endParaRPr lang="en-US" sz="7200" b="1" dirty="0">
                <a:solidFill>
                  <a:srgbClr val="FF0000"/>
                </a:solidFill>
                <a:latin typeface="#9Slide05 SVNAslang Barry" panose="02000506020000020004" pitchFamily="2" charset="0"/>
                <a:cs typeface="Times New Roman" panose="02020603050405020304" pitchFamily="18" charset="0"/>
              </a:endParaRPr>
            </a:p>
          </p:txBody>
        </p:sp>
      </p:grpSp>
      <p:pic>
        <p:nvPicPr>
          <p:cNvPr id="9" name="Picture 8">
            <a:extLst>
              <a:ext uri="{FF2B5EF4-FFF2-40B4-BE49-F238E27FC236}">
                <a16:creationId xmlns:a16="http://schemas.microsoft.com/office/drawing/2014/main" id="{BBD73EF2-A6E5-3CA6-C37D-4FFF1832B462}"/>
              </a:ext>
            </a:extLst>
          </p:cNvPr>
          <p:cNvPicPr>
            <a:picLocks noChangeAspect="1"/>
          </p:cNvPicPr>
          <p:nvPr/>
        </p:nvPicPr>
        <p:blipFill>
          <a:blip r:embed="rId7"/>
          <a:stretch>
            <a:fillRect/>
          </a:stretch>
        </p:blipFill>
        <p:spPr>
          <a:xfrm>
            <a:off x="9296400" y="20782"/>
            <a:ext cx="7143567" cy="10287000"/>
          </a:xfrm>
          <a:prstGeom prst="rect">
            <a:avLst/>
          </a:prstGeom>
        </p:spPr>
      </p:pic>
    </p:spTree>
    <p:extLst>
      <p:ext uri="{BB962C8B-B14F-4D97-AF65-F5344CB8AC3E}">
        <p14:creationId xmlns:p14="http://schemas.microsoft.com/office/powerpoint/2010/main" val="326132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6834A8-6D81-8F07-241E-881A9A0B58FD}"/>
              </a:ext>
            </a:extLst>
          </p:cNvPr>
          <p:cNvSpPr/>
          <p:nvPr/>
        </p:nvSpPr>
        <p:spPr>
          <a:xfrm>
            <a:off x="723900" y="876300"/>
            <a:ext cx="17564100" cy="738664"/>
          </a:xfrm>
          <a:prstGeom prst="rect">
            <a:avLst/>
          </a:prstGeom>
        </p:spPr>
        <p:txBody>
          <a:bodyPr wrap="square">
            <a:spAutoFit/>
          </a:bodyPr>
          <a:lstStyle/>
          <a:p>
            <a:pPr algn="just"/>
            <a:r>
              <a:rPr lang="vi-VN" sz="4200" dirty="0">
                <a:latin typeface="Times New Roman" panose="02020603050405020304" pitchFamily="18" charset="0"/>
                <a:cs typeface="Times New Roman" panose="02020603050405020304" pitchFamily="18" charset="0"/>
              </a:rPr>
              <a:t>Niềm xúc động sâu xa về tình yêu quê hương, đất nước.</a:t>
            </a:r>
            <a:endParaRPr lang="en-US" sz="4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14920A6-7368-1667-17EC-230FF3500D89}"/>
              </a:ext>
            </a:extLst>
          </p:cNvPr>
          <p:cNvSpPr/>
          <p:nvPr/>
        </p:nvSpPr>
        <p:spPr>
          <a:xfrm>
            <a:off x="0" y="177283"/>
            <a:ext cx="18288000" cy="738664"/>
          </a:xfrm>
          <a:prstGeom prst="rect">
            <a:avLst/>
          </a:prstGeom>
          <a:solidFill>
            <a:schemeClr val="bg1"/>
          </a:solidFill>
        </p:spPr>
        <p:txBody>
          <a:bodyPr wrap="square">
            <a:spAutoFit/>
          </a:bodyPr>
          <a:lstStyle/>
          <a:p>
            <a:pPr algn="ctr"/>
            <a:r>
              <a:rPr lang="en-US" sz="4200" b="1" dirty="0">
                <a:latin typeface="Times New Roman" panose="02020603050405020304" pitchFamily="18" charset="0"/>
                <a:cs typeface="Times New Roman" panose="02020603050405020304" pitchFamily="18" charset="0"/>
              </a:rPr>
              <a:t>1.</a:t>
            </a:r>
            <a:r>
              <a:rPr lang="vi-VN" sz="4200" b="1" dirty="0">
                <a:latin typeface="Times New Roman" panose="02020603050405020304" pitchFamily="18" charset="0"/>
                <a:cs typeface="Times New Roman" panose="02020603050405020304" pitchFamily="18" charset="0"/>
              </a:rPr>
              <a:t> Bài viết nêu ấn tượng chung về bài thơ như thế nào?</a:t>
            </a:r>
            <a:endParaRPr lang="en-US" sz="42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B97A4BB-0ACB-8B05-C750-1062F9132D40}"/>
              </a:ext>
            </a:extLst>
          </p:cNvPr>
          <p:cNvSpPr/>
          <p:nvPr/>
        </p:nvSpPr>
        <p:spPr>
          <a:xfrm>
            <a:off x="0" y="3882205"/>
            <a:ext cx="18288000" cy="738664"/>
          </a:xfrm>
          <a:prstGeom prst="rect">
            <a:avLst/>
          </a:prstGeom>
          <a:solidFill>
            <a:schemeClr val="bg1"/>
          </a:solidFill>
        </p:spPr>
        <p:txBody>
          <a:bodyPr wrap="square">
            <a:spAutoFit/>
          </a:bodyPr>
          <a:lstStyle/>
          <a:p>
            <a:pPr algn="ctr"/>
            <a:r>
              <a:rPr lang="en-US" sz="4200" b="1" dirty="0">
                <a:latin typeface="Times New Roman" panose="02020603050405020304" pitchFamily="18" charset="0"/>
                <a:cs typeface="Times New Roman" panose="02020603050405020304" pitchFamily="18" charset="0"/>
              </a:rPr>
              <a:t>3. </a:t>
            </a:r>
            <a:r>
              <a:rPr lang="vi-VN" sz="4200" b="1" dirty="0">
                <a:latin typeface="Times New Roman" panose="02020603050405020304" pitchFamily="18" charset="0"/>
                <a:cs typeface="Times New Roman" panose="02020603050405020304" pitchFamily="18" charset="0"/>
              </a:rPr>
              <a:t>Bài viết nêu cảm nghĩ về những hình thức nghệ thuật nào?</a:t>
            </a:r>
            <a:endParaRPr lang="en-US" sz="42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98A2386-5A58-BB3A-8E80-E6F3FC6D19AF}"/>
              </a:ext>
            </a:extLst>
          </p:cNvPr>
          <p:cNvSpPr/>
          <p:nvPr/>
        </p:nvSpPr>
        <p:spPr>
          <a:xfrm>
            <a:off x="-1" y="1656643"/>
            <a:ext cx="18288000" cy="738664"/>
          </a:xfrm>
          <a:prstGeom prst="rect">
            <a:avLst/>
          </a:prstGeom>
          <a:solidFill>
            <a:schemeClr val="bg1"/>
          </a:solidFill>
        </p:spPr>
        <p:txBody>
          <a:bodyPr wrap="square">
            <a:spAutoFit/>
          </a:bodyPr>
          <a:lstStyle/>
          <a:p>
            <a:pPr algn="ctr"/>
            <a:r>
              <a:rPr lang="en-US" sz="4200" b="1" dirty="0">
                <a:latin typeface="Times New Roman" panose="02020603050405020304" pitchFamily="18" charset="0"/>
                <a:cs typeface="Times New Roman" panose="02020603050405020304" pitchFamily="18" charset="0"/>
              </a:rPr>
              <a:t>2.</a:t>
            </a:r>
            <a:r>
              <a:rPr lang="vi-VN" sz="4200" b="1" dirty="0">
                <a:latin typeface="Times New Roman" panose="02020603050405020304" pitchFamily="18" charset="0"/>
                <a:cs typeface="Times New Roman" panose="02020603050405020304" pitchFamily="18" charset="0"/>
              </a:rPr>
              <a:t> Bài viết nêu cảm nghĩ về nội dung bài thơ như thế nào?</a:t>
            </a:r>
            <a:endParaRPr lang="en-US" sz="42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CD4CFE6-4A6D-B1DB-97F2-9871F3B6CB2A}"/>
              </a:ext>
            </a:extLst>
          </p:cNvPr>
          <p:cNvSpPr/>
          <p:nvPr/>
        </p:nvSpPr>
        <p:spPr>
          <a:xfrm>
            <a:off x="723900" y="2395965"/>
            <a:ext cx="17068800" cy="1384995"/>
          </a:xfrm>
          <a:prstGeom prst="rect">
            <a:avLst/>
          </a:prstGeom>
        </p:spPr>
        <p:txBody>
          <a:bodyPr wrap="square">
            <a:spAutoFit/>
          </a:bodyPr>
          <a:lstStyle/>
          <a:p>
            <a:pPr algn="just"/>
            <a:r>
              <a:rPr lang="vi-VN" sz="4200" dirty="0">
                <a:latin typeface="Times New Roman" panose="02020603050405020304" pitchFamily="18" charset="0"/>
                <a:cs typeface="Times New Roman" panose="02020603050405020304" pitchFamily="18" charset="0"/>
              </a:rPr>
              <a:t>Sự hoà quyện của tiếng Việt trong muôn vàn âm </a:t>
            </a:r>
            <a:r>
              <a:rPr lang="en-US" sz="4200" dirty="0" err="1">
                <a:latin typeface="Times New Roman" panose="02020603050405020304" pitchFamily="18" charset="0"/>
                <a:cs typeface="Times New Roman" panose="02020603050405020304" pitchFamily="18" charset="0"/>
              </a:rPr>
              <a:t>thanh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ảnh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cuộc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sống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dị</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thể</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hiện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thành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niềm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tự</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hào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về</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vẻ</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đẹp</a:t>
            </a:r>
            <a:r>
              <a:rPr lang="en-US" sz="4200"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DA3FE09B-D9A1-0639-EC36-8B1C3069CF89}"/>
              </a:ext>
            </a:extLst>
          </p:cNvPr>
          <p:cNvSpPr/>
          <p:nvPr/>
        </p:nvSpPr>
        <p:spPr>
          <a:xfrm>
            <a:off x="723900" y="4662548"/>
            <a:ext cx="17183100" cy="1384995"/>
          </a:xfrm>
          <a:prstGeom prst="rect">
            <a:avLst/>
          </a:prstGeom>
        </p:spPr>
        <p:txBody>
          <a:bodyPr wrap="square">
            <a:spAutoFit/>
          </a:bodyPr>
          <a:lstStyle/>
          <a:p>
            <a:pPr algn="just"/>
            <a:r>
              <a:rPr lang="vi-VN" sz="4200" dirty="0">
                <a:latin typeface="Times New Roman" panose="02020603050405020304" pitchFamily="18" charset="0"/>
                <a:cs typeface="Times New Roman" panose="02020603050405020304" pitchFamily="18" charset="0"/>
              </a:rPr>
              <a:t>Biểu đạt khung cảnh thân thương, những gì gần gũi, thân thiết; biện pháp tu từ so sánh, ẩn dụ; câu thơ dung dị, thấm thía.</a:t>
            </a:r>
            <a:endParaRPr lang="en-US" sz="4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CE1805D-246A-D307-EFCF-8AD6B84A4E7D}"/>
              </a:ext>
            </a:extLst>
          </p:cNvPr>
          <p:cNvSpPr/>
          <p:nvPr/>
        </p:nvSpPr>
        <p:spPr>
          <a:xfrm>
            <a:off x="-13856" y="6149446"/>
            <a:ext cx="18315709" cy="73866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vi-VN"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Tác dụng của thể thơ tám chữ được nói đến như thế nào?</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1A6DF3CF-B99D-9119-C0D5-B330D89B250C}"/>
              </a:ext>
            </a:extLst>
          </p:cNvPr>
          <p:cNvSpPr/>
          <p:nvPr/>
        </p:nvSpPr>
        <p:spPr>
          <a:xfrm>
            <a:off x="723900" y="8724722"/>
            <a:ext cx="17183100"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Vẻ đẹp, sự kì diệu của tiếng Việt cũng là vẻ đẹp, sự kì diệu của tâm h</a:t>
            </a:r>
            <a:r>
              <a:rPr lang="en-US" sz="4200" noProof="0" dirty="0">
                <a:solidFill>
                  <a:prstClr val="black"/>
                </a:solidFill>
                <a:latin typeface="Times New Roman" panose="02020603050405020304" pitchFamily="18" charset="0"/>
                <a:cs typeface="Times New Roman" panose="02020603050405020304" pitchFamily="18" charset="0"/>
              </a:rPr>
              <a:t>ồ</a:t>
            </a: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nhân dân, dân tộc Việt Nam.</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F0376378-A3F3-A157-1632-C440A2F86ABB}"/>
              </a:ext>
            </a:extLst>
          </p:cNvPr>
          <p:cNvSpPr/>
          <p:nvPr/>
        </p:nvSpPr>
        <p:spPr>
          <a:xfrm>
            <a:off x="723900" y="7021186"/>
            <a:ext cx="17536390" cy="73866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Gieo vần, ngắt nhịp linh hoạt, bài thơ trở thành bản nhạc giàu âm điệu</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32D801D8-9900-9BDE-6908-AC867F020361}"/>
              </a:ext>
            </a:extLst>
          </p:cNvPr>
          <p:cNvSpPr/>
          <p:nvPr/>
        </p:nvSpPr>
        <p:spPr>
          <a:xfrm>
            <a:off x="-1" y="7891693"/>
            <a:ext cx="18260291" cy="73866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vi-VN"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Cảm nghĩ khái quát về bài thơ là gì?</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9892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FA2404E3-D094-38F2-83B4-AB5870A53036}"/>
              </a:ext>
            </a:extLst>
          </p:cNvPr>
          <p:cNvSpPr txBox="1"/>
          <p:nvPr/>
        </p:nvSpPr>
        <p:spPr>
          <a:xfrm>
            <a:off x="3296875" y="3086100"/>
            <a:ext cx="9220200" cy="3693319"/>
          </a:xfrm>
          <a:prstGeom prst="rect">
            <a:avLst/>
          </a:prstGeom>
        </p:spPr>
        <p:txBody>
          <a:bodyPr wrap="square" lIns="0" tIns="0" rIns="0" bIns="0" rtlCol="0" anchor="t">
            <a:spAutoFit/>
          </a:bodyPr>
          <a:lstStyle/>
          <a:p>
            <a:pPr marL="0" lvl="0" indent="0" algn="ctr">
              <a:lnSpc>
                <a:spcPts val="9600"/>
              </a:lnSpc>
              <a:spcBef>
                <a:spcPct val="0"/>
              </a:spcBef>
            </a:pPr>
            <a:r>
              <a:rPr lang="en-US" sz="7200" dirty="0">
                <a:solidFill>
                  <a:srgbClr val="442816"/>
                </a:solidFill>
                <a:latin typeface="#9Slide07 SVNDessert Menu Scrip" panose="00000500000000000000" pitchFamily="2" charset="0"/>
                <a:cs typeface="Times New Roman" panose="02020603050405020304" pitchFamily="18" charset="0"/>
              </a:rPr>
              <a:t>III.</a:t>
            </a:r>
          </a:p>
          <a:p>
            <a:pPr marL="0" lvl="0" indent="0" algn="ctr">
              <a:lnSpc>
                <a:spcPts val="9600"/>
              </a:lnSpc>
              <a:spcBef>
                <a:spcPct val="0"/>
              </a:spcBef>
            </a:pPr>
            <a:r>
              <a:rPr lang="en-US" sz="7200" dirty="0" err="1">
                <a:solidFill>
                  <a:srgbClr val="442816"/>
                </a:solidFill>
                <a:latin typeface="#9Slide07 SVNDessert Menu Scrip" panose="00000500000000000000" pitchFamily="2" charset="0"/>
                <a:cs typeface="Times New Roman" panose="02020603050405020304" pitchFamily="18" charset="0"/>
              </a:rPr>
              <a:t>Thực</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hành</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viết</a:t>
            </a:r>
            <a:endParaRPr lang="en-US" sz="7200" dirty="0">
              <a:solidFill>
                <a:srgbClr val="442816"/>
              </a:solidFill>
              <a:latin typeface="#9Slide07 SVNDessert Menu Scrip" panose="00000500000000000000" pitchFamily="2" charset="0"/>
              <a:cs typeface="Times New Roman" panose="02020603050405020304" pitchFamily="18" charset="0"/>
            </a:endParaRPr>
          </a:p>
          <a:p>
            <a:pPr marL="0" lvl="0" indent="0" algn="ctr">
              <a:lnSpc>
                <a:spcPts val="9600"/>
              </a:lnSpc>
              <a:spcBef>
                <a:spcPct val="0"/>
              </a:spcBef>
            </a:pP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theo</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các</a:t>
            </a:r>
            <a:r>
              <a:rPr lang="en-US" sz="7200" dirty="0">
                <a:solidFill>
                  <a:srgbClr val="442816"/>
                </a:solidFill>
                <a:latin typeface="#9Slide07 SVNDessert Menu Scrip" panose="00000500000000000000" pitchFamily="2" charset="0"/>
                <a:cs typeface="Times New Roman" panose="02020603050405020304" pitchFamily="18" charset="0"/>
              </a:rPr>
              <a:t> </a:t>
            </a:r>
            <a:r>
              <a:rPr lang="en-US" sz="7200" dirty="0" err="1">
                <a:solidFill>
                  <a:srgbClr val="442816"/>
                </a:solidFill>
                <a:latin typeface="#9Slide07 SVNDessert Menu Scrip" panose="00000500000000000000" pitchFamily="2" charset="0"/>
                <a:cs typeface="Times New Roman" panose="02020603050405020304" pitchFamily="18" charset="0"/>
              </a:rPr>
              <a:t>bước</a:t>
            </a:r>
            <a:endParaRPr lang="en-US" sz="7200" dirty="0">
              <a:solidFill>
                <a:srgbClr val="442816"/>
              </a:solidFill>
              <a:latin typeface="#9Slide07 SVNDessert Menu Scrip" panose="00000500000000000000" pitchFamily="2" charset="0"/>
              <a:cs typeface="Times New Roman" panose="02020603050405020304" pitchFamily="18" charset="0"/>
            </a:endParaRPr>
          </a:p>
        </p:txBody>
      </p:sp>
      <p:sp>
        <p:nvSpPr>
          <p:cNvPr id="3" name="Freeform 4">
            <a:extLst>
              <a:ext uri="{FF2B5EF4-FFF2-40B4-BE49-F238E27FC236}">
                <a16:creationId xmlns:a16="http://schemas.microsoft.com/office/drawing/2014/main" id="{95E1B533-F570-F194-E329-FE9A5011C54E}"/>
              </a:ext>
            </a:extLst>
          </p:cNvPr>
          <p:cNvSpPr/>
          <p:nvPr/>
        </p:nvSpPr>
        <p:spPr>
          <a:xfrm rot="16200000">
            <a:off x="4126694" y="-1576891"/>
            <a:ext cx="7560562" cy="13411200"/>
          </a:xfrm>
          <a:custGeom>
            <a:avLst/>
            <a:gdLst/>
            <a:ahLst/>
            <a:cxnLst/>
            <a:rect l="l" t="t" r="r" b="b"/>
            <a:pathLst>
              <a:path w="2319718" h="4114800">
                <a:moveTo>
                  <a:pt x="0" y="0"/>
                </a:moveTo>
                <a:lnTo>
                  <a:pt x="2319718" y="0"/>
                </a:lnTo>
                <a:lnTo>
                  <a:pt x="231971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43B57C19-D705-3880-9A80-B66FA0FD0875}"/>
              </a:ext>
            </a:extLst>
          </p:cNvPr>
          <p:cNvSpPr/>
          <p:nvPr/>
        </p:nvSpPr>
        <p:spPr>
          <a:xfrm>
            <a:off x="12517075" y="2057400"/>
            <a:ext cx="4330827" cy="8229600"/>
          </a:xfrm>
          <a:custGeom>
            <a:avLst/>
            <a:gdLst/>
            <a:ahLst/>
            <a:cxnLst/>
            <a:rect l="l" t="t" r="r" b="b"/>
            <a:pathLst>
              <a:path w="4330827" h="8229600">
                <a:moveTo>
                  <a:pt x="0" y="0"/>
                </a:moveTo>
                <a:lnTo>
                  <a:pt x="4330827" y="0"/>
                </a:lnTo>
                <a:lnTo>
                  <a:pt x="4330827" y="8229600"/>
                </a:lnTo>
                <a:lnTo>
                  <a:pt x="0" y="8229600"/>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67374402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842FB-8086-F6C7-D81B-8F33B7E04073}"/>
              </a:ext>
            </a:extLst>
          </p:cNvPr>
          <p:cNvSpPr txBox="1"/>
          <p:nvPr/>
        </p:nvSpPr>
        <p:spPr>
          <a:xfrm>
            <a:off x="0" y="459561"/>
            <a:ext cx="18288000" cy="769441"/>
          </a:xfrm>
          <a:prstGeom prst="rect">
            <a:avLst/>
          </a:prstGeom>
          <a:solidFill>
            <a:schemeClr val="bg1">
              <a:lumMod val="95000"/>
            </a:schemeClr>
          </a:solidFill>
        </p:spPr>
        <p:txBody>
          <a:bodyPr wrap="square" rtlCol="0">
            <a:spAutoFit/>
          </a:bodyPr>
          <a:lstStyle/>
          <a:p>
            <a:pPr algn="ctr"/>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1: </a:t>
            </a:r>
            <a:r>
              <a:rPr lang="en-US" sz="4400" b="1" dirty="0" err="1">
                <a:solidFill>
                  <a:prstClr val="black"/>
                </a:solidFill>
                <a:latin typeface="Times New Roman" panose="02020603050405020304" pitchFamily="18" charset="0"/>
                <a:cs typeface="Times New Roman" panose="02020603050405020304" pitchFamily="18" charset="0"/>
              </a:rPr>
              <a:t>Trước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viết</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AAED549-06B4-4E36-25AE-FF696A08D9D2}"/>
              </a:ext>
            </a:extLst>
          </p:cNvPr>
          <p:cNvSpPr txBox="1"/>
          <p:nvPr/>
        </p:nvSpPr>
        <p:spPr>
          <a:xfrm>
            <a:off x="685800" y="1562100"/>
            <a:ext cx="16916400" cy="6863417"/>
          </a:xfrm>
          <a:prstGeom prst="rect">
            <a:avLst/>
          </a:prstGeom>
          <a:noFill/>
        </p:spPr>
        <p:txBody>
          <a:bodyPr wrap="square" rtlCol="0">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Lựa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chọn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thơ</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Lựa chọn chọn bài thơ tám chữ mà em có ấn tượng sâu sắc và cảm nhận 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giá trị nội dung, nghệ thuật của nó</a:t>
            </a:r>
          </a:p>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b.</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 Tìm ý</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Đọc bài thơ và ghi lại các đặc điểm sau của tác phẩm:</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Đặc điểm về vần thơ, nhịp thơ</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Đặc điểm về nội dung, mạch cảm xúc của bài thơ</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Hình ảnh độc đáo, từ ngữ đặc sắc, biện pháp tu từ...</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Chủ đề, thông điệp của bài thơ</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Ghi lại các cảm nghĩ chung của em về bài thơ</a:t>
            </a:r>
          </a:p>
        </p:txBody>
      </p:sp>
      <p:sp>
        <p:nvSpPr>
          <p:cNvPr id="4" name="Freeform 5">
            <a:extLst>
              <a:ext uri="{FF2B5EF4-FFF2-40B4-BE49-F238E27FC236}">
                <a16:creationId xmlns:a16="http://schemas.microsoft.com/office/drawing/2014/main" id="{2CB02816-4986-EBB9-35D8-75B718C4B352}"/>
              </a:ext>
            </a:extLst>
          </p:cNvPr>
          <p:cNvSpPr/>
          <p:nvPr/>
        </p:nvSpPr>
        <p:spPr>
          <a:xfrm>
            <a:off x="13335000" y="3934691"/>
            <a:ext cx="4527464" cy="6352309"/>
          </a:xfrm>
          <a:custGeom>
            <a:avLst/>
            <a:gdLst/>
            <a:ahLst/>
            <a:cxnLst/>
            <a:rect l="l" t="t" r="r" b="b"/>
            <a:pathLst>
              <a:path w="2932730" h="4114800">
                <a:moveTo>
                  <a:pt x="0" y="0"/>
                </a:moveTo>
                <a:lnTo>
                  <a:pt x="2932730" y="0"/>
                </a:lnTo>
                <a:lnTo>
                  <a:pt x="29327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Tree>
    <p:extLst>
      <p:ext uri="{BB962C8B-B14F-4D97-AF65-F5344CB8AC3E}">
        <p14:creationId xmlns:p14="http://schemas.microsoft.com/office/powerpoint/2010/main" val="312075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arn(inVertical)">
                                      <p:cBhvr>
                                        <p:cTn id="33" dur="500"/>
                                        <p:tgtEl>
                                          <p:spTgt spid="3">
                                            <p:txEl>
                                              <p:pRg st="6" end="6"/>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barn(inVertical)">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arn(inVertical)">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1445</TotalTime>
  <Words>846</Words>
  <Application>Microsoft Office PowerPoint</Application>
  <PresentationFormat>Custom</PresentationFormat>
  <Paragraphs>75</Paragraphs>
  <Slides>13</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#9Slide06 SVNJonitha Script</vt:lpstr>
      <vt:lpstr>#9Slide07 SVNDessert Menu Scrip</vt:lpstr>
      <vt:lpstr>Arial</vt:lpstr>
      <vt:lpstr>#9Slide04 Noticia Text Bold</vt:lpstr>
      <vt:lpstr>#9Slide05 SVNAslang Barry</vt:lpstr>
      <vt:lpstr>Times New Roman</vt:lpstr>
      <vt:lpstr>#9Slide04 Taviraj SemiBold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Photo Collage Father's Day Presentation</dc:title>
  <dc:creator>hoa pham</dc:creator>
  <cp:lastModifiedBy>hoa pham</cp:lastModifiedBy>
  <cp:revision>38</cp:revision>
  <dcterms:created xsi:type="dcterms:W3CDTF">2006-08-16T00:00:00Z</dcterms:created>
  <dcterms:modified xsi:type="dcterms:W3CDTF">2026-02-26T01:49:33Z</dcterms:modified>
  <dc:identifier>DAGGUs2LHto</dc:identifier>
</cp:coreProperties>
</file>