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372" r:id="rId4"/>
    <p:sldId id="342" r:id="rId5"/>
    <p:sldId id="371" r:id="rId6"/>
    <p:sldId id="256" r:id="rId7"/>
    <p:sldId id="347" r:id="rId8"/>
    <p:sldId id="366" r:id="rId9"/>
    <p:sldId id="369" r:id="rId10"/>
    <p:sldId id="367" r:id="rId11"/>
    <p:sldId id="368" r:id="rId12"/>
    <p:sldId id="373" r:id="rId13"/>
    <p:sldId id="271" r:id="rId14"/>
    <p:sldId id="343" r:id="rId15"/>
    <p:sldId id="345" r:id="rId16"/>
    <p:sldId id="346" r:id="rId17"/>
    <p:sldId id="344" r:id="rId18"/>
    <p:sldId id="355" r:id="rId19"/>
    <p:sldId id="358" r:id="rId20"/>
    <p:sldId id="359" r:id="rId21"/>
    <p:sldId id="360" r:id="rId22"/>
    <p:sldId id="361" r:id="rId23"/>
    <p:sldId id="362" r:id="rId24"/>
    <p:sldId id="363" r:id="rId25"/>
    <p:sldId id="364" r:id="rId26"/>
    <p:sldId id="365" r:id="rId27"/>
    <p:sldId id="370" r:id="rId28"/>
  </p:sldIdLst>
  <p:sldSz cx="18288000" cy="10287000"/>
  <p:notesSz cx="6858000" cy="9144000"/>
  <p:embeddedFontLst>
    <p:embeddedFont>
      <p:font typeface="#9Slide04 Spectral Bold" panose="020B0604020202020204" charset="0"/>
      <p:bold r:id="rId30"/>
    </p:embeddedFont>
    <p:embeddedFont>
      <p:font typeface="#9Slide07 IcielPony" panose="020B0604020202020204" charset="0"/>
      <p:regular r:id="rId31"/>
    </p:embeddedFont>
    <p:embeddedFont>
      <p:font typeface="#9Slide07 SVNBango" panose="02000000000000000000"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2226" autoAdjust="0"/>
  </p:normalViewPr>
  <p:slideViewPr>
    <p:cSldViewPr>
      <p:cViewPr varScale="1">
        <p:scale>
          <a:sx n="39" d="100"/>
          <a:sy n="39" d="100"/>
        </p:scale>
        <p:origin x="9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a:t>
            </a:fld>
            <a:endParaRPr lang="en-US"/>
          </a:p>
        </p:txBody>
      </p:sp>
    </p:spTree>
    <p:extLst>
      <p:ext uri="{BB962C8B-B14F-4D97-AF65-F5344CB8AC3E}">
        <p14:creationId xmlns:p14="http://schemas.microsoft.com/office/powerpoint/2010/main" val="94980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11</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45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05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01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78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16</a:t>
            </a:fld>
            <a:endParaRPr lang="en-US"/>
          </a:p>
        </p:txBody>
      </p:sp>
    </p:spTree>
    <p:extLst>
      <p:ext uri="{BB962C8B-B14F-4D97-AF65-F5344CB8AC3E}">
        <p14:creationId xmlns:p14="http://schemas.microsoft.com/office/powerpoint/2010/main" val="270266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85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09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062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19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thẻ</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gọi</a:t>
            </a:r>
            <a:r>
              <a:rPr lang="en-US" baseline="0" dirty="0"/>
              <a:t> 16 </a:t>
            </a:r>
            <a:r>
              <a:rPr lang="en-US" baseline="0" dirty="0" err="1"/>
              <a:t>bạn</a:t>
            </a:r>
            <a:r>
              <a:rPr lang="en-US" baseline="0" dirty="0"/>
              <a:t> HS </a:t>
            </a:r>
            <a:r>
              <a:rPr lang="en-US" baseline="0" dirty="0" err="1"/>
              <a:t>tham</a:t>
            </a:r>
            <a:r>
              <a:rPr lang="en-US" baseline="0" dirty="0"/>
              <a:t> </a:t>
            </a:r>
            <a:r>
              <a:rPr lang="en-US" baseline="0" dirty="0" err="1"/>
              <a:t>gia</a:t>
            </a:r>
            <a:r>
              <a:rPr lang="en-US" baseline="0" dirty="0"/>
              <a:t> </a:t>
            </a:r>
            <a:r>
              <a:rPr lang="en-US" baseline="0" dirty="0" err="1"/>
              <a:t>trò</a:t>
            </a:r>
            <a:r>
              <a:rPr lang="en-US" baseline="0" dirty="0"/>
              <a:t> </a:t>
            </a:r>
            <a:r>
              <a:rPr lang="en-US" baseline="0" dirty="0" err="1"/>
              <a:t>chơi</a:t>
            </a:r>
            <a:r>
              <a:rPr lang="en-US" baseline="0" dirty="0"/>
              <a:t>, </a:t>
            </a:r>
            <a:r>
              <a:rPr lang="en-US" baseline="0" dirty="0" err="1"/>
              <a:t>các</a:t>
            </a:r>
            <a:r>
              <a:rPr lang="en-US" baseline="0" dirty="0"/>
              <a:t> HS </a:t>
            </a:r>
            <a:r>
              <a:rPr lang="en-US" baseline="0" dirty="0" err="1"/>
              <a:t>sẽ</a:t>
            </a:r>
            <a:r>
              <a:rPr lang="en-US" baseline="0" dirty="0"/>
              <a:t> </a:t>
            </a:r>
            <a:r>
              <a:rPr lang="en-US" baseline="0" dirty="0" err="1"/>
              <a:t>ghép</a:t>
            </a:r>
            <a:r>
              <a:rPr lang="en-US" baseline="0" dirty="0"/>
              <a:t> </a:t>
            </a:r>
            <a:r>
              <a:rPr lang="en-US" baseline="0" dirty="0" err="1"/>
              <a:t>cặp</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ra</a:t>
            </a:r>
            <a:r>
              <a:rPr lang="en-US" baseline="0" dirty="0"/>
              <a:t> 1 </a:t>
            </a:r>
            <a:r>
              <a:rPr lang="en-US" baseline="0" dirty="0" err="1"/>
              <a:t>khái</a:t>
            </a:r>
            <a:r>
              <a:rPr lang="en-US" baseline="0" dirty="0"/>
              <a:t> </a:t>
            </a:r>
            <a:r>
              <a:rPr lang="en-US" baseline="0" dirty="0" err="1"/>
              <a:t>niệm</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về</a:t>
            </a:r>
            <a:r>
              <a:rPr lang="en-US" baseline="0" dirty="0"/>
              <a:t> </a:t>
            </a:r>
            <a:r>
              <a:rPr lang="en-US" baseline="0" dirty="0" err="1"/>
              <a:t>thể</a:t>
            </a:r>
            <a:r>
              <a:rPr lang="en-US" baseline="0" dirty="0"/>
              <a:t> </a:t>
            </a:r>
            <a:r>
              <a:rPr lang="en-US" baseline="0" dirty="0" err="1"/>
              <a:t>thơ</a:t>
            </a: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a:t>
            </a:fld>
            <a:endParaRPr lang="en-US"/>
          </a:p>
        </p:txBody>
      </p:sp>
    </p:spTree>
    <p:extLst>
      <p:ext uri="{BB962C8B-B14F-4D97-AF65-F5344CB8AC3E}">
        <p14:creationId xmlns:p14="http://schemas.microsoft.com/office/powerpoint/2010/main" val="60893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94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56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71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09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E43A0-7A7B-4047-8E4E-6EB6D49F03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5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272965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4</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80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7</a:t>
            </a:fld>
            <a:endParaRPr lang="en-US"/>
          </a:p>
        </p:txBody>
      </p:sp>
    </p:spTree>
    <p:extLst>
      <p:ext uri="{BB962C8B-B14F-4D97-AF65-F5344CB8AC3E}">
        <p14:creationId xmlns:p14="http://schemas.microsoft.com/office/powerpoint/2010/main" val="130226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44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9</a:t>
            </a:fld>
            <a:endParaRPr lang="en-US"/>
          </a:p>
        </p:txBody>
      </p:sp>
    </p:spTree>
    <p:extLst>
      <p:ext uri="{BB962C8B-B14F-4D97-AF65-F5344CB8AC3E}">
        <p14:creationId xmlns:p14="http://schemas.microsoft.com/office/powerpoint/2010/main" val="13887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41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090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4652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697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102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9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09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79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78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6732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779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4398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091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9612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7824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6014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8250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3139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384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2569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787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5647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561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180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691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microsoft.com/office/2007/relationships/hdphoto" Target="../media/hdphoto1.wdp"/><Relationship Id="rId17" Type="http://schemas.openxmlformats.org/officeDocument/2006/relationships/image" Target="../media/image40.svg"/><Relationship Id="rId2" Type="http://schemas.openxmlformats.org/officeDocument/2006/relationships/notesSlide" Target="../notesSlides/notesSlide17.xml"/><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svg"/><Relationship Id="rId10" Type="http://schemas.openxmlformats.org/officeDocument/2006/relationships/image" Target="../media/image34.svg"/><Relationship Id="rId19" Type="http://schemas.openxmlformats.org/officeDocument/2006/relationships/image" Target="../media/image42.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545B18BF-1A46-5F47-1F2D-71FE5F72F14E}"/>
              </a:ext>
            </a:extLst>
          </p:cNvPr>
          <p:cNvSpPr/>
          <p:nvPr/>
        </p:nvSpPr>
        <p:spPr>
          <a:xfrm rot="5400000">
            <a:off x="10789952" y="1671288"/>
            <a:ext cx="2870073" cy="10297225"/>
          </a:xfrm>
          <a:custGeom>
            <a:avLst/>
            <a:gdLst/>
            <a:ahLst/>
            <a:cxnLst/>
            <a:rect l="l" t="t" r="r" b="b"/>
            <a:pathLst>
              <a:path w="2870073" h="4114800">
                <a:moveTo>
                  <a:pt x="0" y="0"/>
                </a:moveTo>
                <a:lnTo>
                  <a:pt x="2870073" y="0"/>
                </a:lnTo>
                <a:lnTo>
                  <a:pt x="2870073" y="4114800"/>
                </a:lnTo>
                <a:lnTo>
                  <a:pt x="0" y="4114800"/>
                </a:lnTo>
                <a:lnTo>
                  <a:pt x="0" y="0"/>
                </a:lnTo>
                <a:close/>
              </a:path>
            </a:pathLst>
          </a:custGeom>
          <a:solidFill>
            <a:schemeClr val="accent3">
              <a:lumMod val="20000"/>
              <a:lumOff val="80000"/>
            </a:schemeClr>
          </a:solidFill>
        </p:spPr>
        <p:txBody>
          <a:bodyPr/>
          <a:lstStyle/>
          <a:p>
            <a:endParaRPr lang="en-US"/>
          </a:p>
        </p:txBody>
      </p:sp>
      <p:sp>
        <p:nvSpPr>
          <p:cNvPr id="2" name="Freeform 2"/>
          <p:cNvSpPr/>
          <p:nvPr/>
        </p:nvSpPr>
        <p:spPr>
          <a:xfrm>
            <a:off x="427977" y="2722880"/>
            <a:ext cx="6391922" cy="4114800"/>
          </a:xfrm>
          <a:custGeom>
            <a:avLst/>
            <a:gdLst/>
            <a:ahLst/>
            <a:cxnLst/>
            <a:rect l="l" t="t" r="r" b="b"/>
            <a:pathLst>
              <a:path w="6391922" h="4114800">
                <a:moveTo>
                  <a:pt x="0" y="0"/>
                </a:moveTo>
                <a:lnTo>
                  <a:pt x="6391923" y="0"/>
                </a:lnTo>
                <a:lnTo>
                  <a:pt x="63919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04BBF5A0-25D1-B382-3ABE-FF38B218E943}"/>
              </a:ext>
            </a:extLst>
          </p:cNvPr>
          <p:cNvSpPr/>
          <p:nvPr/>
        </p:nvSpPr>
        <p:spPr>
          <a:xfrm>
            <a:off x="7315200" y="3162300"/>
            <a:ext cx="9982200" cy="1200329"/>
          </a:xfrm>
          <a:prstGeom prst="rect">
            <a:avLst/>
          </a:prstGeom>
        </p:spPr>
        <p:txBody>
          <a:bodyPr wrap="square">
            <a:spAutoFit/>
          </a:bodyPr>
          <a:lstStyle/>
          <a:p>
            <a:pPr algn="ctr"/>
            <a:r>
              <a:rPr lang="en-US" sz="7200" dirty="0" err="1">
                <a:solidFill>
                  <a:srgbClr val="FF0000"/>
                </a:solidFill>
                <a:latin typeface="#9Slide07 IcielPony" panose="02000000000000000000" pitchFamily="2" charset="0"/>
                <a:cs typeface="Times New Roman" panose="02020603050405020304" pitchFamily="18" charset="0"/>
              </a:rPr>
              <a:t>Hẹn</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hò</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cùng</a:t>
            </a:r>
            <a:r>
              <a:rPr lang="en-US" sz="7200" dirty="0">
                <a:solidFill>
                  <a:srgbClr val="FF0000"/>
                </a:solidFill>
                <a:latin typeface="#9Slide07 IcielPony" panose="02000000000000000000" pitchFamily="2" charset="0"/>
                <a:cs typeface="Times New Roman" panose="02020603050405020304" pitchFamily="18" charset="0"/>
              </a:rPr>
              <a:t> </a:t>
            </a:r>
            <a:r>
              <a:rPr lang="en-US" sz="7200" dirty="0" err="1">
                <a:solidFill>
                  <a:srgbClr val="FF0000"/>
                </a:solidFill>
                <a:latin typeface="#9Slide07 IcielPony" panose="02000000000000000000" pitchFamily="2" charset="0"/>
                <a:cs typeface="Times New Roman" panose="02020603050405020304" pitchFamily="18" charset="0"/>
              </a:rPr>
              <a:t>ai</a:t>
            </a:r>
            <a:r>
              <a:rPr lang="en-US" sz="7200" dirty="0">
                <a:solidFill>
                  <a:srgbClr val="FF0000"/>
                </a:solidFill>
                <a:latin typeface="#9Slide07 IcielPony" panose="02000000000000000000" pitchFamily="2" charset="0"/>
                <a:cs typeface="Times New Roman" panose="02020603050405020304" pitchFamily="18" charset="0"/>
              </a:rPr>
              <a:t>????</a:t>
            </a:r>
            <a:endParaRPr lang="vi-VN" sz="7200" dirty="0">
              <a:solidFill>
                <a:srgbClr val="FF0000"/>
              </a:solidFill>
              <a:latin typeface="#9Slide07 IcielPony"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D2C878FF-955D-96C7-67A7-F93483072E33}"/>
              </a:ext>
            </a:extLst>
          </p:cNvPr>
          <p:cNvSpPr txBox="1"/>
          <p:nvPr/>
        </p:nvSpPr>
        <p:spPr>
          <a:xfrm>
            <a:off x="7734300" y="5924372"/>
            <a:ext cx="9144000" cy="1446550"/>
          </a:xfrm>
          <a:prstGeom prst="rect">
            <a:avLst/>
          </a:prstGeom>
          <a:noFill/>
        </p:spPr>
        <p:txBody>
          <a:bodyPr wrap="square">
            <a:spAutoFit/>
          </a:bodyPr>
          <a:lstStyle/>
          <a:p>
            <a:pPr algn="just"/>
            <a:r>
              <a:rPr lang="en-US" sz="4400" baseline="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ghép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thẻ</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nhau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1 </a:t>
            </a:r>
            <a:r>
              <a:rPr lang="en-US" sz="4400" baseline="0" dirty="0" err="1">
                <a:latin typeface="Times New Roman" panose="02020603050405020304" pitchFamily="18" charset="0"/>
                <a:cs typeface="Times New Roman" panose="02020603050405020304" pitchFamily="18" charset="0"/>
              </a:rPr>
              <a:t>khái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niệm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hoàn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752600" y="3390900"/>
            <a:ext cx="10020300" cy="32004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2105533" y="3723467"/>
            <a:ext cx="931443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9Slide04 Spectral Bold" panose="02020802060000000000" pitchFamily="18" charset="0"/>
                <a:cs typeface="Times New Roman" panose="02020603050405020304" pitchFamily="18" charset="0"/>
              </a:rPr>
              <a:t>Thực</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hành</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viết</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theo</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các</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bước</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8" name="Freeform 8"/>
          <p:cNvSpPr/>
          <p:nvPr/>
        </p:nvSpPr>
        <p:spPr>
          <a:xfrm>
            <a:off x="11353800" y="2523878"/>
            <a:ext cx="6123324" cy="7459888"/>
          </a:xfrm>
          <a:custGeom>
            <a:avLst/>
            <a:gdLst/>
            <a:ahLst/>
            <a:cxnLst/>
            <a:rect l="l" t="t" r="r" b="b"/>
            <a:pathLst>
              <a:path w="3704657" h="4513288">
                <a:moveTo>
                  <a:pt x="0" y="0"/>
                </a:moveTo>
                <a:lnTo>
                  <a:pt x="3704657" y="0"/>
                </a:lnTo>
                <a:lnTo>
                  <a:pt x="3704657" y="4513289"/>
                </a:lnTo>
                <a:lnTo>
                  <a:pt x="0" y="45132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1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88440" y="3162300"/>
            <a:ext cx="167640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Chọn đề tài đem lại cho em nhiều cảm xúc nhất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ợi ý: thiên nhiên, quê hương, đất nước, thầy cô, bạn bè, mái trường...</a:t>
            </a:r>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B009030-4141-20A8-3E5F-B4EC95C07041}"/>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2" name="Rectangle 1">
            <a:extLst>
              <a:ext uri="{FF2B5EF4-FFF2-40B4-BE49-F238E27FC236}">
                <a16:creationId xmlns:a16="http://schemas.microsoft.com/office/drawing/2014/main" id="{73FABCBD-8B82-9128-33F6-B232D96BD8CB}"/>
              </a:ext>
            </a:extLst>
          </p:cNvPr>
          <p:cNvSpPr/>
          <p:nvPr/>
        </p:nvSpPr>
        <p:spPr>
          <a:xfrm>
            <a:off x="822960" y="1714500"/>
            <a:ext cx="633984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vi-VN" sz="4400" b="1" dirty="0">
                <a:latin typeface="Times New Roman" panose="02020603050405020304" pitchFamily="18" charset="0"/>
                <a:cs typeface="Times New Roman" panose="02020603050405020304" pitchFamily="18" charset="0"/>
              </a:rPr>
              <a:t>Lựa chọn đề tài</a:t>
            </a:r>
            <a:endParaRPr lang="vi-VN" sz="4400" dirty="0">
              <a:latin typeface="Times New Roman" panose="02020603050405020304" pitchFamily="18" charset="0"/>
              <a:cs typeface="Times New Roman" panose="02020603050405020304" pitchFamily="18" charset="0"/>
            </a:endParaRPr>
          </a:p>
        </p:txBody>
      </p:sp>
      <p:sp>
        <p:nvSpPr>
          <p:cNvPr id="3" name="Freeform 3"/>
          <p:cNvSpPr/>
          <p:nvPr/>
        </p:nvSpPr>
        <p:spPr>
          <a:xfrm>
            <a:off x="8534400" y="5593889"/>
            <a:ext cx="11007745" cy="4705811"/>
          </a:xfrm>
          <a:custGeom>
            <a:avLst/>
            <a:gdLst/>
            <a:ahLst/>
            <a:cxnLst/>
            <a:rect l="l" t="t" r="r" b="b"/>
            <a:pathLst>
              <a:path w="7315200" h="3127248">
                <a:moveTo>
                  <a:pt x="0" y="0"/>
                </a:moveTo>
                <a:lnTo>
                  <a:pt x="7315200" y="0"/>
                </a:lnTo>
                <a:lnTo>
                  <a:pt x="7315200" y="3127248"/>
                </a:lnTo>
                <a:lnTo>
                  <a:pt x="0" y="3127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90600" y="2946400"/>
            <a:ext cx="526542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p>
        </p:txBody>
      </p:sp>
      <p:sp>
        <p:nvSpPr>
          <p:cNvPr id="9" name="Rectangle 8"/>
          <p:cNvSpPr/>
          <p:nvPr/>
        </p:nvSpPr>
        <p:spPr>
          <a:xfrm>
            <a:off x="6842760" y="2857500"/>
            <a:ext cx="10911840"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Mái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5AA8E8A-6C53-1430-F8F1-2A375A88893E}"/>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3" name="Rectangle 2">
            <a:extLst>
              <a:ext uri="{FF2B5EF4-FFF2-40B4-BE49-F238E27FC236}">
                <a16:creationId xmlns:a16="http://schemas.microsoft.com/office/drawing/2014/main" id="{9F480565-B3D6-6B40-11F0-8491BE763F5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4"/>
          <p:cNvSpPr/>
          <p:nvPr/>
        </p:nvSpPr>
        <p:spPr>
          <a:xfrm>
            <a:off x="8829803" y="5905500"/>
            <a:ext cx="6404358" cy="4114800"/>
          </a:xfrm>
          <a:custGeom>
            <a:avLst/>
            <a:gdLst/>
            <a:ahLst/>
            <a:cxnLst/>
            <a:rect l="l" t="t" r="r" b="b"/>
            <a:pathLst>
              <a:path w="6404358" h="4114800">
                <a:moveTo>
                  <a:pt x="0" y="0"/>
                </a:moveTo>
                <a:lnTo>
                  <a:pt x="6404358" y="0"/>
                </a:lnTo>
                <a:lnTo>
                  <a:pt x="64043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003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13180" y="2900680"/>
            <a:ext cx="5011420" cy="6586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X</a:t>
            </a:r>
            <a:r>
              <a:rPr lang="vi-VN" sz="4400" dirty="0">
                <a:solidFill>
                  <a:prstClr val="black"/>
                </a:solidFill>
                <a:latin typeface="Times New Roman" panose="02020603050405020304" pitchFamily="18" charset="0"/>
                <a:cs typeface="Times New Roman" panose="02020603050405020304" pitchFamily="18" charset="0"/>
              </a:rPr>
              <a:t>ác định tình cảm, cảm xúc của mình</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yêu mến, nhớ thương, hạnh phúc, tự hào, tiếc nuối, bâng khuâng</a:t>
            </a: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white"/>
              </a:solidFill>
            </a:endParaRPr>
          </a:p>
        </p:txBody>
      </p:sp>
      <p:sp>
        <p:nvSpPr>
          <p:cNvPr id="6" name="Rectangle 5"/>
          <p:cNvSpPr/>
          <p:nvPr/>
        </p:nvSpPr>
        <p:spPr>
          <a:xfrm>
            <a:off x="6629400" y="2882900"/>
            <a:ext cx="10744200"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 </a:t>
            </a:r>
            <a:r>
              <a:rPr lang="en-US" sz="4400" baseline="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bè</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EA556A2E-E80F-F1B4-0E32-FE99E394CF47}"/>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3" name="Rectangle 2">
            <a:extLst>
              <a:ext uri="{FF2B5EF4-FFF2-40B4-BE49-F238E27FC236}">
                <a16:creationId xmlns:a16="http://schemas.microsoft.com/office/drawing/2014/main" id="{D6CA24E1-89AB-E743-DA47-1CA5B61662A4}"/>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
        <p:nvSpPr>
          <p:cNvPr id="4" name="Freeform 5"/>
          <p:cNvSpPr/>
          <p:nvPr/>
        </p:nvSpPr>
        <p:spPr>
          <a:xfrm>
            <a:off x="14173200" y="5143500"/>
            <a:ext cx="3657600" cy="5053679"/>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476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22960" y="3009900"/>
            <a:ext cx="512064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Chọn các chi tiết, hình ảnh để lại cho em ấn tượng sâu sắc nhất, gợi lên trong em nhiều rung động nhất, phù hợp để gửi gắm tính cảm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6629400" y="3009900"/>
            <a:ext cx="4800600"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X</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định tình cảm, cảm xúc của 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yêu mến, nhớ thương, hạnh phúc, tự hào, tiếc nuối, bâng khuâng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12115800" y="3009900"/>
            <a:ext cx="4932218" cy="6324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Diễn tả dòng cảm xúc của em theo sự vận động của chi tiết, hình ảnh trong bài thơ. Sử dụng từ ngữ phù hợp để biểu đạt chính xác nhất cảm xúc của em</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Chevron 1"/>
          <p:cNvSpPr/>
          <p:nvPr/>
        </p:nvSpPr>
        <p:spPr>
          <a:xfrm>
            <a:off x="6033793"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9" name="Chevron 8"/>
          <p:cNvSpPr/>
          <p:nvPr/>
        </p:nvSpPr>
        <p:spPr>
          <a:xfrm>
            <a:off x="11492207" y="5929884"/>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endParaRPr>
          </a:p>
        </p:txBody>
      </p:sp>
      <p:sp>
        <p:nvSpPr>
          <p:cNvPr id="3" name="Rectangle 2">
            <a:extLst>
              <a:ext uri="{FF2B5EF4-FFF2-40B4-BE49-F238E27FC236}">
                <a16:creationId xmlns:a16="http://schemas.microsoft.com/office/drawing/2014/main" id="{7E41F4EA-5013-B2CF-2DD8-7BCDBCA3A14E}"/>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4" name="Rectangle 3">
            <a:extLst>
              <a:ext uri="{FF2B5EF4-FFF2-40B4-BE49-F238E27FC236}">
                <a16:creationId xmlns:a16="http://schemas.microsoft.com/office/drawing/2014/main" id="{19D3B6CC-ECAA-3233-E5BE-AEBBF9161F49}"/>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Lựa chọn hình ảnh biểu đạt cảm xúc</a:t>
            </a:r>
          </a:p>
        </p:txBody>
      </p:sp>
    </p:spTree>
    <p:extLst>
      <p:ext uri="{BB962C8B-B14F-4D97-AF65-F5344CB8AC3E}">
        <p14:creationId xmlns:p14="http://schemas.microsoft.com/office/powerpoint/2010/main" val="35638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040" y="2705100"/>
            <a:ext cx="167640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Ngắt nhịp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 hoạt, không bắt buộc tuân thủ theo đặc điểm của thể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vần chân, vần liền hoặc vần cách</a:t>
            </a:r>
          </a:p>
        </p:txBody>
      </p:sp>
      <p:sp>
        <p:nvSpPr>
          <p:cNvPr id="3" name="Rectangle 2"/>
          <p:cNvSpPr/>
          <p:nvPr/>
        </p:nvSpPr>
        <p:spPr>
          <a:xfrm>
            <a:off x="4191000" y="4686300"/>
            <a:ext cx="12157364" cy="4832092"/>
          </a:xfrm>
          <a:prstGeom prst="rect">
            <a:avLst/>
          </a:prstGeom>
        </p:spPr>
        <p:txBody>
          <a:bodyPr wrap="square">
            <a:spAutoFit/>
          </a:bodyPr>
          <a:lstStyle/>
          <a:p>
            <a:pPr lvl="0" algn="just"/>
            <a:r>
              <a:rPr lang="vi-VN" sz="4400" i="1" dirty="0">
                <a:latin typeface="Times New Roman" panose="02020603050405020304" pitchFamily="18" charset="0"/>
                <a:cs typeface="Times New Roman" panose="02020603050405020304" pitchFamily="18" charset="0"/>
              </a:rPr>
              <a:t>Tôi hôm nay</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sống trong lòng</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Miền </a:t>
            </a:r>
            <a:r>
              <a:rPr lang="vi-VN" sz="4400" b="1" i="1" dirty="0">
                <a:latin typeface="Times New Roman" panose="02020603050405020304" pitchFamily="18" charset="0"/>
                <a:cs typeface="Times New Roman" panose="02020603050405020304" pitchFamily="18" charset="0"/>
              </a:rPr>
              <a:t>Bắc </a:t>
            </a:r>
            <a:endParaRPr lang="en-US" sz="4400" b="1"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Sờ lên ngực</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nghe trái tim</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thầm </a:t>
            </a:r>
            <a:r>
              <a:rPr lang="vi-VN" sz="4400" b="1" i="1" dirty="0">
                <a:latin typeface="Times New Roman" panose="02020603050405020304" pitchFamily="18" charset="0"/>
                <a:cs typeface="Times New Roman" panose="02020603050405020304" pitchFamily="18" charset="0"/>
              </a:rPr>
              <a:t>nhắc </a:t>
            </a:r>
            <a:endParaRPr lang="en-US" sz="4400" b="1"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Hai tiếng thiêng liên</a:t>
            </a:r>
            <a:r>
              <a:rPr lang="en-US" sz="4400" i="1" dirty="0">
                <a:latin typeface="Times New Roman" panose="02020603050405020304" pitchFamily="18" charset="0"/>
                <a:cs typeface="Times New Roman" panose="02020603050405020304" pitchFamily="18" charset="0"/>
              </a:rPr>
              <a:t>g/</a:t>
            </a:r>
            <a:r>
              <a:rPr lang="vi-VN" sz="4400" i="1" dirty="0">
                <a:latin typeface="Times New Roman" panose="02020603050405020304" pitchFamily="18" charset="0"/>
                <a:cs typeface="Times New Roman" panose="02020603050405020304" pitchFamily="18" charset="0"/>
              </a:rPr>
              <a:t> hai tiếng Miền </a:t>
            </a:r>
            <a:r>
              <a:rPr lang="vi-VN" sz="4400" b="1" i="1" dirty="0">
                <a:latin typeface="Times New Roman" panose="02020603050405020304" pitchFamily="18" charset="0"/>
                <a:cs typeface="Times New Roman" panose="02020603050405020304" pitchFamily="18" charset="0"/>
              </a:rPr>
              <a:t>Nam</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nhớ không nguôi</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ánh nắng màu </a:t>
            </a:r>
            <a:r>
              <a:rPr lang="vi-VN" sz="4400" b="1" i="1" dirty="0">
                <a:latin typeface="Times New Roman" panose="02020603050405020304" pitchFamily="18" charset="0"/>
                <a:cs typeface="Times New Roman" panose="02020603050405020304" pitchFamily="18" charset="0"/>
              </a:rPr>
              <a:t>vàng</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quên sao được</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sắc trời xanh </a:t>
            </a:r>
            <a:r>
              <a:rPr lang="vi-VN" sz="4400" b="1" i="1" dirty="0">
                <a:latin typeface="Times New Roman" panose="02020603050405020304" pitchFamily="18" charset="0"/>
                <a:cs typeface="Times New Roman" panose="02020603050405020304" pitchFamily="18" charset="0"/>
              </a:rPr>
              <a:t>biếc</a:t>
            </a:r>
            <a:r>
              <a:rPr lang="vi-VN" sz="4400" i="1" dirty="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lvl="0" algn="just"/>
            <a:r>
              <a:rPr lang="vi-VN" sz="4400" i="1" dirty="0">
                <a:latin typeface="Times New Roman" panose="02020603050405020304" pitchFamily="18" charset="0"/>
                <a:cs typeface="Times New Roman" panose="02020603050405020304" pitchFamily="18" charset="0"/>
              </a:rPr>
              <a:t>Tôi nhớ cả</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những người</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không quen </a:t>
            </a:r>
            <a:r>
              <a:rPr lang="vi-VN" sz="4400" b="1" i="1" dirty="0">
                <a:latin typeface="Times New Roman" panose="02020603050405020304" pitchFamily="18" charset="0"/>
                <a:cs typeface="Times New Roman" panose="02020603050405020304" pitchFamily="18" charset="0"/>
              </a:rPr>
              <a:t>biết</a:t>
            </a:r>
            <a:r>
              <a:rPr lang="en-US" sz="4400" b="1" i="1" dirty="0">
                <a:latin typeface="Times New Roman" panose="02020603050405020304" pitchFamily="18" charset="0"/>
                <a:cs typeface="Times New Roman" panose="02020603050405020304" pitchFamily="18" charset="0"/>
              </a:rPr>
              <a:t>.</a:t>
            </a:r>
          </a:p>
          <a:p>
            <a:pPr lvl="0" algn="r"/>
            <a:r>
              <a:rPr lang="vi-VN" sz="4400" i="1" dirty="0">
                <a:latin typeface="Times New Roman" panose="02020603050405020304" pitchFamily="18" charset="0"/>
                <a:cs typeface="Times New Roman" panose="02020603050405020304" pitchFamily="18" charset="0"/>
              </a:rPr>
              <a:t>(Tế Hanh</a:t>
            </a:r>
            <a:r>
              <a:rPr lang="en-US" sz="4400" i="1" dirty="0">
                <a:latin typeface="Times New Roman" panose="02020603050405020304" pitchFamily="18" charset="0"/>
                <a:cs typeface="Times New Roman" panose="02020603050405020304" pitchFamily="18" charset="0"/>
              </a:rPr>
              <a:t>,</a:t>
            </a:r>
            <a:r>
              <a:rPr lang="vi-VN" sz="4400" i="1" dirty="0">
                <a:latin typeface="Times New Roman" panose="02020603050405020304" pitchFamily="18" charset="0"/>
                <a:cs typeface="Times New Roman" panose="02020603050405020304" pitchFamily="18" charset="0"/>
              </a:rPr>
              <a:t> Nhớ con sông quê hương)</a:t>
            </a:r>
            <a:endParaRPr kumimoji="0" lang="vi-VN" sz="8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E7A6C7C-C178-B42D-8BB6-EDFB546EE013}"/>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1. </a:t>
            </a:r>
            <a:r>
              <a:rPr lang="en-US" sz="4400" b="1" dirty="0" err="1">
                <a:latin typeface="#9Slide04 Spectral Bold" panose="02020802060000000000" pitchFamily="18" charset="0"/>
                <a:cs typeface="Times New Roman" panose="02020603050405020304" pitchFamily="18" charset="0"/>
              </a:rPr>
              <a:t>Trước</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khi</a:t>
            </a:r>
            <a:r>
              <a:rPr lang="en-US" sz="4400" b="1" dirty="0">
                <a:latin typeface="#9Slide04 Spectral Bold" panose="02020802060000000000" pitchFamily="18" charset="0"/>
                <a:cs typeface="Times New Roman" panose="02020603050405020304" pitchFamily="18" charset="0"/>
              </a:rPr>
              <a:t>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
        <p:nvSpPr>
          <p:cNvPr id="4" name="Rectangle 3">
            <a:extLst>
              <a:ext uri="{FF2B5EF4-FFF2-40B4-BE49-F238E27FC236}">
                <a16:creationId xmlns:a16="http://schemas.microsoft.com/office/drawing/2014/main" id="{F2907624-3A1E-D243-2F9D-11213410EF2C}"/>
              </a:ext>
            </a:extLst>
          </p:cNvPr>
          <p:cNvSpPr/>
          <p:nvPr/>
        </p:nvSpPr>
        <p:spPr>
          <a:xfrm>
            <a:off x="822960" y="1714500"/>
            <a:ext cx="1213104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Gieo vần, ngắt nhịp</a:t>
            </a:r>
          </a:p>
        </p:txBody>
      </p:sp>
      <p:sp>
        <p:nvSpPr>
          <p:cNvPr id="5" name="Freeform 6">
            <a:extLst>
              <a:ext uri="{FF2B5EF4-FFF2-40B4-BE49-F238E27FC236}">
                <a16:creationId xmlns:a16="http://schemas.microsoft.com/office/drawing/2014/main" id="{C57CAF7C-B485-ECA3-8AD3-01753B4D7824}"/>
              </a:ext>
            </a:extLst>
          </p:cNvPr>
          <p:cNvSpPr/>
          <p:nvPr/>
        </p:nvSpPr>
        <p:spPr>
          <a:xfrm>
            <a:off x="-401319" y="7353300"/>
            <a:ext cx="4262034" cy="27432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033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47021656"/>
              </p:ext>
            </p:extLst>
          </p:nvPr>
        </p:nvGraphicFramePr>
        <p:xfrm>
          <a:off x="457200" y="2171700"/>
          <a:ext cx="17373600" cy="7071360"/>
        </p:xfrm>
        <a:graphic>
          <a:graphicData uri="http://schemas.openxmlformats.org/drawingml/2006/table">
            <a:tbl>
              <a:tblPr firstRow="1" bandRow="1">
                <a:tableStyleId>{5940675A-B579-460E-94D1-54222C63F5DA}</a:tableStyleId>
              </a:tblPr>
              <a:tblGrid>
                <a:gridCol w="4800600">
                  <a:extLst>
                    <a:ext uri="{9D8B030D-6E8A-4147-A177-3AD203B41FA5}">
                      <a16:colId xmlns:a16="http://schemas.microsoft.com/office/drawing/2014/main" val="3802173407"/>
                    </a:ext>
                  </a:extLst>
                </a:gridCol>
                <a:gridCol w="12573000">
                  <a:extLst>
                    <a:ext uri="{9D8B030D-6E8A-4147-A177-3AD203B41FA5}">
                      <a16:colId xmlns:a16="http://schemas.microsoft.com/office/drawing/2014/main" val="1733189099"/>
                    </a:ext>
                  </a:extLst>
                </a:gridCol>
              </a:tblGrid>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 </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Nêu ấn tượng chung về chi tiết, hình ảnh gợi cho em nhiều cảm xúc</a:t>
                      </a:r>
                      <a:r>
                        <a:rPr lang="en-US" sz="4400" dirty="0">
                          <a:latin typeface="Times New Roman" panose="02020603050405020304" pitchFamily="18" charset="0"/>
                          <a:cs typeface="Times New Roman" panose="02020603050405020304" pitchFamily="18" charset="0"/>
                        </a:rPr>
                        <a:t> hay</a:t>
                      </a:r>
                      <a:r>
                        <a:rPr lang="vi-VN" sz="4400" dirty="0">
                          <a:latin typeface="Times New Roman" panose="02020603050405020304" pitchFamily="18" charset="0"/>
                          <a:cs typeface="Times New Roman" panose="02020603050405020304" pitchFamily="18" charset="0"/>
                        </a:rPr>
                        <a:t> giới thiệu, miêu tả đặc điểm của đối tượng được thể hiện trong bài thơ</a:t>
                      </a:r>
                    </a:p>
                  </a:txBody>
                  <a:tcPr/>
                </a:tc>
                <a:extLst>
                  <a:ext uri="{0D108BD9-81ED-4DB2-BD59-A6C34878D82A}">
                    <a16:rowId xmlns:a16="http://schemas.microsoft.com/office/drawing/2014/main" val="1657744328"/>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vi-VN" sz="4400" dirty="0">
                          <a:latin typeface="Times New Roman" panose="02020603050405020304" pitchFamily="18" charset="0"/>
                          <a:cs typeface="Times New Roman" panose="02020603050405020304" pitchFamily="18" charset="0"/>
                        </a:rPr>
                        <a:t>Phát triển cảm xúc dựa trên câu thơ đầu bằng cách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cảm xúc về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4545925"/>
                  </a:ext>
                </a:extLst>
              </a:tr>
              <a:tr h="370840">
                <a:tc>
                  <a:txBody>
                    <a:bodyPr/>
                    <a:lstStyle/>
                    <a:p>
                      <a:pPr algn="just"/>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k</a:t>
                      </a:r>
                      <a:r>
                        <a:rPr lang="vi-VN" sz="4400" b="1" dirty="0">
                          <a:latin typeface="Times New Roman" panose="02020603050405020304" pitchFamily="18" charset="0"/>
                          <a:cs typeface="Times New Roman" panose="02020603050405020304" pitchFamily="18" charset="0"/>
                        </a:rPr>
                        <a:t>ết thúc</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những suy tư, chiêm nghiệm, thông điệp muốn chuyển tải tới người đọc</a:t>
                      </a:r>
                      <a:endParaRPr lang="en-US" sz="4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9566600"/>
                  </a:ext>
                </a:extLst>
              </a:tr>
              <a:tr h="370840">
                <a:tc gridSpan="2">
                  <a:txBody>
                    <a:bodyPr/>
                    <a:lstStyle/>
                    <a:p>
                      <a:pPr algn="just"/>
                      <a:r>
                        <a:rPr lang="en-US" sz="4400" b="1" dirty="0" err="1">
                          <a:latin typeface="Times New Roman" panose="02020603050405020304" pitchFamily="18" charset="0"/>
                          <a:cs typeface="Times New Roman" panose="02020603050405020304" pitchFamily="18" charset="0"/>
                        </a:rPr>
                        <a:t>Lưu</a:t>
                      </a:r>
                      <a:r>
                        <a:rPr lang="en-US" sz="4400" b="1"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BPTT….</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2262034105"/>
                  </a:ext>
                </a:extLst>
              </a:tr>
            </a:tbl>
          </a:graphicData>
        </a:graphic>
      </p:graphicFrame>
      <p:sp>
        <p:nvSpPr>
          <p:cNvPr id="2" name="Rectangle 1">
            <a:extLst>
              <a:ext uri="{FF2B5EF4-FFF2-40B4-BE49-F238E27FC236}">
                <a16:creationId xmlns:a16="http://schemas.microsoft.com/office/drawing/2014/main" id="{1E2E4E7E-2A1A-BCD4-FFA9-58EEE4EE69F9}"/>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9Slide04 Spectral Bold" panose="02020802060000000000" pitchFamily="18" charset="0"/>
                <a:cs typeface="Times New Roman" panose="02020603050405020304" pitchFamily="18" charset="0"/>
              </a:rPr>
              <a:t>2. </a:t>
            </a:r>
            <a:r>
              <a:rPr lang="en-US" sz="4400" b="1" dirty="0" err="1">
                <a:latin typeface="#9Slide04 Spectral Bold" panose="02020802060000000000" pitchFamily="18" charset="0"/>
                <a:cs typeface="Times New Roman" panose="02020603050405020304" pitchFamily="18" charset="0"/>
              </a:rPr>
              <a:t>Viết</a:t>
            </a:r>
            <a:endParaRPr lang="vi-VN" sz="4400" dirty="0">
              <a:latin typeface="#9Slide04 Spectral Bold" panose="02020802060000000000" pitchFamily="18" charset="0"/>
            </a:endParaRPr>
          </a:p>
        </p:txBody>
      </p:sp>
    </p:spTree>
    <p:extLst>
      <p:ext uri="{BB962C8B-B14F-4D97-AF65-F5344CB8AC3E}">
        <p14:creationId xmlns:p14="http://schemas.microsoft.com/office/powerpoint/2010/main" val="37739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90B6EE-4647-DDD0-F70B-DE62FF5D3E33}"/>
              </a:ext>
            </a:extLst>
          </p:cNvPr>
          <p:cNvSpPr/>
          <p:nvPr/>
        </p:nvSpPr>
        <p:spPr>
          <a:xfrm>
            <a:off x="-381000" y="495300"/>
            <a:ext cx="19050000" cy="769441"/>
          </a:xfrm>
          <a:prstGeom prst="rect">
            <a:avLst/>
          </a:prstGeom>
          <a:solidFill>
            <a:schemeClr val="bg2"/>
          </a:solid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81474737"/>
              </p:ext>
            </p:extLst>
          </p:nvPr>
        </p:nvGraphicFramePr>
        <p:xfrm>
          <a:off x="381000" y="1943100"/>
          <a:ext cx="17526001" cy="7696201"/>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1443705695"/>
                    </a:ext>
                  </a:extLst>
                </a:gridCol>
                <a:gridCol w="9858375">
                  <a:extLst>
                    <a:ext uri="{9D8B030D-6E8A-4147-A177-3AD203B41FA5}">
                      <a16:colId xmlns:a16="http://schemas.microsoft.com/office/drawing/2014/main" val="2736051906"/>
                    </a:ext>
                  </a:extLst>
                </a:gridCol>
                <a:gridCol w="1862138">
                  <a:extLst>
                    <a:ext uri="{9D8B030D-6E8A-4147-A177-3AD203B41FA5}">
                      <a16:colId xmlns:a16="http://schemas.microsoft.com/office/drawing/2014/main" val="3374301702"/>
                    </a:ext>
                  </a:extLst>
                </a:gridCol>
                <a:gridCol w="3505200">
                  <a:extLst>
                    <a:ext uri="{9D8B030D-6E8A-4147-A177-3AD203B41FA5}">
                      <a16:colId xmlns:a16="http://schemas.microsoft.com/office/drawing/2014/main" val="1980237047"/>
                    </a:ext>
                  </a:extLst>
                </a:gridCol>
              </a:tblGrid>
              <a:tr h="868926">
                <a:tc gridSpan="2">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Tiêu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dirty="0"/>
                    </a:p>
                  </a:txBody>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Đạt</a:t>
                      </a:r>
                      <a:r>
                        <a:rPr lang="en-US" sz="4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Chưa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đạt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89491125"/>
                  </a:ext>
                </a:extLst>
              </a:tr>
              <a:tr h="1613719">
                <a:tc rowSpan="5">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Hình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thức</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Đảm bảo đúng số lượng tiếng trong mỗi câu thơ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2752835"/>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Gieo vần đúng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305078"/>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Nhịp thơ phù hợp với cảm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074637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hình ảnh biểu tượng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311133"/>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b="0" i="0" kern="1200" dirty="0">
                          <a:solidFill>
                            <a:schemeClr val="tx1"/>
                          </a:solidFill>
                          <a:effectLst/>
                          <a:latin typeface="Times New Roman" panose="02020603050405020304" pitchFamily="18" charset="0"/>
                          <a:ea typeface="+mn-ea"/>
                          <a:cs typeface="Times New Roman" panose="02020603050405020304" pitchFamily="18" charset="0"/>
                        </a:rPr>
                        <a:t>Có sử dụng biện pháp tu từ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39172"/>
                  </a:ext>
                </a:extLst>
              </a:tr>
              <a:tr h="868926">
                <a:tc rowSpan="2">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Nội</a:t>
                      </a:r>
                      <a:r>
                        <a:rPr lang="en-US" sz="4400" b="1" dirty="0">
                          <a:solidFill>
                            <a:schemeClr val="tx1"/>
                          </a:solidFill>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Cảm</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xúc</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dị</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352789"/>
                  </a:ext>
                </a:extLst>
              </a:tr>
              <a:tr h="86892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điệp</a:t>
                      </a:r>
                      <a:r>
                        <a:rPr lang="en-US" sz="4400" b="0" i="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4400" b="0" i="0" kern="1200" dirty="0" err="1">
                          <a:solidFill>
                            <a:schemeClr val="tx1"/>
                          </a:solidFill>
                          <a:effectLst/>
                          <a:latin typeface="Times New Roman" panose="02020603050405020304" pitchFamily="18" charset="0"/>
                          <a:ea typeface="+mn-ea"/>
                          <a:cs typeface="Times New Roman" panose="02020603050405020304" pitchFamily="18" charset="0"/>
                        </a:rPr>
                        <a:t>nghĩa</a:t>
                      </a:r>
                      <a:endParaRPr lang="en-US" sz="44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0098029"/>
                  </a:ext>
                </a:extLst>
              </a:tr>
            </a:tbl>
          </a:graphicData>
        </a:graphic>
      </p:graphicFrame>
      <p:pic>
        <p:nvPicPr>
          <p:cNvPr id="5" name="Picture 4">
            <a:extLst>
              <a:ext uri="{FF2B5EF4-FFF2-40B4-BE49-F238E27FC236}">
                <a16:creationId xmlns:a16="http://schemas.microsoft.com/office/drawing/2014/main" id="{4FAD8E19-C179-FB22-EEE3-BE40A85815F8}"/>
              </a:ext>
            </a:extLst>
          </p:cNvPr>
          <p:cNvPicPr>
            <a:picLocks noChangeAspect="1"/>
          </p:cNvPicPr>
          <p:nvPr/>
        </p:nvPicPr>
        <p:blipFill>
          <a:blip r:embed="rId3"/>
          <a:stretch>
            <a:fillRect/>
          </a:stretch>
        </p:blipFill>
        <p:spPr>
          <a:xfrm>
            <a:off x="13792200" y="4305300"/>
            <a:ext cx="4784755" cy="6819900"/>
          </a:xfrm>
          <a:prstGeom prst="rect">
            <a:avLst/>
          </a:prstGeom>
        </p:spPr>
      </p:pic>
      <p:sp>
        <p:nvSpPr>
          <p:cNvPr id="4" name="Rectangle 3"/>
          <p:cNvSpPr/>
          <p:nvPr/>
        </p:nvSpPr>
        <p:spPr>
          <a:xfrm>
            <a:off x="4572000" y="4266337"/>
            <a:ext cx="9144000" cy="369332"/>
          </a:xfrm>
          <a:prstGeom prst="rect">
            <a:avLst/>
          </a:prstGeom>
        </p:spPr>
        <p:txBody>
          <a:bodyPr>
            <a:spAutoFit/>
          </a:bodyPr>
          <a:lstStyle/>
          <a:p>
            <a:pPr algn="just"/>
            <a:endParaRPr lang="en-US" dirty="0"/>
          </a:p>
        </p:txBody>
      </p:sp>
    </p:spTree>
    <p:extLst>
      <p:ext uri="{BB962C8B-B14F-4D97-AF65-F5344CB8AC3E}">
        <p14:creationId xmlns:p14="http://schemas.microsoft.com/office/powerpoint/2010/main" val="245164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DAA4B36-6880-9318-F7FD-8BF89F7F8168}"/>
              </a:ext>
            </a:extLst>
          </p:cNvPr>
          <p:cNvSpPr/>
          <p:nvPr/>
        </p:nvSpPr>
        <p:spPr>
          <a:xfrm>
            <a:off x="445681" y="2019300"/>
            <a:ext cx="4673704" cy="7775443"/>
          </a:xfrm>
          <a:custGeom>
            <a:avLst/>
            <a:gdLst/>
            <a:ahLst/>
            <a:cxnLst/>
            <a:rect l="l" t="t" r="r" b="b"/>
            <a:pathLst>
              <a:path w="4263325" h="7463152">
                <a:moveTo>
                  <a:pt x="0" y="0"/>
                </a:moveTo>
                <a:lnTo>
                  <a:pt x="4263325" y="0"/>
                </a:lnTo>
                <a:lnTo>
                  <a:pt x="4263325" y="7463152"/>
                </a:lnTo>
                <a:lnTo>
                  <a:pt x="0" y="74631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64352BA3-864C-2276-1CD2-80C65714A1E8}"/>
              </a:ext>
            </a:extLst>
          </p:cNvPr>
          <p:cNvGrpSpPr/>
          <p:nvPr/>
        </p:nvGrpSpPr>
        <p:grpSpPr>
          <a:xfrm>
            <a:off x="6183038" y="435374"/>
            <a:ext cx="11266762" cy="2325153"/>
            <a:chOff x="6118761" y="435374"/>
            <a:chExt cx="11266762" cy="2325153"/>
          </a:xfrm>
        </p:grpSpPr>
        <p:sp>
          <p:nvSpPr>
            <p:cNvPr id="4" name="Freeform 3">
              <a:extLst>
                <a:ext uri="{FF2B5EF4-FFF2-40B4-BE49-F238E27FC236}">
                  <a16:creationId xmlns:a16="http://schemas.microsoft.com/office/drawing/2014/main" id="{4B2C8E8E-33AA-0351-CDD9-494D160BBABB}"/>
                </a:ext>
              </a:extLst>
            </p:cNvPr>
            <p:cNvSpPr/>
            <p:nvPr/>
          </p:nvSpPr>
          <p:spPr>
            <a:xfrm>
              <a:off x="6118761" y="743529"/>
              <a:ext cx="1312648" cy="2016998"/>
            </a:xfrm>
            <a:custGeom>
              <a:avLst/>
              <a:gdLst/>
              <a:ahLst/>
              <a:cxnLst/>
              <a:rect l="l" t="t" r="r" b="b"/>
              <a:pathLst>
                <a:path w="1747559" h="2730561">
                  <a:moveTo>
                    <a:pt x="0" y="0"/>
                  </a:moveTo>
                  <a:lnTo>
                    <a:pt x="1747559" y="0"/>
                  </a:lnTo>
                  <a:lnTo>
                    <a:pt x="1747559" y="2730560"/>
                  </a:lnTo>
                  <a:lnTo>
                    <a:pt x="0" y="27305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1C241AE7-7333-8C9D-4955-4E68A8867A0B}"/>
                </a:ext>
              </a:extLst>
            </p:cNvPr>
            <p:cNvSpPr/>
            <p:nvPr/>
          </p:nvSpPr>
          <p:spPr>
            <a:xfrm>
              <a:off x="7582848" y="594414"/>
              <a:ext cx="2030276" cy="2166113"/>
            </a:xfrm>
            <a:custGeom>
              <a:avLst/>
              <a:gdLst/>
              <a:ahLst/>
              <a:cxnLst/>
              <a:rect l="l" t="t" r="r" b="b"/>
              <a:pathLst>
                <a:path w="2465393" h="2960624">
                  <a:moveTo>
                    <a:pt x="0" y="0"/>
                  </a:moveTo>
                  <a:lnTo>
                    <a:pt x="2465393" y="0"/>
                  </a:lnTo>
                  <a:lnTo>
                    <a:pt x="2465393" y="2960624"/>
                  </a:lnTo>
                  <a:lnTo>
                    <a:pt x="0" y="2960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2D154F2C-26B3-BB9F-D26F-9F4F5FAD9244}"/>
                </a:ext>
              </a:extLst>
            </p:cNvPr>
            <p:cNvSpPr/>
            <p:nvPr/>
          </p:nvSpPr>
          <p:spPr>
            <a:xfrm>
              <a:off x="10058400" y="1278072"/>
              <a:ext cx="1296360" cy="1482455"/>
            </a:xfrm>
            <a:custGeom>
              <a:avLst/>
              <a:gdLst/>
              <a:ahLst/>
              <a:cxnLst/>
              <a:rect l="l" t="t" r="r" b="b"/>
              <a:pathLst>
                <a:path w="2690613" h="2494932">
                  <a:moveTo>
                    <a:pt x="0" y="0"/>
                  </a:moveTo>
                  <a:lnTo>
                    <a:pt x="2690613" y="0"/>
                  </a:lnTo>
                  <a:lnTo>
                    <a:pt x="2690613" y="2494932"/>
                  </a:lnTo>
                  <a:lnTo>
                    <a:pt x="0" y="249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E1810ADB-9EA3-AB56-6796-6943129451E5}"/>
                </a:ext>
              </a:extLst>
            </p:cNvPr>
            <p:cNvSpPr/>
            <p:nvPr/>
          </p:nvSpPr>
          <p:spPr>
            <a:xfrm>
              <a:off x="12050310" y="743528"/>
              <a:ext cx="1220413" cy="2016999"/>
            </a:xfrm>
            <a:custGeom>
              <a:avLst/>
              <a:gdLst/>
              <a:ahLst/>
              <a:cxnLst/>
              <a:rect l="l" t="t" r="r" b="b"/>
              <a:pathLst>
                <a:path w="1747559" h="2730561">
                  <a:moveTo>
                    <a:pt x="0" y="0"/>
                  </a:moveTo>
                  <a:lnTo>
                    <a:pt x="1747559" y="0"/>
                  </a:lnTo>
                  <a:lnTo>
                    <a:pt x="1747559" y="2730561"/>
                  </a:lnTo>
                  <a:lnTo>
                    <a:pt x="0" y="2730561"/>
                  </a:lnTo>
                  <a:lnTo>
                    <a:pt x="0" y="0"/>
                  </a:lnTo>
                  <a:close/>
                </a:path>
              </a:pathLst>
            </a:custGeom>
            <a:blipFill>
              <a:blip r:embed="rId11">
                <a:extLst>
                  <a:ext uri="{BEBA8EAE-BF5A-486C-A8C5-ECC9F3942E4B}">
                    <a14:imgProps xmlns:a14="http://schemas.microsoft.com/office/drawing/2010/main">
                      <a14:imgLayer r:embed="rId12">
                        <a14:imgEffect>
                          <a14:artisticPhotocopy/>
                        </a14:imgEffect>
                      </a14:imgLayer>
                    </a14:imgProps>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A9A601A0-8686-F4F8-F496-3671BD826E93}"/>
                </a:ext>
              </a:extLst>
            </p:cNvPr>
            <p:cNvSpPr/>
            <p:nvPr/>
          </p:nvSpPr>
          <p:spPr>
            <a:xfrm>
              <a:off x="13522298" y="756228"/>
              <a:ext cx="1653426" cy="2004299"/>
            </a:xfrm>
            <a:custGeom>
              <a:avLst/>
              <a:gdLst/>
              <a:ahLst/>
              <a:cxnLst/>
              <a:rect l="l" t="t" r="r" b="b"/>
              <a:pathLst>
                <a:path w="2296583" h="2643549">
                  <a:moveTo>
                    <a:pt x="0" y="0"/>
                  </a:moveTo>
                  <a:lnTo>
                    <a:pt x="2296583" y="0"/>
                  </a:lnTo>
                  <a:lnTo>
                    <a:pt x="2296583" y="2643549"/>
                  </a:lnTo>
                  <a:lnTo>
                    <a:pt x="0" y="2643549"/>
                  </a:lnTo>
                  <a:lnTo>
                    <a:pt x="0" y="0"/>
                  </a:lnTo>
                  <a:close/>
                </a:path>
              </a:pathLst>
            </a:custGeom>
            <a:blipFill>
              <a:blip r:embed="rId13"/>
              <a:stretch>
                <a:fillRect/>
              </a:stretch>
            </a:blipFill>
          </p:spPr>
          <p:txBody>
            <a:bodyPr/>
            <a:lstStyle/>
            <a:p>
              <a:endParaRPr lang="en-US"/>
            </a:p>
          </p:txBody>
        </p:sp>
        <p:grpSp>
          <p:nvGrpSpPr>
            <p:cNvPr id="9" name="Group 8">
              <a:extLst>
                <a:ext uri="{FF2B5EF4-FFF2-40B4-BE49-F238E27FC236}">
                  <a16:creationId xmlns:a16="http://schemas.microsoft.com/office/drawing/2014/main" id="{B9510A83-277F-E208-C274-C78E6CF13ED8}"/>
                </a:ext>
              </a:extLst>
            </p:cNvPr>
            <p:cNvGrpSpPr/>
            <p:nvPr/>
          </p:nvGrpSpPr>
          <p:grpSpPr>
            <a:xfrm>
              <a:off x="15427299" y="1017528"/>
              <a:ext cx="1958224" cy="1740459"/>
              <a:chOff x="0" y="0"/>
              <a:chExt cx="3420441" cy="3231627"/>
            </a:xfrm>
          </p:grpSpPr>
          <p:sp>
            <p:nvSpPr>
              <p:cNvPr id="11" name="Freeform 9">
                <a:extLst>
                  <a:ext uri="{FF2B5EF4-FFF2-40B4-BE49-F238E27FC236}">
                    <a16:creationId xmlns:a16="http://schemas.microsoft.com/office/drawing/2014/main" id="{09592C2A-FFE6-9BF3-C0E0-A10167B12A53}"/>
                  </a:ext>
                </a:extLst>
              </p:cNvPr>
              <p:cNvSpPr/>
              <p:nvPr/>
            </p:nvSpPr>
            <p:spPr>
              <a:xfrm>
                <a:off x="0" y="293105"/>
                <a:ext cx="2809961" cy="2938522"/>
              </a:xfrm>
              <a:custGeom>
                <a:avLst/>
                <a:gdLst/>
                <a:ahLst/>
                <a:cxnLst/>
                <a:rect l="l" t="t" r="r" b="b"/>
                <a:pathLst>
                  <a:path w="2809961" h="2938522">
                    <a:moveTo>
                      <a:pt x="0" y="0"/>
                    </a:moveTo>
                    <a:lnTo>
                      <a:pt x="2809961" y="0"/>
                    </a:lnTo>
                    <a:lnTo>
                      <a:pt x="2809961" y="2938522"/>
                    </a:lnTo>
                    <a:lnTo>
                      <a:pt x="0" y="29385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0">
                <a:extLst>
                  <a:ext uri="{FF2B5EF4-FFF2-40B4-BE49-F238E27FC236}">
                    <a16:creationId xmlns:a16="http://schemas.microsoft.com/office/drawing/2014/main" id="{BFF14A81-3C7C-0610-8B91-201F14E590BA}"/>
                  </a:ext>
                </a:extLst>
              </p:cNvPr>
              <p:cNvSpPr/>
              <p:nvPr/>
            </p:nvSpPr>
            <p:spPr>
              <a:xfrm rot="-6090482">
                <a:off x="1677614" y="795421"/>
                <a:ext cx="2264695" cy="784921"/>
              </a:xfrm>
              <a:custGeom>
                <a:avLst/>
                <a:gdLst/>
                <a:ahLst/>
                <a:cxnLst/>
                <a:rect l="l" t="t" r="r" b="b"/>
                <a:pathLst>
                  <a:path w="2264695" h="784921">
                    <a:moveTo>
                      <a:pt x="0" y="0"/>
                    </a:moveTo>
                    <a:lnTo>
                      <a:pt x="2264695" y="0"/>
                    </a:lnTo>
                    <a:lnTo>
                      <a:pt x="2264695" y="784921"/>
                    </a:lnTo>
                    <a:lnTo>
                      <a:pt x="0" y="784921"/>
                    </a:lnTo>
                    <a:lnTo>
                      <a:pt x="0" y="0"/>
                    </a:lnTo>
                    <a:close/>
                  </a:path>
                </a:pathLst>
              </a:custGeom>
              <a:blipFill>
                <a:blip r:embed="rId16">
                  <a:extLst>
                    <a:ext uri="{96DAC541-7B7A-43D3-8B79-37D633B846F1}">
                      <asvg:svgBlip xmlns:asvg="http://schemas.microsoft.com/office/drawing/2016/SVG/main" r:embed="rId17"/>
                    </a:ext>
                  </a:extLst>
                </a:blip>
                <a:stretch>
                  <a:fillRect t="-322747"/>
                </a:stretch>
              </a:blipFill>
            </p:spPr>
            <p:txBody>
              <a:bodyPr/>
              <a:lstStyle/>
              <a:p>
                <a:endParaRPr lang="en-US"/>
              </a:p>
            </p:txBody>
          </p:sp>
        </p:grpSp>
        <p:sp>
          <p:nvSpPr>
            <p:cNvPr id="10" name="Freeform 11">
              <a:extLst>
                <a:ext uri="{FF2B5EF4-FFF2-40B4-BE49-F238E27FC236}">
                  <a16:creationId xmlns:a16="http://schemas.microsoft.com/office/drawing/2014/main" id="{203B8F75-C0C8-FEE4-1B72-BFEE61B2A47D}"/>
                </a:ext>
              </a:extLst>
            </p:cNvPr>
            <p:cNvSpPr/>
            <p:nvPr/>
          </p:nvSpPr>
          <p:spPr>
            <a:xfrm>
              <a:off x="10603723" y="435374"/>
              <a:ext cx="455988" cy="616309"/>
            </a:xfrm>
            <a:custGeom>
              <a:avLst/>
              <a:gdLst/>
              <a:ahLst/>
              <a:cxnLst/>
              <a:rect l="l" t="t" r="r" b="b"/>
              <a:pathLst>
                <a:path w="786568" h="962655">
                  <a:moveTo>
                    <a:pt x="0" y="0"/>
                  </a:moveTo>
                  <a:lnTo>
                    <a:pt x="786568" y="0"/>
                  </a:lnTo>
                  <a:lnTo>
                    <a:pt x="786568" y="962655"/>
                  </a:lnTo>
                  <a:lnTo>
                    <a:pt x="0" y="962655"/>
                  </a:lnTo>
                  <a:lnTo>
                    <a:pt x="0" y="0"/>
                  </a:lnTo>
                  <a:close/>
                </a:path>
              </a:pathLst>
            </a:custGeom>
            <a:blipFill>
              <a:blip r:embed="rId18">
                <a:extLst>
                  <a:ext uri="{96DAC541-7B7A-43D3-8B79-37D633B846F1}">
                    <asvg:svgBlip xmlns:asvg="http://schemas.microsoft.com/office/drawing/2016/SVG/main" r:embed="rId19"/>
                  </a:ext>
                </a:extLst>
              </a:blip>
              <a:stretch>
                <a:fillRect b="-29508"/>
              </a:stretch>
            </a:blipFill>
          </p:spPr>
          <p:txBody>
            <a:bodyPr/>
            <a:lstStyle/>
            <a:p>
              <a:endParaRPr lang="en-US"/>
            </a:p>
          </p:txBody>
        </p:sp>
      </p:grpSp>
      <p:sp>
        <p:nvSpPr>
          <p:cNvPr id="13" name="Rectangle 12">
            <a:extLst>
              <a:ext uri="{FF2B5EF4-FFF2-40B4-BE49-F238E27FC236}">
                <a16:creationId xmlns:a16="http://schemas.microsoft.com/office/drawing/2014/main" id="{195024AC-7323-2E05-3F37-63205EB1B60A}"/>
              </a:ext>
            </a:extLst>
          </p:cNvPr>
          <p:cNvSpPr/>
          <p:nvPr/>
        </p:nvSpPr>
        <p:spPr>
          <a:xfrm>
            <a:off x="5758136" y="3575414"/>
            <a:ext cx="118110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 quản trò sẽ đưa ra một câu thơ đặc sắc. Nhưng câu thơ này sẽ được ẩn đi một vài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Kế đó người quản trò sẽ thả ra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chữ có khả năng và có vẻ phù hợp để điền vào chỗ ẩn của câu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sẽ chọn một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cùng người quản trò sẽ đọc câu thơ hoàn chỉnh. Người chơi có chữ đúng sẽ chiến thắng và sẽ nhận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363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0DFE193-FC6A-2195-61E7-719657E59AA5}"/>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310644C-D474-1E0C-5FA6-D1C9AAB39FC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95376FD1-5C52-3ACE-1608-8B0BC62606D9}"/>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00F276B6-7B87-EAD7-AE2C-7926F70EE950}"/>
              </a:ext>
            </a:extLst>
          </p:cNvPr>
          <p:cNvSpPr txBox="1"/>
          <p:nvPr/>
        </p:nvSpPr>
        <p:spPr>
          <a:xfrm>
            <a:off x="3911231" y="839098"/>
            <a:ext cx="11425876"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Trái tim này vừa đủ để yêu anh</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Chẳng chỗ trống trao dành cho ai khác</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Chuyện tình yêu giống như muôn điệu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Lúc trầm bổng man mác và bình yên</a:t>
            </a:r>
            <a:endParaRPr kumimoji="0" lang="en-US" sz="4400" b="0" i="0" u="none" strike="noStrike" kern="1200" cap="none" spc="234" normalizeH="0" baseline="0" noProof="0" dirty="0">
              <a:ln>
                <a:noFill/>
              </a:ln>
              <a:solidFill>
                <a:srgbClr val="564F4D"/>
              </a:solidFill>
              <a:effectLst/>
              <a:uLnTx/>
              <a:uFillTx/>
              <a:latin typeface="Calibri"/>
              <a:ea typeface="+mn-ea"/>
              <a:cs typeface="+mn-cs"/>
            </a:endParaRPr>
          </a:p>
        </p:txBody>
      </p:sp>
      <p:grpSp>
        <p:nvGrpSpPr>
          <p:cNvPr id="6" name="Group 20">
            <a:extLst>
              <a:ext uri="{FF2B5EF4-FFF2-40B4-BE49-F238E27FC236}">
                <a16:creationId xmlns:a16="http://schemas.microsoft.com/office/drawing/2014/main" id="{F6BDCAED-7525-ADB5-E0FA-1534C02E87E4}"/>
              </a:ext>
            </a:extLst>
          </p:cNvPr>
          <p:cNvGrpSpPr/>
          <p:nvPr/>
        </p:nvGrpSpPr>
        <p:grpSpPr>
          <a:xfrm>
            <a:off x="5638800" y="4785157"/>
            <a:ext cx="3099827" cy="1123687"/>
            <a:chOff x="0" y="0"/>
            <a:chExt cx="4133103" cy="1498250"/>
          </a:xfrm>
        </p:grpSpPr>
        <p:pic>
          <p:nvPicPr>
            <p:cNvPr id="7" name="Picture 21">
              <a:extLst>
                <a:ext uri="{FF2B5EF4-FFF2-40B4-BE49-F238E27FC236}">
                  <a16:creationId xmlns:a16="http://schemas.microsoft.com/office/drawing/2014/main" id="{2717A4A3-BC02-7331-F934-E396185914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9A480253-E323-DBF6-3359-7DECECE4E19A}"/>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hát</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2D5BB950-CFD9-2004-3FC1-4B6D34CA1DF0}"/>
              </a:ext>
            </a:extLst>
          </p:cNvPr>
          <p:cNvGrpSpPr/>
          <p:nvPr/>
        </p:nvGrpSpPr>
        <p:grpSpPr>
          <a:xfrm>
            <a:off x="11925138" y="4760141"/>
            <a:ext cx="3099827" cy="1123687"/>
            <a:chOff x="0" y="0"/>
            <a:chExt cx="4133103" cy="1498250"/>
          </a:xfrm>
        </p:grpSpPr>
        <p:pic>
          <p:nvPicPr>
            <p:cNvPr id="10" name="Picture 24">
              <a:extLst>
                <a:ext uri="{FF2B5EF4-FFF2-40B4-BE49-F238E27FC236}">
                  <a16:creationId xmlns:a16="http://schemas.microsoft.com/office/drawing/2014/main" id="{2F463C62-F509-A2F2-E719-A8147F2E61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F9B60230-3824-3081-F0B7-CB3D292E0267}"/>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nhạc</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1AD6A5C-5277-1063-376A-53F473F5A5AC}"/>
              </a:ext>
            </a:extLst>
          </p:cNvPr>
          <p:cNvGrpSpPr/>
          <p:nvPr/>
        </p:nvGrpSpPr>
        <p:grpSpPr>
          <a:xfrm>
            <a:off x="7383739" y="7017358"/>
            <a:ext cx="3099827" cy="1123687"/>
            <a:chOff x="0" y="0"/>
            <a:chExt cx="4133103" cy="1498250"/>
          </a:xfrm>
        </p:grpSpPr>
        <p:pic>
          <p:nvPicPr>
            <p:cNvPr id="13" name="Picture 27">
              <a:extLst>
                <a:ext uri="{FF2B5EF4-FFF2-40B4-BE49-F238E27FC236}">
                  <a16:creationId xmlns:a16="http://schemas.microsoft.com/office/drawing/2014/main" id="{48BDB0F0-0EE7-4A38-DB63-FCDDFDC7DE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410A2FA-F59C-5334-4A67-DC5941BDE3ED}"/>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a:t>
              </a:r>
            </a:p>
          </p:txBody>
        </p:sp>
      </p:grpSp>
      <p:grpSp>
        <p:nvGrpSpPr>
          <p:cNvPr id="15" name="Group 23">
            <a:extLst>
              <a:ext uri="{FF2B5EF4-FFF2-40B4-BE49-F238E27FC236}">
                <a16:creationId xmlns:a16="http://schemas.microsoft.com/office/drawing/2014/main" id="{6525761D-CD62-4E9F-EFDA-B0584A0FA2A8}"/>
              </a:ext>
            </a:extLst>
          </p:cNvPr>
          <p:cNvGrpSpPr/>
          <p:nvPr/>
        </p:nvGrpSpPr>
        <p:grpSpPr>
          <a:xfrm>
            <a:off x="13182253" y="7406591"/>
            <a:ext cx="3099827" cy="1123687"/>
            <a:chOff x="0" y="0"/>
            <a:chExt cx="4133103" cy="1498250"/>
          </a:xfrm>
        </p:grpSpPr>
        <p:pic>
          <p:nvPicPr>
            <p:cNvPr id="16" name="Picture 24">
              <a:extLst>
                <a:ext uri="{FF2B5EF4-FFF2-40B4-BE49-F238E27FC236}">
                  <a16:creationId xmlns:a16="http://schemas.microsoft.com/office/drawing/2014/main" id="{8C1001E3-D258-E054-0B50-64046DE446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B754D979-9C62-45EF-375A-4BE89104ECEF}"/>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múa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E8052FA2-A5A5-BF69-4E2B-6D33F2FA5922}"/>
              </a:ext>
            </a:extLst>
          </p:cNvPr>
          <p:cNvSpPr txBox="1"/>
          <p:nvPr/>
        </p:nvSpPr>
        <p:spPr>
          <a:xfrm>
            <a:off x="12128337" y="1744474"/>
            <a:ext cx="2602969" cy="897682"/>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nhạc</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artoon of a child and child holding hands&#10;&#10;Description automatically generated">
            <a:extLst>
              <a:ext uri="{FF2B5EF4-FFF2-40B4-BE49-F238E27FC236}">
                <a16:creationId xmlns:a16="http://schemas.microsoft.com/office/drawing/2014/main" id="{2D059383-2671-9F72-9B14-1250F353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70" y="4760141"/>
            <a:ext cx="5869759" cy="5869759"/>
          </a:xfrm>
          <a:prstGeom prst="rect">
            <a:avLst/>
          </a:prstGeom>
        </p:spPr>
      </p:pic>
    </p:spTree>
    <p:extLst>
      <p:ext uri="{BB962C8B-B14F-4D97-AF65-F5344CB8AC3E}">
        <p14:creationId xmlns:p14="http://schemas.microsoft.com/office/powerpoint/2010/main" val="37264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71311"/>
            <a:ext cx="2743199"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bốn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09601" y="2461662"/>
            <a:ext cx="29718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năm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09600" y="3349290"/>
            <a:ext cx="2743199"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sáu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09601" y="4254827"/>
            <a:ext cx="28194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bảy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09600" y="5145938"/>
            <a:ext cx="2819401"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tám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chữ</a:t>
            </a:r>
            <a:endParaRPr lang="en-US" altLang="en-US" sz="36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09600" y="627335"/>
            <a:ext cx="2286001"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tự</a:t>
            </a:r>
            <a:r>
              <a:rPr lang="en-US" altLang="en-US" sz="3600" b="1" dirty="0">
                <a:latin typeface="Times New Roman" panose="02020603050405020304" pitchFamily="18" charset="0"/>
                <a:cs typeface="Times New Roman" panose="02020603050405020304" pitchFamily="18" charset="0"/>
              </a:rPr>
              <a:t> do</a:t>
            </a:r>
          </a:p>
        </p:txBody>
      </p:sp>
      <p:sp>
        <p:nvSpPr>
          <p:cNvPr id="10" name="Rectangle 9"/>
          <p:cNvSpPr/>
          <p:nvPr/>
        </p:nvSpPr>
        <p:spPr>
          <a:xfrm>
            <a:off x="574040" y="6310315"/>
            <a:ext cx="4495800"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song </a:t>
            </a:r>
            <a:r>
              <a:rPr lang="en-US" altLang="en-US" sz="3600" b="1" dirty="0" err="1">
                <a:latin typeface="Times New Roman" panose="02020603050405020304" pitchFamily="18" charset="0"/>
                <a:cs typeface="Times New Roman" panose="02020603050405020304" pitchFamily="18" charset="0"/>
              </a:rPr>
              <a:t>thất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bát</a:t>
            </a:r>
            <a:endParaRPr lang="en-US" altLang="en-US" sz="36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810000" y="4594485"/>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sáu</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Rectangle 11"/>
          <p:cNvSpPr/>
          <p:nvPr/>
        </p:nvSpPr>
        <p:spPr>
          <a:xfrm>
            <a:off x="3810001" y="3638830"/>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năm</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3" name="Rectangle 12"/>
          <p:cNvSpPr/>
          <p:nvPr/>
        </p:nvSpPr>
        <p:spPr>
          <a:xfrm>
            <a:off x="3810000" y="2664589"/>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bốn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4" name="Rectangle 13"/>
          <p:cNvSpPr/>
          <p:nvPr/>
        </p:nvSpPr>
        <p:spPr>
          <a:xfrm>
            <a:off x="5409414" y="6364280"/>
            <a:ext cx="12497585"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bảy</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5" name="Rectangle 14"/>
          <p:cNvSpPr/>
          <p:nvPr/>
        </p:nvSpPr>
        <p:spPr>
          <a:xfrm>
            <a:off x="3810000" y="5438483"/>
            <a:ext cx="14097000" cy="646331"/>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trong đó mỗi câu thơ có </a:t>
            </a:r>
            <a:r>
              <a:rPr lang="en-US" sz="3600" dirty="0" err="1">
                <a:solidFill>
                  <a:srgbClr val="212529"/>
                </a:solidFill>
                <a:latin typeface="Times New Roman" panose="02020603050405020304" pitchFamily="18" charset="0"/>
                <a:cs typeface="Times New Roman" panose="02020603050405020304" pitchFamily="18" charset="0"/>
              </a:rPr>
              <a:t>tám</a:t>
            </a:r>
            <a:r>
              <a:rPr lang="vi-VN" sz="3600" dirty="0">
                <a:solidFill>
                  <a:srgbClr val="212529"/>
                </a:solidFill>
                <a:latin typeface="Times New Roman" panose="02020603050405020304" pitchFamily="18" charset="0"/>
                <a:cs typeface="Times New Roman" panose="02020603050405020304" pitchFamily="18" charset="0"/>
              </a:rPr>
              <a:t> tiếng</a:t>
            </a:r>
            <a:r>
              <a:rPr lang="en-US" sz="3600" dirty="0">
                <a:solidFill>
                  <a:srgbClr val="212529"/>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6" name="Rectangle 15"/>
          <p:cNvSpPr/>
          <p:nvPr/>
        </p:nvSpPr>
        <p:spPr>
          <a:xfrm>
            <a:off x="3809999" y="8949544"/>
            <a:ext cx="14096999" cy="1200329"/>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a:t>
            </a:r>
            <a:r>
              <a:rPr lang="en-US" sz="3600" dirty="0" err="1">
                <a:solidFill>
                  <a:srgbClr val="212529"/>
                </a:solidFill>
                <a:latin typeface="Times New Roman" panose="02020603050405020304" pitchFamily="18" charset="0"/>
                <a:cs typeface="Times New Roman" panose="02020603050405020304" pitchFamily="18" charset="0"/>
              </a:rPr>
              <a:t>không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quy</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định</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số</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tiếng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trong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mỗi</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và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số</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trong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mỗi</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khổ</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endParaRPr lang="en-US" sz="3600" dirty="0">
              <a:latin typeface="Times New Roman" panose="02020603050405020304" pitchFamily="18" charset="0"/>
              <a:cs typeface="Times New Roman" panose="02020603050405020304" pitchFamily="18" charset="0"/>
            </a:endParaRPr>
          </a:p>
        </p:txBody>
      </p:sp>
      <p:sp>
        <p:nvSpPr>
          <p:cNvPr id="17" name="Rectangle 16"/>
          <p:cNvSpPr/>
          <p:nvPr/>
        </p:nvSpPr>
        <p:spPr>
          <a:xfrm>
            <a:off x="3809999" y="7379913"/>
            <a:ext cx="14096999" cy="1200329"/>
          </a:xfrm>
          <a:prstGeom prst="rect">
            <a:avLst/>
          </a:prstGeom>
          <a:solidFill>
            <a:schemeClr val="bg2"/>
          </a:solidFill>
        </p:spPr>
        <p:txBody>
          <a:bodyPr wrap="square">
            <a:spAutoFit/>
          </a:bodyPr>
          <a:lstStyle/>
          <a:p>
            <a:pPr algn="just"/>
            <a:r>
              <a:rPr lang="vi-VN" sz="3600" dirty="0">
                <a:solidFill>
                  <a:srgbClr val="212529"/>
                </a:solidFill>
                <a:latin typeface="Times New Roman" panose="02020603050405020304" pitchFamily="18" charset="0"/>
                <a:cs typeface="Times New Roman" panose="02020603050405020304" pitchFamily="18" charset="0"/>
              </a:rPr>
              <a:t>là một thể thơ </a:t>
            </a:r>
            <a:r>
              <a:rPr lang="en-US" sz="3600" dirty="0" err="1">
                <a:solidFill>
                  <a:srgbClr val="212529"/>
                </a:solidFill>
                <a:latin typeface="Times New Roman" panose="02020603050405020304" pitchFamily="18" charset="0"/>
                <a:cs typeface="Times New Roman" panose="02020603050405020304" pitchFamily="18" charset="0"/>
              </a:rPr>
              <a:t>mà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các</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thơ</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được</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sắp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xếp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thành</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từng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cặp</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một</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6 </a:t>
            </a:r>
            <a:r>
              <a:rPr lang="en-US" sz="3600" dirty="0" err="1">
                <a:solidFill>
                  <a:srgbClr val="212529"/>
                </a:solidFill>
                <a:latin typeface="Times New Roman" panose="02020603050405020304" pitchFamily="18" charset="0"/>
                <a:cs typeface="Times New Roman" panose="02020603050405020304" pitchFamily="18" charset="0"/>
              </a:rPr>
              <a:t>tiếng</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và</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một</a:t>
            </a:r>
            <a:r>
              <a:rPr lang="en-US" sz="3600" dirty="0">
                <a:solidFill>
                  <a:srgbClr val="212529"/>
                </a:solidFill>
                <a:latin typeface="Times New Roman" panose="02020603050405020304" pitchFamily="18" charset="0"/>
                <a:cs typeface="Times New Roman" panose="02020603050405020304" pitchFamily="18" charset="0"/>
              </a:rPr>
              <a:t> </a:t>
            </a:r>
            <a:r>
              <a:rPr lang="en-US" sz="3600" dirty="0" err="1">
                <a:solidFill>
                  <a:srgbClr val="212529"/>
                </a:solidFill>
                <a:latin typeface="Times New Roman" panose="02020603050405020304" pitchFamily="18" charset="0"/>
                <a:cs typeface="Times New Roman" panose="02020603050405020304" pitchFamily="18" charset="0"/>
              </a:rPr>
              <a:t>dòng</a:t>
            </a:r>
            <a:r>
              <a:rPr lang="en-US" sz="3600" dirty="0">
                <a:solidFill>
                  <a:srgbClr val="212529"/>
                </a:solidFill>
                <a:latin typeface="Times New Roman" panose="02020603050405020304" pitchFamily="18" charset="0"/>
                <a:cs typeface="Times New Roman" panose="02020603050405020304" pitchFamily="18" charset="0"/>
              </a:rPr>
              <a:t> 8 </a:t>
            </a:r>
            <a:r>
              <a:rPr lang="en-US" sz="3600" dirty="0" err="1">
                <a:solidFill>
                  <a:srgbClr val="212529"/>
                </a:solidFill>
                <a:latin typeface="Times New Roman" panose="02020603050405020304" pitchFamily="18" charset="0"/>
                <a:cs typeface="Times New Roman" panose="02020603050405020304" pitchFamily="18" charset="0"/>
              </a:rPr>
              <a:t>tiếng</a:t>
            </a:r>
            <a:endParaRPr lang="en-US" sz="3600" dirty="0">
              <a:latin typeface="Times New Roman" panose="02020603050405020304" pitchFamily="18" charset="0"/>
              <a:cs typeface="Times New Roman" panose="02020603050405020304" pitchFamily="18" charset="0"/>
            </a:endParaRPr>
          </a:p>
        </p:txBody>
      </p:sp>
      <p:sp>
        <p:nvSpPr>
          <p:cNvPr id="18" name="Rectangle 17"/>
          <p:cNvSpPr/>
          <p:nvPr/>
        </p:nvSpPr>
        <p:spPr>
          <a:xfrm>
            <a:off x="3810000" y="630021"/>
            <a:ext cx="14097000" cy="1754326"/>
          </a:xfrm>
          <a:prstGeom prst="rect">
            <a:avLst/>
          </a:prstGeom>
          <a:solidFill>
            <a:schemeClr val="bg2"/>
          </a:solid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kết hợp đan xen từng cặp câu 7 tiếng (song thấ</a:t>
            </a:r>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lang="en-US" sz="3600" dirty="0">
              <a:latin typeface="Times New Roman" panose="02020603050405020304" pitchFamily="18" charset="0"/>
              <a:cs typeface="Times New Roman" panose="02020603050405020304" pitchFamily="18" charset="0"/>
            </a:endParaRPr>
          </a:p>
        </p:txBody>
      </p:sp>
      <p:sp>
        <p:nvSpPr>
          <p:cNvPr id="20" name="Rectangle 19"/>
          <p:cNvSpPr/>
          <p:nvPr/>
        </p:nvSpPr>
        <p:spPr>
          <a:xfrm>
            <a:off x="609600" y="7353547"/>
            <a:ext cx="2601593" cy="646331"/>
          </a:xfrm>
          <a:prstGeom prst="rect">
            <a:avLst/>
          </a:prstGeom>
          <a:solidFill>
            <a:schemeClr val="bg2"/>
          </a:solidFill>
        </p:spPr>
        <p:txBody>
          <a:bodyPr wrap="square">
            <a:spAutoFit/>
          </a:bodyPr>
          <a:lstStyle/>
          <a:p>
            <a:pPr lvl="0" algn="just" eaLnBrk="0" fontAlgn="base" hangingPunct="0">
              <a:spcBef>
                <a:spcPct val="0"/>
              </a:spcBef>
              <a:spcAft>
                <a:spcPct val="0"/>
              </a:spcAft>
            </a:pPr>
            <a:r>
              <a:rPr lang="en-US" altLang="en-US" sz="3600" b="1" dirty="0" err="1">
                <a:latin typeface="Times New Roman" panose="02020603050405020304" pitchFamily="18" charset="0"/>
                <a:cs typeface="Times New Roman" panose="02020603050405020304" pitchFamily="18" charset="0"/>
              </a:rPr>
              <a:t>Thơ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bát</a:t>
            </a:r>
            <a:endParaRPr lang="en-US" altLang="en-US" sz="36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B2DDA6FF-566C-6CE7-F8AF-B5C84E8ABD2D}"/>
              </a:ext>
            </a:extLst>
          </p:cNvPr>
          <p:cNvSpPr/>
          <p:nvPr/>
        </p:nvSpPr>
        <p:spPr>
          <a:xfrm>
            <a:off x="536843" y="8122408"/>
            <a:ext cx="2674350" cy="2353428"/>
          </a:xfrm>
          <a:custGeom>
            <a:avLst/>
            <a:gdLst/>
            <a:ahLst/>
            <a:cxnLst/>
            <a:rect l="l" t="t" r="r" b="b"/>
            <a:pathLst>
              <a:path w="4675909" h="4114800">
                <a:moveTo>
                  <a:pt x="0" y="0"/>
                </a:moveTo>
                <a:lnTo>
                  <a:pt x="4675910" y="0"/>
                </a:lnTo>
                <a:lnTo>
                  <a:pt x="46759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27491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Đến nơi lưu giữ thời gian tươi đẹp</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bạn thân học chung lớp chung trường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thật nhiều dòng lưu bút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vương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tay trong nỗi bồi hồi lưu luyến</a:t>
            </a: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vấn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hoài</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a:t>
              </a: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0439400"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vấn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Tree>
    <p:extLst>
      <p:ext uri="{BB962C8B-B14F-4D97-AF65-F5344CB8AC3E}">
        <p14:creationId xmlns:p14="http://schemas.microsoft.com/office/powerpoint/2010/main" val="98989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83E43D3-CEA6-626F-C579-86FBBD00F38E}"/>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BC69A3EB-28EB-BADB-F337-F5C2ADCC7FE5}"/>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8817B715-8184-C60C-9350-08ECBDFFF037}"/>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3493D167-CD0E-B274-09DD-B2BA53B96544}"/>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Chú phượng già ưỡn ngực đợi gió đông</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Bằng lăng tím hoa xếp vòng bẽn lẽn</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Mười giờ nở trên luống còn </a:t>
            </a:r>
            <a:r>
              <a:rPr kumimoji="0" lang="en-US" sz="4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Tán bàng xanh nhớ hẹn đợi tôi về.</a:t>
            </a:r>
            <a:endParaRPr kumimoji="0" lang="en-US" sz="4400" b="0" i="0" u="none" strike="noStrike" kern="1200" cap="none" spc="234" normalizeH="0" baseline="0" noProof="0" dirty="0">
              <a:ln>
                <a:noFill/>
              </a:ln>
              <a:solidFill>
                <a:prstClr val="black"/>
              </a:solidFill>
              <a:effectLst/>
              <a:uLnTx/>
              <a:uFillTx/>
              <a:latin typeface="Calibri"/>
              <a:ea typeface="+mn-ea"/>
              <a:cs typeface="+mn-cs"/>
            </a:endParaRPr>
          </a:p>
        </p:txBody>
      </p:sp>
      <p:grpSp>
        <p:nvGrpSpPr>
          <p:cNvPr id="6" name="Group 20">
            <a:extLst>
              <a:ext uri="{FF2B5EF4-FFF2-40B4-BE49-F238E27FC236}">
                <a16:creationId xmlns:a16="http://schemas.microsoft.com/office/drawing/2014/main" id="{496733B5-74AD-9B42-29D3-8BDBD4A21237}"/>
              </a:ext>
            </a:extLst>
          </p:cNvPr>
          <p:cNvGrpSpPr/>
          <p:nvPr/>
        </p:nvGrpSpPr>
        <p:grpSpPr>
          <a:xfrm>
            <a:off x="7315200" y="4762738"/>
            <a:ext cx="3099827" cy="1123687"/>
            <a:chOff x="0" y="0"/>
            <a:chExt cx="4133103" cy="1498250"/>
          </a:xfrm>
        </p:grpSpPr>
        <p:pic>
          <p:nvPicPr>
            <p:cNvPr id="7" name="Picture 21">
              <a:extLst>
                <a:ext uri="{FF2B5EF4-FFF2-40B4-BE49-F238E27FC236}">
                  <a16:creationId xmlns:a16="http://schemas.microsoft.com/office/drawing/2014/main" id="{8D9B91D5-7E83-9F3D-D759-F3A16448BF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65D29DC6-C4CB-D490-22AA-385A1D4D0477}"/>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bon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F068C68D-BBD9-4E64-282B-145FF9DA8A6E}"/>
              </a:ext>
            </a:extLst>
          </p:cNvPr>
          <p:cNvGrpSpPr/>
          <p:nvPr/>
        </p:nvGrpSpPr>
        <p:grpSpPr>
          <a:xfrm>
            <a:off x="12168740" y="4702550"/>
            <a:ext cx="3099827" cy="1123687"/>
            <a:chOff x="0" y="0"/>
            <a:chExt cx="4133103" cy="1498250"/>
          </a:xfrm>
        </p:grpSpPr>
        <p:pic>
          <p:nvPicPr>
            <p:cNvPr id="10" name="Picture 24">
              <a:extLst>
                <a:ext uri="{FF2B5EF4-FFF2-40B4-BE49-F238E27FC236}">
                  <a16:creationId xmlns:a16="http://schemas.microsoft.com/office/drawing/2014/main" id="{CC98C086-4330-C601-9589-3C4C2F41B2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88D32C0C-8468-34C7-F61A-20439D1EABFF}"/>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đỏ</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hoen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39FB0FBE-D0D6-1A42-276B-FCFBCDC88283}"/>
              </a:ext>
            </a:extLst>
          </p:cNvPr>
          <p:cNvGrpSpPr/>
          <p:nvPr/>
        </p:nvGrpSpPr>
        <p:grpSpPr>
          <a:xfrm>
            <a:off x="7350760" y="6682097"/>
            <a:ext cx="3099827" cy="1123687"/>
            <a:chOff x="0" y="0"/>
            <a:chExt cx="4133103" cy="1498250"/>
          </a:xfrm>
        </p:grpSpPr>
        <p:pic>
          <p:nvPicPr>
            <p:cNvPr id="13" name="Picture 27">
              <a:extLst>
                <a:ext uri="{FF2B5EF4-FFF2-40B4-BE49-F238E27FC236}">
                  <a16:creationId xmlns:a16="http://schemas.microsoft.com/office/drawing/2014/main" id="{D6CEB14E-9041-09F8-E1D4-E54B2BA518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BDD58CB5-014C-79A7-40F6-376AB35BC792}"/>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xen</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kẽ</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B74B4CD9-D7C7-99ED-DC3B-ED63E5DFB20B}"/>
              </a:ext>
            </a:extLst>
          </p:cNvPr>
          <p:cNvGrpSpPr/>
          <p:nvPr/>
        </p:nvGrpSpPr>
        <p:grpSpPr>
          <a:xfrm>
            <a:off x="12310942" y="7071330"/>
            <a:ext cx="3099827" cy="1123687"/>
            <a:chOff x="0" y="0"/>
            <a:chExt cx="4133103" cy="1498250"/>
          </a:xfrm>
        </p:grpSpPr>
        <p:pic>
          <p:nvPicPr>
            <p:cNvPr id="16" name="Picture 24">
              <a:extLst>
                <a:ext uri="{FF2B5EF4-FFF2-40B4-BE49-F238E27FC236}">
                  <a16:creationId xmlns:a16="http://schemas.microsoft.com/office/drawing/2014/main" id="{FF3E6526-3342-22AC-78BB-B86D1CE2D3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76E90174-64DC-1259-9466-289453791AB4}"/>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8627BD38-8474-4FB5-D035-2CBBB6D9BF19}"/>
              </a:ext>
            </a:extLst>
          </p:cNvPr>
          <p:cNvSpPr txBox="1"/>
          <p:nvPr/>
        </p:nvSpPr>
        <p:spPr>
          <a:xfrm>
            <a:off x="10012449" y="20283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e </a:t>
            </a: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thẹn</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tree with red flowers&#10;&#10;Description automatically generated">
            <a:extLst>
              <a:ext uri="{FF2B5EF4-FFF2-40B4-BE49-F238E27FC236}">
                <a16:creationId xmlns:a16="http://schemas.microsoft.com/office/drawing/2014/main" id="{84DA019D-A1A1-6087-2B4D-8CB39FD9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363" y="4878388"/>
            <a:ext cx="8260047" cy="5528725"/>
          </a:xfrm>
          <a:prstGeom prst="rect">
            <a:avLst/>
          </a:prstGeom>
        </p:spPr>
      </p:pic>
    </p:spTree>
    <p:extLst>
      <p:ext uri="{BB962C8B-B14F-4D97-AF65-F5344CB8AC3E}">
        <p14:creationId xmlns:p14="http://schemas.microsoft.com/office/powerpoint/2010/main" val="275226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DE5492A-725A-2699-C57B-1CE5C6108ED9}"/>
              </a:ext>
            </a:extLst>
          </p:cNvPr>
          <p:cNvGrpSpPr/>
          <p:nvPr/>
        </p:nvGrpSpPr>
        <p:grpSpPr>
          <a:xfrm>
            <a:off x="1488024" y="261153"/>
            <a:ext cx="15428376" cy="3739347"/>
            <a:chOff x="0" y="0"/>
            <a:chExt cx="5304118" cy="2883029"/>
          </a:xfrm>
        </p:grpSpPr>
        <p:sp>
          <p:nvSpPr>
            <p:cNvPr id="3" name="Freeform 3">
              <a:extLst>
                <a:ext uri="{FF2B5EF4-FFF2-40B4-BE49-F238E27FC236}">
                  <a16:creationId xmlns:a16="http://schemas.microsoft.com/office/drawing/2014/main" id="{4CBEA875-3C65-7095-68E1-5A3DF201684A}"/>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8584C913-B09E-0AA5-B82B-65B8B33D32C2}"/>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732E5CF6-5680-C02B-7833-7EC35418A823}"/>
              </a:ext>
            </a:extLst>
          </p:cNvPr>
          <p:cNvSpPr txBox="1"/>
          <p:nvPr/>
        </p:nvSpPr>
        <p:spPr>
          <a:xfrm>
            <a:off x="4038600" y="1028700"/>
            <a:ext cx="10043122" cy="270843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 cạnh mẹ con hạnh phúc nhiều thêm</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Mong buổi tối mẹ êm đềm giấc ngủ</a:t>
            </a:r>
            <a:b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Yêu thương con biết bao nhiêu cho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lỗi lầm chuyện cũ mẹ thứ tha</a:t>
            </a:r>
          </a:p>
        </p:txBody>
      </p:sp>
      <p:grpSp>
        <p:nvGrpSpPr>
          <p:cNvPr id="6" name="Group 20">
            <a:extLst>
              <a:ext uri="{FF2B5EF4-FFF2-40B4-BE49-F238E27FC236}">
                <a16:creationId xmlns:a16="http://schemas.microsoft.com/office/drawing/2014/main" id="{3CF7FBC7-3F4B-88C1-ED90-135A35238D4D}"/>
              </a:ext>
            </a:extLst>
          </p:cNvPr>
          <p:cNvGrpSpPr/>
          <p:nvPr/>
        </p:nvGrpSpPr>
        <p:grpSpPr>
          <a:xfrm>
            <a:off x="4419704" y="4787798"/>
            <a:ext cx="3099827" cy="1123687"/>
            <a:chOff x="0" y="0"/>
            <a:chExt cx="4133103" cy="1498250"/>
          </a:xfrm>
        </p:grpSpPr>
        <p:pic>
          <p:nvPicPr>
            <p:cNvPr id="7" name="Picture 21">
              <a:extLst>
                <a:ext uri="{FF2B5EF4-FFF2-40B4-BE49-F238E27FC236}">
                  <a16:creationId xmlns:a16="http://schemas.microsoft.com/office/drawing/2014/main" id="{EE370FBC-C34B-A628-8746-AB6ED06644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397478A2-234B-5CF2-F9F5-33EF0B88CC00}"/>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cũ</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087C122A-A835-E4E5-98FE-4E4D969D6722}"/>
              </a:ext>
            </a:extLst>
          </p:cNvPr>
          <p:cNvGrpSpPr/>
          <p:nvPr/>
        </p:nvGrpSpPr>
        <p:grpSpPr>
          <a:xfrm>
            <a:off x="5969617" y="7455945"/>
            <a:ext cx="3099827" cy="1123687"/>
            <a:chOff x="-10775501" y="1965661"/>
            <a:chExt cx="4133103" cy="1498250"/>
          </a:xfrm>
        </p:grpSpPr>
        <p:pic>
          <p:nvPicPr>
            <p:cNvPr id="10" name="Picture 24">
              <a:extLst>
                <a:ext uri="{FF2B5EF4-FFF2-40B4-BE49-F238E27FC236}">
                  <a16:creationId xmlns:a16="http://schemas.microsoft.com/office/drawing/2014/main" id="{E4EF8421-03E7-8710-C3A1-BE972DF96D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775501" y="1965661"/>
              <a:ext cx="4133103" cy="1498250"/>
            </a:xfrm>
            <a:prstGeom prst="rect">
              <a:avLst/>
            </a:prstGeom>
          </p:spPr>
        </p:pic>
        <p:sp>
          <p:nvSpPr>
            <p:cNvPr id="11" name="TextBox 25">
              <a:extLst>
                <a:ext uri="{FF2B5EF4-FFF2-40B4-BE49-F238E27FC236}">
                  <a16:creationId xmlns:a16="http://schemas.microsoft.com/office/drawing/2014/main" id="{FC670D0B-7059-9AE5-9CF6-335BF5EAB71D}"/>
                </a:ext>
              </a:extLst>
            </p:cNvPr>
            <p:cNvSpPr txBox="1"/>
            <p:nvPr/>
          </p:nvSpPr>
          <p:spPr>
            <a:xfrm>
              <a:off x="-10418972" y="1977654"/>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7520C858-BAD8-D542-282B-406A0AF5BC51}"/>
              </a:ext>
            </a:extLst>
          </p:cNvPr>
          <p:cNvGrpSpPr/>
          <p:nvPr/>
        </p:nvGrpSpPr>
        <p:grpSpPr>
          <a:xfrm>
            <a:off x="9016958" y="4652518"/>
            <a:ext cx="3099827" cy="1123687"/>
            <a:chOff x="0" y="0"/>
            <a:chExt cx="4133103" cy="1498250"/>
          </a:xfrm>
        </p:grpSpPr>
        <p:pic>
          <p:nvPicPr>
            <p:cNvPr id="13" name="Picture 27">
              <a:extLst>
                <a:ext uri="{FF2B5EF4-FFF2-40B4-BE49-F238E27FC236}">
                  <a16:creationId xmlns:a16="http://schemas.microsoft.com/office/drawing/2014/main" id="{14F98294-DD15-656C-E732-1393748643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4F75AE71-45BE-DDF3-2B0D-F018A6F5BE3E}"/>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35B27D7C-0B09-8882-15AE-ECFC0E120DB1}"/>
              </a:ext>
            </a:extLst>
          </p:cNvPr>
          <p:cNvGrpSpPr/>
          <p:nvPr/>
        </p:nvGrpSpPr>
        <p:grpSpPr>
          <a:xfrm>
            <a:off x="10465827" y="7776523"/>
            <a:ext cx="3099827" cy="1123687"/>
            <a:chOff x="0" y="0"/>
            <a:chExt cx="4133103" cy="1498250"/>
          </a:xfrm>
        </p:grpSpPr>
        <p:pic>
          <p:nvPicPr>
            <p:cNvPr id="16" name="Picture 24">
              <a:extLst>
                <a:ext uri="{FF2B5EF4-FFF2-40B4-BE49-F238E27FC236}">
                  <a16:creationId xmlns:a16="http://schemas.microsoft.com/office/drawing/2014/main" id="{936842A5-3689-92E9-DE2A-ADA0B4429C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D9195DFA-1D8F-269F-E85D-6A922196A176}"/>
                </a:ext>
              </a:extLst>
            </p:cNvPr>
            <p:cNvSpPr txBox="1"/>
            <p:nvPr/>
          </p:nvSpPr>
          <p:spPr>
            <a:xfrm>
              <a:off x="355384" y="163440"/>
              <a:ext cx="3420042" cy="1196910"/>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nhủ</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4A3D2217-68C1-DCCB-D383-867EE0D188BF}"/>
              </a:ext>
            </a:extLst>
          </p:cNvPr>
          <p:cNvSpPr txBox="1"/>
          <p:nvPr/>
        </p:nvSpPr>
        <p:spPr>
          <a:xfrm>
            <a:off x="11421965" y="2057766"/>
            <a:ext cx="2565031" cy="828497"/>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đủ</a:t>
            </a:r>
            <a:endPar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person and a child hugging&#10;&#10;Description automatically generated">
            <a:extLst>
              <a:ext uri="{FF2B5EF4-FFF2-40B4-BE49-F238E27FC236}">
                <a16:creationId xmlns:a16="http://schemas.microsoft.com/office/drawing/2014/main" id="{C5F55624-9449-3102-B41B-DAAF63257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48" y="5381832"/>
            <a:ext cx="5865948" cy="5865948"/>
          </a:xfrm>
          <a:prstGeom prst="rect">
            <a:avLst/>
          </a:prstGeom>
        </p:spPr>
      </p:pic>
    </p:spTree>
    <p:extLst>
      <p:ext uri="{BB962C8B-B14F-4D97-AF65-F5344CB8AC3E}">
        <p14:creationId xmlns:p14="http://schemas.microsoft.com/office/powerpoint/2010/main" val="5804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hé</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quanh</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la</a:t>
              </a: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vây</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bọc</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0896600"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la</a:t>
            </a: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Tree>
    <p:extLst>
      <p:ext uri="{BB962C8B-B14F-4D97-AF65-F5344CB8AC3E}">
        <p14:creationId xmlns:p14="http://schemas.microsoft.com/office/powerpoint/2010/main" val="294629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3AAFD3-ACBC-4463-0884-173449C43B48}"/>
              </a:ext>
            </a:extLst>
          </p:cNvPr>
          <p:cNvGrpSpPr/>
          <p:nvPr/>
        </p:nvGrpSpPr>
        <p:grpSpPr>
          <a:xfrm>
            <a:off x="1442720" y="261153"/>
            <a:ext cx="15473680" cy="3739347"/>
            <a:chOff x="0" y="0"/>
            <a:chExt cx="5304118" cy="2883029"/>
          </a:xfrm>
        </p:grpSpPr>
        <p:sp>
          <p:nvSpPr>
            <p:cNvPr id="3" name="Freeform 3">
              <a:extLst>
                <a:ext uri="{FF2B5EF4-FFF2-40B4-BE49-F238E27FC236}">
                  <a16:creationId xmlns:a16="http://schemas.microsoft.com/office/drawing/2014/main" id="{B8695F63-6079-6650-AF9E-429639E189D3}"/>
                </a:ext>
              </a:extLst>
            </p:cNvPr>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endParaRPr lang="en-US"/>
            </a:p>
          </p:txBody>
        </p:sp>
        <p:sp>
          <p:nvSpPr>
            <p:cNvPr id="4" name="Freeform 4">
              <a:extLst>
                <a:ext uri="{FF2B5EF4-FFF2-40B4-BE49-F238E27FC236}">
                  <a16:creationId xmlns:a16="http://schemas.microsoft.com/office/drawing/2014/main" id="{AB070CC7-AAB6-C6E3-FFE4-851EF45EAEAD}"/>
                </a:ext>
              </a:extLst>
            </p:cNvPr>
            <p:cNvSpPr/>
            <p:nvPr/>
          </p:nvSpPr>
          <p:spPr>
            <a:xfrm>
              <a:off x="-3810" y="0"/>
              <a:ext cx="5310467" cy="2881759"/>
            </a:xfrm>
            <a:custGeom>
              <a:avLst/>
              <a:gdLst/>
              <a:ahLst/>
              <a:cxnLst/>
              <a:rect l="l" t="t" r="r" b="b"/>
              <a:pathLst>
                <a:path w="5310467" h="2881759">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9"/>
                  </a:cubicBezTo>
                  <a:cubicBezTo>
                    <a:pt x="5309198" y="2842389"/>
                    <a:pt x="5309198" y="2856359"/>
                    <a:pt x="5309198" y="2880489"/>
                  </a:cubicBezTo>
                  <a:cubicBezTo>
                    <a:pt x="5286338" y="2880489"/>
                    <a:pt x="5266017" y="2881759"/>
                    <a:pt x="5234034" y="2880489"/>
                  </a:cubicBezTo>
                  <a:cubicBezTo>
                    <a:pt x="4966116" y="2875409"/>
                    <a:pt x="4694076" y="2881759"/>
                    <a:pt x="4426157" y="2876678"/>
                  </a:cubicBezTo>
                  <a:cubicBezTo>
                    <a:pt x="4265406" y="2872868"/>
                    <a:pt x="4108777" y="2875409"/>
                    <a:pt x="3948026" y="2872868"/>
                  </a:cubicBezTo>
                  <a:cubicBezTo>
                    <a:pt x="3873833" y="2871599"/>
                    <a:pt x="3799640" y="2870328"/>
                    <a:pt x="3725448" y="2869059"/>
                  </a:cubicBezTo>
                  <a:cubicBezTo>
                    <a:pt x="3680108" y="2869059"/>
                    <a:pt x="3638889" y="2870328"/>
                    <a:pt x="3593549" y="2870328"/>
                  </a:cubicBezTo>
                  <a:cubicBezTo>
                    <a:pt x="3478138" y="2869059"/>
                    <a:pt x="3160758" y="2870328"/>
                    <a:pt x="3045347" y="2869059"/>
                  </a:cubicBezTo>
                  <a:cubicBezTo>
                    <a:pt x="2962911" y="2867789"/>
                    <a:pt x="1314182" y="2876678"/>
                    <a:pt x="1231746" y="2875409"/>
                  </a:cubicBezTo>
                  <a:cubicBezTo>
                    <a:pt x="1211137" y="2875409"/>
                    <a:pt x="1186406" y="2876678"/>
                    <a:pt x="1165797" y="2876678"/>
                  </a:cubicBezTo>
                  <a:cubicBezTo>
                    <a:pt x="1116335" y="2876678"/>
                    <a:pt x="1070995" y="2877949"/>
                    <a:pt x="1021533" y="2877949"/>
                  </a:cubicBezTo>
                  <a:cubicBezTo>
                    <a:pt x="897879" y="2877949"/>
                    <a:pt x="778346" y="2876678"/>
                    <a:pt x="654691" y="2875409"/>
                  </a:cubicBezTo>
                  <a:cubicBezTo>
                    <a:pt x="580498" y="2874139"/>
                    <a:pt x="506306" y="2872868"/>
                    <a:pt x="436235" y="2871599"/>
                  </a:cubicBezTo>
                  <a:cubicBezTo>
                    <a:pt x="304336" y="2870328"/>
                    <a:pt x="172438" y="2869059"/>
                    <a:pt x="48260" y="2869059"/>
                  </a:cubicBezTo>
                  <a:cubicBezTo>
                    <a:pt x="38100" y="2869059"/>
                    <a:pt x="29210" y="2869059"/>
                    <a:pt x="19050" y="2867789"/>
                  </a:cubicBezTo>
                  <a:cubicBezTo>
                    <a:pt x="10160" y="2866518"/>
                    <a:pt x="5080" y="2860168"/>
                    <a:pt x="7620" y="2851278"/>
                  </a:cubicBezTo>
                  <a:cubicBezTo>
                    <a:pt x="16510" y="2819444"/>
                    <a:pt x="12700" y="2764313"/>
                    <a:pt x="11430" y="2706976"/>
                  </a:cubicBezTo>
                  <a:cubicBezTo>
                    <a:pt x="10160" y="2590098"/>
                    <a:pt x="6350" y="2475425"/>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6"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9"/>
                    <a:pt x="5288878" y="2834769"/>
                    <a:pt x="5288878" y="2822069"/>
                  </a:cubicBezTo>
                  <a:cubicBezTo>
                    <a:pt x="5287608" y="2698155"/>
                    <a:pt x="5286338" y="2581277"/>
                    <a:pt x="5286338" y="2455577"/>
                  </a:cubicBezTo>
                  <a:cubicBezTo>
                    <a:pt x="5286338" y="2398241"/>
                    <a:pt x="5288878" y="2340904"/>
                    <a:pt x="5287608" y="2283567"/>
                  </a:cubicBezTo>
                  <a:cubicBezTo>
                    <a:pt x="5287608" y="2230641"/>
                    <a:pt x="5286338" y="2175510"/>
                    <a:pt x="5285068" y="2122584"/>
                  </a:cubicBezTo>
                  <a:cubicBezTo>
                    <a:pt x="5279988" y="2040989"/>
                    <a:pt x="5268558" y="351764"/>
                    <a:pt x="5268558" y="270169"/>
                  </a:cubicBezTo>
                  <a:cubicBezTo>
                    <a:pt x="5266018" y="201806"/>
                    <a:pt x="5263478" y="131238"/>
                    <a:pt x="5260938" y="63500"/>
                  </a:cubicBezTo>
                  <a:cubicBezTo>
                    <a:pt x="5259668"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9"/>
                  </a:cubicBezTo>
                  <a:cubicBezTo>
                    <a:pt x="31750" y="2825878"/>
                    <a:pt x="31750" y="2828419"/>
                    <a:pt x="31750" y="2832228"/>
                  </a:cubicBezTo>
                  <a:cubicBezTo>
                    <a:pt x="31750" y="2842389"/>
                    <a:pt x="35560" y="2846199"/>
                    <a:pt x="44450" y="2846199"/>
                  </a:cubicBezTo>
                  <a:cubicBezTo>
                    <a:pt x="77636" y="2846199"/>
                    <a:pt x="135342" y="2847469"/>
                    <a:pt x="188925" y="2847469"/>
                  </a:cubicBezTo>
                  <a:cubicBezTo>
                    <a:pt x="267240" y="2847469"/>
                    <a:pt x="349676" y="2844928"/>
                    <a:pt x="427991" y="2847469"/>
                  </a:cubicBezTo>
                  <a:cubicBezTo>
                    <a:pt x="555768" y="2851278"/>
                    <a:pt x="683544" y="2853819"/>
                    <a:pt x="811320" y="2852549"/>
                  </a:cubicBezTo>
                  <a:cubicBezTo>
                    <a:pt x="893757" y="2851278"/>
                    <a:pt x="972071" y="2853819"/>
                    <a:pt x="1054508" y="2853819"/>
                  </a:cubicBezTo>
                  <a:cubicBezTo>
                    <a:pt x="1174041" y="2853819"/>
                    <a:pt x="1293573" y="2852549"/>
                    <a:pt x="1413106" y="2853819"/>
                  </a:cubicBezTo>
                  <a:cubicBezTo>
                    <a:pt x="1590345" y="2855089"/>
                    <a:pt x="3535844" y="2844928"/>
                    <a:pt x="3717204" y="2847469"/>
                  </a:cubicBezTo>
                  <a:cubicBezTo>
                    <a:pt x="3795518" y="2848739"/>
                    <a:pt x="3873833" y="2850009"/>
                    <a:pt x="3948026" y="2850009"/>
                  </a:cubicBezTo>
                  <a:cubicBezTo>
                    <a:pt x="4084046" y="2852549"/>
                    <a:pt x="4215944" y="2848739"/>
                    <a:pt x="4351964" y="2852549"/>
                  </a:cubicBezTo>
                  <a:cubicBezTo>
                    <a:pt x="4463254" y="2855089"/>
                    <a:pt x="4574543" y="2855089"/>
                    <a:pt x="4685832" y="2857628"/>
                  </a:cubicBezTo>
                  <a:cubicBezTo>
                    <a:pt x="4850705" y="2861439"/>
                    <a:pt x="5015578" y="2863978"/>
                    <a:pt x="5180451" y="2865249"/>
                  </a:cubicBezTo>
                  <a:cubicBezTo>
                    <a:pt x="5242278" y="2865249"/>
                    <a:pt x="5266017" y="2863979"/>
                    <a:pt x="5286338" y="2863979"/>
                  </a:cubicBezTo>
                  <a:close/>
                </a:path>
              </a:pathLst>
            </a:custGeom>
            <a:solidFill>
              <a:srgbClr val="442816"/>
            </a:solidFill>
          </p:spPr>
          <p:txBody>
            <a:bodyPr/>
            <a:lstStyle/>
            <a:p>
              <a:endParaRPr lang="en-US"/>
            </a:p>
          </p:txBody>
        </p:sp>
      </p:grpSp>
      <p:sp>
        <p:nvSpPr>
          <p:cNvPr id="5" name="TextBox 13">
            <a:extLst>
              <a:ext uri="{FF2B5EF4-FFF2-40B4-BE49-F238E27FC236}">
                <a16:creationId xmlns:a16="http://schemas.microsoft.com/office/drawing/2014/main" id="{196EE03E-0F80-8909-FC6E-C5ABFAA6054C}"/>
              </a:ext>
            </a:extLst>
          </p:cNvPr>
          <p:cNvSpPr txBox="1"/>
          <p:nvPr/>
        </p:nvSpPr>
        <p:spPr>
          <a:xfrm>
            <a:off x="4444449" y="691049"/>
            <a:ext cx="10072613" cy="27084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reo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rỉa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20">
            <a:extLst>
              <a:ext uri="{FF2B5EF4-FFF2-40B4-BE49-F238E27FC236}">
                <a16:creationId xmlns:a16="http://schemas.microsoft.com/office/drawing/2014/main" id="{2962ED9B-9D9B-088D-46A0-78D666020266}"/>
              </a:ext>
            </a:extLst>
          </p:cNvPr>
          <p:cNvGrpSpPr/>
          <p:nvPr/>
        </p:nvGrpSpPr>
        <p:grpSpPr>
          <a:xfrm>
            <a:off x="944911" y="5347676"/>
            <a:ext cx="3108929" cy="1123687"/>
            <a:chOff x="0" y="0"/>
            <a:chExt cx="4133103" cy="1498250"/>
          </a:xfrm>
        </p:grpSpPr>
        <p:pic>
          <p:nvPicPr>
            <p:cNvPr id="7" name="Picture 21">
              <a:extLst>
                <a:ext uri="{FF2B5EF4-FFF2-40B4-BE49-F238E27FC236}">
                  <a16:creationId xmlns:a16="http://schemas.microsoft.com/office/drawing/2014/main" id="{FA1B3D29-C674-E72D-4A45-83C577FFFD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8" name="TextBox 22">
              <a:extLst>
                <a:ext uri="{FF2B5EF4-FFF2-40B4-BE49-F238E27FC236}">
                  <a16:creationId xmlns:a16="http://schemas.microsoft.com/office/drawing/2014/main" id="{2D436400-9738-D121-BA4B-8B58083D7AB3}"/>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23">
            <a:extLst>
              <a:ext uri="{FF2B5EF4-FFF2-40B4-BE49-F238E27FC236}">
                <a16:creationId xmlns:a16="http://schemas.microsoft.com/office/drawing/2014/main" id="{DEEB08A5-610F-FE3B-326D-EC3E47D139BA}"/>
              </a:ext>
            </a:extLst>
          </p:cNvPr>
          <p:cNvGrpSpPr/>
          <p:nvPr/>
        </p:nvGrpSpPr>
        <p:grpSpPr>
          <a:xfrm>
            <a:off x="5798451" y="5287488"/>
            <a:ext cx="3108929" cy="1123687"/>
            <a:chOff x="0" y="0"/>
            <a:chExt cx="4133103" cy="1498250"/>
          </a:xfrm>
        </p:grpSpPr>
        <p:pic>
          <p:nvPicPr>
            <p:cNvPr id="10" name="Picture 24">
              <a:extLst>
                <a:ext uri="{FF2B5EF4-FFF2-40B4-BE49-F238E27FC236}">
                  <a16:creationId xmlns:a16="http://schemas.microsoft.com/office/drawing/2014/main" id="{F32BE1D2-3E8D-AF48-EE96-4693B2E788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1" name="TextBox 25">
              <a:extLst>
                <a:ext uri="{FF2B5EF4-FFF2-40B4-BE49-F238E27FC236}">
                  <a16:creationId xmlns:a16="http://schemas.microsoft.com/office/drawing/2014/main" id="{6A209080-2D9E-EE5A-C9A5-39E7A75D1318}"/>
                </a:ext>
              </a:extLst>
            </p:cNvPr>
            <p:cNvSpPr txBox="1"/>
            <p:nvPr/>
          </p:nvSpPr>
          <p:spPr>
            <a:xfrm>
              <a:off x="355384" y="163440"/>
              <a:ext cx="3420042" cy="1104663"/>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nắng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26">
            <a:extLst>
              <a:ext uri="{FF2B5EF4-FFF2-40B4-BE49-F238E27FC236}">
                <a16:creationId xmlns:a16="http://schemas.microsoft.com/office/drawing/2014/main" id="{F377C3AD-058B-3E82-8CD1-48E90E4AFB98}"/>
              </a:ext>
            </a:extLst>
          </p:cNvPr>
          <p:cNvGrpSpPr/>
          <p:nvPr/>
        </p:nvGrpSpPr>
        <p:grpSpPr>
          <a:xfrm>
            <a:off x="980471" y="7267035"/>
            <a:ext cx="3108929" cy="1123687"/>
            <a:chOff x="0" y="0"/>
            <a:chExt cx="4133103" cy="1498250"/>
          </a:xfrm>
        </p:grpSpPr>
        <p:pic>
          <p:nvPicPr>
            <p:cNvPr id="13" name="Picture 27">
              <a:extLst>
                <a:ext uri="{FF2B5EF4-FFF2-40B4-BE49-F238E27FC236}">
                  <a16:creationId xmlns:a16="http://schemas.microsoft.com/office/drawing/2014/main" id="{DD15AD03-1616-7676-0BE3-70949297B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4" name="TextBox 28">
              <a:extLst>
                <a:ext uri="{FF2B5EF4-FFF2-40B4-BE49-F238E27FC236}">
                  <a16:creationId xmlns:a16="http://schemas.microsoft.com/office/drawing/2014/main" id="{6A1F773D-8E65-7C1C-A554-7E702ACAFEFB}"/>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tơ</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23">
            <a:extLst>
              <a:ext uri="{FF2B5EF4-FFF2-40B4-BE49-F238E27FC236}">
                <a16:creationId xmlns:a16="http://schemas.microsoft.com/office/drawing/2014/main" id="{08A381C3-D862-4C67-A9DE-89E0494CCE22}"/>
              </a:ext>
            </a:extLst>
          </p:cNvPr>
          <p:cNvGrpSpPr/>
          <p:nvPr/>
        </p:nvGrpSpPr>
        <p:grpSpPr>
          <a:xfrm>
            <a:off x="6125149" y="7493991"/>
            <a:ext cx="3108929" cy="1123687"/>
            <a:chOff x="0" y="0"/>
            <a:chExt cx="4133103" cy="1498250"/>
          </a:xfrm>
        </p:grpSpPr>
        <p:pic>
          <p:nvPicPr>
            <p:cNvPr id="16" name="Picture 24">
              <a:extLst>
                <a:ext uri="{FF2B5EF4-FFF2-40B4-BE49-F238E27FC236}">
                  <a16:creationId xmlns:a16="http://schemas.microsoft.com/office/drawing/2014/main" id="{2C2490EA-5629-C358-63ED-A99DE37AB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4133103" cy="1498250"/>
            </a:xfrm>
            <a:prstGeom prst="rect">
              <a:avLst/>
            </a:prstGeom>
          </p:spPr>
        </p:pic>
        <p:sp>
          <p:nvSpPr>
            <p:cNvPr id="17" name="TextBox 25">
              <a:extLst>
                <a:ext uri="{FF2B5EF4-FFF2-40B4-BE49-F238E27FC236}">
                  <a16:creationId xmlns:a16="http://schemas.microsoft.com/office/drawing/2014/main" id="{CE3439BB-E856-356E-06C2-8518EFB5D343}"/>
                </a:ext>
              </a:extLst>
            </p:cNvPr>
            <p:cNvSpPr txBox="1"/>
            <p:nvPr/>
          </p:nvSpPr>
          <p:spPr>
            <a:xfrm>
              <a:off x="355385" y="163440"/>
              <a:ext cx="3420042" cy="1086024"/>
            </a:xfrm>
            <a:prstGeom prst="rect">
              <a:avLst/>
            </a:prstGeom>
          </p:spPr>
          <p:txBody>
            <a:bodyPr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bóng</a:t>
              </a:r>
              <a:r>
                <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4699" b="0" i="0" u="none" strike="noStrike" kern="1200" cap="none" spc="234"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hoa</a:t>
              </a:r>
              <a:endParaRPr kumimoji="0" lang="en-US" sz="4699" b="0" i="0" u="none" strike="noStrike" kern="1200" cap="none" spc="234"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28">
            <a:extLst>
              <a:ext uri="{FF2B5EF4-FFF2-40B4-BE49-F238E27FC236}">
                <a16:creationId xmlns:a16="http://schemas.microsoft.com/office/drawing/2014/main" id="{1895CC40-857D-DB3D-B36B-BF8C33CBED9E}"/>
              </a:ext>
            </a:extLst>
          </p:cNvPr>
          <p:cNvSpPr txBox="1"/>
          <p:nvPr/>
        </p:nvSpPr>
        <p:spPr>
          <a:xfrm>
            <a:off x="11143437" y="1790700"/>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ắng</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couple of boys holding a plant&#10;&#10;Description automatically generated">
            <a:extLst>
              <a:ext uri="{FF2B5EF4-FFF2-40B4-BE49-F238E27FC236}">
                <a16:creationId xmlns:a16="http://schemas.microsoft.com/office/drawing/2014/main" id="{1DB278D1-3107-CDB8-F647-54F18637B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4417726"/>
            <a:ext cx="7900098" cy="6537770"/>
          </a:xfrm>
          <a:prstGeom prst="rect">
            <a:avLst/>
          </a:prstGeom>
        </p:spPr>
      </p:pic>
      <p:sp>
        <p:nvSpPr>
          <p:cNvPr id="21" name="TextBox 28">
            <a:extLst>
              <a:ext uri="{FF2B5EF4-FFF2-40B4-BE49-F238E27FC236}">
                <a16:creationId xmlns:a16="http://schemas.microsoft.com/office/drawing/2014/main" id="{1895CC40-857D-DB3D-B36B-BF8C33CBED9E}"/>
              </a:ext>
            </a:extLst>
          </p:cNvPr>
          <p:cNvSpPr txBox="1"/>
          <p:nvPr/>
        </p:nvSpPr>
        <p:spPr>
          <a:xfrm>
            <a:off x="11729662" y="2449834"/>
            <a:ext cx="2572563" cy="828497"/>
          </a:xfrm>
          <a:prstGeom prst="rect">
            <a:avLst/>
          </a:prstGeom>
        </p:spPr>
        <p:txBody>
          <a:bodyPr wrap="square" lIns="0" tIns="0" rIns="0" bIns="0" rtlCol="0" anchor="t">
            <a:spAutoFit/>
          </a:bodyPr>
          <a:lstStyle/>
          <a:p>
            <a:pPr marL="0" marR="0" lvl="0" indent="0" algn="ctr" defTabSz="914400" rtl="0" eaLnBrk="1" fontAlgn="auto" latinLnBrk="0" hangingPunct="1">
              <a:lnSpc>
                <a:spcPts val="7049"/>
              </a:lnSpc>
              <a:spcBef>
                <a:spcPts val="0"/>
              </a:spcBef>
              <a:spcAft>
                <a:spcPts val="0"/>
              </a:spcAft>
              <a:buClrTx/>
              <a:buSzTx/>
              <a:buFontTx/>
              <a:buNone/>
              <a:tabLst/>
              <a:defRPr/>
            </a:pPr>
            <a:r>
              <a:rPr kumimoji="0" lang="en-US" sz="4400" b="0" i="0" u="none" strike="noStrike" kern="1200" cap="none" spc="234"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tơ</a:t>
            </a:r>
            <a:endParaRPr kumimoji="0" lang="en-US" sz="4400" b="0" i="0" u="none" strike="noStrike" kern="1200" cap="none" spc="234"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42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barn(inVertical)">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13247-51A3-1FF4-FDA4-1E2463996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200" y="1562100"/>
            <a:ext cx="7772400" cy="7772400"/>
          </a:xfrm>
          <a:prstGeom prst="rect">
            <a:avLst/>
          </a:prstGeom>
        </p:spPr>
      </p:pic>
      <p:pic>
        <p:nvPicPr>
          <p:cNvPr id="5" name="Picture 4">
            <a:extLst>
              <a:ext uri="{FF2B5EF4-FFF2-40B4-BE49-F238E27FC236}">
                <a16:creationId xmlns:a16="http://schemas.microsoft.com/office/drawing/2014/main" id="{2224FD69-783A-44EE-9D4C-3F929D327CB4}"/>
              </a:ext>
            </a:extLst>
          </p:cNvPr>
          <p:cNvPicPr>
            <a:picLocks noChangeAspect="1"/>
          </p:cNvPicPr>
          <p:nvPr/>
        </p:nvPicPr>
        <p:blipFill>
          <a:blip r:embed="rId4"/>
          <a:stretch>
            <a:fillRect/>
          </a:stretch>
        </p:blipFill>
        <p:spPr>
          <a:xfrm>
            <a:off x="1219200" y="0"/>
            <a:ext cx="10744200" cy="10287000"/>
          </a:xfrm>
          <a:prstGeom prst="rect">
            <a:avLst/>
          </a:prstGeom>
        </p:spPr>
      </p:pic>
      <p:sp>
        <p:nvSpPr>
          <p:cNvPr id="2" name="Freeform 6">
            <a:extLst>
              <a:ext uri="{FF2B5EF4-FFF2-40B4-BE49-F238E27FC236}">
                <a16:creationId xmlns:a16="http://schemas.microsoft.com/office/drawing/2014/main" id="{9B458E7F-DFA4-F1CB-C107-5405A9D40395}"/>
              </a:ext>
            </a:extLst>
          </p:cNvPr>
          <p:cNvSpPr/>
          <p:nvPr/>
        </p:nvSpPr>
        <p:spPr>
          <a:xfrm>
            <a:off x="14097000" y="7200900"/>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0514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88073781"/>
              </p:ext>
            </p:extLst>
          </p:nvPr>
        </p:nvGraphicFramePr>
        <p:xfrm>
          <a:off x="419100" y="419100"/>
          <a:ext cx="17449800" cy="9677399"/>
        </p:xfrm>
        <a:graphic>
          <a:graphicData uri="http://schemas.openxmlformats.org/drawingml/2006/table">
            <a:tbl>
              <a:tblPr firstRow="1" bandRow="1">
                <a:tableStyleId>{5940675A-B579-460E-94D1-54222C63F5DA}</a:tableStyleId>
              </a:tblPr>
              <a:tblGrid>
                <a:gridCol w="4914900">
                  <a:extLst>
                    <a:ext uri="{9D8B030D-6E8A-4147-A177-3AD203B41FA5}">
                      <a16:colId xmlns:a16="http://schemas.microsoft.com/office/drawing/2014/main" val="670760078"/>
                    </a:ext>
                  </a:extLst>
                </a:gridCol>
                <a:gridCol w="12534900">
                  <a:extLst>
                    <a:ext uri="{9D8B030D-6E8A-4147-A177-3AD203B41FA5}">
                      <a16:colId xmlns:a16="http://schemas.microsoft.com/office/drawing/2014/main" val="675567044"/>
                    </a:ext>
                  </a:extLst>
                </a:gridCol>
              </a:tblGrid>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bốn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bốn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197348377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năm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năm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630422109"/>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sáu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sáu</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785080013"/>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bảy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bảy</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2472360310"/>
                  </a:ext>
                </a:extLst>
              </a:tr>
              <a:tr h="7837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tám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chữ</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trong đó mỗi câu thơ có </a:t>
                      </a:r>
                      <a:r>
                        <a:rPr lang="en-US" sz="4000" dirty="0" err="1">
                          <a:latin typeface="Times New Roman" panose="02020603050405020304" pitchFamily="18" charset="0"/>
                          <a:cs typeface="Times New Roman" panose="02020603050405020304" pitchFamily="18" charset="0"/>
                        </a:rPr>
                        <a:t>tám</a:t>
                      </a:r>
                      <a:r>
                        <a:rPr lang="vi-VN" sz="4000" dirty="0">
                          <a:latin typeface="Times New Roman" panose="02020603050405020304" pitchFamily="18" charset="0"/>
                          <a:cs typeface="Times New Roman" panose="02020603050405020304" pitchFamily="18" charset="0"/>
                        </a:rPr>
                        <a:t> tiếng</a:t>
                      </a:r>
                      <a:r>
                        <a:rPr lang="en-US" sz="4000" dirty="0">
                          <a:latin typeface="Times New Roman" panose="02020603050405020304" pitchFamily="18" charset="0"/>
                          <a:cs typeface="Times New Roman" panose="02020603050405020304" pitchFamily="18" charset="0"/>
                        </a:rPr>
                        <a:t>.</a:t>
                      </a:r>
                    </a:p>
                  </a:txBody>
                  <a:tcPr anchor="ctr">
                    <a:solidFill>
                      <a:schemeClr val="bg1"/>
                    </a:solidFill>
                  </a:tcPr>
                </a:tc>
                <a:extLst>
                  <a:ext uri="{0D108BD9-81ED-4DB2-BD59-A6C34878D82A}">
                    <a16:rowId xmlns:a16="http://schemas.microsoft.com/office/drawing/2014/main" val="757611565"/>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tự</a:t>
                      </a:r>
                      <a:r>
                        <a:rPr lang="en-US" altLang="en-US" sz="4000" b="1" dirty="0">
                          <a:latin typeface="Times New Roman" panose="02020603050405020304" pitchFamily="18" charset="0"/>
                          <a:cs typeface="Times New Roman" panose="02020603050405020304" pitchFamily="18" charset="0"/>
                        </a:rPr>
                        <a:t> do</a:t>
                      </a: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774220320"/>
                  </a:ext>
                </a:extLst>
              </a:tr>
              <a:tr h="28282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song </a:t>
                      </a:r>
                      <a:r>
                        <a:rPr lang="en-US" altLang="en-US" sz="4000" b="1" dirty="0" err="1">
                          <a:latin typeface="Times New Roman" panose="02020603050405020304" pitchFamily="18" charset="0"/>
                          <a:cs typeface="Times New Roman" panose="02020603050405020304" pitchFamily="18" charset="0"/>
                        </a:rPr>
                        <a:t>thất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kết hợp đan xen từng cặp câu 7 tiếng (song thấ</a:t>
                      </a:r>
                      <a:r>
                        <a:rPr lang="en-US" sz="4000" dirty="0">
                          <a:latin typeface="Times New Roman" panose="02020603050405020304" pitchFamily="18" charset="0"/>
                          <a:cs typeface="Times New Roman" panose="02020603050405020304" pitchFamily="18" charset="0"/>
                        </a:rPr>
                        <a:t>t</a:t>
                      </a:r>
                      <a:r>
                        <a:rPr lang="vi-VN" sz="4000" dirty="0">
                          <a:latin typeface="Times New Roman" panose="02020603050405020304" pitchFamily="18" charset="0"/>
                          <a:cs typeface="Times New Roman" panose="02020603050405020304" pitchFamily="18" charset="0"/>
                        </a:rPr>
                        <a:t>) với từng cặp câu 6 và 8 tiếng (lục bát). Bài thơ song thất lục bát có thể được chia khổ hoặc không, số câu trong mỗi câu thơ không cố định. </a:t>
                      </a:r>
                      <a:endParaRPr lang="en-US" sz="66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442353667"/>
                  </a:ext>
                </a:extLst>
              </a:tr>
              <a:tr h="14652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en-US" sz="4000" b="1" dirty="0" err="1">
                          <a:latin typeface="Times New Roman" panose="02020603050405020304" pitchFamily="18" charset="0"/>
                          <a:cs typeface="Times New Roman" panose="02020603050405020304" pitchFamily="18" charset="0"/>
                        </a:rPr>
                        <a:t>Thơ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lục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bát</a:t>
                      </a:r>
                      <a:endParaRPr lang="en-US" alt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là một thể thơ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6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endParaRPr lang="en-US" sz="40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786039572"/>
                  </a:ext>
                </a:extLst>
              </a:tr>
            </a:tbl>
          </a:graphicData>
        </a:graphic>
      </p:graphicFrame>
    </p:spTree>
    <p:extLst>
      <p:ext uri="{BB962C8B-B14F-4D97-AF65-F5344CB8AC3E}">
        <p14:creationId xmlns:p14="http://schemas.microsoft.com/office/powerpoint/2010/main" val="314186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1640800" cy="10972800"/>
          </a:xfrm>
        </p:grpSpPr>
        <p:sp>
          <p:nvSpPr>
            <p:cNvPr id="3" name="Freeform 3"/>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4" name="AutoShape 4"/>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5" name="AutoShape 5"/>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6" name="AutoShape 6"/>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7" name="AutoShape 7"/>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8" name="AutoShape 8"/>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9" name="AutoShape 9"/>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0" name="AutoShape 10"/>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1" name="AutoShape 11"/>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2" name="AutoShape 12"/>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3" name="AutoShape 13"/>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9" name="Rectangle 18">
            <a:extLst>
              <a:ext uri="{FF2B5EF4-FFF2-40B4-BE49-F238E27FC236}">
                <a16:creationId xmlns:a16="http://schemas.microsoft.com/office/drawing/2014/main" id="{AA891B22-B5F2-36C7-2BCA-40A728B5767F}"/>
              </a:ext>
            </a:extLst>
          </p:cNvPr>
          <p:cNvSpPr/>
          <p:nvPr/>
        </p:nvSpPr>
        <p:spPr>
          <a:xfrm>
            <a:off x="5734339" y="5520769"/>
            <a:ext cx="12344400" cy="830997"/>
          </a:xfrm>
          <a:prstGeom prst="rect">
            <a:avLst/>
          </a:prstGeom>
        </p:spPr>
        <p:txBody>
          <a:bodyPr wrap="square">
            <a:spAutoFit/>
          </a:bodyPr>
          <a:lstStyle/>
          <a:p>
            <a:pPr algn="ctr"/>
            <a:r>
              <a:rPr lang="en-US" sz="4800">
                <a:latin typeface="#9Slide04 Spectral Bold" panose="02020802060000000000" pitchFamily="18" charset="0"/>
              </a:rPr>
              <a:t>TẬP LÀM MỘT BÀI THƠ TÁM CHỮ</a:t>
            </a:r>
            <a:endParaRPr lang="vi-VN" sz="4800" b="0" i="0" dirty="0">
              <a:effectLst/>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6306010" y="1910674"/>
            <a:ext cx="12344400" cy="1569660"/>
          </a:xfrm>
          <a:prstGeom prst="rect">
            <a:avLst/>
          </a:prstGeom>
        </p:spPr>
        <p:txBody>
          <a:bodyPr wrap="square">
            <a:spAutoFit/>
          </a:bodyPr>
          <a:lstStyle/>
          <a:p>
            <a:pPr algn="ctr"/>
            <a:r>
              <a:rPr lang="en-US" sz="4800" dirty="0" err="1">
                <a:solidFill>
                  <a:srgbClr val="715144"/>
                </a:solidFill>
                <a:latin typeface="#9Slide07 SVNBango" panose="02000000000000000000" pitchFamily="2" charset="0"/>
              </a:rPr>
              <a:t>Bài</a:t>
            </a:r>
            <a:r>
              <a:rPr lang="en-US" sz="4800" dirty="0">
                <a:solidFill>
                  <a:srgbClr val="715144"/>
                </a:solidFill>
                <a:latin typeface="#9Slide07 SVNBango" panose="02000000000000000000" pitchFamily="2" charset="0"/>
              </a:rPr>
              <a:t> 7. </a:t>
            </a:r>
          </a:p>
          <a:p>
            <a:pPr algn="ctr"/>
            <a:r>
              <a:rPr lang="en-US" sz="4800" b="0" i="0" dirty="0" err="1">
                <a:solidFill>
                  <a:srgbClr val="715144"/>
                </a:solidFill>
                <a:effectLst/>
                <a:latin typeface="#9Slide07 SVNBango" panose="02000000000000000000" pitchFamily="2" charset="0"/>
              </a:rPr>
              <a:t>Hồn</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thơ</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muôn</a:t>
            </a:r>
            <a:r>
              <a:rPr lang="en-US" sz="4800" b="0" i="0" dirty="0">
                <a:solidFill>
                  <a:srgbClr val="715144"/>
                </a:solidFill>
                <a:effectLst/>
                <a:latin typeface="#9Slide07 SVNBango" panose="02000000000000000000" pitchFamily="2" charset="0"/>
              </a:rPr>
              <a:t> </a:t>
            </a:r>
            <a:r>
              <a:rPr lang="en-US" sz="4800" b="0" i="0" dirty="0" err="1">
                <a:solidFill>
                  <a:srgbClr val="715144"/>
                </a:solidFill>
                <a:effectLst/>
                <a:latin typeface="#9Slide07 SVNBango" panose="02000000000000000000" pitchFamily="2" charset="0"/>
              </a:rPr>
              <a:t>điệu</a:t>
            </a:r>
            <a:endParaRPr lang="vi-VN" sz="4800" b="0" i="0" dirty="0">
              <a:solidFill>
                <a:srgbClr val="715144"/>
              </a:solidFill>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6172200" y="4244401"/>
            <a:ext cx="12344400" cy="830997"/>
          </a:xfrm>
          <a:prstGeom prst="rect">
            <a:avLst/>
          </a:prstGeom>
        </p:spPr>
        <p:txBody>
          <a:bodyPr wrap="square">
            <a:spAutoFit/>
          </a:bodyPr>
          <a:lstStyle/>
          <a:p>
            <a:pPr algn="ctr"/>
            <a:r>
              <a:rPr lang="en-US" sz="4800">
                <a:latin typeface="#9Slide07 SVNBango" panose="02000000000000000000" pitchFamily="2" charset="0"/>
              </a:rPr>
              <a:t>TIẾT 93 -Viết:</a:t>
            </a:r>
            <a:endParaRPr lang="vi-VN" sz="4800" b="0" i="0" dirty="0">
              <a:effectLst/>
              <a:latin typeface="+mj-lt"/>
            </a:endParaRPr>
          </a:p>
        </p:txBody>
      </p:sp>
      <p:sp>
        <p:nvSpPr>
          <p:cNvPr id="14" name="Freeform 5"/>
          <p:cNvSpPr/>
          <p:nvPr/>
        </p:nvSpPr>
        <p:spPr>
          <a:xfrm>
            <a:off x="209261" y="3642936"/>
            <a:ext cx="7486939" cy="658841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295400" y="3009900"/>
            <a:ext cx="10020300" cy="33528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1622932" y="3655542"/>
            <a:ext cx="931443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kiểu</a:t>
            </a:r>
            <a:r>
              <a:rPr kumimoji="0" lang="en-US" sz="4800" b="1" i="0" u="none" strike="noStrike" kern="1200" cap="none" spc="0" normalizeH="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Times New Roman" panose="02020603050405020304" pitchFamily="18" charset="0"/>
              </a:rPr>
              <a:t>bài</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5" name="Freeform 5"/>
          <p:cNvSpPr/>
          <p:nvPr/>
        </p:nvSpPr>
        <p:spPr>
          <a:xfrm>
            <a:off x="10153106" y="2158560"/>
            <a:ext cx="7045362" cy="7806495"/>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782087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1142999" y="2628900"/>
            <a:ext cx="9753600" cy="6186309"/>
          </a:xfrm>
          <a:prstGeom prst="rect">
            <a:avLst/>
          </a:prstGeom>
        </p:spPr>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Quê</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hương</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tuổi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tôi</a:t>
            </a:r>
            <a:endParaRPr lang="en-US" altLang="en-US" sz="4400" b="1" dirty="0">
              <a:solidFill>
                <a:srgbClr val="222222"/>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sinh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miền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Đất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buồm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nâu</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Biển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đẹp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giàu</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Hoàng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hôn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tím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biếc</a:t>
            </a:r>
            <a:endParaRPr lang="en-US" altLang="en-US" sz="4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Thời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theo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hối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tiếc</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trường</a:t>
            </a:r>
            <a:r>
              <a:rPr lang="en-US" altLang="en-US" sz="4400" dirty="0">
                <a:latin typeface="Times New Roman" panose="02020603050405020304" pitchFamily="18" charset="0"/>
                <a:cs typeface="Times New Roman" panose="02020603050405020304" pitchFamily="18" charset="0"/>
              </a:rPr>
              <a:t> ta </a:t>
            </a:r>
            <a:r>
              <a:rPr lang="en-US" altLang="en-US" sz="4400" dirty="0" err="1">
                <a:latin typeface="Times New Roman" panose="02020603050405020304" pitchFamily="18" charset="0"/>
                <a:cs typeface="Times New Roman" panose="02020603050405020304" pitchFamily="18" charset="0"/>
              </a:rPr>
              <a:t>học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ngày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xưa</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Tháng</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mùa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đỏ</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đưa</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Còn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nhớ</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tắm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xóm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nhỏ</a:t>
            </a:r>
            <a:r>
              <a:rPr lang="en-US" altLang="en-US" sz="4400" dirty="0">
                <a:latin typeface="Times New Roman" panose="02020603050405020304" pitchFamily="18" charset="0"/>
                <a:cs typeface="Times New Roman" panose="02020603050405020304" pitchFamily="18" charset="0"/>
              </a:rPr>
              <a:t>.</a:t>
            </a:r>
          </a:p>
        </p:txBody>
      </p:sp>
      <p:grpSp>
        <p:nvGrpSpPr>
          <p:cNvPr id="9" name="Group 2">
            <a:extLst>
              <a:ext uri="{FF2B5EF4-FFF2-40B4-BE49-F238E27FC236}">
                <a16:creationId xmlns:a16="http://schemas.microsoft.com/office/drawing/2014/main" id="{C01F3C05-EAFC-AF9E-4725-A1E8E57C230D}"/>
              </a:ext>
            </a:extLst>
          </p:cNvPr>
          <p:cNvGrpSpPr/>
          <p:nvPr/>
        </p:nvGrpSpPr>
        <p:grpSpPr>
          <a:xfrm>
            <a:off x="914400" y="-342900"/>
            <a:ext cx="16154400" cy="2133600"/>
            <a:chOff x="0" y="0"/>
            <a:chExt cx="21640800" cy="10972800"/>
          </a:xfrm>
        </p:grpSpPr>
        <p:sp>
          <p:nvSpPr>
            <p:cNvPr id="10"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2">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1483388" y="562719"/>
            <a:ext cx="14366212" cy="769441"/>
          </a:xfrm>
          <a:prstGeom prst="rect">
            <a:avLst/>
          </a:prstGeom>
        </p:spPr>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Hãy</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phân</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tích</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đặc</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điểm</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hình</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thức</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của</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bài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endParaRPr lang="en-US" altLang="en-US" sz="44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10591799" y="3091517"/>
            <a:ext cx="0" cy="64008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1048998" y="2933700"/>
            <a:ext cx="73152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Số</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câu</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thơ</a:t>
            </a:r>
            <a:r>
              <a:rPr lang="en-US" altLang="en-US" sz="4400" dirty="0">
                <a:solidFill>
                  <a:srgbClr val="222222"/>
                </a:solidFill>
                <a:latin typeface="Times New Roman" panose="02020603050405020304" pitchFamily="18" charset="0"/>
                <a:cs typeface="Times New Roman" panose="02020603050405020304" pitchFamily="18" charset="0"/>
              </a:rPr>
              <a:t>: 8</a:t>
            </a:r>
          </a:p>
          <a:p>
            <a:pPr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Số</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chữ</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mỗi</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câu</a:t>
            </a:r>
            <a:r>
              <a:rPr lang="en-US" altLang="en-US" sz="4400" dirty="0">
                <a:solidFill>
                  <a:srgbClr val="222222"/>
                </a:solidFill>
                <a:latin typeface="Times New Roman" panose="02020603050405020304" pitchFamily="18" charset="0"/>
                <a:cs typeface="Times New Roman" panose="02020603050405020304" pitchFamily="18" charset="0"/>
              </a:rPr>
              <a:t>: 8</a:t>
            </a:r>
          </a:p>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Gieo</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chân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vần</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liền</a:t>
            </a:r>
            <a:endParaRPr lang="en-US" altLang="en-US" sz="4400" dirty="0">
              <a:solidFill>
                <a:srgbClr val="222222"/>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Ngắt</a:t>
            </a:r>
            <a:r>
              <a:rPr lang="en-US" altLang="en-US" sz="4400" dirty="0">
                <a:solidFill>
                  <a:srgbClr val="222222"/>
                </a:solidFill>
                <a:latin typeface="Times New Roman" panose="02020603050405020304" pitchFamily="18" charset="0"/>
                <a:cs typeface="Times New Roman" panose="02020603050405020304" pitchFamily="18" charset="0"/>
              </a:rPr>
              <a:t> </a:t>
            </a:r>
            <a:r>
              <a:rPr lang="en-US" altLang="en-US" sz="4400" dirty="0" err="1">
                <a:solidFill>
                  <a:srgbClr val="222222"/>
                </a:solidFill>
                <a:latin typeface="Times New Roman" panose="02020603050405020304" pitchFamily="18" charset="0"/>
                <a:cs typeface="Times New Roman" panose="02020603050405020304" pitchFamily="18" charset="0"/>
              </a:rPr>
              <a:t>nhịp</a:t>
            </a:r>
            <a:r>
              <a:rPr lang="en-US" altLang="en-US" sz="4400" dirty="0">
                <a:solidFill>
                  <a:srgbClr val="222222"/>
                </a:solidFill>
                <a:latin typeface="Times New Roman" panose="02020603050405020304" pitchFamily="18" charset="0"/>
                <a:cs typeface="Times New Roman" panose="02020603050405020304" pitchFamily="18" charset="0"/>
              </a:rPr>
              <a:t>: 3/3/2, 3/2/3</a:t>
            </a:r>
          </a:p>
          <a:p>
            <a:pPr lvl="0" algn="just" eaLnBrk="0" fontAlgn="base" hangingPunct="0">
              <a:spcBef>
                <a:spcPct val="0"/>
              </a:spcBef>
              <a:spcAft>
                <a:spcPct val="0"/>
              </a:spcAft>
            </a:pP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tám</a:t>
            </a:r>
            <a:r>
              <a:rPr lang="en-US" altLang="en-US" sz="4400" b="1" dirty="0">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b="1" dirty="0" err="1">
                <a:solidFill>
                  <a:srgbClr val="222222"/>
                </a:solidFill>
                <a:latin typeface="Times New Roman" panose="02020603050405020304" pitchFamily="18" charset="0"/>
                <a:cs typeface="Times New Roman" panose="02020603050405020304" pitchFamily="18" charset="0"/>
                <a:sym typeface="Wingdings" panose="05000000000000000000" pitchFamily="2" charset="2"/>
              </a:rPr>
              <a:t>chữ</a:t>
            </a:r>
            <a:endParaRPr lang="en-US" altLang="en-US" sz="4400" b="1" dirty="0">
              <a:latin typeface="Times New Roman" panose="02020603050405020304" pitchFamily="18" charset="0"/>
              <a:cs typeface="Times New Roman" panose="02020603050405020304" pitchFamily="18" charset="0"/>
            </a:endParaRPr>
          </a:p>
        </p:txBody>
      </p:sp>
      <p:sp>
        <p:nvSpPr>
          <p:cNvPr id="29" name="Rectangle 28"/>
          <p:cNvSpPr/>
          <p:nvPr/>
        </p:nvSpPr>
        <p:spPr>
          <a:xfrm>
            <a:off x="685800" y="2628900"/>
            <a:ext cx="9753600" cy="618630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eaLnBrk="0" fontAlgn="base" hangingPunct="0">
              <a:spcBef>
                <a:spcPct val="0"/>
              </a:spcBef>
              <a:spcAft>
                <a:spcPct val="0"/>
              </a:spcAft>
            </a:pPr>
            <a:r>
              <a:rPr lang="en-US" altLang="en-US" sz="4400" b="1" dirty="0" err="1">
                <a:solidFill>
                  <a:srgbClr val="222222"/>
                </a:solidFill>
                <a:latin typeface="Times New Roman" panose="02020603050405020304" pitchFamily="18" charset="0"/>
                <a:cs typeface="Times New Roman" panose="02020603050405020304" pitchFamily="18" charset="0"/>
              </a:rPr>
              <a:t>Quê</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hương</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tuổi</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thơ</a:t>
            </a:r>
            <a:r>
              <a:rPr lang="en-US" altLang="en-US" sz="4400" b="1" dirty="0">
                <a:solidFill>
                  <a:srgbClr val="222222"/>
                </a:solidFill>
                <a:latin typeface="Times New Roman" panose="02020603050405020304" pitchFamily="18" charset="0"/>
                <a:cs typeface="Times New Roman" panose="02020603050405020304" pitchFamily="18" charset="0"/>
              </a:rPr>
              <a:t> </a:t>
            </a:r>
            <a:r>
              <a:rPr lang="en-US" altLang="en-US" sz="4400" b="1" dirty="0" err="1">
                <a:solidFill>
                  <a:srgbClr val="222222"/>
                </a:solidFill>
                <a:latin typeface="Times New Roman" panose="02020603050405020304" pitchFamily="18" charset="0"/>
                <a:cs typeface="Times New Roman" panose="02020603050405020304" pitchFamily="18" charset="0"/>
              </a:rPr>
              <a:t>tôi</a:t>
            </a:r>
            <a:endParaRPr lang="en-US" altLang="en-US" sz="4400" b="1" dirty="0">
              <a:solidFill>
                <a:srgbClr val="222222"/>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sinh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miền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Đất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buồm</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nâu</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Biển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đẹp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rất</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giàu</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Hoàng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hôn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màu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tím</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biếc</a:t>
            </a:r>
            <a:endParaRPr lang="en-US" altLang="en-US" sz="4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Thời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theo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dòng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hối</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tiếc</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Bên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mái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trường</a:t>
            </a:r>
            <a:r>
              <a:rPr lang="en-US" altLang="en-US" sz="4400" dirty="0">
                <a:latin typeface="Times New Roman" panose="02020603050405020304" pitchFamily="18" charset="0"/>
                <a:cs typeface="Times New Roman" panose="02020603050405020304" pitchFamily="18" charset="0"/>
              </a:rPr>
              <a:t>/ ta </a:t>
            </a:r>
            <a:r>
              <a:rPr lang="en-US" altLang="en-US" sz="4400" dirty="0" err="1">
                <a:latin typeface="Times New Roman" panose="02020603050405020304" pitchFamily="18" charset="0"/>
                <a:cs typeface="Times New Roman" panose="02020603050405020304" pitchFamily="18" charset="0"/>
              </a:rPr>
              <a:t>học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viết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ngày</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xưa</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Tháng</a:t>
            </a:r>
            <a:r>
              <a:rPr lang="en-US" altLang="en-US" sz="4400" dirty="0">
                <a:latin typeface="Times New Roman" panose="02020603050405020304" pitchFamily="18" charset="0"/>
                <a:cs typeface="Times New Roman" panose="02020603050405020304" pitchFamily="18" charset="0"/>
              </a:rPr>
              <a:t> 5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mùa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phượng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đỏ</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đong</a:t>
            </a:r>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đưa</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Còn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nhớ</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mãi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tắm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xóm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nhỏ</a:t>
            </a:r>
            <a:r>
              <a:rPr lang="en-US" altLang="en-US" sz="4400" dirty="0">
                <a:latin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61AECBA9-8D9C-CCA0-9D0E-A73B17409D00}"/>
              </a:ext>
            </a:extLst>
          </p:cNvPr>
          <p:cNvSpPr/>
          <p:nvPr/>
        </p:nvSpPr>
        <p:spPr>
          <a:xfrm>
            <a:off x="14554200" y="8878425"/>
            <a:ext cx="4830681" cy="2572338"/>
          </a:xfrm>
          <a:custGeom>
            <a:avLst/>
            <a:gdLst/>
            <a:ahLst/>
            <a:cxnLst/>
            <a:rect l="l" t="t" r="r" b="b"/>
            <a:pathLst>
              <a:path w="4830681" h="2572338">
                <a:moveTo>
                  <a:pt x="0" y="0"/>
                </a:moveTo>
                <a:lnTo>
                  <a:pt x="4830682" y="0"/>
                </a:lnTo>
                <a:lnTo>
                  <a:pt x="4830682" y="2572338"/>
                </a:lnTo>
                <a:lnTo>
                  <a:pt x="0" y="2572338"/>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786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2F4CC4D6-4037-6F1B-2440-AD804D873AD9}"/>
              </a:ext>
            </a:extLst>
          </p:cNvPr>
          <p:cNvSpPr/>
          <p:nvPr/>
        </p:nvSpPr>
        <p:spPr>
          <a:xfrm rot="16200000">
            <a:off x="7545678" y="-4989222"/>
            <a:ext cx="3349043" cy="15849600"/>
          </a:xfrm>
          <a:custGeom>
            <a:avLst/>
            <a:gdLst/>
            <a:ahLst/>
            <a:cxnLst/>
            <a:rect l="l" t="t" r="r" b="b"/>
            <a:pathLst>
              <a:path w="2319718" h="4114800">
                <a:moveTo>
                  <a:pt x="0" y="0"/>
                </a:moveTo>
                <a:lnTo>
                  <a:pt x="2319718" y="0"/>
                </a:lnTo>
                <a:lnTo>
                  <a:pt x="23197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B2D1AE95-B4B1-98A7-7F57-C83BC7DB3F18}"/>
              </a:ext>
            </a:extLst>
          </p:cNvPr>
          <p:cNvSpPr/>
          <p:nvPr/>
        </p:nvSpPr>
        <p:spPr>
          <a:xfrm>
            <a:off x="2286000" y="1943100"/>
            <a:ext cx="13868400" cy="2123658"/>
          </a:xfrm>
          <a:prstGeom prst="rect">
            <a:avLst/>
          </a:prstGeom>
        </p:spPr>
        <p:txBody>
          <a:bodyPr wrap="square">
            <a:spAutoFit/>
          </a:bodyPr>
          <a:lstStyle/>
          <a:p>
            <a:pPr algn="just">
              <a:spcAft>
                <a:spcPts val="0"/>
              </a:spcAft>
            </a:pP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44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b="1"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5"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endParaRPr lang="en-US" sz="4400" spc="1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3"/>
          <p:cNvSpPr/>
          <p:nvPr/>
        </p:nvSpPr>
        <p:spPr>
          <a:xfrm>
            <a:off x="685800" y="4152900"/>
            <a:ext cx="8047594" cy="5422066"/>
          </a:xfrm>
          <a:custGeom>
            <a:avLst/>
            <a:gdLst/>
            <a:ahLst/>
            <a:cxnLst/>
            <a:rect l="l" t="t" r="r" b="b"/>
            <a:pathLst>
              <a:path w="4260940" h="2870808">
                <a:moveTo>
                  <a:pt x="0" y="0"/>
                </a:moveTo>
                <a:lnTo>
                  <a:pt x="4260940" y="0"/>
                </a:lnTo>
                <a:lnTo>
                  <a:pt x="4260940" y="2870808"/>
                </a:lnTo>
                <a:lnTo>
                  <a:pt x="0" y="287080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6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C01F3C05-EAFC-AF9E-4725-A1E8E57C230D}"/>
              </a:ext>
            </a:extLst>
          </p:cNvPr>
          <p:cNvGrpSpPr/>
          <p:nvPr/>
        </p:nvGrpSpPr>
        <p:grpSpPr>
          <a:xfrm>
            <a:off x="1752600" y="3390900"/>
            <a:ext cx="10020300" cy="3200400"/>
            <a:chOff x="0" y="0"/>
            <a:chExt cx="21640800" cy="10972800"/>
          </a:xfrm>
        </p:grpSpPr>
        <p:sp>
          <p:nvSpPr>
            <p:cNvPr id="15" name="Freeform 3">
              <a:extLst>
                <a:ext uri="{FF2B5EF4-FFF2-40B4-BE49-F238E27FC236}">
                  <a16:creationId xmlns:a16="http://schemas.microsoft.com/office/drawing/2014/main"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4">
              <a:extLst>
                <a:ext uri="{FF2B5EF4-FFF2-40B4-BE49-F238E27FC236}">
                  <a16:creationId xmlns:a16="http://schemas.microsoft.com/office/drawing/2014/main"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5">
              <a:extLst>
                <a:ext uri="{FF2B5EF4-FFF2-40B4-BE49-F238E27FC236}">
                  <a16:creationId xmlns:a16="http://schemas.microsoft.com/office/drawing/2014/main"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6">
              <a:extLst>
                <a:ext uri="{FF2B5EF4-FFF2-40B4-BE49-F238E27FC236}">
                  <a16:creationId xmlns:a16="http://schemas.microsoft.com/office/drawing/2014/main"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7">
              <a:extLst>
                <a:ext uri="{FF2B5EF4-FFF2-40B4-BE49-F238E27FC236}">
                  <a16:creationId xmlns:a16="http://schemas.microsoft.com/office/drawing/2014/main"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8">
              <a:extLst>
                <a:ext uri="{FF2B5EF4-FFF2-40B4-BE49-F238E27FC236}">
                  <a16:creationId xmlns:a16="http://schemas.microsoft.com/office/drawing/2014/main"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AutoShape 9">
              <a:extLst>
                <a:ext uri="{FF2B5EF4-FFF2-40B4-BE49-F238E27FC236}">
                  <a16:creationId xmlns:a16="http://schemas.microsoft.com/office/drawing/2014/main"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utoShape 10">
              <a:extLst>
                <a:ext uri="{FF2B5EF4-FFF2-40B4-BE49-F238E27FC236}">
                  <a16:creationId xmlns:a16="http://schemas.microsoft.com/office/drawing/2014/main"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utoShape 11">
              <a:extLst>
                <a:ext uri="{FF2B5EF4-FFF2-40B4-BE49-F238E27FC236}">
                  <a16:creationId xmlns:a16="http://schemas.microsoft.com/office/drawing/2014/main"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utoShape 12">
              <a:extLst>
                <a:ext uri="{FF2B5EF4-FFF2-40B4-BE49-F238E27FC236}">
                  <a16:creationId xmlns:a16="http://schemas.microsoft.com/office/drawing/2014/main"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13">
              <a:extLst>
                <a:ext uri="{FF2B5EF4-FFF2-40B4-BE49-F238E27FC236}">
                  <a16:creationId xmlns:a16="http://schemas.microsoft.com/office/drawing/2014/main"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7B009030-4141-20A8-3E5F-B4EC95C07041}"/>
              </a:ext>
            </a:extLst>
          </p:cNvPr>
          <p:cNvSpPr/>
          <p:nvPr/>
        </p:nvSpPr>
        <p:spPr>
          <a:xfrm>
            <a:off x="2105533" y="3723467"/>
            <a:ext cx="931443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9Slide04 Spectral Bold" panose="02020802060000000000" pitchFamily="18" charset="0"/>
                <a:cs typeface="Times New Roman" panose="02020603050405020304" pitchFamily="18" charset="0"/>
              </a:rPr>
              <a:t>Tìm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hiểu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yêu</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cầu</a:t>
            </a:r>
            <a:r>
              <a:rPr lang="en-US" sz="4800" b="1" dirty="0">
                <a:solidFill>
                  <a:prstClr val="black"/>
                </a:solidFill>
                <a:latin typeface="#9Slide04 Spectral Bold" panose="02020802060000000000"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9Slide04 Spectral Bold" panose="02020802060000000000" pitchFamily="18" charset="0"/>
                <a:cs typeface="Times New Roman" panose="02020603050405020304" pitchFamily="18" charset="0"/>
              </a:rPr>
              <a:t>đối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với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bài</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thơ</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tám</a:t>
            </a:r>
            <a:r>
              <a:rPr lang="en-US" sz="4800" b="1" dirty="0">
                <a:solidFill>
                  <a:prstClr val="black"/>
                </a:solidFill>
                <a:latin typeface="#9Slide04 Spectral Bold" panose="02020802060000000000" pitchFamily="18" charset="0"/>
                <a:cs typeface="Times New Roman" panose="02020603050405020304" pitchFamily="18" charset="0"/>
              </a:rPr>
              <a:t> </a:t>
            </a:r>
            <a:r>
              <a:rPr lang="en-US" sz="4800" b="1" dirty="0" err="1">
                <a:solidFill>
                  <a:prstClr val="black"/>
                </a:solidFill>
                <a:latin typeface="#9Slide04 Spectral Bold" panose="02020802060000000000" pitchFamily="18" charset="0"/>
                <a:cs typeface="Times New Roman" panose="02020603050405020304" pitchFamily="18" charset="0"/>
              </a:rPr>
              <a:t>chữ</a:t>
            </a:r>
            <a:endParaRPr kumimoji="0" lang="vi-VN" sz="48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8" name="Freeform 8"/>
          <p:cNvSpPr/>
          <p:nvPr/>
        </p:nvSpPr>
        <p:spPr>
          <a:xfrm>
            <a:off x="11353800" y="2523878"/>
            <a:ext cx="6123324" cy="7459888"/>
          </a:xfrm>
          <a:custGeom>
            <a:avLst/>
            <a:gdLst/>
            <a:ahLst/>
            <a:cxnLst/>
            <a:rect l="l" t="t" r="r" b="b"/>
            <a:pathLst>
              <a:path w="3704657" h="4513288">
                <a:moveTo>
                  <a:pt x="0" y="0"/>
                </a:moveTo>
                <a:lnTo>
                  <a:pt x="3704657" y="0"/>
                </a:lnTo>
                <a:lnTo>
                  <a:pt x="3704657" y="4513289"/>
                </a:lnTo>
                <a:lnTo>
                  <a:pt x="0" y="451328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453125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5753100"/>
            <a:ext cx="5105400" cy="2800767"/>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điệp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3" name="Freeform 2"/>
          <p:cNvSpPr/>
          <p:nvPr/>
        </p:nvSpPr>
        <p:spPr>
          <a:xfrm>
            <a:off x="7473781" y="2942535"/>
            <a:ext cx="3898773" cy="4114800"/>
          </a:xfrm>
          <a:custGeom>
            <a:avLst/>
            <a:gdLst/>
            <a:ahLst/>
            <a:cxnLst/>
            <a:rect l="l" t="t" r="r" b="b"/>
            <a:pathLst>
              <a:path w="3898773" h="4114800">
                <a:moveTo>
                  <a:pt x="0" y="0"/>
                </a:moveTo>
                <a:lnTo>
                  <a:pt x="3898773" y="0"/>
                </a:lnTo>
                <a:lnTo>
                  <a:pt x="389877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FDEBC887-78FF-CD1C-44F5-3C2C614EE5C6}"/>
              </a:ext>
            </a:extLst>
          </p:cNvPr>
          <p:cNvSpPr/>
          <p:nvPr/>
        </p:nvSpPr>
        <p:spPr>
          <a:xfrm>
            <a:off x="2667000" y="723900"/>
            <a:ext cx="131826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8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hỗn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3/3/2, 3/2/3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4/4. </a:t>
            </a:r>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D6282A-B610-135F-EEE7-468208AE16A6}"/>
              </a:ext>
            </a:extLst>
          </p:cNvPr>
          <p:cNvSpPr/>
          <p:nvPr/>
        </p:nvSpPr>
        <p:spPr>
          <a:xfrm>
            <a:off x="10668000" y="6567703"/>
            <a:ext cx="5943600"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7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2130</TotalTime>
  <Words>1797</Words>
  <Application>Microsoft Office PowerPoint</Application>
  <PresentationFormat>Custom</PresentationFormat>
  <Paragraphs>192</Paragraphs>
  <Slides>25</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#9Slide07 SVNBango</vt:lpstr>
      <vt:lpstr>Arial</vt:lpstr>
      <vt:lpstr>#9Slide07 IcielPony</vt:lpstr>
      <vt:lpstr>Times New Roman</vt:lpstr>
      <vt:lpstr>#9Slide04 Spectral Bold</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dc:title>
  <dc:creator>hoa pham</dc:creator>
  <cp:lastModifiedBy>hoa pham</cp:lastModifiedBy>
  <cp:revision>79</cp:revision>
  <dcterms:created xsi:type="dcterms:W3CDTF">2006-08-16T00:00:00Z</dcterms:created>
  <dcterms:modified xsi:type="dcterms:W3CDTF">2026-02-26T01:15:20Z</dcterms:modified>
  <dc:identifier>DAGGksGw2AM</dc:identifier>
</cp:coreProperties>
</file>