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8288000" cy="10287000"/>
  <p:notesSz cx="6858000" cy="9144000"/>
  <p:embeddedFontLst>
    <p:embeddedFont>
      <p:font typeface="#9Slide03 Arima Madurai Black" panose="020B0604020202020204" charset="0"/>
      <p:regular r:id="rId43"/>
      <p:bold r:id="rId44"/>
    </p:embeddedFont>
    <p:embeddedFont>
      <p:font typeface="#9Slide05 SVNBulgary" panose="020B0604020202020204" charset="0"/>
      <p:regular r:id="rId45"/>
    </p:embeddedFont>
    <p:embeddedFont>
      <p:font typeface="#9Slide06 Thillends"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123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sv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sv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0.svg"/><Relationship Id="rId7"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1.sv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1.sv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4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87314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TextBox 6"/>
          <p:cNvSpPr txBox="1"/>
          <p:nvPr/>
        </p:nvSpPr>
        <p:spPr>
          <a:xfrm>
            <a:off x="8634898" y="569768"/>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7" name="TextBox 7"/>
          <p:cNvSpPr txBox="1"/>
          <p:nvPr/>
        </p:nvSpPr>
        <p:spPr>
          <a:xfrm>
            <a:off x="4011930" y="217343"/>
            <a:ext cx="4622968" cy="2166243"/>
          </a:xfrm>
          <a:prstGeom prst="rect">
            <a:avLst/>
          </a:prstGeom>
        </p:spPr>
        <p:txBody>
          <a:bodyPr lIns="0" tIns="0" rIns="0" bIns="0" rtlCol="0" anchor="t">
            <a:spAutoFit/>
          </a:bodyPr>
          <a:lstStyle/>
          <a:p>
            <a:pPr algn="ctr">
              <a:lnSpc>
                <a:spcPts val="17810"/>
              </a:lnSpc>
              <a:spcBef>
                <a:spcPct val="0"/>
              </a:spcBef>
            </a:pPr>
            <a:r>
              <a:rPr lang="en-US" sz="12721">
                <a:solidFill>
                  <a:srgbClr val="445947"/>
                </a:solidFill>
                <a:latin typeface="#9Slide06 Thillends"/>
                <a:ea typeface="#9Slide06 Thillends"/>
                <a:cs typeface="#9Slide06 Thillends"/>
                <a:sym typeface="#9Slide06 Thillends"/>
              </a:rPr>
              <a:t>Trò chơi </a:t>
            </a:r>
          </a:p>
        </p:txBody>
      </p:sp>
      <p:sp>
        <p:nvSpPr>
          <p:cNvPr id="8" name="TextBox 8"/>
          <p:cNvSpPr txBox="1"/>
          <p:nvPr/>
        </p:nvSpPr>
        <p:spPr>
          <a:xfrm>
            <a:off x="1927159" y="2145312"/>
            <a:ext cx="15638305" cy="1298321"/>
          </a:xfrm>
          <a:prstGeom prst="rect">
            <a:avLst/>
          </a:prstGeom>
        </p:spPr>
        <p:txBody>
          <a:bodyPr lIns="0" tIns="0" rIns="0" bIns="0" rtlCol="0" anchor="t">
            <a:spAutoFit/>
          </a:bodyPr>
          <a:lstStyle/>
          <a:p>
            <a:pPr algn="ctr">
              <a:lnSpc>
                <a:spcPts val="4687"/>
              </a:lnSpc>
            </a:pPr>
            <a:r>
              <a:rPr lang="en-US" sz="4300">
                <a:solidFill>
                  <a:srgbClr val="342E2E"/>
                </a:solidFill>
                <a:latin typeface="#9Slide05 SVNBulgary"/>
                <a:ea typeface="#9Slide05 SVNBulgary"/>
                <a:cs typeface="#9Slide05 SVNBulgary"/>
                <a:sym typeface="#9Slide05 SVNBulgary"/>
              </a:rPr>
              <a:t>Thử thách. Hãy  đặt một câu đơn hoặc một câu ghép cho những hình ảnh ẩn sau:</a:t>
            </a:r>
          </a:p>
          <a:p>
            <a:pPr marL="0" lvl="0" indent="0" algn="ctr">
              <a:lnSpc>
                <a:spcPts val="4687"/>
              </a:lnSpc>
              <a:spcBef>
                <a:spcPct val="0"/>
              </a:spcBef>
            </a:pPr>
            <a:endParaRPr lang="en-US" sz="4300">
              <a:solidFill>
                <a:srgbClr val="342E2E"/>
              </a:solidFill>
              <a:latin typeface="#9Slide05 SVNBulgary"/>
              <a:ea typeface="#9Slide05 SVNBulgary"/>
              <a:cs typeface="#9Slide05 SVNBulgary"/>
              <a:sym typeface="#9Slide05 SVNBulga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8434984" y="2879745"/>
            <a:ext cx="6875240" cy="3970782"/>
            <a:chOff x="0" y="0"/>
            <a:chExt cx="1810763" cy="1045803"/>
          </a:xfrm>
        </p:grpSpPr>
        <p:sp>
          <p:nvSpPr>
            <p:cNvPr id="5" name="Freeform 5"/>
            <p:cNvSpPr/>
            <p:nvPr/>
          </p:nvSpPr>
          <p:spPr>
            <a:xfrm>
              <a:off x="0" y="0"/>
              <a:ext cx="1810763" cy="1045803"/>
            </a:xfrm>
            <a:custGeom>
              <a:avLst/>
              <a:gdLst/>
              <a:ahLst/>
              <a:cxnLst/>
              <a:rect l="l" t="t" r="r" b="b"/>
              <a:pathLst>
                <a:path w="1810763" h="1045803">
                  <a:moveTo>
                    <a:pt x="57429" y="0"/>
                  </a:moveTo>
                  <a:lnTo>
                    <a:pt x="1753334" y="0"/>
                  </a:lnTo>
                  <a:cubicBezTo>
                    <a:pt x="1785051" y="0"/>
                    <a:pt x="1810763" y="25712"/>
                    <a:pt x="1810763" y="57429"/>
                  </a:cubicBezTo>
                  <a:lnTo>
                    <a:pt x="1810763" y="988374"/>
                  </a:lnTo>
                  <a:cubicBezTo>
                    <a:pt x="1810763" y="1003605"/>
                    <a:pt x="1804712" y="1018212"/>
                    <a:pt x="1793942" y="1028982"/>
                  </a:cubicBezTo>
                  <a:cubicBezTo>
                    <a:pt x="1783172" y="1039752"/>
                    <a:pt x="1768565" y="1045803"/>
                    <a:pt x="1753334" y="1045803"/>
                  </a:cubicBezTo>
                  <a:lnTo>
                    <a:pt x="57429" y="1045803"/>
                  </a:lnTo>
                  <a:cubicBezTo>
                    <a:pt x="25712" y="1045803"/>
                    <a:pt x="0" y="1020091"/>
                    <a:pt x="0" y="988374"/>
                  </a:cubicBezTo>
                  <a:lnTo>
                    <a:pt x="0" y="57429"/>
                  </a:lnTo>
                  <a:cubicBezTo>
                    <a:pt x="0" y="25712"/>
                    <a:pt x="25712" y="0"/>
                    <a:pt x="57429" y="0"/>
                  </a:cubicBezTo>
                  <a:close/>
                </a:path>
              </a:pathLst>
            </a:custGeom>
            <a:solidFill>
              <a:srgbClr val="FFFFFF"/>
            </a:solidFill>
          </p:spPr>
        </p:sp>
        <p:sp>
          <p:nvSpPr>
            <p:cNvPr id="6" name="TextBox 6"/>
            <p:cNvSpPr txBox="1"/>
            <p:nvPr/>
          </p:nvSpPr>
          <p:spPr>
            <a:xfrm>
              <a:off x="0" y="-38100"/>
              <a:ext cx="1810763" cy="1083903"/>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8582066" y="3122786"/>
            <a:ext cx="6728158" cy="3003841"/>
          </a:xfrm>
          <a:prstGeom prst="rect">
            <a:avLst/>
          </a:prstGeom>
        </p:spPr>
        <p:txBody>
          <a:bodyPr lIns="0" tIns="0" rIns="0" bIns="0" rtlCol="0" anchor="t">
            <a:spAutoFit/>
          </a:bodyPr>
          <a:lstStyle/>
          <a:p>
            <a:pPr algn="ctr">
              <a:lnSpc>
                <a:spcPts val="5772"/>
              </a:lnSpc>
            </a:pPr>
            <a:r>
              <a:rPr lang="en-US" sz="4770">
                <a:solidFill>
                  <a:srgbClr val="342E2E"/>
                </a:solidFill>
                <a:latin typeface="#9Slide05 SVNBulgary"/>
                <a:ea typeface="#9Slide05 SVNBulgary"/>
                <a:cs typeface="#9Slide05 SVNBulgary"/>
                <a:sym typeface="#9Slide05 SVNBulgary"/>
              </a:rPr>
              <a:t>- Câu ghép là câu </a:t>
            </a:r>
            <a:r>
              <a:rPr lang="en-US" sz="4770">
                <a:solidFill>
                  <a:srgbClr val="8D3A26"/>
                </a:solidFill>
                <a:latin typeface="#9Slide05 SVNBulgary"/>
                <a:ea typeface="#9Slide05 SVNBulgary"/>
                <a:cs typeface="#9Slide05 SVNBulgary"/>
                <a:sym typeface="#9Slide05 SVNBulgary"/>
              </a:rPr>
              <a:t>do hai hoặc nhiều cụm chủ vị nòng cốt ghép lại</a:t>
            </a:r>
            <a:r>
              <a:rPr lang="en-US" sz="4770">
                <a:solidFill>
                  <a:srgbClr val="342E2E"/>
                </a:solidFill>
                <a:latin typeface="#9Slide05 SVNBulgary"/>
                <a:ea typeface="#9Slide05 SVNBulgary"/>
                <a:cs typeface="#9Slide05 SVNBulgary"/>
                <a:sym typeface="#9Slide05 SVNBulgary"/>
              </a:rPr>
              <a:t> với nhau tạo thành, </a:t>
            </a:r>
            <a:r>
              <a:rPr lang="en-US" sz="4770">
                <a:solidFill>
                  <a:srgbClr val="8D3A26"/>
                </a:solidFill>
                <a:latin typeface="#9Slide05 SVNBulgary"/>
                <a:ea typeface="#9Slide05 SVNBulgary"/>
                <a:cs typeface="#9Slide05 SVNBulgary"/>
                <a:sym typeface="#9Slide05 SVNBulgary"/>
              </a:rPr>
              <a:t>mỗi cụm chủ vị đó được gọi là một vế câu</a:t>
            </a:r>
            <a:r>
              <a:rPr lang="en-US" sz="4770">
                <a:solidFill>
                  <a:srgbClr val="342E2E"/>
                </a:solidFill>
                <a:latin typeface="#9Slide05 SVNBulgary"/>
                <a:ea typeface="#9Slide05 SVNBulgary"/>
                <a:cs typeface="#9Slide05 SVNBulgary"/>
                <a:sym typeface="#9Slide05 SVNBulgary"/>
              </a:rPr>
              <a:t>.</a:t>
            </a:r>
          </a:p>
        </p:txBody>
      </p:sp>
      <p:sp>
        <p:nvSpPr>
          <p:cNvPr id="8" name="Freeform 8"/>
          <p:cNvSpPr/>
          <p:nvPr/>
        </p:nvSpPr>
        <p:spPr>
          <a:xfrm>
            <a:off x="10446573" y="850847"/>
            <a:ext cx="7475753" cy="7522771"/>
          </a:xfrm>
          <a:custGeom>
            <a:avLst/>
            <a:gdLst/>
            <a:ahLst/>
            <a:cxnLst/>
            <a:rect l="l" t="t" r="r" b="b"/>
            <a:pathLst>
              <a:path w="7475753" h="7522771">
                <a:moveTo>
                  <a:pt x="0" y="0"/>
                </a:moveTo>
                <a:lnTo>
                  <a:pt x="7475754" y="0"/>
                </a:lnTo>
                <a:lnTo>
                  <a:pt x="7475754" y="7522771"/>
                </a:lnTo>
                <a:lnTo>
                  <a:pt x="0" y="75227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964388" y="5085075"/>
            <a:ext cx="4220062" cy="5201925"/>
          </a:xfrm>
          <a:custGeom>
            <a:avLst/>
            <a:gdLst/>
            <a:ahLst/>
            <a:cxnLst/>
            <a:rect l="l" t="t" r="r" b="b"/>
            <a:pathLst>
              <a:path w="4220062" h="5201925">
                <a:moveTo>
                  <a:pt x="0" y="0"/>
                </a:moveTo>
                <a:lnTo>
                  <a:pt x="4220062" y="0"/>
                </a:lnTo>
                <a:lnTo>
                  <a:pt x="4220062" y="5201925"/>
                </a:lnTo>
                <a:lnTo>
                  <a:pt x="0" y="5201925"/>
                </a:lnTo>
                <a:lnTo>
                  <a:pt x="0" y="0"/>
                </a:lnTo>
                <a:close/>
              </a:path>
            </a:pathLst>
          </a:custGeom>
          <a:blipFill>
            <a:blip r:embed="rId8"/>
            <a:stretch>
              <a:fillRect/>
            </a:stretch>
          </a:blipFill>
        </p:spPr>
      </p:sp>
      <p:grpSp>
        <p:nvGrpSpPr>
          <p:cNvPr id="10" name="Group 10"/>
          <p:cNvGrpSpPr/>
          <p:nvPr/>
        </p:nvGrpSpPr>
        <p:grpSpPr>
          <a:xfrm>
            <a:off x="441198" y="3018011"/>
            <a:ext cx="6875240" cy="3970782"/>
            <a:chOff x="0" y="0"/>
            <a:chExt cx="1810763" cy="1045803"/>
          </a:xfrm>
        </p:grpSpPr>
        <p:sp>
          <p:nvSpPr>
            <p:cNvPr id="11" name="Freeform 11"/>
            <p:cNvSpPr/>
            <p:nvPr/>
          </p:nvSpPr>
          <p:spPr>
            <a:xfrm>
              <a:off x="0" y="0"/>
              <a:ext cx="1810763" cy="1045803"/>
            </a:xfrm>
            <a:custGeom>
              <a:avLst/>
              <a:gdLst/>
              <a:ahLst/>
              <a:cxnLst/>
              <a:rect l="l" t="t" r="r" b="b"/>
              <a:pathLst>
                <a:path w="1810763" h="1045803">
                  <a:moveTo>
                    <a:pt x="57429" y="0"/>
                  </a:moveTo>
                  <a:lnTo>
                    <a:pt x="1753334" y="0"/>
                  </a:lnTo>
                  <a:cubicBezTo>
                    <a:pt x="1785051" y="0"/>
                    <a:pt x="1810763" y="25712"/>
                    <a:pt x="1810763" y="57429"/>
                  </a:cubicBezTo>
                  <a:lnTo>
                    <a:pt x="1810763" y="988374"/>
                  </a:lnTo>
                  <a:cubicBezTo>
                    <a:pt x="1810763" y="1003605"/>
                    <a:pt x="1804712" y="1018212"/>
                    <a:pt x="1793942" y="1028982"/>
                  </a:cubicBezTo>
                  <a:cubicBezTo>
                    <a:pt x="1783172" y="1039752"/>
                    <a:pt x="1768565" y="1045803"/>
                    <a:pt x="1753334" y="1045803"/>
                  </a:cubicBezTo>
                  <a:lnTo>
                    <a:pt x="57429" y="1045803"/>
                  </a:lnTo>
                  <a:cubicBezTo>
                    <a:pt x="25712" y="1045803"/>
                    <a:pt x="0" y="1020091"/>
                    <a:pt x="0" y="988374"/>
                  </a:cubicBezTo>
                  <a:lnTo>
                    <a:pt x="0" y="57429"/>
                  </a:lnTo>
                  <a:cubicBezTo>
                    <a:pt x="0" y="25712"/>
                    <a:pt x="25712" y="0"/>
                    <a:pt x="57429" y="0"/>
                  </a:cubicBezTo>
                  <a:close/>
                </a:path>
              </a:pathLst>
            </a:custGeom>
            <a:solidFill>
              <a:srgbClr val="FFFFFF"/>
            </a:solidFill>
          </p:spPr>
        </p:sp>
        <p:sp>
          <p:nvSpPr>
            <p:cNvPr id="12" name="TextBox 12"/>
            <p:cNvSpPr txBox="1"/>
            <p:nvPr/>
          </p:nvSpPr>
          <p:spPr>
            <a:xfrm>
              <a:off x="0" y="-38100"/>
              <a:ext cx="1810763" cy="108390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167250" y="470901"/>
            <a:ext cx="12829633" cy="756742"/>
          </a:xfrm>
          <a:prstGeom prst="rect">
            <a:avLst/>
          </a:prstGeom>
        </p:spPr>
        <p:txBody>
          <a:bodyPr lIns="0" tIns="0" rIns="0" bIns="0" rtlCol="0" anchor="t">
            <a:spAutoFit/>
          </a:bodyPr>
          <a:lstStyle/>
          <a:p>
            <a:pPr algn="just">
              <a:lnSpc>
                <a:spcPts val="5805"/>
              </a:lnSpc>
            </a:pPr>
            <a:r>
              <a:rPr lang="en-US" sz="5278">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14" name="TextBox 14"/>
          <p:cNvSpPr txBox="1"/>
          <p:nvPr/>
        </p:nvSpPr>
        <p:spPr>
          <a:xfrm>
            <a:off x="11087972" y="2129896"/>
            <a:ext cx="5234376" cy="2955179"/>
          </a:xfrm>
          <a:prstGeom prst="rect">
            <a:avLst/>
          </a:prstGeom>
        </p:spPr>
        <p:txBody>
          <a:bodyPr lIns="0" tIns="0" rIns="0" bIns="0" rtlCol="0" anchor="t">
            <a:spAutoFit/>
          </a:bodyPr>
          <a:lstStyle/>
          <a:p>
            <a:pPr algn="ctr">
              <a:lnSpc>
                <a:spcPts val="5614"/>
              </a:lnSpc>
            </a:pPr>
            <a:r>
              <a:rPr lang="en-US" sz="4882">
                <a:solidFill>
                  <a:srgbClr val="B87807"/>
                </a:solidFill>
                <a:latin typeface="#9Slide05 SVNBulgary"/>
                <a:ea typeface="#9Slide05 SVNBulgary"/>
                <a:cs typeface="#9Slide05 SVNBulgary"/>
                <a:sym typeface="#9Slide05 SVNBulgary"/>
              </a:rPr>
              <a:t>Dựa vào kiến thức và hiểu biết của bản thân, em hãy chia sẻ khái niệm về câu đơn, câu ghép. </a:t>
            </a:r>
          </a:p>
        </p:txBody>
      </p:sp>
      <p:sp>
        <p:nvSpPr>
          <p:cNvPr id="15" name="TextBox 15"/>
          <p:cNvSpPr txBox="1"/>
          <p:nvPr/>
        </p:nvSpPr>
        <p:spPr>
          <a:xfrm>
            <a:off x="2379709" y="1177826"/>
            <a:ext cx="8066863" cy="2059261"/>
          </a:xfrm>
          <a:prstGeom prst="rect">
            <a:avLst/>
          </a:prstGeom>
        </p:spPr>
        <p:txBody>
          <a:bodyPr wrap="square" lIns="0" tIns="0" rIns="0" bIns="0" rtlCol="0" anchor="t">
            <a:spAutoFit/>
          </a:bodyPr>
          <a:lstStyle/>
          <a:p>
            <a:pPr algn="ctr">
              <a:lnSpc>
                <a:spcPts val="7772"/>
              </a:lnSpc>
              <a:spcBef>
                <a:spcPct val="0"/>
              </a:spcBef>
            </a:pPr>
            <a:r>
              <a:rPr lang="en-US" sz="5551" dirty="0">
                <a:solidFill>
                  <a:srgbClr val="445947"/>
                </a:solidFill>
                <a:latin typeface="#9Slide05 SVNBulgary"/>
                <a:ea typeface="#9Slide05 SVNBulgary"/>
                <a:cs typeface="#9Slide05 SVNBulgary"/>
                <a:sym typeface="#9Slide05 SVNBulgary"/>
              </a:rPr>
              <a:t>a. </a:t>
            </a:r>
            <a:r>
              <a:rPr lang="en-US" sz="5551" dirty="0" err="1">
                <a:solidFill>
                  <a:srgbClr val="445947"/>
                </a:solidFill>
                <a:latin typeface="#9Slide05 SVNBulgary"/>
                <a:ea typeface="#9Slide05 SVNBulgary"/>
                <a:cs typeface="#9Slide05 SVNBulgary"/>
                <a:sym typeface="#9Slide05 SVNBulgary"/>
              </a:rPr>
              <a:t>Khái</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niệm</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đơn</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ghép</a:t>
            </a:r>
            <a:endParaRPr lang="en-US" sz="5551" dirty="0">
              <a:solidFill>
                <a:srgbClr val="445947"/>
              </a:solidFill>
              <a:latin typeface="#9Slide05 SVNBulgary"/>
              <a:ea typeface="#9Slide05 SVNBulgary"/>
              <a:cs typeface="#9Slide05 SVNBulgary"/>
              <a:sym typeface="#9Slide05 SVNBulgary"/>
            </a:endParaRPr>
          </a:p>
          <a:p>
            <a:pPr algn="ctr">
              <a:lnSpc>
                <a:spcPts val="7772"/>
              </a:lnSpc>
              <a:spcBef>
                <a:spcPct val="0"/>
              </a:spcBef>
            </a:pPr>
            <a:endParaRPr lang="en-US" sz="5551" dirty="0">
              <a:solidFill>
                <a:srgbClr val="445947"/>
              </a:solidFill>
              <a:latin typeface="#9Slide05 SVNBulgary"/>
              <a:ea typeface="#9Slide05 SVNBulgary"/>
              <a:cs typeface="#9Slide05 SVNBulgary"/>
              <a:sym typeface="#9Slide05 SVNBulgary"/>
            </a:endParaRPr>
          </a:p>
        </p:txBody>
      </p:sp>
      <p:sp>
        <p:nvSpPr>
          <p:cNvPr id="16" name="TextBox 16"/>
          <p:cNvSpPr txBox="1"/>
          <p:nvPr/>
        </p:nvSpPr>
        <p:spPr>
          <a:xfrm>
            <a:off x="588280" y="3122786"/>
            <a:ext cx="6728158" cy="3727741"/>
          </a:xfrm>
          <a:prstGeom prst="rect">
            <a:avLst/>
          </a:prstGeom>
        </p:spPr>
        <p:txBody>
          <a:bodyPr lIns="0" tIns="0" rIns="0" bIns="0" rtlCol="0" anchor="t">
            <a:spAutoFit/>
          </a:bodyPr>
          <a:lstStyle/>
          <a:p>
            <a:pPr algn="ctr">
              <a:lnSpc>
                <a:spcPts val="5772"/>
              </a:lnSpc>
            </a:pPr>
            <a:r>
              <a:rPr lang="en-US" sz="4770">
                <a:solidFill>
                  <a:srgbClr val="342E2E"/>
                </a:solidFill>
                <a:latin typeface="#9Slide05 SVNBulgary"/>
                <a:ea typeface="#9Slide05 SVNBulgary"/>
                <a:cs typeface="#9Slide05 SVNBulgary"/>
                <a:sym typeface="#9Slide05 SVNBulgary"/>
              </a:rPr>
              <a:t>- Câu đơn là câu do </a:t>
            </a:r>
            <a:r>
              <a:rPr lang="en-US" sz="4770">
                <a:solidFill>
                  <a:srgbClr val="A63F27"/>
                </a:solidFill>
                <a:latin typeface="#9Slide05 SVNBulgary"/>
                <a:ea typeface="#9Slide05 SVNBulgary"/>
                <a:cs typeface="#9Slide05 SVNBulgary"/>
                <a:sym typeface="#9Slide05 SVNBulgary"/>
              </a:rPr>
              <a:t>một cụm chủ vị nòng cốt </a:t>
            </a:r>
            <a:r>
              <a:rPr lang="en-US" sz="4770">
                <a:solidFill>
                  <a:srgbClr val="342E2E"/>
                </a:solidFill>
                <a:latin typeface="#9Slide05 SVNBulgary"/>
                <a:ea typeface="#9Slide05 SVNBulgary"/>
                <a:cs typeface="#9Slide05 SVNBulgary"/>
                <a:sym typeface="#9Slide05 SVNBulgary"/>
              </a:rPr>
              <a:t>(cụm chủ vị không bị bao chứa trong cụm từ chính phụ hoặc cụm chủ vị khác) tạo thành.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4" grpId="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626185" y="1227643"/>
            <a:ext cx="7475753" cy="7522771"/>
          </a:xfrm>
          <a:custGeom>
            <a:avLst/>
            <a:gdLst/>
            <a:ahLst/>
            <a:cxnLst/>
            <a:rect l="l" t="t" r="r" b="b"/>
            <a:pathLst>
              <a:path w="7475753" h="7522771">
                <a:moveTo>
                  <a:pt x="0" y="0"/>
                </a:moveTo>
                <a:lnTo>
                  <a:pt x="7475753" y="0"/>
                </a:lnTo>
                <a:lnTo>
                  <a:pt x="7475753" y="7522770"/>
                </a:lnTo>
                <a:lnTo>
                  <a:pt x="0" y="752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061810" y="3237086"/>
            <a:ext cx="6164380" cy="7598619"/>
          </a:xfrm>
          <a:custGeom>
            <a:avLst/>
            <a:gdLst/>
            <a:ahLst/>
            <a:cxnLst/>
            <a:rect l="l" t="t" r="r" b="b"/>
            <a:pathLst>
              <a:path w="6164380" h="7598619">
                <a:moveTo>
                  <a:pt x="0" y="0"/>
                </a:moveTo>
                <a:lnTo>
                  <a:pt x="6164380" y="0"/>
                </a:lnTo>
                <a:lnTo>
                  <a:pt x="6164380" y="7598619"/>
                </a:lnTo>
                <a:lnTo>
                  <a:pt x="0" y="7598619"/>
                </a:lnTo>
                <a:lnTo>
                  <a:pt x="0" y="0"/>
                </a:lnTo>
                <a:close/>
              </a:path>
            </a:pathLst>
          </a:custGeom>
          <a:blipFill>
            <a:blip r:embed="rId8"/>
            <a:stretch>
              <a:fillRect/>
            </a:stretch>
          </a:blipFill>
        </p:spPr>
      </p:sp>
      <p:sp>
        <p:nvSpPr>
          <p:cNvPr id="6" name="TextBox 6"/>
          <p:cNvSpPr txBox="1"/>
          <p:nvPr/>
        </p:nvSpPr>
        <p:spPr>
          <a:xfrm>
            <a:off x="2167250" y="470901"/>
            <a:ext cx="12829633" cy="756742"/>
          </a:xfrm>
          <a:prstGeom prst="rect">
            <a:avLst/>
          </a:prstGeom>
        </p:spPr>
        <p:txBody>
          <a:bodyPr lIns="0" tIns="0" rIns="0" bIns="0" rtlCol="0" anchor="t">
            <a:spAutoFit/>
          </a:bodyPr>
          <a:lstStyle/>
          <a:p>
            <a:pPr algn="just">
              <a:lnSpc>
                <a:spcPts val="5805"/>
              </a:lnSpc>
            </a:pPr>
            <a:r>
              <a:rPr lang="en-US" sz="5278">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7" name="TextBox 7"/>
          <p:cNvSpPr txBox="1"/>
          <p:nvPr/>
        </p:nvSpPr>
        <p:spPr>
          <a:xfrm>
            <a:off x="10379589" y="2188321"/>
            <a:ext cx="5234376" cy="2955179"/>
          </a:xfrm>
          <a:prstGeom prst="rect">
            <a:avLst/>
          </a:prstGeom>
        </p:spPr>
        <p:txBody>
          <a:bodyPr lIns="0" tIns="0" rIns="0" bIns="0" rtlCol="0" anchor="t">
            <a:spAutoFit/>
          </a:bodyPr>
          <a:lstStyle/>
          <a:p>
            <a:pPr algn="ctr">
              <a:lnSpc>
                <a:spcPts val="5614"/>
              </a:lnSpc>
            </a:pPr>
            <a:r>
              <a:rPr lang="en-US" sz="4882">
                <a:solidFill>
                  <a:srgbClr val="B87807"/>
                </a:solidFill>
                <a:latin typeface="#9Slide05 SVNBulgary"/>
                <a:ea typeface="#9Slide05 SVNBulgary"/>
                <a:cs typeface="#9Slide05 SVNBulgary"/>
                <a:sym typeface="#9Slide05 SVNBulgary"/>
              </a:rPr>
              <a:t>Dựa vào kiến thức và hiểu biết của bản thân, em hãy chia sẻ khái niệm về câu đơn, câu ghép. </a:t>
            </a:r>
          </a:p>
        </p:txBody>
      </p:sp>
      <p:sp>
        <p:nvSpPr>
          <p:cNvPr id="8" name="TextBox 8"/>
          <p:cNvSpPr txBox="1"/>
          <p:nvPr/>
        </p:nvSpPr>
        <p:spPr>
          <a:xfrm>
            <a:off x="2379709" y="1177826"/>
            <a:ext cx="7999879" cy="2059261"/>
          </a:xfrm>
          <a:prstGeom prst="rect">
            <a:avLst/>
          </a:prstGeom>
        </p:spPr>
        <p:txBody>
          <a:bodyPr wrap="square" lIns="0" tIns="0" rIns="0" bIns="0" rtlCol="0" anchor="t">
            <a:spAutoFit/>
          </a:bodyPr>
          <a:lstStyle/>
          <a:p>
            <a:pPr algn="ctr">
              <a:lnSpc>
                <a:spcPts val="7772"/>
              </a:lnSpc>
              <a:spcBef>
                <a:spcPct val="0"/>
              </a:spcBef>
            </a:pPr>
            <a:r>
              <a:rPr lang="en-US" sz="5551" dirty="0">
                <a:solidFill>
                  <a:srgbClr val="445947"/>
                </a:solidFill>
                <a:latin typeface="#9Slide05 SVNBulgary"/>
                <a:ea typeface="#9Slide05 SVNBulgary"/>
                <a:cs typeface="#9Slide05 SVNBulgary"/>
                <a:sym typeface="#9Slide05 SVNBulgary"/>
              </a:rPr>
              <a:t>a. </a:t>
            </a:r>
            <a:r>
              <a:rPr lang="en-US" sz="5551" dirty="0" err="1">
                <a:solidFill>
                  <a:srgbClr val="445947"/>
                </a:solidFill>
                <a:latin typeface="#9Slide05 SVNBulgary"/>
                <a:ea typeface="#9Slide05 SVNBulgary"/>
                <a:cs typeface="#9Slide05 SVNBulgary"/>
                <a:sym typeface="#9Slide05 SVNBulgary"/>
              </a:rPr>
              <a:t>Khái</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niệm</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đơn</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ghép</a:t>
            </a:r>
            <a:endParaRPr lang="en-US" sz="5551" dirty="0">
              <a:solidFill>
                <a:srgbClr val="445947"/>
              </a:solidFill>
              <a:latin typeface="#9Slide05 SVNBulgary"/>
              <a:ea typeface="#9Slide05 SVNBulgary"/>
              <a:cs typeface="#9Slide05 SVNBulgary"/>
              <a:sym typeface="#9Slide05 SVNBulgary"/>
            </a:endParaRPr>
          </a:p>
          <a:p>
            <a:pPr algn="ctr">
              <a:lnSpc>
                <a:spcPts val="7772"/>
              </a:lnSpc>
              <a:spcBef>
                <a:spcPct val="0"/>
              </a:spcBef>
            </a:pPr>
            <a:endParaRPr lang="en-US" sz="5551" dirty="0">
              <a:solidFill>
                <a:srgbClr val="445947"/>
              </a:solidFill>
              <a:latin typeface="#9Slide05 SVNBulgary"/>
              <a:ea typeface="#9Slide05 SVNBulgary"/>
              <a:cs typeface="#9Slide05 SVNBulgary"/>
              <a:sym typeface="#9Slide05 SVNBulga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9703273" y="2550561"/>
            <a:ext cx="6875240" cy="3970782"/>
            <a:chOff x="0" y="0"/>
            <a:chExt cx="1810763" cy="1045803"/>
          </a:xfrm>
        </p:grpSpPr>
        <p:sp>
          <p:nvSpPr>
            <p:cNvPr id="5" name="Freeform 5"/>
            <p:cNvSpPr/>
            <p:nvPr/>
          </p:nvSpPr>
          <p:spPr>
            <a:xfrm>
              <a:off x="0" y="0"/>
              <a:ext cx="1810763" cy="1045803"/>
            </a:xfrm>
            <a:custGeom>
              <a:avLst/>
              <a:gdLst/>
              <a:ahLst/>
              <a:cxnLst/>
              <a:rect l="l" t="t" r="r" b="b"/>
              <a:pathLst>
                <a:path w="1810763" h="1045803">
                  <a:moveTo>
                    <a:pt x="57429" y="0"/>
                  </a:moveTo>
                  <a:lnTo>
                    <a:pt x="1753334" y="0"/>
                  </a:lnTo>
                  <a:cubicBezTo>
                    <a:pt x="1785051" y="0"/>
                    <a:pt x="1810763" y="25712"/>
                    <a:pt x="1810763" y="57429"/>
                  </a:cubicBezTo>
                  <a:lnTo>
                    <a:pt x="1810763" y="988374"/>
                  </a:lnTo>
                  <a:cubicBezTo>
                    <a:pt x="1810763" y="1003605"/>
                    <a:pt x="1804712" y="1018212"/>
                    <a:pt x="1793942" y="1028982"/>
                  </a:cubicBezTo>
                  <a:cubicBezTo>
                    <a:pt x="1783172" y="1039752"/>
                    <a:pt x="1768565" y="1045803"/>
                    <a:pt x="1753334" y="1045803"/>
                  </a:cubicBezTo>
                  <a:lnTo>
                    <a:pt x="57429" y="1045803"/>
                  </a:lnTo>
                  <a:cubicBezTo>
                    <a:pt x="25712" y="1045803"/>
                    <a:pt x="0" y="1020091"/>
                    <a:pt x="0" y="988374"/>
                  </a:cubicBezTo>
                  <a:lnTo>
                    <a:pt x="0" y="57429"/>
                  </a:lnTo>
                  <a:cubicBezTo>
                    <a:pt x="0" y="25712"/>
                    <a:pt x="25712" y="0"/>
                    <a:pt x="57429" y="0"/>
                  </a:cubicBezTo>
                  <a:close/>
                </a:path>
              </a:pathLst>
            </a:custGeom>
            <a:solidFill>
              <a:srgbClr val="FFFFFF"/>
            </a:solidFill>
          </p:spPr>
        </p:sp>
        <p:sp>
          <p:nvSpPr>
            <p:cNvPr id="6" name="TextBox 6"/>
            <p:cNvSpPr txBox="1"/>
            <p:nvPr/>
          </p:nvSpPr>
          <p:spPr>
            <a:xfrm>
              <a:off x="0" y="-38100"/>
              <a:ext cx="1810763" cy="108390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709487" y="2688827"/>
            <a:ext cx="6875240" cy="3970782"/>
            <a:chOff x="0" y="0"/>
            <a:chExt cx="1810763" cy="1045803"/>
          </a:xfrm>
        </p:grpSpPr>
        <p:sp>
          <p:nvSpPr>
            <p:cNvPr id="8" name="Freeform 8"/>
            <p:cNvSpPr/>
            <p:nvPr/>
          </p:nvSpPr>
          <p:spPr>
            <a:xfrm>
              <a:off x="0" y="0"/>
              <a:ext cx="1810763" cy="1045803"/>
            </a:xfrm>
            <a:custGeom>
              <a:avLst/>
              <a:gdLst/>
              <a:ahLst/>
              <a:cxnLst/>
              <a:rect l="l" t="t" r="r" b="b"/>
              <a:pathLst>
                <a:path w="1810763" h="1045803">
                  <a:moveTo>
                    <a:pt x="57429" y="0"/>
                  </a:moveTo>
                  <a:lnTo>
                    <a:pt x="1753334" y="0"/>
                  </a:lnTo>
                  <a:cubicBezTo>
                    <a:pt x="1785051" y="0"/>
                    <a:pt x="1810763" y="25712"/>
                    <a:pt x="1810763" y="57429"/>
                  </a:cubicBezTo>
                  <a:lnTo>
                    <a:pt x="1810763" y="988374"/>
                  </a:lnTo>
                  <a:cubicBezTo>
                    <a:pt x="1810763" y="1003605"/>
                    <a:pt x="1804712" y="1018212"/>
                    <a:pt x="1793942" y="1028982"/>
                  </a:cubicBezTo>
                  <a:cubicBezTo>
                    <a:pt x="1783172" y="1039752"/>
                    <a:pt x="1768565" y="1045803"/>
                    <a:pt x="1753334" y="1045803"/>
                  </a:cubicBezTo>
                  <a:lnTo>
                    <a:pt x="57429" y="1045803"/>
                  </a:lnTo>
                  <a:cubicBezTo>
                    <a:pt x="25712" y="1045803"/>
                    <a:pt x="0" y="1020091"/>
                    <a:pt x="0" y="988374"/>
                  </a:cubicBezTo>
                  <a:lnTo>
                    <a:pt x="0" y="57429"/>
                  </a:lnTo>
                  <a:cubicBezTo>
                    <a:pt x="0" y="25712"/>
                    <a:pt x="25712" y="0"/>
                    <a:pt x="57429" y="0"/>
                  </a:cubicBezTo>
                  <a:close/>
                </a:path>
              </a:pathLst>
            </a:custGeom>
            <a:solidFill>
              <a:srgbClr val="FFFFFF"/>
            </a:solidFill>
          </p:spPr>
        </p:sp>
        <p:sp>
          <p:nvSpPr>
            <p:cNvPr id="9" name="TextBox 9"/>
            <p:cNvSpPr txBox="1"/>
            <p:nvPr/>
          </p:nvSpPr>
          <p:spPr>
            <a:xfrm>
              <a:off x="0" y="-38100"/>
              <a:ext cx="1810763" cy="108390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9797203" y="2793602"/>
            <a:ext cx="6728158" cy="3003841"/>
          </a:xfrm>
          <a:prstGeom prst="rect">
            <a:avLst/>
          </a:prstGeom>
        </p:spPr>
        <p:txBody>
          <a:bodyPr lIns="0" tIns="0" rIns="0" bIns="0" rtlCol="0" anchor="t">
            <a:spAutoFit/>
          </a:bodyPr>
          <a:lstStyle/>
          <a:p>
            <a:pPr algn="ctr">
              <a:lnSpc>
                <a:spcPts val="5772"/>
              </a:lnSpc>
            </a:pP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Câu</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ghép</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là</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câu</a:t>
            </a:r>
            <a:r>
              <a:rPr lang="en-US" sz="4770" dirty="0">
                <a:solidFill>
                  <a:srgbClr val="342E2E"/>
                </a:solidFill>
                <a:latin typeface="#9Slide05 SVNBulgary"/>
                <a:ea typeface="#9Slide05 SVNBulgary"/>
                <a:cs typeface="#9Slide05 SVNBulgary"/>
                <a:sym typeface="#9Slide05 SVNBulgary"/>
              </a:rPr>
              <a:t> </a:t>
            </a:r>
            <a:r>
              <a:rPr lang="en-US" sz="4770" dirty="0">
                <a:solidFill>
                  <a:srgbClr val="8D3A26"/>
                </a:solidFill>
                <a:latin typeface="#9Slide05 SVNBulgary"/>
                <a:ea typeface="#9Slide05 SVNBulgary"/>
                <a:cs typeface="#9Slide05 SVNBulgary"/>
                <a:sym typeface="#9Slide05 SVNBulgary"/>
              </a:rPr>
              <a:t>do </a:t>
            </a:r>
            <a:r>
              <a:rPr lang="en-US" sz="4770" dirty="0" err="1">
                <a:solidFill>
                  <a:srgbClr val="8D3A26"/>
                </a:solidFill>
                <a:latin typeface="#9Slide05 SVNBulgary"/>
                <a:ea typeface="#9Slide05 SVNBulgary"/>
                <a:cs typeface="#9Slide05 SVNBulgary"/>
                <a:sym typeface="#9Slide05 SVNBulgary"/>
              </a:rPr>
              <a:t>hai</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hoặc</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nhiều</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cụm</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chủ</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vị</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nòng</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cốt</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ghép</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lại</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với</a:t>
            </a:r>
            <a:r>
              <a:rPr lang="en-US" sz="4770" dirty="0">
                <a:solidFill>
                  <a:srgbClr val="342E2E"/>
                </a:solidFill>
                <a:latin typeface="#9Slide05 SVNBulgary"/>
                <a:ea typeface="#9Slide05 SVNBulgary"/>
                <a:cs typeface="#9Slide05 SVNBulgary"/>
                <a:sym typeface="#9Slide05 SVNBulgary"/>
              </a:rPr>
              <a:t> nhau </a:t>
            </a:r>
            <a:r>
              <a:rPr lang="en-US" sz="4770" dirty="0" err="1">
                <a:solidFill>
                  <a:srgbClr val="342E2E"/>
                </a:solidFill>
                <a:latin typeface="#9Slide05 SVNBulgary"/>
                <a:ea typeface="#9Slide05 SVNBulgary"/>
                <a:cs typeface="#9Slide05 SVNBulgary"/>
                <a:sym typeface="#9Slide05 SVNBulgary"/>
              </a:rPr>
              <a:t>tạo</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thành</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mỗi</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cụm</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chủ</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vị</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đó</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được</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gọi</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là</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một</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vế</a:t>
            </a:r>
            <a:r>
              <a:rPr lang="en-US" sz="4770" dirty="0">
                <a:solidFill>
                  <a:srgbClr val="8D3A26"/>
                </a:solidFill>
                <a:latin typeface="#9Slide05 SVNBulgary"/>
                <a:ea typeface="#9Slide05 SVNBulgary"/>
                <a:cs typeface="#9Slide05 SVNBulgary"/>
                <a:sym typeface="#9Slide05 SVNBulgary"/>
              </a:rPr>
              <a:t> </a:t>
            </a:r>
            <a:r>
              <a:rPr lang="en-US" sz="4770" dirty="0" err="1">
                <a:solidFill>
                  <a:srgbClr val="8D3A26"/>
                </a:solidFill>
                <a:latin typeface="#9Slide05 SVNBulgary"/>
                <a:ea typeface="#9Slide05 SVNBulgary"/>
                <a:cs typeface="#9Slide05 SVNBulgary"/>
                <a:sym typeface="#9Slide05 SVNBulgary"/>
              </a:rPr>
              <a:t>câu</a:t>
            </a:r>
            <a:r>
              <a:rPr lang="en-US" sz="4770" dirty="0">
                <a:solidFill>
                  <a:srgbClr val="342E2E"/>
                </a:solidFill>
                <a:latin typeface="#9Slide05 SVNBulgary"/>
                <a:ea typeface="#9Slide05 SVNBulgary"/>
                <a:cs typeface="#9Slide05 SVNBulgary"/>
                <a:sym typeface="#9Slide05 SVNBulgary"/>
              </a:rPr>
              <a:t>.</a:t>
            </a:r>
          </a:p>
        </p:txBody>
      </p:sp>
      <p:sp>
        <p:nvSpPr>
          <p:cNvPr id="11" name="TextBox 11"/>
          <p:cNvSpPr txBox="1"/>
          <p:nvPr/>
        </p:nvSpPr>
        <p:spPr>
          <a:xfrm>
            <a:off x="2167250" y="470901"/>
            <a:ext cx="12829633" cy="756742"/>
          </a:xfrm>
          <a:prstGeom prst="rect">
            <a:avLst/>
          </a:prstGeom>
        </p:spPr>
        <p:txBody>
          <a:bodyPr lIns="0" tIns="0" rIns="0" bIns="0" rtlCol="0" anchor="t">
            <a:spAutoFit/>
          </a:bodyPr>
          <a:lstStyle/>
          <a:p>
            <a:pPr algn="just">
              <a:lnSpc>
                <a:spcPts val="5805"/>
              </a:lnSpc>
            </a:pPr>
            <a:r>
              <a:rPr lang="en-US" sz="5278">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12" name="TextBox 12"/>
          <p:cNvSpPr txBox="1"/>
          <p:nvPr/>
        </p:nvSpPr>
        <p:spPr>
          <a:xfrm>
            <a:off x="2379710" y="1177826"/>
            <a:ext cx="8593090" cy="2059261"/>
          </a:xfrm>
          <a:prstGeom prst="rect">
            <a:avLst/>
          </a:prstGeom>
        </p:spPr>
        <p:txBody>
          <a:bodyPr wrap="square" lIns="0" tIns="0" rIns="0" bIns="0" rtlCol="0" anchor="t">
            <a:spAutoFit/>
          </a:bodyPr>
          <a:lstStyle/>
          <a:p>
            <a:pPr algn="ctr">
              <a:lnSpc>
                <a:spcPts val="7772"/>
              </a:lnSpc>
              <a:spcBef>
                <a:spcPct val="0"/>
              </a:spcBef>
            </a:pPr>
            <a:r>
              <a:rPr lang="en-US" sz="5551" dirty="0">
                <a:solidFill>
                  <a:srgbClr val="445947"/>
                </a:solidFill>
                <a:latin typeface="#9Slide05 SVNBulgary"/>
                <a:ea typeface="#9Slide05 SVNBulgary"/>
                <a:cs typeface="#9Slide05 SVNBulgary"/>
                <a:sym typeface="#9Slide05 SVNBulgary"/>
              </a:rPr>
              <a:t>a. </a:t>
            </a:r>
            <a:r>
              <a:rPr lang="en-US" sz="5551" dirty="0" err="1">
                <a:solidFill>
                  <a:srgbClr val="445947"/>
                </a:solidFill>
                <a:latin typeface="#9Slide05 SVNBulgary"/>
                <a:ea typeface="#9Slide05 SVNBulgary"/>
                <a:cs typeface="#9Slide05 SVNBulgary"/>
                <a:sym typeface="#9Slide05 SVNBulgary"/>
              </a:rPr>
              <a:t>Khái</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niệm</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đơn</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ghép</a:t>
            </a:r>
            <a:endParaRPr lang="en-US" sz="5551" dirty="0">
              <a:solidFill>
                <a:srgbClr val="445947"/>
              </a:solidFill>
              <a:latin typeface="#9Slide05 SVNBulgary"/>
              <a:ea typeface="#9Slide05 SVNBulgary"/>
              <a:cs typeface="#9Slide05 SVNBulgary"/>
              <a:sym typeface="#9Slide05 SVNBulgary"/>
            </a:endParaRPr>
          </a:p>
          <a:p>
            <a:pPr algn="ctr">
              <a:lnSpc>
                <a:spcPts val="7772"/>
              </a:lnSpc>
              <a:spcBef>
                <a:spcPct val="0"/>
              </a:spcBef>
            </a:pPr>
            <a:endParaRPr lang="en-US" sz="5551" dirty="0">
              <a:solidFill>
                <a:srgbClr val="445947"/>
              </a:solidFill>
              <a:latin typeface="#9Slide05 SVNBulgary"/>
              <a:ea typeface="#9Slide05 SVNBulgary"/>
              <a:cs typeface="#9Slide05 SVNBulgary"/>
              <a:sym typeface="#9Slide05 SVNBulgary"/>
            </a:endParaRPr>
          </a:p>
        </p:txBody>
      </p:sp>
      <p:sp>
        <p:nvSpPr>
          <p:cNvPr id="13" name="TextBox 13"/>
          <p:cNvSpPr txBox="1"/>
          <p:nvPr/>
        </p:nvSpPr>
        <p:spPr>
          <a:xfrm>
            <a:off x="1856568" y="2793602"/>
            <a:ext cx="6728158" cy="3727741"/>
          </a:xfrm>
          <a:prstGeom prst="rect">
            <a:avLst/>
          </a:prstGeom>
        </p:spPr>
        <p:txBody>
          <a:bodyPr lIns="0" tIns="0" rIns="0" bIns="0" rtlCol="0" anchor="t">
            <a:spAutoFit/>
          </a:bodyPr>
          <a:lstStyle/>
          <a:p>
            <a:pPr algn="ctr">
              <a:lnSpc>
                <a:spcPts val="5772"/>
              </a:lnSpc>
            </a:pP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Câu</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đơn</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là</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câu</a:t>
            </a:r>
            <a:r>
              <a:rPr lang="en-US" sz="4770" dirty="0">
                <a:solidFill>
                  <a:srgbClr val="342E2E"/>
                </a:solidFill>
                <a:latin typeface="#9Slide05 SVNBulgary"/>
                <a:ea typeface="#9Slide05 SVNBulgary"/>
                <a:cs typeface="#9Slide05 SVNBulgary"/>
                <a:sym typeface="#9Slide05 SVNBulgary"/>
              </a:rPr>
              <a:t> do </a:t>
            </a:r>
            <a:r>
              <a:rPr lang="en-US" sz="4770" dirty="0" err="1">
                <a:solidFill>
                  <a:srgbClr val="A63F27"/>
                </a:solidFill>
                <a:latin typeface="#9Slide05 SVNBulgary"/>
                <a:ea typeface="#9Slide05 SVNBulgary"/>
                <a:cs typeface="#9Slide05 SVNBulgary"/>
                <a:sym typeface="#9Slide05 SVNBulgary"/>
              </a:rPr>
              <a:t>một</a:t>
            </a:r>
            <a:r>
              <a:rPr lang="en-US" sz="4770" dirty="0">
                <a:solidFill>
                  <a:srgbClr val="A63F27"/>
                </a:solidFill>
                <a:latin typeface="#9Slide05 SVNBulgary"/>
                <a:ea typeface="#9Slide05 SVNBulgary"/>
                <a:cs typeface="#9Slide05 SVNBulgary"/>
                <a:sym typeface="#9Slide05 SVNBulgary"/>
              </a:rPr>
              <a:t> </a:t>
            </a:r>
            <a:r>
              <a:rPr lang="en-US" sz="4770" dirty="0" err="1">
                <a:solidFill>
                  <a:srgbClr val="A63F27"/>
                </a:solidFill>
                <a:latin typeface="#9Slide05 SVNBulgary"/>
                <a:ea typeface="#9Slide05 SVNBulgary"/>
                <a:cs typeface="#9Slide05 SVNBulgary"/>
                <a:sym typeface="#9Slide05 SVNBulgary"/>
              </a:rPr>
              <a:t>cụm</a:t>
            </a:r>
            <a:r>
              <a:rPr lang="en-US" sz="4770" dirty="0">
                <a:solidFill>
                  <a:srgbClr val="A63F27"/>
                </a:solidFill>
                <a:latin typeface="#9Slide05 SVNBulgary"/>
                <a:ea typeface="#9Slide05 SVNBulgary"/>
                <a:cs typeface="#9Slide05 SVNBulgary"/>
                <a:sym typeface="#9Slide05 SVNBulgary"/>
              </a:rPr>
              <a:t> </a:t>
            </a:r>
            <a:r>
              <a:rPr lang="en-US" sz="4770" dirty="0" err="1">
                <a:solidFill>
                  <a:srgbClr val="A63F27"/>
                </a:solidFill>
                <a:latin typeface="#9Slide05 SVNBulgary"/>
                <a:ea typeface="#9Slide05 SVNBulgary"/>
                <a:cs typeface="#9Slide05 SVNBulgary"/>
                <a:sym typeface="#9Slide05 SVNBulgary"/>
              </a:rPr>
              <a:t>chủ</a:t>
            </a:r>
            <a:r>
              <a:rPr lang="en-US" sz="4770" dirty="0">
                <a:solidFill>
                  <a:srgbClr val="A63F27"/>
                </a:solidFill>
                <a:latin typeface="#9Slide05 SVNBulgary"/>
                <a:ea typeface="#9Slide05 SVNBulgary"/>
                <a:cs typeface="#9Slide05 SVNBulgary"/>
                <a:sym typeface="#9Slide05 SVNBulgary"/>
              </a:rPr>
              <a:t> </a:t>
            </a:r>
            <a:r>
              <a:rPr lang="en-US" sz="4770" dirty="0" err="1">
                <a:solidFill>
                  <a:srgbClr val="A63F27"/>
                </a:solidFill>
                <a:latin typeface="#9Slide05 SVNBulgary"/>
                <a:ea typeface="#9Slide05 SVNBulgary"/>
                <a:cs typeface="#9Slide05 SVNBulgary"/>
                <a:sym typeface="#9Slide05 SVNBulgary"/>
              </a:rPr>
              <a:t>vị</a:t>
            </a:r>
            <a:r>
              <a:rPr lang="en-US" sz="4770" dirty="0">
                <a:solidFill>
                  <a:srgbClr val="A63F27"/>
                </a:solidFill>
                <a:latin typeface="#9Slide05 SVNBulgary"/>
                <a:ea typeface="#9Slide05 SVNBulgary"/>
                <a:cs typeface="#9Slide05 SVNBulgary"/>
                <a:sym typeface="#9Slide05 SVNBulgary"/>
              </a:rPr>
              <a:t> </a:t>
            </a:r>
            <a:r>
              <a:rPr lang="en-US" sz="4770" dirty="0" err="1">
                <a:solidFill>
                  <a:srgbClr val="A63F27"/>
                </a:solidFill>
                <a:latin typeface="#9Slide05 SVNBulgary"/>
                <a:ea typeface="#9Slide05 SVNBulgary"/>
                <a:cs typeface="#9Slide05 SVNBulgary"/>
                <a:sym typeface="#9Slide05 SVNBulgary"/>
              </a:rPr>
              <a:t>nòng</a:t>
            </a:r>
            <a:r>
              <a:rPr lang="en-US" sz="4770" dirty="0">
                <a:solidFill>
                  <a:srgbClr val="A63F27"/>
                </a:solidFill>
                <a:latin typeface="#9Slide05 SVNBulgary"/>
                <a:ea typeface="#9Slide05 SVNBulgary"/>
                <a:cs typeface="#9Slide05 SVNBulgary"/>
                <a:sym typeface="#9Slide05 SVNBulgary"/>
              </a:rPr>
              <a:t> </a:t>
            </a:r>
            <a:r>
              <a:rPr lang="en-US" sz="4770" dirty="0" err="1">
                <a:solidFill>
                  <a:srgbClr val="A63F27"/>
                </a:solidFill>
                <a:latin typeface="#9Slide05 SVNBulgary"/>
                <a:ea typeface="#9Slide05 SVNBulgary"/>
                <a:cs typeface="#9Slide05 SVNBulgary"/>
                <a:sym typeface="#9Slide05 SVNBulgary"/>
              </a:rPr>
              <a:t>cốt</a:t>
            </a:r>
            <a:r>
              <a:rPr lang="en-US" sz="4770" dirty="0">
                <a:solidFill>
                  <a:srgbClr val="A63F27"/>
                </a:solidFill>
                <a:latin typeface="#9Slide05 SVNBulgary"/>
                <a:ea typeface="#9Slide05 SVNBulgary"/>
                <a:cs typeface="#9Slide05 SVNBulgary"/>
                <a:sym typeface="#9Slide05 SVNBulgary"/>
              </a:rPr>
              <a:t> </a:t>
            </a:r>
            <a:r>
              <a:rPr lang="en-US" sz="4770" dirty="0">
                <a:solidFill>
                  <a:srgbClr val="342E2E"/>
                </a:solidFill>
                <a:latin typeface="#9Slide05 SVNBulgary"/>
                <a:ea typeface="#9Slide05 SVNBulgary"/>
                <a:cs typeface="#9Slide05 SVNBulgary"/>
                <a:sym typeface="#9Slide05 SVNBulgary"/>
              </a:rPr>
              <a:t>(</a:t>
            </a:r>
            <a:r>
              <a:rPr lang="en-US" sz="4770" dirty="0" err="1">
                <a:solidFill>
                  <a:srgbClr val="342E2E"/>
                </a:solidFill>
                <a:latin typeface="#9Slide05 SVNBulgary"/>
                <a:ea typeface="#9Slide05 SVNBulgary"/>
                <a:cs typeface="#9Slide05 SVNBulgary"/>
                <a:sym typeface="#9Slide05 SVNBulgary"/>
              </a:rPr>
              <a:t>cụm</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chủ</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vị</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không</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bị</a:t>
            </a:r>
            <a:r>
              <a:rPr lang="en-US" sz="4770" dirty="0">
                <a:solidFill>
                  <a:srgbClr val="342E2E"/>
                </a:solidFill>
                <a:latin typeface="#9Slide05 SVNBulgary"/>
                <a:ea typeface="#9Slide05 SVNBulgary"/>
                <a:cs typeface="#9Slide05 SVNBulgary"/>
                <a:sym typeface="#9Slide05 SVNBulgary"/>
              </a:rPr>
              <a:t> bao </a:t>
            </a:r>
            <a:r>
              <a:rPr lang="en-US" sz="4770" dirty="0" err="1">
                <a:solidFill>
                  <a:srgbClr val="342E2E"/>
                </a:solidFill>
                <a:latin typeface="#9Slide05 SVNBulgary"/>
                <a:ea typeface="#9Slide05 SVNBulgary"/>
                <a:cs typeface="#9Slide05 SVNBulgary"/>
                <a:sym typeface="#9Slide05 SVNBulgary"/>
              </a:rPr>
              <a:t>chứa</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trong</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cụm</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từ</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chính</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phụ</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hoặc</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cụm</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chủ</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vị</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khác</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tạo</a:t>
            </a:r>
            <a:r>
              <a:rPr lang="en-US" sz="4770" dirty="0">
                <a:solidFill>
                  <a:srgbClr val="342E2E"/>
                </a:solidFill>
                <a:latin typeface="#9Slide05 SVNBulgary"/>
                <a:ea typeface="#9Slide05 SVNBulgary"/>
                <a:cs typeface="#9Slide05 SVNBulgary"/>
                <a:sym typeface="#9Slide05 SVNBulgary"/>
              </a:rPr>
              <a:t> </a:t>
            </a:r>
            <a:r>
              <a:rPr lang="en-US" sz="4770" dirty="0" err="1">
                <a:solidFill>
                  <a:srgbClr val="342E2E"/>
                </a:solidFill>
                <a:latin typeface="#9Slide05 SVNBulgary"/>
                <a:ea typeface="#9Slide05 SVNBulgary"/>
                <a:cs typeface="#9Slide05 SVNBulgary"/>
                <a:sym typeface="#9Slide05 SVNBulgary"/>
              </a:rPr>
              <a:t>thành</a:t>
            </a:r>
            <a:r>
              <a:rPr lang="en-US" sz="4770" dirty="0">
                <a:solidFill>
                  <a:srgbClr val="342E2E"/>
                </a:solidFill>
                <a:latin typeface="#9Slide05 SVNBulgary"/>
                <a:ea typeface="#9Slide05 SVNBulgary"/>
                <a:cs typeface="#9Slide05 SVNBulgary"/>
                <a:sym typeface="#9Slide05 SVNBulgary"/>
              </a:rPr>
              <a:t>. </a:t>
            </a:r>
          </a:p>
        </p:txBody>
      </p:sp>
      <p:sp>
        <p:nvSpPr>
          <p:cNvPr id="14" name="TextBox 14"/>
          <p:cNvSpPr txBox="1"/>
          <p:nvPr/>
        </p:nvSpPr>
        <p:spPr>
          <a:xfrm>
            <a:off x="2440278" y="6659609"/>
            <a:ext cx="5413658" cy="850763"/>
          </a:xfrm>
          <a:prstGeom prst="rect">
            <a:avLst/>
          </a:prstGeom>
        </p:spPr>
        <p:txBody>
          <a:bodyPr lIns="0" tIns="0" rIns="0" bIns="0" rtlCol="0" anchor="t">
            <a:spAutoFit/>
          </a:bodyPr>
          <a:lstStyle/>
          <a:p>
            <a:pPr algn="ctr">
              <a:lnSpc>
                <a:spcPts val="6132"/>
              </a:lnSpc>
              <a:spcBef>
                <a:spcPct val="0"/>
              </a:spcBef>
            </a:pPr>
            <a:r>
              <a:rPr lang="en-US" sz="4380" dirty="0" err="1">
                <a:solidFill>
                  <a:srgbClr val="8D3A26"/>
                </a:solidFill>
                <a:latin typeface="#9Slide05 SVNBulgary"/>
                <a:ea typeface="#9Slide05 SVNBulgary"/>
                <a:cs typeface="#9Slide05 SVNBulgary"/>
                <a:sym typeface="#9Slide05 SVNBulgary"/>
              </a:rPr>
              <a:t>Mô</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hình</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cấu</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tạo</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câu</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đơn</a:t>
            </a:r>
            <a:endParaRPr lang="en-US" sz="4380" dirty="0">
              <a:solidFill>
                <a:srgbClr val="8D3A26"/>
              </a:solidFill>
              <a:latin typeface="#9Slide05 SVNBulgary"/>
              <a:ea typeface="#9Slide05 SVNBulgary"/>
              <a:cs typeface="#9Slide05 SVNBulgary"/>
              <a:sym typeface="#9Slide05 SVNBulgary"/>
            </a:endParaRPr>
          </a:p>
        </p:txBody>
      </p:sp>
      <p:grpSp>
        <p:nvGrpSpPr>
          <p:cNvPr id="15" name="Group 15"/>
          <p:cNvGrpSpPr/>
          <p:nvPr/>
        </p:nvGrpSpPr>
        <p:grpSpPr>
          <a:xfrm>
            <a:off x="1856568" y="7660867"/>
            <a:ext cx="6177518" cy="1187882"/>
            <a:chOff x="0" y="0"/>
            <a:chExt cx="8236691" cy="1583842"/>
          </a:xfrm>
        </p:grpSpPr>
        <p:grpSp>
          <p:nvGrpSpPr>
            <p:cNvPr id="16" name="Group 16"/>
            <p:cNvGrpSpPr/>
            <p:nvPr/>
          </p:nvGrpSpPr>
          <p:grpSpPr>
            <a:xfrm>
              <a:off x="0" y="0"/>
              <a:ext cx="4114800" cy="1583842"/>
              <a:chOff x="0" y="0"/>
              <a:chExt cx="812800" cy="312858"/>
            </a:xfrm>
          </p:grpSpPr>
          <p:sp>
            <p:nvSpPr>
              <p:cNvPr id="17" name="Freeform 17"/>
              <p:cNvSpPr/>
              <p:nvPr/>
            </p:nvSpPr>
            <p:spPr>
              <a:xfrm>
                <a:off x="0" y="0"/>
                <a:ext cx="812800" cy="312858"/>
              </a:xfrm>
              <a:custGeom>
                <a:avLst/>
                <a:gdLst/>
                <a:ahLst/>
                <a:cxnLst/>
                <a:rect l="l" t="t" r="r" b="b"/>
                <a:pathLst>
                  <a:path w="812800" h="312858">
                    <a:moveTo>
                      <a:pt x="0" y="0"/>
                    </a:moveTo>
                    <a:lnTo>
                      <a:pt x="812800" y="0"/>
                    </a:lnTo>
                    <a:lnTo>
                      <a:pt x="812800" y="312858"/>
                    </a:lnTo>
                    <a:lnTo>
                      <a:pt x="0" y="312858"/>
                    </a:lnTo>
                    <a:close/>
                  </a:path>
                </a:pathLst>
              </a:custGeom>
              <a:solidFill>
                <a:srgbClr val="F8B884"/>
              </a:solidFill>
            </p:spPr>
          </p:sp>
          <p:sp>
            <p:nvSpPr>
              <p:cNvPr id="18" name="TextBox 18"/>
              <p:cNvSpPr txBox="1"/>
              <p:nvPr/>
            </p:nvSpPr>
            <p:spPr>
              <a:xfrm>
                <a:off x="0" y="-95250"/>
                <a:ext cx="812800" cy="408108"/>
              </a:xfrm>
              <a:prstGeom prst="rect">
                <a:avLst/>
              </a:prstGeom>
            </p:spPr>
            <p:txBody>
              <a:bodyPr lIns="50800" tIns="50800" rIns="50800" bIns="50800" rtlCol="0" anchor="ctr"/>
              <a:lstStyle/>
              <a:p>
                <a:pPr algn="ctr">
                  <a:lnSpc>
                    <a:spcPts val="6719"/>
                  </a:lnSpc>
                </a:pPr>
                <a:r>
                  <a:rPr lang="en-US" sz="4800">
                    <a:solidFill>
                      <a:srgbClr val="000000"/>
                    </a:solidFill>
                    <a:latin typeface="#9Slide03 Arima Madurai Black"/>
                    <a:ea typeface="#9Slide03 Arima Madurai Black"/>
                    <a:cs typeface="#9Slide03 Arima Madurai Black"/>
                    <a:sym typeface="#9Slide03 Arima Madurai Black"/>
                  </a:rPr>
                  <a:t>C</a:t>
                </a:r>
              </a:p>
            </p:txBody>
          </p:sp>
        </p:grpSp>
        <p:grpSp>
          <p:nvGrpSpPr>
            <p:cNvPr id="19" name="Group 19"/>
            <p:cNvGrpSpPr/>
            <p:nvPr/>
          </p:nvGrpSpPr>
          <p:grpSpPr>
            <a:xfrm>
              <a:off x="4121891" y="0"/>
              <a:ext cx="4114800" cy="1583842"/>
              <a:chOff x="0" y="0"/>
              <a:chExt cx="812800" cy="312858"/>
            </a:xfrm>
          </p:grpSpPr>
          <p:sp>
            <p:nvSpPr>
              <p:cNvPr id="20" name="Freeform 20"/>
              <p:cNvSpPr/>
              <p:nvPr/>
            </p:nvSpPr>
            <p:spPr>
              <a:xfrm>
                <a:off x="0" y="0"/>
                <a:ext cx="812800" cy="312858"/>
              </a:xfrm>
              <a:custGeom>
                <a:avLst/>
                <a:gdLst/>
                <a:ahLst/>
                <a:cxnLst/>
                <a:rect l="l" t="t" r="r" b="b"/>
                <a:pathLst>
                  <a:path w="812800" h="312858">
                    <a:moveTo>
                      <a:pt x="0" y="0"/>
                    </a:moveTo>
                    <a:lnTo>
                      <a:pt x="812800" y="0"/>
                    </a:lnTo>
                    <a:lnTo>
                      <a:pt x="812800" y="312858"/>
                    </a:lnTo>
                    <a:lnTo>
                      <a:pt x="0" y="312858"/>
                    </a:lnTo>
                    <a:close/>
                  </a:path>
                </a:pathLst>
              </a:custGeom>
              <a:solidFill>
                <a:srgbClr val="96B19A"/>
              </a:solidFill>
            </p:spPr>
          </p:sp>
          <p:sp>
            <p:nvSpPr>
              <p:cNvPr id="21" name="TextBox 21"/>
              <p:cNvSpPr txBox="1"/>
              <p:nvPr/>
            </p:nvSpPr>
            <p:spPr>
              <a:xfrm>
                <a:off x="0" y="-76200"/>
                <a:ext cx="812800" cy="389058"/>
              </a:xfrm>
              <a:prstGeom prst="rect">
                <a:avLst/>
              </a:prstGeom>
            </p:spPr>
            <p:txBody>
              <a:bodyPr lIns="50800" tIns="50800" rIns="50800" bIns="50800" rtlCol="0" anchor="ctr"/>
              <a:lstStyle/>
              <a:p>
                <a:pPr algn="ctr">
                  <a:lnSpc>
                    <a:spcPts val="5880"/>
                  </a:lnSpc>
                </a:pPr>
                <a:r>
                  <a:rPr lang="en-US" sz="4200">
                    <a:solidFill>
                      <a:srgbClr val="000000"/>
                    </a:solidFill>
                    <a:latin typeface="#9Slide03 Arima Madurai Black"/>
                    <a:ea typeface="#9Slide03 Arima Madurai Black"/>
                    <a:cs typeface="#9Slide03 Arima Madurai Black"/>
                    <a:sym typeface="#9Slide03 Arima Madurai Black"/>
                  </a:rPr>
                  <a:t>V</a:t>
                </a:r>
              </a:p>
            </p:txBody>
          </p:sp>
        </p:grpSp>
      </p:grpSp>
      <p:sp>
        <p:nvSpPr>
          <p:cNvPr id="22" name="TextBox 22"/>
          <p:cNvSpPr txBox="1"/>
          <p:nvPr/>
        </p:nvSpPr>
        <p:spPr>
          <a:xfrm>
            <a:off x="10595964" y="6659609"/>
            <a:ext cx="5413658" cy="850763"/>
          </a:xfrm>
          <a:prstGeom prst="rect">
            <a:avLst/>
          </a:prstGeom>
        </p:spPr>
        <p:txBody>
          <a:bodyPr lIns="0" tIns="0" rIns="0" bIns="0" rtlCol="0" anchor="t">
            <a:spAutoFit/>
          </a:bodyPr>
          <a:lstStyle/>
          <a:p>
            <a:pPr algn="ctr">
              <a:lnSpc>
                <a:spcPts val="6132"/>
              </a:lnSpc>
              <a:spcBef>
                <a:spcPct val="0"/>
              </a:spcBef>
            </a:pPr>
            <a:r>
              <a:rPr lang="en-US" sz="4380" dirty="0" err="1">
                <a:solidFill>
                  <a:srgbClr val="8D3A26"/>
                </a:solidFill>
                <a:latin typeface="#9Slide05 SVNBulgary"/>
                <a:ea typeface="#9Slide05 SVNBulgary"/>
                <a:cs typeface="#9Slide05 SVNBulgary"/>
                <a:sym typeface="#9Slide05 SVNBulgary"/>
              </a:rPr>
              <a:t>Mô</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hình</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cấu</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tạo</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câu</a:t>
            </a:r>
            <a:r>
              <a:rPr lang="en-US" sz="4380" dirty="0">
                <a:solidFill>
                  <a:srgbClr val="8D3A26"/>
                </a:solidFill>
                <a:latin typeface="#9Slide05 SVNBulgary"/>
                <a:ea typeface="#9Slide05 SVNBulgary"/>
                <a:cs typeface="#9Slide05 SVNBulgary"/>
                <a:sym typeface="#9Slide05 SVNBulgary"/>
              </a:rPr>
              <a:t> </a:t>
            </a:r>
            <a:r>
              <a:rPr lang="en-US" sz="4380" dirty="0" err="1">
                <a:solidFill>
                  <a:srgbClr val="8D3A26"/>
                </a:solidFill>
                <a:latin typeface="#9Slide05 SVNBulgary"/>
                <a:ea typeface="#9Slide05 SVNBulgary"/>
                <a:cs typeface="#9Slide05 SVNBulgary"/>
                <a:sym typeface="#9Slide05 SVNBulgary"/>
              </a:rPr>
              <a:t>ghép</a:t>
            </a:r>
            <a:endParaRPr lang="en-US" sz="4380" dirty="0">
              <a:solidFill>
                <a:srgbClr val="8D3A26"/>
              </a:solidFill>
              <a:latin typeface="#9Slide05 SVNBulgary"/>
              <a:ea typeface="#9Slide05 SVNBulgary"/>
              <a:cs typeface="#9Slide05 SVNBulgary"/>
              <a:sym typeface="#9Slide05 SVNBulgary"/>
            </a:endParaRPr>
          </a:p>
        </p:txBody>
      </p:sp>
      <p:grpSp>
        <p:nvGrpSpPr>
          <p:cNvPr id="23" name="Group 23"/>
          <p:cNvGrpSpPr/>
          <p:nvPr/>
        </p:nvGrpSpPr>
        <p:grpSpPr>
          <a:xfrm>
            <a:off x="9144000" y="7660867"/>
            <a:ext cx="8414004" cy="1196264"/>
            <a:chOff x="0" y="0"/>
            <a:chExt cx="11218672" cy="1595018"/>
          </a:xfrm>
        </p:grpSpPr>
        <p:grpSp>
          <p:nvGrpSpPr>
            <p:cNvPr id="24" name="Group 24"/>
            <p:cNvGrpSpPr/>
            <p:nvPr/>
          </p:nvGrpSpPr>
          <p:grpSpPr>
            <a:xfrm>
              <a:off x="0" y="0"/>
              <a:ext cx="2264734" cy="1583842"/>
              <a:chOff x="0" y="0"/>
              <a:chExt cx="447355" cy="312858"/>
            </a:xfrm>
          </p:grpSpPr>
          <p:sp>
            <p:nvSpPr>
              <p:cNvPr id="25" name="Freeform 25"/>
              <p:cNvSpPr/>
              <p:nvPr/>
            </p:nvSpPr>
            <p:spPr>
              <a:xfrm>
                <a:off x="0" y="0"/>
                <a:ext cx="447355" cy="312858"/>
              </a:xfrm>
              <a:custGeom>
                <a:avLst/>
                <a:gdLst/>
                <a:ahLst/>
                <a:cxnLst/>
                <a:rect l="l" t="t" r="r" b="b"/>
                <a:pathLst>
                  <a:path w="447355" h="312858">
                    <a:moveTo>
                      <a:pt x="0" y="0"/>
                    </a:moveTo>
                    <a:lnTo>
                      <a:pt x="447355" y="0"/>
                    </a:lnTo>
                    <a:lnTo>
                      <a:pt x="447355" y="312858"/>
                    </a:lnTo>
                    <a:lnTo>
                      <a:pt x="0" y="312858"/>
                    </a:lnTo>
                    <a:close/>
                  </a:path>
                </a:pathLst>
              </a:custGeom>
              <a:solidFill>
                <a:srgbClr val="F3B74E"/>
              </a:solidFill>
            </p:spPr>
          </p:sp>
          <p:sp>
            <p:nvSpPr>
              <p:cNvPr id="26" name="TextBox 26"/>
              <p:cNvSpPr txBox="1"/>
              <p:nvPr/>
            </p:nvSpPr>
            <p:spPr>
              <a:xfrm>
                <a:off x="0" y="-95250"/>
                <a:ext cx="447355" cy="408108"/>
              </a:xfrm>
              <a:prstGeom prst="rect">
                <a:avLst/>
              </a:prstGeom>
            </p:spPr>
            <p:txBody>
              <a:bodyPr lIns="50800" tIns="50800" rIns="50800" bIns="50800" rtlCol="0" anchor="ctr"/>
              <a:lstStyle/>
              <a:p>
                <a:pPr algn="ctr">
                  <a:lnSpc>
                    <a:spcPts val="6719"/>
                  </a:lnSpc>
                </a:pPr>
                <a:r>
                  <a:rPr lang="en-US" sz="4800">
                    <a:solidFill>
                      <a:srgbClr val="000000"/>
                    </a:solidFill>
                    <a:latin typeface="#9Slide03 Arima Madurai Black"/>
                    <a:ea typeface="#9Slide03 Arima Madurai Black"/>
                    <a:cs typeface="#9Slide03 Arima Madurai Black"/>
                    <a:sym typeface="#9Slide03 Arima Madurai Black"/>
                  </a:rPr>
                  <a:t>CN</a:t>
                </a:r>
              </a:p>
            </p:txBody>
          </p:sp>
        </p:grpSp>
        <p:grpSp>
          <p:nvGrpSpPr>
            <p:cNvPr id="27" name="Group 27"/>
            <p:cNvGrpSpPr/>
            <p:nvPr/>
          </p:nvGrpSpPr>
          <p:grpSpPr>
            <a:xfrm>
              <a:off x="2268637" y="0"/>
              <a:ext cx="2264734" cy="1583842"/>
              <a:chOff x="0" y="0"/>
              <a:chExt cx="447355" cy="312858"/>
            </a:xfrm>
          </p:grpSpPr>
          <p:sp>
            <p:nvSpPr>
              <p:cNvPr id="28" name="Freeform 28"/>
              <p:cNvSpPr/>
              <p:nvPr/>
            </p:nvSpPr>
            <p:spPr>
              <a:xfrm>
                <a:off x="0" y="0"/>
                <a:ext cx="447355" cy="312858"/>
              </a:xfrm>
              <a:custGeom>
                <a:avLst/>
                <a:gdLst/>
                <a:ahLst/>
                <a:cxnLst/>
                <a:rect l="l" t="t" r="r" b="b"/>
                <a:pathLst>
                  <a:path w="447355" h="312858">
                    <a:moveTo>
                      <a:pt x="0" y="0"/>
                    </a:moveTo>
                    <a:lnTo>
                      <a:pt x="447355" y="0"/>
                    </a:lnTo>
                    <a:lnTo>
                      <a:pt x="447355" y="312858"/>
                    </a:lnTo>
                    <a:lnTo>
                      <a:pt x="0" y="312858"/>
                    </a:lnTo>
                    <a:close/>
                  </a:path>
                </a:pathLst>
              </a:custGeom>
              <a:solidFill>
                <a:srgbClr val="94C0C8"/>
              </a:solidFill>
            </p:spPr>
          </p:sp>
          <p:sp>
            <p:nvSpPr>
              <p:cNvPr id="29" name="TextBox 29"/>
              <p:cNvSpPr txBox="1"/>
              <p:nvPr/>
            </p:nvSpPr>
            <p:spPr>
              <a:xfrm>
                <a:off x="0" y="-76200"/>
                <a:ext cx="447355" cy="389058"/>
              </a:xfrm>
              <a:prstGeom prst="rect">
                <a:avLst/>
              </a:prstGeom>
            </p:spPr>
            <p:txBody>
              <a:bodyPr lIns="50800" tIns="50800" rIns="50800" bIns="50800" rtlCol="0" anchor="ctr"/>
              <a:lstStyle/>
              <a:p>
                <a:pPr algn="ctr">
                  <a:lnSpc>
                    <a:spcPts val="5880"/>
                  </a:lnSpc>
                </a:pPr>
                <a:r>
                  <a:rPr lang="en-US" sz="4200">
                    <a:solidFill>
                      <a:srgbClr val="000000"/>
                    </a:solidFill>
                    <a:latin typeface="#9Slide03 Arima Madurai Black"/>
                    <a:ea typeface="#9Slide03 Arima Madurai Black"/>
                    <a:cs typeface="#9Slide03 Arima Madurai Black"/>
                    <a:sym typeface="#9Slide03 Arima Madurai Black"/>
                  </a:rPr>
                  <a:t>VN</a:t>
                </a:r>
              </a:p>
            </p:txBody>
          </p:sp>
        </p:grpSp>
        <p:grpSp>
          <p:nvGrpSpPr>
            <p:cNvPr id="30" name="Group 30"/>
            <p:cNvGrpSpPr/>
            <p:nvPr/>
          </p:nvGrpSpPr>
          <p:grpSpPr>
            <a:xfrm>
              <a:off x="6671476" y="0"/>
              <a:ext cx="2264734" cy="1583842"/>
              <a:chOff x="0" y="0"/>
              <a:chExt cx="447355" cy="312858"/>
            </a:xfrm>
          </p:grpSpPr>
          <p:sp>
            <p:nvSpPr>
              <p:cNvPr id="31" name="Freeform 31"/>
              <p:cNvSpPr/>
              <p:nvPr/>
            </p:nvSpPr>
            <p:spPr>
              <a:xfrm>
                <a:off x="0" y="0"/>
                <a:ext cx="447355" cy="312858"/>
              </a:xfrm>
              <a:custGeom>
                <a:avLst/>
                <a:gdLst/>
                <a:ahLst/>
                <a:cxnLst/>
                <a:rect l="l" t="t" r="r" b="b"/>
                <a:pathLst>
                  <a:path w="447355" h="312858">
                    <a:moveTo>
                      <a:pt x="0" y="0"/>
                    </a:moveTo>
                    <a:lnTo>
                      <a:pt x="447355" y="0"/>
                    </a:lnTo>
                    <a:lnTo>
                      <a:pt x="447355" y="312858"/>
                    </a:lnTo>
                    <a:lnTo>
                      <a:pt x="0" y="312858"/>
                    </a:lnTo>
                    <a:close/>
                  </a:path>
                </a:pathLst>
              </a:custGeom>
              <a:solidFill>
                <a:srgbClr val="F3B74E"/>
              </a:solidFill>
            </p:spPr>
          </p:sp>
          <p:sp>
            <p:nvSpPr>
              <p:cNvPr id="32" name="TextBox 32"/>
              <p:cNvSpPr txBox="1"/>
              <p:nvPr/>
            </p:nvSpPr>
            <p:spPr>
              <a:xfrm>
                <a:off x="0" y="-95250"/>
                <a:ext cx="447355" cy="408108"/>
              </a:xfrm>
              <a:prstGeom prst="rect">
                <a:avLst/>
              </a:prstGeom>
            </p:spPr>
            <p:txBody>
              <a:bodyPr lIns="50800" tIns="50800" rIns="50800" bIns="50800" rtlCol="0" anchor="ctr"/>
              <a:lstStyle/>
              <a:p>
                <a:pPr algn="ctr">
                  <a:lnSpc>
                    <a:spcPts val="6719"/>
                  </a:lnSpc>
                </a:pPr>
                <a:r>
                  <a:rPr lang="en-US" sz="4800">
                    <a:solidFill>
                      <a:srgbClr val="000000"/>
                    </a:solidFill>
                    <a:latin typeface="#9Slide03 Arima Madurai Black"/>
                    <a:ea typeface="#9Slide03 Arima Madurai Black"/>
                    <a:cs typeface="#9Slide03 Arima Madurai Black"/>
                    <a:sym typeface="#9Slide03 Arima Madurai Black"/>
                  </a:rPr>
                  <a:t>CN</a:t>
                </a:r>
              </a:p>
            </p:txBody>
          </p:sp>
        </p:grpSp>
        <p:grpSp>
          <p:nvGrpSpPr>
            <p:cNvPr id="33" name="Group 33"/>
            <p:cNvGrpSpPr/>
            <p:nvPr/>
          </p:nvGrpSpPr>
          <p:grpSpPr>
            <a:xfrm>
              <a:off x="4501805" y="11176"/>
              <a:ext cx="2264734" cy="1583842"/>
              <a:chOff x="0" y="0"/>
              <a:chExt cx="447355" cy="312858"/>
            </a:xfrm>
          </p:grpSpPr>
          <p:sp>
            <p:nvSpPr>
              <p:cNvPr id="34" name="Freeform 34"/>
              <p:cNvSpPr/>
              <p:nvPr/>
            </p:nvSpPr>
            <p:spPr>
              <a:xfrm>
                <a:off x="0" y="0"/>
                <a:ext cx="447355" cy="312858"/>
              </a:xfrm>
              <a:custGeom>
                <a:avLst/>
                <a:gdLst/>
                <a:ahLst/>
                <a:cxnLst/>
                <a:rect l="l" t="t" r="r" b="b"/>
                <a:pathLst>
                  <a:path w="447355" h="312858">
                    <a:moveTo>
                      <a:pt x="0" y="0"/>
                    </a:moveTo>
                    <a:lnTo>
                      <a:pt x="447355" y="0"/>
                    </a:lnTo>
                    <a:lnTo>
                      <a:pt x="447355" y="312858"/>
                    </a:lnTo>
                    <a:lnTo>
                      <a:pt x="0" y="312858"/>
                    </a:lnTo>
                    <a:close/>
                  </a:path>
                </a:pathLst>
              </a:custGeom>
              <a:solidFill>
                <a:srgbClr val="F6CB7E"/>
              </a:solidFill>
            </p:spPr>
          </p:sp>
          <p:sp>
            <p:nvSpPr>
              <p:cNvPr id="35" name="TextBox 35"/>
              <p:cNvSpPr txBox="1"/>
              <p:nvPr/>
            </p:nvSpPr>
            <p:spPr>
              <a:xfrm>
                <a:off x="0" y="-76200"/>
                <a:ext cx="447355" cy="389058"/>
              </a:xfrm>
              <a:prstGeom prst="rect">
                <a:avLst/>
              </a:prstGeom>
            </p:spPr>
            <p:txBody>
              <a:bodyPr lIns="50800" tIns="50800" rIns="50800" bIns="50800" rtlCol="0" anchor="ctr"/>
              <a:lstStyle/>
              <a:p>
                <a:pPr algn="ctr">
                  <a:lnSpc>
                    <a:spcPts val="5880"/>
                  </a:lnSpc>
                </a:pPr>
                <a:r>
                  <a:rPr lang="en-US" sz="4200">
                    <a:solidFill>
                      <a:srgbClr val="000000"/>
                    </a:solidFill>
                    <a:latin typeface="#9Slide03 Arima Madurai Black"/>
                    <a:ea typeface="#9Slide03 Arima Madurai Black"/>
                    <a:cs typeface="#9Slide03 Arima Madurai Black"/>
                    <a:sym typeface="#9Slide03 Arima Madurai Black"/>
                  </a:rPr>
                  <a:t>...</a:t>
                </a:r>
              </a:p>
            </p:txBody>
          </p:sp>
        </p:grpSp>
        <p:grpSp>
          <p:nvGrpSpPr>
            <p:cNvPr id="36" name="Group 36"/>
            <p:cNvGrpSpPr/>
            <p:nvPr/>
          </p:nvGrpSpPr>
          <p:grpSpPr>
            <a:xfrm>
              <a:off x="8953938" y="0"/>
              <a:ext cx="2264734" cy="1583842"/>
              <a:chOff x="0" y="0"/>
              <a:chExt cx="447355" cy="312858"/>
            </a:xfrm>
          </p:grpSpPr>
          <p:sp>
            <p:nvSpPr>
              <p:cNvPr id="37" name="Freeform 37"/>
              <p:cNvSpPr/>
              <p:nvPr/>
            </p:nvSpPr>
            <p:spPr>
              <a:xfrm>
                <a:off x="0" y="0"/>
                <a:ext cx="447355" cy="312858"/>
              </a:xfrm>
              <a:custGeom>
                <a:avLst/>
                <a:gdLst/>
                <a:ahLst/>
                <a:cxnLst/>
                <a:rect l="l" t="t" r="r" b="b"/>
                <a:pathLst>
                  <a:path w="447355" h="312858">
                    <a:moveTo>
                      <a:pt x="0" y="0"/>
                    </a:moveTo>
                    <a:lnTo>
                      <a:pt x="447355" y="0"/>
                    </a:lnTo>
                    <a:lnTo>
                      <a:pt x="447355" y="312858"/>
                    </a:lnTo>
                    <a:lnTo>
                      <a:pt x="0" y="312858"/>
                    </a:lnTo>
                    <a:close/>
                  </a:path>
                </a:pathLst>
              </a:custGeom>
              <a:solidFill>
                <a:srgbClr val="94C0C8"/>
              </a:solidFill>
            </p:spPr>
          </p:sp>
          <p:sp>
            <p:nvSpPr>
              <p:cNvPr id="38" name="TextBox 38"/>
              <p:cNvSpPr txBox="1"/>
              <p:nvPr/>
            </p:nvSpPr>
            <p:spPr>
              <a:xfrm>
                <a:off x="0" y="-95250"/>
                <a:ext cx="447355" cy="408108"/>
              </a:xfrm>
              <a:prstGeom prst="rect">
                <a:avLst/>
              </a:prstGeom>
            </p:spPr>
            <p:txBody>
              <a:bodyPr lIns="50800" tIns="50800" rIns="50800" bIns="50800" rtlCol="0" anchor="ctr"/>
              <a:lstStyle/>
              <a:p>
                <a:pPr algn="ctr">
                  <a:lnSpc>
                    <a:spcPts val="6719"/>
                  </a:lnSpc>
                </a:pPr>
                <a:r>
                  <a:rPr lang="en-US" sz="4800">
                    <a:solidFill>
                      <a:srgbClr val="000000"/>
                    </a:solidFill>
                    <a:latin typeface="#9Slide03 Arima Madurai Black"/>
                    <a:ea typeface="#9Slide03 Arima Madurai Black"/>
                    <a:cs typeface="#9Slide03 Arima Madurai Black"/>
                    <a:sym typeface="#9Slide03 Arima Madurai Black"/>
                  </a:rPr>
                  <a:t>VN</a:t>
                </a:r>
              </a:p>
            </p:txBody>
          </p:sp>
        </p:grpSp>
        <p:sp>
          <p:nvSpPr>
            <p:cNvPr id="39" name="TextBox 39"/>
            <p:cNvSpPr txBox="1"/>
            <p:nvPr/>
          </p:nvSpPr>
          <p:spPr>
            <a:xfrm>
              <a:off x="1716495" y="734771"/>
              <a:ext cx="219456" cy="629475"/>
            </a:xfrm>
            <a:prstGeom prst="rect">
              <a:avLst/>
            </a:prstGeom>
          </p:spPr>
          <p:txBody>
            <a:bodyPr lIns="0" tIns="0" rIns="0" bIns="0" rtlCol="0" anchor="t">
              <a:spAutoFit/>
            </a:bodyPr>
            <a:lstStyle/>
            <a:p>
              <a:pPr algn="ctr">
                <a:lnSpc>
                  <a:spcPts val="3977"/>
                </a:lnSpc>
              </a:pPr>
              <a:r>
                <a:rPr lang="en-US" sz="2840">
                  <a:solidFill>
                    <a:srgbClr val="000000"/>
                  </a:solidFill>
                  <a:latin typeface="#9Slide03 Arima Madurai Black"/>
                  <a:ea typeface="#9Slide03 Arima Madurai Black"/>
                  <a:cs typeface="#9Slide03 Arima Madurai Black"/>
                  <a:sym typeface="#9Slide03 Arima Madurai Black"/>
                </a:rPr>
                <a:t>1</a:t>
              </a:r>
            </a:p>
          </p:txBody>
        </p:sp>
        <p:sp>
          <p:nvSpPr>
            <p:cNvPr id="40" name="TextBox 40"/>
            <p:cNvSpPr txBox="1"/>
            <p:nvPr/>
          </p:nvSpPr>
          <p:spPr>
            <a:xfrm>
              <a:off x="3977095" y="734771"/>
              <a:ext cx="219456" cy="629475"/>
            </a:xfrm>
            <a:prstGeom prst="rect">
              <a:avLst/>
            </a:prstGeom>
          </p:spPr>
          <p:txBody>
            <a:bodyPr lIns="0" tIns="0" rIns="0" bIns="0" rtlCol="0" anchor="t">
              <a:spAutoFit/>
            </a:bodyPr>
            <a:lstStyle/>
            <a:p>
              <a:pPr algn="ctr">
                <a:lnSpc>
                  <a:spcPts val="3977"/>
                </a:lnSpc>
              </a:pPr>
              <a:r>
                <a:rPr lang="en-US" sz="2840">
                  <a:solidFill>
                    <a:srgbClr val="000000"/>
                  </a:solidFill>
                  <a:latin typeface="#9Slide03 Arima Madurai Black"/>
                  <a:ea typeface="#9Slide03 Arima Madurai Black"/>
                  <a:cs typeface="#9Slide03 Arima Madurai Black"/>
                  <a:sym typeface="#9Slide03 Arima Madurai Black"/>
                </a:rPr>
                <a:t>1</a:t>
              </a:r>
            </a:p>
          </p:txBody>
        </p:sp>
        <p:sp>
          <p:nvSpPr>
            <p:cNvPr id="41" name="TextBox 41"/>
            <p:cNvSpPr txBox="1"/>
            <p:nvPr/>
          </p:nvSpPr>
          <p:spPr>
            <a:xfrm>
              <a:off x="8481039" y="734771"/>
              <a:ext cx="281947" cy="629475"/>
            </a:xfrm>
            <a:prstGeom prst="rect">
              <a:avLst/>
            </a:prstGeom>
          </p:spPr>
          <p:txBody>
            <a:bodyPr lIns="0" tIns="0" rIns="0" bIns="0" rtlCol="0" anchor="t">
              <a:spAutoFit/>
            </a:bodyPr>
            <a:lstStyle/>
            <a:p>
              <a:pPr algn="ctr">
                <a:lnSpc>
                  <a:spcPts val="3977"/>
                </a:lnSpc>
              </a:pPr>
              <a:r>
                <a:rPr lang="en-US" sz="2840">
                  <a:solidFill>
                    <a:srgbClr val="000000"/>
                  </a:solidFill>
                  <a:latin typeface="#9Slide03 Arima Madurai Black"/>
                  <a:ea typeface="#9Slide03 Arima Madurai Black"/>
                  <a:cs typeface="#9Slide03 Arima Madurai Black"/>
                  <a:sym typeface="#9Slide03 Arima Madurai Black"/>
                </a:rPr>
                <a:t>n</a:t>
              </a:r>
            </a:p>
          </p:txBody>
        </p:sp>
        <p:sp>
          <p:nvSpPr>
            <p:cNvPr id="42" name="TextBox 42"/>
            <p:cNvSpPr txBox="1"/>
            <p:nvPr/>
          </p:nvSpPr>
          <p:spPr>
            <a:xfrm>
              <a:off x="10679426" y="734771"/>
              <a:ext cx="281947" cy="629475"/>
            </a:xfrm>
            <a:prstGeom prst="rect">
              <a:avLst/>
            </a:prstGeom>
          </p:spPr>
          <p:txBody>
            <a:bodyPr lIns="0" tIns="0" rIns="0" bIns="0" rtlCol="0" anchor="t">
              <a:spAutoFit/>
            </a:bodyPr>
            <a:lstStyle/>
            <a:p>
              <a:pPr algn="ctr">
                <a:lnSpc>
                  <a:spcPts val="3977"/>
                </a:lnSpc>
              </a:pPr>
              <a:r>
                <a:rPr lang="en-US" sz="2840">
                  <a:solidFill>
                    <a:srgbClr val="000000"/>
                  </a:solidFill>
                  <a:latin typeface="#9Slide03 Arima Madurai Black"/>
                  <a:ea typeface="#9Slide03 Arima Madurai Black"/>
                  <a:cs typeface="#9Slide03 Arima Madurai Black"/>
                  <a:sym typeface="#9Slide03 Arima Madurai Black"/>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12781" y="2234671"/>
            <a:ext cx="9421941" cy="7023629"/>
          </a:xfrm>
          <a:custGeom>
            <a:avLst/>
            <a:gdLst/>
            <a:ahLst/>
            <a:cxnLst/>
            <a:rect l="l" t="t" r="r" b="b"/>
            <a:pathLst>
              <a:path w="9421941" h="7023629">
                <a:moveTo>
                  <a:pt x="0" y="0"/>
                </a:moveTo>
                <a:lnTo>
                  <a:pt x="9421942" y="0"/>
                </a:lnTo>
                <a:lnTo>
                  <a:pt x="9421942" y="7023629"/>
                </a:lnTo>
                <a:lnTo>
                  <a:pt x="0" y="70236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013066" y="3763451"/>
            <a:ext cx="5846210" cy="7129524"/>
          </a:xfrm>
          <a:custGeom>
            <a:avLst/>
            <a:gdLst/>
            <a:ahLst/>
            <a:cxnLst/>
            <a:rect l="l" t="t" r="r" b="b"/>
            <a:pathLst>
              <a:path w="5846210" h="7129524">
                <a:moveTo>
                  <a:pt x="0" y="0"/>
                </a:moveTo>
                <a:lnTo>
                  <a:pt x="5846210" y="0"/>
                </a:lnTo>
                <a:lnTo>
                  <a:pt x="5846210" y="7129525"/>
                </a:lnTo>
                <a:lnTo>
                  <a:pt x="0" y="7129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167250" y="470901"/>
            <a:ext cx="12829633" cy="756742"/>
          </a:xfrm>
          <a:prstGeom prst="rect">
            <a:avLst/>
          </a:prstGeom>
        </p:spPr>
        <p:txBody>
          <a:bodyPr lIns="0" tIns="0" rIns="0" bIns="0" rtlCol="0" anchor="t">
            <a:spAutoFit/>
          </a:bodyPr>
          <a:lstStyle/>
          <a:p>
            <a:pPr algn="just">
              <a:lnSpc>
                <a:spcPts val="5805"/>
              </a:lnSpc>
            </a:pPr>
            <a:r>
              <a:rPr lang="en-US" sz="5278">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7" name="TextBox 7"/>
          <p:cNvSpPr txBox="1"/>
          <p:nvPr/>
        </p:nvSpPr>
        <p:spPr>
          <a:xfrm>
            <a:off x="2167250" y="1156485"/>
            <a:ext cx="8729350" cy="1000274"/>
          </a:xfrm>
          <a:prstGeom prst="rect">
            <a:avLst/>
          </a:prstGeom>
        </p:spPr>
        <p:txBody>
          <a:bodyPr wrap="square" lIns="0" tIns="0" rIns="0" bIns="0" rtlCol="0" anchor="t">
            <a:spAutoFit/>
          </a:bodyPr>
          <a:lstStyle/>
          <a:p>
            <a:pPr algn="ctr">
              <a:lnSpc>
                <a:spcPts val="7772"/>
              </a:lnSpc>
              <a:spcBef>
                <a:spcPct val="0"/>
              </a:spcBef>
            </a:pPr>
            <a:r>
              <a:rPr lang="en-US" sz="5551" dirty="0">
                <a:solidFill>
                  <a:srgbClr val="445947"/>
                </a:solidFill>
                <a:latin typeface="#9Slide05 SVNBulgary"/>
                <a:ea typeface="#9Slide05 SVNBulgary"/>
                <a:cs typeface="#9Slide05 SVNBulgary"/>
                <a:sym typeface="#9Slide05 SVNBulgary"/>
              </a:rPr>
              <a:t>b. </a:t>
            </a:r>
            <a:r>
              <a:rPr lang="en-US" sz="5551" dirty="0" err="1">
                <a:solidFill>
                  <a:srgbClr val="445947"/>
                </a:solidFill>
                <a:latin typeface="#9Slide05 SVNBulgary"/>
                <a:ea typeface="#9Slide05 SVNBulgary"/>
                <a:cs typeface="#9Slide05 SVNBulgary"/>
                <a:sym typeface="#9Slide05 SVNBulgary"/>
              </a:rPr>
              <a:t>Lựa</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chọn</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đơn</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hoặc</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câu</a:t>
            </a:r>
            <a:r>
              <a:rPr lang="en-US" sz="5551" dirty="0">
                <a:solidFill>
                  <a:srgbClr val="445947"/>
                </a:solidFill>
                <a:latin typeface="#9Slide05 SVNBulgary"/>
                <a:ea typeface="#9Slide05 SVNBulgary"/>
                <a:cs typeface="#9Slide05 SVNBulgary"/>
                <a:sym typeface="#9Slide05 SVNBulgary"/>
              </a:rPr>
              <a:t> </a:t>
            </a:r>
            <a:r>
              <a:rPr lang="en-US" sz="5551" dirty="0" err="1">
                <a:solidFill>
                  <a:srgbClr val="445947"/>
                </a:solidFill>
                <a:latin typeface="#9Slide05 SVNBulgary"/>
                <a:ea typeface="#9Slide05 SVNBulgary"/>
                <a:cs typeface="#9Slide05 SVNBulgary"/>
                <a:sym typeface="#9Slide05 SVNBulgary"/>
              </a:rPr>
              <a:t>ghép</a:t>
            </a:r>
            <a:endParaRPr lang="en-US" sz="5551" dirty="0">
              <a:solidFill>
                <a:srgbClr val="445947"/>
              </a:solidFill>
              <a:latin typeface="#9Slide05 SVNBulgary"/>
              <a:ea typeface="#9Slide05 SVNBulgary"/>
              <a:cs typeface="#9Slide05 SVNBulgary"/>
              <a:sym typeface="#9Slide05 SVNBulgary"/>
            </a:endParaRPr>
          </a:p>
        </p:txBody>
      </p:sp>
      <p:sp>
        <p:nvSpPr>
          <p:cNvPr id="8" name="TextBox 8"/>
          <p:cNvSpPr txBox="1"/>
          <p:nvPr/>
        </p:nvSpPr>
        <p:spPr>
          <a:xfrm>
            <a:off x="2167250" y="3658676"/>
            <a:ext cx="7743232" cy="3660029"/>
          </a:xfrm>
          <a:prstGeom prst="rect">
            <a:avLst/>
          </a:prstGeom>
        </p:spPr>
        <p:txBody>
          <a:bodyPr lIns="0" tIns="0" rIns="0" bIns="0" rtlCol="0" anchor="t">
            <a:spAutoFit/>
          </a:bodyPr>
          <a:lstStyle/>
          <a:p>
            <a:pPr algn="ctr">
              <a:lnSpc>
                <a:spcPts val="5614"/>
              </a:lnSpc>
            </a:pPr>
            <a:r>
              <a:rPr lang="en-US" sz="4882">
                <a:solidFill>
                  <a:srgbClr val="445947"/>
                </a:solidFill>
                <a:latin typeface="#9Slide05 SVNBulgary"/>
                <a:ea typeface="#9Slide05 SVNBulgary"/>
                <a:cs typeface="#9Slide05 SVNBulgary"/>
                <a:sym typeface="#9Slide05 SVNBulgary"/>
              </a:rPr>
              <a:t>Dựa vào các câu đã đặt ở phần Khởi động cùng phần Tri thức tiếng Việt (Sgk/ tr.6) cho biết: </a:t>
            </a:r>
            <a:r>
              <a:rPr lang="en-US" sz="4882">
                <a:solidFill>
                  <a:srgbClr val="B87807"/>
                </a:solidFill>
                <a:latin typeface="#9Slide05 SVNBulgary"/>
                <a:ea typeface="#9Slide05 SVNBulgary"/>
                <a:cs typeface="#9Slide05 SVNBulgary"/>
                <a:sym typeface="#9Slide05 SVNBulgary"/>
              </a:rPr>
              <a:t>Việc lựa chọn câu đơn hoặc câu ghép trong giao tiếp tùy thuộc vào điều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786859" y="2661934"/>
            <a:ext cx="14008186" cy="2697933"/>
          </a:xfrm>
          <a:prstGeom prst="rect">
            <a:avLst/>
          </a:prstGeom>
        </p:spPr>
        <p:txBody>
          <a:bodyPr lIns="0" tIns="0" rIns="0" bIns="0" rtlCol="0" anchor="t">
            <a:spAutoFit/>
          </a:bodyPr>
          <a:lstStyle/>
          <a:p>
            <a:pPr algn="ctr">
              <a:lnSpc>
                <a:spcPts val="6953"/>
              </a:lnSpc>
              <a:spcBef>
                <a:spcPct val="0"/>
              </a:spcBef>
            </a:pPr>
            <a:r>
              <a:rPr lang="en-US" sz="4967" dirty="0" err="1">
                <a:solidFill>
                  <a:srgbClr val="342E2E"/>
                </a:solidFill>
                <a:latin typeface="#9Slide05 SVNBulgary"/>
                <a:ea typeface="#9Slide05 SVNBulgary"/>
                <a:cs typeface="#9Slide05 SVNBulgary"/>
                <a:sym typeface="#9Slide05 SVNBulgary"/>
              </a:rPr>
              <a:t>Tùy</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thuộc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vào</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mục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đích</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kiểu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loại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văn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bản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ngữ</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cảnh</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và</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nội</a:t>
            </a:r>
            <a:r>
              <a:rPr lang="en-US" sz="4967" dirty="0">
                <a:solidFill>
                  <a:srgbClr val="342E2E"/>
                </a:solidFill>
                <a:latin typeface="#9Slide05 SVNBulgary"/>
                <a:ea typeface="#9Slide05 SVNBulgary"/>
                <a:cs typeface="#9Slide05 SVNBulgary"/>
                <a:sym typeface="#9Slide05 SVNBulgary"/>
              </a:rPr>
              <a:t> dung </a:t>
            </a:r>
            <a:r>
              <a:rPr lang="en-US" sz="4967" dirty="0" err="1">
                <a:solidFill>
                  <a:srgbClr val="342E2E"/>
                </a:solidFill>
                <a:latin typeface="#9Slide05 SVNBulgary"/>
                <a:ea typeface="#9Slide05 SVNBulgary"/>
                <a:cs typeface="#9Slide05 SVNBulgary"/>
                <a:sym typeface="#9Slide05 SVNBulgary"/>
              </a:rPr>
              <a:t>cần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biểu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đạt</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mà</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người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nói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người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viết</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lựa</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chọn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đơn</a:t>
            </a:r>
            <a:r>
              <a:rPr lang="en-US" sz="4967" dirty="0">
                <a:solidFill>
                  <a:srgbClr val="342E2E"/>
                </a:solidFill>
                <a:latin typeface="#9Slide05 SVNBulgary"/>
                <a:ea typeface="#9Slide05 SVNBulgary"/>
                <a:cs typeface="#9Slide05 SVNBulgary"/>
                <a:sym typeface="#9Slide05 SVNBulgary"/>
              </a:rPr>
              <a:t> hay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ghép</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cho</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phù</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hợp</a:t>
            </a:r>
            <a:r>
              <a:rPr lang="en-US" sz="4967" dirty="0">
                <a:solidFill>
                  <a:srgbClr val="342E2E"/>
                </a:solidFill>
                <a:latin typeface="#9Slide05 SVNBulgary"/>
                <a:ea typeface="#9Slide05 SVNBulgary"/>
                <a:cs typeface="#9Slide05 SVNBulgary"/>
                <a:sym typeface="#9Slide05 SVNBulgary"/>
              </a:rPr>
              <a:t>.</a:t>
            </a:r>
          </a:p>
        </p:txBody>
      </p:sp>
      <p:sp>
        <p:nvSpPr>
          <p:cNvPr id="5" name="Freeform 5"/>
          <p:cNvSpPr/>
          <p:nvPr/>
        </p:nvSpPr>
        <p:spPr>
          <a:xfrm>
            <a:off x="1921758" y="2705666"/>
            <a:ext cx="8158295" cy="6081638"/>
          </a:xfrm>
          <a:custGeom>
            <a:avLst/>
            <a:gdLst/>
            <a:ahLst/>
            <a:cxnLst/>
            <a:rect l="l" t="t" r="r" b="b"/>
            <a:pathLst>
              <a:path w="8158295" h="6081638">
                <a:moveTo>
                  <a:pt x="0" y="0"/>
                </a:moveTo>
                <a:lnTo>
                  <a:pt x="8158295" y="0"/>
                </a:lnTo>
                <a:lnTo>
                  <a:pt x="8158295" y="6081639"/>
                </a:lnTo>
                <a:lnTo>
                  <a:pt x="0" y="6081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167250" y="470901"/>
            <a:ext cx="12829633" cy="756742"/>
          </a:xfrm>
          <a:prstGeom prst="rect">
            <a:avLst/>
          </a:prstGeom>
        </p:spPr>
        <p:txBody>
          <a:bodyPr lIns="0" tIns="0" rIns="0" bIns="0" rtlCol="0" anchor="t">
            <a:spAutoFit/>
          </a:bodyPr>
          <a:lstStyle/>
          <a:p>
            <a:pPr algn="just">
              <a:lnSpc>
                <a:spcPts val="5805"/>
              </a:lnSpc>
            </a:pPr>
            <a:r>
              <a:rPr lang="en-US" sz="5278">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7" name="TextBox 7"/>
          <p:cNvSpPr txBox="1"/>
          <p:nvPr/>
        </p:nvSpPr>
        <p:spPr>
          <a:xfrm>
            <a:off x="1716254" y="1252361"/>
            <a:ext cx="9561346" cy="1049967"/>
          </a:xfrm>
          <a:prstGeom prst="rect">
            <a:avLst/>
          </a:prstGeom>
        </p:spPr>
        <p:txBody>
          <a:bodyPr wrap="square" lIns="0" tIns="0" rIns="0" bIns="0" rtlCol="0" anchor="t">
            <a:spAutoFit/>
          </a:bodyPr>
          <a:lstStyle/>
          <a:p>
            <a:pPr algn="ctr">
              <a:lnSpc>
                <a:spcPts val="8458"/>
              </a:lnSpc>
              <a:spcBef>
                <a:spcPct val="0"/>
              </a:spcBef>
            </a:pPr>
            <a:r>
              <a:rPr lang="en-US" sz="6041" dirty="0">
                <a:solidFill>
                  <a:srgbClr val="445947"/>
                </a:solidFill>
                <a:latin typeface="#9Slide05 SVNBulgary"/>
                <a:ea typeface="#9Slide05 SVNBulgary"/>
                <a:cs typeface="#9Slide05 SVNBulgary"/>
                <a:sym typeface="#9Slide05 SVNBulgary"/>
              </a:rPr>
              <a:t>b. </a:t>
            </a:r>
            <a:r>
              <a:rPr lang="en-US" sz="6041" dirty="0" err="1">
                <a:solidFill>
                  <a:srgbClr val="445947"/>
                </a:solidFill>
                <a:latin typeface="#9Slide05 SVNBulgary"/>
                <a:ea typeface="#9Slide05 SVNBulgary"/>
                <a:cs typeface="#9Slide05 SVNBulgary"/>
                <a:sym typeface="#9Slide05 SVNBulgary"/>
              </a:rPr>
              <a:t>Lựa</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chọn</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câu</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đơn</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hoặc</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câu</a:t>
            </a:r>
            <a:r>
              <a:rPr lang="en-US" sz="6041" dirty="0">
                <a:solidFill>
                  <a:srgbClr val="445947"/>
                </a:solidFill>
                <a:latin typeface="#9Slide05 SVNBulgary"/>
                <a:ea typeface="#9Slide05 SVNBulgary"/>
                <a:cs typeface="#9Slide05 SVNBulgary"/>
                <a:sym typeface="#9Slide05 SVNBulgary"/>
              </a:rPr>
              <a:t> </a:t>
            </a:r>
            <a:r>
              <a:rPr lang="en-US" sz="6041" dirty="0" err="1">
                <a:solidFill>
                  <a:srgbClr val="445947"/>
                </a:solidFill>
                <a:latin typeface="#9Slide05 SVNBulgary"/>
                <a:ea typeface="#9Slide05 SVNBulgary"/>
                <a:cs typeface="#9Slide05 SVNBulgary"/>
                <a:sym typeface="#9Slide05 SVNBulgary"/>
              </a:rPr>
              <a:t>ghép</a:t>
            </a:r>
            <a:endParaRPr lang="en-US" sz="6041" dirty="0">
              <a:solidFill>
                <a:srgbClr val="445947"/>
              </a:solidFill>
              <a:latin typeface="#9Slide05 SVNBulgary"/>
              <a:ea typeface="#9Slide05 SVNBulgary"/>
              <a:cs typeface="#9Slide05 SVNBulgary"/>
              <a:sym typeface="#9Slide05 SVNBulgary"/>
            </a:endParaRPr>
          </a:p>
        </p:txBody>
      </p:sp>
      <p:sp>
        <p:nvSpPr>
          <p:cNvPr id="8" name="TextBox 8"/>
          <p:cNvSpPr txBox="1"/>
          <p:nvPr/>
        </p:nvSpPr>
        <p:spPr>
          <a:xfrm>
            <a:off x="2392576" y="4334348"/>
            <a:ext cx="7216659" cy="3321000"/>
          </a:xfrm>
          <a:prstGeom prst="rect">
            <a:avLst/>
          </a:prstGeom>
        </p:spPr>
        <p:txBody>
          <a:bodyPr lIns="0" tIns="0" rIns="0" bIns="0" rtlCol="0" anchor="t">
            <a:spAutoFit/>
          </a:bodyPr>
          <a:lstStyle/>
          <a:p>
            <a:pPr algn="ctr">
              <a:lnSpc>
                <a:spcPts val="6316"/>
              </a:lnSpc>
            </a:pPr>
            <a:r>
              <a:rPr lang="en-US" sz="5492">
                <a:solidFill>
                  <a:srgbClr val="445947"/>
                </a:solidFill>
                <a:latin typeface="#9Slide05 SVNBulgary"/>
                <a:ea typeface="#9Slide05 SVNBulgary"/>
                <a:cs typeface="#9Slide05 SVNBulgary"/>
                <a:sym typeface="#9Slide05 SVNBulgary"/>
              </a:rPr>
              <a:t>Theo em, khi lựa chọn sử dụng câu đơn và câu ghép, em cần căn cứ vào đâu?</a:t>
            </a:r>
          </a:p>
          <a:p>
            <a:pPr algn="ctr">
              <a:lnSpc>
                <a:spcPts val="6316"/>
              </a:lnSpc>
            </a:pPr>
            <a:endParaRPr lang="en-US" sz="5492">
              <a:solidFill>
                <a:srgbClr val="445947"/>
              </a:solidFill>
              <a:latin typeface="#9Slide05 SVNBulgary"/>
              <a:ea typeface="#9Slide05 SVNBulgary"/>
              <a:cs typeface="#9Slide05 SVNBulgary"/>
              <a:sym typeface="#9Slide05 SVNBulgary"/>
            </a:endParaRPr>
          </a:p>
        </p:txBody>
      </p:sp>
      <p:sp>
        <p:nvSpPr>
          <p:cNvPr id="9" name="Freeform 9"/>
          <p:cNvSpPr/>
          <p:nvPr/>
        </p:nvSpPr>
        <p:spPr>
          <a:xfrm>
            <a:off x="8790952" y="4702936"/>
            <a:ext cx="4234190" cy="5910672"/>
          </a:xfrm>
          <a:custGeom>
            <a:avLst/>
            <a:gdLst/>
            <a:ahLst/>
            <a:cxnLst/>
            <a:rect l="l" t="t" r="r" b="b"/>
            <a:pathLst>
              <a:path w="4234190" h="5910672">
                <a:moveTo>
                  <a:pt x="0" y="0"/>
                </a:moveTo>
                <a:lnTo>
                  <a:pt x="4234191" y="0"/>
                </a:lnTo>
                <a:lnTo>
                  <a:pt x="4234191" y="5910672"/>
                </a:lnTo>
                <a:lnTo>
                  <a:pt x="0" y="59106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8"/>
                                        </p:tgtEl>
                                        <p:attrNameLst>
                                          <p:attrName>ppt_x</p:attrName>
                                        </p:attrNameLst>
                                      </p:cBhvr>
                                      <p:tavLst>
                                        <p:tav tm="0">
                                          <p:val>
                                            <p:strVal val="ppt_x"/>
                                          </p:val>
                                        </p:tav>
                                        <p:tav tm="100000">
                                          <p:val>
                                            <p:strVal val="ppt_x"/>
                                          </p:val>
                                        </p:tav>
                                      </p:tavLst>
                                    </p:anim>
                                    <p:anim calcmode="lin" valueType="num">
                                      <p:cBhvr additive="base">
                                        <p:cTn id="28" dur="500"/>
                                        <p:tgtEl>
                                          <p:spTgt spid="8"/>
                                        </p:tgtEl>
                                        <p:attrNameLst>
                                          <p:attrName>ppt_y</p:attrName>
                                        </p:attrNameLst>
                                      </p:cBhvr>
                                      <p:tavLst>
                                        <p:tav tm="0">
                                          <p:val>
                                            <p:strVal val="ppt_y"/>
                                          </p:val>
                                        </p:tav>
                                        <p:tav tm="100000">
                                          <p:val>
                                            <p:strVal val="1+ppt_h/2"/>
                                          </p:val>
                                        </p:tav>
                                      </p:tavLst>
                                    </p:anim>
                                    <p:set>
                                      <p:cBhvr>
                                        <p:cTn id="29" dur="1" fill="hold">
                                          <p:stCondLst>
                                            <p:cond delay="499"/>
                                          </p:stCondLst>
                                        </p:cTn>
                                        <p:tgtEl>
                                          <p:spTgt spid="8"/>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13900404" y="2931109"/>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939607"/>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167250" y="402989"/>
            <a:ext cx="15562975" cy="824653"/>
          </a:xfrm>
          <a:prstGeom prst="rect">
            <a:avLst/>
          </a:prstGeom>
        </p:spPr>
        <p:txBody>
          <a:bodyPr lIns="0" tIns="0" rIns="0" bIns="0" rtlCol="0" anchor="t">
            <a:spAutoFit/>
          </a:bodyPr>
          <a:lstStyle/>
          <a:p>
            <a:pPr algn="just">
              <a:lnSpc>
                <a:spcPts val="6364"/>
              </a:lnSpc>
            </a:pPr>
            <a:r>
              <a:rPr lang="en-US" sz="5786">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5" name="TextBox 5"/>
          <p:cNvSpPr txBox="1"/>
          <p:nvPr/>
        </p:nvSpPr>
        <p:spPr>
          <a:xfrm>
            <a:off x="1625543" y="1309344"/>
            <a:ext cx="9658513" cy="1213740"/>
          </a:xfrm>
          <a:prstGeom prst="rect">
            <a:avLst/>
          </a:prstGeom>
        </p:spPr>
        <p:txBody>
          <a:bodyPr lIns="0" tIns="0" rIns="0" bIns="0" rtlCol="0" anchor="t">
            <a:spAutoFit/>
          </a:bodyPr>
          <a:lstStyle/>
          <a:p>
            <a:pPr algn="ctr">
              <a:lnSpc>
                <a:spcPts val="8762"/>
              </a:lnSpc>
              <a:spcBef>
                <a:spcPct val="0"/>
              </a:spcBef>
            </a:pPr>
            <a:r>
              <a:rPr lang="en-US" sz="6258">
                <a:solidFill>
                  <a:srgbClr val="445947"/>
                </a:solidFill>
                <a:latin typeface="#9Slide05 SVNBulgary"/>
                <a:ea typeface="#9Slide05 SVNBulgary"/>
                <a:cs typeface="#9Slide05 SVNBulgary"/>
                <a:sym typeface="#9Slide05 SVNBulgary"/>
              </a:rPr>
              <a:t>b. Lựa chọn câu đơn hoặc câu ghép</a:t>
            </a:r>
          </a:p>
        </p:txBody>
      </p:sp>
      <p:sp>
        <p:nvSpPr>
          <p:cNvPr id="6" name="TextBox 6"/>
          <p:cNvSpPr txBox="1"/>
          <p:nvPr/>
        </p:nvSpPr>
        <p:spPr>
          <a:xfrm>
            <a:off x="1786859" y="2661934"/>
            <a:ext cx="14008186" cy="2712288"/>
          </a:xfrm>
          <a:prstGeom prst="rect">
            <a:avLst/>
          </a:prstGeom>
        </p:spPr>
        <p:txBody>
          <a:bodyPr lIns="0" tIns="0" rIns="0" bIns="0" rtlCol="0" anchor="t">
            <a:spAutoFit/>
          </a:bodyPr>
          <a:lstStyle/>
          <a:p>
            <a:pPr algn="l">
              <a:lnSpc>
                <a:spcPts val="6953"/>
              </a:lnSpc>
              <a:spcBef>
                <a:spcPct val="0"/>
              </a:spcBef>
            </a:pPr>
            <a:r>
              <a:rPr lang="en-US" sz="4967" dirty="0" err="1">
                <a:solidFill>
                  <a:srgbClr val="342E2E"/>
                </a:solidFill>
                <a:latin typeface="#9Slide05 SVNBulgary"/>
                <a:ea typeface="#9Slide05 SVNBulgary"/>
                <a:cs typeface="#9Slide05 SVNBulgary"/>
                <a:sym typeface="#9Slide05 SVNBulgary"/>
              </a:rPr>
              <a:t>Tùy</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thuộc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vào</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mục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đích</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kiểu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loại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văn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bản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ngữ</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cảnh</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và</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nội</a:t>
            </a:r>
            <a:r>
              <a:rPr lang="en-US" sz="4967" dirty="0">
                <a:solidFill>
                  <a:srgbClr val="342E2E"/>
                </a:solidFill>
                <a:latin typeface="#9Slide05 SVNBulgary"/>
                <a:ea typeface="#9Slide05 SVNBulgary"/>
                <a:cs typeface="#9Slide05 SVNBulgary"/>
                <a:sym typeface="#9Slide05 SVNBulgary"/>
              </a:rPr>
              <a:t> dung </a:t>
            </a:r>
            <a:r>
              <a:rPr lang="en-US" sz="4967" dirty="0" err="1">
                <a:solidFill>
                  <a:srgbClr val="342E2E"/>
                </a:solidFill>
                <a:latin typeface="#9Slide05 SVNBulgary"/>
                <a:ea typeface="#9Slide05 SVNBulgary"/>
                <a:cs typeface="#9Slide05 SVNBulgary"/>
                <a:sym typeface="#9Slide05 SVNBulgary"/>
              </a:rPr>
              <a:t>cần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biểu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đạt</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mà</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người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nói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người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viết</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lựa</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chọn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đơn</a:t>
            </a:r>
            <a:r>
              <a:rPr lang="en-US" sz="4967" dirty="0">
                <a:solidFill>
                  <a:srgbClr val="342E2E"/>
                </a:solidFill>
                <a:latin typeface="#9Slide05 SVNBulgary"/>
                <a:ea typeface="#9Slide05 SVNBulgary"/>
                <a:cs typeface="#9Slide05 SVNBulgary"/>
                <a:sym typeface="#9Slide05 SVNBulgary"/>
              </a:rPr>
              <a:t> hay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ghép</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cho</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phù</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hợp</a:t>
            </a:r>
            <a:r>
              <a:rPr lang="en-US" sz="4967" dirty="0">
                <a:solidFill>
                  <a:srgbClr val="342E2E"/>
                </a:solidFill>
                <a:latin typeface="#9Slide05 SVNBulgary"/>
                <a:ea typeface="#9Slide05 SVNBulgary"/>
                <a:cs typeface="#9Slide05 SVNBulgary"/>
                <a:sym typeface="#9Slide05 SVNBulgary"/>
              </a:rPr>
              <a:t>.</a:t>
            </a:r>
          </a:p>
        </p:txBody>
      </p:sp>
      <p:sp>
        <p:nvSpPr>
          <p:cNvPr id="7" name="TextBox 7"/>
          <p:cNvSpPr txBox="1"/>
          <p:nvPr/>
        </p:nvSpPr>
        <p:spPr>
          <a:xfrm>
            <a:off x="1786859" y="5450422"/>
            <a:ext cx="14008186" cy="4464888"/>
          </a:xfrm>
          <a:prstGeom prst="rect">
            <a:avLst/>
          </a:prstGeom>
        </p:spPr>
        <p:txBody>
          <a:bodyPr lIns="0" tIns="0" rIns="0" bIns="0" rtlCol="0" anchor="t">
            <a:spAutoFit/>
          </a:bodyPr>
          <a:lstStyle/>
          <a:p>
            <a:pPr algn="just">
              <a:lnSpc>
                <a:spcPts val="6953"/>
              </a:lnSpc>
            </a:pPr>
            <a:r>
              <a:rPr lang="en-US" sz="4967" dirty="0" err="1">
                <a:solidFill>
                  <a:srgbClr val="A63F27"/>
                </a:solidFill>
                <a:latin typeface="#9Slide05 SVNBulgary"/>
                <a:ea typeface="#9Slide05 SVNBulgary"/>
                <a:cs typeface="#9Slide05 SVNBulgary"/>
                <a:sym typeface="#9Slide05 SVNBulgary"/>
              </a:rPr>
              <a:t>Lưu</a:t>
            </a:r>
            <a:r>
              <a:rPr lang="en-US" sz="4967" dirty="0">
                <a:solidFill>
                  <a:srgbClr val="A63F27"/>
                </a:solidFill>
                <a:latin typeface="#9Slide05 SVNBulgary"/>
                <a:ea typeface="#9Slide05 SVNBulgary"/>
                <a:cs typeface="#9Slide05 SVNBulgary"/>
                <a:sym typeface="#9Slide05 SVNBulgary"/>
              </a:rPr>
              <a:t> ý:</a:t>
            </a:r>
          </a:p>
          <a:p>
            <a:pPr algn="just">
              <a:lnSpc>
                <a:spcPts val="6953"/>
              </a:lnSpc>
            </a:pPr>
            <a:r>
              <a:rPr lang="en-US" sz="4967" dirty="0">
                <a:solidFill>
                  <a:srgbClr val="342E2E"/>
                </a:solidFill>
                <a:latin typeface="#9Slide05 SVNBulgary"/>
                <a:ea typeface="#9Slide05 SVNBulgary"/>
                <a:cs typeface="#9Slide05 SVNBulgary"/>
                <a:sym typeface="#9Slide05 SVNBulgary"/>
              </a:rPr>
              <a:t> - Khi </a:t>
            </a:r>
            <a:r>
              <a:rPr lang="en-US" sz="4967" dirty="0" err="1">
                <a:solidFill>
                  <a:srgbClr val="342E2E"/>
                </a:solidFill>
                <a:latin typeface="#9Slide05 SVNBulgary"/>
                <a:ea typeface="#9Slide05 SVNBulgary"/>
                <a:cs typeface="#9Slide05 SVNBulgary"/>
                <a:sym typeface="#9Slide05 SVNBulgary"/>
              </a:rPr>
              <a:t>thể</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hiện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một</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sự</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việc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có</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thể</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sử</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dụng</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đơn</a:t>
            </a:r>
            <a:r>
              <a:rPr lang="en-US" sz="4967" dirty="0">
                <a:solidFill>
                  <a:srgbClr val="342E2E"/>
                </a:solidFill>
                <a:latin typeface="#9Slide05 SVNBulgary"/>
                <a:ea typeface="#9Slide05 SVNBulgary"/>
                <a:cs typeface="#9Slide05 SVNBulgary"/>
                <a:sym typeface="#9Slide05 SVNBulgary"/>
              </a:rPr>
              <a:t>.</a:t>
            </a:r>
          </a:p>
          <a:p>
            <a:pPr algn="just">
              <a:lnSpc>
                <a:spcPts val="6953"/>
              </a:lnSpc>
            </a:pPr>
            <a:r>
              <a:rPr lang="en-US" sz="4967" dirty="0">
                <a:solidFill>
                  <a:srgbClr val="342E2E"/>
                </a:solidFill>
                <a:latin typeface="#9Slide05 SVNBulgary"/>
                <a:ea typeface="#9Slide05 SVNBulgary"/>
                <a:cs typeface="#9Slide05 SVNBulgary"/>
                <a:sym typeface="#9Slide05 SVNBulgary"/>
              </a:rPr>
              <a:t>- Khi </a:t>
            </a:r>
            <a:r>
              <a:rPr lang="en-US" sz="4967" dirty="0" err="1">
                <a:solidFill>
                  <a:srgbClr val="342E2E"/>
                </a:solidFill>
                <a:latin typeface="#9Slide05 SVNBulgary"/>
                <a:ea typeface="#9Slide05 SVNBulgary"/>
                <a:cs typeface="#9Slide05 SVNBulgary"/>
                <a:sym typeface="#9Slide05 SVNBulgary"/>
              </a:rPr>
              <a:t>thể</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hiện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các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sự</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việc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và</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muốn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nhấn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mạnh</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mối</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quan</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hệ</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giữa</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các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sự</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việc</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đó</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có</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thể</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sử</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dụng</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câu</a:t>
            </a:r>
            <a:r>
              <a:rPr lang="en-US" sz="4967" dirty="0">
                <a:solidFill>
                  <a:srgbClr val="342E2E"/>
                </a:solidFill>
                <a:latin typeface="#9Slide05 SVNBulgary"/>
                <a:ea typeface="#9Slide05 SVNBulgary"/>
                <a:cs typeface="#9Slide05 SVNBulgary"/>
                <a:sym typeface="#9Slide05 SVNBulgary"/>
              </a:rPr>
              <a:t> </a:t>
            </a:r>
            <a:r>
              <a:rPr lang="en-US" sz="4967" dirty="0" err="1">
                <a:solidFill>
                  <a:srgbClr val="342E2E"/>
                </a:solidFill>
                <a:latin typeface="#9Slide05 SVNBulgary"/>
                <a:ea typeface="#9Slide05 SVNBulgary"/>
                <a:cs typeface="#9Slide05 SVNBulgary"/>
                <a:sym typeface="#9Slide05 SVNBulgary"/>
              </a:rPr>
              <a:t>ghép</a:t>
            </a:r>
            <a:r>
              <a:rPr lang="en-US" sz="4967" dirty="0">
                <a:solidFill>
                  <a:srgbClr val="342E2E"/>
                </a:solidFill>
                <a:latin typeface="#9Slide05 SVNBulgary"/>
                <a:ea typeface="#9Slide05 SVNBulgary"/>
                <a:cs typeface="#9Slide05 SVNBulgary"/>
                <a:sym typeface="#9Slide05 SVNBulgary"/>
              </a:rPr>
              <a:t>.</a:t>
            </a:r>
          </a:p>
          <a:p>
            <a:pPr algn="ctr">
              <a:lnSpc>
                <a:spcPts val="6953"/>
              </a:lnSpc>
              <a:spcBef>
                <a:spcPct val="0"/>
              </a:spcBef>
            </a:pPr>
            <a:endParaRPr lang="en-US" sz="4967" dirty="0">
              <a:solidFill>
                <a:srgbClr val="342E2E"/>
              </a:solidFill>
              <a:latin typeface="#9Slide05 SVNBulgary"/>
              <a:ea typeface="#9Slide05 SVNBulgary"/>
              <a:cs typeface="#9Slide05 SVNBulgary"/>
              <a:sym typeface="#9Slide05 SVNBulga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0" y="8851392"/>
            <a:ext cx="7315200" cy="1435608"/>
          </a:xfrm>
          <a:custGeom>
            <a:avLst/>
            <a:gdLst/>
            <a:ahLst/>
            <a:cxnLst/>
            <a:rect l="l" t="t" r="r" b="b"/>
            <a:pathLst>
              <a:path w="7315200" h="1435608">
                <a:moveTo>
                  <a:pt x="0" y="0"/>
                </a:moveTo>
                <a:lnTo>
                  <a:pt x="7315200" y="0"/>
                </a:lnTo>
                <a:lnTo>
                  <a:pt x="7315200" y="1435608"/>
                </a:lnTo>
                <a:lnTo>
                  <a:pt x="0" y="1435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3900404" y="7120992"/>
            <a:ext cx="7315200" cy="1459992"/>
          </a:xfrm>
          <a:custGeom>
            <a:avLst/>
            <a:gdLst/>
            <a:ahLst/>
            <a:cxnLst/>
            <a:rect l="l" t="t" r="r" b="b"/>
            <a:pathLst>
              <a:path w="7315200" h="1459992">
                <a:moveTo>
                  <a:pt x="7315200" y="1459992"/>
                </a:moveTo>
                <a:lnTo>
                  <a:pt x="0" y="1459992"/>
                </a:lnTo>
                <a:lnTo>
                  <a:pt x="0" y="0"/>
                </a:lnTo>
                <a:lnTo>
                  <a:pt x="7315200" y="0"/>
                </a:lnTo>
                <a:lnTo>
                  <a:pt x="7315200" y="145999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660758" y="-559889"/>
            <a:ext cx="2167250" cy="2167250"/>
          </a:xfrm>
          <a:custGeom>
            <a:avLst/>
            <a:gdLst/>
            <a:ahLst/>
            <a:cxnLst/>
            <a:rect l="l" t="t" r="r" b="b"/>
            <a:pathLst>
              <a:path w="2167250" h="2167250">
                <a:moveTo>
                  <a:pt x="0" y="0"/>
                </a:moveTo>
                <a:lnTo>
                  <a:pt x="2167250" y="0"/>
                </a:lnTo>
                <a:lnTo>
                  <a:pt x="2167250" y="2167249"/>
                </a:lnTo>
                <a:lnTo>
                  <a:pt x="0" y="21672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52399" y="930042"/>
            <a:ext cx="15562975" cy="824653"/>
          </a:xfrm>
          <a:prstGeom prst="rect">
            <a:avLst/>
          </a:prstGeom>
        </p:spPr>
        <p:txBody>
          <a:bodyPr lIns="0" tIns="0" rIns="0" bIns="0" rtlCol="0" anchor="t">
            <a:spAutoFit/>
          </a:bodyPr>
          <a:lstStyle/>
          <a:p>
            <a:pPr algn="just">
              <a:lnSpc>
                <a:spcPts val="6364"/>
              </a:lnSpc>
            </a:pPr>
            <a:r>
              <a:rPr lang="en-US" sz="5786">
                <a:solidFill>
                  <a:srgbClr val="B87807"/>
                </a:solidFill>
                <a:latin typeface="#9Slide03 Arima Madurai Black"/>
                <a:ea typeface="#9Slide03 Arima Madurai Black"/>
                <a:cs typeface="#9Slide03 Arima Madurai Black"/>
                <a:sym typeface="#9Slide03 Arima Madurai Black"/>
              </a:rPr>
              <a:t>2. CÁC KIỂU CÂU GHÉP</a:t>
            </a:r>
          </a:p>
        </p:txBody>
      </p:sp>
      <p:sp>
        <p:nvSpPr>
          <p:cNvPr id="6" name="TextBox 6"/>
          <p:cNvSpPr txBox="1"/>
          <p:nvPr/>
        </p:nvSpPr>
        <p:spPr>
          <a:xfrm>
            <a:off x="1028700" y="3626968"/>
            <a:ext cx="16180841" cy="4224019"/>
          </a:xfrm>
          <a:prstGeom prst="rect">
            <a:avLst/>
          </a:prstGeom>
        </p:spPr>
        <p:txBody>
          <a:bodyPr lIns="0" tIns="0" rIns="0" bIns="0" rtlCol="0" anchor="t">
            <a:spAutoFit/>
          </a:bodyPr>
          <a:lstStyle/>
          <a:p>
            <a:pPr algn="ctr">
              <a:lnSpc>
                <a:spcPts val="6580"/>
              </a:lnSpc>
              <a:spcBef>
                <a:spcPct val="0"/>
              </a:spcBef>
            </a:pPr>
            <a:r>
              <a:rPr lang="en-US" sz="4700" dirty="0" err="1">
                <a:solidFill>
                  <a:srgbClr val="365156"/>
                </a:solidFill>
                <a:latin typeface="#9Slide05 SVNBulgary"/>
                <a:ea typeface="#9Slide05 SVNBulgary"/>
                <a:cs typeface="#9Slide05 SVNBulgary"/>
                <a:sym typeface="#9Slide05 SVNBulgary"/>
              </a:rPr>
              <a:t>Yêu</a:t>
            </a:r>
            <a:r>
              <a:rPr lang="en-US" sz="4700" dirty="0">
                <a:solidFill>
                  <a:srgbClr val="365156"/>
                </a:solidFill>
                <a:latin typeface="#9Slide05 SVNBulgary"/>
                <a:ea typeface="#9Slide05 SVNBulgary"/>
                <a:cs typeface="#9Slide05 SVNBulgary"/>
                <a:sym typeface="#9Slide05 SVNBulgary"/>
              </a:rPr>
              <a:t> </a:t>
            </a:r>
            <a:r>
              <a:rPr lang="en-US" sz="4700" dirty="0" err="1">
                <a:solidFill>
                  <a:srgbClr val="365156"/>
                </a:solidFill>
                <a:latin typeface="#9Slide05 SVNBulgary"/>
                <a:ea typeface="#9Slide05 SVNBulgary"/>
                <a:cs typeface="#9Slide05 SVNBulgary"/>
                <a:sym typeface="#9Slide05 SVNBulgary"/>
              </a:rPr>
              <a:t>cầu</a:t>
            </a:r>
            <a:r>
              <a:rPr lang="en-US" sz="4700" dirty="0">
                <a:solidFill>
                  <a:srgbClr val="365156"/>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Lớp</a:t>
            </a:r>
            <a:r>
              <a:rPr lang="en-US" sz="4700" dirty="0">
                <a:solidFill>
                  <a:srgbClr val="445947"/>
                </a:solidFill>
                <a:latin typeface="#9Slide05 SVNBulgary"/>
                <a:ea typeface="#9Slide05 SVNBulgary"/>
                <a:cs typeface="#9Slide05 SVNBulgary"/>
                <a:sym typeface="#9Slide05 SVNBulgary"/>
              </a:rPr>
              <a:t> chia </a:t>
            </a:r>
            <a:r>
              <a:rPr lang="en-US" sz="4700" dirty="0" err="1">
                <a:solidFill>
                  <a:srgbClr val="445947"/>
                </a:solidFill>
                <a:latin typeface="#9Slide05 SVNBulgary"/>
                <a:ea typeface="#9Slide05 SVNBulgary"/>
                <a:cs typeface="#9Slide05 SVNBulgary"/>
                <a:sym typeface="#9Slide05 SVNBulgary"/>
              </a:rPr>
              <a:t>thành</a:t>
            </a:r>
            <a:r>
              <a:rPr lang="en-US" sz="4700" dirty="0">
                <a:solidFill>
                  <a:srgbClr val="445947"/>
                </a:solidFill>
                <a:latin typeface="#9Slide05 SVNBulgary"/>
                <a:ea typeface="#9Slide05 SVNBulgary"/>
                <a:cs typeface="#9Slide05 SVNBulgary"/>
                <a:sym typeface="#9Slide05 SVNBulgary"/>
              </a:rPr>
              <a:t> 4 </a:t>
            </a:r>
            <a:r>
              <a:rPr lang="en-US" sz="4700" dirty="0" err="1">
                <a:solidFill>
                  <a:srgbClr val="445947"/>
                </a:solidFill>
                <a:latin typeface="#9Slide05 SVNBulgary"/>
                <a:ea typeface="#9Slide05 SVNBulgary"/>
                <a:cs typeface="#9Slide05 SVNBulgary"/>
                <a:sym typeface="#9Slide05 SVNBulgary"/>
              </a:rPr>
              <a:t>nhóm</a:t>
            </a:r>
            <a:r>
              <a:rPr lang="en-US" sz="4700" dirty="0">
                <a:solidFill>
                  <a:srgbClr val="445947"/>
                </a:solidFill>
                <a:latin typeface="#9Slide05 SVNBulgary"/>
                <a:ea typeface="#9Slide05 SVNBulgary"/>
                <a:cs typeface="#9Slide05 SVNBulgary"/>
                <a:sym typeface="#9Slide05 SVNBulgary"/>
              </a:rPr>
              <a:t> ( 5- 6 </a:t>
            </a:r>
            <a:r>
              <a:rPr lang="en-US" sz="4700" dirty="0" err="1">
                <a:solidFill>
                  <a:srgbClr val="445947"/>
                </a:solidFill>
                <a:latin typeface="#9Slide05 SVNBulgary"/>
                <a:ea typeface="#9Slide05 SVNBulgary"/>
                <a:cs typeface="#9Slide05 SVNBulgary"/>
                <a:sym typeface="#9Slide05 SVNBulgary"/>
              </a:rPr>
              <a:t>người</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nhóm</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thực</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hiện</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nhiệm</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445947"/>
                </a:solidFill>
                <a:latin typeface="#9Slide05 SVNBulgary"/>
                <a:ea typeface="#9Slide05 SVNBulgary"/>
                <a:cs typeface="#9Slide05 SVNBulgary"/>
                <a:sym typeface="#9Slide05 SVNBulgary"/>
              </a:rPr>
              <a:t>vụ</a:t>
            </a:r>
            <a:r>
              <a:rPr lang="en-US" sz="4700" dirty="0">
                <a:solidFill>
                  <a:srgbClr val="445947"/>
                </a:solidFill>
                <a:latin typeface="#9Slide05 SVNBulgary"/>
                <a:ea typeface="#9Slide05 SVNBulgary"/>
                <a:cs typeface="#9Slide05 SVNBulgary"/>
                <a:sym typeface="#9Slide05 SVNBulgary"/>
              </a:rPr>
              <a:t>: </a:t>
            </a:r>
          </a:p>
          <a:p>
            <a:pPr algn="ctr">
              <a:lnSpc>
                <a:spcPts val="6580"/>
              </a:lnSpc>
              <a:spcBef>
                <a:spcPct val="0"/>
              </a:spcBef>
            </a:pPr>
            <a:r>
              <a:rPr lang="en-US" sz="4700" dirty="0" err="1">
                <a:solidFill>
                  <a:srgbClr val="A63F27"/>
                </a:solidFill>
                <a:latin typeface="#9Slide05 SVNBulgary"/>
                <a:ea typeface="#9Slide05 SVNBulgary"/>
                <a:cs typeface="#9Slide05 SVNBulgary"/>
                <a:sym typeface="#9Slide05 SVNBulgary"/>
              </a:rPr>
              <a:t>Đọc</a:t>
            </a:r>
            <a:r>
              <a:rPr lang="en-US" sz="4700" dirty="0">
                <a:solidFill>
                  <a:srgbClr val="A63F27"/>
                </a:solidFill>
                <a:latin typeface="#9Slide05 SVNBulgary"/>
                <a:ea typeface="#9Slide05 SVNBulgary"/>
                <a:cs typeface="#9Slide05 SVNBulgary"/>
                <a:sym typeface="#9Slide05 SVNBulgary"/>
              </a:rPr>
              <a:t> Tri </a:t>
            </a:r>
            <a:r>
              <a:rPr lang="en-US" sz="4700" dirty="0" err="1">
                <a:solidFill>
                  <a:srgbClr val="A63F27"/>
                </a:solidFill>
                <a:latin typeface="#9Slide05 SVNBulgary"/>
                <a:ea typeface="#9Slide05 SVNBulgary"/>
                <a:cs typeface="#9Slide05 SVNBulgary"/>
                <a:sym typeface="#9Slide05 SVNBulgary"/>
              </a:rPr>
              <a:t>thức</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tiếng</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Việt</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Sgk</a:t>
            </a:r>
            <a:r>
              <a:rPr lang="en-US" sz="4700" dirty="0">
                <a:solidFill>
                  <a:srgbClr val="A63F27"/>
                </a:solidFill>
                <a:latin typeface="#9Slide05 SVNBulgary"/>
                <a:ea typeface="#9Slide05 SVNBulgary"/>
                <a:cs typeface="#9Slide05 SVNBulgary"/>
                <a:sym typeface="#9Slide05 SVNBulgary"/>
              </a:rPr>
              <a:t>/ tr.6) </a:t>
            </a:r>
            <a:r>
              <a:rPr lang="en-US" sz="4700" dirty="0" err="1">
                <a:solidFill>
                  <a:srgbClr val="A63F27"/>
                </a:solidFill>
                <a:latin typeface="#9Slide05 SVNBulgary"/>
                <a:ea typeface="#9Slide05 SVNBulgary"/>
                <a:cs typeface="#9Slide05 SVNBulgary"/>
                <a:sym typeface="#9Slide05 SVNBulgary"/>
              </a:rPr>
              <a:t>và</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khung</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Nhận</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biết</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về</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câu</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ghép</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đẳng</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lập</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câu</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ghép</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chính</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phụ</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Sgk</a:t>
            </a:r>
            <a:r>
              <a:rPr lang="en-US" sz="4700" dirty="0">
                <a:solidFill>
                  <a:srgbClr val="A63F27"/>
                </a:solidFill>
                <a:latin typeface="#9Slide05 SVNBulgary"/>
                <a:ea typeface="#9Slide05 SVNBulgary"/>
                <a:cs typeface="#9Slide05 SVNBulgary"/>
                <a:sym typeface="#9Slide05 SVNBulgary"/>
              </a:rPr>
              <a:t>/ tr 15 -16) </a:t>
            </a:r>
            <a:r>
              <a:rPr lang="en-US" sz="4700" dirty="0" err="1">
                <a:solidFill>
                  <a:srgbClr val="A63F27"/>
                </a:solidFill>
                <a:latin typeface="#9Slide05 SVNBulgary"/>
                <a:ea typeface="#9Slide05 SVNBulgary"/>
                <a:cs typeface="#9Slide05 SVNBulgary"/>
                <a:sym typeface="#9Slide05 SVNBulgary"/>
              </a:rPr>
              <a:t>vẽ</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sơ</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đồ</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tư</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duy</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về</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các</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kiểu</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câu</a:t>
            </a:r>
            <a:r>
              <a:rPr lang="en-US" sz="4700" dirty="0">
                <a:solidFill>
                  <a:srgbClr val="A63F27"/>
                </a:solidFill>
                <a:latin typeface="#9Slide05 SVNBulgary"/>
                <a:ea typeface="#9Slide05 SVNBulgary"/>
                <a:cs typeface="#9Slide05 SVNBulgary"/>
                <a:sym typeface="#9Slide05 SVNBulgary"/>
              </a:rPr>
              <a:t> </a:t>
            </a:r>
            <a:r>
              <a:rPr lang="en-US" sz="4700" dirty="0" err="1">
                <a:solidFill>
                  <a:srgbClr val="A63F27"/>
                </a:solidFill>
                <a:latin typeface="#9Slide05 SVNBulgary"/>
                <a:ea typeface="#9Slide05 SVNBulgary"/>
                <a:cs typeface="#9Slide05 SVNBulgary"/>
                <a:sym typeface="#9Slide05 SVNBulgary"/>
              </a:rPr>
              <a:t>ghép</a:t>
            </a:r>
            <a:r>
              <a:rPr lang="en-US" sz="4700" dirty="0">
                <a:solidFill>
                  <a:srgbClr val="A63F27"/>
                </a:solidFill>
                <a:latin typeface="#9Slide05 SVNBulgary"/>
                <a:ea typeface="#9Slide05 SVNBulgary"/>
                <a:cs typeface="#9Slide05 SVNBulgary"/>
                <a:sym typeface="#9Slide05 SVNBulgary"/>
              </a:rPr>
              <a:t>.</a:t>
            </a:r>
          </a:p>
          <a:p>
            <a:pPr algn="ctr">
              <a:lnSpc>
                <a:spcPts val="6580"/>
              </a:lnSpc>
              <a:spcBef>
                <a:spcPct val="0"/>
              </a:spcBef>
            </a:pPr>
            <a:r>
              <a:rPr lang="en-US" sz="4700" dirty="0" err="1">
                <a:solidFill>
                  <a:srgbClr val="365156"/>
                </a:solidFill>
                <a:latin typeface="#9Slide05 SVNBulgary"/>
                <a:ea typeface="#9Slide05 SVNBulgary"/>
                <a:cs typeface="#9Slide05 SVNBulgary"/>
                <a:sym typeface="#9Slide05 SVNBulgary"/>
              </a:rPr>
              <a:t>Gợi</a:t>
            </a:r>
            <a:r>
              <a:rPr lang="en-US" sz="4700" dirty="0">
                <a:solidFill>
                  <a:srgbClr val="365156"/>
                </a:solidFill>
                <a:latin typeface="#9Slide05 SVNBulgary"/>
                <a:ea typeface="#9Slide05 SVNBulgary"/>
                <a:cs typeface="#9Slide05 SVNBulgary"/>
                <a:sym typeface="#9Slide05 SVNBulgary"/>
              </a:rPr>
              <a:t> ý</a:t>
            </a:r>
            <a:r>
              <a:rPr lang="en-US" sz="4700" dirty="0">
                <a:solidFill>
                  <a:srgbClr val="44594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Khái</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niệm</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những</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quan</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hệ</a:t>
            </a:r>
            <a:r>
              <a:rPr lang="en-US" sz="4700" dirty="0">
                <a:solidFill>
                  <a:srgbClr val="B87807"/>
                </a:solidFill>
                <a:latin typeface="#9Slide05 SVNBulgary"/>
                <a:ea typeface="#9Slide05 SVNBulgary"/>
                <a:cs typeface="#9Slide05 SVNBulgary"/>
                <a:sym typeface="#9Slide05 SVNBulgary"/>
              </a:rPr>
              <a:t> ý </a:t>
            </a:r>
            <a:r>
              <a:rPr lang="en-US" sz="4700" dirty="0" err="1">
                <a:solidFill>
                  <a:srgbClr val="B87807"/>
                </a:solidFill>
                <a:latin typeface="#9Slide05 SVNBulgary"/>
                <a:ea typeface="#9Slide05 SVNBulgary"/>
                <a:cs typeface="#9Slide05 SVNBulgary"/>
                <a:sym typeface="#9Slide05 SVNBulgary"/>
              </a:rPr>
              <a:t>nghĩa</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thường</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gặp</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phương</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tiện</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nối</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ví</a:t>
            </a:r>
            <a:r>
              <a:rPr lang="en-US" sz="4700" dirty="0">
                <a:solidFill>
                  <a:srgbClr val="B87807"/>
                </a:solidFill>
                <a:latin typeface="#9Slide05 SVNBulgary"/>
                <a:ea typeface="#9Slide05 SVNBulgary"/>
                <a:cs typeface="#9Slide05 SVNBulgary"/>
                <a:sym typeface="#9Slide05 SVNBulgary"/>
              </a:rPr>
              <a:t> </a:t>
            </a:r>
            <a:r>
              <a:rPr lang="en-US" sz="4700" dirty="0" err="1">
                <a:solidFill>
                  <a:srgbClr val="B87807"/>
                </a:solidFill>
                <a:latin typeface="#9Slide05 SVNBulgary"/>
                <a:ea typeface="#9Slide05 SVNBulgary"/>
                <a:cs typeface="#9Slide05 SVNBulgary"/>
                <a:sym typeface="#9Slide05 SVNBulgary"/>
              </a:rPr>
              <a:t>dụ</a:t>
            </a:r>
            <a:r>
              <a:rPr lang="en-US" sz="4700" dirty="0">
                <a:solidFill>
                  <a:srgbClr val="B87807"/>
                </a:solidFill>
                <a:latin typeface="#9Slide05 SVNBulgary"/>
                <a:ea typeface="#9Slide05 SVNBulgary"/>
                <a:cs typeface="#9Slide05 SVNBulgary"/>
                <a:sym typeface="#9Slide05 SVNBulgary"/>
              </a:rPr>
              <a:t>,…)</a:t>
            </a:r>
          </a:p>
          <a:p>
            <a:pPr algn="ctr">
              <a:lnSpc>
                <a:spcPts val="6580"/>
              </a:lnSpc>
              <a:spcBef>
                <a:spcPct val="0"/>
              </a:spcBef>
            </a:pPr>
            <a:endParaRPr lang="en-US" sz="4700" dirty="0">
              <a:solidFill>
                <a:srgbClr val="B87807"/>
              </a:solidFill>
              <a:latin typeface="#9Slide05 SVNBulgary"/>
              <a:ea typeface="#9Slide05 SVNBulgary"/>
              <a:cs typeface="#9Slide05 SVNBulgary"/>
              <a:sym typeface="#9Slide05 SVNBulgary"/>
            </a:endParaRPr>
          </a:p>
        </p:txBody>
      </p:sp>
      <p:sp>
        <p:nvSpPr>
          <p:cNvPr id="7" name="TextBox 7"/>
          <p:cNvSpPr txBox="1"/>
          <p:nvPr/>
        </p:nvSpPr>
        <p:spPr>
          <a:xfrm>
            <a:off x="3236960" y="2182103"/>
            <a:ext cx="11814080" cy="1425113"/>
          </a:xfrm>
          <a:prstGeom prst="rect">
            <a:avLst/>
          </a:prstGeom>
        </p:spPr>
        <p:txBody>
          <a:bodyPr lIns="0" tIns="0" rIns="0" bIns="0" rtlCol="0" anchor="t">
            <a:spAutoFit/>
          </a:bodyPr>
          <a:lstStyle/>
          <a:p>
            <a:pPr algn="ctr">
              <a:lnSpc>
                <a:spcPts val="10392"/>
              </a:lnSpc>
              <a:spcBef>
                <a:spcPct val="0"/>
              </a:spcBef>
            </a:pPr>
            <a:r>
              <a:rPr lang="en-US" sz="7423" dirty="0" err="1">
                <a:solidFill>
                  <a:srgbClr val="365156"/>
                </a:solidFill>
                <a:latin typeface="#9Slide05 SVNBulgary"/>
                <a:ea typeface="#9Slide05 SVNBulgary"/>
                <a:cs typeface="#9Slide05 SVNBulgary"/>
                <a:sym typeface="#9Slide05 SVNBulgary"/>
              </a:rPr>
              <a:t>Hoạt</a:t>
            </a:r>
            <a:r>
              <a:rPr lang="en-US" sz="7423" dirty="0">
                <a:solidFill>
                  <a:srgbClr val="365156"/>
                </a:solidFill>
                <a:latin typeface="#9Slide05 SVNBulgary"/>
                <a:ea typeface="#9Slide05 SVNBulgary"/>
                <a:cs typeface="#9Slide05 SVNBulgary"/>
                <a:sym typeface="#9Slide05 SVNBulgary"/>
              </a:rPr>
              <a:t> </a:t>
            </a:r>
            <a:r>
              <a:rPr lang="en-US" sz="7423" dirty="0" err="1">
                <a:solidFill>
                  <a:srgbClr val="365156"/>
                </a:solidFill>
                <a:latin typeface="#9Slide05 SVNBulgary"/>
                <a:ea typeface="#9Slide05 SVNBulgary"/>
                <a:cs typeface="#9Slide05 SVNBulgary"/>
                <a:sym typeface="#9Slide05 SVNBulgary"/>
              </a:rPr>
              <a:t>động</a:t>
            </a:r>
            <a:r>
              <a:rPr lang="en-US" sz="7423" dirty="0">
                <a:solidFill>
                  <a:srgbClr val="365156"/>
                </a:solidFill>
                <a:latin typeface="#9Slide05 SVNBulgary"/>
                <a:ea typeface="#9Slide05 SVNBulgary"/>
                <a:cs typeface="#9Slide05 SVNBulgary"/>
                <a:sym typeface="#9Slide05 SVNBulgary"/>
              </a:rPr>
              <a:t> </a:t>
            </a:r>
            <a:r>
              <a:rPr lang="en-US" sz="7423" dirty="0" err="1">
                <a:solidFill>
                  <a:srgbClr val="365156"/>
                </a:solidFill>
                <a:latin typeface="#9Slide05 SVNBulgary"/>
                <a:ea typeface="#9Slide05 SVNBulgary"/>
                <a:cs typeface="#9Slide05 SVNBulgary"/>
                <a:sym typeface="#9Slide05 SVNBulgary"/>
              </a:rPr>
              <a:t>nhóm</a:t>
            </a:r>
            <a:r>
              <a:rPr lang="en-US" sz="7423" dirty="0">
                <a:solidFill>
                  <a:srgbClr val="365156"/>
                </a:solidFill>
                <a:latin typeface="#9Slide05 SVNBulgary"/>
                <a:ea typeface="#9Slide05 SVNBulgary"/>
                <a:cs typeface="#9Slide05 SVNBulgary"/>
                <a:sym typeface="#9Slide05 SVNBulgary"/>
              </a:rPr>
              <a:t> (5 </a:t>
            </a:r>
            <a:r>
              <a:rPr lang="en-US" sz="7423" dirty="0" err="1">
                <a:solidFill>
                  <a:srgbClr val="365156"/>
                </a:solidFill>
                <a:latin typeface="#9Slide05 SVNBulgary"/>
                <a:ea typeface="#9Slide05 SVNBulgary"/>
                <a:cs typeface="#9Slide05 SVNBulgary"/>
                <a:sym typeface="#9Slide05 SVNBulgary"/>
              </a:rPr>
              <a:t>phút</a:t>
            </a:r>
            <a:r>
              <a:rPr lang="en-US" sz="7423" dirty="0">
                <a:solidFill>
                  <a:srgbClr val="365156"/>
                </a:solidFill>
                <a:latin typeface="#9Slide05 SVNBulgary"/>
                <a:ea typeface="#9Slide05 SVNBulgary"/>
                <a:cs typeface="#9Slide05 SVNBulgary"/>
                <a:sym typeface="#9Slide05 SVNBulgary"/>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0" y="8851392"/>
            <a:ext cx="7315200" cy="1435608"/>
          </a:xfrm>
          <a:custGeom>
            <a:avLst/>
            <a:gdLst/>
            <a:ahLst/>
            <a:cxnLst/>
            <a:rect l="l" t="t" r="r" b="b"/>
            <a:pathLst>
              <a:path w="7315200" h="1435608">
                <a:moveTo>
                  <a:pt x="0" y="0"/>
                </a:moveTo>
                <a:lnTo>
                  <a:pt x="7315200" y="0"/>
                </a:lnTo>
                <a:lnTo>
                  <a:pt x="7315200" y="1435608"/>
                </a:lnTo>
                <a:lnTo>
                  <a:pt x="0" y="1435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175675" y="-778113"/>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54783" y="5256752"/>
            <a:ext cx="2681746" cy="1546860"/>
          </a:xfrm>
          <a:prstGeom prst="rect">
            <a:avLst/>
          </a:prstGeom>
        </p:spPr>
        <p:txBody>
          <a:bodyPr lIns="0" tIns="0" rIns="0" bIns="0" rtlCol="0" anchor="t">
            <a:spAutoFit/>
          </a:bodyPr>
          <a:lstStyle/>
          <a:p>
            <a:pPr algn="ctr">
              <a:lnSpc>
                <a:spcPts val="5445"/>
              </a:lnSpc>
            </a:pPr>
            <a:r>
              <a:rPr lang="en-US" sz="5500" dirty="0" err="1">
                <a:solidFill>
                  <a:srgbClr val="385F3E"/>
                </a:solidFill>
                <a:latin typeface="#9Slide05 SVNBulgary"/>
                <a:ea typeface="#9Slide05 SVNBulgary"/>
                <a:cs typeface="#9Slide05 SVNBulgary"/>
                <a:sym typeface="#9Slide05 SVNBulgary"/>
              </a:rPr>
              <a:t>Câu</a:t>
            </a:r>
            <a:r>
              <a:rPr lang="en-US" sz="5500" dirty="0">
                <a:solidFill>
                  <a:srgbClr val="385F3E"/>
                </a:solidFill>
                <a:latin typeface="#9Slide05 SVNBulgary"/>
                <a:ea typeface="#9Slide05 SVNBulgary"/>
                <a:cs typeface="#9Slide05 SVNBulgary"/>
                <a:sym typeface="#9Slide05 SVNBulgary"/>
              </a:rPr>
              <a:t> </a:t>
            </a:r>
            <a:r>
              <a:rPr lang="en-US" sz="5500" dirty="0" err="1">
                <a:solidFill>
                  <a:srgbClr val="385F3E"/>
                </a:solidFill>
                <a:latin typeface="#9Slide05 SVNBulgary"/>
                <a:ea typeface="#9Slide05 SVNBulgary"/>
                <a:cs typeface="#9Slide05 SVNBulgary"/>
                <a:sym typeface="#9Slide05 SVNBulgary"/>
              </a:rPr>
              <a:t>ghép</a:t>
            </a:r>
            <a:r>
              <a:rPr lang="en-US" sz="5500" dirty="0">
                <a:solidFill>
                  <a:srgbClr val="385F3E"/>
                </a:solidFill>
                <a:latin typeface="#9Slide05 SVNBulgary"/>
                <a:ea typeface="#9Slide05 SVNBulgary"/>
                <a:cs typeface="#9Slide05 SVNBulgary"/>
                <a:sym typeface="#9Slide05 SVNBulgary"/>
              </a:rPr>
              <a:t> </a:t>
            </a:r>
            <a:r>
              <a:rPr lang="en-US" sz="5500" dirty="0" err="1">
                <a:solidFill>
                  <a:srgbClr val="385F3E"/>
                </a:solidFill>
                <a:latin typeface="#9Slide05 SVNBulgary"/>
                <a:ea typeface="#9Slide05 SVNBulgary"/>
                <a:cs typeface="#9Slide05 SVNBulgary"/>
                <a:sym typeface="#9Slide05 SVNBulgary"/>
              </a:rPr>
              <a:t>chính</a:t>
            </a:r>
            <a:r>
              <a:rPr lang="en-US" sz="5500" dirty="0">
                <a:solidFill>
                  <a:srgbClr val="385F3E"/>
                </a:solidFill>
                <a:latin typeface="#9Slide05 SVNBulgary"/>
                <a:ea typeface="#9Slide05 SVNBulgary"/>
                <a:cs typeface="#9Slide05 SVNBulgary"/>
                <a:sym typeface="#9Slide05 SVNBulgary"/>
              </a:rPr>
              <a:t> </a:t>
            </a:r>
            <a:r>
              <a:rPr lang="en-US" sz="5500" dirty="0" err="1">
                <a:solidFill>
                  <a:srgbClr val="385F3E"/>
                </a:solidFill>
                <a:latin typeface="#9Slide05 SVNBulgary"/>
                <a:ea typeface="#9Slide05 SVNBulgary"/>
                <a:cs typeface="#9Slide05 SVNBulgary"/>
                <a:sym typeface="#9Slide05 SVNBulgary"/>
              </a:rPr>
              <a:t>phụ</a:t>
            </a:r>
            <a:endParaRPr lang="en-US" sz="5500" dirty="0">
              <a:solidFill>
                <a:srgbClr val="385F3E"/>
              </a:solidFill>
              <a:latin typeface="#9Slide05 SVNBulgary"/>
              <a:ea typeface="#9Slide05 SVNBulgary"/>
              <a:cs typeface="#9Slide05 SVNBulgary"/>
              <a:sym typeface="#9Slide05 SVNBulgary"/>
            </a:endParaRPr>
          </a:p>
        </p:txBody>
      </p:sp>
      <p:sp>
        <p:nvSpPr>
          <p:cNvPr id="5" name="Freeform 5"/>
          <p:cNvSpPr/>
          <p:nvPr/>
        </p:nvSpPr>
        <p:spPr>
          <a:xfrm rot="5491861">
            <a:off x="4863932" y="2816664"/>
            <a:ext cx="2267327" cy="1273826"/>
          </a:xfrm>
          <a:custGeom>
            <a:avLst/>
            <a:gdLst/>
            <a:ahLst/>
            <a:cxnLst/>
            <a:rect l="l" t="t" r="r" b="b"/>
            <a:pathLst>
              <a:path w="2267327" h="1273826">
                <a:moveTo>
                  <a:pt x="0" y="0"/>
                </a:moveTo>
                <a:lnTo>
                  <a:pt x="2267327" y="0"/>
                </a:lnTo>
                <a:lnTo>
                  <a:pt x="2267327" y="1273826"/>
                </a:lnTo>
                <a:lnTo>
                  <a:pt x="0" y="12738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65110" y="362662"/>
            <a:ext cx="15562975" cy="824653"/>
          </a:xfrm>
          <a:prstGeom prst="rect">
            <a:avLst/>
          </a:prstGeom>
        </p:spPr>
        <p:txBody>
          <a:bodyPr lIns="0" tIns="0" rIns="0" bIns="0" rtlCol="0" anchor="t">
            <a:spAutoFit/>
          </a:bodyPr>
          <a:lstStyle/>
          <a:p>
            <a:pPr algn="just">
              <a:lnSpc>
                <a:spcPts val="6364"/>
              </a:lnSpc>
            </a:pPr>
            <a:r>
              <a:rPr lang="en-US" sz="5786">
                <a:solidFill>
                  <a:srgbClr val="B87807"/>
                </a:solidFill>
                <a:latin typeface="#9Slide03 Arima Madurai Black"/>
                <a:ea typeface="#9Slide03 Arima Madurai Black"/>
                <a:cs typeface="#9Slide03 Arima Madurai Black"/>
                <a:sym typeface="#9Slide03 Arima Madurai Black"/>
              </a:rPr>
              <a:t>2. CÁC KIỂU CÂU GHÉP</a:t>
            </a:r>
          </a:p>
        </p:txBody>
      </p:sp>
      <p:sp>
        <p:nvSpPr>
          <p:cNvPr id="7" name="TextBox 7"/>
          <p:cNvSpPr txBox="1"/>
          <p:nvPr/>
        </p:nvSpPr>
        <p:spPr>
          <a:xfrm>
            <a:off x="0" y="4096023"/>
            <a:ext cx="1573276" cy="1605865"/>
          </a:xfrm>
          <a:prstGeom prst="rect">
            <a:avLst/>
          </a:prstGeom>
        </p:spPr>
        <p:txBody>
          <a:bodyPr lIns="0" tIns="0" rIns="0" bIns="0" rtlCol="0" anchor="t">
            <a:spAutoFit/>
          </a:bodyPr>
          <a:lstStyle/>
          <a:p>
            <a:pPr algn="ctr">
              <a:lnSpc>
                <a:spcPts val="5578"/>
              </a:lnSpc>
            </a:pPr>
            <a:r>
              <a:rPr lang="en-US" sz="5998" dirty="0" err="1">
                <a:solidFill>
                  <a:srgbClr val="365156"/>
                </a:solidFill>
                <a:latin typeface="#9Slide05 SVNBulgary"/>
                <a:ea typeface="#9Slide05 SVNBulgary"/>
                <a:cs typeface="#9Slide05 SVNBulgary"/>
                <a:sym typeface="#9Slide05 SVNBulgary"/>
              </a:rPr>
              <a:t>Câu</a:t>
            </a:r>
            <a:r>
              <a:rPr lang="en-US" sz="5998" dirty="0">
                <a:solidFill>
                  <a:srgbClr val="365156"/>
                </a:solidFill>
                <a:latin typeface="#9Slide05 SVNBulgary"/>
                <a:ea typeface="#9Slide05 SVNBulgary"/>
                <a:cs typeface="#9Slide05 SVNBulgary"/>
                <a:sym typeface="#9Slide05 SVNBulgary"/>
              </a:rPr>
              <a:t> </a:t>
            </a:r>
            <a:r>
              <a:rPr lang="en-US" sz="5998" dirty="0" err="1">
                <a:solidFill>
                  <a:srgbClr val="365156"/>
                </a:solidFill>
                <a:latin typeface="#9Slide05 SVNBulgary"/>
                <a:ea typeface="#9Slide05 SVNBulgary"/>
                <a:cs typeface="#9Slide05 SVNBulgary"/>
                <a:sym typeface="#9Slide05 SVNBulgary"/>
              </a:rPr>
              <a:t>ghép</a:t>
            </a:r>
            <a:endParaRPr lang="en-US" sz="5998" dirty="0">
              <a:solidFill>
                <a:srgbClr val="365156"/>
              </a:solidFill>
              <a:latin typeface="#9Slide05 SVNBulgary"/>
              <a:ea typeface="#9Slide05 SVNBulgary"/>
              <a:cs typeface="#9Slide05 SVNBulgary"/>
              <a:sym typeface="#9Slide05 SVNBulgary"/>
            </a:endParaRPr>
          </a:p>
        </p:txBody>
      </p:sp>
      <p:sp>
        <p:nvSpPr>
          <p:cNvPr id="8" name="TextBox 8"/>
          <p:cNvSpPr txBox="1"/>
          <p:nvPr/>
        </p:nvSpPr>
        <p:spPr>
          <a:xfrm>
            <a:off x="2654783" y="3008733"/>
            <a:ext cx="2828593" cy="1595120"/>
          </a:xfrm>
          <a:prstGeom prst="rect">
            <a:avLst/>
          </a:prstGeom>
        </p:spPr>
        <p:txBody>
          <a:bodyPr lIns="0" tIns="0" rIns="0" bIns="0" rtlCol="0" anchor="t">
            <a:spAutoFit/>
          </a:bodyPr>
          <a:lstStyle/>
          <a:p>
            <a:pPr algn="ctr">
              <a:lnSpc>
                <a:spcPts val="5665"/>
              </a:lnSpc>
            </a:pPr>
            <a:r>
              <a:rPr lang="en-US" sz="5500" dirty="0" err="1">
                <a:solidFill>
                  <a:srgbClr val="8D3A26"/>
                </a:solidFill>
                <a:latin typeface="#9Slide05 SVNBulgary"/>
                <a:ea typeface="#9Slide05 SVNBulgary"/>
                <a:cs typeface="#9Slide05 SVNBulgary"/>
                <a:sym typeface="#9Slide05 SVNBulgary"/>
              </a:rPr>
              <a:t>Câu</a:t>
            </a:r>
            <a:r>
              <a:rPr lang="en-US" sz="5500" dirty="0">
                <a:solidFill>
                  <a:srgbClr val="8D3A26"/>
                </a:solidFill>
                <a:latin typeface="#9Slide05 SVNBulgary"/>
                <a:ea typeface="#9Slide05 SVNBulgary"/>
                <a:cs typeface="#9Slide05 SVNBulgary"/>
                <a:sym typeface="#9Slide05 SVNBulgary"/>
              </a:rPr>
              <a:t> </a:t>
            </a:r>
            <a:r>
              <a:rPr lang="en-US" sz="5500" dirty="0" err="1">
                <a:solidFill>
                  <a:srgbClr val="8D3A26"/>
                </a:solidFill>
                <a:latin typeface="#9Slide05 SVNBulgary"/>
                <a:ea typeface="#9Slide05 SVNBulgary"/>
                <a:cs typeface="#9Slide05 SVNBulgary"/>
                <a:sym typeface="#9Slide05 SVNBulgary"/>
              </a:rPr>
              <a:t>ghép</a:t>
            </a:r>
            <a:r>
              <a:rPr lang="en-US" sz="5500" dirty="0">
                <a:solidFill>
                  <a:srgbClr val="8D3A26"/>
                </a:solidFill>
                <a:latin typeface="#9Slide05 SVNBulgary"/>
                <a:ea typeface="#9Slide05 SVNBulgary"/>
                <a:cs typeface="#9Slide05 SVNBulgary"/>
                <a:sym typeface="#9Slide05 SVNBulgary"/>
              </a:rPr>
              <a:t> </a:t>
            </a:r>
            <a:r>
              <a:rPr lang="en-US" sz="5500" dirty="0" err="1">
                <a:solidFill>
                  <a:srgbClr val="8D3A26"/>
                </a:solidFill>
                <a:latin typeface="#9Slide05 SVNBulgary"/>
                <a:ea typeface="#9Slide05 SVNBulgary"/>
                <a:cs typeface="#9Slide05 SVNBulgary"/>
                <a:sym typeface="#9Slide05 SVNBulgary"/>
              </a:rPr>
              <a:t>đẳng</a:t>
            </a:r>
            <a:r>
              <a:rPr lang="en-US" sz="5500" dirty="0">
                <a:solidFill>
                  <a:srgbClr val="8D3A26"/>
                </a:solidFill>
                <a:latin typeface="#9Slide05 SVNBulgary"/>
                <a:ea typeface="#9Slide05 SVNBulgary"/>
                <a:cs typeface="#9Slide05 SVNBulgary"/>
                <a:sym typeface="#9Slide05 SVNBulgary"/>
              </a:rPr>
              <a:t> </a:t>
            </a:r>
            <a:r>
              <a:rPr lang="en-US" sz="5500" dirty="0" err="1">
                <a:solidFill>
                  <a:srgbClr val="8D3A26"/>
                </a:solidFill>
                <a:latin typeface="#9Slide05 SVNBulgary"/>
                <a:ea typeface="#9Slide05 SVNBulgary"/>
                <a:cs typeface="#9Slide05 SVNBulgary"/>
                <a:sym typeface="#9Slide05 SVNBulgary"/>
              </a:rPr>
              <a:t>lập</a:t>
            </a:r>
            <a:endParaRPr lang="en-US" sz="5500" dirty="0">
              <a:solidFill>
                <a:srgbClr val="8D3A26"/>
              </a:solidFill>
              <a:latin typeface="#9Slide05 SVNBulgary"/>
              <a:ea typeface="#9Slide05 SVNBulgary"/>
              <a:cs typeface="#9Slide05 SVNBulgary"/>
              <a:sym typeface="#9Slide05 SVNBulgary"/>
            </a:endParaRPr>
          </a:p>
        </p:txBody>
      </p:sp>
      <p:sp>
        <p:nvSpPr>
          <p:cNvPr id="9" name="TextBox 9"/>
          <p:cNvSpPr txBox="1"/>
          <p:nvPr/>
        </p:nvSpPr>
        <p:spPr>
          <a:xfrm>
            <a:off x="6664571" y="1265312"/>
            <a:ext cx="9667912" cy="2045974"/>
          </a:xfrm>
          <a:prstGeom prst="rect">
            <a:avLst/>
          </a:prstGeom>
        </p:spPr>
        <p:txBody>
          <a:bodyPr lIns="0" tIns="0" rIns="0" bIns="0" rtlCol="0" anchor="t">
            <a:spAutoFit/>
          </a:bodyPr>
          <a:lstStyle/>
          <a:p>
            <a:pPr algn="l">
              <a:lnSpc>
                <a:spcPts val="5114"/>
              </a:lnSpc>
            </a:pPr>
            <a:r>
              <a:rPr lang="en-US" sz="4124" dirty="0" err="1">
                <a:solidFill>
                  <a:srgbClr val="8D3A26"/>
                </a:solidFill>
                <a:latin typeface="#9Slide05 SVNBulgary"/>
                <a:ea typeface="#9Slide05 SVNBulgary"/>
                <a:cs typeface="#9Slide05 SVNBulgary"/>
                <a:sym typeface="#9Slide05 SVNBulgary"/>
              </a:rPr>
              <a:t>Những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quan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hệ</a:t>
            </a:r>
            <a:r>
              <a:rPr lang="en-US" sz="4124" dirty="0">
                <a:solidFill>
                  <a:srgbClr val="8D3A26"/>
                </a:solidFill>
                <a:latin typeface="#9Slide05 SVNBulgary"/>
                <a:ea typeface="#9Slide05 SVNBulgary"/>
                <a:cs typeface="#9Slide05 SVNBulgary"/>
                <a:sym typeface="#9Slide05 SVNBulgary"/>
              </a:rPr>
              <a:t> ý </a:t>
            </a:r>
            <a:r>
              <a:rPr lang="en-US" sz="4124" dirty="0" err="1">
                <a:solidFill>
                  <a:srgbClr val="8D3A26"/>
                </a:solidFill>
                <a:latin typeface="#9Slide05 SVNBulgary"/>
                <a:ea typeface="#9Slide05 SVNBulgary"/>
                <a:cs typeface="#9Slide05 SVNBulgary"/>
                <a:sym typeface="#9Slide05 SVNBulgary"/>
              </a:rPr>
              <a:t>nghĩa</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thường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gặp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giữa</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các</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vế</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của</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câu</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ghép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đẳng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lập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là</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quan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hệ</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thời</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gian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quan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hệ</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tương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phản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quan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hệ</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lựa</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chọn</a:t>
            </a:r>
            <a:r>
              <a:rPr lang="en-US" sz="4124" dirty="0">
                <a:solidFill>
                  <a:srgbClr val="8D3A26"/>
                </a:solidFill>
                <a:latin typeface="#9Slide05 SVNBulgary"/>
                <a:ea typeface="#9Slide05 SVNBulgary"/>
                <a:cs typeface="#9Slide05 SVNBulgary"/>
                <a:sym typeface="#9Slide05 SVNBulgary"/>
              </a:rPr>
              <a:t>,…</a:t>
            </a:r>
          </a:p>
        </p:txBody>
      </p:sp>
      <p:sp>
        <p:nvSpPr>
          <p:cNvPr id="10" name="TextBox 10"/>
          <p:cNvSpPr txBox="1"/>
          <p:nvPr/>
        </p:nvSpPr>
        <p:spPr>
          <a:xfrm>
            <a:off x="6360173" y="3387486"/>
            <a:ext cx="9667912" cy="1398274"/>
          </a:xfrm>
          <a:prstGeom prst="rect">
            <a:avLst/>
          </a:prstGeom>
        </p:spPr>
        <p:txBody>
          <a:bodyPr lIns="0" tIns="0" rIns="0" bIns="0" rtlCol="0" anchor="t">
            <a:spAutoFit/>
          </a:bodyPr>
          <a:lstStyle/>
          <a:p>
            <a:pPr algn="ctr">
              <a:lnSpc>
                <a:spcPts val="5114"/>
              </a:lnSpc>
            </a:pPr>
            <a:r>
              <a:rPr lang="en-US" sz="4124" dirty="0" err="1">
                <a:solidFill>
                  <a:srgbClr val="8D3A26"/>
                </a:solidFill>
                <a:latin typeface="#9Slide05 SVNBulgary"/>
                <a:ea typeface="#9Slide05 SVNBulgary"/>
                <a:cs typeface="#9Slide05 SVNBulgary"/>
                <a:sym typeface="#9Slide05 SVNBulgary"/>
              </a:rPr>
              <a:t>Phương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tiện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ngôn</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ngữ</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chủ</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yếu</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được</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dùng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để</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nối</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các</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vế</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của</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câu</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ghép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đẳng</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lập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là</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kết</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từ</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hoặc</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cặp</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từ</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hô</a:t>
            </a:r>
            <a:r>
              <a:rPr lang="en-US" sz="4124" dirty="0">
                <a:solidFill>
                  <a:srgbClr val="8D3A26"/>
                </a:solidFill>
                <a:latin typeface="#9Slide05 SVNBulgary"/>
                <a:ea typeface="#9Slide05 SVNBulgary"/>
                <a:cs typeface="#9Slide05 SVNBulgary"/>
                <a:sym typeface="#9Slide05 SVNBulgary"/>
              </a:rPr>
              <a:t> </a:t>
            </a:r>
            <a:r>
              <a:rPr lang="en-US" sz="4124" dirty="0" err="1">
                <a:solidFill>
                  <a:srgbClr val="8D3A26"/>
                </a:solidFill>
                <a:latin typeface="#9Slide05 SVNBulgary"/>
                <a:ea typeface="#9Slide05 SVNBulgary"/>
                <a:cs typeface="#9Slide05 SVNBulgary"/>
                <a:sym typeface="#9Slide05 SVNBulgary"/>
              </a:rPr>
              <a:t>ứng</a:t>
            </a:r>
            <a:endParaRPr lang="en-US" sz="4124" dirty="0">
              <a:solidFill>
                <a:srgbClr val="8D3A26"/>
              </a:solidFill>
              <a:latin typeface="#9Slide05 SVNBulgary"/>
              <a:ea typeface="#9Slide05 SVNBulgary"/>
              <a:cs typeface="#9Slide05 SVNBulgary"/>
              <a:sym typeface="#9Slide05 SVNBulgary"/>
            </a:endParaRPr>
          </a:p>
        </p:txBody>
      </p:sp>
      <p:sp>
        <p:nvSpPr>
          <p:cNvPr id="11" name="Freeform 11"/>
          <p:cNvSpPr/>
          <p:nvPr/>
        </p:nvSpPr>
        <p:spPr>
          <a:xfrm rot="5491861">
            <a:off x="4692143" y="5798690"/>
            <a:ext cx="2267327" cy="1273826"/>
          </a:xfrm>
          <a:custGeom>
            <a:avLst/>
            <a:gdLst/>
            <a:ahLst/>
            <a:cxnLst/>
            <a:rect l="l" t="t" r="r" b="b"/>
            <a:pathLst>
              <a:path w="2267327" h="1273826">
                <a:moveTo>
                  <a:pt x="0" y="0"/>
                </a:moveTo>
                <a:lnTo>
                  <a:pt x="2267328" y="0"/>
                </a:lnTo>
                <a:lnTo>
                  <a:pt x="2267328" y="1273826"/>
                </a:lnTo>
                <a:lnTo>
                  <a:pt x="0" y="12738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664571" y="4770368"/>
            <a:ext cx="10594729" cy="2045974"/>
          </a:xfrm>
          <a:prstGeom prst="rect">
            <a:avLst/>
          </a:prstGeom>
        </p:spPr>
        <p:txBody>
          <a:bodyPr lIns="0" tIns="0" rIns="0" bIns="0" rtlCol="0" anchor="t">
            <a:spAutoFit/>
          </a:bodyPr>
          <a:lstStyle/>
          <a:p>
            <a:pPr algn="l">
              <a:lnSpc>
                <a:spcPts val="5114"/>
              </a:lnSpc>
            </a:pPr>
            <a:r>
              <a:rPr lang="en-US" sz="4124">
                <a:solidFill>
                  <a:srgbClr val="445947"/>
                </a:solidFill>
                <a:latin typeface="#9Slide05 SVNBulgary"/>
                <a:ea typeface="#9Slide05 SVNBulgary"/>
                <a:cs typeface="#9Slide05 SVNBulgary"/>
                <a:sym typeface="#9Slide05 SVNBulgary"/>
              </a:rPr>
              <a:t>Những quan hệ ý nghĩa thường gặp giữa các vế của câu ghép chính phụ là quan hệ nguyên nhân – kết quả, quan hệ điều kiện, giải thiết kết quả,...</a:t>
            </a:r>
          </a:p>
        </p:txBody>
      </p:sp>
      <p:sp>
        <p:nvSpPr>
          <p:cNvPr id="13" name="Freeform 13"/>
          <p:cNvSpPr/>
          <p:nvPr/>
        </p:nvSpPr>
        <p:spPr>
          <a:xfrm rot="5491861">
            <a:off x="1096865" y="4257280"/>
            <a:ext cx="2267327" cy="1273826"/>
          </a:xfrm>
          <a:custGeom>
            <a:avLst/>
            <a:gdLst/>
            <a:ahLst/>
            <a:cxnLst/>
            <a:rect l="l" t="t" r="r" b="b"/>
            <a:pathLst>
              <a:path w="2267327" h="1273826">
                <a:moveTo>
                  <a:pt x="0" y="0"/>
                </a:moveTo>
                <a:lnTo>
                  <a:pt x="2267328" y="0"/>
                </a:lnTo>
                <a:lnTo>
                  <a:pt x="2267328" y="1273826"/>
                </a:lnTo>
                <a:lnTo>
                  <a:pt x="0" y="12738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6492782" y="6978267"/>
            <a:ext cx="10354684" cy="2045974"/>
          </a:xfrm>
          <a:prstGeom prst="rect">
            <a:avLst/>
          </a:prstGeom>
        </p:spPr>
        <p:txBody>
          <a:bodyPr lIns="0" tIns="0" rIns="0" bIns="0" rtlCol="0" anchor="t">
            <a:spAutoFit/>
          </a:bodyPr>
          <a:lstStyle/>
          <a:p>
            <a:pPr algn="l">
              <a:lnSpc>
                <a:spcPts val="5114"/>
              </a:lnSpc>
            </a:pPr>
            <a:r>
              <a:rPr lang="en-US" sz="4124" dirty="0" err="1">
                <a:solidFill>
                  <a:srgbClr val="445947"/>
                </a:solidFill>
                <a:latin typeface="#9Slide05 SVNBulgary"/>
                <a:ea typeface="#9Slide05 SVNBulgary"/>
                <a:cs typeface="#9Slide05 SVNBulgary"/>
                <a:sym typeface="#9Slide05 SVNBulgary"/>
              </a:rPr>
              <a:t>Phương</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tiện</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ngôn</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ngữ</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chủ</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yếu</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được</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dùng</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để</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nối</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các</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vế</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của</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câu</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ghép</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chính</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phụ</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là</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cặp</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kết</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từ</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hoặc</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một</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kết</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từ</a:t>
            </a:r>
            <a:r>
              <a:rPr lang="en-US" sz="4124" dirty="0">
                <a:solidFill>
                  <a:srgbClr val="445947"/>
                </a:solidFill>
                <a:latin typeface="#9Slide05 SVNBulgary"/>
                <a:ea typeface="#9Slide05 SVNBulgary"/>
                <a:cs typeface="#9Slide05 SVNBulgary"/>
                <a:sym typeface="#9Slide05 SVNBulgary"/>
              </a:rPr>
              <a:t> ở </a:t>
            </a:r>
            <a:r>
              <a:rPr lang="en-US" sz="4124" dirty="0" err="1">
                <a:solidFill>
                  <a:srgbClr val="445947"/>
                </a:solidFill>
                <a:latin typeface="#9Slide05 SVNBulgary"/>
                <a:ea typeface="#9Slide05 SVNBulgary"/>
                <a:cs typeface="#9Slide05 SVNBulgary"/>
                <a:sym typeface="#9Slide05 SVNBulgary"/>
              </a:rPr>
              <a:t>vế</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phụ</a:t>
            </a:r>
            <a:r>
              <a:rPr lang="en-US" sz="4124" dirty="0">
                <a:solidFill>
                  <a:srgbClr val="445947"/>
                </a:solidFill>
                <a:latin typeface="#9Slide05 SVNBulgary"/>
                <a:ea typeface="#9Slide05 SVNBulgary"/>
                <a:cs typeface="#9Slide05 SVNBulgary"/>
                <a:sym typeface="#9Slide05 SVNBulgary"/>
              </a:rPr>
              <a:t> hay </a:t>
            </a:r>
            <a:r>
              <a:rPr lang="en-US" sz="4124" dirty="0" err="1">
                <a:solidFill>
                  <a:srgbClr val="445947"/>
                </a:solidFill>
                <a:latin typeface="#9Slide05 SVNBulgary"/>
                <a:ea typeface="#9Slide05 SVNBulgary"/>
                <a:cs typeface="#9Slide05 SVNBulgary"/>
                <a:sym typeface="#9Slide05 SVNBulgary"/>
              </a:rPr>
              <a:t>vế</a:t>
            </a:r>
            <a:r>
              <a:rPr lang="en-US" sz="4124" dirty="0">
                <a:solidFill>
                  <a:srgbClr val="445947"/>
                </a:solidFill>
                <a:latin typeface="#9Slide05 SVNBulgary"/>
                <a:ea typeface="#9Slide05 SVNBulgary"/>
                <a:cs typeface="#9Slide05 SVNBulgary"/>
                <a:sym typeface="#9Slide05 SVNBulgary"/>
              </a:rPr>
              <a:t> </a:t>
            </a:r>
            <a:r>
              <a:rPr lang="en-US" sz="4124" dirty="0" err="1">
                <a:solidFill>
                  <a:srgbClr val="445947"/>
                </a:solidFill>
                <a:latin typeface="#9Slide05 SVNBulgary"/>
                <a:ea typeface="#9Slide05 SVNBulgary"/>
                <a:cs typeface="#9Slide05 SVNBulgary"/>
                <a:sym typeface="#9Slide05 SVNBulgary"/>
              </a:rPr>
              <a:t>chính</a:t>
            </a:r>
            <a:r>
              <a:rPr lang="en-US" sz="4124" dirty="0">
                <a:solidFill>
                  <a:srgbClr val="445947"/>
                </a:solidFill>
                <a:latin typeface="#9Slide05 SVNBulgary"/>
                <a:ea typeface="#9Slide05 SVNBulgary"/>
                <a:cs typeface="#9Slide05 SVNBulgary"/>
                <a:sym typeface="#9Slide05 SVNBulgary"/>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0" y="8851392"/>
            <a:ext cx="7315200" cy="1435608"/>
          </a:xfrm>
          <a:custGeom>
            <a:avLst/>
            <a:gdLst/>
            <a:ahLst/>
            <a:cxnLst/>
            <a:rect l="l" t="t" r="r" b="b"/>
            <a:pathLst>
              <a:path w="7315200" h="1435608">
                <a:moveTo>
                  <a:pt x="0" y="0"/>
                </a:moveTo>
                <a:lnTo>
                  <a:pt x="7315200" y="0"/>
                </a:lnTo>
                <a:lnTo>
                  <a:pt x="7315200" y="1435608"/>
                </a:lnTo>
                <a:lnTo>
                  <a:pt x="0" y="1435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175675" y="-778113"/>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28836" y="2487759"/>
            <a:ext cx="14058900" cy="6106970"/>
          </a:xfrm>
          <a:prstGeom prst="rect">
            <a:avLst/>
          </a:prstGeom>
        </p:spPr>
        <p:txBody>
          <a:bodyPr wrap="square" lIns="0" tIns="0" rIns="0" bIns="0" rtlCol="0" anchor="t">
            <a:spAutoFit/>
          </a:bodyPr>
          <a:lstStyle/>
          <a:p>
            <a:pPr algn="l">
              <a:lnSpc>
                <a:spcPts val="6827"/>
              </a:lnSpc>
            </a:pPr>
            <a:r>
              <a:rPr lang="en-US" sz="4582" dirty="0">
                <a:solidFill>
                  <a:srgbClr val="000000"/>
                </a:solidFill>
                <a:latin typeface="#9Slide05 SVNBulgary"/>
                <a:ea typeface="#9Slide05 SVNBulgary"/>
                <a:cs typeface="#9Slide05 SVNBulgary"/>
                <a:sym typeface="#9Slide05 SVNBulgary"/>
              </a:rPr>
              <a:t>-</a:t>
            </a:r>
            <a:r>
              <a:rPr lang="en-US" sz="4582" dirty="0">
                <a:solidFill>
                  <a:srgbClr val="B8780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trực</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tiếp</a:t>
            </a:r>
            <a:r>
              <a:rPr lang="en-US" sz="4582" dirty="0">
                <a:solidFill>
                  <a:srgbClr val="000000"/>
                </a:solidFill>
                <a:latin typeface="#9Slide05 SVNBulgary"/>
                <a:ea typeface="#9Slide05 SVNBulgary"/>
                <a:cs typeface="#9Slide05 SVNBulgary"/>
                <a:sym typeface="#9Slide05 SVNBulgary"/>
              </a:rPr>
              <a:t> qua </a:t>
            </a:r>
            <a:r>
              <a:rPr lang="en-US" sz="4582" dirty="0" err="1">
                <a:solidFill>
                  <a:srgbClr val="000000"/>
                </a:solidFill>
                <a:latin typeface="#9Slide05 SVNBulgary"/>
                <a:ea typeface="#9Slide05 SVNBulgary"/>
                <a:cs typeface="#9Slide05 SVNBulgary"/>
                <a:sym typeface="#9Slide05 SVNBulgary"/>
              </a:rPr>
              <a:t>dấu</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phẩy</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chấm</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phẩy</a:t>
            </a:r>
            <a:endParaRPr lang="en-US" sz="4582" dirty="0">
              <a:solidFill>
                <a:srgbClr val="000000"/>
              </a:solidFill>
              <a:latin typeface="#9Slide05 SVNBulgary"/>
              <a:ea typeface="#9Slide05 SVNBulgary"/>
              <a:cs typeface="#9Slide05 SVNBulgary"/>
              <a:sym typeface="#9Slide05 SVNBulgary"/>
            </a:endParaRP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kết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để</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như</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còn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và</a:t>
            </a:r>
            <a:r>
              <a:rPr lang="en-US" sz="4582" dirty="0">
                <a:solidFill>
                  <a:srgbClr val="000000"/>
                </a:solidFill>
                <a:latin typeface="#9Slide05 SVNBulgary"/>
                <a:ea typeface="#9Slide05 SVNBulgary"/>
                <a:cs typeface="#9Slide05 SVNBulgary"/>
                <a:sym typeface="#9Slide05 SVNBulgary"/>
              </a:rPr>
              <a:t>, hay, …</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kết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vì-nên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nếu-thì</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tuy-nhưng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mặc</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dù-nhưng</a:t>
            </a:r>
            <a:r>
              <a:rPr lang="en-US" sz="4582" dirty="0">
                <a:solidFill>
                  <a:srgbClr val="000000"/>
                </a:solidFill>
                <a:latin typeface="#9Slide05 SVNBulgary"/>
                <a:ea typeface="#9Slide05 SVNBulgary"/>
                <a:cs typeface="#9Slide05 SVNBulgary"/>
                <a:sym typeface="#9Slide05 SVNBulgary"/>
              </a:rPr>
              <a:t>, …</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phó</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đã</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đang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vẫn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chưa</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chẳng</a:t>
            </a:r>
            <a:r>
              <a:rPr lang="en-US" sz="4582" dirty="0">
                <a:solidFill>
                  <a:srgbClr val="000000"/>
                </a:solidFill>
                <a:latin typeface="#9Slide05 SVNBulgary"/>
                <a:ea typeface="#9Slide05 SVNBulgary"/>
                <a:cs typeface="#9Slide05 SVNBulgary"/>
                <a:sym typeface="#9Slide05 SVNBulgary"/>
              </a:rPr>
              <a:t>, …</a:t>
            </a:r>
          </a:p>
          <a:p>
            <a:pPr algn="l">
              <a:lnSpc>
                <a:spcPts val="6827"/>
              </a:lnSpc>
            </a:pPr>
            <a:r>
              <a:rPr lang="en-US" sz="4582" dirty="0">
                <a:solidFill>
                  <a:srgbClr val="000000"/>
                </a:solidFill>
                <a:latin typeface="#9Slide05 SVNBulgary"/>
                <a:ea typeface="#9Slide05 SVNBulgary"/>
                <a:cs typeface="#9Slide05 SVNBulgary"/>
                <a:sym typeface="#9Slide05 SVNBulgary"/>
              </a:rPr>
              <a: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phó</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quá-lắm</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chưa-chẳng</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càng-càng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vừa-đã</a:t>
            </a:r>
            <a:r>
              <a:rPr lang="en-US" sz="4582" dirty="0">
                <a:solidFill>
                  <a:srgbClr val="000000"/>
                </a:solidFill>
                <a:latin typeface="#9Slide05 SVNBulgary"/>
                <a:ea typeface="#9Slide05 SVNBulgary"/>
                <a:cs typeface="#9Slide05 SVNBulgary"/>
                <a:sym typeface="#9Slide05 SVNBulgary"/>
              </a:rPr>
              <a:t>, bao </a:t>
            </a:r>
            <a:r>
              <a:rPr lang="en-US" sz="4582" dirty="0" err="1">
                <a:solidFill>
                  <a:srgbClr val="000000"/>
                </a:solidFill>
                <a:latin typeface="#9Slide05 SVNBulgary"/>
                <a:ea typeface="#9Slide05 SVNBulgary"/>
                <a:cs typeface="#9Slide05 SVNBulgary"/>
                <a:sym typeface="#9Slide05 SVNBulgary"/>
              </a:rPr>
              <a:t>nhiêu-bấy</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nhiêu</a:t>
            </a:r>
            <a:r>
              <a:rPr lang="en-US" sz="4582" dirty="0">
                <a:solidFill>
                  <a:srgbClr val="000000"/>
                </a:solidFill>
                <a:latin typeface="#9Slide05 SVNBulgary"/>
                <a:ea typeface="#9Slide05 SVNBulgary"/>
                <a:cs typeface="#9Slide05 SVNBulgary"/>
                <a:sym typeface="#9Slide05 SVNBulgary"/>
              </a:rPr>
              <a:t>, …</a:t>
            </a:r>
          </a:p>
          <a:p>
            <a:pPr algn="l">
              <a:lnSpc>
                <a:spcPts val="6827"/>
              </a:lnSpc>
            </a:pPr>
            <a:endParaRPr lang="en-US" sz="4582" dirty="0">
              <a:solidFill>
                <a:srgbClr val="000000"/>
              </a:solidFill>
              <a:latin typeface="#9Slide05 SVNBulgary"/>
              <a:ea typeface="#9Slide05 SVNBulgary"/>
              <a:cs typeface="#9Slide05 SVNBulgary"/>
              <a:sym typeface="#9Slide05 SVNBulgary"/>
            </a:endParaRPr>
          </a:p>
        </p:txBody>
      </p:sp>
      <p:sp>
        <p:nvSpPr>
          <p:cNvPr id="5" name="Freeform 5"/>
          <p:cNvSpPr/>
          <p:nvPr/>
        </p:nvSpPr>
        <p:spPr>
          <a:xfrm>
            <a:off x="13481610" y="2957926"/>
            <a:ext cx="4861315" cy="7045384"/>
          </a:xfrm>
          <a:custGeom>
            <a:avLst/>
            <a:gdLst/>
            <a:ahLst/>
            <a:cxnLst/>
            <a:rect l="l" t="t" r="r" b="b"/>
            <a:pathLst>
              <a:path w="4861315" h="7045384">
                <a:moveTo>
                  <a:pt x="0" y="0"/>
                </a:moveTo>
                <a:lnTo>
                  <a:pt x="4861315" y="0"/>
                </a:lnTo>
                <a:lnTo>
                  <a:pt x="4861315" y="7045384"/>
                </a:lnTo>
                <a:lnTo>
                  <a:pt x="0" y="7045384"/>
                </a:lnTo>
                <a:lnTo>
                  <a:pt x="0" y="0"/>
                </a:lnTo>
                <a:close/>
              </a:path>
            </a:pathLst>
          </a:custGeom>
          <a:blipFill>
            <a:blip r:embed="rId6"/>
            <a:stretch>
              <a:fillRect/>
            </a:stretch>
          </a:blipFill>
        </p:spPr>
      </p:sp>
      <p:sp>
        <p:nvSpPr>
          <p:cNvPr id="6" name="Freeform 6"/>
          <p:cNvSpPr/>
          <p:nvPr/>
        </p:nvSpPr>
        <p:spPr>
          <a:xfrm rot="-920577">
            <a:off x="671782" y="1548015"/>
            <a:ext cx="713836" cy="899322"/>
          </a:xfrm>
          <a:custGeom>
            <a:avLst/>
            <a:gdLst/>
            <a:ahLst/>
            <a:cxnLst/>
            <a:rect l="l" t="t" r="r" b="b"/>
            <a:pathLst>
              <a:path w="713836" h="899322">
                <a:moveTo>
                  <a:pt x="0" y="0"/>
                </a:moveTo>
                <a:lnTo>
                  <a:pt x="713836" y="0"/>
                </a:lnTo>
                <a:lnTo>
                  <a:pt x="713836" y="899321"/>
                </a:lnTo>
                <a:lnTo>
                  <a:pt x="0" y="8993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443288" y="644948"/>
            <a:ext cx="15562975" cy="824653"/>
          </a:xfrm>
          <a:prstGeom prst="rect">
            <a:avLst/>
          </a:prstGeom>
        </p:spPr>
        <p:txBody>
          <a:bodyPr lIns="0" tIns="0" rIns="0" bIns="0" rtlCol="0" anchor="t">
            <a:spAutoFit/>
          </a:bodyPr>
          <a:lstStyle/>
          <a:p>
            <a:pPr algn="just">
              <a:lnSpc>
                <a:spcPts val="6364"/>
              </a:lnSpc>
            </a:pPr>
            <a:r>
              <a:rPr lang="en-US" sz="5786">
                <a:solidFill>
                  <a:srgbClr val="B87807"/>
                </a:solidFill>
                <a:latin typeface="#9Slide03 Arima Madurai Black"/>
                <a:ea typeface="#9Slide03 Arima Madurai Black"/>
                <a:cs typeface="#9Slide03 Arima Madurai Black"/>
                <a:sym typeface="#9Slide03 Arima Madurai Black"/>
              </a:rPr>
              <a:t>2. CÁC KIỂU CÂU GHÉP</a:t>
            </a:r>
          </a:p>
        </p:txBody>
      </p:sp>
      <p:sp>
        <p:nvSpPr>
          <p:cNvPr id="8" name="TextBox 8"/>
          <p:cNvSpPr txBox="1"/>
          <p:nvPr/>
        </p:nvSpPr>
        <p:spPr>
          <a:xfrm>
            <a:off x="770622" y="1734764"/>
            <a:ext cx="10637701" cy="752995"/>
          </a:xfrm>
          <a:prstGeom prst="rect">
            <a:avLst/>
          </a:prstGeom>
        </p:spPr>
        <p:txBody>
          <a:bodyPr lIns="0" tIns="0" rIns="0" bIns="0" rtlCol="0" anchor="t">
            <a:spAutoFit/>
          </a:bodyPr>
          <a:lstStyle/>
          <a:p>
            <a:pPr algn="ctr">
              <a:lnSpc>
                <a:spcPts val="4664"/>
              </a:lnSpc>
            </a:pPr>
            <a:r>
              <a:rPr lang="en-US" sz="5015" dirty="0" err="1">
                <a:solidFill>
                  <a:srgbClr val="365156"/>
                </a:solidFill>
                <a:latin typeface="#9Slide05 SVNBulgary"/>
                <a:ea typeface="#9Slide05 SVNBulgary"/>
                <a:cs typeface="#9Slide05 SVNBulgary"/>
                <a:sym typeface="#9Slide05 SVNBulgary"/>
              </a:rPr>
              <a:t>Một</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số</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cách</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ghép</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nối</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các</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vế</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trong</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câu</a:t>
            </a:r>
            <a:r>
              <a:rPr lang="en-US" sz="5015" dirty="0">
                <a:solidFill>
                  <a:srgbClr val="365156"/>
                </a:solidFill>
                <a:latin typeface="#9Slide05 SVNBulgary"/>
                <a:ea typeface="#9Slide05 SVNBulgary"/>
                <a:cs typeface="#9Slide05 SVNBulgary"/>
                <a:sym typeface="#9Slide05 SVNBulgary"/>
              </a:rPr>
              <a:t> </a:t>
            </a:r>
            <a:r>
              <a:rPr lang="en-US" sz="5015" dirty="0" err="1">
                <a:solidFill>
                  <a:srgbClr val="365156"/>
                </a:solidFill>
                <a:latin typeface="#9Slide05 SVNBulgary"/>
                <a:ea typeface="#9Slide05 SVNBulgary"/>
                <a:cs typeface="#9Slide05 SVNBulgary"/>
                <a:sym typeface="#9Slide05 SVNBulgary"/>
              </a:rPr>
              <a:t>ghép</a:t>
            </a:r>
            <a:endParaRPr lang="en-US" sz="5015" dirty="0">
              <a:solidFill>
                <a:srgbClr val="365156"/>
              </a:solidFill>
              <a:latin typeface="#9Slide05 SVNBulgary"/>
              <a:ea typeface="#9Slide05 SVNBulgary"/>
              <a:cs typeface="#9Slide05 SVNBulgary"/>
              <a:sym typeface="#9Slide05 SVNBulga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0" y="8851392"/>
            <a:ext cx="7315200" cy="1435608"/>
          </a:xfrm>
          <a:custGeom>
            <a:avLst/>
            <a:gdLst/>
            <a:ahLst/>
            <a:cxnLst/>
            <a:rect l="l" t="t" r="r" b="b"/>
            <a:pathLst>
              <a:path w="7315200" h="1435608">
                <a:moveTo>
                  <a:pt x="0" y="0"/>
                </a:moveTo>
                <a:lnTo>
                  <a:pt x="7315200" y="0"/>
                </a:lnTo>
                <a:lnTo>
                  <a:pt x="7315200" y="1435608"/>
                </a:lnTo>
                <a:lnTo>
                  <a:pt x="0" y="1435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175675" y="-778113"/>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46388" y="2497412"/>
            <a:ext cx="17641611" cy="6136788"/>
          </a:xfrm>
          <a:prstGeom prst="rect">
            <a:avLst/>
          </a:prstGeom>
        </p:spPr>
        <p:txBody>
          <a:bodyPr wrap="square" lIns="0" tIns="0" rIns="0" bIns="0" rtlCol="0" anchor="t">
            <a:spAutoFit/>
          </a:bodyPr>
          <a:lstStyle/>
          <a:p>
            <a:pPr algn="l">
              <a:lnSpc>
                <a:spcPts val="6827"/>
              </a:lnSpc>
            </a:pPr>
            <a:r>
              <a:rPr lang="en-US" sz="4582" dirty="0">
                <a:solidFill>
                  <a:srgbClr val="000000"/>
                </a:solidFill>
                <a:latin typeface="#9Slide05 SVNBulgary"/>
                <a:ea typeface="#9Slide05 SVNBulgary"/>
                <a:cs typeface="#9Slide05 SVNBulgary"/>
                <a:sym typeface="#9Slide05 SVNBulgary"/>
              </a:rPr>
              <a:t>-</a:t>
            </a:r>
            <a:r>
              <a:rPr lang="en-US" sz="4582" dirty="0">
                <a:solidFill>
                  <a:srgbClr val="B8780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trực</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tiếp</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Anh </a:t>
            </a:r>
            <a:r>
              <a:rPr lang="en-US" sz="4582" dirty="0" err="1">
                <a:solidFill>
                  <a:srgbClr val="000000"/>
                </a:solidFill>
                <a:latin typeface="#9Slide05 SVNBulgary"/>
                <a:ea typeface="#9Slide05 SVNBulgary"/>
                <a:cs typeface="#9Slide05 SVNBulgary"/>
                <a:sym typeface="#9Slide05 SVNBulgary"/>
              </a:rPr>
              <a:t>ấy</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là</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một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học</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sinh</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giỏi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cô</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ấy</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cũng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vậy</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kết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Bạn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có</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thể</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chọn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đi</a:t>
            </a:r>
            <a:r>
              <a:rPr lang="en-US" sz="4582" dirty="0">
                <a:solidFill>
                  <a:srgbClr val="000000"/>
                </a:solidFill>
                <a:latin typeface="#9Slide05 SVNBulgary"/>
                <a:ea typeface="#9Slide05 SVNBulgary"/>
                <a:cs typeface="#9Slide05 SVNBulgary"/>
                <a:sym typeface="#9Slide05 SVNBulgary"/>
              </a:rPr>
              <a:t> du </a:t>
            </a:r>
            <a:r>
              <a:rPr lang="en-US" sz="4582" dirty="0" err="1">
                <a:solidFill>
                  <a:srgbClr val="000000"/>
                </a:solidFill>
                <a:latin typeface="#9Slide05 SVNBulgary"/>
                <a:ea typeface="#9Slide05 SVNBulgary"/>
                <a:cs typeface="#9Slide05 SVNBulgary"/>
                <a:sym typeface="#9Slide05 SVNBulgary"/>
              </a:rPr>
              <a:t>lịch</a:t>
            </a:r>
            <a:r>
              <a:rPr lang="en-US" sz="4582" dirty="0">
                <a:solidFill>
                  <a:srgbClr val="000000"/>
                </a:solidFill>
                <a:latin typeface="#9Slide05 SVNBulgary"/>
                <a:ea typeface="#9Slide05 SVNBulgary"/>
                <a:cs typeface="#9Slide05 SVNBulgary"/>
                <a:sym typeface="#9Slide05 SVNBulgary"/>
              </a:rPr>
              <a:t> hay ở </a:t>
            </a:r>
            <a:r>
              <a:rPr lang="en-US" sz="4582" dirty="0" err="1">
                <a:solidFill>
                  <a:srgbClr val="000000"/>
                </a:solidFill>
                <a:latin typeface="#9Slide05 SVNBulgary"/>
                <a:ea typeface="#9Slide05 SVNBulgary"/>
                <a:cs typeface="#9Slide05 SVNBulgary"/>
                <a:sym typeface="#9Slide05 SVNBulgary"/>
              </a:rPr>
              <a:t>nhà</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nghỉ</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ngơi</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kết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Mặc</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dù</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trời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rất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lạnh</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nhưng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anh</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ấy</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vẫn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bộ</a:t>
            </a:r>
            <a:r>
              <a:rPr lang="en-US" sz="4582" dirty="0">
                <a:solidFill>
                  <a:srgbClr val="000000"/>
                </a:solidFill>
                <a:latin typeface="#9Slide05 SVNBulgary"/>
                <a:ea typeface="#9Slide05 SVNBulgary"/>
                <a:cs typeface="#9Slide05 SVNBulgary"/>
                <a:sym typeface="#9Slide05 SVNBulgary"/>
              </a:rPr>
              <a:t> ra </a:t>
            </a:r>
            <a:r>
              <a:rPr lang="en-US" sz="4582" dirty="0" err="1">
                <a:solidFill>
                  <a:srgbClr val="000000"/>
                </a:solidFill>
                <a:latin typeface="#9Slide05 SVNBulgary"/>
                <a:ea typeface="#9Slide05 SVNBulgary"/>
                <a:cs typeface="#9Slide05 SVNBulgary"/>
                <a:sym typeface="#9Slide05 SVNBulgary"/>
              </a:rPr>
              <a:t>ngoài</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phó</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Tôi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đang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bị</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mệt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chẳng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muốn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đi</a:t>
            </a:r>
            <a:r>
              <a:rPr lang="en-US" sz="4582" dirty="0">
                <a:solidFill>
                  <a:srgbClr val="000000"/>
                </a:solidFill>
                <a:latin typeface="#9Slide05 SVNBulgary"/>
                <a:ea typeface="#9Slide05 SVNBulgary"/>
                <a:cs typeface="#9Slide05 SVNBulgary"/>
                <a:sym typeface="#9Slide05 SVNBulgary"/>
              </a:rPr>
              <a:t> ra </a:t>
            </a:r>
            <a:r>
              <a:rPr lang="en-US" sz="4582" dirty="0" err="1">
                <a:solidFill>
                  <a:srgbClr val="000000"/>
                </a:solidFill>
                <a:latin typeface="#9Slide05 SVNBulgary"/>
                <a:ea typeface="#9Slide05 SVNBulgary"/>
                <a:cs typeface="#9Slide05 SVNBulgary"/>
                <a:sym typeface="#9Slide05 SVNBulgary"/>
              </a:rPr>
              <a:t>ngoài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cùng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bạn</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phó</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Tôi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chưa</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có</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thời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gian</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để</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đi</a:t>
            </a:r>
            <a:r>
              <a:rPr lang="en-US" sz="4582" dirty="0">
                <a:solidFill>
                  <a:srgbClr val="000000"/>
                </a:solidFill>
                <a:latin typeface="#9Slide05 SVNBulgary"/>
                <a:ea typeface="#9Slide05 SVNBulgary"/>
                <a:cs typeface="#9Slide05 SVNBulgary"/>
                <a:sym typeface="#9Slide05 SVNBulgary"/>
              </a:rPr>
              <a:t> du </a:t>
            </a:r>
            <a:r>
              <a:rPr lang="en-US" sz="4582" dirty="0" err="1">
                <a:solidFill>
                  <a:srgbClr val="000000"/>
                </a:solidFill>
                <a:latin typeface="#9Slide05 SVNBulgary"/>
                <a:ea typeface="#9Slide05 SVNBulgary"/>
                <a:cs typeface="#9Slide05 SVNBulgary"/>
                <a:sym typeface="#9Slide05 SVNBulgary"/>
              </a:rPr>
              <a:t>lịch</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chẳng</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biết</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khi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nào</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mới</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có</a:t>
            </a:r>
            <a:r>
              <a:rPr lang="en-US" sz="4582" dirty="0">
                <a:solidFill>
                  <a:srgbClr val="000000"/>
                </a:solidFill>
                <a:latin typeface="#9Slide05 SVNBulgary"/>
                <a:ea typeface="#9Slide05 SVNBulgary"/>
                <a:cs typeface="#9Slide05 SVNBulgary"/>
                <a:sym typeface="#9Slide05 SVNBulgary"/>
              </a:rPr>
              <a:t> </a:t>
            </a:r>
            <a:r>
              <a:rPr lang="en-US" sz="4582" dirty="0" err="1">
                <a:solidFill>
                  <a:srgbClr val="000000"/>
                </a:solidFill>
                <a:latin typeface="#9Slide05 SVNBulgary"/>
                <a:ea typeface="#9Slide05 SVNBulgary"/>
                <a:cs typeface="#9Slide05 SVNBulgary"/>
                <a:sym typeface="#9Slide05 SVNBulgary"/>
              </a:rPr>
              <a:t>dịp</a:t>
            </a:r>
            <a:r>
              <a:rPr lang="en-US" sz="4582" dirty="0">
                <a:solidFill>
                  <a:srgbClr val="000000"/>
                </a:solidFill>
                <a:latin typeface="#9Slide05 SVNBulgary"/>
                <a:ea typeface="#9Slide05 SVNBulgary"/>
                <a:cs typeface="#9Slide05 SVNBulgary"/>
                <a:sym typeface="#9Slide05 SVNBulgary"/>
              </a:rPr>
              <a:t>.</a:t>
            </a:r>
          </a:p>
          <a:p>
            <a:pPr algn="l">
              <a:lnSpc>
                <a:spcPts val="6827"/>
              </a:lnSpc>
            </a:pPr>
            <a:r>
              <a:rPr lang="en-US" sz="4582" dirty="0">
                <a:solidFill>
                  <a:srgbClr val="000000"/>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Nối</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bằng</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cặp</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A63F27"/>
                </a:solidFill>
                <a:latin typeface="#9Slide05 SVNBulgary"/>
                <a:ea typeface="#9Slide05 SVNBulgary"/>
                <a:cs typeface="#9Slide05 SVNBulgary"/>
                <a:sym typeface="#9Slide05 SVNBulgary"/>
              </a:rPr>
              <a:t>từ</a:t>
            </a:r>
            <a:r>
              <a:rPr lang="en-US" sz="4582" dirty="0">
                <a:solidFill>
                  <a:srgbClr val="A63F27"/>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Bạn</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giúp</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tôi</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càng</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nhiều</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tôi</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càng</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cảm</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kích</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bấy</a:t>
            </a:r>
            <a:r>
              <a:rPr lang="en-US" sz="4582" dirty="0">
                <a:solidFill>
                  <a:srgbClr val="342E2E"/>
                </a:solidFill>
                <a:latin typeface="#9Slide05 SVNBulgary"/>
                <a:ea typeface="#9Slide05 SVNBulgary"/>
                <a:cs typeface="#9Slide05 SVNBulgary"/>
                <a:sym typeface="#9Slide05 SVNBulgary"/>
              </a:rPr>
              <a:t> </a:t>
            </a:r>
            <a:r>
              <a:rPr lang="en-US" sz="4582" dirty="0" err="1">
                <a:solidFill>
                  <a:srgbClr val="342E2E"/>
                </a:solidFill>
                <a:latin typeface="#9Slide05 SVNBulgary"/>
                <a:ea typeface="#9Slide05 SVNBulgary"/>
                <a:cs typeface="#9Slide05 SVNBulgary"/>
                <a:sym typeface="#9Slide05 SVNBulgary"/>
              </a:rPr>
              <a:t>nhiêu</a:t>
            </a:r>
            <a:r>
              <a:rPr lang="en-US" sz="4582" dirty="0">
                <a:solidFill>
                  <a:srgbClr val="342E2E"/>
                </a:solidFill>
                <a:latin typeface="#9Slide05 SVNBulgary"/>
                <a:ea typeface="#9Slide05 SVNBulgary"/>
                <a:cs typeface="#9Slide05 SVNBulgary"/>
                <a:sym typeface="#9Slide05 SVNBulgary"/>
              </a:rPr>
              <a:t>.</a:t>
            </a:r>
          </a:p>
          <a:p>
            <a:pPr algn="l">
              <a:lnSpc>
                <a:spcPts val="6827"/>
              </a:lnSpc>
            </a:pPr>
            <a:endParaRPr lang="en-US" sz="4582" dirty="0">
              <a:solidFill>
                <a:srgbClr val="342E2E"/>
              </a:solidFill>
              <a:latin typeface="#9Slide05 SVNBulgary"/>
              <a:ea typeface="#9Slide05 SVNBulgary"/>
              <a:cs typeface="#9Slide05 SVNBulgary"/>
              <a:sym typeface="#9Slide05 SVNBulgary"/>
            </a:endParaRPr>
          </a:p>
        </p:txBody>
      </p:sp>
      <p:sp>
        <p:nvSpPr>
          <p:cNvPr id="5" name="TextBox 5"/>
          <p:cNvSpPr txBox="1"/>
          <p:nvPr/>
        </p:nvSpPr>
        <p:spPr>
          <a:xfrm>
            <a:off x="443288" y="644948"/>
            <a:ext cx="15562975" cy="824653"/>
          </a:xfrm>
          <a:prstGeom prst="rect">
            <a:avLst/>
          </a:prstGeom>
        </p:spPr>
        <p:txBody>
          <a:bodyPr lIns="0" tIns="0" rIns="0" bIns="0" rtlCol="0" anchor="t">
            <a:spAutoFit/>
          </a:bodyPr>
          <a:lstStyle/>
          <a:p>
            <a:pPr algn="just">
              <a:lnSpc>
                <a:spcPts val="6364"/>
              </a:lnSpc>
            </a:pPr>
            <a:r>
              <a:rPr lang="en-US" sz="5786">
                <a:solidFill>
                  <a:srgbClr val="B87807"/>
                </a:solidFill>
                <a:latin typeface="#9Slide03 Arima Madurai Black"/>
                <a:ea typeface="#9Slide03 Arima Madurai Black"/>
                <a:cs typeface="#9Slide03 Arima Madurai Black"/>
                <a:sym typeface="#9Slide03 Arima Madurai Black"/>
              </a:rPr>
              <a:t>2. CÁC KIỂU CÂU GHÉP</a:t>
            </a:r>
          </a:p>
        </p:txBody>
      </p:sp>
      <p:sp>
        <p:nvSpPr>
          <p:cNvPr id="6" name="TextBox 6"/>
          <p:cNvSpPr txBox="1"/>
          <p:nvPr/>
        </p:nvSpPr>
        <p:spPr>
          <a:xfrm>
            <a:off x="791196" y="1735533"/>
            <a:ext cx="10637701" cy="752995"/>
          </a:xfrm>
          <a:prstGeom prst="rect">
            <a:avLst/>
          </a:prstGeom>
        </p:spPr>
        <p:txBody>
          <a:bodyPr lIns="0" tIns="0" rIns="0" bIns="0" rtlCol="0" anchor="t">
            <a:spAutoFit/>
          </a:bodyPr>
          <a:lstStyle/>
          <a:p>
            <a:pPr algn="l">
              <a:lnSpc>
                <a:spcPts val="4664"/>
              </a:lnSpc>
            </a:pPr>
            <a:r>
              <a:rPr lang="en-US" sz="5015">
                <a:solidFill>
                  <a:srgbClr val="365156"/>
                </a:solidFill>
                <a:latin typeface="#9Slide05 SVNBulgary"/>
                <a:ea typeface="#9Slide05 SVNBulgary"/>
                <a:cs typeface="#9Slide05 SVNBulgary"/>
                <a:sym typeface="#9Slide05 SVNBulgary"/>
              </a:rPr>
              <a:t>Ví dụ</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4210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Freeform 6"/>
          <p:cNvSpPr/>
          <p:nvPr/>
        </p:nvSpPr>
        <p:spPr>
          <a:xfrm>
            <a:off x="5079756" y="2570946"/>
            <a:ext cx="11786088" cy="6079460"/>
          </a:xfrm>
          <a:custGeom>
            <a:avLst/>
            <a:gdLst/>
            <a:ahLst/>
            <a:cxnLst/>
            <a:rect l="l" t="t" r="r" b="b"/>
            <a:pathLst>
              <a:path w="11786088" h="6079460">
                <a:moveTo>
                  <a:pt x="0" y="0"/>
                </a:moveTo>
                <a:lnTo>
                  <a:pt x="11786088" y="0"/>
                </a:lnTo>
                <a:lnTo>
                  <a:pt x="11786088" y="6079460"/>
                </a:lnTo>
                <a:lnTo>
                  <a:pt x="0" y="6079460"/>
                </a:lnTo>
                <a:lnTo>
                  <a:pt x="0" y="0"/>
                </a:lnTo>
                <a:close/>
              </a:path>
            </a:pathLst>
          </a:custGeom>
          <a:blipFill>
            <a:blip r:embed="rId9"/>
            <a:stretch>
              <a:fillRect t="-3015"/>
            </a:stretch>
          </a:blipFill>
        </p:spPr>
      </p:sp>
      <p:sp>
        <p:nvSpPr>
          <p:cNvPr id="7" name="TextBox 7"/>
          <p:cNvSpPr txBox="1"/>
          <p:nvPr/>
        </p:nvSpPr>
        <p:spPr>
          <a:xfrm>
            <a:off x="8350017" y="1248710"/>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8" name="TextBox 8"/>
          <p:cNvSpPr txBox="1"/>
          <p:nvPr/>
        </p:nvSpPr>
        <p:spPr>
          <a:xfrm>
            <a:off x="3803089" y="165588"/>
            <a:ext cx="4622968" cy="2166243"/>
          </a:xfrm>
          <a:prstGeom prst="rect">
            <a:avLst/>
          </a:prstGeom>
        </p:spPr>
        <p:txBody>
          <a:bodyPr lIns="0" tIns="0" rIns="0" bIns="0" rtlCol="0" anchor="t">
            <a:spAutoFit/>
          </a:bodyPr>
          <a:lstStyle/>
          <a:p>
            <a:pPr algn="ctr">
              <a:lnSpc>
                <a:spcPts val="17810"/>
              </a:lnSpc>
              <a:spcBef>
                <a:spcPct val="0"/>
              </a:spcBef>
            </a:pPr>
            <a:r>
              <a:rPr lang="en-US" sz="12721" dirty="0" err="1">
                <a:solidFill>
                  <a:srgbClr val="445947"/>
                </a:solidFill>
                <a:latin typeface="#9Slide06 Thillends"/>
                <a:ea typeface="#9Slide06 Thillends"/>
                <a:cs typeface="#9Slide06 Thillends"/>
                <a:sym typeface="#9Slide06 Thillends"/>
              </a:rPr>
              <a:t>Trò</a:t>
            </a:r>
            <a:r>
              <a:rPr lang="en-US" sz="12721" dirty="0">
                <a:solidFill>
                  <a:srgbClr val="445947"/>
                </a:solidFill>
                <a:latin typeface="#9Slide06 Thillends"/>
                <a:ea typeface="#9Slide06 Thillends"/>
                <a:cs typeface="#9Slide06 Thillends"/>
                <a:sym typeface="#9Slide06 Thillends"/>
              </a:rPr>
              <a:t> </a:t>
            </a:r>
            <a:r>
              <a:rPr lang="en-US" sz="12721" dirty="0" err="1">
                <a:solidFill>
                  <a:srgbClr val="445947"/>
                </a:solidFill>
                <a:latin typeface="#9Slide06 Thillends"/>
                <a:ea typeface="#9Slide06 Thillends"/>
                <a:cs typeface="#9Slide06 Thillends"/>
                <a:sym typeface="#9Slide06 Thillends"/>
              </a:rPr>
              <a:t>chơi</a:t>
            </a:r>
            <a:r>
              <a:rPr lang="en-US" sz="12721" dirty="0">
                <a:solidFill>
                  <a:srgbClr val="445947"/>
                </a:solidFill>
                <a:latin typeface="#9Slide06 Thillends"/>
                <a:ea typeface="#9Slide06 Thillends"/>
                <a:cs typeface="#9Slide06 Thillends"/>
                <a:sym typeface="#9Slide06 Thillends"/>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flipH="1" flipV="1">
            <a:off x="10972800" y="0"/>
            <a:ext cx="7315200" cy="1435608"/>
          </a:xfrm>
          <a:custGeom>
            <a:avLst/>
            <a:gdLst/>
            <a:ahLst/>
            <a:cxnLst/>
            <a:rect l="l" t="t" r="r" b="b"/>
            <a:pathLst>
              <a:path w="7315200" h="1435608">
                <a:moveTo>
                  <a:pt x="7315200" y="1435608"/>
                </a:moveTo>
                <a:lnTo>
                  <a:pt x="0" y="1435608"/>
                </a:lnTo>
                <a:lnTo>
                  <a:pt x="0" y="0"/>
                </a:lnTo>
                <a:lnTo>
                  <a:pt x="7315200" y="0"/>
                </a:lnTo>
                <a:lnTo>
                  <a:pt x="7315200" y="1435608"/>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2927604" y="5899404"/>
            <a:ext cx="7315200" cy="1459992"/>
          </a:xfrm>
          <a:custGeom>
            <a:avLst/>
            <a:gdLst/>
            <a:ahLst/>
            <a:cxnLst/>
            <a:rect l="l" t="t" r="r" b="b"/>
            <a:pathLst>
              <a:path w="7315200" h="1459992">
                <a:moveTo>
                  <a:pt x="0" y="0"/>
                </a:moveTo>
                <a:lnTo>
                  <a:pt x="7315200" y="0"/>
                </a:lnTo>
                <a:lnTo>
                  <a:pt x="7315200" y="1459992"/>
                </a:lnTo>
                <a:lnTo>
                  <a:pt x="0" y="14599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054970" y="1831086"/>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8"/>
            <a:stretch>
              <a:fillRect/>
            </a:stretch>
          </a:blipFill>
        </p:spPr>
      </p:sp>
      <p:sp>
        <p:nvSpPr>
          <p:cNvPr id="6" name="TextBox 6"/>
          <p:cNvSpPr txBox="1"/>
          <p:nvPr/>
        </p:nvSpPr>
        <p:spPr>
          <a:xfrm>
            <a:off x="1028700" y="2469017"/>
            <a:ext cx="7331255" cy="1714500"/>
          </a:xfrm>
          <a:prstGeom prst="rect">
            <a:avLst/>
          </a:prstGeom>
        </p:spPr>
        <p:txBody>
          <a:bodyPr lIns="0" tIns="0" rIns="0" bIns="0" rtlCol="0" anchor="t">
            <a:spAutoFit/>
          </a:bodyPr>
          <a:lstStyle/>
          <a:p>
            <a:pPr algn="r">
              <a:lnSpc>
                <a:spcPts val="13200"/>
              </a:lnSpc>
            </a:pPr>
            <a:r>
              <a:rPr lang="en-US" sz="12000">
                <a:solidFill>
                  <a:srgbClr val="A63F27"/>
                </a:solidFill>
                <a:latin typeface="#9Slide03 Arima Madurai Black"/>
                <a:ea typeface="#9Slide03 Arima Madurai Black"/>
                <a:cs typeface="#9Slide03 Arima Madurai Black"/>
                <a:sym typeface="#9Slide03 Arima Madurai Black"/>
              </a:rPr>
              <a:t>PHẦN 2</a:t>
            </a:r>
          </a:p>
        </p:txBody>
      </p:sp>
      <p:sp>
        <p:nvSpPr>
          <p:cNvPr id="7" name="TextBox 7"/>
          <p:cNvSpPr txBox="1"/>
          <p:nvPr/>
        </p:nvSpPr>
        <p:spPr>
          <a:xfrm>
            <a:off x="1459993" y="3821567"/>
            <a:ext cx="8226088" cy="3141099"/>
          </a:xfrm>
          <a:prstGeom prst="rect">
            <a:avLst/>
          </a:prstGeom>
        </p:spPr>
        <p:txBody>
          <a:bodyPr wrap="square" lIns="0" tIns="0" rIns="0" bIns="0" rtlCol="0" anchor="t">
            <a:spAutoFit/>
          </a:bodyPr>
          <a:lstStyle/>
          <a:p>
            <a:pPr algn="ctr">
              <a:lnSpc>
                <a:spcPts val="25550"/>
              </a:lnSpc>
            </a:pPr>
            <a:r>
              <a:rPr lang="en-US" sz="18250" dirty="0" err="1">
                <a:solidFill>
                  <a:srgbClr val="445947"/>
                </a:solidFill>
                <a:latin typeface="#9Slide06 Thillends"/>
                <a:ea typeface="#9Slide06 Thillends"/>
                <a:cs typeface="#9Slide06 Thillends"/>
                <a:sym typeface="#9Slide06 Thillends"/>
              </a:rPr>
              <a:t>Luyện</a:t>
            </a:r>
            <a:r>
              <a:rPr lang="en-US" sz="18250" dirty="0">
                <a:solidFill>
                  <a:srgbClr val="445947"/>
                </a:solidFill>
                <a:latin typeface="#9Slide06 Thillends"/>
                <a:ea typeface="#9Slide06 Thillends"/>
                <a:cs typeface="#9Slide06 Thillends"/>
                <a:sym typeface="#9Slide06 Thillends"/>
              </a:rPr>
              <a:t> </a:t>
            </a:r>
            <a:r>
              <a:rPr lang="en-US" sz="18250" dirty="0" err="1">
                <a:solidFill>
                  <a:srgbClr val="445947"/>
                </a:solidFill>
                <a:latin typeface="#9Slide06 Thillends"/>
                <a:ea typeface="#9Slide06 Thillends"/>
                <a:cs typeface="#9Slide06 Thillends"/>
                <a:sym typeface="#9Slide06 Thillends"/>
              </a:rPr>
              <a:t>tập</a:t>
            </a:r>
            <a:endParaRPr lang="en-US" sz="18250" dirty="0">
              <a:solidFill>
                <a:srgbClr val="445947"/>
              </a:solidFill>
              <a:latin typeface="#9Slide06 Thillends"/>
              <a:ea typeface="#9Slide06 Thillends"/>
              <a:cs typeface="#9Slide06 Thillends"/>
              <a:sym typeface="#9Slide06 Thillend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7204375" y="0"/>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12008"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0" y="9028176"/>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520782" y="4403203"/>
            <a:ext cx="7935686" cy="6507262"/>
          </a:xfrm>
          <a:custGeom>
            <a:avLst/>
            <a:gdLst/>
            <a:ahLst/>
            <a:cxnLst/>
            <a:rect l="l" t="t" r="r" b="b"/>
            <a:pathLst>
              <a:path w="7935686" h="6507262">
                <a:moveTo>
                  <a:pt x="0" y="0"/>
                </a:moveTo>
                <a:lnTo>
                  <a:pt x="7935686" y="0"/>
                </a:lnTo>
                <a:lnTo>
                  <a:pt x="7935686" y="6507262"/>
                </a:lnTo>
                <a:lnTo>
                  <a:pt x="0" y="6507262"/>
                </a:lnTo>
                <a:lnTo>
                  <a:pt x="0" y="0"/>
                </a:lnTo>
                <a:close/>
              </a:path>
            </a:pathLst>
          </a:custGeom>
          <a:blipFill>
            <a:blip r:embed="rId8"/>
            <a:stretch>
              <a:fillRect/>
            </a:stretch>
          </a:blipFill>
        </p:spPr>
      </p:sp>
      <p:sp>
        <p:nvSpPr>
          <p:cNvPr id="6" name="TextBox 6"/>
          <p:cNvSpPr txBox="1"/>
          <p:nvPr/>
        </p:nvSpPr>
        <p:spPr>
          <a:xfrm>
            <a:off x="1322197" y="2604665"/>
            <a:ext cx="16965803" cy="4157725"/>
          </a:xfrm>
          <a:prstGeom prst="rect">
            <a:avLst/>
          </a:prstGeom>
        </p:spPr>
        <p:txBody>
          <a:bodyPr lIns="0" tIns="0" rIns="0" bIns="0" rtlCol="0" anchor="t">
            <a:spAutoFit/>
          </a:bodyPr>
          <a:lstStyle/>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Yêu</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cầu</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Lớp</a:t>
            </a:r>
            <a:r>
              <a:rPr lang="en-US" sz="5799" dirty="0">
                <a:solidFill>
                  <a:srgbClr val="B87807"/>
                </a:solidFill>
                <a:latin typeface="#9Slide05 SVNBulgary"/>
                <a:ea typeface="#9Slide05 SVNBulgary"/>
                <a:cs typeface="#9Slide05 SVNBulgary"/>
                <a:sym typeface="#9Slide05 SVNBulgary"/>
              </a:rPr>
              <a:t> chia </a:t>
            </a:r>
            <a:r>
              <a:rPr lang="en-US" sz="5799" dirty="0" err="1">
                <a:solidFill>
                  <a:srgbClr val="B87807"/>
                </a:solidFill>
                <a:latin typeface="#9Slide05 SVNBulgary"/>
                <a:ea typeface="#9Slide05 SVNBulgary"/>
                <a:cs typeface="#9Slide05 SVNBulgary"/>
                <a:sym typeface="#9Slide05 SVNBulgary"/>
              </a:rPr>
              <a:t>thành</a:t>
            </a:r>
            <a:r>
              <a:rPr lang="en-US" sz="5799" dirty="0">
                <a:solidFill>
                  <a:srgbClr val="B87807"/>
                </a:solidFill>
                <a:latin typeface="#9Slide05 SVNBulgary"/>
                <a:ea typeface="#9Slide05 SVNBulgary"/>
                <a:cs typeface="#9Slide05 SVNBulgary"/>
                <a:sym typeface="#9Slide05 SVNBulgary"/>
              </a:rPr>
              <a:t> 4 </a:t>
            </a:r>
            <a:r>
              <a:rPr lang="en-US" sz="5799" dirty="0" err="1">
                <a:solidFill>
                  <a:srgbClr val="B87807"/>
                </a:solidFill>
                <a:latin typeface="#9Slide05 SVNBulgary"/>
                <a:ea typeface="#9Slide05 SVNBulgary"/>
                <a:cs typeface="#9Slide05 SVNBulgary"/>
                <a:sym typeface="#9Slide05 SVNBulgary"/>
              </a:rPr>
              <a:t>nhóm</a:t>
            </a:r>
            <a:r>
              <a:rPr lang="en-US" sz="5799" dirty="0">
                <a:solidFill>
                  <a:srgbClr val="B87807"/>
                </a:solidFill>
                <a:latin typeface="#9Slide05 SVNBulgary"/>
                <a:ea typeface="#9Slide05 SVNBulgary"/>
                <a:cs typeface="#9Slide05 SVNBulgary"/>
                <a:sym typeface="#9Slide05 SVNBulgary"/>
              </a:rPr>
              <a:t> 2 </a:t>
            </a:r>
            <a:r>
              <a:rPr lang="en-US" sz="5799" dirty="0" err="1">
                <a:solidFill>
                  <a:srgbClr val="B87807"/>
                </a:solidFill>
                <a:latin typeface="#9Slide05 SVNBulgary"/>
                <a:ea typeface="#9Slide05 SVNBulgary"/>
                <a:cs typeface="#9Slide05 SVNBulgary"/>
                <a:sym typeface="#9Slide05 SVNBulgary"/>
              </a:rPr>
              <a:t>nhóm</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cùng</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thực</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hiện</a:t>
            </a:r>
            <a:r>
              <a:rPr lang="en-US" sz="5799" dirty="0">
                <a:solidFill>
                  <a:srgbClr val="B87807"/>
                </a:solidFill>
                <a:latin typeface="#9Slide05 SVNBulgary"/>
                <a:ea typeface="#9Slide05 SVNBulgary"/>
                <a:cs typeface="#9Slide05 SVNBulgary"/>
                <a:sym typeface="#9Slide05 SVNBulgary"/>
              </a:rPr>
              <a:t> 1 </a:t>
            </a:r>
            <a:r>
              <a:rPr lang="en-US" sz="5799" dirty="0" err="1">
                <a:solidFill>
                  <a:srgbClr val="B87807"/>
                </a:solidFill>
                <a:latin typeface="#9Slide05 SVNBulgary"/>
                <a:ea typeface="#9Slide05 SVNBulgary"/>
                <a:cs typeface="#9Slide05 SVNBulgary"/>
                <a:sym typeface="#9Slide05 SVNBulgary"/>
              </a:rPr>
              <a:t>nhiệm</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vụ</a:t>
            </a:r>
            <a:r>
              <a:rPr lang="en-US" sz="5799" dirty="0">
                <a:solidFill>
                  <a:srgbClr val="B87807"/>
                </a:solidFill>
                <a:latin typeface="#9Slide05 SVNBulgary"/>
                <a:ea typeface="#9Slide05 SVNBulgary"/>
                <a:cs typeface="#9Slide05 SVNBulgary"/>
                <a:sym typeface="#9Slide05 SVNBulgary"/>
              </a:rPr>
              <a:t>:</a:t>
            </a:r>
          </a:p>
          <a:p>
            <a:pPr algn="l">
              <a:lnSpc>
                <a:spcPts val="6321"/>
              </a:lnSpc>
              <a:spcBef>
                <a:spcPct val="0"/>
              </a:spcBef>
            </a:pP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Nhóm</a:t>
            </a:r>
            <a:r>
              <a:rPr lang="en-US" sz="5799" dirty="0">
                <a:solidFill>
                  <a:srgbClr val="385F3E"/>
                </a:solidFill>
                <a:latin typeface="#9Slide05 SVNBulgary"/>
                <a:ea typeface="#9Slide05 SVNBulgary"/>
                <a:cs typeface="#9Slide05 SVNBulgary"/>
                <a:sym typeface="#9Slide05 SVNBulgary"/>
              </a:rPr>
              <a:t> 1,2: </a:t>
            </a:r>
            <a:r>
              <a:rPr lang="en-US" sz="5799" dirty="0" err="1">
                <a:solidFill>
                  <a:srgbClr val="385F3E"/>
                </a:solidFill>
                <a:latin typeface="#9Slide05 SVNBulgary"/>
                <a:ea typeface="#9Slide05 SVNBulgary"/>
                <a:cs typeface="#9Slide05 SVNBulgary"/>
                <a:sym typeface="#9Slide05 SVNBulgary"/>
              </a:rPr>
              <a:t>làm</a:t>
            </a: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bài</a:t>
            </a:r>
            <a:r>
              <a:rPr lang="en-US" sz="5799" dirty="0">
                <a:solidFill>
                  <a:srgbClr val="385F3E"/>
                </a:solidFill>
                <a:latin typeface="#9Slide05 SVNBulgary"/>
                <a:ea typeface="#9Slide05 SVNBulgary"/>
                <a:cs typeface="#9Slide05 SVNBulgary"/>
                <a:sym typeface="#9Slide05 SVNBulgary"/>
              </a:rPr>
              <a:t> 1,2,3, 4 (</a:t>
            </a:r>
            <a:r>
              <a:rPr lang="en-US" sz="5799" dirty="0" err="1">
                <a:solidFill>
                  <a:srgbClr val="385F3E"/>
                </a:solidFill>
                <a:latin typeface="#9Slide05 SVNBulgary"/>
                <a:ea typeface="#9Slide05 SVNBulgary"/>
                <a:cs typeface="#9Slide05 SVNBulgary"/>
                <a:sym typeface="#9Slide05 SVNBulgary"/>
              </a:rPr>
              <a:t>Sgk</a:t>
            </a:r>
            <a:r>
              <a:rPr lang="en-US" sz="5799" dirty="0">
                <a:solidFill>
                  <a:srgbClr val="385F3E"/>
                </a:solidFill>
                <a:latin typeface="#9Slide05 SVNBulgary"/>
                <a:ea typeface="#9Slide05 SVNBulgary"/>
                <a:cs typeface="#9Slide05 SVNBulgary"/>
                <a:sym typeface="#9Slide05 SVNBulgary"/>
              </a:rPr>
              <a:t>, tr.15)</a:t>
            </a:r>
          </a:p>
          <a:p>
            <a:pPr algn="l">
              <a:lnSpc>
                <a:spcPts val="6321"/>
              </a:lnSpc>
              <a:spcBef>
                <a:spcPct val="0"/>
              </a:spcBef>
            </a:pP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Nhóm</a:t>
            </a:r>
            <a:r>
              <a:rPr lang="en-US" sz="5799" dirty="0">
                <a:solidFill>
                  <a:srgbClr val="385F3E"/>
                </a:solidFill>
                <a:latin typeface="#9Slide05 SVNBulgary"/>
                <a:ea typeface="#9Slide05 SVNBulgary"/>
                <a:cs typeface="#9Slide05 SVNBulgary"/>
                <a:sym typeface="#9Slide05 SVNBulgary"/>
              </a:rPr>
              <a:t> 3,4: </a:t>
            </a:r>
            <a:r>
              <a:rPr lang="en-US" sz="5799" dirty="0" err="1">
                <a:solidFill>
                  <a:srgbClr val="385F3E"/>
                </a:solidFill>
                <a:latin typeface="#9Slide05 SVNBulgary"/>
                <a:ea typeface="#9Slide05 SVNBulgary"/>
                <a:cs typeface="#9Slide05 SVNBulgary"/>
                <a:sym typeface="#9Slide05 SVNBulgary"/>
              </a:rPr>
              <a:t>làm</a:t>
            </a: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bài</a:t>
            </a:r>
            <a:r>
              <a:rPr lang="en-US" sz="5799" dirty="0">
                <a:solidFill>
                  <a:srgbClr val="385F3E"/>
                </a:solidFill>
                <a:latin typeface="#9Slide05 SVNBulgary"/>
                <a:ea typeface="#9Slide05 SVNBulgary"/>
                <a:cs typeface="#9Slide05 SVNBulgary"/>
                <a:sym typeface="#9Slide05 SVNBulgary"/>
              </a:rPr>
              <a:t> 1,2,3 (</a:t>
            </a:r>
            <a:r>
              <a:rPr lang="en-US" sz="5799" dirty="0" err="1">
                <a:solidFill>
                  <a:srgbClr val="385F3E"/>
                </a:solidFill>
                <a:latin typeface="#9Slide05 SVNBulgary"/>
                <a:ea typeface="#9Slide05 SVNBulgary"/>
                <a:cs typeface="#9Slide05 SVNBulgary"/>
                <a:sym typeface="#9Slide05 SVNBulgary"/>
              </a:rPr>
              <a:t>Sgk</a:t>
            </a:r>
            <a:r>
              <a:rPr lang="en-US" sz="5799" dirty="0">
                <a:solidFill>
                  <a:srgbClr val="385F3E"/>
                </a:solidFill>
                <a:latin typeface="#9Slide05 SVNBulgary"/>
                <a:ea typeface="#9Slide05 SVNBulgary"/>
                <a:cs typeface="#9Slide05 SVNBulgary"/>
                <a:sym typeface="#9Slide05 SVNBulgary"/>
              </a:rPr>
              <a:t>, tr.28)</a:t>
            </a:r>
          </a:p>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Thời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gian</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thảo</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luận</a:t>
            </a:r>
            <a:r>
              <a:rPr lang="en-US" sz="5799" dirty="0">
                <a:solidFill>
                  <a:srgbClr val="B87807"/>
                </a:solidFill>
                <a:latin typeface="#9Slide05 SVNBulgary"/>
                <a:ea typeface="#9Slide05 SVNBulgary"/>
                <a:cs typeface="#9Slide05 SVNBulgary"/>
                <a:sym typeface="#9Slide05 SVNBulgary"/>
              </a:rPr>
              <a:t>: </a:t>
            </a:r>
            <a:r>
              <a:rPr lang="en-US" sz="5799" dirty="0">
                <a:solidFill>
                  <a:srgbClr val="A63F27"/>
                </a:solidFill>
                <a:latin typeface="#9Slide05 SVNBulgary"/>
                <a:ea typeface="#9Slide05 SVNBulgary"/>
                <a:cs typeface="#9Slide05 SVNBulgary"/>
                <a:sym typeface="#9Slide05 SVNBulgary"/>
              </a:rPr>
              <a:t>10 </a:t>
            </a:r>
            <a:r>
              <a:rPr lang="en-US" sz="5799" dirty="0" err="1">
                <a:solidFill>
                  <a:srgbClr val="A63F27"/>
                </a:solidFill>
                <a:latin typeface="#9Slide05 SVNBulgary"/>
                <a:ea typeface="#9Slide05 SVNBulgary"/>
                <a:cs typeface="#9Slide05 SVNBulgary"/>
                <a:sym typeface="#9Slide05 SVNBulgary"/>
              </a:rPr>
              <a:t>phút</a:t>
            </a:r>
            <a:endParaRPr lang="en-US" sz="5799" dirty="0">
              <a:solidFill>
                <a:srgbClr val="A63F27"/>
              </a:solidFill>
              <a:latin typeface="#9Slide05 SVNBulgary"/>
              <a:ea typeface="#9Slide05 SVNBulgary"/>
              <a:cs typeface="#9Slide05 SVNBulgary"/>
              <a:sym typeface="#9Slide05 SVNBulgary"/>
            </a:endParaRPr>
          </a:p>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Thời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gian</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trình</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bày</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tối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đa</a:t>
            </a:r>
            <a:r>
              <a:rPr lang="en-US" sz="5799" dirty="0">
                <a:solidFill>
                  <a:srgbClr val="B87807"/>
                </a:solidFill>
                <a:latin typeface="#9Slide05 SVNBulgary"/>
                <a:ea typeface="#9Slide05 SVNBulgary"/>
                <a:cs typeface="#9Slide05 SVNBulgary"/>
                <a:sym typeface="#9Slide05 SVNBulgary"/>
              </a:rPr>
              <a:t>: </a:t>
            </a:r>
            <a:r>
              <a:rPr lang="en-US" sz="5799" dirty="0">
                <a:solidFill>
                  <a:srgbClr val="A63F27"/>
                </a:solidFill>
                <a:latin typeface="#9Slide05 SVNBulgary"/>
                <a:ea typeface="#9Slide05 SVNBulgary"/>
                <a:cs typeface="#9Slide05 SVNBulgary"/>
                <a:sym typeface="#9Slide05 SVNBulgary"/>
              </a:rPr>
              <a:t>3 </a:t>
            </a:r>
            <a:r>
              <a:rPr lang="en-US" sz="5799" dirty="0" err="1">
                <a:solidFill>
                  <a:srgbClr val="A63F27"/>
                </a:solidFill>
                <a:latin typeface="#9Slide05 SVNBulgary"/>
                <a:ea typeface="#9Slide05 SVNBulgary"/>
                <a:cs typeface="#9Slide05 SVNBulgary"/>
                <a:sym typeface="#9Slide05 SVNBulgary"/>
              </a:rPr>
              <a:t>phút</a:t>
            </a:r>
            <a:endParaRPr lang="en-US" sz="5799" dirty="0">
              <a:solidFill>
                <a:srgbClr val="A63F27"/>
              </a:solidFill>
              <a:latin typeface="#9Slide05 SVNBulgary"/>
              <a:ea typeface="#9Slide05 SVNBulgary"/>
              <a:cs typeface="#9Slide05 SVNBulgary"/>
              <a:sym typeface="#9Slide05 SVNBulgary"/>
            </a:endParaRPr>
          </a:p>
        </p:txBody>
      </p:sp>
      <p:sp>
        <p:nvSpPr>
          <p:cNvPr id="7" name="TextBox 7"/>
          <p:cNvSpPr txBox="1"/>
          <p:nvPr/>
        </p:nvSpPr>
        <p:spPr>
          <a:xfrm>
            <a:off x="4348885" y="1047750"/>
            <a:ext cx="8797639" cy="1431235"/>
          </a:xfrm>
          <a:prstGeom prst="rect">
            <a:avLst/>
          </a:prstGeom>
        </p:spPr>
        <p:txBody>
          <a:bodyPr lIns="0" tIns="0" rIns="0" bIns="0" rtlCol="0" anchor="t">
            <a:spAutoFit/>
          </a:bodyPr>
          <a:lstStyle/>
          <a:p>
            <a:pPr algn="ctr">
              <a:lnSpc>
                <a:spcPts val="8870"/>
              </a:lnSpc>
            </a:pPr>
            <a:r>
              <a:rPr lang="en-US" sz="9538" dirty="0" err="1">
                <a:solidFill>
                  <a:srgbClr val="365156"/>
                </a:solidFill>
                <a:latin typeface="#9Slide05 SVNBulgary"/>
                <a:ea typeface="#9Slide05 SVNBulgary"/>
                <a:cs typeface="#9Slide05 SVNBulgary"/>
                <a:sym typeface="#9Slide05 SVNBulgary"/>
              </a:rPr>
              <a:t>Hoạt</a:t>
            </a:r>
            <a:r>
              <a:rPr lang="en-US" sz="9538" dirty="0">
                <a:solidFill>
                  <a:srgbClr val="365156"/>
                </a:solidFill>
                <a:latin typeface="#9Slide05 SVNBulgary"/>
                <a:ea typeface="#9Slide05 SVNBulgary"/>
                <a:cs typeface="#9Slide05 SVNBulgary"/>
                <a:sym typeface="#9Slide05 SVNBulgary"/>
              </a:rPr>
              <a:t> </a:t>
            </a:r>
            <a:r>
              <a:rPr lang="en-US" sz="9538" dirty="0" err="1">
                <a:solidFill>
                  <a:srgbClr val="365156"/>
                </a:solidFill>
                <a:latin typeface="#9Slide05 SVNBulgary"/>
                <a:ea typeface="#9Slide05 SVNBulgary"/>
                <a:cs typeface="#9Slide05 SVNBulgary"/>
                <a:sym typeface="#9Slide05 SVNBulgary"/>
              </a:rPr>
              <a:t>động</a:t>
            </a:r>
            <a:r>
              <a:rPr lang="en-US" sz="9538" dirty="0">
                <a:solidFill>
                  <a:srgbClr val="365156"/>
                </a:solidFill>
                <a:latin typeface="#9Slide05 SVNBulgary"/>
                <a:ea typeface="#9Slide05 SVNBulgary"/>
                <a:cs typeface="#9Slide05 SVNBulgary"/>
                <a:sym typeface="#9Slide05 SVNBulgary"/>
              </a:rPr>
              <a:t> </a:t>
            </a:r>
            <a:r>
              <a:rPr lang="en-US" sz="9538" dirty="0" err="1">
                <a:solidFill>
                  <a:srgbClr val="365156"/>
                </a:solidFill>
                <a:latin typeface="#9Slide05 SVNBulgary"/>
                <a:ea typeface="#9Slide05 SVNBulgary"/>
                <a:cs typeface="#9Slide05 SVNBulgary"/>
                <a:sym typeface="#9Slide05 SVNBulgary"/>
              </a:rPr>
              <a:t>nhóm</a:t>
            </a:r>
            <a:endParaRPr lang="en-US" sz="9538" dirty="0">
              <a:solidFill>
                <a:srgbClr val="365156"/>
              </a:solidFill>
              <a:latin typeface="#9Slide05 SVNBulgary"/>
              <a:ea typeface="#9Slide05 SVNBulgary"/>
              <a:cs typeface="#9Slide05 SVNBulgary"/>
              <a:sym typeface="#9Slide05 SVNBulgary"/>
            </a:endParaRPr>
          </a:p>
        </p:txBody>
      </p:sp>
      <p:sp>
        <p:nvSpPr>
          <p:cNvPr id="8" name="TextBox 6">
            <a:extLst>
              <a:ext uri="{FF2B5EF4-FFF2-40B4-BE49-F238E27FC236}">
                <a16:creationId xmlns:a16="http://schemas.microsoft.com/office/drawing/2014/main" id="{81C4C661-98D7-450F-8B58-3E6022DF68CF}"/>
              </a:ext>
            </a:extLst>
          </p:cNvPr>
          <p:cNvSpPr txBox="1"/>
          <p:nvPr/>
        </p:nvSpPr>
        <p:spPr>
          <a:xfrm>
            <a:off x="1322197" y="2628900"/>
            <a:ext cx="16965803" cy="4157725"/>
          </a:xfrm>
          <a:prstGeom prst="rect">
            <a:avLst/>
          </a:prstGeom>
        </p:spPr>
        <p:txBody>
          <a:bodyPr lIns="0" tIns="0" rIns="0" bIns="0" rtlCol="0" anchor="t">
            <a:spAutoFit/>
          </a:bodyPr>
          <a:lstStyle/>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Yêu</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cầu</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Lớp</a:t>
            </a:r>
            <a:r>
              <a:rPr lang="en-US" sz="5799" dirty="0">
                <a:solidFill>
                  <a:srgbClr val="B87807"/>
                </a:solidFill>
                <a:latin typeface="#9Slide05 SVNBulgary"/>
                <a:ea typeface="#9Slide05 SVNBulgary"/>
                <a:cs typeface="#9Slide05 SVNBulgary"/>
                <a:sym typeface="#9Slide05 SVNBulgary"/>
              </a:rPr>
              <a:t> chia </a:t>
            </a:r>
            <a:r>
              <a:rPr lang="en-US" sz="5799" dirty="0" err="1">
                <a:solidFill>
                  <a:srgbClr val="B87807"/>
                </a:solidFill>
                <a:latin typeface="#9Slide05 SVNBulgary"/>
                <a:ea typeface="#9Slide05 SVNBulgary"/>
                <a:cs typeface="#9Slide05 SVNBulgary"/>
                <a:sym typeface="#9Slide05 SVNBulgary"/>
              </a:rPr>
              <a:t>thành</a:t>
            </a:r>
            <a:r>
              <a:rPr lang="en-US" sz="5799" dirty="0">
                <a:solidFill>
                  <a:srgbClr val="B87807"/>
                </a:solidFill>
                <a:latin typeface="#9Slide05 SVNBulgary"/>
                <a:ea typeface="#9Slide05 SVNBulgary"/>
                <a:cs typeface="#9Slide05 SVNBulgary"/>
                <a:sym typeface="#9Slide05 SVNBulgary"/>
              </a:rPr>
              <a:t> 4 </a:t>
            </a:r>
            <a:r>
              <a:rPr lang="en-US" sz="5799" dirty="0" err="1">
                <a:solidFill>
                  <a:srgbClr val="B87807"/>
                </a:solidFill>
                <a:latin typeface="#9Slide05 SVNBulgary"/>
                <a:ea typeface="#9Slide05 SVNBulgary"/>
                <a:cs typeface="#9Slide05 SVNBulgary"/>
                <a:sym typeface="#9Slide05 SVNBulgary"/>
              </a:rPr>
              <a:t>nhóm</a:t>
            </a:r>
            <a:r>
              <a:rPr lang="en-US" sz="5799" dirty="0">
                <a:solidFill>
                  <a:srgbClr val="B87807"/>
                </a:solidFill>
                <a:latin typeface="#9Slide05 SVNBulgary"/>
                <a:ea typeface="#9Slide05 SVNBulgary"/>
                <a:cs typeface="#9Slide05 SVNBulgary"/>
                <a:sym typeface="#9Slide05 SVNBulgary"/>
              </a:rPr>
              <a:t> 2 </a:t>
            </a:r>
            <a:r>
              <a:rPr lang="en-US" sz="5799" dirty="0" err="1">
                <a:solidFill>
                  <a:srgbClr val="B87807"/>
                </a:solidFill>
                <a:latin typeface="#9Slide05 SVNBulgary"/>
                <a:ea typeface="#9Slide05 SVNBulgary"/>
                <a:cs typeface="#9Slide05 SVNBulgary"/>
                <a:sym typeface="#9Slide05 SVNBulgary"/>
              </a:rPr>
              <a:t>nhóm</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cùng</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thực</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hiện</a:t>
            </a:r>
            <a:r>
              <a:rPr lang="en-US" sz="5799" dirty="0">
                <a:solidFill>
                  <a:srgbClr val="B87807"/>
                </a:solidFill>
                <a:latin typeface="#9Slide05 SVNBulgary"/>
                <a:ea typeface="#9Slide05 SVNBulgary"/>
                <a:cs typeface="#9Slide05 SVNBulgary"/>
                <a:sym typeface="#9Slide05 SVNBulgary"/>
              </a:rPr>
              <a:t> 1 </a:t>
            </a:r>
            <a:r>
              <a:rPr lang="en-US" sz="5799" dirty="0" err="1">
                <a:solidFill>
                  <a:srgbClr val="B87807"/>
                </a:solidFill>
                <a:latin typeface="#9Slide05 SVNBulgary"/>
                <a:ea typeface="#9Slide05 SVNBulgary"/>
                <a:cs typeface="#9Slide05 SVNBulgary"/>
                <a:sym typeface="#9Slide05 SVNBulgary"/>
              </a:rPr>
              <a:t>nhiệm</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vụ</a:t>
            </a:r>
            <a:r>
              <a:rPr lang="en-US" sz="5799" dirty="0">
                <a:solidFill>
                  <a:srgbClr val="B87807"/>
                </a:solidFill>
                <a:latin typeface="#9Slide05 SVNBulgary"/>
                <a:ea typeface="#9Slide05 SVNBulgary"/>
                <a:cs typeface="#9Slide05 SVNBulgary"/>
                <a:sym typeface="#9Slide05 SVNBulgary"/>
              </a:rPr>
              <a:t>:</a:t>
            </a:r>
          </a:p>
          <a:p>
            <a:pPr algn="l">
              <a:lnSpc>
                <a:spcPts val="6321"/>
              </a:lnSpc>
              <a:spcBef>
                <a:spcPct val="0"/>
              </a:spcBef>
            </a:pP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Nhóm</a:t>
            </a:r>
            <a:r>
              <a:rPr lang="en-US" sz="5799" dirty="0">
                <a:solidFill>
                  <a:srgbClr val="385F3E"/>
                </a:solidFill>
                <a:latin typeface="#9Slide05 SVNBulgary"/>
                <a:ea typeface="#9Slide05 SVNBulgary"/>
                <a:cs typeface="#9Slide05 SVNBulgary"/>
                <a:sym typeface="#9Slide05 SVNBulgary"/>
              </a:rPr>
              <a:t> 1,2: </a:t>
            </a:r>
            <a:r>
              <a:rPr lang="en-US" sz="5799" dirty="0" err="1">
                <a:solidFill>
                  <a:srgbClr val="385F3E"/>
                </a:solidFill>
                <a:latin typeface="#9Slide05 SVNBulgary"/>
                <a:ea typeface="#9Slide05 SVNBulgary"/>
                <a:cs typeface="#9Slide05 SVNBulgary"/>
                <a:sym typeface="#9Slide05 SVNBulgary"/>
              </a:rPr>
              <a:t>làm</a:t>
            </a: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bài</a:t>
            </a:r>
            <a:r>
              <a:rPr lang="en-US" sz="5799" dirty="0">
                <a:solidFill>
                  <a:srgbClr val="385F3E"/>
                </a:solidFill>
                <a:latin typeface="#9Slide05 SVNBulgary"/>
                <a:ea typeface="#9Slide05 SVNBulgary"/>
                <a:cs typeface="#9Slide05 SVNBulgary"/>
                <a:sym typeface="#9Slide05 SVNBulgary"/>
              </a:rPr>
              <a:t> 1,2,3, 4 (</a:t>
            </a:r>
            <a:r>
              <a:rPr lang="en-US" sz="5799" dirty="0" err="1">
                <a:solidFill>
                  <a:srgbClr val="385F3E"/>
                </a:solidFill>
                <a:latin typeface="#9Slide05 SVNBulgary"/>
                <a:ea typeface="#9Slide05 SVNBulgary"/>
                <a:cs typeface="#9Slide05 SVNBulgary"/>
                <a:sym typeface="#9Slide05 SVNBulgary"/>
              </a:rPr>
              <a:t>Sgk</a:t>
            </a:r>
            <a:r>
              <a:rPr lang="en-US" sz="5799" dirty="0">
                <a:solidFill>
                  <a:srgbClr val="385F3E"/>
                </a:solidFill>
                <a:latin typeface="#9Slide05 SVNBulgary"/>
                <a:ea typeface="#9Slide05 SVNBulgary"/>
                <a:cs typeface="#9Slide05 SVNBulgary"/>
                <a:sym typeface="#9Slide05 SVNBulgary"/>
              </a:rPr>
              <a:t>, tr.15)</a:t>
            </a:r>
          </a:p>
          <a:p>
            <a:pPr algn="l">
              <a:lnSpc>
                <a:spcPts val="6321"/>
              </a:lnSpc>
              <a:spcBef>
                <a:spcPct val="0"/>
              </a:spcBef>
            </a:pP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Nhóm</a:t>
            </a:r>
            <a:r>
              <a:rPr lang="en-US" sz="5799" dirty="0">
                <a:solidFill>
                  <a:srgbClr val="385F3E"/>
                </a:solidFill>
                <a:latin typeface="#9Slide05 SVNBulgary"/>
                <a:ea typeface="#9Slide05 SVNBulgary"/>
                <a:cs typeface="#9Slide05 SVNBulgary"/>
                <a:sym typeface="#9Slide05 SVNBulgary"/>
              </a:rPr>
              <a:t> 3,4: </a:t>
            </a:r>
            <a:r>
              <a:rPr lang="en-US" sz="5799" dirty="0" err="1">
                <a:solidFill>
                  <a:srgbClr val="385F3E"/>
                </a:solidFill>
                <a:latin typeface="#9Slide05 SVNBulgary"/>
                <a:ea typeface="#9Slide05 SVNBulgary"/>
                <a:cs typeface="#9Slide05 SVNBulgary"/>
                <a:sym typeface="#9Slide05 SVNBulgary"/>
              </a:rPr>
              <a:t>làm</a:t>
            </a:r>
            <a:r>
              <a:rPr lang="en-US" sz="5799" dirty="0">
                <a:solidFill>
                  <a:srgbClr val="385F3E"/>
                </a:solidFill>
                <a:latin typeface="#9Slide05 SVNBulgary"/>
                <a:ea typeface="#9Slide05 SVNBulgary"/>
                <a:cs typeface="#9Slide05 SVNBulgary"/>
                <a:sym typeface="#9Slide05 SVNBulgary"/>
              </a:rPr>
              <a:t> </a:t>
            </a:r>
            <a:r>
              <a:rPr lang="en-US" sz="5799" dirty="0" err="1">
                <a:solidFill>
                  <a:srgbClr val="385F3E"/>
                </a:solidFill>
                <a:latin typeface="#9Slide05 SVNBulgary"/>
                <a:ea typeface="#9Slide05 SVNBulgary"/>
                <a:cs typeface="#9Slide05 SVNBulgary"/>
                <a:sym typeface="#9Slide05 SVNBulgary"/>
              </a:rPr>
              <a:t>bài</a:t>
            </a:r>
            <a:r>
              <a:rPr lang="en-US" sz="5799" dirty="0">
                <a:solidFill>
                  <a:srgbClr val="385F3E"/>
                </a:solidFill>
                <a:latin typeface="#9Slide05 SVNBulgary"/>
                <a:ea typeface="#9Slide05 SVNBulgary"/>
                <a:cs typeface="#9Slide05 SVNBulgary"/>
                <a:sym typeface="#9Slide05 SVNBulgary"/>
              </a:rPr>
              <a:t> 1,2,3 (</a:t>
            </a:r>
            <a:r>
              <a:rPr lang="en-US" sz="5799" dirty="0" err="1">
                <a:solidFill>
                  <a:srgbClr val="385F3E"/>
                </a:solidFill>
                <a:latin typeface="#9Slide05 SVNBulgary"/>
                <a:ea typeface="#9Slide05 SVNBulgary"/>
                <a:cs typeface="#9Slide05 SVNBulgary"/>
                <a:sym typeface="#9Slide05 SVNBulgary"/>
              </a:rPr>
              <a:t>Sgk</a:t>
            </a:r>
            <a:r>
              <a:rPr lang="en-US" sz="5799" dirty="0">
                <a:solidFill>
                  <a:srgbClr val="385F3E"/>
                </a:solidFill>
                <a:latin typeface="#9Slide05 SVNBulgary"/>
                <a:ea typeface="#9Slide05 SVNBulgary"/>
                <a:cs typeface="#9Slide05 SVNBulgary"/>
                <a:sym typeface="#9Slide05 SVNBulgary"/>
              </a:rPr>
              <a:t>, tr.28)</a:t>
            </a:r>
          </a:p>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Thời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gian</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thảo</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luận</a:t>
            </a:r>
            <a:r>
              <a:rPr lang="en-US" sz="5799" dirty="0">
                <a:solidFill>
                  <a:srgbClr val="B87807"/>
                </a:solidFill>
                <a:latin typeface="#9Slide05 SVNBulgary"/>
                <a:ea typeface="#9Slide05 SVNBulgary"/>
                <a:cs typeface="#9Slide05 SVNBulgary"/>
                <a:sym typeface="#9Slide05 SVNBulgary"/>
              </a:rPr>
              <a:t>: </a:t>
            </a:r>
            <a:r>
              <a:rPr lang="en-US" sz="5799" dirty="0">
                <a:solidFill>
                  <a:srgbClr val="A63F27"/>
                </a:solidFill>
                <a:latin typeface="#9Slide05 SVNBulgary"/>
                <a:ea typeface="#9Slide05 SVNBulgary"/>
                <a:cs typeface="#9Slide05 SVNBulgary"/>
                <a:sym typeface="#9Slide05 SVNBulgary"/>
              </a:rPr>
              <a:t>10 </a:t>
            </a:r>
            <a:r>
              <a:rPr lang="en-US" sz="5799" dirty="0" err="1">
                <a:solidFill>
                  <a:srgbClr val="A63F27"/>
                </a:solidFill>
                <a:latin typeface="#9Slide05 SVNBulgary"/>
                <a:ea typeface="#9Slide05 SVNBulgary"/>
                <a:cs typeface="#9Slide05 SVNBulgary"/>
                <a:sym typeface="#9Slide05 SVNBulgary"/>
              </a:rPr>
              <a:t>phút</a:t>
            </a:r>
            <a:endParaRPr lang="en-US" sz="5799" dirty="0">
              <a:solidFill>
                <a:srgbClr val="A63F27"/>
              </a:solidFill>
              <a:latin typeface="#9Slide05 SVNBulgary"/>
              <a:ea typeface="#9Slide05 SVNBulgary"/>
              <a:cs typeface="#9Slide05 SVNBulgary"/>
              <a:sym typeface="#9Slide05 SVNBulgary"/>
            </a:endParaRPr>
          </a:p>
          <a:p>
            <a:pPr algn="l">
              <a:lnSpc>
                <a:spcPts val="6321"/>
              </a:lnSpc>
              <a:spcBef>
                <a:spcPct val="0"/>
              </a:spcBef>
            </a:pPr>
            <a:r>
              <a:rPr lang="en-US" sz="5799" dirty="0" err="1">
                <a:solidFill>
                  <a:srgbClr val="B87807"/>
                </a:solidFill>
                <a:latin typeface="#9Slide05 SVNBulgary"/>
                <a:ea typeface="#9Slide05 SVNBulgary"/>
                <a:cs typeface="#9Slide05 SVNBulgary"/>
                <a:sym typeface="#9Slide05 SVNBulgary"/>
              </a:rPr>
              <a:t>Thời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gian</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trình</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bày</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tối</a:t>
            </a:r>
            <a:r>
              <a:rPr lang="en-US" sz="5799" dirty="0">
                <a:solidFill>
                  <a:srgbClr val="B87807"/>
                </a:solidFill>
                <a:latin typeface="#9Slide05 SVNBulgary"/>
                <a:ea typeface="#9Slide05 SVNBulgary"/>
                <a:cs typeface="#9Slide05 SVNBulgary"/>
                <a:sym typeface="#9Slide05 SVNBulgary"/>
              </a:rPr>
              <a:t> </a:t>
            </a:r>
            <a:r>
              <a:rPr lang="en-US" sz="5799" dirty="0" err="1">
                <a:solidFill>
                  <a:srgbClr val="B87807"/>
                </a:solidFill>
                <a:latin typeface="#9Slide05 SVNBulgary"/>
                <a:ea typeface="#9Slide05 SVNBulgary"/>
                <a:cs typeface="#9Slide05 SVNBulgary"/>
                <a:sym typeface="#9Slide05 SVNBulgary"/>
              </a:rPr>
              <a:t>đa</a:t>
            </a:r>
            <a:r>
              <a:rPr lang="en-US" sz="5799" dirty="0">
                <a:solidFill>
                  <a:srgbClr val="B87807"/>
                </a:solidFill>
                <a:latin typeface="#9Slide05 SVNBulgary"/>
                <a:ea typeface="#9Slide05 SVNBulgary"/>
                <a:cs typeface="#9Slide05 SVNBulgary"/>
                <a:sym typeface="#9Slide05 SVNBulgary"/>
              </a:rPr>
              <a:t>: </a:t>
            </a:r>
            <a:r>
              <a:rPr lang="en-US" sz="5799" dirty="0">
                <a:solidFill>
                  <a:srgbClr val="A63F27"/>
                </a:solidFill>
                <a:latin typeface="#9Slide05 SVNBulgary"/>
                <a:ea typeface="#9Slide05 SVNBulgary"/>
                <a:cs typeface="#9Slide05 SVNBulgary"/>
                <a:sym typeface="#9Slide05 SVNBulgary"/>
              </a:rPr>
              <a:t>3 </a:t>
            </a:r>
            <a:r>
              <a:rPr lang="en-US" sz="5799" dirty="0" err="1">
                <a:solidFill>
                  <a:srgbClr val="A63F27"/>
                </a:solidFill>
                <a:latin typeface="#9Slide05 SVNBulgary"/>
                <a:ea typeface="#9Slide05 SVNBulgary"/>
                <a:cs typeface="#9Slide05 SVNBulgary"/>
                <a:sym typeface="#9Slide05 SVNBulgary"/>
              </a:rPr>
              <a:t>phút</a:t>
            </a:r>
            <a:endParaRPr lang="en-US" sz="5799" dirty="0">
              <a:solidFill>
                <a:srgbClr val="A63F27"/>
              </a:solidFill>
              <a:latin typeface="#9Slide05 SVNBulgary"/>
              <a:ea typeface="#9Slide05 SVNBulgary"/>
              <a:cs typeface="#9Slide05 SVNBulgary"/>
              <a:sym typeface="#9Slide05 SVNBulgary"/>
            </a:endParaRPr>
          </a:p>
        </p:txBody>
      </p:sp>
      <p:sp>
        <p:nvSpPr>
          <p:cNvPr id="9" name="TextBox 7">
            <a:extLst>
              <a:ext uri="{FF2B5EF4-FFF2-40B4-BE49-F238E27FC236}">
                <a16:creationId xmlns:a16="http://schemas.microsoft.com/office/drawing/2014/main" id="{9E0A1124-D05D-41FE-9488-E66F76A00734}"/>
              </a:ext>
            </a:extLst>
          </p:cNvPr>
          <p:cNvSpPr txBox="1"/>
          <p:nvPr/>
        </p:nvSpPr>
        <p:spPr>
          <a:xfrm>
            <a:off x="4348885" y="1071985"/>
            <a:ext cx="8797639" cy="1431235"/>
          </a:xfrm>
          <a:prstGeom prst="rect">
            <a:avLst/>
          </a:prstGeom>
        </p:spPr>
        <p:txBody>
          <a:bodyPr lIns="0" tIns="0" rIns="0" bIns="0" rtlCol="0" anchor="t">
            <a:spAutoFit/>
          </a:bodyPr>
          <a:lstStyle/>
          <a:p>
            <a:pPr algn="ctr">
              <a:lnSpc>
                <a:spcPts val="8870"/>
              </a:lnSpc>
            </a:pPr>
            <a:r>
              <a:rPr lang="en-US" sz="9538" dirty="0" err="1">
                <a:solidFill>
                  <a:srgbClr val="365156"/>
                </a:solidFill>
                <a:latin typeface="#9Slide05 SVNBulgary"/>
                <a:ea typeface="#9Slide05 SVNBulgary"/>
                <a:cs typeface="#9Slide05 SVNBulgary"/>
                <a:sym typeface="#9Slide05 SVNBulgary"/>
              </a:rPr>
              <a:t>Hoạt</a:t>
            </a:r>
            <a:r>
              <a:rPr lang="en-US" sz="9538" dirty="0">
                <a:solidFill>
                  <a:srgbClr val="365156"/>
                </a:solidFill>
                <a:latin typeface="#9Slide05 SVNBulgary"/>
                <a:ea typeface="#9Slide05 SVNBulgary"/>
                <a:cs typeface="#9Slide05 SVNBulgary"/>
                <a:sym typeface="#9Slide05 SVNBulgary"/>
              </a:rPr>
              <a:t> </a:t>
            </a:r>
            <a:r>
              <a:rPr lang="en-US" sz="9538" dirty="0" err="1">
                <a:solidFill>
                  <a:srgbClr val="365156"/>
                </a:solidFill>
                <a:latin typeface="#9Slide05 SVNBulgary"/>
                <a:ea typeface="#9Slide05 SVNBulgary"/>
                <a:cs typeface="#9Slide05 SVNBulgary"/>
                <a:sym typeface="#9Slide05 SVNBulgary"/>
              </a:rPr>
              <a:t>động</a:t>
            </a:r>
            <a:r>
              <a:rPr lang="en-US" sz="9538" dirty="0">
                <a:solidFill>
                  <a:srgbClr val="365156"/>
                </a:solidFill>
                <a:latin typeface="#9Slide05 SVNBulgary"/>
                <a:ea typeface="#9Slide05 SVNBulgary"/>
                <a:cs typeface="#9Slide05 SVNBulgary"/>
                <a:sym typeface="#9Slide05 SVNBulgary"/>
              </a:rPr>
              <a:t> </a:t>
            </a:r>
            <a:r>
              <a:rPr lang="en-US" sz="9538" dirty="0" err="1">
                <a:solidFill>
                  <a:srgbClr val="365156"/>
                </a:solidFill>
                <a:latin typeface="#9Slide05 SVNBulgary"/>
                <a:ea typeface="#9Slide05 SVNBulgary"/>
                <a:cs typeface="#9Slide05 SVNBulgary"/>
                <a:sym typeface="#9Slide05 SVNBulgary"/>
              </a:rPr>
              <a:t>nhóm</a:t>
            </a:r>
            <a:endParaRPr lang="en-US" sz="9538" dirty="0">
              <a:solidFill>
                <a:srgbClr val="365156"/>
              </a:solidFill>
              <a:latin typeface="#9Slide05 SVNBulgary"/>
              <a:ea typeface="#9Slide05 SVNBulgary"/>
              <a:cs typeface="#9Slide05 SVNBulgary"/>
              <a:sym typeface="#9Slide05 SVNBulga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2834542" y="6478660"/>
            <a:ext cx="5573601" cy="3936356"/>
          </a:xfrm>
          <a:custGeom>
            <a:avLst/>
            <a:gdLst/>
            <a:ahLst/>
            <a:cxnLst/>
            <a:rect l="l" t="t" r="r" b="b"/>
            <a:pathLst>
              <a:path w="5573601" h="3936356">
                <a:moveTo>
                  <a:pt x="0" y="0"/>
                </a:moveTo>
                <a:lnTo>
                  <a:pt x="5573602" y="0"/>
                </a:lnTo>
                <a:lnTo>
                  <a:pt x="5573602" y="3936356"/>
                </a:lnTo>
                <a:lnTo>
                  <a:pt x="0" y="39363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623839" y="1061466"/>
            <a:ext cx="16635461" cy="7337370"/>
          </a:xfrm>
          <a:prstGeom prst="rect">
            <a:avLst/>
          </a:prstGeom>
        </p:spPr>
        <p:txBody>
          <a:bodyPr lIns="0" tIns="0" rIns="0" bIns="0" rtlCol="0" anchor="t">
            <a:spAutoFit/>
          </a:bodyPr>
          <a:lstStyle/>
          <a:p>
            <a:pPr algn="l">
              <a:lnSpc>
                <a:spcPts val="7191"/>
              </a:lnSpc>
              <a:spcBef>
                <a:spcPct val="0"/>
              </a:spcBef>
            </a:pPr>
            <a:r>
              <a:rPr lang="en-US" sz="5136" dirty="0" err="1">
                <a:solidFill>
                  <a:srgbClr val="B87807"/>
                </a:solidFill>
                <a:latin typeface="#9Slide05 SVNBulgary"/>
                <a:ea typeface="#9Slide05 SVNBulgary"/>
                <a:cs typeface="#9Slide05 SVNBulgary"/>
                <a:sym typeface="#9Slide05 SVNBulgary"/>
              </a:rPr>
              <a:t>Bài</a:t>
            </a:r>
            <a:r>
              <a:rPr lang="en-US" sz="5136" dirty="0">
                <a:solidFill>
                  <a:srgbClr val="B87807"/>
                </a:solidFill>
                <a:latin typeface="#9Slide05 SVNBulgary"/>
                <a:ea typeface="#9Slide05 SVNBulgary"/>
                <a:cs typeface="#9Slide05 SVNBulgary"/>
                <a:sym typeface="#9Slide05 SVNBulgary"/>
              </a:rPr>
              <a:t> </a:t>
            </a:r>
            <a:r>
              <a:rPr lang="en-US" sz="5136" dirty="0" err="1">
                <a:solidFill>
                  <a:srgbClr val="B87807"/>
                </a:solidFill>
                <a:latin typeface="#9Slide05 SVNBulgary"/>
                <a:ea typeface="#9Slide05 SVNBulgary"/>
                <a:cs typeface="#9Slide05 SVNBulgary"/>
                <a:sym typeface="#9Slide05 SVNBulgary"/>
              </a:rPr>
              <a:t>tập</a:t>
            </a:r>
            <a:r>
              <a:rPr lang="en-US" sz="5136" dirty="0">
                <a:solidFill>
                  <a:srgbClr val="B87807"/>
                </a:solidFill>
                <a:latin typeface="#9Slide05 SVNBulgary"/>
                <a:ea typeface="#9Slide05 SVNBulgary"/>
                <a:cs typeface="#9Slide05 SVNBulgary"/>
                <a:sym typeface="#9Slide05 SVNBulgary"/>
              </a:rPr>
              <a:t> 1 (</a:t>
            </a:r>
            <a:r>
              <a:rPr lang="en-US" sz="5136" dirty="0" err="1">
                <a:solidFill>
                  <a:srgbClr val="B87807"/>
                </a:solidFill>
                <a:latin typeface="#9Slide05 SVNBulgary"/>
                <a:ea typeface="#9Slide05 SVNBulgary"/>
                <a:cs typeface="#9Slide05 SVNBulgary"/>
                <a:sym typeface="#9Slide05 SVNBulgary"/>
              </a:rPr>
              <a:t>Sgk</a:t>
            </a:r>
            <a:r>
              <a:rPr lang="en-US" sz="5136" dirty="0">
                <a:solidFill>
                  <a:srgbClr val="B87807"/>
                </a:solidFill>
                <a:latin typeface="#9Slide05 SVNBulgary"/>
                <a:ea typeface="#9Slide05 SVNBulgary"/>
                <a:cs typeface="#9Slide05 SVNBulgary"/>
                <a:sym typeface="#9Slide05 SVNBulgary"/>
              </a:rPr>
              <a:t>/ tr.15)</a:t>
            </a:r>
          </a:p>
          <a:p>
            <a:pPr algn="l">
              <a:lnSpc>
                <a:spcPts val="7191"/>
              </a:lnSpc>
              <a:spcBef>
                <a:spcPct val="0"/>
              </a:spcBef>
            </a:pPr>
            <a:r>
              <a:rPr lang="en-US" sz="5136" dirty="0" err="1">
                <a:solidFill>
                  <a:srgbClr val="385F3E"/>
                </a:solidFill>
                <a:latin typeface="#9Slide05 SVNBulgary"/>
                <a:ea typeface="#9Slide05 SVNBulgary"/>
                <a:cs typeface="#9Slide05 SVNBulgary"/>
                <a:sym typeface="#9Slide05 SVNBulgary"/>
              </a:rPr>
              <a:t>Trong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các</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câu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trích</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từ</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văn</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bản</a:t>
            </a:r>
            <a:r>
              <a:rPr lang="en-US" sz="5136" dirty="0">
                <a:solidFill>
                  <a:srgbClr val="385F3E"/>
                </a:solidFill>
                <a:latin typeface="#9Slide05 SVNBulgary"/>
                <a:ea typeface="#9Slide05 SVNBulgary"/>
                <a:cs typeface="#9Slide05 SVNBulgary"/>
                <a:sym typeface="#9Slide05 SVNBulgary"/>
              </a:rPr>
              <a:t> Ba </a:t>
            </a:r>
            <a:r>
              <a:rPr lang="en-US" sz="5136" dirty="0" err="1">
                <a:solidFill>
                  <a:srgbClr val="385F3E"/>
                </a:solidFill>
                <a:latin typeface="#9Slide05 SVNBulgary"/>
                <a:ea typeface="#9Slide05 SVNBulgary"/>
                <a:cs typeface="#9Slide05 SVNBulgary"/>
                <a:sym typeface="#9Slide05 SVNBulgary"/>
              </a:rPr>
              <a:t>chàng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sinh</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viên</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dưới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đây</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câu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nào</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là</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câu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ghép</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đẳng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lập</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câu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nào</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là</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câu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ghép</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chính</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phụ</a:t>
            </a:r>
            <a:r>
              <a:rPr lang="en-US" sz="5136" dirty="0">
                <a:solidFill>
                  <a:srgbClr val="385F3E"/>
                </a:solidFill>
                <a:latin typeface="#9Slide05 SVNBulgary"/>
                <a:ea typeface="#9Slide05 SVNBulgary"/>
                <a:cs typeface="#9Slide05 SVNBulgary"/>
                <a:sym typeface="#9Slide05 SVNBulgary"/>
              </a:rPr>
              <a:t>?</a:t>
            </a:r>
          </a:p>
          <a:p>
            <a:pPr algn="l">
              <a:lnSpc>
                <a:spcPts val="7191"/>
              </a:lnSpc>
              <a:spcBef>
                <a:spcPct val="0"/>
              </a:spcBef>
            </a:pPr>
            <a:r>
              <a:rPr lang="en-US" sz="5136" dirty="0">
                <a:solidFill>
                  <a:srgbClr val="385F3E"/>
                </a:solidFill>
                <a:latin typeface="#9Slide05 SVNBulgary"/>
                <a:ea typeface="#9Slide05 SVNBulgary"/>
                <a:cs typeface="#9Slide05 SVNBulgary"/>
                <a:sym typeface="#9Slide05 SVNBulgary"/>
              </a:rPr>
              <a:t>a. </a:t>
            </a:r>
            <a:r>
              <a:rPr lang="en-US" sz="5136" dirty="0" err="1">
                <a:solidFill>
                  <a:srgbClr val="385F3E"/>
                </a:solidFill>
                <a:latin typeface="#9Slide05 SVNBulgary"/>
                <a:ea typeface="#9Slide05 SVNBulgary"/>
                <a:cs typeface="#9Slide05 SVNBulgary"/>
                <a:sym typeface="#9Slide05 SVNBulgary"/>
              </a:rPr>
              <a:t>Cậu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người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Ấn</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vẫn</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tới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lui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trong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phòng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nhưng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chúng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tôi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không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thấy</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bóng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dáng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hai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người</a:t>
            </a:r>
            <a:r>
              <a:rPr lang="en-US" sz="5136" dirty="0">
                <a:solidFill>
                  <a:srgbClr val="385F3E"/>
                </a:solidFill>
                <a:latin typeface="#9Slide05 SVNBulgary"/>
                <a:ea typeface="#9Slide05 SVNBulgary"/>
                <a:cs typeface="#9Slide05 SVNBulgary"/>
                <a:sym typeface="#9Slide05 SVNBulgary"/>
              </a:rPr>
              <a:t> kia </a:t>
            </a:r>
            <a:r>
              <a:rPr lang="en-US" sz="5136" dirty="0" err="1">
                <a:solidFill>
                  <a:srgbClr val="385F3E"/>
                </a:solidFill>
                <a:latin typeface="#9Slide05 SVNBulgary"/>
                <a:ea typeface="#9Slide05 SVNBulgary"/>
                <a:cs typeface="#9Slide05 SVNBulgary"/>
                <a:sym typeface="#9Slide05 SVNBulgary"/>
              </a:rPr>
              <a:t>đâu</a:t>
            </a:r>
            <a:r>
              <a:rPr lang="en-US" sz="5136" dirty="0">
                <a:solidFill>
                  <a:srgbClr val="385F3E"/>
                </a:solidFill>
                <a:latin typeface="#9Slide05 SVNBulgary"/>
                <a:ea typeface="#9Slide05 SVNBulgary"/>
                <a:cs typeface="#9Slide05 SVNBulgary"/>
                <a:sym typeface="#9Slide05 SVNBulgary"/>
              </a:rPr>
              <a:t>.</a:t>
            </a:r>
          </a:p>
          <a:p>
            <a:pPr algn="l">
              <a:lnSpc>
                <a:spcPts val="7191"/>
              </a:lnSpc>
              <a:spcBef>
                <a:spcPct val="0"/>
              </a:spcBef>
            </a:pPr>
            <a:r>
              <a:rPr lang="en-US" sz="5136" dirty="0">
                <a:solidFill>
                  <a:srgbClr val="385F3E"/>
                </a:solidFill>
                <a:latin typeface="#9Slide05 SVNBulgary"/>
                <a:ea typeface="#9Slide05 SVNBulgary"/>
                <a:cs typeface="#9Slide05 SVNBulgary"/>
                <a:sym typeface="#9Slide05 SVNBulgary"/>
              </a:rPr>
              <a:t>b. </a:t>
            </a:r>
            <a:r>
              <a:rPr lang="en-US" sz="5136" dirty="0" err="1">
                <a:solidFill>
                  <a:srgbClr val="385F3E"/>
                </a:solidFill>
                <a:latin typeface="#9Slide05 SVNBulgary"/>
                <a:ea typeface="#9Slide05 SVNBulgary"/>
                <a:cs typeface="#9Slide05 SVNBulgary"/>
                <a:sym typeface="#9Slide05 SVNBulgary"/>
              </a:rPr>
              <a:t>Chuyện</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xấu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đã</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chẳng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xảy</a:t>
            </a:r>
            <a:r>
              <a:rPr lang="en-US" sz="5136" dirty="0">
                <a:solidFill>
                  <a:srgbClr val="385F3E"/>
                </a:solidFill>
                <a:latin typeface="#9Slide05 SVNBulgary"/>
                <a:ea typeface="#9Slide05 SVNBulgary"/>
                <a:cs typeface="#9Slide05 SVNBulgary"/>
                <a:sym typeface="#9Slide05 SVNBulgary"/>
              </a:rPr>
              <a:t> ra </a:t>
            </a:r>
            <a:r>
              <a:rPr lang="en-US" sz="5136" dirty="0" err="1">
                <a:solidFill>
                  <a:srgbClr val="385F3E"/>
                </a:solidFill>
                <a:latin typeface="#9Slide05 SVNBulgary"/>
                <a:ea typeface="#9Slide05 SVNBulgary"/>
                <a:cs typeface="#9Slide05 SVNBulgary"/>
                <a:sym typeface="#9Slide05 SVNBulgary"/>
              </a:rPr>
              <a:t>nếu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khi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đi</a:t>
            </a:r>
            <a:r>
              <a:rPr lang="en-US" sz="5136" dirty="0">
                <a:solidFill>
                  <a:srgbClr val="385F3E"/>
                </a:solidFill>
                <a:latin typeface="#9Slide05 SVNBulgary"/>
                <a:ea typeface="#9Slide05 SVNBulgary"/>
                <a:cs typeface="#9Slide05 SVNBulgary"/>
                <a:sym typeface="#9Slide05 SVNBulgary"/>
              </a:rPr>
              <a:t> qua </a:t>
            </a:r>
            <a:r>
              <a:rPr lang="en-US" sz="5136" dirty="0" err="1">
                <a:solidFill>
                  <a:srgbClr val="385F3E"/>
                </a:solidFill>
                <a:latin typeface="#9Slide05 SVNBulgary"/>
                <a:ea typeface="#9Slide05 SVNBulgary"/>
                <a:cs typeface="#9Slide05 SVNBulgary"/>
                <a:sym typeface="#9Slide05 SVNBulgary"/>
              </a:rPr>
              <a:t>cửa</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phòng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thầy</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cậu</a:t>
            </a:r>
            <a:r>
              <a:rPr lang="en-US" sz="5136" dirty="0">
                <a:solidFill>
                  <a:srgbClr val="385F3E"/>
                </a:solidFill>
                <a:latin typeface="#9Slide05 SVNBulgary"/>
                <a:ea typeface="#9Slide05 SVNBulgary"/>
                <a:cs typeface="#9Slide05 SVNBulgary"/>
                <a:sym typeface="#9Slide05 SVNBulgary"/>
              </a:rPr>
              <a:t> ta </a:t>
            </a:r>
            <a:r>
              <a:rPr lang="en-US" sz="5136" dirty="0" err="1">
                <a:solidFill>
                  <a:srgbClr val="385F3E"/>
                </a:solidFill>
                <a:latin typeface="#9Slide05 SVNBulgary"/>
                <a:ea typeface="#9Slide05 SVNBulgary"/>
                <a:cs typeface="#9Slide05 SVNBulgary"/>
                <a:sym typeface="#9Slide05 SVNBulgary"/>
              </a:rPr>
              <a:t>không</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thấy</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cái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chìa</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khoá</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người</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hầu</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sơ</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suất</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để</a:t>
            </a:r>
            <a:r>
              <a:rPr lang="en-US" sz="5136" dirty="0">
                <a:solidFill>
                  <a:srgbClr val="385F3E"/>
                </a:solidFill>
                <a:latin typeface="#9Slide05 SVNBulgary"/>
                <a:ea typeface="#9Slide05 SVNBulgary"/>
                <a:cs typeface="#9Slide05 SVNBulgary"/>
                <a:sym typeface="#9Slide05 SVNBulgary"/>
              </a:rPr>
              <a:t> </a:t>
            </a:r>
            <a:r>
              <a:rPr lang="en-US" sz="5136" dirty="0" err="1">
                <a:solidFill>
                  <a:srgbClr val="385F3E"/>
                </a:solidFill>
                <a:latin typeface="#9Slide05 SVNBulgary"/>
                <a:ea typeface="#9Slide05 SVNBulgary"/>
                <a:cs typeface="#9Slide05 SVNBulgary"/>
                <a:sym typeface="#9Slide05 SVNBulgary"/>
              </a:rPr>
              <a:t>quên</a:t>
            </a:r>
            <a:r>
              <a:rPr lang="en-US" sz="5136" dirty="0">
                <a:solidFill>
                  <a:srgbClr val="385F3E"/>
                </a:solidFill>
                <a:latin typeface="#9Slide05 SVNBulgary"/>
                <a:ea typeface="#9Slide05 SVNBulgary"/>
                <a:cs typeface="#9Slide05 SVNBulgary"/>
                <a:sym typeface="#9Slide05 SVNBulgary"/>
              </a:rPr>
              <a:t>.</a:t>
            </a:r>
          </a:p>
          <a:p>
            <a:pPr algn="just">
              <a:lnSpc>
                <a:spcPts val="7191"/>
              </a:lnSpc>
              <a:spcBef>
                <a:spcPct val="0"/>
              </a:spcBef>
            </a:pPr>
            <a:endParaRPr lang="en-US" sz="5136" dirty="0">
              <a:solidFill>
                <a:srgbClr val="385F3E"/>
              </a:solidFill>
              <a:latin typeface="#9Slide05 SVNBulgary"/>
              <a:ea typeface="#9Slide05 SVNBulgary"/>
              <a:cs typeface="#9Slide05 SVNBulgary"/>
              <a:sym typeface="#9Slide05 SVNBulgary"/>
            </a:endParaRPr>
          </a:p>
        </p:txBody>
      </p:sp>
      <p:sp>
        <p:nvSpPr>
          <p:cNvPr id="7" name="TextBox 7"/>
          <p:cNvSpPr txBox="1"/>
          <p:nvPr/>
        </p:nvSpPr>
        <p:spPr>
          <a:xfrm>
            <a:off x="6735856" y="183635"/>
            <a:ext cx="6653994" cy="1087381"/>
          </a:xfrm>
          <a:prstGeom prst="rect">
            <a:avLst/>
          </a:prstGeom>
        </p:spPr>
        <p:txBody>
          <a:bodyPr lIns="0" tIns="0" rIns="0" bIns="0" rtlCol="0" anchor="t">
            <a:spAutoFit/>
          </a:bodyPr>
          <a:lstStyle/>
          <a:p>
            <a:pPr algn="ctr">
              <a:lnSpc>
                <a:spcPts val="6709"/>
              </a:lnSpc>
            </a:pPr>
            <a:r>
              <a:rPr lang="en-US" sz="7214">
                <a:solidFill>
                  <a:srgbClr val="365156"/>
                </a:solidFill>
                <a:latin typeface="#9Slide05 SVNBulgary"/>
                <a:ea typeface="#9Slide05 SVNBulgary"/>
                <a:cs typeface="#9Slide05 SVNBulgary"/>
                <a:sym typeface="#9Slide05 SVNBulgary"/>
              </a:rPr>
              <a:t>Gợi ý trả lời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936927" y="4432219"/>
            <a:ext cx="8471217" cy="5982797"/>
          </a:xfrm>
          <a:custGeom>
            <a:avLst/>
            <a:gdLst/>
            <a:ahLst/>
            <a:cxnLst/>
            <a:rect l="l" t="t" r="r" b="b"/>
            <a:pathLst>
              <a:path w="8471217" h="5982797">
                <a:moveTo>
                  <a:pt x="0" y="0"/>
                </a:moveTo>
                <a:lnTo>
                  <a:pt x="8471217" y="0"/>
                </a:lnTo>
                <a:lnTo>
                  <a:pt x="8471217" y="5982797"/>
                </a:lnTo>
                <a:lnTo>
                  <a:pt x="0" y="59827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468952" y="1864614"/>
            <a:ext cx="5831514" cy="3634990"/>
          </a:xfrm>
          <a:prstGeom prst="rect">
            <a:avLst/>
          </a:prstGeom>
        </p:spPr>
        <p:txBody>
          <a:bodyPr lIns="0" tIns="0" rIns="0" bIns="0" rtlCol="0" anchor="t">
            <a:spAutoFit/>
          </a:bodyPr>
          <a:lstStyle/>
          <a:p>
            <a:pPr algn="ctr">
              <a:lnSpc>
                <a:spcPts val="7021"/>
              </a:lnSpc>
              <a:spcBef>
                <a:spcPct val="0"/>
              </a:spcBef>
            </a:pPr>
            <a:r>
              <a:rPr lang="en-US" sz="5015">
                <a:solidFill>
                  <a:srgbClr val="B87807"/>
                </a:solidFill>
                <a:latin typeface="#9Slide05 SVNBulgary"/>
                <a:ea typeface="#9Slide05 SVNBulgary"/>
                <a:cs typeface="#9Slide05 SVNBulgary"/>
                <a:sym typeface="#9Slide05 SVNBulgary"/>
              </a:rPr>
              <a:t>Bài tập 1 (Sgk/ tr.15)</a:t>
            </a:r>
          </a:p>
          <a:p>
            <a:pPr algn="ctr">
              <a:lnSpc>
                <a:spcPts val="7021"/>
              </a:lnSpc>
              <a:spcBef>
                <a:spcPct val="0"/>
              </a:spcBef>
            </a:pPr>
            <a:r>
              <a:rPr lang="en-US" sz="5015">
                <a:solidFill>
                  <a:srgbClr val="000000"/>
                </a:solidFill>
                <a:latin typeface="#9Slide05 SVNBulgary"/>
                <a:ea typeface="#9Slide05 SVNBulgary"/>
                <a:cs typeface="#9Slide05 SVNBulgary"/>
                <a:sym typeface="#9Slide05 SVNBulgary"/>
              </a:rPr>
              <a:t>- Câu ghép đẳng lập: </a:t>
            </a:r>
            <a:r>
              <a:rPr lang="en-US" sz="5015">
                <a:solidFill>
                  <a:srgbClr val="8D3A26"/>
                </a:solidFill>
                <a:latin typeface="#9Slide05 SVNBulgary"/>
                <a:ea typeface="#9Slide05 SVNBulgary"/>
                <a:cs typeface="#9Slide05 SVNBulgary"/>
                <a:sym typeface="#9Slide05 SVNBulgary"/>
              </a:rPr>
              <a:t>a, d</a:t>
            </a:r>
          </a:p>
          <a:p>
            <a:pPr algn="ctr">
              <a:lnSpc>
                <a:spcPts val="7021"/>
              </a:lnSpc>
              <a:spcBef>
                <a:spcPct val="0"/>
              </a:spcBef>
            </a:pPr>
            <a:r>
              <a:rPr lang="en-US" sz="5015">
                <a:solidFill>
                  <a:srgbClr val="000000"/>
                </a:solidFill>
                <a:latin typeface="#9Slide05 SVNBulgary"/>
                <a:ea typeface="#9Slide05 SVNBulgary"/>
                <a:cs typeface="#9Slide05 SVNBulgary"/>
                <a:sym typeface="#9Slide05 SVNBulgary"/>
              </a:rPr>
              <a:t>- Câu ghép chính phụ: </a:t>
            </a:r>
            <a:r>
              <a:rPr lang="en-US" sz="5015">
                <a:solidFill>
                  <a:srgbClr val="8D3A26"/>
                </a:solidFill>
                <a:latin typeface="#9Slide05 SVNBulgary"/>
                <a:ea typeface="#9Slide05 SVNBulgary"/>
                <a:cs typeface="#9Slide05 SVNBulgary"/>
                <a:sym typeface="#9Slide05 SVNBulgary"/>
              </a:rPr>
              <a:t>b, c</a:t>
            </a:r>
          </a:p>
          <a:p>
            <a:pPr algn="ctr">
              <a:lnSpc>
                <a:spcPts val="7021"/>
              </a:lnSpc>
              <a:spcBef>
                <a:spcPct val="0"/>
              </a:spcBef>
            </a:pPr>
            <a:endParaRPr lang="en-US" sz="5015">
              <a:solidFill>
                <a:srgbClr val="8D3A26"/>
              </a:solidFill>
              <a:latin typeface="#9Slide05 SVNBulgary"/>
              <a:ea typeface="#9Slide05 SVNBulgary"/>
              <a:cs typeface="#9Slide05 SVNBulgary"/>
              <a:sym typeface="#9Slide05 SVNBulgary"/>
            </a:endParaRPr>
          </a:p>
        </p:txBody>
      </p:sp>
      <p:sp>
        <p:nvSpPr>
          <p:cNvPr id="7" name="TextBox 7"/>
          <p:cNvSpPr txBox="1"/>
          <p:nvPr/>
        </p:nvSpPr>
        <p:spPr>
          <a:xfrm>
            <a:off x="6735856" y="183635"/>
            <a:ext cx="6653994" cy="1087381"/>
          </a:xfrm>
          <a:prstGeom prst="rect">
            <a:avLst/>
          </a:prstGeom>
        </p:spPr>
        <p:txBody>
          <a:bodyPr lIns="0" tIns="0" rIns="0" bIns="0" rtlCol="0" anchor="t">
            <a:spAutoFit/>
          </a:bodyPr>
          <a:lstStyle/>
          <a:p>
            <a:pPr algn="ctr">
              <a:lnSpc>
                <a:spcPts val="6709"/>
              </a:lnSpc>
            </a:pPr>
            <a:r>
              <a:rPr lang="en-US" sz="7214">
                <a:solidFill>
                  <a:srgbClr val="365156"/>
                </a:solidFill>
                <a:latin typeface="#9Slide05 SVNBulgary"/>
                <a:ea typeface="#9Slide05 SVNBulgary"/>
                <a:cs typeface="#9Slide05 SVNBulgary"/>
                <a:sym typeface="#9Slide05 SVNBulgary"/>
              </a:rPr>
              <a:t>Gợi ý trả lời</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80441" y="931225"/>
            <a:ext cx="16722575" cy="8922161"/>
          </a:xfrm>
          <a:prstGeom prst="rect">
            <a:avLst/>
          </a:prstGeom>
        </p:spPr>
        <p:txBody>
          <a:bodyPr lIns="0" tIns="0" rIns="0" bIns="0" rtlCol="0" anchor="t">
            <a:spAutoFit/>
          </a:bodyPr>
          <a:lstStyle/>
          <a:p>
            <a:pPr algn="just">
              <a:lnSpc>
                <a:spcPts val="6624"/>
              </a:lnSpc>
            </a:pPr>
            <a:r>
              <a:rPr lang="en-US" sz="5299">
                <a:solidFill>
                  <a:srgbClr val="B87807"/>
                </a:solidFill>
                <a:latin typeface="#9Slide05 SVNBulgary"/>
                <a:ea typeface="#9Slide05 SVNBulgary"/>
                <a:cs typeface="#9Slide05 SVNBulgary"/>
                <a:sym typeface="#9Slide05 SVNBulgary"/>
              </a:rPr>
              <a:t>Bài tập 2 (Sgk/ tr.15)</a:t>
            </a:r>
          </a:p>
          <a:p>
            <a:pPr algn="just">
              <a:lnSpc>
                <a:spcPts val="5713"/>
              </a:lnSpc>
            </a:pPr>
            <a:r>
              <a:rPr lang="en-US" sz="4570">
                <a:solidFill>
                  <a:srgbClr val="342E2E"/>
                </a:solidFill>
                <a:latin typeface="#9Slide05 SVNBulgary"/>
                <a:ea typeface="#9Slide05 SVNBulgary"/>
                <a:cs typeface="#9Slide05 SVNBulgary"/>
                <a:sym typeface="#9Slide05 SVNBulgary"/>
              </a:rPr>
              <a:t>Xác định quan hệ ý nghĩa giữa các vế ở những câu ghép dưới đây và cho biết trong mỗi câu ghép, các vế câu được nối với nhau bằng cách nào.</a:t>
            </a:r>
          </a:p>
          <a:p>
            <a:pPr algn="just">
              <a:lnSpc>
                <a:spcPts val="5713"/>
              </a:lnSpc>
            </a:pPr>
            <a:r>
              <a:rPr lang="en-US" sz="4570">
                <a:solidFill>
                  <a:srgbClr val="385F3E"/>
                </a:solidFill>
                <a:latin typeface="#9Slide05 SVNBulgary"/>
                <a:ea typeface="#9Slide05 SVNBulgary"/>
                <a:cs typeface="#9Slide05 SVNBulgary"/>
                <a:sym typeface="#9Slide05 SVNBulgary"/>
              </a:rPr>
              <a:t>a. Vì chuyện này phải được giữ kín nên chúng ta sẽ tự lập ra một toà án nho nhỏ vậy.</a:t>
            </a:r>
          </a:p>
          <a:p>
            <a:pPr algn="r">
              <a:lnSpc>
                <a:spcPts val="5713"/>
              </a:lnSpc>
            </a:pPr>
            <a:r>
              <a:rPr lang="en-US" sz="4570">
                <a:solidFill>
                  <a:srgbClr val="385F3E"/>
                </a:solidFill>
                <a:latin typeface="#9Slide05 SVNBulgary"/>
                <a:ea typeface="#9Slide05 SVNBulgary"/>
                <a:cs typeface="#9Slide05 SVNBulgary"/>
                <a:sym typeface="#9Slide05 SVNBulgary"/>
              </a:rPr>
              <a:t>(Cô-nan Đoi-lơ, Ba chàng sinh viên)</a:t>
            </a:r>
          </a:p>
          <a:p>
            <a:pPr algn="just">
              <a:lnSpc>
                <a:spcPts val="5713"/>
              </a:lnSpc>
            </a:pPr>
            <a:r>
              <a:rPr lang="en-US" sz="4570">
                <a:solidFill>
                  <a:srgbClr val="385F3E"/>
                </a:solidFill>
                <a:latin typeface="#9Slide05 SVNBulgary"/>
                <a:ea typeface="#9Slide05 SVNBulgary"/>
                <a:cs typeface="#9Slide05 SVNBulgary"/>
                <a:sym typeface="#9Slide05 SVNBulgary"/>
              </a:rPr>
              <a:t>b. Đất bám quanh một đinh giày vương lên bàn và mẩu đất thứ hai rã ra, rơi xuống sàn phòng ngủ.</a:t>
            </a:r>
          </a:p>
          <a:p>
            <a:pPr algn="r">
              <a:lnSpc>
                <a:spcPts val="5713"/>
              </a:lnSpc>
            </a:pPr>
            <a:r>
              <a:rPr lang="en-US" sz="4570">
                <a:solidFill>
                  <a:srgbClr val="385F3E"/>
                </a:solidFill>
                <a:latin typeface="#9Slide05 SVNBulgary"/>
                <a:ea typeface="#9Slide05 SVNBulgary"/>
                <a:cs typeface="#9Slide05 SVNBulgary"/>
                <a:sym typeface="#9Slide05 SVNBulgary"/>
              </a:rPr>
              <a:t>(Cô-nan Đoi-lơ, Ba chàng sinh viên)</a:t>
            </a:r>
          </a:p>
          <a:p>
            <a:pPr algn="just">
              <a:lnSpc>
                <a:spcPts val="5713"/>
              </a:lnSpc>
            </a:pPr>
            <a:r>
              <a:rPr lang="en-US" sz="4570">
                <a:solidFill>
                  <a:srgbClr val="385F3E"/>
                </a:solidFill>
                <a:latin typeface="#9Slide05 SVNBulgary"/>
                <a:ea typeface="#9Slide05 SVNBulgary"/>
                <a:cs typeface="#9Slide05 SVNBulgary"/>
                <a:sym typeface="#9Slide05 SVNBulgary"/>
              </a:rPr>
              <a:t>c. Để người con gái khỏi trở lại bàn, anh lấy chiếc khăn tay còn vo tròn cặp giữa cuốn sách tới trả cho cô gái.</a:t>
            </a:r>
          </a:p>
          <a:p>
            <a:pPr algn="r">
              <a:lnSpc>
                <a:spcPts val="5713"/>
              </a:lnSpc>
            </a:pPr>
            <a:r>
              <a:rPr lang="en-US" sz="4570">
                <a:solidFill>
                  <a:srgbClr val="385F3E"/>
                </a:solidFill>
                <a:latin typeface="#9Slide05 SVNBulgary"/>
                <a:ea typeface="#9Slide05 SVNBulgary"/>
                <a:cs typeface="#9Slide05 SVNBulgary"/>
                <a:sym typeface="#9Slide05 SVNBulgary"/>
              </a:rPr>
              <a:t>(Nguyễn Thành Long, Lặng lẽ Sa Pa)</a:t>
            </a:r>
          </a:p>
          <a:p>
            <a:pPr algn="just">
              <a:lnSpc>
                <a:spcPts val="5713"/>
              </a:lnSpc>
            </a:pPr>
            <a:endParaRPr lang="en-US" sz="4570">
              <a:solidFill>
                <a:srgbClr val="385F3E"/>
              </a:solidFill>
              <a:latin typeface="#9Slide05 SVNBulgary"/>
              <a:ea typeface="#9Slide05 SVNBulgary"/>
              <a:cs typeface="#9Slide05 SVNBulgary"/>
              <a:sym typeface="#9Slide05 SVNBulgary"/>
            </a:endParaRPr>
          </a:p>
        </p:txBody>
      </p:sp>
      <p:sp>
        <p:nvSpPr>
          <p:cNvPr id="6" name="Freeform 6"/>
          <p:cNvSpPr/>
          <p:nvPr/>
        </p:nvSpPr>
        <p:spPr>
          <a:xfrm rot="-150697">
            <a:off x="16088603" y="7137714"/>
            <a:ext cx="2341393" cy="3099472"/>
          </a:xfrm>
          <a:custGeom>
            <a:avLst/>
            <a:gdLst/>
            <a:ahLst/>
            <a:cxnLst/>
            <a:rect l="l" t="t" r="r" b="b"/>
            <a:pathLst>
              <a:path w="2341393" h="3099472">
                <a:moveTo>
                  <a:pt x="0" y="0"/>
                </a:moveTo>
                <a:lnTo>
                  <a:pt x="2341394" y="0"/>
                </a:lnTo>
                <a:lnTo>
                  <a:pt x="2341394" y="3099472"/>
                </a:lnTo>
                <a:lnTo>
                  <a:pt x="0" y="3099472"/>
                </a:lnTo>
                <a:lnTo>
                  <a:pt x="0" y="0"/>
                </a:lnTo>
                <a:close/>
              </a:path>
            </a:pathLst>
          </a:custGeom>
          <a:blipFill>
            <a:blip r:embed="rId8"/>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09172" y="1109091"/>
            <a:ext cx="16000708" cy="7547514"/>
          </a:xfrm>
          <a:prstGeom prst="rect">
            <a:avLst/>
          </a:prstGeom>
        </p:spPr>
        <p:txBody>
          <a:bodyPr lIns="0" tIns="0" rIns="0" bIns="0" rtlCol="0" anchor="t">
            <a:spAutoFit/>
          </a:bodyPr>
          <a:lstStyle/>
          <a:p>
            <a:pPr algn="l">
              <a:lnSpc>
                <a:spcPts val="7268"/>
              </a:lnSpc>
            </a:pPr>
            <a:r>
              <a:rPr lang="en-US" sz="5815">
                <a:solidFill>
                  <a:srgbClr val="B87807"/>
                </a:solidFill>
                <a:latin typeface="#9Slide05 SVNBulgary"/>
                <a:ea typeface="#9Slide05 SVNBulgary"/>
                <a:cs typeface="#9Slide05 SVNBulgary"/>
                <a:sym typeface="#9Slide05 SVNBulgary"/>
              </a:rPr>
              <a:t>Bài tập 2 (Sgk/ tr.15)</a:t>
            </a:r>
          </a:p>
          <a:p>
            <a:pPr algn="l">
              <a:lnSpc>
                <a:spcPts val="5643"/>
              </a:lnSpc>
            </a:pPr>
            <a:r>
              <a:rPr lang="en-US" sz="4515">
                <a:solidFill>
                  <a:srgbClr val="342E2E"/>
                </a:solidFill>
                <a:latin typeface="#9Slide05 SVNBulgary"/>
                <a:ea typeface="#9Slide05 SVNBulgary"/>
                <a:cs typeface="#9Slide05 SVNBulgary"/>
                <a:sym typeface="#9Slide05 SVNBulgary"/>
              </a:rPr>
              <a:t>a. Quan hệ ý nghĩa giữa các vế câu ghép là </a:t>
            </a:r>
            <a:r>
              <a:rPr lang="en-US" sz="4515">
                <a:solidFill>
                  <a:srgbClr val="8D3A26"/>
                </a:solidFill>
                <a:latin typeface="#9Slide05 SVNBulgary"/>
                <a:ea typeface="#9Slide05 SVNBulgary"/>
                <a:cs typeface="#9Slide05 SVNBulgary"/>
                <a:sym typeface="#9Slide05 SVNBulgary"/>
              </a:rPr>
              <a:t>quan hệ nguyên nhân – kết quả</a:t>
            </a:r>
            <a:r>
              <a:rPr lang="en-US" sz="4515">
                <a:solidFill>
                  <a:srgbClr val="342E2E"/>
                </a:solidFill>
                <a:latin typeface="#9Slide05 SVNBulgary"/>
                <a:ea typeface="#9Slide05 SVNBulgary"/>
                <a:cs typeface="#9Slide05 SVNBulgary"/>
                <a:sym typeface="#9Slide05 SVNBulgary"/>
              </a:rPr>
              <a:t>. Các vế câu ghép được nối bằng cặp kết từ </a:t>
            </a:r>
            <a:r>
              <a:rPr lang="en-US" sz="4515">
                <a:solidFill>
                  <a:srgbClr val="8D3A26"/>
                </a:solidFill>
                <a:latin typeface="#9Slide05 SVNBulgary"/>
                <a:ea typeface="#9Slide05 SVNBulgary"/>
                <a:cs typeface="#9Slide05 SVNBulgary"/>
                <a:sym typeface="#9Slide05 SVNBulgary"/>
              </a:rPr>
              <a:t>“vì… nên…”</a:t>
            </a:r>
          </a:p>
          <a:p>
            <a:pPr algn="l">
              <a:lnSpc>
                <a:spcPts val="5643"/>
              </a:lnSpc>
            </a:pPr>
            <a:r>
              <a:rPr lang="en-US" sz="4515">
                <a:solidFill>
                  <a:srgbClr val="342E2E"/>
                </a:solidFill>
                <a:latin typeface="#9Slide05 SVNBulgary"/>
                <a:ea typeface="#9Slide05 SVNBulgary"/>
                <a:cs typeface="#9Slide05 SVNBulgary"/>
                <a:sym typeface="#9Slide05 SVNBulgary"/>
              </a:rPr>
              <a:t>b. Quan hệ ý nghĩa giữa các vế câu ghép là </a:t>
            </a:r>
            <a:r>
              <a:rPr lang="en-US" sz="4515">
                <a:solidFill>
                  <a:srgbClr val="8D3A26"/>
                </a:solidFill>
                <a:latin typeface="#9Slide05 SVNBulgary"/>
                <a:ea typeface="#9Slide05 SVNBulgary"/>
                <a:cs typeface="#9Slide05 SVNBulgary"/>
                <a:sym typeface="#9Slide05 SVNBulgary"/>
              </a:rPr>
              <a:t>quan hệ liệt kê</a:t>
            </a:r>
            <a:r>
              <a:rPr lang="en-US" sz="4515">
                <a:solidFill>
                  <a:srgbClr val="342E2E"/>
                </a:solidFill>
                <a:latin typeface="#9Slide05 SVNBulgary"/>
                <a:ea typeface="#9Slide05 SVNBulgary"/>
                <a:cs typeface="#9Slide05 SVNBulgary"/>
                <a:sym typeface="#9Slide05 SVNBulgary"/>
              </a:rPr>
              <a:t>. Các vế câu ghép được nối bằng kết từ </a:t>
            </a:r>
            <a:r>
              <a:rPr lang="en-US" sz="4515">
                <a:solidFill>
                  <a:srgbClr val="8D3A26"/>
                </a:solidFill>
                <a:latin typeface="#9Slide05 SVNBulgary"/>
                <a:ea typeface="#9Slide05 SVNBulgary"/>
                <a:cs typeface="#9Slide05 SVNBulgary"/>
                <a:sym typeface="#9Slide05 SVNBulgary"/>
              </a:rPr>
              <a:t>“và”</a:t>
            </a:r>
          </a:p>
          <a:p>
            <a:pPr algn="l">
              <a:lnSpc>
                <a:spcPts val="5643"/>
              </a:lnSpc>
            </a:pPr>
            <a:r>
              <a:rPr lang="en-US" sz="4515">
                <a:solidFill>
                  <a:srgbClr val="342E2E"/>
                </a:solidFill>
                <a:latin typeface="#9Slide05 SVNBulgary"/>
                <a:ea typeface="#9Slide05 SVNBulgary"/>
                <a:cs typeface="#9Slide05 SVNBulgary"/>
                <a:sym typeface="#9Slide05 SVNBulgary"/>
              </a:rPr>
              <a:t>c. Quan hệ ý nghĩa giữa các vế câu ghép là </a:t>
            </a:r>
            <a:r>
              <a:rPr lang="en-US" sz="4515">
                <a:solidFill>
                  <a:srgbClr val="8D3A26"/>
                </a:solidFill>
                <a:latin typeface="#9Slide05 SVNBulgary"/>
                <a:ea typeface="#9Slide05 SVNBulgary"/>
                <a:cs typeface="#9Slide05 SVNBulgary"/>
                <a:sym typeface="#9Slide05 SVNBulgary"/>
              </a:rPr>
              <a:t>quan hệ mục đích – sự kiện</a:t>
            </a:r>
            <a:r>
              <a:rPr lang="en-US" sz="4515">
                <a:solidFill>
                  <a:srgbClr val="342E2E"/>
                </a:solidFill>
                <a:latin typeface="#9Slide05 SVNBulgary"/>
                <a:ea typeface="#9Slide05 SVNBulgary"/>
                <a:cs typeface="#9Slide05 SVNBulgary"/>
                <a:sym typeface="#9Slide05 SVNBulgary"/>
              </a:rPr>
              <a:t>. Các vế câu ghép được nối với nhau bằng kết từ </a:t>
            </a:r>
            <a:r>
              <a:rPr lang="en-US" sz="4515">
                <a:solidFill>
                  <a:srgbClr val="8D3A26"/>
                </a:solidFill>
                <a:latin typeface="#9Slide05 SVNBulgary"/>
                <a:ea typeface="#9Slide05 SVNBulgary"/>
                <a:cs typeface="#9Slide05 SVNBulgary"/>
                <a:sym typeface="#9Slide05 SVNBulgary"/>
              </a:rPr>
              <a:t>“để”</a:t>
            </a:r>
            <a:r>
              <a:rPr lang="en-US" sz="4515">
                <a:solidFill>
                  <a:srgbClr val="342E2E"/>
                </a:solidFill>
                <a:latin typeface="#9Slide05 SVNBulgary"/>
                <a:ea typeface="#9Slide05 SVNBulgary"/>
                <a:cs typeface="#9Slide05 SVNBulgary"/>
                <a:sym typeface="#9Slide05 SVNBulgary"/>
              </a:rPr>
              <a:t> ở vế phụ.</a:t>
            </a:r>
          </a:p>
          <a:p>
            <a:pPr algn="l">
              <a:lnSpc>
                <a:spcPts val="5643"/>
              </a:lnSpc>
            </a:pPr>
            <a:r>
              <a:rPr lang="en-US" sz="4515">
                <a:solidFill>
                  <a:srgbClr val="342E2E"/>
                </a:solidFill>
                <a:latin typeface="#9Slide05 SVNBulgary"/>
                <a:ea typeface="#9Slide05 SVNBulgary"/>
                <a:cs typeface="#9Slide05 SVNBulgary"/>
                <a:sym typeface="#9Slide05 SVNBulgary"/>
              </a:rPr>
              <a:t>d. Quan hệ ý nghĩa giữa các vế câu ghép là </a:t>
            </a:r>
            <a:r>
              <a:rPr lang="en-US" sz="4515">
                <a:solidFill>
                  <a:srgbClr val="8D3A26"/>
                </a:solidFill>
                <a:latin typeface="#9Slide05 SVNBulgary"/>
                <a:ea typeface="#9Slide05 SVNBulgary"/>
                <a:cs typeface="#9Slide05 SVNBulgary"/>
                <a:sym typeface="#9Slide05 SVNBulgary"/>
              </a:rPr>
              <a:t>quan hệ tăng cấp</a:t>
            </a:r>
            <a:r>
              <a:rPr lang="en-US" sz="4515">
                <a:solidFill>
                  <a:srgbClr val="342E2E"/>
                </a:solidFill>
                <a:latin typeface="#9Slide05 SVNBulgary"/>
                <a:ea typeface="#9Slide05 SVNBulgary"/>
                <a:cs typeface="#9Slide05 SVNBulgary"/>
                <a:sym typeface="#9Slide05 SVNBulgary"/>
              </a:rPr>
              <a:t>. Các vế câu ghép được nối với nhau bằng cặp từ hô ứng </a:t>
            </a:r>
            <a:r>
              <a:rPr lang="en-US" sz="4515">
                <a:solidFill>
                  <a:srgbClr val="8D3A26"/>
                </a:solidFill>
                <a:latin typeface="#9Slide05 SVNBulgary"/>
                <a:ea typeface="#9Slide05 SVNBulgary"/>
                <a:cs typeface="#9Slide05 SVNBulgary"/>
                <a:sym typeface="#9Slide05 SVNBulgary"/>
              </a:rPr>
              <a:t>“…càng… càng…”</a:t>
            </a:r>
          </a:p>
          <a:p>
            <a:pPr algn="l">
              <a:lnSpc>
                <a:spcPts val="6268"/>
              </a:lnSpc>
            </a:pPr>
            <a:endParaRPr lang="en-US" sz="4515">
              <a:solidFill>
                <a:srgbClr val="8D3A26"/>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rot="-150697">
            <a:off x="14060244" y="4315968"/>
            <a:ext cx="4230862" cy="5600700"/>
          </a:xfrm>
          <a:custGeom>
            <a:avLst/>
            <a:gdLst/>
            <a:ahLst/>
            <a:cxnLst/>
            <a:rect l="l" t="t" r="r" b="b"/>
            <a:pathLst>
              <a:path w="4230862" h="5600700">
                <a:moveTo>
                  <a:pt x="0" y="0"/>
                </a:moveTo>
                <a:lnTo>
                  <a:pt x="4230862" y="0"/>
                </a:lnTo>
                <a:lnTo>
                  <a:pt x="4230862" y="5600700"/>
                </a:lnTo>
                <a:lnTo>
                  <a:pt x="0" y="5600700"/>
                </a:lnTo>
                <a:lnTo>
                  <a:pt x="0" y="0"/>
                </a:lnTo>
                <a:close/>
              </a:path>
            </a:pathLst>
          </a:custGeom>
          <a:blipFill>
            <a:blip r:embed="rId8"/>
            <a:stretch>
              <a:fillRect/>
            </a:stretch>
          </a:blipFill>
        </p:spPr>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768721" y="1287134"/>
            <a:ext cx="15674416" cy="7753350"/>
          </a:xfrm>
          <a:prstGeom prst="rect">
            <a:avLst/>
          </a:prstGeom>
        </p:spPr>
        <p:txBody>
          <a:bodyPr lIns="0" tIns="0" rIns="0" bIns="0" rtlCol="0" anchor="t">
            <a:spAutoFit/>
          </a:bodyPr>
          <a:lstStyle/>
          <a:p>
            <a:pPr algn="l">
              <a:lnSpc>
                <a:spcPts val="6777"/>
              </a:lnSpc>
            </a:pPr>
            <a:r>
              <a:rPr lang="en-US" sz="5647">
                <a:solidFill>
                  <a:srgbClr val="B87807"/>
                </a:solidFill>
                <a:latin typeface="#9Slide05 SVNBulgary"/>
                <a:ea typeface="#9Slide05 SVNBulgary"/>
                <a:cs typeface="#9Slide05 SVNBulgary"/>
                <a:sym typeface="#9Slide05 SVNBulgary"/>
              </a:rPr>
              <a:t>Bài tập 3 (Sgk/ tr.15)</a:t>
            </a:r>
          </a:p>
          <a:p>
            <a:pPr algn="l">
              <a:lnSpc>
                <a:spcPts val="5927"/>
              </a:lnSpc>
            </a:pPr>
            <a:r>
              <a:rPr lang="en-US" sz="4939">
                <a:solidFill>
                  <a:srgbClr val="342E2E"/>
                </a:solidFill>
                <a:latin typeface="#9Slide05 SVNBulgary"/>
                <a:ea typeface="#9Slide05 SVNBulgary"/>
                <a:cs typeface="#9Slide05 SVNBulgary"/>
                <a:sym typeface="#9Slide05 SVNBulgary"/>
              </a:rPr>
              <a:t>Ở từng câu ghép có hai vế dưới đây, trọng tâm của thông báo nằm ở vế nào? Dựa vào đâu mà em xác định như vậy?</a:t>
            </a:r>
          </a:p>
          <a:p>
            <a:pPr algn="l">
              <a:lnSpc>
                <a:spcPts val="5927"/>
              </a:lnSpc>
            </a:pPr>
            <a:r>
              <a:rPr lang="en-US" sz="4939">
                <a:solidFill>
                  <a:srgbClr val="342E2E"/>
                </a:solidFill>
                <a:latin typeface="#9Slide05 SVNBulgary"/>
                <a:ea typeface="#9Slide05 SVNBulgary"/>
                <a:cs typeface="#9Slide05 SVNBulgary"/>
                <a:sym typeface="#9Slide05 SVNBulgary"/>
              </a:rPr>
              <a:t>a. - Thu nhập tốt nhưng chỗ làm hơi xa.</a:t>
            </a:r>
          </a:p>
          <a:p>
            <a:pPr algn="l">
              <a:lnSpc>
                <a:spcPts val="5927"/>
              </a:lnSpc>
            </a:pPr>
            <a:r>
              <a:rPr lang="en-US" sz="4939">
                <a:solidFill>
                  <a:srgbClr val="342E2E"/>
                </a:solidFill>
                <a:latin typeface="#9Slide05 SVNBulgary"/>
                <a:ea typeface="#9Slide05 SVNBulgary"/>
                <a:cs typeface="#9Slide05 SVNBulgary"/>
                <a:sym typeface="#9Slide05 SVNBulgary"/>
              </a:rPr>
              <a:t>- Chỗ làm hơi xa nhưng thu nhập tốt.</a:t>
            </a:r>
          </a:p>
          <a:p>
            <a:pPr algn="l">
              <a:lnSpc>
                <a:spcPts val="5927"/>
              </a:lnSpc>
            </a:pPr>
            <a:r>
              <a:rPr lang="en-US" sz="4939">
                <a:solidFill>
                  <a:srgbClr val="342E2E"/>
                </a:solidFill>
                <a:latin typeface="#9Slide05 SVNBulgary"/>
                <a:ea typeface="#9Slide05 SVNBulgary"/>
                <a:cs typeface="#9Slide05 SVNBulgary"/>
                <a:sym typeface="#9Slide05 SVNBulgary"/>
              </a:rPr>
              <a:t>b. - Vì Hà chăm chỉ và luôn cố gắng trong học tập nên bạn ấy đạt điểm rất cao trong kì thi vừa qua. </a:t>
            </a:r>
          </a:p>
          <a:p>
            <a:pPr algn="l">
              <a:lnSpc>
                <a:spcPts val="5927"/>
              </a:lnSpc>
            </a:pPr>
            <a:r>
              <a:rPr lang="en-US" sz="4939">
                <a:solidFill>
                  <a:srgbClr val="342E2E"/>
                </a:solidFill>
                <a:latin typeface="#9Slide05 SVNBulgary"/>
                <a:ea typeface="#9Slide05 SVNBulgary"/>
                <a:cs typeface="#9Slide05 SVNBulgary"/>
                <a:sym typeface="#9Slide05 SVNBulgary"/>
              </a:rPr>
              <a:t>- Hà đạt điểm rất cao trong kì thi vừa qua vì bạn ấy chăm chỉ và luôn cố gắng trong học tập. </a:t>
            </a:r>
          </a:p>
          <a:p>
            <a:pPr algn="l">
              <a:lnSpc>
                <a:spcPts val="5927"/>
              </a:lnSpc>
            </a:pPr>
            <a:endParaRPr lang="en-US" sz="4939">
              <a:solidFill>
                <a:srgbClr val="342E2E"/>
              </a:solidFill>
              <a:latin typeface="#9Slide05 SVNBulgary"/>
              <a:ea typeface="#9Slide05 SVNBulgary"/>
              <a:cs typeface="#9Slide05 SVNBulgary"/>
              <a:sym typeface="#9Slide05 SVNBulgary"/>
            </a:endParaRPr>
          </a:p>
        </p:txBody>
      </p:sp>
      <p:sp>
        <p:nvSpPr>
          <p:cNvPr id="6" name="Freeform 6"/>
          <p:cNvSpPr/>
          <p:nvPr/>
        </p:nvSpPr>
        <p:spPr>
          <a:xfrm rot="-602366">
            <a:off x="14771794" y="5247004"/>
            <a:ext cx="3697390" cy="4894505"/>
          </a:xfrm>
          <a:custGeom>
            <a:avLst/>
            <a:gdLst/>
            <a:ahLst/>
            <a:cxnLst/>
            <a:rect l="l" t="t" r="r" b="b"/>
            <a:pathLst>
              <a:path w="3697390" h="4894505">
                <a:moveTo>
                  <a:pt x="0" y="0"/>
                </a:moveTo>
                <a:lnTo>
                  <a:pt x="3697390" y="0"/>
                </a:lnTo>
                <a:lnTo>
                  <a:pt x="3697390" y="4894505"/>
                </a:lnTo>
                <a:lnTo>
                  <a:pt x="0" y="4894505"/>
                </a:lnTo>
                <a:lnTo>
                  <a:pt x="0" y="0"/>
                </a:lnTo>
                <a:close/>
              </a:path>
            </a:pathLst>
          </a:custGeom>
          <a:blipFill>
            <a:blip r:embed="rId8"/>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768721" y="1287134"/>
            <a:ext cx="15406954" cy="9347968"/>
          </a:xfrm>
          <a:prstGeom prst="rect">
            <a:avLst/>
          </a:prstGeom>
        </p:spPr>
        <p:txBody>
          <a:bodyPr lIns="0" tIns="0" rIns="0" bIns="0" rtlCol="0" anchor="t">
            <a:spAutoFit/>
          </a:bodyPr>
          <a:lstStyle/>
          <a:p>
            <a:pPr algn="l">
              <a:lnSpc>
                <a:spcPts val="6777"/>
              </a:lnSpc>
            </a:pPr>
            <a:r>
              <a:rPr lang="en-US" sz="5647">
                <a:solidFill>
                  <a:srgbClr val="B87807"/>
                </a:solidFill>
                <a:latin typeface="#9Slide05 SVNBulgary"/>
                <a:ea typeface="#9Slide05 SVNBulgary"/>
                <a:cs typeface="#9Slide05 SVNBulgary"/>
                <a:sym typeface="#9Slide05 SVNBulgary"/>
              </a:rPr>
              <a:t>Bài tập 3 (Sgk/ tr.15)</a:t>
            </a:r>
          </a:p>
          <a:p>
            <a:pPr algn="l">
              <a:lnSpc>
                <a:spcPts val="5396"/>
              </a:lnSpc>
            </a:pPr>
            <a:r>
              <a:rPr lang="en-US" sz="4496">
                <a:solidFill>
                  <a:srgbClr val="342E2E"/>
                </a:solidFill>
                <a:latin typeface="#9Slide05 SVNBulgary"/>
                <a:ea typeface="#9Slide05 SVNBulgary"/>
                <a:cs typeface="#9Slide05 SVNBulgary"/>
                <a:sym typeface="#9Slide05 SVNBulgary"/>
              </a:rPr>
              <a:t>a. Câu</a:t>
            </a:r>
            <a:r>
              <a:rPr lang="en-US" sz="4496">
                <a:solidFill>
                  <a:srgbClr val="8D3A26"/>
                </a:solidFill>
                <a:latin typeface="#9Slide05 SVNBulgary"/>
                <a:ea typeface="#9Slide05 SVNBulgary"/>
                <a:cs typeface="#9Slide05 SVNBulgary"/>
                <a:sym typeface="#9Slide05 SVNBulgary"/>
              </a:rPr>
              <a:t> “Thu nhập tốt nhưng chỗ làm hơi xa”</a:t>
            </a:r>
            <a:r>
              <a:rPr lang="en-US" sz="4496">
                <a:solidFill>
                  <a:srgbClr val="342E2E"/>
                </a:solidFill>
                <a:latin typeface="#9Slide05 SVNBulgary"/>
                <a:ea typeface="#9Slide05 SVNBulgary"/>
                <a:cs typeface="#9Slide05 SVNBulgary"/>
                <a:sym typeface="#9Slide05 SVNBulgary"/>
              </a:rPr>
              <a:t> nhấn mạnh thông tin chỗ làm xa, đi lại không được thuận lợi.</a:t>
            </a:r>
          </a:p>
          <a:p>
            <a:pPr algn="l">
              <a:lnSpc>
                <a:spcPts val="5396"/>
              </a:lnSpc>
            </a:pPr>
            <a:r>
              <a:rPr lang="en-US" sz="4496">
                <a:solidFill>
                  <a:srgbClr val="342E2E"/>
                </a:solidFill>
                <a:latin typeface="#9Slide05 SVNBulgary"/>
                <a:ea typeface="#9Slide05 SVNBulgary"/>
                <a:cs typeface="#9Slide05 SVNBulgary"/>
                <a:sym typeface="#9Slide05 SVNBulgary"/>
              </a:rPr>
              <a:t>Câu </a:t>
            </a:r>
            <a:r>
              <a:rPr lang="en-US" sz="4496">
                <a:solidFill>
                  <a:srgbClr val="8D3A26"/>
                </a:solidFill>
                <a:latin typeface="#9Slide05 SVNBulgary"/>
                <a:ea typeface="#9Slide05 SVNBulgary"/>
                <a:cs typeface="#9Slide05 SVNBulgary"/>
                <a:sym typeface="#9Slide05 SVNBulgary"/>
              </a:rPr>
              <a:t>“Chỗ làm hơi xa nhưng thu nhập tốt” </a:t>
            </a:r>
            <a:r>
              <a:rPr lang="en-US" sz="4496">
                <a:solidFill>
                  <a:srgbClr val="342E2E"/>
                </a:solidFill>
                <a:latin typeface="#9Slide05 SVNBulgary"/>
                <a:ea typeface="#9Slide05 SVNBulgary"/>
                <a:cs typeface="#9Slide05 SVNBulgary"/>
                <a:sym typeface="#9Slide05 SVNBulgary"/>
              </a:rPr>
              <a:t>nhấn mạnh thông tin thu nhập tốt, có ý nhấn mạnh đến mặt tích cực.</a:t>
            </a:r>
          </a:p>
          <a:p>
            <a:pPr algn="l">
              <a:lnSpc>
                <a:spcPts val="5396"/>
              </a:lnSpc>
            </a:pPr>
            <a:r>
              <a:rPr lang="en-US" sz="4496">
                <a:solidFill>
                  <a:srgbClr val="342E2E"/>
                </a:solidFill>
                <a:latin typeface="#9Slide05 SVNBulgary"/>
                <a:ea typeface="#9Slide05 SVNBulgary"/>
                <a:cs typeface="#9Slide05 SVNBulgary"/>
                <a:sym typeface="#9Slide05 SVNBulgary"/>
              </a:rPr>
              <a:t>b.Câu “Vì Hà chăm chỉ và luôn cố gắng trong học tập nên bạn ấy đạt điểm rất cao trong kì thi vừa qua” nhấn mạnh thông tin kết quả học tập của Hà.</a:t>
            </a:r>
          </a:p>
          <a:p>
            <a:pPr algn="l">
              <a:lnSpc>
                <a:spcPts val="5396"/>
              </a:lnSpc>
            </a:pPr>
            <a:r>
              <a:rPr lang="en-US" sz="4496">
                <a:solidFill>
                  <a:srgbClr val="342E2E"/>
                </a:solidFill>
                <a:latin typeface="#9Slide05 SVNBulgary"/>
                <a:ea typeface="#9Slide05 SVNBulgary"/>
                <a:cs typeface="#9Slide05 SVNBulgary"/>
                <a:sym typeface="#9Slide05 SVNBulgary"/>
              </a:rPr>
              <a:t>Câu “Hà đạt điểm rất cao trong kì thi vừa qua vì bạn ấy chăm chỉ và luôn cố gắng trong học tập” nhấn mạnh thông tin nguyên nhân Hà có kết quả học tập tốt.</a:t>
            </a:r>
          </a:p>
          <a:p>
            <a:pPr algn="just">
              <a:lnSpc>
                <a:spcPts val="5396"/>
              </a:lnSpc>
            </a:pPr>
            <a:r>
              <a:rPr lang="en-US" sz="4496">
                <a:solidFill>
                  <a:srgbClr val="8D3A26"/>
                </a:solidFill>
                <a:latin typeface="#9Slide05 SVNBulgary"/>
                <a:ea typeface="#9Slide05 SVNBulgary"/>
                <a:cs typeface="#9Slide05 SVNBulgary"/>
                <a:sym typeface="#9Slide05 SVNBulgary"/>
              </a:rPr>
              <a:t>-&gt; Việc lựa chọn trật tự các vế trong câu đóng vai trò quan trọng để tạo điểm nhấn thông tin và có thể chi phối ý nghĩa của cả câu.</a:t>
            </a:r>
          </a:p>
          <a:p>
            <a:pPr algn="l">
              <a:lnSpc>
                <a:spcPts val="6295"/>
              </a:lnSpc>
            </a:pPr>
            <a:endParaRPr lang="en-US" sz="4496">
              <a:solidFill>
                <a:srgbClr val="8D3A26"/>
              </a:solidFill>
              <a:latin typeface="#9Slide05 SVNBulgary"/>
              <a:ea typeface="#9Slide05 SVNBulgary"/>
              <a:cs typeface="#9Slide05 SVNBulgary"/>
              <a:sym typeface="#9Slide05 SVNBulgary"/>
            </a:endParaRPr>
          </a:p>
          <a:p>
            <a:pPr algn="l">
              <a:lnSpc>
                <a:spcPts val="6915"/>
              </a:lnSpc>
            </a:pPr>
            <a:endParaRPr lang="en-US" sz="4496">
              <a:solidFill>
                <a:srgbClr val="8D3A26"/>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rot="-602366">
            <a:off x="14771794" y="5247004"/>
            <a:ext cx="3697390" cy="4894505"/>
          </a:xfrm>
          <a:custGeom>
            <a:avLst/>
            <a:gdLst/>
            <a:ahLst/>
            <a:cxnLst/>
            <a:rect l="l" t="t" r="r" b="b"/>
            <a:pathLst>
              <a:path w="3697390" h="4894505">
                <a:moveTo>
                  <a:pt x="0" y="0"/>
                </a:moveTo>
                <a:lnTo>
                  <a:pt x="3697390" y="0"/>
                </a:lnTo>
                <a:lnTo>
                  <a:pt x="3697390" y="4894505"/>
                </a:lnTo>
                <a:lnTo>
                  <a:pt x="0" y="4894505"/>
                </a:lnTo>
                <a:lnTo>
                  <a:pt x="0" y="0"/>
                </a:lnTo>
                <a:close/>
              </a:path>
            </a:pathLst>
          </a:custGeom>
          <a:blipFill>
            <a:blip r:embed="rId8"/>
            <a:stretch>
              <a:fillRect/>
            </a:stretch>
          </a:blipFill>
        </p:spPr>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76758" y="1128141"/>
            <a:ext cx="16826560" cy="8500878"/>
          </a:xfrm>
          <a:prstGeom prst="rect">
            <a:avLst/>
          </a:prstGeom>
        </p:spPr>
        <p:txBody>
          <a:bodyPr lIns="0" tIns="0" rIns="0" bIns="0" rtlCol="0" anchor="t">
            <a:spAutoFit/>
          </a:bodyPr>
          <a:lstStyle/>
          <a:p>
            <a:pPr algn="l">
              <a:lnSpc>
                <a:spcPts val="7617"/>
              </a:lnSpc>
            </a:pPr>
            <a:r>
              <a:rPr lang="en-US" sz="6347">
                <a:solidFill>
                  <a:srgbClr val="B87807"/>
                </a:solidFill>
                <a:latin typeface="#9Slide05 SVNBulgary"/>
                <a:ea typeface="#9Slide05 SVNBulgary"/>
                <a:cs typeface="#9Slide05 SVNBulgary"/>
                <a:sym typeface="#9Slide05 SVNBulgary"/>
              </a:rPr>
              <a:t>Bài tập 4 (Sgk/ tr.15)</a:t>
            </a:r>
          </a:p>
          <a:p>
            <a:pPr algn="l">
              <a:lnSpc>
                <a:spcPts val="7275"/>
              </a:lnSpc>
            </a:pPr>
            <a:r>
              <a:rPr lang="en-US" sz="5196">
                <a:solidFill>
                  <a:srgbClr val="000000"/>
                </a:solidFill>
                <a:latin typeface="#9Slide05 SVNBulgary"/>
                <a:ea typeface="#9Slide05 SVNBulgary"/>
                <a:cs typeface="#9Slide05 SVNBulgary"/>
                <a:sym typeface="#9Slide05 SVNBulgary"/>
              </a:rPr>
              <a:t>Trong các câu ghép sau, câu nào dùng sai phương tiện nối giữa các vế câu? Hãy sửa lại cho đúng.</a:t>
            </a:r>
          </a:p>
          <a:p>
            <a:pPr algn="l">
              <a:lnSpc>
                <a:spcPts val="7275"/>
              </a:lnSpc>
            </a:pPr>
            <a:r>
              <a:rPr lang="en-US" sz="5196">
                <a:solidFill>
                  <a:srgbClr val="000000"/>
                </a:solidFill>
                <a:latin typeface="#9Slide05 SVNBulgary"/>
                <a:ea typeface="#9Slide05 SVNBulgary"/>
                <a:cs typeface="#9Slide05 SVNBulgary"/>
                <a:sym typeface="#9Slide05 SVNBulgary"/>
              </a:rPr>
              <a:t>a. Hà không những học tốt, cô ấy càng hát hay.</a:t>
            </a:r>
          </a:p>
          <a:p>
            <a:pPr algn="l">
              <a:lnSpc>
                <a:spcPts val="7275"/>
              </a:lnSpc>
            </a:pPr>
            <a:r>
              <a:rPr lang="en-US" sz="5196">
                <a:solidFill>
                  <a:srgbClr val="000000"/>
                </a:solidFill>
                <a:latin typeface="#9Slide05 SVNBulgary"/>
                <a:ea typeface="#9Slide05 SVNBulgary"/>
                <a:cs typeface="#9Slide05 SVNBulgary"/>
                <a:sym typeface="#9Slide05 SVNBulgary"/>
              </a:rPr>
              <a:t>b. Tôi chưa nói câu nào mà nó đã khóc nức nở.</a:t>
            </a:r>
          </a:p>
          <a:p>
            <a:pPr algn="l">
              <a:lnSpc>
                <a:spcPts val="7275"/>
              </a:lnSpc>
            </a:pPr>
            <a:r>
              <a:rPr lang="en-US" sz="5196">
                <a:solidFill>
                  <a:srgbClr val="000000"/>
                </a:solidFill>
                <a:latin typeface="#9Slide05 SVNBulgary"/>
                <a:ea typeface="#9Slide05 SVNBulgary"/>
                <a:cs typeface="#9Slide05 SVNBulgary"/>
                <a:sym typeface="#9Slide05 SVNBulgary"/>
              </a:rPr>
              <a:t>c. Chúng ta càng đọc nhiều sách, kiến thức sẽ được mở rộng.</a:t>
            </a:r>
          </a:p>
          <a:p>
            <a:pPr algn="l">
              <a:lnSpc>
                <a:spcPts val="7275"/>
              </a:lnSpc>
            </a:pPr>
            <a:r>
              <a:rPr lang="en-US" sz="5196">
                <a:solidFill>
                  <a:srgbClr val="000000"/>
                </a:solidFill>
                <a:latin typeface="#9Slide05 SVNBulgary"/>
                <a:ea typeface="#9Slide05 SVNBulgary"/>
                <a:cs typeface="#9Slide05 SVNBulgary"/>
                <a:sym typeface="#9Slide05 SVNBulgary"/>
              </a:rPr>
              <a:t>d. Mặc dù trời mưa rất to còn chị ấy vẫn đến đúng giờ.</a:t>
            </a:r>
          </a:p>
          <a:p>
            <a:pPr algn="l">
              <a:lnSpc>
                <a:spcPts val="7275"/>
              </a:lnSpc>
            </a:pPr>
            <a:endParaRPr lang="en-US" sz="5196">
              <a:solidFill>
                <a:srgbClr val="000000"/>
              </a:solidFill>
              <a:latin typeface="#9Slide05 SVNBulgary"/>
              <a:ea typeface="#9Slide05 SVNBulgary"/>
              <a:cs typeface="#9Slide05 SVNBulgary"/>
              <a:sym typeface="#9Slide05 SVNBulgary"/>
            </a:endParaRPr>
          </a:p>
          <a:p>
            <a:pPr algn="l">
              <a:lnSpc>
                <a:spcPts val="7895"/>
              </a:lnSpc>
            </a:pPr>
            <a:endParaRPr lang="en-US" sz="5196">
              <a:solidFill>
                <a:srgbClr val="000000"/>
              </a:solidFill>
              <a:latin typeface="#9Slide05 SVNBulgary"/>
              <a:ea typeface="#9Slide05 SVNBulgary"/>
              <a:cs typeface="#9Slide05 SVNBulgary"/>
              <a:sym typeface="#9Slide05 SVNBulgary"/>
            </a:endParaRPr>
          </a:p>
        </p:txBody>
      </p:sp>
      <p:sp>
        <p:nvSpPr>
          <p:cNvPr id="6" name="Freeform 6"/>
          <p:cNvSpPr/>
          <p:nvPr/>
        </p:nvSpPr>
        <p:spPr>
          <a:xfrm>
            <a:off x="12939794" y="3234263"/>
            <a:ext cx="5129487" cy="6790275"/>
          </a:xfrm>
          <a:custGeom>
            <a:avLst/>
            <a:gdLst/>
            <a:ahLst/>
            <a:cxnLst/>
            <a:rect l="l" t="t" r="r" b="b"/>
            <a:pathLst>
              <a:path w="5129487" h="6790275">
                <a:moveTo>
                  <a:pt x="0" y="0"/>
                </a:moveTo>
                <a:lnTo>
                  <a:pt x="5129486" y="0"/>
                </a:lnTo>
                <a:lnTo>
                  <a:pt x="5129486" y="6790274"/>
                </a:lnTo>
                <a:lnTo>
                  <a:pt x="0" y="6790274"/>
                </a:lnTo>
                <a:lnTo>
                  <a:pt x="0" y="0"/>
                </a:lnTo>
                <a:close/>
              </a:path>
            </a:pathLst>
          </a:custGeom>
          <a:blipFill>
            <a:blip r:embed="rId8"/>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32740" y="1835464"/>
            <a:ext cx="16826560" cy="6910203"/>
          </a:xfrm>
          <a:prstGeom prst="rect">
            <a:avLst/>
          </a:prstGeom>
        </p:spPr>
        <p:txBody>
          <a:bodyPr lIns="0" tIns="0" rIns="0" bIns="0" rtlCol="0" anchor="t">
            <a:spAutoFit/>
          </a:bodyPr>
          <a:lstStyle/>
          <a:p>
            <a:pPr algn="l">
              <a:lnSpc>
                <a:spcPts val="7617"/>
              </a:lnSpc>
            </a:pPr>
            <a:r>
              <a:rPr lang="en-US" sz="6347">
                <a:solidFill>
                  <a:srgbClr val="B87807"/>
                </a:solidFill>
                <a:latin typeface="#9Slide05 SVNBulgary"/>
                <a:ea typeface="#9Slide05 SVNBulgary"/>
                <a:cs typeface="#9Slide05 SVNBulgary"/>
                <a:sym typeface="#9Slide05 SVNBulgary"/>
              </a:rPr>
              <a:t>Bài tập 4 (Sgk/ tr.15)</a:t>
            </a:r>
          </a:p>
          <a:p>
            <a:pPr algn="l">
              <a:lnSpc>
                <a:spcPts val="6236"/>
              </a:lnSpc>
            </a:pPr>
            <a:r>
              <a:rPr lang="en-US" sz="5196">
                <a:solidFill>
                  <a:srgbClr val="342E2E"/>
                </a:solidFill>
                <a:latin typeface="#9Slide05 SVNBulgary"/>
                <a:ea typeface="#9Slide05 SVNBulgary"/>
                <a:cs typeface="#9Slide05 SVNBulgary"/>
                <a:sym typeface="#9Slide05 SVNBulgary"/>
              </a:rPr>
              <a:t>Câu dùng sai phương tiện nối giữa các vế là câu </a:t>
            </a:r>
            <a:r>
              <a:rPr lang="en-US" sz="5196">
                <a:solidFill>
                  <a:srgbClr val="8D3A26"/>
                </a:solidFill>
                <a:latin typeface="#9Slide05 SVNBulgary"/>
                <a:ea typeface="#9Slide05 SVNBulgary"/>
                <a:cs typeface="#9Slide05 SVNBulgary"/>
                <a:sym typeface="#9Slide05 SVNBulgary"/>
              </a:rPr>
              <a:t>a, c, d</a:t>
            </a:r>
            <a:r>
              <a:rPr lang="en-US" sz="5196">
                <a:solidFill>
                  <a:srgbClr val="342E2E"/>
                </a:solidFill>
                <a:latin typeface="#9Slide05 SVNBulgary"/>
                <a:ea typeface="#9Slide05 SVNBulgary"/>
                <a:cs typeface="#9Slide05 SVNBulgary"/>
                <a:sym typeface="#9Slide05 SVNBulgary"/>
              </a:rPr>
              <a:t>. </a:t>
            </a:r>
          </a:p>
          <a:p>
            <a:pPr algn="l">
              <a:lnSpc>
                <a:spcPts val="6236"/>
              </a:lnSpc>
            </a:pPr>
            <a:r>
              <a:rPr lang="en-US" sz="5196">
                <a:solidFill>
                  <a:srgbClr val="8D3A26"/>
                </a:solidFill>
                <a:latin typeface="#9Slide05 SVNBulgary"/>
                <a:ea typeface="#9Slide05 SVNBulgary"/>
                <a:cs typeface="#9Slide05 SVNBulgary"/>
                <a:sym typeface="#9Slide05 SVNBulgary"/>
              </a:rPr>
              <a:t>Có thể sửa lại:</a:t>
            </a:r>
          </a:p>
          <a:p>
            <a:pPr algn="l">
              <a:lnSpc>
                <a:spcPts val="6236"/>
              </a:lnSpc>
            </a:pPr>
            <a:r>
              <a:rPr lang="en-US" sz="5196">
                <a:solidFill>
                  <a:srgbClr val="342E2E"/>
                </a:solidFill>
                <a:latin typeface="#9Slide05 SVNBulgary"/>
                <a:ea typeface="#9Slide05 SVNBulgary"/>
                <a:cs typeface="#9Slide05 SVNBulgary"/>
                <a:sym typeface="#9Slide05 SVNBulgary"/>
              </a:rPr>
              <a:t>a. Hà không những học tốt mà cô ấy còn hát hay.</a:t>
            </a:r>
          </a:p>
          <a:p>
            <a:pPr algn="l">
              <a:lnSpc>
                <a:spcPts val="6236"/>
              </a:lnSpc>
            </a:pPr>
            <a:r>
              <a:rPr lang="en-US" sz="5196">
                <a:solidFill>
                  <a:srgbClr val="342E2E"/>
                </a:solidFill>
                <a:latin typeface="#9Slide05 SVNBulgary"/>
                <a:ea typeface="#9Slide05 SVNBulgary"/>
                <a:cs typeface="#9Slide05 SVNBulgary"/>
                <a:sym typeface="#9Slide05 SVNBulgary"/>
              </a:rPr>
              <a:t>c. Chúng ta càng đọc nhiều sách, kiến thức càng được mở rộng.</a:t>
            </a:r>
          </a:p>
          <a:p>
            <a:pPr algn="l">
              <a:lnSpc>
                <a:spcPts val="6236"/>
              </a:lnSpc>
            </a:pPr>
            <a:r>
              <a:rPr lang="en-US" sz="5196">
                <a:solidFill>
                  <a:srgbClr val="342E2E"/>
                </a:solidFill>
                <a:latin typeface="#9Slide05 SVNBulgary"/>
                <a:ea typeface="#9Slide05 SVNBulgary"/>
                <a:cs typeface="#9Slide05 SVNBulgary"/>
                <a:sym typeface="#9Slide05 SVNBulgary"/>
              </a:rPr>
              <a:t>d. Mặc dù trời mưa rất to nhưng chị ấy vẫn đến đúng giờ.</a:t>
            </a:r>
          </a:p>
          <a:p>
            <a:pPr algn="l">
              <a:lnSpc>
                <a:spcPts val="7275"/>
              </a:lnSpc>
            </a:pPr>
            <a:endParaRPr lang="en-US" sz="5196">
              <a:solidFill>
                <a:srgbClr val="342E2E"/>
              </a:solidFill>
              <a:latin typeface="#9Slide05 SVNBulgary"/>
              <a:ea typeface="#9Slide05 SVNBulgary"/>
              <a:cs typeface="#9Slide05 SVNBulgary"/>
              <a:sym typeface="#9Slide05 SVNBulgary"/>
            </a:endParaRPr>
          </a:p>
          <a:p>
            <a:pPr algn="l">
              <a:lnSpc>
                <a:spcPts val="7895"/>
              </a:lnSpc>
            </a:pPr>
            <a:endParaRPr lang="en-US" sz="5196">
              <a:solidFill>
                <a:srgbClr val="342E2E"/>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2939794" y="3234263"/>
            <a:ext cx="5129487" cy="6790275"/>
          </a:xfrm>
          <a:custGeom>
            <a:avLst/>
            <a:gdLst/>
            <a:ahLst/>
            <a:cxnLst/>
            <a:rect l="l" t="t" r="r" b="b"/>
            <a:pathLst>
              <a:path w="5129487" h="6790275">
                <a:moveTo>
                  <a:pt x="0" y="0"/>
                </a:moveTo>
                <a:lnTo>
                  <a:pt x="5129486" y="0"/>
                </a:lnTo>
                <a:lnTo>
                  <a:pt x="5129486" y="6790274"/>
                </a:lnTo>
                <a:lnTo>
                  <a:pt x="0" y="6790274"/>
                </a:lnTo>
                <a:lnTo>
                  <a:pt x="0" y="0"/>
                </a:lnTo>
                <a:close/>
              </a:path>
            </a:pathLst>
          </a:custGeom>
          <a:blipFill>
            <a:blip r:embed="rId8"/>
            <a:stretch>
              <a:fillRect/>
            </a:stretch>
          </a:blipFill>
        </p:spPr>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4210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Freeform 6"/>
          <p:cNvSpPr/>
          <p:nvPr/>
        </p:nvSpPr>
        <p:spPr>
          <a:xfrm>
            <a:off x="5609119" y="2823047"/>
            <a:ext cx="8276223" cy="6435253"/>
          </a:xfrm>
          <a:custGeom>
            <a:avLst/>
            <a:gdLst/>
            <a:ahLst/>
            <a:cxnLst/>
            <a:rect l="l" t="t" r="r" b="b"/>
            <a:pathLst>
              <a:path w="8276223" h="6435253">
                <a:moveTo>
                  <a:pt x="0" y="0"/>
                </a:moveTo>
                <a:lnTo>
                  <a:pt x="8276224" y="0"/>
                </a:lnTo>
                <a:lnTo>
                  <a:pt x="8276224" y="6435253"/>
                </a:lnTo>
                <a:lnTo>
                  <a:pt x="0" y="6435253"/>
                </a:lnTo>
                <a:lnTo>
                  <a:pt x="0" y="0"/>
                </a:lnTo>
                <a:close/>
              </a:path>
            </a:pathLst>
          </a:custGeom>
          <a:blipFill>
            <a:blip r:embed="rId9"/>
            <a:stretch>
              <a:fillRect/>
            </a:stretch>
          </a:blipFill>
        </p:spPr>
      </p:sp>
      <p:sp>
        <p:nvSpPr>
          <p:cNvPr id="7" name="TextBox 7"/>
          <p:cNvSpPr txBox="1"/>
          <p:nvPr/>
        </p:nvSpPr>
        <p:spPr>
          <a:xfrm>
            <a:off x="8141122" y="1123950"/>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8" name="TextBox 8"/>
          <p:cNvSpPr txBox="1"/>
          <p:nvPr/>
        </p:nvSpPr>
        <p:spPr>
          <a:xfrm>
            <a:off x="3518154" y="34539"/>
            <a:ext cx="4622968" cy="2166243"/>
          </a:xfrm>
          <a:prstGeom prst="rect">
            <a:avLst/>
          </a:prstGeom>
        </p:spPr>
        <p:txBody>
          <a:bodyPr lIns="0" tIns="0" rIns="0" bIns="0" rtlCol="0" anchor="t">
            <a:spAutoFit/>
          </a:bodyPr>
          <a:lstStyle/>
          <a:p>
            <a:pPr algn="ctr">
              <a:lnSpc>
                <a:spcPts val="17810"/>
              </a:lnSpc>
              <a:spcBef>
                <a:spcPct val="0"/>
              </a:spcBef>
            </a:pPr>
            <a:r>
              <a:rPr lang="en-US" sz="12721">
                <a:solidFill>
                  <a:srgbClr val="445947"/>
                </a:solidFill>
                <a:latin typeface="#9Slide06 Thillends"/>
                <a:ea typeface="#9Slide06 Thillends"/>
                <a:cs typeface="#9Slide06 Thillends"/>
                <a:sym typeface="#9Slide06 Thillends"/>
              </a:rPr>
              <a:t>Trò chơi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69007" y="1109091"/>
            <a:ext cx="16990293" cy="9942015"/>
          </a:xfrm>
          <a:prstGeom prst="rect">
            <a:avLst/>
          </a:prstGeom>
        </p:spPr>
        <p:txBody>
          <a:bodyPr lIns="0" tIns="0" rIns="0" bIns="0" rtlCol="0" anchor="t">
            <a:spAutoFit/>
          </a:bodyPr>
          <a:lstStyle/>
          <a:p>
            <a:pPr algn="l">
              <a:lnSpc>
                <a:spcPts val="8295"/>
              </a:lnSpc>
            </a:pPr>
            <a:r>
              <a:rPr lang="en-US" sz="6913">
                <a:solidFill>
                  <a:srgbClr val="B87807"/>
                </a:solidFill>
                <a:latin typeface="#9Slide05 SVNBulgary"/>
                <a:ea typeface="#9Slide05 SVNBulgary"/>
                <a:cs typeface="#9Slide05 SVNBulgary"/>
                <a:sym typeface="#9Slide05 SVNBulgary"/>
              </a:rPr>
              <a:t>Bài tập 1 (Sgk/ tr.28)</a:t>
            </a:r>
          </a:p>
          <a:p>
            <a:pPr algn="l">
              <a:lnSpc>
                <a:spcPts val="4850"/>
              </a:lnSpc>
            </a:pPr>
            <a:r>
              <a:rPr lang="en-US" sz="4532">
                <a:solidFill>
                  <a:srgbClr val="000000"/>
                </a:solidFill>
                <a:latin typeface="#9Slide05 SVNBulgary"/>
                <a:ea typeface="#9Slide05 SVNBulgary"/>
                <a:cs typeface="#9Slide05 SVNBulgary"/>
                <a:sym typeface="#9Slide05 SVNBulgary"/>
              </a:rPr>
              <a:t>        Xác định quan hệ ý nghĩa giữa các vế trong những câu ghép dưới đây. Có thể tách mỗi vế của câu ghép thành một câu đơn được không? Vì sao?</a:t>
            </a:r>
          </a:p>
          <a:p>
            <a:pPr algn="just">
              <a:lnSpc>
                <a:spcPts val="4850"/>
              </a:lnSpc>
            </a:pPr>
            <a:r>
              <a:rPr lang="en-US" sz="4532">
                <a:solidFill>
                  <a:srgbClr val="000000"/>
                </a:solidFill>
                <a:latin typeface="#9Slide05 SVNBulgary"/>
                <a:ea typeface="#9Slide05 SVNBulgary"/>
                <a:cs typeface="#9Slide05 SVNBulgary"/>
                <a:sym typeface="#9Slide05 SVNBulgary"/>
              </a:rPr>
              <a:t>       </a:t>
            </a:r>
            <a:r>
              <a:rPr lang="en-US" sz="4532">
                <a:solidFill>
                  <a:srgbClr val="385F3E"/>
                </a:solidFill>
                <a:latin typeface="#9Slide05 SVNBulgary"/>
                <a:ea typeface="#9Slide05 SVNBulgary"/>
                <a:cs typeface="#9Slide05 SVNBulgary"/>
                <a:sym typeface="#9Slide05 SVNBulgary"/>
              </a:rPr>
              <a:t> a. 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p>
          <a:p>
            <a:pPr algn="r">
              <a:lnSpc>
                <a:spcPts val="4850"/>
              </a:lnSpc>
            </a:pPr>
            <a:r>
              <a:rPr lang="en-US" sz="4532">
                <a:solidFill>
                  <a:srgbClr val="385F3E"/>
                </a:solidFill>
                <a:latin typeface="#9Slide05 SVNBulgary"/>
                <a:ea typeface="#9Slide05 SVNBulgary"/>
                <a:cs typeface="#9Slide05 SVNBulgary"/>
                <a:sym typeface="#9Slide05 SVNBulgary"/>
              </a:rPr>
              <a:t>(Trần Quốc Tuấn, Hịch tướng sĩ)</a:t>
            </a:r>
          </a:p>
          <a:p>
            <a:pPr algn="just">
              <a:lnSpc>
                <a:spcPts val="4850"/>
              </a:lnSpc>
            </a:pPr>
            <a:r>
              <a:rPr lang="en-US" sz="4532">
                <a:solidFill>
                  <a:srgbClr val="385F3E"/>
                </a:solidFill>
                <a:latin typeface="#9Slide05 SVNBulgary"/>
                <a:ea typeface="#9Slide05 SVNBulgary"/>
                <a:cs typeface="#9Slide05 SVNBulgary"/>
                <a:sym typeface="#9Slide05 SVNBulgary"/>
              </a:rPr>
              <a:t>        b. Nếu con chưa đi, cụ Nghị chưa giao tiền cho, u chưa có tiền nộp sưu thì không khéo thầy con sẽ chết ở đình, chứ không sống được.</a:t>
            </a:r>
          </a:p>
          <a:p>
            <a:pPr algn="r">
              <a:lnSpc>
                <a:spcPts val="4850"/>
              </a:lnSpc>
            </a:pPr>
            <a:r>
              <a:rPr lang="en-US" sz="4532">
                <a:solidFill>
                  <a:srgbClr val="385F3E"/>
                </a:solidFill>
                <a:latin typeface="#9Slide05 SVNBulgary"/>
                <a:ea typeface="#9Slide05 SVNBulgary"/>
                <a:cs typeface="#9Slide05 SVNBulgary"/>
                <a:sym typeface="#9Slide05 SVNBulgary"/>
              </a:rPr>
              <a:t>(Ngô Tất Tố, Tắt đèn)</a:t>
            </a:r>
          </a:p>
          <a:p>
            <a:pPr algn="l">
              <a:lnSpc>
                <a:spcPts val="7974"/>
              </a:lnSpc>
            </a:pPr>
            <a:endParaRPr lang="en-US" sz="4532">
              <a:solidFill>
                <a:srgbClr val="385F3E"/>
              </a:solidFill>
              <a:latin typeface="#9Slide05 SVNBulgary"/>
              <a:ea typeface="#9Slide05 SVNBulgary"/>
              <a:cs typeface="#9Slide05 SVNBulgary"/>
              <a:sym typeface="#9Slide05 SVNBulgary"/>
            </a:endParaRPr>
          </a:p>
          <a:p>
            <a:pPr algn="l">
              <a:lnSpc>
                <a:spcPts val="8629"/>
              </a:lnSpc>
            </a:pPr>
            <a:endParaRPr lang="en-US" sz="4532">
              <a:solidFill>
                <a:srgbClr val="385F3E"/>
              </a:solidFill>
              <a:latin typeface="#9Slide05 SVNBulgary"/>
              <a:ea typeface="#9Slide05 SVNBulgary"/>
              <a:cs typeface="#9Slide05 SVNBulgary"/>
              <a:sym typeface="#9Slide05 SVNBulga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32740" y="1529952"/>
            <a:ext cx="16826560" cy="9177153"/>
          </a:xfrm>
          <a:prstGeom prst="rect">
            <a:avLst/>
          </a:prstGeom>
        </p:spPr>
        <p:txBody>
          <a:bodyPr lIns="0" tIns="0" rIns="0" bIns="0" rtlCol="0" anchor="t">
            <a:spAutoFit/>
          </a:bodyPr>
          <a:lstStyle/>
          <a:p>
            <a:pPr algn="l">
              <a:lnSpc>
                <a:spcPts val="7617"/>
              </a:lnSpc>
            </a:pPr>
            <a:r>
              <a:rPr lang="en-US" sz="6347">
                <a:solidFill>
                  <a:srgbClr val="B87807"/>
                </a:solidFill>
                <a:latin typeface="#9Slide05 SVNBulgary"/>
                <a:ea typeface="#9Slide05 SVNBulgary"/>
                <a:cs typeface="#9Slide05 SVNBulgary"/>
                <a:sym typeface="#9Slide05 SVNBulgary"/>
              </a:rPr>
              <a:t>Bài tập 1 (Sgk/ tr.28)</a:t>
            </a:r>
          </a:p>
          <a:p>
            <a:pPr algn="l">
              <a:lnSpc>
                <a:spcPts val="7171"/>
              </a:lnSpc>
            </a:pPr>
            <a:r>
              <a:rPr lang="en-US" sz="5196">
                <a:solidFill>
                  <a:srgbClr val="342E2E"/>
                </a:solidFill>
                <a:latin typeface="#9Slide05 SVNBulgary"/>
                <a:ea typeface="#9Slide05 SVNBulgary"/>
                <a:cs typeface="#9Slide05 SVNBulgary"/>
                <a:sym typeface="#9Slide05 SVNBulgary"/>
              </a:rPr>
              <a:t>a. </a:t>
            </a:r>
            <a:r>
              <a:rPr lang="en-US" sz="5196">
                <a:solidFill>
                  <a:srgbClr val="8D3A26"/>
                </a:solidFill>
                <a:latin typeface="#9Slide05 SVNBulgary"/>
                <a:ea typeface="#9Slide05 SVNBulgary"/>
                <a:cs typeface="#9Slide05 SVNBulgary"/>
                <a:sym typeface="#9Slide05 SVNBulgary"/>
              </a:rPr>
              <a:t>Các vế câu có quan hệ liệt kê, tăng cấp</a:t>
            </a:r>
            <a:r>
              <a:rPr lang="en-US" sz="5196">
                <a:solidFill>
                  <a:srgbClr val="342E2E"/>
                </a:solidFill>
                <a:latin typeface="#9Slide05 SVNBulgary"/>
                <a:ea typeface="#9Slide05 SVNBulgary"/>
                <a:cs typeface="#9Slide05 SVNBulgary"/>
                <a:sym typeface="#9Slide05 SVNBulgary"/>
              </a:rPr>
              <a:t> -&gt; Không nên tách mỗi vế câu thành câu đơn vì ý nghĩa của các vế câu có quan hệ chặt chẽ với nhau.</a:t>
            </a:r>
          </a:p>
          <a:p>
            <a:pPr algn="l">
              <a:lnSpc>
                <a:spcPts val="7171"/>
              </a:lnSpc>
            </a:pPr>
            <a:r>
              <a:rPr lang="en-US" sz="5196">
                <a:solidFill>
                  <a:srgbClr val="342E2E"/>
                </a:solidFill>
                <a:latin typeface="#9Slide05 SVNBulgary"/>
                <a:ea typeface="#9Slide05 SVNBulgary"/>
                <a:cs typeface="#9Slide05 SVNBulgary"/>
                <a:sym typeface="#9Slide05 SVNBulgary"/>
              </a:rPr>
              <a:t>b. </a:t>
            </a:r>
            <a:r>
              <a:rPr lang="en-US" sz="5196">
                <a:solidFill>
                  <a:srgbClr val="8D3A26"/>
                </a:solidFill>
                <a:latin typeface="#9Slide05 SVNBulgary"/>
                <a:ea typeface="#9Slide05 SVNBulgary"/>
                <a:cs typeface="#9Slide05 SVNBulgary"/>
                <a:sym typeface="#9Slide05 SVNBulgary"/>
              </a:rPr>
              <a:t>Các vế câu có quan hệ giả thiết – hệ quả </a:t>
            </a:r>
            <a:r>
              <a:rPr lang="en-US" sz="5196">
                <a:solidFill>
                  <a:srgbClr val="342E2E"/>
                </a:solidFill>
                <a:latin typeface="#9Slide05 SVNBulgary"/>
                <a:ea typeface="#9Slide05 SVNBulgary"/>
                <a:cs typeface="#9Slide05 SVNBulgary"/>
                <a:sym typeface="#9Slide05 SVNBulgary"/>
              </a:rPr>
              <a:t>-&gt;Trong vế câu giả thiết (Nếu con chưa đi, cụ Nghị chưa giao tiền cho, u chưa có tiền nộp sưu) có ba vế thể hiện sự việc nối tiếp nhau theo trật tự thời gian, có quan hệ nguyên nhân – kết quả -&gt; không tể tách mỗi vế của câu ghép thành một câu đơn.</a:t>
            </a:r>
          </a:p>
          <a:p>
            <a:pPr algn="l">
              <a:lnSpc>
                <a:spcPts val="6236"/>
              </a:lnSpc>
            </a:pPr>
            <a:endParaRPr lang="en-US" sz="5196">
              <a:solidFill>
                <a:srgbClr val="342E2E"/>
              </a:solidFill>
              <a:latin typeface="#9Slide05 SVNBulgary"/>
              <a:ea typeface="#9Slide05 SVNBulgary"/>
              <a:cs typeface="#9Slide05 SVNBulgary"/>
              <a:sym typeface="#9Slide05 SVNBulgary"/>
            </a:endParaRPr>
          </a:p>
          <a:p>
            <a:pPr algn="l">
              <a:lnSpc>
                <a:spcPts val="7275"/>
              </a:lnSpc>
            </a:pPr>
            <a:endParaRPr lang="en-US" sz="5196">
              <a:solidFill>
                <a:srgbClr val="342E2E"/>
              </a:solidFill>
              <a:latin typeface="#9Slide05 SVNBulgary"/>
              <a:ea typeface="#9Slide05 SVNBulgary"/>
              <a:cs typeface="#9Slide05 SVNBulgary"/>
              <a:sym typeface="#9Slide05 SVNBulgary"/>
            </a:endParaRPr>
          </a:p>
          <a:p>
            <a:pPr algn="l">
              <a:lnSpc>
                <a:spcPts val="7895"/>
              </a:lnSpc>
            </a:pPr>
            <a:endParaRPr lang="en-US" sz="5196">
              <a:solidFill>
                <a:srgbClr val="342E2E"/>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4990565" y="5921945"/>
            <a:ext cx="3297435" cy="4365055"/>
          </a:xfrm>
          <a:custGeom>
            <a:avLst/>
            <a:gdLst/>
            <a:ahLst/>
            <a:cxnLst/>
            <a:rect l="l" t="t" r="r" b="b"/>
            <a:pathLst>
              <a:path w="3297435" h="4365055">
                <a:moveTo>
                  <a:pt x="0" y="0"/>
                </a:moveTo>
                <a:lnTo>
                  <a:pt x="3297435" y="0"/>
                </a:lnTo>
                <a:lnTo>
                  <a:pt x="3297435" y="4365055"/>
                </a:lnTo>
                <a:lnTo>
                  <a:pt x="0" y="4365055"/>
                </a:lnTo>
                <a:lnTo>
                  <a:pt x="0" y="0"/>
                </a:lnTo>
                <a:close/>
              </a:path>
            </a:pathLst>
          </a:custGeom>
          <a:blipFill>
            <a:blip r:embed="rId8"/>
            <a:stretch>
              <a:fillRect/>
            </a:stretch>
          </a:blipFill>
        </p:spPr>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76758" y="1137666"/>
            <a:ext cx="16682542" cy="11252257"/>
          </a:xfrm>
          <a:prstGeom prst="rect">
            <a:avLst/>
          </a:prstGeom>
        </p:spPr>
        <p:txBody>
          <a:bodyPr lIns="0" tIns="0" rIns="0" bIns="0" rtlCol="0" anchor="t">
            <a:spAutoFit/>
          </a:bodyPr>
          <a:lstStyle/>
          <a:p>
            <a:pPr algn="just">
              <a:lnSpc>
                <a:spcPts val="5267"/>
              </a:lnSpc>
            </a:pPr>
            <a:r>
              <a:rPr lang="en-US" sz="4147">
                <a:solidFill>
                  <a:srgbClr val="B87807"/>
                </a:solidFill>
                <a:latin typeface="#9Slide05 SVNBulgary"/>
                <a:ea typeface="#9Slide05 SVNBulgary"/>
                <a:cs typeface="#9Slide05 SVNBulgary"/>
                <a:sym typeface="#9Slide05 SVNBulgary"/>
              </a:rPr>
              <a:t>Bài tập 2 (Sgk/ tr.29) </a:t>
            </a:r>
            <a:r>
              <a:rPr lang="en-US" sz="4147">
                <a:solidFill>
                  <a:srgbClr val="342E2E"/>
                </a:solidFill>
                <a:latin typeface="#9Slide05 SVNBulgary"/>
                <a:ea typeface="#9Slide05 SVNBulgary"/>
                <a:cs typeface="#9Slide05 SVNBulgary"/>
                <a:sym typeface="#9Slide05 SVNBulgary"/>
              </a:rPr>
              <a:t>Hãy chuyển đổi các câu đơn trong mỗi trường hợp sau thành câu ghép và nhận xét sự khác biệt về ý nghĩa giữa các câu đơn ban đầu và câu ghép có được sau khi chuyển đổi.</a:t>
            </a:r>
          </a:p>
          <a:p>
            <a:pPr algn="just">
              <a:lnSpc>
                <a:spcPts val="4711"/>
              </a:lnSpc>
            </a:pPr>
            <a:r>
              <a:rPr lang="en-US" sz="4096">
                <a:solidFill>
                  <a:srgbClr val="342E2E"/>
                </a:solidFill>
                <a:latin typeface="#9Slide05 SVNBulgary"/>
                <a:ea typeface="#9Slide05 SVNBulgary"/>
                <a:cs typeface="#9Slide05 SVNBulgary"/>
                <a:sym typeface="#9Slide05 SVNBulgary"/>
              </a:rPr>
              <a:t>       </a:t>
            </a:r>
            <a:r>
              <a:rPr lang="en-US" sz="4096">
                <a:solidFill>
                  <a:srgbClr val="385F3E"/>
                </a:solidFill>
                <a:latin typeface="#9Slide05 SVNBulgary"/>
                <a:ea typeface="#9Slide05 SVNBulgary"/>
                <a:cs typeface="#9Slide05 SVNBulgary"/>
                <a:sym typeface="#9Slide05 SVNBulgary"/>
              </a:rPr>
              <a:t> a. Có một sự thật là trong 10 năm tôi là phóng viên cho tòa soạn tuần báo “Time” và trước đó làm cho hãng Roi-tơ. Một sự thật khác nữa là tôi gia nhập phong trào cách mạng từ năm 1945 và là thành viên của họ từ đó với các chức vụ khác nhau. </a:t>
            </a:r>
          </a:p>
          <a:p>
            <a:pPr algn="r">
              <a:lnSpc>
                <a:spcPts val="4711"/>
              </a:lnSpc>
            </a:pPr>
            <a:r>
              <a:rPr lang="en-US" sz="4096">
                <a:solidFill>
                  <a:srgbClr val="385F3E"/>
                </a:solidFill>
                <a:latin typeface="#9Slide05 SVNBulgary"/>
                <a:ea typeface="#9Slide05 SVNBulgary"/>
                <a:cs typeface="#9Slide05 SVNBulgary"/>
                <a:sym typeface="#9Slide05 SVNBulgary"/>
              </a:rPr>
              <a:t>(Nguyễn Thị Ngọc Hải, Phạm Xuân Ẩn - tên người như cuộc đời)</a:t>
            </a:r>
          </a:p>
          <a:p>
            <a:pPr algn="just">
              <a:lnSpc>
                <a:spcPts val="4711"/>
              </a:lnSpc>
            </a:pPr>
            <a:r>
              <a:rPr lang="en-US" sz="4096">
                <a:solidFill>
                  <a:srgbClr val="385F3E"/>
                </a:solidFill>
                <a:latin typeface="#9Slide05 SVNBulgary"/>
                <a:ea typeface="#9Slide05 SVNBulgary"/>
                <a:cs typeface="#9Slide05 SVNBulgary"/>
                <a:sym typeface="#9Slide05 SVNBulgary"/>
              </a:rPr>
              <a:t>        b. 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p>
          <a:p>
            <a:pPr algn="r">
              <a:lnSpc>
                <a:spcPts val="4711"/>
              </a:lnSpc>
            </a:pPr>
            <a:r>
              <a:rPr lang="en-US" sz="4096">
                <a:solidFill>
                  <a:srgbClr val="385F3E"/>
                </a:solidFill>
                <a:latin typeface="#9Slide05 SVNBulgary"/>
                <a:ea typeface="#9Slide05 SVNBulgary"/>
                <a:cs typeface="#9Slide05 SVNBulgary"/>
                <a:sym typeface="#9Slide05 SVNBulgary"/>
              </a:rPr>
              <a:t>(Nguyễn Thị Ngọc Hải, Phạm Xuân Ẩn - tên người như cuộc đời)</a:t>
            </a:r>
          </a:p>
          <a:p>
            <a:pPr algn="just">
              <a:lnSpc>
                <a:spcPts val="4711"/>
              </a:lnSpc>
            </a:pPr>
            <a:r>
              <a:rPr lang="en-US" sz="4096">
                <a:solidFill>
                  <a:srgbClr val="385F3E"/>
                </a:solidFill>
                <a:latin typeface="#9Slide05 SVNBulgary"/>
                <a:ea typeface="#9Slide05 SVNBulgary"/>
                <a:cs typeface="#9Slide05 SVNBulgary"/>
                <a:sym typeface="#9Slide05 SVNBulgary"/>
              </a:rPr>
              <a:t>         c. Tôi không thể đủ điều kiện viết về ông theo cách chuẩn xác của những điệp vụ. Càng không muốn liệt kê theo các bản khai lí lịch đơn thuần. </a:t>
            </a:r>
          </a:p>
          <a:p>
            <a:pPr algn="r">
              <a:lnSpc>
                <a:spcPts val="4711"/>
              </a:lnSpc>
            </a:pPr>
            <a:r>
              <a:rPr lang="en-US" sz="4096">
                <a:solidFill>
                  <a:srgbClr val="385F3E"/>
                </a:solidFill>
                <a:latin typeface="#9Slide05 SVNBulgary"/>
                <a:ea typeface="#9Slide05 SVNBulgary"/>
                <a:cs typeface="#9Slide05 SVNBulgary"/>
                <a:sym typeface="#9Slide05 SVNBulgary"/>
              </a:rPr>
              <a:t>(Nguyễn Thị Ngọc Hải, Phạm Xuân Ẩn-tên người như cuộc đời)</a:t>
            </a:r>
          </a:p>
          <a:p>
            <a:pPr algn="just">
              <a:lnSpc>
                <a:spcPts val="6854"/>
              </a:lnSpc>
            </a:pPr>
            <a:endParaRPr lang="en-US" sz="4096">
              <a:solidFill>
                <a:srgbClr val="385F3E"/>
              </a:solidFill>
              <a:latin typeface="#9Slide05 SVNBulgary"/>
              <a:ea typeface="#9Slide05 SVNBulgary"/>
              <a:cs typeface="#9Slide05 SVNBulgary"/>
              <a:sym typeface="#9Slide05 SVNBulgary"/>
            </a:endParaRPr>
          </a:p>
          <a:p>
            <a:pPr algn="just">
              <a:lnSpc>
                <a:spcPts val="6854"/>
              </a:lnSpc>
            </a:pPr>
            <a:endParaRPr lang="en-US" sz="4096">
              <a:solidFill>
                <a:srgbClr val="385F3E"/>
              </a:solidFill>
              <a:latin typeface="#9Slide05 SVNBulgary"/>
              <a:ea typeface="#9Slide05 SVNBulgary"/>
              <a:cs typeface="#9Slide05 SVNBulgary"/>
              <a:sym typeface="#9Slide05 SVNBulgary"/>
            </a:endParaRPr>
          </a:p>
          <a:p>
            <a:pPr algn="just">
              <a:lnSpc>
                <a:spcPts val="7416"/>
              </a:lnSpc>
            </a:pPr>
            <a:endParaRPr lang="en-US" sz="4096">
              <a:solidFill>
                <a:srgbClr val="385F3E"/>
              </a:solidFill>
              <a:latin typeface="#9Slide05 SVNBulgary"/>
              <a:ea typeface="#9Slide05 SVNBulgary"/>
              <a:cs typeface="#9Slide05 SVNBulgary"/>
              <a:sym typeface="#9Slide05 SVNBulga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32740" y="1264619"/>
            <a:ext cx="16826560" cy="11271942"/>
          </a:xfrm>
          <a:prstGeom prst="rect">
            <a:avLst/>
          </a:prstGeom>
        </p:spPr>
        <p:txBody>
          <a:bodyPr lIns="0" tIns="0" rIns="0" bIns="0" rtlCol="0" anchor="t">
            <a:spAutoFit/>
          </a:bodyPr>
          <a:lstStyle/>
          <a:p>
            <a:pPr algn="just">
              <a:lnSpc>
                <a:spcPts val="8061"/>
              </a:lnSpc>
            </a:pPr>
            <a:r>
              <a:rPr lang="en-US" sz="6347">
                <a:solidFill>
                  <a:srgbClr val="B87807"/>
                </a:solidFill>
                <a:latin typeface="#9Slide05 SVNBulgary"/>
                <a:ea typeface="#9Slide05 SVNBulgary"/>
                <a:cs typeface="#9Slide05 SVNBulgary"/>
                <a:sym typeface="#9Slide05 SVNBulgary"/>
              </a:rPr>
              <a:t>Bài tập 2 (Sgk/ tr.29)</a:t>
            </a:r>
          </a:p>
          <a:p>
            <a:pPr algn="just">
              <a:lnSpc>
                <a:spcPts val="6600"/>
              </a:lnSpc>
            </a:pPr>
            <a:r>
              <a:rPr lang="en-US" sz="5196">
                <a:solidFill>
                  <a:srgbClr val="342E2E"/>
                </a:solidFill>
                <a:latin typeface="#9Slide05 SVNBulgary"/>
                <a:ea typeface="#9Slide05 SVNBulgary"/>
                <a:cs typeface="#9Slide05 SVNBulgary"/>
                <a:sym typeface="#9Slide05 SVNBulgary"/>
              </a:rPr>
              <a:t>a. Chuyển đổi câu: </a:t>
            </a:r>
            <a:r>
              <a:rPr lang="en-US" sz="5196">
                <a:solidFill>
                  <a:srgbClr val="8D3A26"/>
                </a:solidFill>
                <a:latin typeface="#9Slide05 SVNBulgary"/>
                <a:ea typeface="#9Slide05 SVNBulgary"/>
                <a:cs typeface="#9Slide05 SVNBulgary"/>
                <a:sym typeface="#9Slide05 SVNBulgary"/>
              </a:rPr>
              <a:t>“Rõ ràng Phạm Xuân Ẩn có cuộc đời của nhân vật tiểu thuyết nhưng các nhà báo Việt Nam cũng như nhà báo nước ngoài mới chỉ có được “vài chớp đèn flash” nắm bắt những nét thoảng qua nào đó của cuộc đời ông theo một số sự kiện lịch sử lớn lao.”</a:t>
            </a:r>
          </a:p>
          <a:p>
            <a:pPr algn="just">
              <a:lnSpc>
                <a:spcPts val="6600"/>
              </a:lnSpc>
            </a:pPr>
            <a:r>
              <a:rPr lang="en-US" sz="5196">
                <a:solidFill>
                  <a:srgbClr val="342E2E"/>
                </a:solidFill>
                <a:latin typeface="#9Slide05 SVNBulgary"/>
                <a:ea typeface="#9Slide05 SVNBulgary"/>
                <a:cs typeface="#9Slide05 SVNBulgary"/>
                <a:sym typeface="#9Slide05 SVNBulgary"/>
              </a:rPr>
              <a:t>So với việc diễn đạt bằng một câu ghép, diễn đạt bằng các câu đơn có tác dụng nhấn mạnh hơn thông tin: các nhà báo nước ngoài mới chỉ nắm bắt được vài nét ít ỏi về Phạm Xuân Ẩn, trong khi cuộc đời ông phong phú, hấp dẫn như một nhân vật tiểu thuyết. </a:t>
            </a: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7162"/>
              </a:lnSpc>
            </a:pPr>
            <a:endParaRPr lang="en-US" sz="5196">
              <a:solidFill>
                <a:srgbClr val="342E2E"/>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5922153" y="7155156"/>
            <a:ext cx="2365847" cy="3131844"/>
          </a:xfrm>
          <a:custGeom>
            <a:avLst/>
            <a:gdLst/>
            <a:ahLst/>
            <a:cxnLst/>
            <a:rect l="l" t="t" r="r" b="b"/>
            <a:pathLst>
              <a:path w="2365847" h="3131844">
                <a:moveTo>
                  <a:pt x="0" y="0"/>
                </a:moveTo>
                <a:lnTo>
                  <a:pt x="2365847" y="0"/>
                </a:lnTo>
                <a:lnTo>
                  <a:pt x="2365847" y="3131844"/>
                </a:lnTo>
                <a:lnTo>
                  <a:pt x="0" y="3131844"/>
                </a:lnTo>
                <a:lnTo>
                  <a:pt x="0" y="0"/>
                </a:lnTo>
                <a:close/>
              </a:path>
            </a:pathLst>
          </a:custGeom>
          <a:blipFill>
            <a:blip r:embed="rId8"/>
            <a:stretch>
              <a:fillRect/>
            </a:stretch>
          </a:blipFill>
        </p:spPr>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32740" y="1264619"/>
            <a:ext cx="16826560" cy="9595542"/>
          </a:xfrm>
          <a:prstGeom prst="rect">
            <a:avLst/>
          </a:prstGeom>
        </p:spPr>
        <p:txBody>
          <a:bodyPr lIns="0" tIns="0" rIns="0" bIns="0" rtlCol="0" anchor="t">
            <a:spAutoFit/>
          </a:bodyPr>
          <a:lstStyle/>
          <a:p>
            <a:pPr algn="just">
              <a:lnSpc>
                <a:spcPts val="8061"/>
              </a:lnSpc>
            </a:pPr>
            <a:r>
              <a:rPr lang="en-US" sz="6347">
                <a:solidFill>
                  <a:srgbClr val="B87807"/>
                </a:solidFill>
                <a:latin typeface="#9Slide05 SVNBulgary"/>
                <a:ea typeface="#9Slide05 SVNBulgary"/>
                <a:cs typeface="#9Slide05 SVNBulgary"/>
                <a:sym typeface="#9Slide05 SVNBulgary"/>
              </a:rPr>
              <a:t>Bài tập 2 (Sgk/ tr.29)</a:t>
            </a:r>
          </a:p>
          <a:p>
            <a:pPr algn="just">
              <a:lnSpc>
                <a:spcPts val="6600"/>
              </a:lnSpc>
            </a:pPr>
            <a:r>
              <a:rPr lang="en-US" sz="5196">
                <a:solidFill>
                  <a:srgbClr val="342E2E"/>
                </a:solidFill>
                <a:latin typeface="#9Slide05 SVNBulgary"/>
                <a:ea typeface="#9Slide05 SVNBulgary"/>
                <a:cs typeface="#9Slide05 SVNBulgary"/>
                <a:sym typeface="#9Slide05 SVNBulgary"/>
              </a:rPr>
              <a:t>b. Chuyển đổi câu: </a:t>
            </a:r>
            <a:r>
              <a:rPr lang="en-US" sz="5196">
                <a:solidFill>
                  <a:srgbClr val="8D3A26"/>
                </a:solidFill>
                <a:latin typeface="#9Slide05 SVNBulgary"/>
                <a:ea typeface="#9Slide05 SVNBulgary"/>
                <a:cs typeface="#9Slide05 SVNBulgary"/>
                <a:sym typeface="#9Slide05 SVNBulgary"/>
              </a:rPr>
              <a:t>“Thầy dạy rất ân cần, tỉ mỉ, chỉ bảo cho chúng tôi từng li từng tí: cách tô màu, đánh bóng, cả cách gọt bút chì thế nào cho đẹp và dễ vẽ nhưng thú vị hơn cả là những câu chuyện của thầy.”</a:t>
            </a:r>
          </a:p>
          <a:p>
            <a:pPr algn="just">
              <a:lnSpc>
                <a:spcPts val="6600"/>
              </a:lnSpc>
            </a:pPr>
            <a:r>
              <a:rPr lang="en-US" sz="5196">
                <a:solidFill>
                  <a:srgbClr val="342E2E"/>
                </a:solidFill>
                <a:latin typeface="#9Slide05 SVNBulgary"/>
                <a:ea typeface="#9Slide05 SVNBulgary"/>
                <a:cs typeface="#9Slide05 SVNBulgary"/>
                <a:sym typeface="#9Slide05 SVNBulgary"/>
              </a:rPr>
              <a:t>So với việc diễn đạt bằng một câu ghép, diễn đạt bằng các câu đơn có tác dụng nhấn mạnh hơn thông tin: những câu chuyện của thầy thú vị hơn cả. </a:t>
            </a: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7162"/>
              </a:lnSpc>
            </a:pPr>
            <a:endParaRPr lang="en-US" sz="5196">
              <a:solidFill>
                <a:srgbClr val="342E2E"/>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4629711" y="5444257"/>
            <a:ext cx="3658289" cy="4842743"/>
          </a:xfrm>
          <a:custGeom>
            <a:avLst/>
            <a:gdLst/>
            <a:ahLst/>
            <a:cxnLst/>
            <a:rect l="l" t="t" r="r" b="b"/>
            <a:pathLst>
              <a:path w="3658289" h="4842743">
                <a:moveTo>
                  <a:pt x="0" y="0"/>
                </a:moveTo>
                <a:lnTo>
                  <a:pt x="3658289" y="0"/>
                </a:lnTo>
                <a:lnTo>
                  <a:pt x="3658289" y="4842743"/>
                </a:lnTo>
                <a:lnTo>
                  <a:pt x="0" y="4842743"/>
                </a:lnTo>
                <a:lnTo>
                  <a:pt x="0" y="0"/>
                </a:lnTo>
                <a:close/>
              </a:path>
            </a:pathLst>
          </a:custGeom>
          <a:blipFill>
            <a:blip r:embed="rId8"/>
            <a:stretch>
              <a:fillRect/>
            </a:stretch>
          </a:blipFill>
        </p:spPr>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78508" y="1264619"/>
            <a:ext cx="16193713" cy="11271942"/>
          </a:xfrm>
          <a:prstGeom prst="rect">
            <a:avLst/>
          </a:prstGeom>
        </p:spPr>
        <p:txBody>
          <a:bodyPr lIns="0" tIns="0" rIns="0" bIns="0" rtlCol="0" anchor="t">
            <a:spAutoFit/>
          </a:bodyPr>
          <a:lstStyle/>
          <a:p>
            <a:pPr algn="just">
              <a:lnSpc>
                <a:spcPts val="8061"/>
              </a:lnSpc>
            </a:pPr>
            <a:r>
              <a:rPr lang="en-US" sz="6347">
                <a:solidFill>
                  <a:srgbClr val="B87807"/>
                </a:solidFill>
                <a:latin typeface="#9Slide05 SVNBulgary"/>
                <a:ea typeface="#9Slide05 SVNBulgary"/>
                <a:cs typeface="#9Slide05 SVNBulgary"/>
                <a:sym typeface="#9Slide05 SVNBulgary"/>
              </a:rPr>
              <a:t>Bài tập 2 (Sgk/ tr.29)</a:t>
            </a:r>
          </a:p>
          <a:p>
            <a:pPr algn="just">
              <a:lnSpc>
                <a:spcPts val="6600"/>
              </a:lnSpc>
            </a:pPr>
            <a:r>
              <a:rPr lang="en-US" sz="5196">
                <a:solidFill>
                  <a:srgbClr val="342E2E"/>
                </a:solidFill>
                <a:latin typeface="#9Slide05 SVNBulgary"/>
                <a:ea typeface="#9Slide05 SVNBulgary"/>
                <a:cs typeface="#9Slide05 SVNBulgary"/>
                <a:sym typeface="#9Slide05 SVNBulgary"/>
              </a:rPr>
              <a:t>c, Chuyển đổi câu: </a:t>
            </a:r>
            <a:r>
              <a:rPr lang="en-US" sz="5196">
                <a:solidFill>
                  <a:srgbClr val="8D3A26"/>
                </a:solidFill>
                <a:latin typeface="#9Slide05 SVNBulgary"/>
                <a:ea typeface="#9Slide05 SVNBulgary"/>
                <a:cs typeface="#9Slide05 SVNBulgary"/>
                <a:sym typeface="#9Slide05 SVNBulgary"/>
              </a:rPr>
              <a:t>“Chắc cô giáo rất vui trước món quà của em, giữa bao món quà của các bạn và em sẽ không để tên mình – tên người mang cánh buồm tặng cô.”</a:t>
            </a:r>
          </a:p>
          <a:p>
            <a:pPr algn="just">
              <a:lnSpc>
                <a:spcPts val="6600"/>
              </a:lnSpc>
            </a:pPr>
            <a:r>
              <a:rPr lang="en-US" sz="5196">
                <a:solidFill>
                  <a:srgbClr val="342E2E"/>
                </a:solidFill>
                <a:latin typeface="#9Slide05 SVNBulgary"/>
                <a:ea typeface="#9Slide05 SVNBulgary"/>
                <a:cs typeface="#9Slide05 SVNBulgary"/>
                <a:sym typeface="#9Slide05 SVNBulgary"/>
              </a:rPr>
              <a:t>So với việc diễn đạt bằng một câu ghép, diễn đạt bằng các câu đơn có tác dụng nhấn mạnh hơn thông tin: “em” sẽ không để tên mình trên món quà tặng cô.</a:t>
            </a: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6600"/>
              </a:lnSpc>
            </a:pPr>
            <a:endParaRPr lang="en-US" sz="5196">
              <a:solidFill>
                <a:srgbClr val="342E2E"/>
              </a:solidFill>
              <a:latin typeface="#9Slide05 SVNBulgary"/>
              <a:ea typeface="#9Slide05 SVNBulgary"/>
              <a:cs typeface="#9Slide05 SVNBulgary"/>
              <a:sym typeface="#9Slide05 SVNBulgary"/>
            </a:endParaRPr>
          </a:p>
          <a:p>
            <a:pPr algn="just">
              <a:lnSpc>
                <a:spcPts val="7162"/>
              </a:lnSpc>
            </a:pPr>
            <a:endParaRPr lang="en-US" sz="5196">
              <a:solidFill>
                <a:srgbClr val="342E2E"/>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4177282" y="5274904"/>
            <a:ext cx="3786221" cy="5012096"/>
          </a:xfrm>
          <a:custGeom>
            <a:avLst/>
            <a:gdLst/>
            <a:ahLst/>
            <a:cxnLst/>
            <a:rect l="l" t="t" r="r" b="b"/>
            <a:pathLst>
              <a:path w="3786221" h="5012096">
                <a:moveTo>
                  <a:pt x="0" y="0"/>
                </a:moveTo>
                <a:lnTo>
                  <a:pt x="3786221" y="0"/>
                </a:lnTo>
                <a:lnTo>
                  <a:pt x="3786221" y="5012096"/>
                </a:lnTo>
                <a:lnTo>
                  <a:pt x="0" y="5012096"/>
                </a:lnTo>
                <a:lnTo>
                  <a:pt x="0" y="0"/>
                </a:lnTo>
                <a:close/>
              </a:path>
            </a:pathLst>
          </a:custGeom>
          <a:blipFill>
            <a:blip r:embed="rId8"/>
            <a:stretch>
              <a:fillRect/>
            </a:stretch>
          </a:blipFill>
        </p:spPr>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96212" y="1118616"/>
            <a:ext cx="16193713" cy="13129571"/>
          </a:xfrm>
          <a:prstGeom prst="rect">
            <a:avLst/>
          </a:prstGeom>
        </p:spPr>
        <p:txBody>
          <a:bodyPr lIns="0" tIns="0" rIns="0" bIns="0" rtlCol="0" anchor="t">
            <a:spAutoFit/>
          </a:bodyPr>
          <a:lstStyle/>
          <a:p>
            <a:pPr algn="just">
              <a:lnSpc>
                <a:spcPts val="6664"/>
              </a:lnSpc>
            </a:pPr>
            <a:r>
              <a:rPr lang="en-US" sz="5247">
                <a:solidFill>
                  <a:srgbClr val="B87807"/>
                </a:solidFill>
                <a:latin typeface="#9Slide05 SVNBulgary"/>
                <a:ea typeface="#9Slide05 SVNBulgary"/>
                <a:cs typeface="#9Slide05 SVNBulgary"/>
                <a:sym typeface="#9Slide05 SVNBulgary"/>
              </a:rPr>
              <a:t>Bài tập 3 (Sgk/ tr.29)</a:t>
            </a:r>
          </a:p>
          <a:p>
            <a:pPr algn="just">
              <a:lnSpc>
                <a:spcPts val="4957"/>
              </a:lnSpc>
            </a:pPr>
            <a:r>
              <a:rPr lang="en-US" sz="4096">
                <a:solidFill>
                  <a:srgbClr val="342E2E"/>
                </a:solidFill>
                <a:latin typeface="#9Slide05 SVNBulgary"/>
                <a:ea typeface="#9Slide05 SVNBulgary"/>
                <a:cs typeface="#9Slide05 SVNBulgary"/>
                <a:sym typeface="#9Slide05 SVNBulgary"/>
              </a:rPr>
              <a:t>Các đoạn trích sau vừa có câu đơn vừa có câu ghép. Hãy chỉ ra sự phù hợp giữa kiểu cấu trúc câu và ý nghĩa cần biểu đạt của mỗi câu.</a:t>
            </a:r>
          </a:p>
          <a:p>
            <a:pPr algn="just">
              <a:lnSpc>
                <a:spcPts val="4957"/>
              </a:lnSpc>
            </a:pPr>
            <a:r>
              <a:rPr lang="en-US" sz="4096">
                <a:solidFill>
                  <a:srgbClr val="342E2E"/>
                </a:solidFill>
                <a:latin typeface="#9Slide05 SVNBulgary"/>
                <a:ea typeface="#9Slide05 SVNBulgary"/>
                <a:cs typeface="#9Slide05 SVNBulgary"/>
                <a:sym typeface="#9Slide05 SVNBulgary"/>
              </a:rPr>
              <a:t>    a. Chúng ta muốn hoà bình, chúng ta phải nhân nhượng. Nhưng chúng ta càng nhân nhượng, thực dân Pháp càng lấn tới, vì chúng quyết tâm cướp nước ta lần nữa!</a:t>
            </a:r>
          </a:p>
          <a:p>
            <a:pPr algn="just">
              <a:lnSpc>
                <a:spcPts val="4957"/>
              </a:lnSpc>
            </a:pPr>
            <a:r>
              <a:rPr lang="en-US" sz="4096">
                <a:solidFill>
                  <a:srgbClr val="342E2E"/>
                </a:solidFill>
                <a:latin typeface="#9Slide05 SVNBulgary"/>
                <a:ea typeface="#9Slide05 SVNBulgary"/>
                <a:cs typeface="#9Slide05 SVNBulgary"/>
                <a:sym typeface="#9Slide05 SVNBulgary"/>
              </a:rPr>
              <a:t>Không! Chúng ta thà hi sinh tất cả, chứ nhất định không chịu mất nước, nhất định không chịu làm nô lệ.</a:t>
            </a:r>
          </a:p>
          <a:p>
            <a:pPr algn="r">
              <a:lnSpc>
                <a:spcPts val="4957"/>
              </a:lnSpc>
            </a:pPr>
            <a:r>
              <a:rPr lang="en-US" sz="4096">
                <a:solidFill>
                  <a:srgbClr val="342E2E"/>
                </a:solidFill>
                <a:latin typeface="#9Slide05 SVNBulgary"/>
                <a:ea typeface="#9Slide05 SVNBulgary"/>
                <a:cs typeface="#9Slide05 SVNBulgary"/>
                <a:sym typeface="#9Slide05 SVNBulgary"/>
              </a:rPr>
              <a:t>(Hồ Chí Minh, Lời kêu gọi toàn quốc kháng chiến)</a:t>
            </a:r>
          </a:p>
          <a:p>
            <a:pPr algn="just">
              <a:lnSpc>
                <a:spcPts val="4957"/>
              </a:lnSpc>
            </a:pPr>
            <a:r>
              <a:rPr lang="en-US" sz="4096">
                <a:solidFill>
                  <a:srgbClr val="342E2E"/>
                </a:solidFill>
                <a:latin typeface="#9Slide05 SVNBulgary"/>
                <a:ea typeface="#9Slide05 SVNBulgary"/>
                <a:cs typeface="#9Slide05 SVNBulgary"/>
                <a:sym typeface="#9Slide05 SVNBulgary"/>
              </a:rPr>
              <a:t>      b. Vì sao sau khi đất nước giải phóng, cả nước và thế giới biết rõ ông là tình báo, vậy mà người Mỹ trong giới báo chí hoạt động cùng thời với ông nay trở lại Việt Nam vẫn đem lòng tin tưởng và kính trọng ông? Đó là một nhân cách, một tài năng. Đời ông là một câu trả lời lớn cho nhiều câu hỏi vẫn làm đau đầu nhiều người bạn Mỹ của ông.</a:t>
            </a:r>
          </a:p>
          <a:p>
            <a:pPr algn="just">
              <a:lnSpc>
                <a:spcPts val="4957"/>
              </a:lnSpc>
            </a:pPr>
            <a:r>
              <a:rPr lang="en-US" sz="4096">
                <a:solidFill>
                  <a:srgbClr val="342E2E"/>
                </a:solidFill>
                <a:latin typeface="#9Slide05 SVNBulgary"/>
                <a:ea typeface="#9Slide05 SVNBulgary"/>
                <a:cs typeface="#9Slide05 SVNBulgary"/>
                <a:sym typeface="#9Slide05 SVNBulgary"/>
              </a:rPr>
              <a:t>                                         (Nguyễn Thị Ngọc Hải, Phạm Xuân Ẩn - tên người như cuộc đời)</a:t>
            </a:r>
          </a:p>
          <a:p>
            <a:pPr algn="just">
              <a:lnSpc>
                <a:spcPts val="4957"/>
              </a:lnSpc>
            </a:pPr>
            <a:endParaRPr lang="en-US" sz="4096">
              <a:solidFill>
                <a:srgbClr val="342E2E"/>
              </a:solidFill>
              <a:latin typeface="#9Slide05 SVNBulgary"/>
              <a:ea typeface="#9Slide05 SVNBulgary"/>
              <a:cs typeface="#9Slide05 SVNBulgary"/>
              <a:sym typeface="#9Slide05 SVNBulgary"/>
            </a:endParaRPr>
          </a:p>
          <a:p>
            <a:pPr algn="just">
              <a:lnSpc>
                <a:spcPts val="5203"/>
              </a:lnSpc>
            </a:pPr>
            <a:endParaRPr lang="en-US" sz="4096">
              <a:solidFill>
                <a:srgbClr val="342E2E"/>
              </a:solidFill>
              <a:latin typeface="#9Slide05 SVNBulgary"/>
              <a:ea typeface="#9Slide05 SVNBulgary"/>
              <a:cs typeface="#9Slide05 SVNBulgary"/>
              <a:sym typeface="#9Slide05 SVNBulgary"/>
            </a:endParaRPr>
          </a:p>
          <a:p>
            <a:pPr algn="just">
              <a:lnSpc>
                <a:spcPts val="5203"/>
              </a:lnSpc>
            </a:pPr>
            <a:endParaRPr lang="en-US" sz="4096">
              <a:solidFill>
                <a:srgbClr val="342E2E"/>
              </a:solidFill>
              <a:latin typeface="#9Slide05 SVNBulgary"/>
              <a:ea typeface="#9Slide05 SVNBulgary"/>
              <a:cs typeface="#9Slide05 SVNBulgary"/>
              <a:sym typeface="#9Slide05 SVNBulgary"/>
            </a:endParaRPr>
          </a:p>
          <a:p>
            <a:pPr algn="just">
              <a:lnSpc>
                <a:spcPts val="5203"/>
              </a:lnSpc>
            </a:pPr>
            <a:endParaRPr lang="en-US" sz="4096">
              <a:solidFill>
                <a:srgbClr val="342E2E"/>
              </a:solidFill>
              <a:latin typeface="#9Slide05 SVNBulgary"/>
              <a:ea typeface="#9Slide05 SVNBulgary"/>
              <a:cs typeface="#9Slide05 SVNBulgary"/>
              <a:sym typeface="#9Slide05 SVNBulgary"/>
            </a:endParaRPr>
          </a:p>
          <a:p>
            <a:pPr algn="just">
              <a:lnSpc>
                <a:spcPts val="5203"/>
              </a:lnSpc>
            </a:pPr>
            <a:endParaRPr lang="en-US" sz="4096">
              <a:solidFill>
                <a:srgbClr val="342E2E"/>
              </a:solidFill>
              <a:latin typeface="#9Slide05 SVNBulgary"/>
              <a:ea typeface="#9Slide05 SVNBulgary"/>
              <a:cs typeface="#9Slide05 SVNBulgary"/>
              <a:sym typeface="#9Slide05 SVNBulgary"/>
            </a:endParaRPr>
          </a:p>
          <a:p>
            <a:pPr algn="just">
              <a:lnSpc>
                <a:spcPts val="5203"/>
              </a:lnSpc>
            </a:pPr>
            <a:endParaRPr lang="en-US" sz="4096">
              <a:solidFill>
                <a:srgbClr val="342E2E"/>
              </a:solidFill>
              <a:latin typeface="#9Slide05 SVNBulgary"/>
              <a:ea typeface="#9Slide05 SVNBulgary"/>
              <a:cs typeface="#9Slide05 SVNBulgary"/>
              <a:sym typeface="#9Slide05 SVNBulgary"/>
            </a:endParaRPr>
          </a:p>
          <a:p>
            <a:pPr algn="just">
              <a:lnSpc>
                <a:spcPts val="5765"/>
              </a:lnSpc>
            </a:pPr>
            <a:endParaRPr lang="en-US" sz="4096">
              <a:solidFill>
                <a:srgbClr val="342E2E"/>
              </a:solidFill>
              <a:latin typeface="#9Slide05 SVNBulgary"/>
              <a:ea typeface="#9Slide05 SVNBulgary"/>
              <a:cs typeface="#9Slide05 SVNBulgary"/>
              <a:sym typeface="#9Slide05 SVNBulgary"/>
            </a:endParaRPr>
          </a:p>
        </p:txBody>
      </p:sp>
      <p:sp>
        <p:nvSpPr>
          <p:cNvPr id="6" name="Freeform 6"/>
          <p:cNvSpPr/>
          <p:nvPr/>
        </p:nvSpPr>
        <p:spPr>
          <a:xfrm>
            <a:off x="15408307" y="6474941"/>
            <a:ext cx="2879693" cy="3812059"/>
          </a:xfrm>
          <a:custGeom>
            <a:avLst/>
            <a:gdLst/>
            <a:ahLst/>
            <a:cxnLst/>
            <a:rect l="l" t="t" r="r" b="b"/>
            <a:pathLst>
              <a:path w="2879693" h="3812059">
                <a:moveTo>
                  <a:pt x="0" y="0"/>
                </a:moveTo>
                <a:lnTo>
                  <a:pt x="2879693" y="0"/>
                </a:lnTo>
                <a:lnTo>
                  <a:pt x="2879693" y="3812059"/>
                </a:lnTo>
                <a:lnTo>
                  <a:pt x="0" y="3812059"/>
                </a:lnTo>
                <a:lnTo>
                  <a:pt x="0" y="0"/>
                </a:lnTo>
                <a:close/>
              </a:path>
            </a:pathLst>
          </a:custGeom>
          <a:blipFill>
            <a:blip r:embed="rId8"/>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63674" y="1264619"/>
            <a:ext cx="16193713" cy="12567342"/>
          </a:xfrm>
          <a:prstGeom prst="rect">
            <a:avLst/>
          </a:prstGeom>
        </p:spPr>
        <p:txBody>
          <a:bodyPr lIns="0" tIns="0" rIns="0" bIns="0" rtlCol="0" anchor="t">
            <a:spAutoFit/>
          </a:bodyPr>
          <a:lstStyle/>
          <a:p>
            <a:pPr algn="just">
              <a:lnSpc>
                <a:spcPts val="8061"/>
              </a:lnSpc>
            </a:pPr>
            <a:r>
              <a:rPr lang="en-US" sz="6347">
                <a:solidFill>
                  <a:srgbClr val="B87807"/>
                </a:solidFill>
                <a:latin typeface="#9Slide05 SVNBulgary"/>
                <a:ea typeface="#9Slide05 SVNBulgary"/>
                <a:cs typeface="#9Slide05 SVNBulgary"/>
                <a:sym typeface="#9Slide05 SVNBulgary"/>
              </a:rPr>
              <a:t>Bài tập 3 (Sgk/ tr.29)</a:t>
            </a:r>
          </a:p>
          <a:p>
            <a:pPr algn="just">
              <a:lnSpc>
                <a:spcPts val="6288"/>
              </a:lnSpc>
            </a:pPr>
            <a:r>
              <a:rPr lang="en-US" sz="5196">
                <a:solidFill>
                  <a:srgbClr val="342E2E"/>
                </a:solidFill>
                <a:latin typeface="#9Slide05 SVNBulgary"/>
                <a:ea typeface="#9Slide05 SVNBulgary"/>
                <a:cs typeface="#9Slide05 SVNBulgary"/>
                <a:sym typeface="#9Slide05 SVNBulgary"/>
              </a:rPr>
              <a:t>a, </a:t>
            </a:r>
            <a:r>
              <a:rPr lang="en-US" sz="5196">
                <a:solidFill>
                  <a:srgbClr val="8D3A26"/>
                </a:solidFill>
                <a:latin typeface="#9Slide05 SVNBulgary"/>
                <a:ea typeface="#9Slide05 SVNBulgary"/>
                <a:cs typeface="#9Slide05 SVNBulgary"/>
                <a:sym typeface="#9Slide05 SVNBulgary"/>
              </a:rPr>
              <a:t>Câu 1 là câu ghép gồm hai vế diễn tả mong muốn</a:t>
            </a:r>
            <a:r>
              <a:rPr lang="en-US" sz="5196">
                <a:solidFill>
                  <a:srgbClr val="342E2E"/>
                </a:solidFill>
                <a:latin typeface="#9Slide05 SVNBulgary"/>
                <a:ea typeface="#9Slide05 SVNBulgary"/>
                <a:cs typeface="#9Slide05 SVNBulgary"/>
                <a:sym typeface="#9Slide05 SVNBulgary"/>
              </a:rPr>
              <a:t> (chúng ta muốn hoà bình) và thái độ của nhân dân Việt Nam đối với thực dân Pháp (chúng ta phải nhân nhượng). </a:t>
            </a:r>
            <a:r>
              <a:rPr lang="en-US" sz="5196">
                <a:solidFill>
                  <a:srgbClr val="8D3A26"/>
                </a:solidFill>
                <a:latin typeface="#9Slide05 SVNBulgary"/>
                <a:ea typeface="#9Slide05 SVNBulgary"/>
                <a:cs typeface="#9Slide05 SVNBulgary"/>
                <a:sym typeface="#9Slide05 SVNBulgary"/>
              </a:rPr>
              <a:t>Câu 2 là câu ghép có hai vế, trong đó, vế 1 nêu thực tế xảy ra</a:t>
            </a:r>
            <a:r>
              <a:rPr lang="en-US" sz="5196">
                <a:solidFill>
                  <a:srgbClr val="342E2E"/>
                </a:solidFill>
                <a:latin typeface="#9Slide05 SVNBulgary"/>
                <a:ea typeface="#9Slide05 SVNBulgary"/>
                <a:cs typeface="#9Slide05 SVNBulgary"/>
                <a:sym typeface="#9Slide05 SVNBulgary"/>
              </a:rPr>
              <a:t> (chúng ta càng nhân nhượng, thực dân Pháp ngày càng lấn tới), vế 2 giải thích nguyên nhân (vì chúng quyết tâm cướp nước ta lần nữa). Vế 1 tuy là một bộ phận của câu, nhưng có cấu trúc như một câu ghép gồm hai vế có quan hệ tăng cấp. </a:t>
            </a:r>
            <a:r>
              <a:rPr lang="en-US" sz="5196">
                <a:solidFill>
                  <a:srgbClr val="8D3A26"/>
                </a:solidFill>
                <a:latin typeface="#9Slide05 SVNBulgary"/>
                <a:ea typeface="#9Slide05 SVNBulgary"/>
                <a:cs typeface="#9Slide05 SVNBulgary"/>
                <a:sym typeface="#9Slide05 SVNBulgary"/>
              </a:rPr>
              <a:t>Câu 3 là câu đặc biệt. Câu 4 là câu đơn thể hiện tinh thần quyết tâm đứng lên cứu nước của nhân dân ta.</a:t>
            </a: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7162"/>
              </a:lnSpc>
            </a:pPr>
            <a:endParaRPr lang="en-US" sz="5196">
              <a:solidFill>
                <a:srgbClr val="8D3A26"/>
              </a:solidFill>
              <a:latin typeface="#9Slide05 SVNBulgary"/>
              <a:ea typeface="#9Slide05 SVNBulgary"/>
              <a:cs typeface="#9Slide05 SVNBulgary"/>
              <a:sym typeface="#9Slide05 SVNBulgary"/>
            </a:endParaRPr>
          </a:p>
        </p:txBody>
      </p:sp>
      <p:sp>
        <p:nvSpPr>
          <p:cNvPr id="6" name="TextBox 6"/>
          <p:cNvSpPr txBox="1"/>
          <p:nvPr/>
        </p:nvSpPr>
        <p:spPr>
          <a:xfrm>
            <a:off x="6303802" y="172840"/>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
        <p:nvSpPr>
          <p:cNvPr id="7" name="Freeform 7"/>
          <p:cNvSpPr/>
          <p:nvPr/>
        </p:nvSpPr>
        <p:spPr>
          <a:xfrm>
            <a:off x="15408307" y="6474941"/>
            <a:ext cx="2879693" cy="3812059"/>
          </a:xfrm>
          <a:custGeom>
            <a:avLst/>
            <a:gdLst/>
            <a:ahLst/>
            <a:cxnLst/>
            <a:rect l="l" t="t" r="r" b="b"/>
            <a:pathLst>
              <a:path w="2879693" h="3812059">
                <a:moveTo>
                  <a:pt x="0" y="0"/>
                </a:moveTo>
                <a:lnTo>
                  <a:pt x="2879693" y="0"/>
                </a:lnTo>
                <a:lnTo>
                  <a:pt x="2879693" y="3812059"/>
                </a:lnTo>
                <a:lnTo>
                  <a:pt x="0" y="3812059"/>
                </a:lnTo>
                <a:lnTo>
                  <a:pt x="0" y="0"/>
                </a:lnTo>
                <a:close/>
              </a:path>
            </a:pathLst>
          </a:custGeom>
          <a:blipFill>
            <a:blip r:embed="rId8"/>
            <a:stretch>
              <a:fillRect/>
            </a:stretch>
          </a:blipFill>
        </p:spPr>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0"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644721" y="1605038"/>
            <a:ext cx="16193713" cy="10433742"/>
          </a:xfrm>
          <a:prstGeom prst="rect">
            <a:avLst/>
          </a:prstGeom>
        </p:spPr>
        <p:txBody>
          <a:bodyPr lIns="0" tIns="0" rIns="0" bIns="0" rtlCol="0" anchor="t">
            <a:spAutoFit/>
          </a:bodyPr>
          <a:lstStyle/>
          <a:p>
            <a:pPr algn="just">
              <a:lnSpc>
                <a:spcPts val="8061"/>
              </a:lnSpc>
            </a:pPr>
            <a:r>
              <a:rPr lang="en-US" sz="6347">
                <a:solidFill>
                  <a:srgbClr val="B87807"/>
                </a:solidFill>
                <a:latin typeface="#9Slide05 SVNBulgary"/>
                <a:ea typeface="#9Slide05 SVNBulgary"/>
                <a:cs typeface="#9Slide05 SVNBulgary"/>
                <a:sym typeface="#9Slide05 SVNBulgary"/>
              </a:rPr>
              <a:t>Bài tập 3 (Sgk/ tr.29)</a:t>
            </a:r>
          </a:p>
          <a:p>
            <a:pPr algn="just">
              <a:lnSpc>
                <a:spcPts val="6600"/>
              </a:lnSpc>
            </a:pPr>
            <a:r>
              <a:rPr lang="en-US" sz="5196">
                <a:solidFill>
                  <a:srgbClr val="342E2E"/>
                </a:solidFill>
                <a:latin typeface="#9Slide05 SVNBulgary"/>
                <a:ea typeface="#9Slide05 SVNBulgary"/>
                <a:cs typeface="#9Slide05 SVNBulgary"/>
                <a:sym typeface="#9Slide05 SVNBulgary"/>
              </a:rPr>
              <a:t>b, </a:t>
            </a:r>
            <a:r>
              <a:rPr lang="en-US" sz="5196">
                <a:solidFill>
                  <a:srgbClr val="8D3A26"/>
                </a:solidFill>
                <a:latin typeface="#9Slide05 SVNBulgary"/>
                <a:ea typeface="#9Slide05 SVNBulgary"/>
                <a:cs typeface="#9Slide05 SVNBulgary"/>
                <a:sym typeface="#9Slide05 SVNBulgary"/>
              </a:rPr>
              <a:t>Câu 1 là câu ghép có quan hệ tương phản (đối lập) </a:t>
            </a:r>
            <a:r>
              <a:rPr lang="en-US" sz="5196">
                <a:solidFill>
                  <a:srgbClr val="342E2E"/>
                </a:solidFill>
                <a:latin typeface="#9Slide05 SVNBulgary"/>
                <a:ea typeface="#9Slide05 SVNBulgary"/>
                <a:cs typeface="#9Slide05 SVNBulgary"/>
                <a:sym typeface="#9Slide05 SVNBulgary"/>
              </a:rPr>
              <a:t>nhằm diễn tả ý nghĩa: thế giới biết rõ ông là tình báo nhưng người Mỹ vẫn tin tưởng, kính trọng ông. </a:t>
            </a:r>
            <a:r>
              <a:rPr lang="en-US" sz="5196">
                <a:solidFill>
                  <a:srgbClr val="8D3A26"/>
                </a:solidFill>
                <a:latin typeface="#9Slide05 SVNBulgary"/>
                <a:ea typeface="#9Slide05 SVNBulgary"/>
                <a:cs typeface="#9Slide05 SVNBulgary"/>
                <a:sym typeface="#9Slide05 SVNBulgary"/>
              </a:rPr>
              <a:t>Câu 2, câu 3 là câu đơn khẳng định, ca ngợi con người và cuộc đời Phạm Xuân Ẩn.</a:t>
            </a: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6600"/>
              </a:lnSpc>
            </a:pPr>
            <a:endParaRPr lang="en-US" sz="5196">
              <a:solidFill>
                <a:srgbClr val="8D3A26"/>
              </a:solidFill>
              <a:latin typeface="#9Slide05 SVNBulgary"/>
              <a:ea typeface="#9Slide05 SVNBulgary"/>
              <a:cs typeface="#9Slide05 SVNBulgary"/>
              <a:sym typeface="#9Slide05 SVNBulgary"/>
            </a:endParaRPr>
          </a:p>
          <a:p>
            <a:pPr algn="just">
              <a:lnSpc>
                <a:spcPts val="7162"/>
              </a:lnSpc>
            </a:pPr>
            <a:endParaRPr lang="en-US" sz="5196">
              <a:solidFill>
                <a:srgbClr val="8D3A26"/>
              </a:solidFill>
              <a:latin typeface="#9Slide05 SVNBulgary"/>
              <a:ea typeface="#9Slide05 SVNBulgary"/>
              <a:cs typeface="#9Slide05 SVNBulgary"/>
              <a:sym typeface="#9Slide05 SVNBulgary"/>
            </a:endParaRPr>
          </a:p>
        </p:txBody>
      </p:sp>
      <p:sp>
        <p:nvSpPr>
          <p:cNvPr id="6" name="Freeform 6"/>
          <p:cNvSpPr/>
          <p:nvPr/>
        </p:nvSpPr>
        <p:spPr>
          <a:xfrm>
            <a:off x="14114183" y="5143500"/>
            <a:ext cx="3757241" cy="4973733"/>
          </a:xfrm>
          <a:custGeom>
            <a:avLst/>
            <a:gdLst/>
            <a:ahLst/>
            <a:cxnLst/>
            <a:rect l="l" t="t" r="r" b="b"/>
            <a:pathLst>
              <a:path w="3757241" h="4973733">
                <a:moveTo>
                  <a:pt x="0" y="0"/>
                </a:moveTo>
                <a:lnTo>
                  <a:pt x="3757241" y="0"/>
                </a:lnTo>
                <a:lnTo>
                  <a:pt x="3757241" y="4973733"/>
                </a:lnTo>
                <a:lnTo>
                  <a:pt x="0" y="4973733"/>
                </a:lnTo>
                <a:lnTo>
                  <a:pt x="0" y="0"/>
                </a:lnTo>
                <a:close/>
              </a:path>
            </a:pathLst>
          </a:custGeom>
          <a:blipFill>
            <a:blip r:embed="rId8"/>
            <a:stretch>
              <a:fillRect/>
            </a:stretch>
          </a:blipFill>
        </p:spPr>
      </p:sp>
      <p:sp>
        <p:nvSpPr>
          <p:cNvPr id="7" name="TextBox 7"/>
          <p:cNvSpPr txBox="1"/>
          <p:nvPr/>
        </p:nvSpPr>
        <p:spPr>
          <a:xfrm>
            <a:off x="5755372" y="95945"/>
            <a:ext cx="6777255" cy="1098176"/>
          </a:xfrm>
          <a:prstGeom prst="rect">
            <a:avLst/>
          </a:prstGeom>
        </p:spPr>
        <p:txBody>
          <a:bodyPr lIns="0" tIns="0" rIns="0" bIns="0" rtlCol="0" anchor="t">
            <a:spAutoFit/>
          </a:bodyPr>
          <a:lstStyle/>
          <a:p>
            <a:pPr algn="ctr">
              <a:lnSpc>
                <a:spcPts val="6833"/>
              </a:lnSpc>
            </a:pPr>
            <a:r>
              <a:rPr lang="en-US" sz="7348">
                <a:solidFill>
                  <a:srgbClr val="365156"/>
                </a:solidFill>
                <a:latin typeface="#9Slide05 SVNBulgary"/>
                <a:ea typeface="#9Slide05 SVNBulgary"/>
                <a:cs typeface="#9Slide05 SVNBulgary"/>
                <a:sym typeface="#9Slide05 SVNBulgary"/>
              </a:rPr>
              <a:t>Gợi ý trả lời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flipH="1" flipV="1">
            <a:off x="10972800" y="0"/>
            <a:ext cx="7315200" cy="1435608"/>
          </a:xfrm>
          <a:custGeom>
            <a:avLst/>
            <a:gdLst/>
            <a:ahLst/>
            <a:cxnLst/>
            <a:rect l="l" t="t" r="r" b="b"/>
            <a:pathLst>
              <a:path w="7315200" h="1435608">
                <a:moveTo>
                  <a:pt x="7315200" y="1435608"/>
                </a:moveTo>
                <a:lnTo>
                  <a:pt x="0" y="1435608"/>
                </a:lnTo>
                <a:lnTo>
                  <a:pt x="0" y="0"/>
                </a:lnTo>
                <a:lnTo>
                  <a:pt x="7315200" y="0"/>
                </a:lnTo>
                <a:lnTo>
                  <a:pt x="7315200" y="1435608"/>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2927604" y="5899404"/>
            <a:ext cx="7315200" cy="1459992"/>
          </a:xfrm>
          <a:custGeom>
            <a:avLst/>
            <a:gdLst/>
            <a:ahLst/>
            <a:cxnLst/>
            <a:rect l="l" t="t" r="r" b="b"/>
            <a:pathLst>
              <a:path w="7315200" h="1459992">
                <a:moveTo>
                  <a:pt x="0" y="0"/>
                </a:moveTo>
                <a:lnTo>
                  <a:pt x="7315200" y="0"/>
                </a:lnTo>
                <a:lnTo>
                  <a:pt x="7315200" y="1459992"/>
                </a:lnTo>
                <a:lnTo>
                  <a:pt x="0" y="14599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144000" y="1753094"/>
            <a:ext cx="8708573" cy="7505206"/>
          </a:xfrm>
          <a:custGeom>
            <a:avLst/>
            <a:gdLst/>
            <a:ahLst/>
            <a:cxnLst/>
            <a:rect l="l" t="t" r="r" b="b"/>
            <a:pathLst>
              <a:path w="8708573" h="7505206">
                <a:moveTo>
                  <a:pt x="0" y="0"/>
                </a:moveTo>
                <a:lnTo>
                  <a:pt x="8708573" y="0"/>
                </a:lnTo>
                <a:lnTo>
                  <a:pt x="8708573" y="7505206"/>
                </a:lnTo>
                <a:lnTo>
                  <a:pt x="0" y="7505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6320777" y="3086100"/>
            <a:ext cx="13770916" cy="1714500"/>
          </a:xfrm>
          <a:prstGeom prst="rect">
            <a:avLst/>
          </a:prstGeom>
        </p:spPr>
        <p:txBody>
          <a:bodyPr lIns="0" tIns="0" rIns="0" bIns="0" rtlCol="0" anchor="t">
            <a:spAutoFit/>
          </a:bodyPr>
          <a:lstStyle/>
          <a:p>
            <a:pPr algn="r">
              <a:lnSpc>
                <a:spcPts val="13200"/>
              </a:lnSpc>
            </a:pPr>
            <a:r>
              <a:rPr lang="en-US" sz="12000">
                <a:solidFill>
                  <a:srgbClr val="A63F27"/>
                </a:solidFill>
                <a:latin typeface="#9Slide03 Arima Madurai Black"/>
                <a:ea typeface="#9Slide03 Arima Madurai Black"/>
                <a:cs typeface="#9Slide03 Arima Madurai Black"/>
                <a:sym typeface="#9Slide03 Arima Madurai Black"/>
              </a:rPr>
              <a:t>PHẦN 3</a:t>
            </a:r>
          </a:p>
        </p:txBody>
      </p:sp>
      <p:sp>
        <p:nvSpPr>
          <p:cNvPr id="7" name="TextBox 7"/>
          <p:cNvSpPr txBox="1"/>
          <p:nvPr/>
        </p:nvSpPr>
        <p:spPr>
          <a:xfrm>
            <a:off x="1295400" y="4457700"/>
            <a:ext cx="8217408" cy="3122049"/>
          </a:xfrm>
          <a:prstGeom prst="rect">
            <a:avLst/>
          </a:prstGeom>
        </p:spPr>
        <p:txBody>
          <a:bodyPr wrap="square" lIns="0" tIns="0" rIns="0" bIns="0" rtlCol="0" anchor="t">
            <a:spAutoFit/>
          </a:bodyPr>
          <a:lstStyle/>
          <a:p>
            <a:pPr algn="ctr">
              <a:lnSpc>
                <a:spcPts val="25550"/>
              </a:lnSpc>
            </a:pPr>
            <a:r>
              <a:rPr lang="en-US" sz="18250" dirty="0" err="1">
                <a:solidFill>
                  <a:srgbClr val="445947"/>
                </a:solidFill>
                <a:latin typeface="#9Slide06 Thillends"/>
                <a:ea typeface="#9Slide06 Thillends"/>
                <a:cs typeface="#9Slide06 Thillends"/>
                <a:sym typeface="#9Slide06 Thillends"/>
              </a:rPr>
              <a:t>Vận</a:t>
            </a:r>
            <a:r>
              <a:rPr lang="en-US" sz="18250" dirty="0">
                <a:solidFill>
                  <a:srgbClr val="445947"/>
                </a:solidFill>
                <a:latin typeface="#9Slide06 Thillends"/>
                <a:ea typeface="#9Slide06 Thillends"/>
                <a:cs typeface="#9Slide06 Thillends"/>
                <a:sym typeface="#9Slide06 Thillends"/>
              </a:rPr>
              <a:t> </a:t>
            </a:r>
            <a:r>
              <a:rPr lang="en-US" sz="18250" dirty="0" err="1">
                <a:solidFill>
                  <a:srgbClr val="445947"/>
                </a:solidFill>
                <a:latin typeface="#9Slide06 Thillends"/>
                <a:ea typeface="#9Slide06 Thillends"/>
                <a:cs typeface="#9Slide06 Thillends"/>
                <a:sym typeface="#9Slide06 Thillends"/>
              </a:rPr>
              <a:t>dụng</a:t>
            </a:r>
            <a:endParaRPr lang="en-US" sz="18250" dirty="0">
              <a:solidFill>
                <a:srgbClr val="445947"/>
              </a:solidFill>
              <a:latin typeface="#9Slide06 Thillends"/>
              <a:ea typeface="#9Slide06 Thillends"/>
              <a:cs typeface="#9Slide06 Thillends"/>
              <a:sym typeface="#9Slide06 Thillend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4210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Freeform 6"/>
          <p:cNvSpPr/>
          <p:nvPr/>
        </p:nvSpPr>
        <p:spPr>
          <a:xfrm>
            <a:off x="4011930" y="2720191"/>
            <a:ext cx="10792270" cy="6066661"/>
          </a:xfrm>
          <a:custGeom>
            <a:avLst/>
            <a:gdLst/>
            <a:ahLst/>
            <a:cxnLst/>
            <a:rect l="l" t="t" r="r" b="b"/>
            <a:pathLst>
              <a:path w="10792270" h="6066661">
                <a:moveTo>
                  <a:pt x="0" y="0"/>
                </a:moveTo>
                <a:lnTo>
                  <a:pt x="10792270" y="0"/>
                </a:lnTo>
                <a:lnTo>
                  <a:pt x="10792270" y="6066661"/>
                </a:lnTo>
                <a:lnTo>
                  <a:pt x="0" y="6066661"/>
                </a:lnTo>
                <a:lnTo>
                  <a:pt x="0" y="0"/>
                </a:lnTo>
                <a:close/>
              </a:path>
            </a:pathLst>
          </a:custGeom>
          <a:blipFill>
            <a:blip r:embed="rId9"/>
            <a:stretch>
              <a:fillRect/>
            </a:stretch>
          </a:blipFill>
        </p:spPr>
      </p:sp>
      <p:sp>
        <p:nvSpPr>
          <p:cNvPr id="7" name="TextBox 7"/>
          <p:cNvSpPr txBox="1"/>
          <p:nvPr/>
        </p:nvSpPr>
        <p:spPr>
          <a:xfrm>
            <a:off x="8350017" y="1271981"/>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8" name="TextBox 8"/>
          <p:cNvSpPr txBox="1"/>
          <p:nvPr/>
        </p:nvSpPr>
        <p:spPr>
          <a:xfrm>
            <a:off x="4011930" y="34539"/>
            <a:ext cx="4622968" cy="2166243"/>
          </a:xfrm>
          <a:prstGeom prst="rect">
            <a:avLst/>
          </a:prstGeom>
        </p:spPr>
        <p:txBody>
          <a:bodyPr lIns="0" tIns="0" rIns="0" bIns="0" rtlCol="0" anchor="t">
            <a:spAutoFit/>
          </a:bodyPr>
          <a:lstStyle/>
          <a:p>
            <a:pPr algn="ctr">
              <a:lnSpc>
                <a:spcPts val="17810"/>
              </a:lnSpc>
              <a:spcBef>
                <a:spcPct val="0"/>
              </a:spcBef>
            </a:pPr>
            <a:r>
              <a:rPr lang="en-US" sz="12721">
                <a:solidFill>
                  <a:srgbClr val="445947"/>
                </a:solidFill>
                <a:latin typeface="#9Slide06 Thillends"/>
                <a:ea typeface="#9Slide06 Thillends"/>
                <a:cs typeface="#9Slide06 Thillends"/>
                <a:sym typeface="#9Slide06 Thillends"/>
              </a:rPr>
              <a:t>Trò chơi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4713618"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248964" y="641223"/>
            <a:ext cx="9846863" cy="1755372"/>
          </a:xfrm>
          <a:prstGeom prst="rect">
            <a:avLst/>
          </a:prstGeom>
        </p:spPr>
        <p:txBody>
          <a:bodyPr lIns="0" tIns="0" rIns="0" bIns="0" rtlCol="0" anchor="t">
            <a:spAutoFit/>
          </a:bodyPr>
          <a:lstStyle/>
          <a:p>
            <a:pPr algn="ctr">
              <a:lnSpc>
                <a:spcPts val="14299"/>
              </a:lnSpc>
            </a:pPr>
            <a:r>
              <a:rPr lang="en-US" sz="10213">
                <a:solidFill>
                  <a:srgbClr val="445947"/>
                </a:solidFill>
                <a:latin typeface="#9Slide06 Thillends"/>
                <a:ea typeface="#9Slide06 Thillends"/>
                <a:cs typeface="#9Slide06 Thillends"/>
                <a:sym typeface="#9Slide06 Thillends"/>
              </a:rPr>
              <a:t>Viết kết nối với đọc</a:t>
            </a:r>
          </a:p>
        </p:txBody>
      </p:sp>
      <p:sp>
        <p:nvSpPr>
          <p:cNvPr id="6" name="TextBox 6"/>
          <p:cNvSpPr txBox="1"/>
          <p:nvPr/>
        </p:nvSpPr>
        <p:spPr>
          <a:xfrm>
            <a:off x="1341775" y="2502155"/>
            <a:ext cx="15661241" cy="5760465"/>
          </a:xfrm>
          <a:prstGeom prst="rect">
            <a:avLst/>
          </a:prstGeom>
        </p:spPr>
        <p:txBody>
          <a:bodyPr lIns="0" tIns="0" rIns="0" bIns="0" rtlCol="0" anchor="t">
            <a:spAutoFit/>
          </a:bodyPr>
          <a:lstStyle/>
          <a:p>
            <a:pPr algn="just">
              <a:lnSpc>
                <a:spcPts val="5587"/>
              </a:lnSpc>
            </a:pPr>
            <a:r>
              <a:rPr lang="en-US" sz="5079">
                <a:solidFill>
                  <a:srgbClr val="A63F27"/>
                </a:solidFill>
                <a:latin typeface="#9Slide05 SVNBulgary"/>
                <a:ea typeface="#9Slide05 SVNBulgary"/>
                <a:cs typeface="#9Slide05 SVNBulgary"/>
                <a:sym typeface="#9Slide05 SVNBulgary"/>
              </a:rPr>
              <a:t>Đề bài: </a:t>
            </a:r>
            <a:r>
              <a:rPr lang="en-US" sz="5079">
                <a:solidFill>
                  <a:srgbClr val="745012"/>
                </a:solidFill>
                <a:latin typeface="#9Slide05 SVNBulgary"/>
                <a:ea typeface="#9Slide05 SVNBulgary"/>
                <a:cs typeface="#9Slide05 SVNBulgary"/>
                <a:sym typeface="#9Slide05 SVNBulgary"/>
              </a:rPr>
              <a:t>Viết đoạn văn khoảng 5-7 câu trình bày cảm nhận của em về một nhân vật chính trong tác phẩm truyện trinh thám em ấn tượng nhất. </a:t>
            </a:r>
          </a:p>
          <a:p>
            <a:pPr algn="just">
              <a:lnSpc>
                <a:spcPts val="5587"/>
              </a:lnSpc>
            </a:pPr>
            <a:r>
              <a:rPr lang="en-US" sz="5079">
                <a:solidFill>
                  <a:srgbClr val="745012"/>
                </a:solidFill>
                <a:latin typeface="#9Slide05 SVNBulgary"/>
                <a:ea typeface="#9Slide05 SVNBulgary"/>
                <a:cs typeface="#9Slide05 SVNBulgary"/>
                <a:sym typeface="#9Slide05 SVNBulgary"/>
              </a:rPr>
              <a:t>Đoạn văn có sử dụng một câu ghép đẳng lập hoặc một câu ghép chính phụ, gạch chân câu ghép sử dụng và chú thích rõ phương tiện nối các vế câu ghép đó.</a:t>
            </a:r>
          </a:p>
          <a:p>
            <a:pPr algn="just">
              <a:lnSpc>
                <a:spcPts val="5587"/>
              </a:lnSpc>
            </a:pPr>
            <a:r>
              <a:rPr lang="en-US" sz="5079">
                <a:solidFill>
                  <a:srgbClr val="8D3A26"/>
                </a:solidFill>
                <a:latin typeface="#9Slide05 SVNBulgary"/>
                <a:ea typeface="#9Slide05 SVNBulgary"/>
                <a:cs typeface="#9Slide05 SVNBulgary"/>
                <a:sym typeface="#9Slide05 SVNBulgary"/>
              </a:rPr>
              <a:t>Yêu cầu: </a:t>
            </a:r>
          </a:p>
          <a:p>
            <a:pPr marL="1096749" lvl="1" indent="-548374" algn="just">
              <a:lnSpc>
                <a:spcPts val="5587"/>
              </a:lnSpc>
              <a:buFont typeface="Arial"/>
              <a:buChar char="•"/>
            </a:pPr>
            <a:r>
              <a:rPr lang="en-US" sz="5079">
                <a:solidFill>
                  <a:srgbClr val="385F3E"/>
                </a:solidFill>
                <a:latin typeface="#9Slide05 SVNBulgary"/>
                <a:ea typeface="#9Slide05 SVNBulgary"/>
                <a:cs typeface="#9Slide05 SVNBulgary"/>
                <a:sym typeface="#9Slide05 SVNBulgary"/>
              </a:rPr>
              <a:t>Thực hiện lập dàn ý trên lớp (5 phút)</a:t>
            </a:r>
          </a:p>
          <a:p>
            <a:pPr marL="1096749" lvl="1" indent="-548374" algn="just">
              <a:lnSpc>
                <a:spcPts val="5587"/>
              </a:lnSpc>
              <a:buFont typeface="Arial"/>
              <a:buChar char="•"/>
            </a:pPr>
            <a:r>
              <a:rPr lang="en-US" sz="5079">
                <a:solidFill>
                  <a:srgbClr val="385F3E"/>
                </a:solidFill>
                <a:latin typeface="#9Slide05 SVNBulgary"/>
                <a:ea typeface="#9Slide05 SVNBulgary"/>
                <a:cs typeface="#9Slide05 SVNBulgary"/>
                <a:sym typeface="#9Slide05 SVNBulgary"/>
              </a:rPr>
              <a:t>Hoàn thành đoạn văn vào vở/phiếu học tập (nộp lại cho giáo viên)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509205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4713618" y="0"/>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5" name="Table 5"/>
          <p:cNvGraphicFramePr>
            <a:graphicFrameLocks noGrp="1"/>
          </p:cNvGraphicFramePr>
          <p:nvPr/>
        </p:nvGraphicFramePr>
        <p:xfrm>
          <a:off x="1028700" y="1543050"/>
          <a:ext cx="15974316" cy="7560661"/>
        </p:xfrm>
        <a:graphic>
          <a:graphicData uri="http://schemas.openxmlformats.org/drawingml/2006/table">
            <a:tbl>
              <a:tblPr/>
              <a:tblGrid>
                <a:gridCol w="2511592">
                  <a:extLst>
                    <a:ext uri="{9D8B030D-6E8A-4147-A177-3AD203B41FA5}">
                      <a16:colId xmlns:a16="http://schemas.microsoft.com/office/drawing/2014/main" val="20000"/>
                    </a:ext>
                  </a:extLst>
                </a:gridCol>
                <a:gridCol w="13462724">
                  <a:extLst>
                    <a:ext uri="{9D8B030D-6E8A-4147-A177-3AD203B41FA5}">
                      <a16:colId xmlns:a16="http://schemas.microsoft.com/office/drawing/2014/main" val="20001"/>
                    </a:ext>
                  </a:extLst>
                </a:gridCol>
              </a:tblGrid>
              <a:tr h="2265178">
                <a:tc>
                  <a:txBody>
                    <a:bodyPr/>
                    <a:lstStyle/>
                    <a:p>
                      <a:pPr algn="ctr">
                        <a:lnSpc>
                          <a:spcPts val="5739"/>
                        </a:lnSpc>
                        <a:defRPr/>
                      </a:pPr>
                      <a:r>
                        <a:rPr lang="en-US" sz="4099">
                          <a:solidFill>
                            <a:srgbClr val="000000"/>
                          </a:solidFill>
                          <a:latin typeface="#9Slide05 SVNBulgary"/>
                          <a:ea typeface="#9Slide05 SVNBulgary"/>
                          <a:cs typeface="#9Slide05 SVNBulgary"/>
                          <a:sym typeface="#9Slide05 SVNBulgary"/>
                        </a:rPr>
                        <a:t>Mở đoạn</a:t>
                      </a:r>
                      <a:endParaRPr lang="en-US" sz="1100"/>
                    </a:p>
                    <a:p>
                      <a:pPr algn="ctr">
                        <a:lnSpc>
                          <a:spcPts val="5739"/>
                        </a:lnSpc>
                      </a:pPr>
                      <a:r>
                        <a:rPr lang="en-US" sz="4099">
                          <a:solidFill>
                            <a:srgbClr val="000000"/>
                          </a:solidFill>
                          <a:latin typeface="#9Slide05 SVNBulgary"/>
                          <a:ea typeface="#9Slide05 SVNBulgary"/>
                          <a:cs typeface="#9Slide05 SVNBulgary"/>
                          <a:sym typeface="#9Slide05 SVNBulgary"/>
                        </a:rPr>
                        <a:t>(1 câu)</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6CB7E"/>
                    </a:solidFill>
                  </a:tcPr>
                </a:tc>
                <a:tc>
                  <a:txBody>
                    <a:bodyPr/>
                    <a:lstStyle/>
                    <a:p>
                      <a:pPr algn="l">
                        <a:lnSpc>
                          <a:spcPts val="5739"/>
                        </a:lnSpc>
                        <a:defRPr/>
                      </a:pPr>
                      <a:r>
                        <a:rPr lang="en-US" sz="4099">
                          <a:solidFill>
                            <a:srgbClr val="000000"/>
                          </a:solidFill>
                          <a:latin typeface="#9Slide05 SVNBulgary"/>
                          <a:ea typeface="#9Slide05 SVNBulgary"/>
                          <a:cs typeface="#9Slide05 SVNBulgary"/>
                          <a:sym typeface="#9Slide05 SVNBulgary"/>
                        </a:rPr>
                        <a:t>Giới thiệu nhân vật cùng đánh giá khái quát về nhân vật đó.</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30305">
                <a:tc>
                  <a:txBody>
                    <a:bodyPr/>
                    <a:lstStyle/>
                    <a:p>
                      <a:pPr algn="ctr">
                        <a:lnSpc>
                          <a:spcPts val="5739"/>
                        </a:lnSpc>
                        <a:defRPr/>
                      </a:pPr>
                      <a:r>
                        <a:rPr lang="en-US" sz="4099">
                          <a:solidFill>
                            <a:srgbClr val="000000"/>
                          </a:solidFill>
                          <a:latin typeface="#9Slide05 SVNBulgary"/>
                          <a:ea typeface="#9Slide05 SVNBulgary"/>
                          <a:cs typeface="#9Slide05 SVNBulgary"/>
                          <a:sym typeface="#9Slide05 SVNBulgary"/>
                        </a:rPr>
                        <a:t>Thân đoạn</a:t>
                      </a:r>
                      <a:endParaRPr lang="en-US" sz="1100"/>
                    </a:p>
                    <a:p>
                      <a:pPr algn="ctr">
                        <a:lnSpc>
                          <a:spcPts val="5739"/>
                        </a:lnSpc>
                      </a:pPr>
                      <a:r>
                        <a:rPr lang="en-US" sz="4099">
                          <a:solidFill>
                            <a:srgbClr val="000000"/>
                          </a:solidFill>
                          <a:latin typeface="#9Slide05 SVNBulgary"/>
                          <a:ea typeface="#9Slide05 SVNBulgary"/>
                          <a:cs typeface="#9Slide05 SVNBulgary"/>
                          <a:sym typeface="#9Slide05 SVNBulgary"/>
                        </a:rPr>
                        <a:t>(5 câu)</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96B19A"/>
                    </a:solidFill>
                  </a:tcPr>
                </a:tc>
                <a:tc>
                  <a:txBody>
                    <a:bodyPr/>
                    <a:lstStyle/>
                    <a:p>
                      <a:pPr algn="l">
                        <a:lnSpc>
                          <a:spcPts val="5739"/>
                        </a:lnSpc>
                        <a:defRPr/>
                      </a:pPr>
                      <a:r>
                        <a:rPr lang="en-US" sz="4099">
                          <a:solidFill>
                            <a:srgbClr val="000000"/>
                          </a:solidFill>
                          <a:latin typeface="#9Slide05 SVNBulgary"/>
                          <a:ea typeface="#9Slide05 SVNBulgary"/>
                          <a:cs typeface="#9Slide05 SVNBulgary"/>
                          <a:sym typeface="#9Slide05 SVNBulgary"/>
                        </a:rPr>
                        <a:t>- Giới thiệu vụ án của nhân vật đó cần điều tra.</a:t>
                      </a:r>
                      <a:endParaRPr lang="en-US" sz="1100"/>
                    </a:p>
                    <a:p>
                      <a:pPr algn="just">
                        <a:lnSpc>
                          <a:spcPts val="5739"/>
                        </a:lnSpc>
                      </a:pPr>
                      <a:r>
                        <a:rPr lang="en-US" sz="4099">
                          <a:solidFill>
                            <a:srgbClr val="000000"/>
                          </a:solidFill>
                          <a:latin typeface="#9Slide05 SVNBulgary"/>
                          <a:ea typeface="#9Slide05 SVNBulgary"/>
                          <a:cs typeface="#9Slide05 SVNBulgary"/>
                          <a:sym typeface="#9Slide05 SVNBulgary"/>
                        </a:rPr>
                        <a:t>- Ấn tượng về nhân vật trong truyện về tài năng phá án và suy luận,…</a:t>
                      </a:r>
                    </a:p>
                    <a:p>
                      <a:pPr algn="l">
                        <a:lnSpc>
                          <a:spcPts val="5739"/>
                        </a:lnSpc>
                      </a:pPr>
                      <a:r>
                        <a:rPr lang="en-US" sz="4099">
                          <a:solidFill>
                            <a:srgbClr val="000000"/>
                          </a:solidFill>
                          <a:latin typeface="#9Slide05 SVNBulgary"/>
                          <a:ea typeface="#9Slide05 SVNBulgary"/>
                          <a:cs typeface="#9Slide05 SVNBulgary"/>
                          <a:sym typeface="#9Slide05 SVNBulgary"/>
                        </a:rPr>
                        <a:t>- Đặc sắc nghệ thuật của truyện trong xây dựng nhân vật.</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65178">
                <a:tc>
                  <a:txBody>
                    <a:bodyPr/>
                    <a:lstStyle/>
                    <a:p>
                      <a:pPr algn="ctr">
                        <a:lnSpc>
                          <a:spcPts val="5739"/>
                        </a:lnSpc>
                        <a:defRPr/>
                      </a:pPr>
                      <a:r>
                        <a:rPr lang="en-US" sz="4099">
                          <a:solidFill>
                            <a:srgbClr val="000000"/>
                          </a:solidFill>
                          <a:latin typeface="#9Slide05 SVNBulgary"/>
                          <a:ea typeface="#9Slide05 SVNBulgary"/>
                          <a:cs typeface="#9Slide05 SVNBulgary"/>
                          <a:sym typeface="#9Slide05 SVNBulgary"/>
                        </a:rPr>
                        <a:t>Kết đoạn</a:t>
                      </a:r>
                      <a:endParaRPr lang="en-US" sz="1100"/>
                    </a:p>
                    <a:p>
                      <a:pPr algn="ctr">
                        <a:lnSpc>
                          <a:spcPts val="5739"/>
                        </a:lnSpc>
                      </a:pPr>
                      <a:r>
                        <a:rPr lang="en-US" sz="4099">
                          <a:solidFill>
                            <a:srgbClr val="000000"/>
                          </a:solidFill>
                          <a:latin typeface="#9Slide05 SVNBulgary"/>
                          <a:ea typeface="#9Slide05 SVNBulgary"/>
                          <a:cs typeface="#9Slide05 SVNBulgary"/>
                          <a:sym typeface="#9Slide05 SVNBulgary"/>
                        </a:rPr>
                        <a:t>(1 câu)</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E8927D"/>
                    </a:solidFill>
                  </a:tcPr>
                </a:tc>
                <a:tc>
                  <a:txBody>
                    <a:bodyPr/>
                    <a:lstStyle/>
                    <a:p>
                      <a:pPr algn="l">
                        <a:lnSpc>
                          <a:spcPts val="5739"/>
                        </a:lnSpc>
                        <a:defRPr/>
                      </a:pPr>
                      <a:r>
                        <a:rPr lang="en-US" sz="4099">
                          <a:solidFill>
                            <a:srgbClr val="000000"/>
                          </a:solidFill>
                          <a:latin typeface="#9Slide05 SVNBulgary"/>
                          <a:ea typeface="#9Slide05 SVNBulgary"/>
                          <a:cs typeface="#9Slide05 SVNBulgary"/>
                          <a:sym typeface="#9Slide05 SVNBulgary"/>
                        </a:rPr>
                        <a:t>Ý nghĩa, bài học rút ra từ nhân vật đó trong truyện trinh thám đối với cuộc sống hiện nay.</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TextBox 6"/>
          <p:cNvSpPr txBox="1"/>
          <p:nvPr/>
        </p:nvSpPr>
        <p:spPr>
          <a:xfrm>
            <a:off x="5968553" y="535879"/>
            <a:ext cx="6094609" cy="995167"/>
          </a:xfrm>
          <a:prstGeom prst="rect">
            <a:avLst/>
          </a:prstGeom>
        </p:spPr>
        <p:txBody>
          <a:bodyPr lIns="0" tIns="0" rIns="0" bIns="0" rtlCol="0" anchor="t">
            <a:spAutoFit/>
          </a:bodyPr>
          <a:lstStyle/>
          <a:p>
            <a:pPr algn="ctr">
              <a:lnSpc>
                <a:spcPts val="6145"/>
              </a:lnSpc>
            </a:pPr>
            <a:r>
              <a:rPr lang="en-US" sz="6607">
                <a:solidFill>
                  <a:srgbClr val="365156"/>
                </a:solidFill>
                <a:latin typeface="#9Slide05 SVNBulgary"/>
                <a:ea typeface="#9Slide05 SVNBulgary"/>
                <a:cs typeface="#9Slide05 SVNBulgary"/>
                <a:sym typeface="#9Slide05 SVNBulgary"/>
              </a:rPr>
              <a:t>Dàn ý tham khảo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4210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Freeform 6"/>
          <p:cNvSpPr/>
          <p:nvPr/>
        </p:nvSpPr>
        <p:spPr>
          <a:xfrm>
            <a:off x="7399881" y="2720191"/>
            <a:ext cx="4810418" cy="7285069"/>
          </a:xfrm>
          <a:custGeom>
            <a:avLst/>
            <a:gdLst/>
            <a:ahLst/>
            <a:cxnLst/>
            <a:rect l="l" t="t" r="r" b="b"/>
            <a:pathLst>
              <a:path w="4810418" h="7285069">
                <a:moveTo>
                  <a:pt x="0" y="0"/>
                </a:moveTo>
                <a:lnTo>
                  <a:pt x="4810418" y="0"/>
                </a:lnTo>
                <a:lnTo>
                  <a:pt x="4810418" y="7285069"/>
                </a:lnTo>
                <a:lnTo>
                  <a:pt x="0" y="7285069"/>
                </a:lnTo>
                <a:lnTo>
                  <a:pt x="0" y="0"/>
                </a:lnTo>
                <a:close/>
              </a:path>
            </a:pathLst>
          </a:custGeom>
          <a:blipFill>
            <a:blip r:embed="rId9"/>
            <a:stretch>
              <a:fillRect/>
            </a:stretch>
          </a:blipFill>
        </p:spPr>
      </p:sp>
      <p:sp>
        <p:nvSpPr>
          <p:cNvPr id="7" name="TextBox 7"/>
          <p:cNvSpPr txBox="1"/>
          <p:nvPr/>
        </p:nvSpPr>
        <p:spPr>
          <a:xfrm>
            <a:off x="8350017" y="1271981"/>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8" name="TextBox 8"/>
          <p:cNvSpPr txBox="1"/>
          <p:nvPr/>
        </p:nvSpPr>
        <p:spPr>
          <a:xfrm>
            <a:off x="4011930" y="34539"/>
            <a:ext cx="4622968" cy="2166243"/>
          </a:xfrm>
          <a:prstGeom prst="rect">
            <a:avLst/>
          </a:prstGeom>
        </p:spPr>
        <p:txBody>
          <a:bodyPr lIns="0" tIns="0" rIns="0" bIns="0" rtlCol="0" anchor="t">
            <a:spAutoFit/>
          </a:bodyPr>
          <a:lstStyle/>
          <a:p>
            <a:pPr algn="ctr">
              <a:lnSpc>
                <a:spcPts val="17810"/>
              </a:lnSpc>
              <a:spcBef>
                <a:spcPct val="0"/>
              </a:spcBef>
            </a:pPr>
            <a:r>
              <a:rPr lang="en-US" sz="12721">
                <a:solidFill>
                  <a:srgbClr val="445947"/>
                </a:solidFill>
                <a:latin typeface="#9Slide06 Thillends"/>
                <a:ea typeface="#9Slide06 Thillends"/>
                <a:cs typeface="#9Slide06 Thillends"/>
                <a:sym typeface="#9Slide06 Thillends"/>
              </a:rPr>
              <a:t>Trò chơi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42105" y="2823047"/>
            <a:ext cx="5528836" cy="7639152"/>
          </a:xfrm>
          <a:custGeom>
            <a:avLst/>
            <a:gdLst/>
            <a:ahLst/>
            <a:cxnLst/>
            <a:rect l="l" t="t" r="r" b="b"/>
            <a:pathLst>
              <a:path w="5528836" h="7639152">
                <a:moveTo>
                  <a:pt x="0" y="0"/>
                </a:moveTo>
                <a:lnTo>
                  <a:pt x="5528836" y="0"/>
                </a:lnTo>
                <a:lnTo>
                  <a:pt x="5528836" y="7639152"/>
                </a:lnTo>
                <a:lnTo>
                  <a:pt x="0" y="7639152"/>
                </a:lnTo>
                <a:lnTo>
                  <a:pt x="0" y="0"/>
                </a:lnTo>
                <a:close/>
              </a:path>
            </a:pathLst>
          </a:custGeom>
          <a:blipFill>
            <a:blip r:embed="rId8"/>
            <a:stretch>
              <a:fillRect/>
            </a:stretch>
          </a:blipFill>
        </p:spPr>
      </p:sp>
      <p:sp>
        <p:nvSpPr>
          <p:cNvPr id="6" name="Freeform 6"/>
          <p:cNvSpPr/>
          <p:nvPr/>
        </p:nvSpPr>
        <p:spPr>
          <a:xfrm>
            <a:off x="5571313" y="3088003"/>
            <a:ext cx="10231474" cy="5747561"/>
          </a:xfrm>
          <a:custGeom>
            <a:avLst/>
            <a:gdLst/>
            <a:ahLst/>
            <a:cxnLst/>
            <a:rect l="l" t="t" r="r" b="b"/>
            <a:pathLst>
              <a:path w="10231474" h="5747561">
                <a:moveTo>
                  <a:pt x="0" y="0"/>
                </a:moveTo>
                <a:lnTo>
                  <a:pt x="10231474" y="0"/>
                </a:lnTo>
                <a:lnTo>
                  <a:pt x="10231474" y="5747561"/>
                </a:lnTo>
                <a:lnTo>
                  <a:pt x="0" y="5747561"/>
                </a:lnTo>
                <a:lnTo>
                  <a:pt x="0" y="0"/>
                </a:lnTo>
                <a:close/>
              </a:path>
            </a:pathLst>
          </a:custGeom>
          <a:blipFill>
            <a:blip r:embed="rId9"/>
            <a:stretch>
              <a:fillRect/>
            </a:stretch>
          </a:blipFill>
        </p:spPr>
      </p:sp>
      <p:sp>
        <p:nvSpPr>
          <p:cNvPr id="7" name="TextBox 7"/>
          <p:cNvSpPr txBox="1"/>
          <p:nvPr/>
        </p:nvSpPr>
        <p:spPr>
          <a:xfrm>
            <a:off x="8350017" y="1271981"/>
            <a:ext cx="6280383" cy="1448210"/>
          </a:xfrm>
          <a:prstGeom prst="rect">
            <a:avLst/>
          </a:prstGeom>
        </p:spPr>
        <p:txBody>
          <a:bodyPr lIns="0" tIns="0" rIns="0" bIns="0" rtlCol="0" anchor="t">
            <a:spAutoFit/>
          </a:bodyPr>
          <a:lstStyle/>
          <a:p>
            <a:pPr algn="l">
              <a:lnSpc>
                <a:spcPts val="11198"/>
              </a:lnSpc>
            </a:pPr>
            <a:r>
              <a:rPr lang="en-US" sz="10180">
                <a:solidFill>
                  <a:srgbClr val="A63F27"/>
                </a:solidFill>
                <a:latin typeface="#9Slide06 Thillends"/>
                <a:ea typeface="#9Slide06 Thillends"/>
                <a:cs typeface="#9Slide06 Thillends"/>
                <a:sym typeface="#9Slide06 Thillends"/>
              </a:rPr>
              <a:t>GHÉP NỐI</a:t>
            </a:r>
          </a:p>
        </p:txBody>
      </p:sp>
      <p:sp>
        <p:nvSpPr>
          <p:cNvPr id="8" name="TextBox 8"/>
          <p:cNvSpPr txBox="1"/>
          <p:nvPr/>
        </p:nvSpPr>
        <p:spPr>
          <a:xfrm>
            <a:off x="4135374" y="240279"/>
            <a:ext cx="4622968" cy="2166243"/>
          </a:xfrm>
          <a:prstGeom prst="rect">
            <a:avLst/>
          </a:prstGeom>
        </p:spPr>
        <p:txBody>
          <a:bodyPr lIns="0" tIns="0" rIns="0" bIns="0" rtlCol="0" anchor="t">
            <a:spAutoFit/>
          </a:bodyPr>
          <a:lstStyle/>
          <a:p>
            <a:pPr algn="ctr">
              <a:lnSpc>
                <a:spcPts val="17810"/>
              </a:lnSpc>
              <a:spcBef>
                <a:spcPct val="0"/>
              </a:spcBef>
            </a:pPr>
            <a:r>
              <a:rPr lang="en-US" sz="12721">
                <a:solidFill>
                  <a:srgbClr val="445947"/>
                </a:solidFill>
                <a:latin typeface="#9Slide06 Thillends"/>
                <a:ea typeface="#9Slide06 Thillends"/>
                <a:cs typeface="#9Slide06 Thillends"/>
                <a:sym typeface="#9Slide06 Thillends"/>
              </a:rPr>
              <a:t>Trò chơi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28700" y="920337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3174492" y="3112008"/>
            <a:ext cx="7315200" cy="1091184"/>
          </a:xfrm>
          <a:custGeom>
            <a:avLst/>
            <a:gdLst/>
            <a:ahLst/>
            <a:cxnLst/>
            <a:rect l="l" t="t" r="r" b="b"/>
            <a:pathLst>
              <a:path w="7315200" h="1091184">
                <a:moveTo>
                  <a:pt x="0" y="1091184"/>
                </a:moveTo>
                <a:lnTo>
                  <a:pt x="7315200" y="1091184"/>
                </a:lnTo>
                <a:lnTo>
                  <a:pt x="7315200" y="0"/>
                </a:lnTo>
                <a:lnTo>
                  <a:pt x="0" y="0"/>
                </a:lnTo>
                <a:lnTo>
                  <a:pt x="0" y="109118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972800" y="9203375"/>
            <a:ext cx="7315200" cy="1258824"/>
          </a:xfrm>
          <a:custGeom>
            <a:avLst/>
            <a:gdLst/>
            <a:ahLst/>
            <a:cxnLst/>
            <a:rect l="l" t="t" r="r" b="b"/>
            <a:pathLst>
              <a:path w="7315200" h="1258824">
                <a:moveTo>
                  <a:pt x="0" y="0"/>
                </a:moveTo>
                <a:lnTo>
                  <a:pt x="7315200" y="0"/>
                </a:lnTo>
                <a:lnTo>
                  <a:pt x="7315200" y="1258824"/>
                </a:lnTo>
                <a:lnTo>
                  <a:pt x="0" y="1258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0" y="566299"/>
            <a:ext cx="7035357" cy="9720701"/>
          </a:xfrm>
          <a:custGeom>
            <a:avLst/>
            <a:gdLst/>
            <a:ahLst/>
            <a:cxnLst/>
            <a:rect l="l" t="t" r="r" b="b"/>
            <a:pathLst>
              <a:path w="7035357" h="9720701">
                <a:moveTo>
                  <a:pt x="0" y="0"/>
                </a:moveTo>
                <a:lnTo>
                  <a:pt x="7035357" y="0"/>
                </a:lnTo>
                <a:lnTo>
                  <a:pt x="7035357" y="9720701"/>
                </a:lnTo>
                <a:lnTo>
                  <a:pt x="0" y="9720701"/>
                </a:lnTo>
                <a:lnTo>
                  <a:pt x="0" y="0"/>
                </a:lnTo>
                <a:close/>
              </a:path>
            </a:pathLst>
          </a:custGeom>
          <a:blipFill>
            <a:blip r:embed="rId8"/>
            <a:stretch>
              <a:fillRect/>
            </a:stretch>
          </a:blipFill>
        </p:spPr>
      </p:sp>
      <p:sp>
        <p:nvSpPr>
          <p:cNvPr id="6" name="Freeform 6"/>
          <p:cNvSpPr/>
          <p:nvPr/>
        </p:nvSpPr>
        <p:spPr>
          <a:xfrm flipH="1">
            <a:off x="6137185" y="474778"/>
            <a:ext cx="9176176" cy="6840422"/>
          </a:xfrm>
          <a:custGeom>
            <a:avLst/>
            <a:gdLst/>
            <a:ahLst/>
            <a:cxnLst/>
            <a:rect l="l" t="t" r="r" b="b"/>
            <a:pathLst>
              <a:path w="9176176" h="6840422">
                <a:moveTo>
                  <a:pt x="9176176" y="0"/>
                </a:moveTo>
                <a:lnTo>
                  <a:pt x="0" y="0"/>
                </a:lnTo>
                <a:lnTo>
                  <a:pt x="0" y="6840422"/>
                </a:lnTo>
                <a:lnTo>
                  <a:pt x="9176176" y="6840422"/>
                </a:lnTo>
                <a:lnTo>
                  <a:pt x="917617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TextBox 7"/>
          <p:cNvSpPr txBox="1"/>
          <p:nvPr/>
        </p:nvSpPr>
        <p:spPr>
          <a:xfrm>
            <a:off x="6521853" y="2294998"/>
            <a:ext cx="8108547" cy="2056600"/>
          </a:xfrm>
          <a:prstGeom prst="rect">
            <a:avLst/>
          </a:prstGeom>
        </p:spPr>
        <p:txBody>
          <a:bodyPr lIns="0" tIns="0" rIns="0" bIns="0" rtlCol="0" anchor="t">
            <a:spAutoFit/>
          </a:bodyPr>
          <a:lstStyle/>
          <a:p>
            <a:pPr algn="ctr">
              <a:lnSpc>
                <a:spcPts val="7771"/>
              </a:lnSpc>
            </a:pPr>
            <a:r>
              <a:rPr lang="en-US" sz="5551">
                <a:solidFill>
                  <a:srgbClr val="445947"/>
                </a:solidFill>
                <a:latin typeface="#9Slide05 SVNBulgary"/>
                <a:ea typeface="#9Slide05 SVNBulgary"/>
                <a:cs typeface="#9Slide05 SVNBulgary"/>
                <a:sym typeface="#9Slide05 SVNBulgary"/>
              </a:rPr>
              <a:t>Vì sao em chọn đặt câu đơn và câu ghép để diễn đạt hình ảnh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080243" y="-668009"/>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14047980" y="5926836"/>
            <a:ext cx="7315200" cy="1405128"/>
          </a:xfrm>
          <a:custGeom>
            <a:avLst/>
            <a:gdLst/>
            <a:ahLst/>
            <a:cxnLst/>
            <a:rect l="l" t="t" r="r" b="b"/>
            <a:pathLst>
              <a:path w="7315200" h="1405128">
                <a:moveTo>
                  <a:pt x="7315200" y="0"/>
                </a:moveTo>
                <a:lnTo>
                  <a:pt x="0" y="0"/>
                </a:lnTo>
                <a:lnTo>
                  <a:pt x="0" y="1405128"/>
                </a:lnTo>
                <a:lnTo>
                  <a:pt x="7315200" y="1405128"/>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9002754" y="-242316"/>
            <a:ext cx="7315200" cy="1271016"/>
          </a:xfrm>
          <a:custGeom>
            <a:avLst/>
            <a:gdLst/>
            <a:ahLst/>
            <a:cxnLst/>
            <a:rect l="l" t="t" r="r" b="b"/>
            <a:pathLst>
              <a:path w="7315200" h="1271016">
                <a:moveTo>
                  <a:pt x="0" y="0"/>
                </a:moveTo>
                <a:lnTo>
                  <a:pt x="7315200" y="0"/>
                </a:lnTo>
                <a:lnTo>
                  <a:pt x="7315200" y="1271016"/>
                </a:lnTo>
                <a:lnTo>
                  <a:pt x="0" y="1271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246513" y="1939531"/>
            <a:ext cx="11974687" cy="1423467"/>
          </a:xfrm>
          <a:prstGeom prst="rect">
            <a:avLst/>
          </a:prstGeom>
        </p:spPr>
        <p:txBody>
          <a:bodyPr wrap="square" lIns="0" tIns="0" rIns="0" bIns="0" rtlCol="0" anchor="t">
            <a:spAutoFit/>
          </a:bodyPr>
          <a:lstStyle/>
          <a:p>
            <a:pPr algn="l">
              <a:lnSpc>
                <a:spcPts val="11108"/>
              </a:lnSpc>
            </a:pPr>
            <a:r>
              <a:rPr lang="en-US" sz="9256">
                <a:solidFill>
                  <a:srgbClr val="445947"/>
                </a:solidFill>
                <a:latin typeface="#9Slide06 Thillends"/>
                <a:ea typeface="#9Slide06 Thillends"/>
                <a:cs typeface="#9Slide06 Thillends"/>
                <a:sym typeface="#9Slide06 Thillends"/>
              </a:rPr>
              <a:t>Tiết 76- Thực hành tiếng Việt: </a:t>
            </a:r>
          </a:p>
        </p:txBody>
      </p:sp>
      <p:sp>
        <p:nvSpPr>
          <p:cNvPr id="6" name="TextBox 6"/>
          <p:cNvSpPr txBox="1"/>
          <p:nvPr/>
        </p:nvSpPr>
        <p:spPr>
          <a:xfrm>
            <a:off x="52714" y="3515645"/>
            <a:ext cx="17467275" cy="3193503"/>
          </a:xfrm>
          <a:prstGeom prst="rect">
            <a:avLst/>
          </a:prstGeom>
        </p:spPr>
        <p:txBody>
          <a:bodyPr lIns="0" tIns="0" rIns="0" bIns="0" rtlCol="0" anchor="t">
            <a:spAutoFit/>
          </a:bodyPr>
          <a:lstStyle/>
          <a:p>
            <a:pPr algn="ctr">
              <a:lnSpc>
                <a:spcPts val="8312"/>
              </a:lnSpc>
            </a:pPr>
            <a:r>
              <a:rPr lang="en-US" sz="6926" b="1" dirty="0">
                <a:solidFill>
                  <a:srgbClr val="FF0000"/>
                </a:solidFill>
                <a:latin typeface="#9Slide03 Arima Madurai Black"/>
                <a:ea typeface="#9Slide03 Arima Madurai Black"/>
                <a:cs typeface="#9Slide03 Arima Madurai Black"/>
                <a:sym typeface="#9Slide03 Arima Madurai Black"/>
              </a:rPr>
              <a:t>LỰA CHỌN CÂU ĐƠN, CÂU GHÉP;</a:t>
            </a:r>
          </a:p>
          <a:p>
            <a:pPr algn="ctr">
              <a:lnSpc>
                <a:spcPts val="8312"/>
              </a:lnSpc>
            </a:pPr>
            <a:r>
              <a:rPr lang="en-US" sz="6926" b="1" dirty="0">
                <a:solidFill>
                  <a:srgbClr val="FF0000"/>
                </a:solidFill>
                <a:latin typeface="#9Slide03 Arima Madurai Black"/>
                <a:ea typeface="#9Slide03 Arima Madurai Black"/>
                <a:cs typeface="#9Slide03 Arima Madurai Black"/>
                <a:sym typeface="#9Slide03 Arima Madurai Black"/>
              </a:rPr>
              <a:t>CÁC KIỂU CÂU GHÉP VÀ PHƯƠNG TIỆN NỐI CÁC VẾ CÂU GHÉP</a:t>
            </a:r>
          </a:p>
        </p:txBody>
      </p:sp>
      <p:sp>
        <p:nvSpPr>
          <p:cNvPr id="7" name="Freeform 7"/>
          <p:cNvSpPr/>
          <p:nvPr/>
        </p:nvSpPr>
        <p:spPr>
          <a:xfrm>
            <a:off x="3909060" y="9258300"/>
            <a:ext cx="2167250" cy="2167250"/>
          </a:xfrm>
          <a:custGeom>
            <a:avLst/>
            <a:gdLst/>
            <a:ahLst/>
            <a:cxnLst/>
            <a:rect l="l" t="t" r="r" b="b"/>
            <a:pathLst>
              <a:path w="2167250" h="2167250">
                <a:moveTo>
                  <a:pt x="0" y="0"/>
                </a:moveTo>
                <a:lnTo>
                  <a:pt x="2167249" y="0"/>
                </a:lnTo>
                <a:lnTo>
                  <a:pt x="2167249" y="2167250"/>
                </a:lnTo>
                <a:lnTo>
                  <a:pt x="0" y="216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flipH="1" flipV="1">
            <a:off x="10972800" y="0"/>
            <a:ext cx="7315200" cy="1435608"/>
          </a:xfrm>
          <a:custGeom>
            <a:avLst/>
            <a:gdLst/>
            <a:ahLst/>
            <a:cxnLst/>
            <a:rect l="l" t="t" r="r" b="b"/>
            <a:pathLst>
              <a:path w="7315200" h="1435608">
                <a:moveTo>
                  <a:pt x="7315200" y="1435608"/>
                </a:moveTo>
                <a:lnTo>
                  <a:pt x="0" y="1435608"/>
                </a:lnTo>
                <a:lnTo>
                  <a:pt x="0" y="0"/>
                </a:lnTo>
                <a:lnTo>
                  <a:pt x="7315200" y="0"/>
                </a:lnTo>
                <a:lnTo>
                  <a:pt x="7315200" y="1435608"/>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2927604" y="5899404"/>
            <a:ext cx="7315200" cy="1459992"/>
          </a:xfrm>
          <a:custGeom>
            <a:avLst/>
            <a:gdLst/>
            <a:ahLst/>
            <a:cxnLst/>
            <a:rect l="l" t="t" r="r" b="b"/>
            <a:pathLst>
              <a:path w="7315200" h="1459992">
                <a:moveTo>
                  <a:pt x="0" y="0"/>
                </a:moveTo>
                <a:lnTo>
                  <a:pt x="7315200" y="0"/>
                </a:lnTo>
                <a:lnTo>
                  <a:pt x="7315200" y="1459992"/>
                </a:lnTo>
                <a:lnTo>
                  <a:pt x="0" y="14599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1083625"/>
            <a:ext cx="2167250" cy="2167250"/>
          </a:xfrm>
          <a:custGeom>
            <a:avLst/>
            <a:gdLst/>
            <a:ahLst/>
            <a:cxnLst/>
            <a:rect l="l" t="t" r="r" b="b"/>
            <a:pathLst>
              <a:path w="2167250" h="2167250">
                <a:moveTo>
                  <a:pt x="0" y="0"/>
                </a:moveTo>
                <a:lnTo>
                  <a:pt x="2167250" y="0"/>
                </a:lnTo>
                <a:lnTo>
                  <a:pt x="2167250" y="2167250"/>
                </a:lnTo>
                <a:lnTo>
                  <a:pt x="0" y="2167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972800" y="4026216"/>
            <a:ext cx="9739695" cy="5750478"/>
          </a:xfrm>
          <a:custGeom>
            <a:avLst/>
            <a:gdLst/>
            <a:ahLst/>
            <a:cxnLst/>
            <a:rect l="l" t="t" r="r" b="b"/>
            <a:pathLst>
              <a:path w="9739695" h="5750478">
                <a:moveTo>
                  <a:pt x="0" y="0"/>
                </a:moveTo>
                <a:lnTo>
                  <a:pt x="9739695" y="0"/>
                </a:lnTo>
                <a:lnTo>
                  <a:pt x="9739695" y="5750478"/>
                </a:lnTo>
                <a:lnTo>
                  <a:pt x="0" y="5750478"/>
                </a:lnTo>
                <a:lnTo>
                  <a:pt x="0" y="0"/>
                </a:lnTo>
                <a:close/>
              </a:path>
            </a:pathLst>
          </a:custGeom>
          <a:blipFill>
            <a:blip r:embed="rId8"/>
            <a:stretch>
              <a:fillRect/>
            </a:stretch>
          </a:blipFill>
        </p:spPr>
      </p:sp>
      <p:sp>
        <p:nvSpPr>
          <p:cNvPr id="6" name="TextBox 6"/>
          <p:cNvSpPr txBox="1"/>
          <p:nvPr/>
        </p:nvSpPr>
        <p:spPr>
          <a:xfrm>
            <a:off x="-1111810" y="2091901"/>
            <a:ext cx="13770916" cy="1714500"/>
          </a:xfrm>
          <a:prstGeom prst="rect">
            <a:avLst/>
          </a:prstGeom>
        </p:spPr>
        <p:txBody>
          <a:bodyPr lIns="0" tIns="0" rIns="0" bIns="0" rtlCol="0" anchor="t">
            <a:spAutoFit/>
          </a:bodyPr>
          <a:lstStyle/>
          <a:p>
            <a:pPr algn="r">
              <a:lnSpc>
                <a:spcPts val="13200"/>
              </a:lnSpc>
            </a:pPr>
            <a:r>
              <a:rPr lang="en-US" sz="12000">
                <a:solidFill>
                  <a:srgbClr val="A63F27"/>
                </a:solidFill>
                <a:latin typeface="#9Slide03 Arima Madurai Black"/>
                <a:ea typeface="#9Slide03 Arima Madurai Black"/>
                <a:cs typeface="#9Slide03 Arima Madurai Black"/>
                <a:sym typeface="#9Slide03 Arima Madurai Black"/>
              </a:rPr>
              <a:t>PHẦN 1</a:t>
            </a:r>
          </a:p>
        </p:txBody>
      </p:sp>
      <p:sp>
        <p:nvSpPr>
          <p:cNvPr id="7" name="TextBox 7"/>
          <p:cNvSpPr txBox="1"/>
          <p:nvPr/>
        </p:nvSpPr>
        <p:spPr>
          <a:xfrm>
            <a:off x="1247462" y="3319198"/>
            <a:ext cx="12773338" cy="2689193"/>
          </a:xfrm>
          <a:prstGeom prst="rect">
            <a:avLst/>
          </a:prstGeom>
        </p:spPr>
        <p:txBody>
          <a:bodyPr wrap="square" lIns="0" tIns="0" rIns="0" bIns="0" rtlCol="0" anchor="t">
            <a:spAutoFit/>
          </a:bodyPr>
          <a:lstStyle/>
          <a:p>
            <a:pPr algn="ctr">
              <a:lnSpc>
                <a:spcPts val="21921"/>
              </a:lnSpc>
            </a:pPr>
            <a:r>
              <a:rPr lang="en-US" sz="15658" dirty="0">
                <a:solidFill>
                  <a:srgbClr val="445947"/>
                </a:solidFill>
                <a:latin typeface="#9Slide06 Thillends"/>
                <a:ea typeface="#9Slide06 Thillends"/>
                <a:cs typeface="#9Slide06 Thillends"/>
                <a:sym typeface="#9Slide06 Thillends"/>
              </a:rPr>
              <a:t>Tri </a:t>
            </a:r>
            <a:r>
              <a:rPr lang="en-US" sz="15658" dirty="0" err="1">
                <a:solidFill>
                  <a:srgbClr val="445947"/>
                </a:solidFill>
                <a:latin typeface="#9Slide06 Thillends"/>
                <a:ea typeface="#9Slide06 Thillends"/>
                <a:cs typeface="#9Slide06 Thillends"/>
                <a:sym typeface="#9Slide06 Thillends"/>
              </a:rPr>
              <a:t>thức</a:t>
            </a:r>
            <a:r>
              <a:rPr lang="en-US" sz="15658" dirty="0">
                <a:solidFill>
                  <a:srgbClr val="445947"/>
                </a:solidFill>
                <a:latin typeface="#9Slide06 Thillends"/>
                <a:ea typeface="#9Slide06 Thillends"/>
                <a:cs typeface="#9Slide06 Thillends"/>
                <a:sym typeface="#9Slide06 Thillends"/>
              </a:rPr>
              <a:t> </a:t>
            </a:r>
            <a:r>
              <a:rPr lang="en-US" sz="15658" dirty="0" err="1">
                <a:solidFill>
                  <a:srgbClr val="445947"/>
                </a:solidFill>
                <a:latin typeface="#9Slide06 Thillends"/>
                <a:ea typeface="#9Slide06 Thillends"/>
                <a:cs typeface="#9Slide06 Thillends"/>
                <a:sym typeface="#9Slide06 Thillends"/>
              </a:rPr>
              <a:t>tiếng</a:t>
            </a:r>
            <a:r>
              <a:rPr lang="en-US" sz="15658" dirty="0">
                <a:solidFill>
                  <a:srgbClr val="445947"/>
                </a:solidFill>
                <a:latin typeface="#9Slide06 Thillends"/>
                <a:ea typeface="#9Slide06 Thillends"/>
                <a:cs typeface="#9Slide06 Thillends"/>
                <a:sym typeface="#9Slide06 Thillends"/>
              </a:rPr>
              <a:t> </a:t>
            </a:r>
            <a:r>
              <a:rPr lang="en-US" sz="15658" dirty="0" err="1">
                <a:solidFill>
                  <a:srgbClr val="445947"/>
                </a:solidFill>
                <a:latin typeface="#9Slide06 Thillends"/>
                <a:ea typeface="#9Slide06 Thillends"/>
                <a:cs typeface="#9Slide06 Thillends"/>
                <a:sym typeface="#9Slide06 Thillends"/>
              </a:rPr>
              <a:t>Việt</a:t>
            </a:r>
            <a:endParaRPr lang="en-US" sz="15658" dirty="0">
              <a:solidFill>
                <a:srgbClr val="445947"/>
              </a:solidFill>
              <a:latin typeface="#9Slide06 Thillends"/>
              <a:ea typeface="#9Slide06 Thillends"/>
              <a:cs typeface="#9Slide06 Thillends"/>
              <a:sym typeface="#9Slide06 Thillends"/>
            </a:endParaRPr>
          </a:p>
        </p:txBody>
      </p:sp>
      <p:sp>
        <p:nvSpPr>
          <p:cNvPr id="8" name="TextBox 8"/>
          <p:cNvSpPr txBox="1"/>
          <p:nvPr/>
        </p:nvSpPr>
        <p:spPr>
          <a:xfrm>
            <a:off x="1946980" y="6056016"/>
            <a:ext cx="10580300" cy="615718"/>
          </a:xfrm>
          <a:prstGeom prst="rect">
            <a:avLst/>
          </a:prstGeom>
        </p:spPr>
        <p:txBody>
          <a:bodyPr lIns="0" tIns="0" rIns="0" bIns="0" rtlCol="0" anchor="t">
            <a:spAutoFit/>
          </a:bodyPr>
          <a:lstStyle/>
          <a:p>
            <a:pPr algn="just">
              <a:lnSpc>
                <a:spcPts val="4787"/>
              </a:lnSpc>
            </a:pPr>
            <a:r>
              <a:rPr lang="en-US" sz="4352" dirty="0">
                <a:solidFill>
                  <a:srgbClr val="B87807"/>
                </a:solidFill>
                <a:latin typeface="#9Slide03 Arima Madurai Black"/>
                <a:ea typeface="#9Slide03 Arima Madurai Black"/>
                <a:cs typeface="#9Slide03 Arima Madurai Black"/>
                <a:sym typeface="#9Slide03 Arima Madurai Black"/>
              </a:rPr>
              <a:t>1. VIỆC LỰA CHỌN CÂU ĐƠN VÀ CÂU GHÉP</a:t>
            </a:r>
          </a:p>
        </p:txBody>
      </p:sp>
      <p:sp>
        <p:nvSpPr>
          <p:cNvPr id="9" name="TextBox 9"/>
          <p:cNvSpPr txBox="1"/>
          <p:nvPr/>
        </p:nvSpPr>
        <p:spPr>
          <a:xfrm>
            <a:off x="2078806" y="6949080"/>
            <a:ext cx="10580300" cy="615718"/>
          </a:xfrm>
          <a:prstGeom prst="rect">
            <a:avLst/>
          </a:prstGeom>
        </p:spPr>
        <p:txBody>
          <a:bodyPr lIns="0" tIns="0" rIns="0" bIns="0" rtlCol="0" anchor="t">
            <a:spAutoFit/>
          </a:bodyPr>
          <a:lstStyle/>
          <a:p>
            <a:pPr algn="just">
              <a:lnSpc>
                <a:spcPts val="4787"/>
              </a:lnSpc>
            </a:pPr>
            <a:r>
              <a:rPr lang="en-US" sz="4352" dirty="0">
                <a:solidFill>
                  <a:srgbClr val="B87807"/>
                </a:solidFill>
                <a:latin typeface="#9Slide03 Arima Madurai Black"/>
                <a:ea typeface="#9Slide03 Arima Madurai Black"/>
                <a:cs typeface="#9Slide03 Arima Madurai Black"/>
                <a:sym typeface="#9Slide03 Arima Madurai Black"/>
              </a:rPr>
              <a:t>2. CÁC KIỂU CÂU GHÉP</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3705</Words>
  <Application>Microsoft Office PowerPoint</Application>
  <PresentationFormat>Custom</PresentationFormat>
  <Paragraphs>238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#9Slide05 SVNBulgary</vt:lpstr>
      <vt:lpstr>Arial</vt:lpstr>
      <vt:lpstr>Calibri</vt:lpstr>
      <vt:lpstr>#9Slide06 Thillends</vt:lpstr>
      <vt:lpstr>#9Slide03 Arima Madurai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9KN_Thuc hanh tieng Viet</dc:title>
  <dc:creator>DELL</dc:creator>
  <cp:lastModifiedBy>hoa pham</cp:lastModifiedBy>
  <cp:revision>5</cp:revision>
  <dcterms:created xsi:type="dcterms:W3CDTF">2006-08-16T00:00:00Z</dcterms:created>
  <dcterms:modified xsi:type="dcterms:W3CDTF">2025-01-20T16:37:28Z</dcterms:modified>
  <dc:identifier>DAGWGPS8S80</dc:identifier>
</cp:coreProperties>
</file>