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265" r:id="rId5"/>
    <p:sldId id="619" r:id="rId6"/>
    <p:sldId id="621" r:id="rId7"/>
    <p:sldId id="260" r:id="rId8"/>
    <p:sldId id="261" r:id="rId9"/>
    <p:sldId id="617" r:id="rId10"/>
    <p:sldId id="262" r:id="rId11"/>
    <p:sldId id="618" r:id="rId12"/>
    <p:sldId id="263" r:id="rId13"/>
    <p:sldId id="622" r:id="rId14"/>
    <p:sldId id="639" r:id="rId15"/>
    <p:sldId id="640" r:id="rId16"/>
    <p:sldId id="641" r:id="rId17"/>
    <p:sldId id="394" r:id="rId18"/>
    <p:sldId id="405" r:id="rId19"/>
    <p:sldId id="407" r:id="rId20"/>
    <p:sldId id="408" r:id="rId21"/>
    <p:sldId id="395" r:id="rId22"/>
    <p:sldId id="406" r:id="rId23"/>
    <p:sldId id="409" r:id="rId24"/>
    <p:sldId id="410" r:id="rId25"/>
    <p:sldId id="418" r:id="rId26"/>
    <p:sldId id="419" r:id="rId27"/>
    <p:sldId id="316" r:id="rId28"/>
    <p:sldId id="623" r:id="rId29"/>
    <p:sldId id="420" r:id="rId30"/>
    <p:sldId id="422" r:id="rId31"/>
    <p:sldId id="423" r:id="rId32"/>
    <p:sldId id="378" r:id="rId33"/>
    <p:sldId id="414" r:id="rId34"/>
    <p:sldId id="624" r:id="rId35"/>
    <p:sldId id="415" r:id="rId36"/>
    <p:sldId id="424" r:id="rId37"/>
    <p:sldId id="614" r:id="rId38"/>
    <p:sldId id="626" r:id="rId39"/>
    <p:sldId id="628" r:id="rId40"/>
    <p:sldId id="629" r:id="rId41"/>
    <p:sldId id="630" r:id="rId42"/>
    <p:sldId id="631" r:id="rId43"/>
    <p:sldId id="635" r:id="rId44"/>
    <p:sldId id="634" r:id="rId45"/>
    <p:sldId id="633" r:id="rId46"/>
    <p:sldId id="632" r:id="rId47"/>
    <p:sldId id="637" r:id="rId48"/>
    <p:sldId id="616" r:id="rId49"/>
    <p:sldId id="31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Kiểu Trung bình 2 - Màu chủ đề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3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B986A-F473-42D3-BE7A-020F41EA8E41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08682-3142-45AE-B2EB-54632CB66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03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c. Dịch vụ</a:t>
            </a:r>
          </a:p>
        </p:txBody>
      </p:sp>
    </p:spTree>
    <p:extLst>
      <p:ext uri="{BB962C8B-B14F-4D97-AF65-F5344CB8AC3E}">
        <p14:creationId xmlns:p14="http://schemas.microsoft.com/office/powerpoint/2010/main" val="1697422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6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9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500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398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86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790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Đúng hoặc S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222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83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93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 rotWithShape="1">
          <a:blip r:embed="rId2"/>
          <a:srcRect l="246" t="34980" r="1007" b="751"/>
          <a:stretch>
            <a:fillRect/>
          </a:stretch>
        </p:blipFill>
        <p:spPr>
          <a:xfrm flipH="1"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960000" y="3422400"/>
            <a:ext cx="6756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1123735" y="2135167"/>
            <a:ext cx="16168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0000" y="4426033"/>
            <a:ext cx="67568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 rot="-1086932" flipH="1">
            <a:off x="8666421" y="256503"/>
            <a:ext cx="771767" cy="925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2830997">
            <a:off x="203329" y="5162036"/>
            <a:ext cx="792079" cy="90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2830997">
            <a:off x="11196595" y="5688519"/>
            <a:ext cx="792079" cy="900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98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60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09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85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0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5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791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03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63EC3-535A-46E8-8387-B9728DBD05F0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90BCD75-B666-4A30-B898-E78559432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44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7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24.svg"/><Relationship Id="rId9" Type="http://schemas.openxmlformats.org/officeDocument/2006/relationships/image" Target="../media/image2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UOBDRHlUTI?si=Kqg1C8dzkVhtM-Gq" TargetMode="Externa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7.svg"/><Relationship Id="rId7" Type="http://schemas.openxmlformats.org/officeDocument/2006/relationships/image" Target="../media/image91.svg"/><Relationship Id="rId12" Type="http://schemas.openxmlformats.org/officeDocument/2006/relationships/image" Target="../media/image35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4.gif"/><Relationship Id="rId5" Type="http://schemas.openxmlformats.org/officeDocument/2006/relationships/image" Target="../media/image89.sv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93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187DE4E-1DBD-5A5E-6984-62C986BF2E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5681" y="650974"/>
            <a:ext cx="9012998" cy="1883869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 Light" panose="00000400000000000000" pitchFamily="2" charset="0"/>
              </a:rPr>
              <a:t>MỞ ĐẦU: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Comfortaa Light" panose="00000400000000000000" pitchFamily="2" charset="0"/>
            </a:endParaRPr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21E9D9EE-3AFA-B480-6597-F72BCBC40D01}"/>
              </a:ext>
            </a:extLst>
          </p:cNvPr>
          <p:cNvSpPr/>
          <p:nvPr/>
        </p:nvSpPr>
        <p:spPr>
          <a:xfrm>
            <a:off x="1705628" y="3429000"/>
            <a:ext cx="8455068" cy="3449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Đồ họa 5" descr="Dance outline">
            <a:extLst>
              <a:ext uri="{FF2B5EF4-FFF2-40B4-BE49-F238E27FC236}">
                <a16:creationId xmlns="" xmlns:a16="http://schemas.microsoft.com/office/drawing/2014/main" id="{F776149E-8450-6F44-ADBB-59FF7987F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31304" y="3522945"/>
            <a:ext cx="914400" cy="91440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620FAD8B-652D-D82B-3E6B-4E1DAC908B33}"/>
              </a:ext>
            </a:extLst>
          </p:cNvPr>
          <p:cNvSpPr txBox="1"/>
          <p:nvPr/>
        </p:nvSpPr>
        <p:spPr>
          <a:xfrm>
            <a:off x="3135681" y="3656979"/>
            <a:ext cx="71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cặp</a:t>
            </a:r>
            <a:r>
              <a:rPr lang="en-US" sz="3200" dirty="0" smtClean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đôi</a:t>
            </a:r>
            <a:endParaRPr lang="en-US" sz="3200" dirty="0">
              <a:solidFill>
                <a:srgbClr val="C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5" name="Đồ họa 4" descr="Clipboard with solid fill">
            <a:extLst>
              <a:ext uri="{FF2B5EF4-FFF2-40B4-BE49-F238E27FC236}">
                <a16:creationId xmlns="" xmlns:a16="http://schemas.microsoft.com/office/drawing/2014/main" id="{927C2AB5-5FF9-D60E-FB2E-F0AD92C4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959106" y="4437345"/>
            <a:ext cx="914400" cy="9144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5804CAC2-E1C7-60CA-5C95-77E5ECEDD127}"/>
              </a:ext>
            </a:extLst>
          </p:cNvPr>
          <p:cNvSpPr txBox="1"/>
          <p:nvPr/>
        </p:nvSpPr>
        <p:spPr>
          <a:xfrm>
            <a:off x="3031733" y="4602157"/>
            <a:ext cx="71607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tỉnh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phố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tên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tô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màu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tỉnh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phố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em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tìm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pic>
        <p:nvPicPr>
          <p:cNvPr id="10" name="Đồ họa 9" descr="Alarm clock outline">
            <a:extLst>
              <a:ext uri="{FF2B5EF4-FFF2-40B4-BE49-F238E27FC236}">
                <a16:creationId xmlns="" xmlns:a16="http://schemas.microsoft.com/office/drawing/2014/main" id="{BB21A024-A22F-D7CF-417B-D42435F29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959105" y="5538070"/>
            <a:ext cx="914400" cy="91440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C875E80F-653E-052F-E8DB-5A659C4688EB}"/>
              </a:ext>
            </a:extLst>
          </p:cNvPr>
          <p:cNvSpPr txBox="1"/>
          <p:nvPr/>
        </p:nvSpPr>
        <p:spPr>
          <a:xfrm>
            <a:off x="3031732" y="5835920"/>
            <a:ext cx="71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03 </a:t>
            </a:r>
            <a:r>
              <a:rPr lang="en-US" sz="32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phút</a:t>
            </a:r>
            <a:endParaRPr lang="en-US" sz="3200" dirty="0">
              <a:solidFill>
                <a:srgbClr val="C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E4FEBC83-0264-FE90-3882-18F53BF0D880}"/>
              </a:ext>
            </a:extLst>
          </p:cNvPr>
          <p:cNvSpPr/>
          <p:nvPr/>
        </p:nvSpPr>
        <p:spPr>
          <a:xfrm>
            <a:off x="0" y="-1"/>
            <a:ext cx="6096000" cy="98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="" xmlns:a16="http://schemas.microsoft.com/office/drawing/2014/main" id="{8E812F74-FC44-2007-0D4A-4F2E283F2C75}"/>
              </a:ext>
            </a:extLst>
          </p:cNvPr>
          <p:cNvSpPr txBox="1"/>
          <p:nvPr/>
        </p:nvSpPr>
        <p:spPr>
          <a:xfrm>
            <a:off x="1606527" y="889000"/>
            <a:ext cx="9857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Thực</a:t>
            </a:r>
            <a:r>
              <a:rPr lang="en-US" sz="32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3200" b="1" dirty="0" err="1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hiện</a:t>
            </a:r>
            <a:r>
              <a:rPr lang="en-US" sz="32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3200" b="1" dirty="0" err="1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kĩ</a:t>
            </a:r>
            <a:r>
              <a:rPr lang="en-US" sz="32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3200" b="1" dirty="0" err="1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thuật</a:t>
            </a:r>
            <a:r>
              <a:rPr lang="en-US" sz="32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3200" b="1" dirty="0" err="1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lẩu</a:t>
            </a:r>
            <a:r>
              <a:rPr lang="en-US" sz="32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3200" b="1" dirty="0" err="1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băng</a:t>
            </a:r>
            <a:r>
              <a:rPr lang="en-US" sz="3200" b="1" dirty="0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3200" b="1" dirty="0" err="1"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chuyền</a:t>
            </a:r>
            <a:endParaRPr lang="en-US" sz="3200" b="1" dirty="0"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3C5F13B9-BD72-50E4-1FCB-D2AFE06929C3}"/>
              </a:ext>
            </a:extLst>
          </p:cNvPr>
          <p:cNvSpPr/>
          <p:nvPr/>
        </p:nvSpPr>
        <p:spPr>
          <a:xfrm>
            <a:off x="906050" y="1473775"/>
            <a:ext cx="2242159" cy="47172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1:Hs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việc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viên</a:t>
            </a:r>
            <a:endParaRPr lang="en-US" sz="2400" dirty="0">
              <a:solidFill>
                <a:schemeClr val="tx1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9B761B1D-5BAE-2873-A0C0-AB866F53603A}"/>
              </a:ext>
            </a:extLst>
          </p:cNvPr>
          <p:cNvSpPr/>
          <p:nvPr/>
        </p:nvSpPr>
        <p:spPr>
          <a:xfrm>
            <a:off x="4739014" y="1473775"/>
            <a:ext cx="2242159" cy="471721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2:Hs 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di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chuyển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lần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lượt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hiệu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lệnh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Giáo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trao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đổi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đôi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bạn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diện</a:t>
            </a:r>
            <a:endParaRPr lang="en-US" sz="2400" dirty="0">
              <a:solidFill>
                <a:schemeClr val="tx1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BCF1CD97-C653-31E0-DF63-24125D8F4253}"/>
              </a:ext>
            </a:extLst>
          </p:cNvPr>
          <p:cNvSpPr/>
          <p:nvPr/>
        </p:nvSpPr>
        <p:spPr>
          <a:xfrm>
            <a:off x="8571978" y="1473775"/>
            <a:ext cx="2242159" cy="4805727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Nhiệm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vụ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3:Giáo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viên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gọi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bất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kì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1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sinh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hỏi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Khen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thưởng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đôi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tìm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được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câu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trả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lời</a:t>
            </a:r>
            <a:r>
              <a:rPr lang="en-US" sz="24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đúng</a:t>
            </a:r>
            <a:endParaRPr lang="en-US" sz="2400" dirty="0">
              <a:solidFill>
                <a:schemeClr val="tx1"/>
              </a:solidFill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20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>
            <a:extLst>
              <a:ext uri="{FF2B5EF4-FFF2-40B4-BE49-F238E27FC236}">
                <a16:creationId xmlns="" xmlns:a16="http://schemas.microsoft.com/office/drawing/2014/main" id="{A7B550E1-265D-A945-1931-EFC3956F05F1}"/>
              </a:ext>
            </a:extLst>
          </p:cNvPr>
          <p:cNvSpPr txBox="1">
            <a:spLocks/>
          </p:cNvSpPr>
          <p:nvPr/>
        </p:nvSpPr>
        <p:spPr>
          <a:xfrm>
            <a:off x="1467631" y="112734"/>
            <a:ext cx="10108507" cy="8909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iêu đề 1">
            <a:extLst>
              <a:ext uri="{FF2B5EF4-FFF2-40B4-BE49-F238E27FC236}">
                <a16:creationId xmlns="" xmlns:a16="http://schemas.microsoft.com/office/drawing/2014/main" id="{8E32E6C8-9C63-4494-D71D-17454E04CE88}"/>
              </a:ext>
            </a:extLst>
          </p:cNvPr>
          <p:cNvSpPr txBox="1">
            <a:spLocks/>
          </p:cNvSpPr>
          <p:nvPr/>
        </p:nvSpPr>
        <p:spPr>
          <a:xfrm>
            <a:off x="1397696" y="1144701"/>
            <a:ext cx="10018736" cy="7985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êu đề 1">
            <a:extLst>
              <a:ext uri="{FF2B5EF4-FFF2-40B4-BE49-F238E27FC236}">
                <a16:creationId xmlns="" xmlns:a16="http://schemas.microsoft.com/office/drawing/2014/main" id="{EF30C2C4-B438-B23C-FB42-6877769BBB1C}"/>
              </a:ext>
            </a:extLst>
          </p:cNvPr>
          <p:cNvSpPr txBox="1">
            <a:spLocks/>
          </p:cNvSpPr>
          <p:nvPr/>
        </p:nvSpPr>
        <p:spPr>
          <a:xfrm>
            <a:off x="1397696" y="1823670"/>
            <a:ext cx="10108507" cy="7004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Tiêu đề 1">
            <a:extLst>
              <a:ext uri="{FF2B5EF4-FFF2-40B4-BE49-F238E27FC236}">
                <a16:creationId xmlns="" xmlns:a16="http://schemas.microsoft.com/office/drawing/2014/main" id="{3662BB7D-1EFE-8802-9850-84A1396B68C6}"/>
              </a:ext>
            </a:extLst>
          </p:cNvPr>
          <p:cNvSpPr txBox="1">
            <a:spLocks/>
          </p:cNvSpPr>
          <p:nvPr/>
        </p:nvSpPr>
        <p:spPr>
          <a:xfrm>
            <a:off x="1467631" y="3026951"/>
            <a:ext cx="10647123" cy="815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0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ình Bầu dục 3">
            <a:extLst>
              <a:ext uri="{FF2B5EF4-FFF2-40B4-BE49-F238E27FC236}">
                <a16:creationId xmlns="" xmlns:a16="http://schemas.microsoft.com/office/drawing/2014/main" id="{FDB4AC53-47F4-32A7-8E63-EB1938FF6041}"/>
              </a:ext>
            </a:extLst>
          </p:cNvPr>
          <p:cNvSpPr/>
          <p:nvPr/>
        </p:nvSpPr>
        <p:spPr>
          <a:xfrm>
            <a:off x="1020869" y="1118871"/>
            <a:ext cx="594988" cy="688933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D14486DE-2BF7-6186-1104-CD105F3C928E}"/>
              </a:ext>
            </a:extLst>
          </p:cNvPr>
          <p:cNvSpPr/>
          <p:nvPr/>
        </p:nvSpPr>
        <p:spPr>
          <a:xfrm>
            <a:off x="328808" y="2131061"/>
            <a:ext cx="1979112" cy="921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QUY MÔ</a:t>
            </a:r>
          </a:p>
        </p:txBody>
      </p:sp>
      <p:pic>
        <p:nvPicPr>
          <p:cNvPr id="7" name="Đồ họa 6" descr="Bar graph with upward trend with solid fill">
            <a:extLst>
              <a:ext uri="{FF2B5EF4-FFF2-40B4-BE49-F238E27FC236}">
                <a16:creationId xmlns="" xmlns:a16="http://schemas.microsoft.com/office/drawing/2014/main" id="{35EC402E-34F5-D4B9-14F7-10841A12F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1164" y="3584930"/>
            <a:ext cx="914400" cy="914400"/>
          </a:xfrm>
          <a:prstGeom prst="rect">
            <a:avLst/>
          </a:prstGeom>
        </p:spPr>
      </p:pic>
      <p:sp>
        <p:nvSpPr>
          <p:cNvPr id="8" name="Mũi tên: Phải 7">
            <a:extLst>
              <a:ext uri="{FF2B5EF4-FFF2-40B4-BE49-F238E27FC236}">
                <a16:creationId xmlns="" xmlns:a16="http://schemas.microsoft.com/office/drawing/2014/main" id="{DF459E40-E02A-AC44-70D0-51C77F06A31A}"/>
              </a:ext>
            </a:extLst>
          </p:cNvPr>
          <p:cNvSpPr/>
          <p:nvPr/>
        </p:nvSpPr>
        <p:spPr>
          <a:xfrm>
            <a:off x="2486416" y="2441671"/>
            <a:ext cx="244259" cy="5325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̃i tên: Xuống 8">
            <a:extLst>
              <a:ext uri="{FF2B5EF4-FFF2-40B4-BE49-F238E27FC236}">
                <a16:creationId xmlns="" xmlns:a16="http://schemas.microsoft.com/office/drawing/2014/main" id="{4162ED63-21F3-D2FF-5276-FB63B931184C}"/>
              </a:ext>
            </a:extLst>
          </p:cNvPr>
          <p:cNvSpPr/>
          <p:nvPr/>
        </p:nvSpPr>
        <p:spPr>
          <a:xfrm>
            <a:off x="1147697" y="3212753"/>
            <a:ext cx="341333" cy="4324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ình Bầu dục 9">
            <a:extLst>
              <a:ext uri="{FF2B5EF4-FFF2-40B4-BE49-F238E27FC236}">
                <a16:creationId xmlns="" xmlns:a16="http://schemas.microsoft.com/office/drawing/2014/main" id="{D5604A51-3713-764B-75C2-AEEE0338F277}"/>
              </a:ext>
            </a:extLst>
          </p:cNvPr>
          <p:cNvSpPr/>
          <p:nvPr/>
        </p:nvSpPr>
        <p:spPr>
          <a:xfrm>
            <a:off x="356990" y="4726939"/>
            <a:ext cx="2094978" cy="178659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irl ">
            <a:extLst>
              <a:ext uri="{FF2B5EF4-FFF2-40B4-BE49-F238E27FC236}">
                <a16:creationId xmlns="" xmlns:a16="http://schemas.microsoft.com/office/drawing/2014/main" id="{DF68E3AA-2B92-8EF1-EB3E-285C61B8F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04" y="1240858"/>
            <a:ext cx="709808" cy="70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ình chữ nhật: Góc Tròn 10">
            <a:extLst>
              <a:ext uri="{FF2B5EF4-FFF2-40B4-BE49-F238E27FC236}">
                <a16:creationId xmlns="" xmlns:a16="http://schemas.microsoft.com/office/drawing/2014/main" id="{CE9534EB-40C4-C07F-F5B0-FE11292606E6}"/>
              </a:ext>
            </a:extLst>
          </p:cNvPr>
          <p:cNvSpPr/>
          <p:nvPr/>
        </p:nvSpPr>
        <p:spPr>
          <a:xfrm>
            <a:off x="3194137" y="2131061"/>
            <a:ext cx="1979112" cy="921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CƠ CẤU</a:t>
            </a:r>
          </a:p>
        </p:txBody>
      </p:sp>
      <p:sp>
        <p:nvSpPr>
          <p:cNvPr id="12" name="Hình Bầu dục 11">
            <a:extLst>
              <a:ext uri="{FF2B5EF4-FFF2-40B4-BE49-F238E27FC236}">
                <a16:creationId xmlns="" xmlns:a16="http://schemas.microsoft.com/office/drawing/2014/main" id="{2C1EFF6C-2FDA-DF79-960D-44F5C89A1C4F}"/>
              </a:ext>
            </a:extLst>
          </p:cNvPr>
          <p:cNvSpPr/>
          <p:nvPr/>
        </p:nvSpPr>
        <p:spPr>
          <a:xfrm>
            <a:off x="2962405" y="4726939"/>
            <a:ext cx="2094978" cy="178659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ũi tên: Xuống 12">
            <a:extLst>
              <a:ext uri="{FF2B5EF4-FFF2-40B4-BE49-F238E27FC236}">
                <a16:creationId xmlns="" xmlns:a16="http://schemas.microsoft.com/office/drawing/2014/main" id="{18889524-8C60-E0DF-FD53-35946322795F}"/>
              </a:ext>
            </a:extLst>
          </p:cNvPr>
          <p:cNvSpPr/>
          <p:nvPr/>
        </p:nvSpPr>
        <p:spPr>
          <a:xfrm>
            <a:off x="3869500" y="3152436"/>
            <a:ext cx="341333" cy="4324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Đồ họa 14" descr="Aspiration with solid fill">
            <a:extLst>
              <a:ext uri="{FF2B5EF4-FFF2-40B4-BE49-F238E27FC236}">
                <a16:creationId xmlns="" xmlns:a16="http://schemas.microsoft.com/office/drawing/2014/main" id="{18927F36-07DD-B7E8-18E7-CAAB2A56E6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2694" y="3684964"/>
            <a:ext cx="914400" cy="914400"/>
          </a:xfrm>
          <a:prstGeom prst="rect">
            <a:avLst/>
          </a:prstGeom>
        </p:spPr>
      </p:pic>
      <p:sp>
        <p:nvSpPr>
          <p:cNvPr id="16" name="Mũi tên: Phải 15">
            <a:extLst>
              <a:ext uri="{FF2B5EF4-FFF2-40B4-BE49-F238E27FC236}">
                <a16:creationId xmlns="" xmlns:a16="http://schemas.microsoft.com/office/drawing/2014/main" id="{7DE2CA5C-CF57-1069-660B-B7F51F302C94}"/>
              </a:ext>
            </a:extLst>
          </p:cNvPr>
          <p:cNvSpPr/>
          <p:nvPr/>
        </p:nvSpPr>
        <p:spPr>
          <a:xfrm>
            <a:off x="5269282" y="2441671"/>
            <a:ext cx="244259" cy="5325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B4427BED-4B60-77B8-3815-5DD1C273713A}"/>
              </a:ext>
            </a:extLst>
          </p:cNvPr>
          <p:cNvSpPr/>
          <p:nvPr/>
        </p:nvSpPr>
        <p:spPr>
          <a:xfrm>
            <a:off x="5772413" y="2121916"/>
            <a:ext cx="1979112" cy="921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THÀNH PHẦN DÂN TỘC</a:t>
            </a:r>
          </a:p>
        </p:txBody>
      </p:sp>
      <p:sp>
        <p:nvSpPr>
          <p:cNvPr id="19" name="Mũi tên: Xuống 18">
            <a:extLst>
              <a:ext uri="{FF2B5EF4-FFF2-40B4-BE49-F238E27FC236}">
                <a16:creationId xmlns="" xmlns:a16="http://schemas.microsoft.com/office/drawing/2014/main" id="{BB6216E5-2F80-C909-A396-2F689604042D}"/>
              </a:ext>
            </a:extLst>
          </p:cNvPr>
          <p:cNvSpPr/>
          <p:nvPr/>
        </p:nvSpPr>
        <p:spPr>
          <a:xfrm>
            <a:off x="6420636" y="3177485"/>
            <a:ext cx="341333" cy="43249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ình Bầu dục 19">
            <a:extLst>
              <a:ext uri="{FF2B5EF4-FFF2-40B4-BE49-F238E27FC236}">
                <a16:creationId xmlns="" xmlns:a16="http://schemas.microsoft.com/office/drawing/2014/main" id="{131A679A-FB81-DE21-B76B-63DF3A0FC747}"/>
              </a:ext>
            </a:extLst>
          </p:cNvPr>
          <p:cNvSpPr/>
          <p:nvPr/>
        </p:nvSpPr>
        <p:spPr>
          <a:xfrm>
            <a:off x="5543813" y="4597899"/>
            <a:ext cx="2094978" cy="1786595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Đồ họa 21" descr="Children outline">
            <a:extLst>
              <a:ext uri="{FF2B5EF4-FFF2-40B4-BE49-F238E27FC236}">
                <a16:creationId xmlns="" xmlns:a16="http://schemas.microsoft.com/office/drawing/2014/main" id="{A45BF018-AD82-2B0D-8D5D-FC54EE197C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192033" y="3609979"/>
            <a:ext cx="914400" cy="914400"/>
          </a:xfrm>
          <a:prstGeom prst="rect">
            <a:avLst/>
          </a:prstGeom>
        </p:spPr>
      </p:pic>
      <p:pic>
        <p:nvPicPr>
          <p:cNvPr id="1028" name="Picture 4" descr="Rose ">
            <a:extLst>
              <a:ext uri="{FF2B5EF4-FFF2-40B4-BE49-F238E27FC236}">
                <a16:creationId xmlns="" xmlns:a16="http://schemas.microsoft.com/office/drawing/2014/main" id="{87449A86-384A-64C4-6B71-AD76EB850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1" y="829717"/>
            <a:ext cx="822282" cy="82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Mũi tên: Phải 22">
            <a:extLst>
              <a:ext uri="{FF2B5EF4-FFF2-40B4-BE49-F238E27FC236}">
                <a16:creationId xmlns="" xmlns:a16="http://schemas.microsoft.com/office/drawing/2014/main" id="{474C98F2-372D-0A96-4820-4327534D4AC0}"/>
              </a:ext>
            </a:extLst>
          </p:cNvPr>
          <p:cNvSpPr/>
          <p:nvPr/>
        </p:nvSpPr>
        <p:spPr>
          <a:xfrm>
            <a:off x="7843381" y="2454871"/>
            <a:ext cx="244259" cy="53252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="" xmlns:a16="http://schemas.microsoft.com/office/drawing/2014/main" id="{9A7AB234-EFF1-80DF-298E-4DD6CBFC14C2}"/>
              </a:ext>
            </a:extLst>
          </p:cNvPr>
          <p:cNvSpPr/>
          <p:nvPr/>
        </p:nvSpPr>
        <p:spPr>
          <a:xfrm>
            <a:off x="8446719" y="2144260"/>
            <a:ext cx="2939440" cy="9213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PHÂN BỐ DÂN CƯ</a:t>
            </a:r>
          </a:p>
        </p:txBody>
      </p:sp>
      <p:sp>
        <p:nvSpPr>
          <p:cNvPr id="25" name="Mũi tên: Xuống 24">
            <a:extLst>
              <a:ext uri="{FF2B5EF4-FFF2-40B4-BE49-F238E27FC236}">
                <a16:creationId xmlns="" xmlns:a16="http://schemas.microsoft.com/office/drawing/2014/main" id="{D4F048D0-6DD8-CABF-ED70-833FA50165F7}"/>
              </a:ext>
            </a:extLst>
          </p:cNvPr>
          <p:cNvSpPr/>
          <p:nvPr/>
        </p:nvSpPr>
        <p:spPr>
          <a:xfrm>
            <a:off x="9745772" y="3165131"/>
            <a:ext cx="341333" cy="108119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ình Bầu dục 25">
            <a:extLst>
              <a:ext uri="{FF2B5EF4-FFF2-40B4-BE49-F238E27FC236}">
                <a16:creationId xmlns="" xmlns:a16="http://schemas.microsoft.com/office/drawing/2014/main" id="{7839AA74-52A0-CE63-B49C-A711967DF0C6}"/>
              </a:ext>
            </a:extLst>
          </p:cNvPr>
          <p:cNvSpPr/>
          <p:nvPr/>
        </p:nvSpPr>
        <p:spPr>
          <a:xfrm>
            <a:off x="8087641" y="4345852"/>
            <a:ext cx="3549038" cy="2167682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Hình chữ nhật 1">
            <a:extLst>
              <a:ext uri="{FF2B5EF4-FFF2-40B4-BE49-F238E27FC236}">
                <a16:creationId xmlns="" xmlns:a16="http://schemas.microsoft.com/office/drawing/2014/main" id="{E4FEBC83-0264-FE90-3882-18F53BF0D880}"/>
              </a:ext>
            </a:extLst>
          </p:cNvPr>
          <p:cNvSpPr/>
          <p:nvPr/>
        </p:nvSpPr>
        <p:spPr>
          <a:xfrm>
            <a:off x="0" y="-1"/>
            <a:ext cx="6096000" cy="98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6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E4FEBC83-0264-FE90-3882-18F53BF0D880}"/>
              </a:ext>
            </a:extLst>
          </p:cNvPr>
          <p:cNvSpPr/>
          <p:nvPr/>
        </p:nvSpPr>
        <p:spPr>
          <a:xfrm>
            <a:off x="0" y="-1"/>
            <a:ext cx="6096000" cy="989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441582"/>
              </p:ext>
            </p:extLst>
          </p:nvPr>
        </p:nvGraphicFramePr>
        <p:xfrm>
          <a:off x="138546" y="1349263"/>
          <a:ext cx="11150082" cy="34671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50082">
                  <a:extLst>
                    <a:ext uri="{9D8B030D-6E8A-4147-A177-3AD203B41FA5}">
                      <a16:colId xmlns="" xmlns:a16="http://schemas.microsoft.com/office/drawing/2014/main" val="13189172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243205" algn="just">
                        <a:lnSpc>
                          <a:spcPct val="115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261620" algn="l"/>
                          <a:tab pos="361315" algn="l"/>
                        </a:tabLs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Đông Nam Bộ là vùng có dân số lớn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(18,3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triệu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– 2021)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 và tăng nhanh. Đông Nam Bộ có sức hút lớn đối với người nhập cư.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3205" algn="just">
                        <a:lnSpc>
                          <a:spcPct val="115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260985" algn="l"/>
                          <a:tab pos="361315" algn="l"/>
                        </a:tabLs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Cơ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cấu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dân</a:t>
                      </a:r>
                      <a:r>
                        <a:rPr lang="vi-VN" sz="2400" kern="1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trẻ,</a:t>
                      </a:r>
                      <a:r>
                        <a:rPr lang="vi-VN" sz="2400" kern="1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đây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chính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là</a:t>
                      </a:r>
                      <a:r>
                        <a:rPr lang="vi-VN" sz="2400" kern="1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thế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mạnh</a:t>
                      </a:r>
                      <a:r>
                        <a:rPr lang="vi-VN" sz="2400" kern="1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để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vùng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phát</a:t>
                      </a:r>
                      <a:r>
                        <a:rPr lang="vi-VN" sz="2400" kern="1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triển</a:t>
                      </a:r>
                      <a:r>
                        <a:rPr lang="vi-VN" sz="2400" kern="100" spc="4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kinh</a:t>
                      </a:r>
                      <a:r>
                        <a:rPr lang="vi-VN" sz="2400" kern="100" spc="5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tế.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3205" algn="just">
                        <a:lnSpc>
                          <a:spcPct val="115000"/>
                        </a:lnSpc>
                        <a:spcBef>
                          <a:spcPts val="685"/>
                        </a:spcBef>
                        <a:spcAft>
                          <a:spcPts val="0"/>
                        </a:spcAft>
                        <a:tabLst>
                          <a:tab pos="253365" algn="l"/>
                          <a:tab pos="361315" algn="l"/>
                        </a:tabLs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nhiều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phần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dân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tộc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cùng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chung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sống,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đoàn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kết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xây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dựng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và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phát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triển kinh tế.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243205" algn="just">
                        <a:spcBef>
                          <a:spcPts val="685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-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Vùng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có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mật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độ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dân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số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cao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đứng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thứ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2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cả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nước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với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778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người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/Km</a:t>
                      </a:r>
                      <a:r>
                        <a:rPr lang="en-US" sz="2400" kern="100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(2021)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gấp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2,6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lần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TB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cả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nước</a:t>
                      </a:r>
                      <a:r>
                        <a:rPr lang="en-US" sz="2400" kern="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en-US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Dân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kern="100" dirty="0" err="1">
                          <a:solidFill>
                            <a:schemeClr val="tx1"/>
                          </a:solidFill>
                          <a:effectLst/>
                        </a:rPr>
                        <a:t>cư</a:t>
                      </a:r>
                      <a:r>
                        <a:rPr lang="en-US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sống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ở</a:t>
                      </a:r>
                      <a:r>
                        <a:rPr lang="vi-VN" sz="2400" kern="100" spc="-3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khu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vực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thành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thị</a:t>
                      </a:r>
                      <a:r>
                        <a:rPr lang="vi-VN" sz="2400" kern="100" spc="-25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vi-VN" sz="2400" kern="100" dirty="0">
                          <a:solidFill>
                            <a:schemeClr val="tx1"/>
                          </a:solidFill>
                          <a:effectLst/>
                        </a:rPr>
                        <a:t>cao hơn khu vực nông thôn.</a:t>
                      </a:r>
                      <a:endParaRPr lang="en-US" sz="24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37983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6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341831C-1ADC-1230-E1ED-2F5FBEFF9853}"/>
              </a:ext>
            </a:extLst>
          </p:cNvPr>
          <p:cNvSpPr txBox="1"/>
          <p:nvPr/>
        </p:nvSpPr>
        <p:spPr>
          <a:xfrm>
            <a:off x="577241" y="104157"/>
            <a:ext cx="448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907" y="3114891"/>
            <a:ext cx="117625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>
              <a:spcBef>
                <a:spcPts val="685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vi-VN" sz="32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</a:t>
            </a:r>
            <a:r>
              <a:rPr lang="en-US" sz="32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SGK </a:t>
            </a:r>
            <a:r>
              <a:rPr lang="en-US" sz="3200" spc="-35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pc="-35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q</a:t>
            </a:r>
            <a:r>
              <a:rPr lang="vi-VN" sz="32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uá </a:t>
            </a:r>
            <a:r>
              <a:rPr lang="vi-VN" sz="32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 đô thị hóa ở Đông Nam Bộ diễn ra cách đây bao lâu, hiện nay phát triển dựa vào yếu tố nào</a:t>
            </a:r>
            <a:r>
              <a:rPr lang="vi-VN" sz="32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6442" y="1067580"/>
            <a:ext cx="11075437" cy="166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146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trước;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 nước thực hiện công cuộc Đổi mới.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hoá,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5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6" grpId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341831C-1ADC-1230-E1ED-2F5FBEFF9853}"/>
              </a:ext>
            </a:extLst>
          </p:cNvPr>
          <p:cNvSpPr txBox="1"/>
          <p:nvPr/>
        </p:nvSpPr>
        <p:spPr>
          <a:xfrm>
            <a:off x="577241" y="104157"/>
            <a:ext cx="448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39" y="3240063"/>
            <a:ext cx="11762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>
              <a:spcBef>
                <a:spcPts val="685"/>
              </a:spcBef>
              <a:spcAft>
                <a:spcPts val="0"/>
              </a:spcAft>
            </a:pP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4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liệu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18.2, </a:t>
            </a:r>
            <a:r>
              <a:rPr lang="en-US" sz="2400" spc="-35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spc="-35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Nhận</a:t>
            </a:r>
            <a:r>
              <a:rPr lang="en-US" sz="2400" spc="-3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xét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sư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đổi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400" spc="-3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4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 Đông Nam Bộ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1999 -2021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đô thị hoá ở vùng Đông Nam Bộ.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399592" y="5120649"/>
          <a:ext cx="9358604" cy="1188720"/>
        </p:xfrm>
        <a:graphic>
          <a:graphicData uri="http://schemas.openxmlformats.org/drawingml/2006/table">
            <a:tbl>
              <a:tblPr/>
              <a:tblGrid>
                <a:gridCol w="3247984">
                  <a:extLst>
                    <a:ext uri="{9D8B030D-6E8A-4147-A177-3AD203B41FA5}">
                      <a16:colId xmlns="" xmlns:a16="http://schemas.microsoft.com/office/drawing/2014/main" val="1928907365"/>
                    </a:ext>
                  </a:extLst>
                </a:gridCol>
                <a:gridCol w="1527655">
                  <a:extLst>
                    <a:ext uri="{9D8B030D-6E8A-4147-A177-3AD203B41FA5}">
                      <a16:colId xmlns="" xmlns:a16="http://schemas.microsoft.com/office/drawing/2014/main" val="1441831903"/>
                    </a:ext>
                  </a:extLst>
                </a:gridCol>
                <a:gridCol w="1527655">
                  <a:extLst>
                    <a:ext uri="{9D8B030D-6E8A-4147-A177-3AD203B41FA5}">
                      <a16:colId xmlns="" xmlns:a16="http://schemas.microsoft.com/office/drawing/2014/main" val="4084318168"/>
                    </a:ext>
                  </a:extLst>
                </a:gridCol>
                <a:gridCol w="1527655">
                  <a:extLst>
                    <a:ext uri="{9D8B030D-6E8A-4147-A177-3AD203B41FA5}">
                      <a16:colId xmlns="" xmlns:a16="http://schemas.microsoft.com/office/drawing/2014/main" val="681423126"/>
                    </a:ext>
                  </a:extLst>
                </a:gridCol>
                <a:gridCol w="1527655">
                  <a:extLst>
                    <a:ext uri="{9D8B030D-6E8A-4147-A177-3AD203B41FA5}">
                      <a16:colId xmlns="" xmlns:a16="http://schemas.microsoft.com/office/drawing/2014/main" val="324421473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1999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2009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294278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 dân thành thị (triệu người)</a:t>
                      </a:r>
                      <a:endParaRPr lang="vi-VN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7198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lệ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dân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thành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(%)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55,4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57,4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64,8</a:t>
                      </a:r>
                      <a:endParaRPr lang="en-U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66,4</a:t>
                      </a:r>
                      <a:endParaRPr lang="en-U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90524626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715611" y="4420773"/>
            <a:ext cx="88669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18.2. SỐ DÂN THÀNH THỊ VÀ TỈ LỆ DÂN THÀNH THỊ Ở VÙNG ĐÔNG NAM BỘ GIAI ĐOẠN 1999 – 2021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52950" y="6366666"/>
            <a:ext cx="5988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2000, 2010, 2022)</a:t>
            </a:r>
            <a:endParaRPr lang="en-US" alt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5185" y="554477"/>
            <a:ext cx="11075437" cy="166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146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trước;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 nước thực hiện công cuộc Đổi mới.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hoá,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4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="" xmlns:a16="http://schemas.microsoft.com/office/drawing/2014/main" id="{C341831C-1ADC-1230-E1ED-2F5FBEFF9853}"/>
              </a:ext>
            </a:extLst>
          </p:cNvPr>
          <p:cNvSpPr txBox="1"/>
          <p:nvPr/>
        </p:nvSpPr>
        <p:spPr>
          <a:xfrm>
            <a:off x="577241" y="104157"/>
            <a:ext cx="4480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5185" y="554477"/>
            <a:ext cx="11797288" cy="1668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146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300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trước;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vi-VN" sz="2800" spc="-3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đất nước thực hiện công cuộc Đổi mới.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gắn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hoá,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185" y="2223139"/>
            <a:ext cx="11896815" cy="262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 ngày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  <a:tab pos="361315" algn="l"/>
              </a:tabLst>
            </a:pP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T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spc="-2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66,4% (2021) </a:t>
            </a:r>
            <a:r>
              <a:rPr lang="en-US" sz="2800" spc="-25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  <a:tab pos="361315" algn="l"/>
              </a:tabLst>
            </a:pPr>
            <a:r>
              <a:rPr lang="en-US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Lối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toả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28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kern="0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-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kern="0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hoá: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vi-VN" sz="2800" kern="0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kern="0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minh,</a:t>
            </a:r>
            <a:r>
              <a:rPr lang="vi-VN" sz="2800" kern="0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đại,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kern="0" spc="-5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vi-VN" sz="2800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kern="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tinh,...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856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89;p39">
            <a:extLst>
              <a:ext uri="{FF2B5EF4-FFF2-40B4-BE49-F238E27FC236}">
                <a16:creationId xmlns="" xmlns:a16="http://schemas.microsoft.com/office/drawing/2014/main" id="{520D4667-9F10-4243-4400-1E01779A9509}"/>
              </a:ext>
            </a:extLst>
          </p:cNvPr>
          <p:cNvSpPr txBox="1">
            <a:spLocks/>
          </p:cNvSpPr>
          <p:nvPr/>
        </p:nvSpPr>
        <p:spPr bwMode="auto">
          <a:xfrm>
            <a:off x="125340" y="1"/>
            <a:ext cx="10271760" cy="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219170">
              <a:spcBef>
                <a:spcPts val="0"/>
              </a:spcBef>
              <a:spcAft>
                <a:spcPts val="0"/>
              </a:spcAft>
            </a:pP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ngành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kinh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tế</a:t>
            </a:r>
            <a:endParaRPr lang="en-US" altLang="en-GB" sz="3733" b="1" kern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A7611B4-646D-8DF3-DCBB-2CC000F6D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032" y="1098242"/>
            <a:ext cx="6711299" cy="31632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3031A61-2690-1A7B-5F92-B09FE522906F}"/>
              </a:ext>
            </a:extLst>
          </p:cNvPr>
          <p:cNvSpPr txBox="1"/>
          <p:nvPr/>
        </p:nvSpPr>
        <p:spPr>
          <a:xfrm>
            <a:off x="5760017" y="4364053"/>
            <a:ext cx="5609328" cy="1241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 18.3. Cơ cấu GRDP (giá hiện hành) vùng Đông Nam Bộ năm 2010 và năm 2021 (%)</a:t>
            </a:r>
            <a:endParaRPr lang="en-US" sz="18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vi-VN" sz="1867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(Nguồn: Niên giám thống kẻ các tỉnh, thành phố năm 2011, 2022) </a:t>
            </a:r>
            <a:endParaRPr lang="en-US" sz="18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3FF3953-5A55-9A03-01DE-2744F4D4A287}"/>
              </a:ext>
            </a:extLst>
          </p:cNvPr>
          <p:cNvSpPr/>
          <p:nvPr/>
        </p:nvSpPr>
        <p:spPr>
          <a:xfrm>
            <a:off x="271670" y="642991"/>
            <a:ext cx="11648661" cy="66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3733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Công nghiệp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F56B520-DE91-DCEE-1AE2-2802367118F4}"/>
              </a:ext>
            </a:extLst>
          </p:cNvPr>
          <p:cNvSpPr txBox="1"/>
          <p:nvPr/>
        </p:nvSpPr>
        <p:spPr>
          <a:xfrm>
            <a:off x="271670" y="3661338"/>
            <a:ext cx="45862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GRDP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CN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b="1" i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CB55B8F-DDA4-CA31-3AD4-BAEA65F5197B}"/>
              </a:ext>
            </a:extLst>
          </p:cNvPr>
          <p:cNvSpPr txBox="1"/>
          <p:nvPr/>
        </p:nvSpPr>
        <p:spPr>
          <a:xfrm>
            <a:off x="125340" y="1444709"/>
            <a:ext cx="53229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377">
              <a:defRPr/>
            </a:pP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37% GRDP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GRDP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CB55B8F-DDA4-CA31-3AD4-BAEA65F5197B}"/>
              </a:ext>
            </a:extLst>
          </p:cNvPr>
          <p:cNvSpPr txBox="1"/>
          <p:nvPr/>
        </p:nvSpPr>
        <p:spPr>
          <a:xfrm>
            <a:off x="125340" y="5139319"/>
            <a:ext cx="53229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>
              <a:defRPr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H18.3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 cấu GRDP (giá hiện hành) vùng Đông Nam Bộ năm 2010 và năm 2021 (%)</a:t>
            </a:r>
            <a:endParaRPr lang="en-US" sz="24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22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5" grpId="0"/>
      <p:bldP spid="7" grpId="0"/>
      <p:bldP spid="7" grpId="1"/>
      <p:bldP spid="3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257D67-80F5-43D4-A09F-7E100FFEAB3B}"/>
              </a:ext>
            </a:extLst>
          </p:cNvPr>
          <p:cNvSpPr/>
          <p:nvPr/>
        </p:nvSpPr>
        <p:spPr>
          <a:xfrm>
            <a:off x="274520" y="740380"/>
            <a:ext cx="11642961" cy="410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733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33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sz="3733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BEC02A-F5A8-FD3C-A7CC-38B8A4C5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221" y="529925"/>
            <a:ext cx="6118788" cy="6113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58E7C1-CE40-B7CC-0ECD-617E5AE1463D}"/>
              </a:ext>
            </a:extLst>
          </p:cNvPr>
          <p:cNvSpPr txBox="1"/>
          <p:nvPr/>
        </p:nvSpPr>
        <p:spPr>
          <a:xfrm>
            <a:off x="5446519" y="6533259"/>
            <a:ext cx="611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18.2: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kinh tế vùng Đông Nam Bộ năm 2021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582BA72E-0A61-DDF2-D0BE-1155A4DB1185}"/>
              </a:ext>
            </a:extLst>
          </p:cNvPr>
          <p:cNvSpPr/>
          <p:nvPr/>
        </p:nvSpPr>
        <p:spPr>
          <a:xfrm>
            <a:off x="309757" y="1355933"/>
            <a:ext cx="4585252" cy="5461739"/>
          </a:xfrm>
          <a:prstGeom prst="wedgeEllipseCallout">
            <a:avLst>
              <a:gd name="adj1" fmla="val -51627"/>
              <a:gd name="adj2" fmla="val 46284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18.2 </a:t>
            </a:r>
            <a:endParaRPr lang="en-US" sz="28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Google Shape;389;p39">
            <a:extLst>
              <a:ext uri="{FF2B5EF4-FFF2-40B4-BE49-F238E27FC236}">
                <a16:creationId xmlns="" xmlns:a16="http://schemas.microsoft.com/office/drawing/2014/main" id="{B58DEEDD-88CF-EBAE-A978-5F2D4D873E3E}"/>
              </a:ext>
            </a:extLst>
          </p:cNvPr>
          <p:cNvSpPr txBox="1">
            <a:spLocks/>
          </p:cNvSpPr>
          <p:nvPr/>
        </p:nvSpPr>
        <p:spPr bwMode="auto">
          <a:xfrm>
            <a:off x="216495" y="-96010"/>
            <a:ext cx="10271760" cy="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219170">
              <a:spcBef>
                <a:spcPts val="0"/>
              </a:spcBef>
              <a:spcAft>
                <a:spcPts val="0"/>
              </a:spcAft>
            </a:pPr>
            <a:r>
              <a:rPr lang="en-US" altLang="en-GB" sz="3733" b="1" kern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Sự phát triển và phân bố một số ngành kinh tế</a:t>
            </a:r>
          </a:p>
        </p:txBody>
      </p:sp>
    </p:spTree>
    <p:extLst>
      <p:ext uri="{BB962C8B-B14F-4D97-AF65-F5344CB8AC3E}">
        <p14:creationId xmlns:p14="http://schemas.microsoft.com/office/powerpoint/2010/main" val="114489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A257D67-80F5-43D4-A09F-7E100FFEAB3B}"/>
              </a:ext>
            </a:extLst>
          </p:cNvPr>
          <p:cNvSpPr/>
          <p:nvPr/>
        </p:nvSpPr>
        <p:spPr>
          <a:xfrm>
            <a:off x="274520" y="740380"/>
            <a:ext cx="11642961" cy="410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3733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Công nghiệp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DBEC02A-F5A8-FD3C-A7CC-38B8A4C5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221" y="529925"/>
            <a:ext cx="6118788" cy="6113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58E7C1-CE40-B7CC-0ECD-617E5AE1463D}"/>
              </a:ext>
            </a:extLst>
          </p:cNvPr>
          <p:cNvSpPr txBox="1"/>
          <p:nvPr/>
        </p:nvSpPr>
        <p:spPr>
          <a:xfrm>
            <a:off x="5446519" y="6533259"/>
            <a:ext cx="611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18.2: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Bản đồ kinh tế vùng Đông Nam Bộ năm 2021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="" xmlns:a16="http://schemas.microsoft.com/office/drawing/2014/main" id="{582BA72E-0A61-DDF2-D0BE-1155A4DB1185}"/>
              </a:ext>
            </a:extLst>
          </p:cNvPr>
          <p:cNvSpPr/>
          <p:nvPr/>
        </p:nvSpPr>
        <p:spPr>
          <a:xfrm>
            <a:off x="446233" y="1276704"/>
            <a:ext cx="4585252" cy="5461739"/>
          </a:xfrm>
          <a:prstGeom prst="wedgeEllipseCallout">
            <a:avLst>
              <a:gd name="adj1" fmla="val -51627"/>
              <a:gd name="adj2" fmla="val 46284"/>
            </a:avLst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cấu: </a:t>
            </a:r>
            <a:r>
              <a:rPr lang="en-U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ất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hiều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nhau,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khí;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tử,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tính;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 xuất, chế biến thực phẩm; sản xuất trang phục,...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389;p39">
            <a:extLst>
              <a:ext uri="{FF2B5EF4-FFF2-40B4-BE49-F238E27FC236}">
                <a16:creationId xmlns="" xmlns:a16="http://schemas.microsoft.com/office/drawing/2014/main" id="{B58DEEDD-88CF-EBAE-A978-5F2D4D873E3E}"/>
              </a:ext>
            </a:extLst>
          </p:cNvPr>
          <p:cNvSpPr txBox="1">
            <a:spLocks/>
          </p:cNvSpPr>
          <p:nvPr/>
        </p:nvSpPr>
        <p:spPr bwMode="auto">
          <a:xfrm>
            <a:off x="216495" y="-96010"/>
            <a:ext cx="10271760" cy="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219170">
              <a:spcBef>
                <a:spcPts val="0"/>
              </a:spcBef>
              <a:spcAft>
                <a:spcPts val="0"/>
              </a:spcAft>
            </a:pPr>
            <a:r>
              <a:rPr lang="en-US" altLang="en-GB" sz="3733" b="1" kern="0">
                <a:latin typeface="Times New Roman" panose="02020603050405020304" charset="0"/>
                <a:cs typeface="Times New Roman" panose="02020603050405020304" charset="0"/>
              </a:rPr>
              <a:t>4. Sự phát triển và phân bố một số ngành kinh tế</a:t>
            </a:r>
          </a:p>
        </p:txBody>
      </p:sp>
    </p:spTree>
    <p:extLst>
      <p:ext uri="{BB962C8B-B14F-4D97-AF65-F5344CB8AC3E}">
        <p14:creationId xmlns:p14="http://schemas.microsoft.com/office/powerpoint/2010/main" val="12621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259C671B-1B22-4141-A9C0-2E7941FDA7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7B2F5A4B-FA0F-4625-82F7-1D3F11281B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9ACB0BAE-722F-4C91-8C2A-44EF768E83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C3AC4D9F-59AC-421A-9FF3-C936CEC43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797BCE03-677D-4D65-A4D1-1FD721DD5D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D007E5D0-0B4E-4094-988C-9917146C2D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024DB804-C06B-4A0A-AC43-6BCCB7D760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B51DC17A-305E-486E-A527-5E8068E9EF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B6CCA716-6D46-4523-BF96-FF1B0C5464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E632B09A-D30C-4268-B28B-ACD6127630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5FC839A4-228B-4EC0-8AF4-D8E38ECE67E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A8FFB1A1-5BB5-4551-87CD-F3365E6FE9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>
              <a:extLst>
                <a:ext uri="{FF2B5EF4-FFF2-40B4-BE49-F238E27FC236}">
                  <a16:creationId xmlns="" xmlns:a16="http://schemas.microsoft.com/office/drawing/2014/main" id="{D05AF173-8E70-41FA-9254-DF9AC3DDA2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1D56A4CE-A3F4-4CFF-9A65-C029AC17B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="" xmlns:a16="http://schemas.microsoft.com/office/drawing/2014/main" id="{DF669161-0B30-4C76-96BF-962027487D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8">
              <a:extLst>
                <a:ext uri="{FF2B5EF4-FFF2-40B4-BE49-F238E27FC236}">
                  <a16:creationId xmlns="" xmlns:a16="http://schemas.microsoft.com/office/drawing/2014/main" id="{A5232353-CF7C-44DD-8BEE-1C8FF54CDD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9">
              <a:extLst>
                <a:ext uri="{FF2B5EF4-FFF2-40B4-BE49-F238E27FC236}">
                  <a16:creationId xmlns="" xmlns:a16="http://schemas.microsoft.com/office/drawing/2014/main" id="{AEA6CAE2-8741-4E88-A632-69C2B2EC5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0">
              <a:extLst>
                <a:ext uri="{FF2B5EF4-FFF2-40B4-BE49-F238E27FC236}">
                  <a16:creationId xmlns="" xmlns:a16="http://schemas.microsoft.com/office/drawing/2014/main" id="{014AC37D-4388-4AE6-9D4D-CCD99A608C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1">
              <a:extLst>
                <a:ext uri="{FF2B5EF4-FFF2-40B4-BE49-F238E27FC236}">
                  <a16:creationId xmlns="" xmlns:a16="http://schemas.microsoft.com/office/drawing/2014/main" id="{7FE084B0-333E-4F7C-83F1-F7D132527D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2">
              <a:extLst>
                <a:ext uri="{FF2B5EF4-FFF2-40B4-BE49-F238E27FC236}">
                  <a16:creationId xmlns="" xmlns:a16="http://schemas.microsoft.com/office/drawing/2014/main" id="{FDCFCB98-2E3A-4227-823C-80489BB284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3">
              <a:extLst>
                <a:ext uri="{FF2B5EF4-FFF2-40B4-BE49-F238E27FC236}">
                  <a16:creationId xmlns="" xmlns:a16="http://schemas.microsoft.com/office/drawing/2014/main" id="{252F94DE-A6A3-4463-BE05-34281F1C87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4">
              <a:extLst>
                <a:ext uri="{FF2B5EF4-FFF2-40B4-BE49-F238E27FC236}">
                  <a16:creationId xmlns="" xmlns:a16="http://schemas.microsoft.com/office/drawing/2014/main" id="{16EA21FA-886F-43CF-9D44-C1342F3055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5">
              <a:extLst>
                <a:ext uri="{FF2B5EF4-FFF2-40B4-BE49-F238E27FC236}">
                  <a16:creationId xmlns="" xmlns:a16="http://schemas.microsoft.com/office/drawing/2014/main" id="{88C821A5-BCF7-47FE-894F-0ADC5FDB2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6">
              <a:extLst>
                <a:ext uri="{FF2B5EF4-FFF2-40B4-BE49-F238E27FC236}">
                  <a16:creationId xmlns="" xmlns:a16="http://schemas.microsoft.com/office/drawing/2014/main" id="{F8337ECE-206A-472E-AFC4-0F230C91E8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7">
              <a:extLst>
                <a:ext uri="{FF2B5EF4-FFF2-40B4-BE49-F238E27FC236}">
                  <a16:creationId xmlns="" xmlns:a16="http://schemas.microsoft.com/office/drawing/2014/main" id="{90BB2EC4-D043-4B43-87E7-723A787EE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8">
              <a:extLst>
                <a:ext uri="{FF2B5EF4-FFF2-40B4-BE49-F238E27FC236}">
                  <a16:creationId xmlns="" xmlns:a16="http://schemas.microsoft.com/office/drawing/2014/main" id="{04013015-AF71-47BC-BE4D-ED9EFA24FF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71B30B18-D920-4E3E-B931-1F310244C1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9" name="Freeform 11">
            <a:extLst>
              <a:ext uri="{FF2B5EF4-FFF2-40B4-BE49-F238E27FC236}">
                <a16:creationId xmlns="" xmlns:a16="http://schemas.microsoft.com/office/drawing/2014/main" id="{C70EF50A-66E6-460A-8AF9-47A10D0D99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1">
            <a:extLst>
              <a:ext uri="{FF2B5EF4-FFF2-40B4-BE49-F238E27FC236}">
                <a16:creationId xmlns="" xmlns:a16="http://schemas.microsoft.com/office/drawing/2014/main" id="{54EEEBD9-D37D-42B9-BE64-2C102B1D6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A2F47212-081A-4E41-8623-C5BD41ADDC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2589211" y="643467"/>
            <a:ext cx="8959322" cy="5571066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18C4742A-9C54-557E-6BC1-A894405094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377009"/>
              </p:ext>
            </p:extLst>
          </p:nvPr>
        </p:nvGraphicFramePr>
        <p:xfrm>
          <a:off x="3454059" y="968023"/>
          <a:ext cx="7233380" cy="4924780"/>
        </p:xfrm>
        <a:graphic>
          <a:graphicData uri="http://schemas.openxmlformats.org/drawingml/2006/table">
            <a:tbl>
              <a:tblPr firstRow="1" firstCol="1" bandRow="1"/>
              <a:tblGrid>
                <a:gridCol w="702192">
                  <a:extLst>
                    <a:ext uri="{9D8B030D-6E8A-4147-A177-3AD203B41FA5}">
                      <a16:colId xmlns="" xmlns:a16="http://schemas.microsoft.com/office/drawing/2014/main" val="887566278"/>
                    </a:ext>
                  </a:extLst>
                </a:gridCol>
                <a:gridCol w="702192">
                  <a:extLst>
                    <a:ext uri="{9D8B030D-6E8A-4147-A177-3AD203B41FA5}">
                      <a16:colId xmlns="" xmlns:a16="http://schemas.microsoft.com/office/drawing/2014/main" val="4245975910"/>
                    </a:ext>
                  </a:extLst>
                </a:gridCol>
                <a:gridCol w="702192">
                  <a:extLst>
                    <a:ext uri="{9D8B030D-6E8A-4147-A177-3AD203B41FA5}">
                      <a16:colId xmlns="" xmlns:a16="http://schemas.microsoft.com/office/drawing/2014/main" val="3854763562"/>
                    </a:ext>
                  </a:extLst>
                </a:gridCol>
                <a:gridCol w="743271">
                  <a:extLst>
                    <a:ext uri="{9D8B030D-6E8A-4147-A177-3AD203B41FA5}">
                      <a16:colId xmlns="" xmlns:a16="http://schemas.microsoft.com/office/drawing/2014/main" val="1245583322"/>
                    </a:ext>
                  </a:extLst>
                </a:gridCol>
                <a:gridCol w="766843">
                  <a:extLst>
                    <a:ext uri="{9D8B030D-6E8A-4147-A177-3AD203B41FA5}">
                      <a16:colId xmlns="" xmlns:a16="http://schemas.microsoft.com/office/drawing/2014/main" val="4146288291"/>
                    </a:ext>
                  </a:extLst>
                </a:gridCol>
                <a:gridCol w="702192">
                  <a:extLst>
                    <a:ext uri="{9D8B030D-6E8A-4147-A177-3AD203B41FA5}">
                      <a16:colId xmlns="" xmlns:a16="http://schemas.microsoft.com/office/drawing/2014/main" val="3404401124"/>
                    </a:ext>
                  </a:extLst>
                </a:gridCol>
                <a:gridCol w="766843">
                  <a:extLst>
                    <a:ext uri="{9D8B030D-6E8A-4147-A177-3AD203B41FA5}">
                      <a16:colId xmlns="" xmlns:a16="http://schemas.microsoft.com/office/drawing/2014/main" val="2688039486"/>
                    </a:ext>
                  </a:extLst>
                </a:gridCol>
                <a:gridCol w="702192">
                  <a:extLst>
                    <a:ext uri="{9D8B030D-6E8A-4147-A177-3AD203B41FA5}">
                      <a16:colId xmlns="" xmlns:a16="http://schemas.microsoft.com/office/drawing/2014/main" val="2931515112"/>
                    </a:ext>
                  </a:extLst>
                </a:gridCol>
                <a:gridCol w="702192">
                  <a:extLst>
                    <a:ext uri="{9D8B030D-6E8A-4147-A177-3AD203B41FA5}">
                      <a16:colId xmlns="" xmlns:a16="http://schemas.microsoft.com/office/drawing/2014/main" val="2572445540"/>
                    </a:ext>
                  </a:extLst>
                </a:gridCol>
                <a:gridCol w="743271">
                  <a:extLst>
                    <a:ext uri="{9D8B030D-6E8A-4147-A177-3AD203B41FA5}">
                      <a16:colId xmlns="" xmlns:a16="http://schemas.microsoft.com/office/drawing/2014/main" val="1788256038"/>
                    </a:ext>
                  </a:extLst>
                </a:gridCol>
              </a:tblGrid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Ì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vi-VN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</a:t>
                      </a:r>
                      <a:endParaRPr lang="vi-VN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Ớ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1570994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Ồ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Í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77363890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08738064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Ồ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898266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8030279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2402081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9399521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Ũ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9206432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6836473"/>
                  </a:ext>
                </a:extLst>
              </a:tr>
              <a:tr h="492478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Ì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vi-VN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</a:t>
                      </a:r>
                      <a:endParaRPr lang="vi-VN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vi-VN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endParaRPr lang="vi-VN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4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4366" marR="14366" marT="14366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5637895"/>
                  </a:ext>
                </a:extLst>
              </a:tr>
            </a:tbl>
          </a:graphicData>
        </a:graphic>
      </p:graphicFrame>
      <p:sp>
        <p:nvSpPr>
          <p:cNvPr id="5" name="Hình chữ nhật: Góc Tròn 4">
            <a:extLst>
              <a:ext uri="{FF2B5EF4-FFF2-40B4-BE49-F238E27FC236}">
                <a16:creationId xmlns="" xmlns:a16="http://schemas.microsoft.com/office/drawing/2014/main" id="{697ED8C8-F566-2800-9E52-57434730D7AD}"/>
              </a:ext>
            </a:extLst>
          </p:cNvPr>
          <p:cNvSpPr/>
          <p:nvPr/>
        </p:nvSpPr>
        <p:spPr>
          <a:xfrm>
            <a:off x="3454059" y="0"/>
            <a:ext cx="6553541" cy="642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ĐÔI MẮT TINH ANH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8DCEF5BB-A082-8D5B-77AB-D9121E54D6AE}"/>
              </a:ext>
            </a:extLst>
          </p:cNvPr>
          <p:cNvSpPr txBox="1"/>
          <p:nvPr/>
        </p:nvSpPr>
        <p:spPr>
          <a:xfrm>
            <a:off x="182880" y="1399026"/>
            <a:ext cx="2285623" cy="4159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</a:rPr>
              <a:t>1.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</a:rPr>
              <a:t>2.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</a:rPr>
              <a:t>3.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</a:rPr>
              <a:t>4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</a:rPr>
              <a:t>5.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C00000"/>
                </a:solidFill>
              </a:rPr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3811724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19F5550-D619-79B6-B72B-BD905A1B7EE6}"/>
              </a:ext>
            </a:extLst>
          </p:cNvPr>
          <p:cNvSpPr txBox="1"/>
          <p:nvPr/>
        </p:nvSpPr>
        <p:spPr>
          <a:xfrm>
            <a:off x="455775" y="1350140"/>
            <a:ext cx="9069936" cy="412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913"/>
              </a:spcBef>
              <a:buClr>
                <a:srgbClr val="231F20"/>
              </a:buClr>
              <a:buSzPts val="1250"/>
              <a:tabLst>
                <a:tab pos="361518" algn="l"/>
                <a:tab pos="481741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 nghiệp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 triển bậc nhất cả nước. Năm 2021, tổng sản phẩm ngành công nghiệp chiếm hơn 37% GRDP của vùng.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Cơ cấu: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ất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hiều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nhau,</a:t>
            </a:r>
            <a:r>
              <a:rPr lang="vi-VN" sz="2400" spc="-6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ngành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dầu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khí;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tử,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tính;</a:t>
            </a:r>
            <a:r>
              <a:rPr lang="vi-VN" sz="2400" spc="-13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 xuất, chế biến thực phẩm; sản xuất trang phục,...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913"/>
              </a:spcBef>
              <a:buClr>
                <a:srgbClr val="231F20"/>
              </a:buClr>
              <a:buSzPts val="1250"/>
              <a:tabLst>
                <a:tab pos="366598" algn="l"/>
                <a:tab pos="481741" algn="l"/>
              </a:tabLst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nơi tập trung công nghiệp</a:t>
            </a:r>
            <a:r>
              <a:rPr lang="vi-VN" sz="240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Thành phố Hồ Chí Minh, Bình Dương, Đồng Nai,...</a:t>
            </a:r>
            <a:endParaRPr lang="en-US" sz="2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b="1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 hướng phát triển</a:t>
            </a:r>
            <a:r>
              <a:rPr lang="en-US" sz="2400" b="1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công nghiệp</a:t>
            </a:r>
            <a:r>
              <a:rPr lang="vi-VN" sz="2400" b="1" ker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400" ker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ưu tiên phát triển một số ngành công nghệ cao (điện tử – viễn thông, sản xuất rô-bốt, điều khiển từ xa,...); phát triển công nghiệp xanh, năng lượng sạch,...</a:t>
            </a:r>
            <a:endParaRPr lang="en-US" sz="2400"/>
          </a:p>
        </p:txBody>
      </p:sp>
      <p:sp>
        <p:nvSpPr>
          <p:cNvPr id="2" name="Google Shape;389;p39">
            <a:extLst>
              <a:ext uri="{FF2B5EF4-FFF2-40B4-BE49-F238E27FC236}">
                <a16:creationId xmlns="" xmlns:a16="http://schemas.microsoft.com/office/drawing/2014/main" id="{4262DAAD-6824-849A-FE20-D5D6477A77A9}"/>
              </a:ext>
            </a:extLst>
          </p:cNvPr>
          <p:cNvSpPr txBox="1">
            <a:spLocks/>
          </p:cNvSpPr>
          <p:nvPr/>
        </p:nvSpPr>
        <p:spPr bwMode="auto">
          <a:xfrm>
            <a:off x="125340" y="1"/>
            <a:ext cx="10271760" cy="819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121900" tIns="121900" rIns="121900" bIns="121900" numCol="1" anchor="t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defTabSz="1219170">
              <a:spcBef>
                <a:spcPts val="0"/>
              </a:spcBef>
              <a:spcAft>
                <a:spcPts val="0"/>
              </a:spcAft>
            </a:pP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4.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Sự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phát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triển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và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phân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bố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một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số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ngành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kinh</a:t>
            </a:r>
            <a:r>
              <a:rPr lang="en-US" altLang="en-GB" sz="3733" b="1" kern="0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en-GB" sz="3733" b="1" kern="0" dirty="0" err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tế</a:t>
            </a:r>
            <a:endParaRPr lang="en-US" altLang="en-GB" sz="3733" b="1" kern="0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84884D6-7D21-4D29-1C26-14030D276B75}"/>
              </a:ext>
            </a:extLst>
          </p:cNvPr>
          <p:cNvSpPr/>
          <p:nvPr/>
        </p:nvSpPr>
        <p:spPr>
          <a:xfrm>
            <a:off x="271670" y="642991"/>
            <a:ext cx="11648661" cy="6691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r>
              <a:rPr lang="en-US" sz="3733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Công nghiệp</a:t>
            </a:r>
          </a:p>
        </p:txBody>
      </p:sp>
    </p:spTree>
    <p:extLst>
      <p:ext uri="{BB962C8B-B14F-4D97-AF65-F5344CB8AC3E}">
        <p14:creationId xmlns:p14="http://schemas.microsoft.com/office/powerpoint/2010/main" val="233676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9;p39"/>
          <p:cNvSpPr txBox="1">
            <a:spLocks noGrp="1"/>
          </p:cNvSpPr>
          <p:nvPr>
            <p:ph type="title"/>
          </p:nvPr>
        </p:nvSpPr>
        <p:spPr>
          <a:xfrm>
            <a:off x="32952" y="112978"/>
            <a:ext cx="10271760" cy="81974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altLang="en-GB" sz="3733" b="1">
                <a:latin typeface="Times New Roman" panose="02020603050405020304" charset="0"/>
                <a:cs typeface="Times New Roman" panose="02020603050405020304" charset="0"/>
              </a:rPr>
              <a:t>4. Sự phát triển và phân bố một số ngành kinh tế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86760D-8D5D-9A57-EC0D-15F58CCE4F76}"/>
              </a:ext>
            </a:extLst>
          </p:cNvPr>
          <p:cNvSpPr txBox="1"/>
          <p:nvPr/>
        </p:nvSpPr>
        <p:spPr>
          <a:xfrm>
            <a:off x="143339" y="932723"/>
            <a:ext cx="61623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b. Dịch vụ</a:t>
            </a:r>
          </a:p>
        </p:txBody>
      </p:sp>
    </p:spTree>
    <p:extLst>
      <p:ext uri="{BB962C8B-B14F-4D97-AF65-F5344CB8AC3E}">
        <p14:creationId xmlns:p14="http://schemas.microsoft.com/office/powerpoint/2010/main" val="239865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BCCD386-0B43-C199-095A-BDA97F57AC9D}"/>
              </a:ext>
            </a:extLst>
          </p:cNvPr>
          <p:cNvSpPr txBox="1"/>
          <p:nvPr/>
        </p:nvSpPr>
        <p:spPr>
          <a:xfrm>
            <a:off x="341195" y="703249"/>
            <a:ext cx="2097205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667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Dịch vụ</a:t>
            </a:r>
            <a:endParaRPr lang="en-US" sz="2667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1C32974-0266-A65C-85B6-C9168AE34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0880"/>
            <a:ext cx="10412204" cy="9998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572D26-5E80-C625-E85F-C4621CBBBF4F}"/>
              </a:ext>
            </a:extLst>
          </p:cNvPr>
          <p:cNvSpPr txBox="1"/>
          <p:nvPr/>
        </p:nvSpPr>
        <p:spPr>
          <a:xfrm>
            <a:off x="960553" y="4581231"/>
            <a:ext cx="100692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Dựa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vào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thông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tin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sgk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có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gì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về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tình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hình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phát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triển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vị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trí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vai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trò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ngành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dịch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vụ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cơ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cấu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GRDP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i="1" dirty="0" err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vùng</a:t>
            </a:r>
            <a:r>
              <a:rPr lang="en-US" altLang="en-US" sz="2400" b="1" i="1" dirty="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?</a:t>
            </a:r>
            <a:endParaRPr lang="en-US" sz="2400" i="1" dirty="0"/>
          </a:p>
        </p:txBody>
      </p:sp>
      <p:sp>
        <p:nvSpPr>
          <p:cNvPr id="9" name="Text Box 6">
            <a:extLst>
              <a:ext uri="{FF2B5EF4-FFF2-40B4-BE49-F238E27FC236}">
                <a16:creationId xmlns="" xmlns:a16="http://schemas.microsoft.com/office/drawing/2014/main" id="{64D3A15D-FA10-ED23-1832-9950FCB932E9}"/>
              </a:ext>
            </a:extLst>
          </p:cNvPr>
          <p:cNvSpPr txBox="1"/>
          <p:nvPr/>
        </p:nvSpPr>
        <p:spPr>
          <a:xfrm>
            <a:off x="960553" y="2108793"/>
            <a:ext cx="9189579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Dịch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vụ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rất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phát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triển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chiếm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tỉ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trọng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ngày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càng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cao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trong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cơ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cấu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GRDP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của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vùng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(42,2% GRDP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năm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2021) </a:t>
            </a:r>
          </a:p>
          <a:p>
            <a:pPr eaLnBrk="1" hangingPunct="1"/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Cơ cấu đa dạng: thương mại, 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du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lịch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</a:t>
            </a:r>
            <a:r>
              <a:rPr lang="vi-VN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giao thông vận tải,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chính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ngân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hàng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, …</a:t>
            </a:r>
            <a:endParaRPr lang="en-US" sz="24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7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4043A55-51D1-3F10-2001-4DB9DDA77C3B}"/>
              </a:ext>
            </a:extLst>
          </p:cNvPr>
          <p:cNvSpPr txBox="1"/>
          <p:nvPr/>
        </p:nvSpPr>
        <p:spPr>
          <a:xfrm>
            <a:off x="363895" y="1520850"/>
            <a:ext cx="11206065" cy="4402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265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265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 du lịch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265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 giao thông vận tải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4265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Nhóm</a:t>
            </a:r>
            <a:r>
              <a:rPr lang="en-US" sz="3200" b="1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rình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vi-VN" sz="3200" spc="-8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 tài chính ngân hàng</a:t>
            </a:r>
            <a:r>
              <a:rPr lang="vi-VN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895" y="65514"/>
            <a:ext cx="115699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HS</a:t>
            </a:r>
            <a:r>
              <a:rPr lang="en-US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3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3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3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b="1" kern="0" spc="-3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vi-VN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nghiên </a:t>
            </a:r>
            <a:r>
              <a:rPr lang="vi-VN" sz="3200" b="1" kern="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cứu nội dung sgk, hoàn thành câu trả </a:t>
            </a:r>
            <a:r>
              <a:rPr lang="vi-VN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3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kern="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3805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C6FB5EBD-37D2-E89B-AB2C-0CE9B9545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6920" y="3489461"/>
            <a:ext cx="9150262" cy="69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1867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Bảng 18.3. TỔNG MỨC BÁN LẺ HÀNG HOÁ VÀ DOANH THU DỊCH VỤ TIÊU DÙNG</a:t>
            </a:r>
            <a:endParaRPr lang="en-US" altLang="en-US" sz="1867" dirty="0">
              <a:solidFill>
                <a:prstClr val="black"/>
              </a:solidFill>
              <a:latin typeface="Calibri Ligh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121917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altLang="en-US" sz="1867" dirty="0">
                <a:solidFill>
                  <a:prstClr val="black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(GIẢ HIỆN HÀNH) Ở VÙNG ĐÔNG NAM BỘ GIAI ĐOẠN 2010 – 2022</a:t>
            </a:r>
            <a:endParaRPr lang="vi-VN" altLang="en-US" sz="24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25630FFA-9041-E697-BBA5-299166BBFE7F}"/>
              </a:ext>
            </a:extLst>
          </p:cNvPr>
          <p:cNvGraphicFramePr>
            <a:graphicFrameLocks noGrp="1"/>
          </p:cNvGraphicFramePr>
          <p:nvPr/>
        </p:nvGraphicFramePr>
        <p:xfrm>
          <a:off x="1185018" y="4253035"/>
          <a:ext cx="9821965" cy="2518163"/>
        </p:xfrm>
        <a:graphic>
          <a:graphicData uri="http://schemas.openxmlformats.org/drawingml/2006/table">
            <a:tbl>
              <a:tblPr firstRow="1" firstCol="1" bandRow="1"/>
              <a:tblGrid>
                <a:gridCol w="4841501">
                  <a:extLst>
                    <a:ext uri="{9D8B030D-6E8A-4147-A177-3AD203B41FA5}">
                      <a16:colId xmlns="" xmlns:a16="http://schemas.microsoft.com/office/drawing/2014/main" val="739462316"/>
                    </a:ext>
                  </a:extLst>
                </a:gridCol>
                <a:gridCol w="1051233">
                  <a:extLst>
                    <a:ext uri="{9D8B030D-6E8A-4147-A177-3AD203B41FA5}">
                      <a16:colId xmlns="" xmlns:a16="http://schemas.microsoft.com/office/drawing/2014/main" val="2324380905"/>
                    </a:ext>
                  </a:extLst>
                </a:gridCol>
                <a:gridCol w="1309416">
                  <a:extLst>
                    <a:ext uri="{9D8B030D-6E8A-4147-A177-3AD203B41FA5}">
                      <a16:colId xmlns="" xmlns:a16="http://schemas.microsoft.com/office/drawing/2014/main" val="3355669163"/>
                    </a:ext>
                  </a:extLst>
                </a:gridCol>
                <a:gridCol w="1309416">
                  <a:extLst>
                    <a:ext uri="{9D8B030D-6E8A-4147-A177-3AD203B41FA5}">
                      <a16:colId xmlns="" xmlns:a16="http://schemas.microsoft.com/office/drawing/2014/main" val="3773839318"/>
                    </a:ext>
                  </a:extLst>
                </a:gridCol>
                <a:gridCol w="1310399">
                  <a:extLst>
                    <a:ext uri="{9D8B030D-6E8A-4147-A177-3AD203B41FA5}">
                      <a16:colId xmlns="" xmlns:a16="http://schemas.microsoft.com/office/drawing/2014/main" val="3088754185"/>
                    </a:ext>
                  </a:extLst>
                </a:gridCol>
              </a:tblGrid>
              <a:tr h="565021"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2022*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5761231"/>
                  </a:ext>
                </a:extLst>
              </a:tr>
              <a:tr h="976571">
                <a:tc>
                  <a:txBody>
                    <a:bodyPr/>
                    <a:lstStyle/>
                    <a:p>
                      <a:pPr algn="just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Tổng mức bán lẻ hàng hoá và doanh thu dịch vụ tiêu dùng (nghìn tỉ đồng)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616,1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1.070,9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224,2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485,0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02775498"/>
                  </a:ext>
                </a:extLst>
              </a:tr>
              <a:tr h="976571">
                <a:tc>
                  <a:txBody>
                    <a:bodyPr/>
                    <a:lstStyle/>
                    <a:p>
                      <a:pPr algn="just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Tỉ trọng % so với cả nước (cả nước = 100%)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36,7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33,2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40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95759328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9525DE-0FBE-F449-3BB8-9C580E58EC7D}"/>
              </a:ext>
            </a:extLst>
          </p:cNvPr>
          <p:cNvSpPr txBox="1"/>
          <p:nvPr/>
        </p:nvSpPr>
        <p:spPr>
          <a:xfrm>
            <a:off x="358317" y="89423"/>
            <a:ext cx="2097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Dịch vụ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68762" y="442510"/>
            <a:ext cx="261513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43205" algn="just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361315" algn="l"/>
              </a:tabLst>
            </a:pPr>
            <a:r>
              <a:rPr lang="en-US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2800" b="1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mại:</a:t>
            </a:r>
            <a:endParaRPr lang="en-US" sz="2800" b="1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976613"/>
            <a:ext cx="1162284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 algn="just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361315" algn="l"/>
              </a:tabLst>
            </a:pP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Nội thương rất phát triển: nhiều trung tâm thương mại, siêu thị, tổng mức bán lẻ hàng hoá và doanh thu dịch vụ tiêu dùng tăng nhanh, </a:t>
            </a:r>
            <a:r>
              <a:rPr lang="en-US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ỉ trọng cao so với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3543" y="2462877"/>
            <a:ext cx="11389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Ngoại thương phát triển </a:t>
            </a:r>
            <a:r>
              <a:rPr lang="en-US" sz="28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ất cả nước (chiếm khoảng 34% cả nước – năm 2021) nhất là Thành phố Hồ Chí Minh, Bình Dương, Đồng Nai.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476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68225FC-34BF-BE25-37CB-0252AD55F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91" y="2927213"/>
            <a:ext cx="9530935" cy="3874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0132C8-FF0A-BB9C-B5CB-B4C1AD65386E}"/>
              </a:ext>
            </a:extLst>
          </p:cNvPr>
          <p:cNvSpPr txBox="1"/>
          <p:nvPr/>
        </p:nvSpPr>
        <p:spPr>
          <a:xfrm>
            <a:off x="357410" y="56126"/>
            <a:ext cx="2097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Dịch vụ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410" y="558892"/>
            <a:ext cx="11358340" cy="2253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85"/>
              </a:spcBef>
              <a:buClr>
                <a:srgbClr val="231F20"/>
              </a:buClr>
              <a:buSzPts val="1250"/>
              <a:tabLst>
                <a:tab pos="257810" algn="l"/>
                <a:tab pos="361315" algn="l"/>
              </a:tabLst>
            </a:pPr>
            <a:r>
              <a:rPr lang="en-US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vi-VN" sz="2800" b="1" kern="100" spc="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lịch:</a:t>
            </a:r>
            <a:endParaRPr lang="en-US" sz="2800" b="1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algn="just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361315" algn="l"/>
              </a:tabLst>
            </a:pP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phú,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đại,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z="2800" kern="100" spc="-4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thuận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tiện,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sz="2800" kern="1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tế.</a:t>
            </a:r>
            <a:endParaRPr lang="en-US" sz="2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algn="just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361315" algn="l"/>
              </a:tabLst>
            </a:pP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Thành phố Hồ Chí Minh là</a:t>
            </a:r>
            <a:r>
              <a:rPr lang="vi-VN" sz="2800" kern="1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 tâm du lịch lớn nhất cả</a:t>
            </a:r>
            <a:r>
              <a:rPr lang="vi-VN" sz="2800" kern="100" spc="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nước.</a:t>
            </a:r>
            <a:endParaRPr lang="en-US" sz="2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9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AFAC61-5721-3E5F-A762-406B797C2D1A}"/>
              </a:ext>
            </a:extLst>
          </p:cNvPr>
          <p:cNvSpPr txBox="1"/>
          <p:nvPr/>
        </p:nvSpPr>
        <p:spPr>
          <a:xfrm>
            <a:off x="357410" y="56126"/>
            <a:ext cx="2097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Dịch vụ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410" y="579346"/>
            <a:ext cx="330988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85"/>
              </a:spcBef>
              <a:buClr>
                <a:srgbClr val="231F20"/>
              </a:buClr>
              <a:buSzPts val="1250"/>
              <a:tabLst>
                <a:tab pos="257810" algn="l"/>
                <a:tab pos="361315" algn="l"/>
              </a:tabLst>
            </a:pPr>
            <a:r>
              <a:rPr lang="en-US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800" b="1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z="2800" b="1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800" b="1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tải:</a:t>
            </a:r>
            <a:endParaRPr lang="en-US" sz="2800" b="1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0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5927" y="0"/>
            <a:ext cx="96393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AFAC61-5721-3E5F-A762-406B797C2D1A}"/>
              </a:ext>
            </a:extLst>
          </p:cNvPr>
          <p:cNvSpPr txBox="1"/>
          <p:nvPr/>
        </p:nvSpPr>
        <p:spPr>
          <a:xfrm>
            <a:off x="357410" y="56126"/>
            <a:ext cx="2097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Dịch vụ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7410" y="579346"/>
            <a:ext cx="330988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Bef>
                <a:spcPts val="685"/>
              </a:spcBef>
              <a:buClr>
                <a:srgbClr val="231F20"/>
              </a:buClr>
              <a:buSzPts val="1250"/>
              <a:tabLst>
                <a:tab pos="257810" algn="l"/>
                <a:tab pos="361315" algn="l"/>
              </a:tabLst>
            </a:pPr>
            <a:r>
              <a:rPr lang="en-US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800" b="1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z="2800" b="1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800" b="1" kern="1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tải:</a:t>
            </a:r>
            <a:endParaRPr lang="en-US" sz="2800" b="1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102566"/>
            <a:ext cx="11436484" cy="274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 algn="just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361315" algn="l"/>
              </a:tabLst>
            </a:pPr>
            <a:r>
              <a:rPr lang="vi-VN" sz="2800" kern="1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kern="100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tải;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vận tải phát triển nhất cả nước.</a:t>
            </a:r>
            <a:endParaRPr lang="en-US" sz="2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algn="just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361315" algn="l"/>
              </a:tabLst>
            </a:pP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bay,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biển,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dựng,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vi-VN" sz="2800" kern="10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ứng yêu cầu phát triển </a:t>
            </a:r>
            <a:r>
              <a:rPr lang="en-US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KT - XH</a:t>
            </a:r>
            <a:endParaRPr lang="en-US" sz="28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3205" algn="just">
              <a:lnSpc>
                <a:spcPct val="115000"/>
              </a:lnSpc>
              <a:spcBef>
                <a:spcPts val="685"/>
              </a:spcBef>
              <a:spcAft>
                <a:spcPts val="0"/>
              </a:spcAft>
              <a:tabLst>
                <a:tab pos="361315" algn="l"/>
              </a:tabLst>
            </a:pP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vi-VN" sz="2800" kern="1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vi-VN" sz="2800" kern="1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kern="1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800" kern="100" spc="-1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800" kern="10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683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AFAC61-5721-3E5F-A762-406B797C2D1A}"/>
              </a:ext>
            </a:extLst>
          </p:cNvPr>
          <p:cNvSpPr txBox="1"/>
          <p:nvPr/>
        </p:nvSpPr>
        <p:spPr>
          <a:xfrm>
            <a:off x="357410" y="56126"/>
            <a:ext cx="20972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Dịch vụ</a:t>
            </a:r>
            <a:endParaRPr lang="en-US" sz="2800" dirty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Vai trò của ngành logistics">
            <a:extLst>
              <a:ext uri="{FF2B5EF4-FFF2-40B4-BE49-F238E27FC236}">
                <a16:creationId xmlns="" xmlns:a16="http://schemas.microsoft.com/office/drawing/2014/main" id="{3109D6CD-A279-4467-D160-A1ECB75BA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11" y="2682439"/>
            <a:ext cx="11834589" cy="395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7409" y="528003"/>
            <a:ext cx="116044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vi-VN" sz="2800" b="1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vi-VN" sz="2800" b="1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r>
              <a:rPr lang="vi-VN" sz="2800" b="1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vi-VN" sz="2800" b="1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triển,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Minh,</a:t>
            </a:r>
            <a:r>
              <a:rPr lang="vi-VN" sz="2800" kern="100" spc="-5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 ngân hàng Nhà nước, tư nhân, quốc tế, sàn giao dịch chứng khoán, công ti bảo </a:t>
            </a:r>
            <a:r>
              <a:rPr lang="vi-VN" sz="2800" kern="1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hiểm,...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57408" y="1728332"/>
            <a:ext cx="116790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kern="1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 lĩnh vực dịch vụ khác </a:t>
            </a:r>
            <a:r>
              <a:rPr lang="vi-VN" sz="28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 công nghệ thông tin – viễn thông, logistics,... cũng rất phát triển và ngày càng mở rộng.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79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Bảng 3">
            <a:extLst>
              <a:ext uri="{FF2B5EF4-FFF2-40B4-BE49-F238E27FC236}">
                <a16:creationId xmlns="" xmlns:a16="http://schemas.microsoft.com/office/drawing/2014/main" id="{96A042FB-29CE-4858-C29F-D2C17EF747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037374"/>
              </p:ext>
            </p:extLst>
          </p:nvPr>
        </p:nvGraphicFramePr>
        <p:xfrm>
          <a:off x="0" y="0"/>
          <a:ext cx="6235700" cy="6858000"/>
        </p:xfrm>
        <a:graphic>
          <a:graphicData uri="http://schemas.openxmlformats.org/drawingml/2006/table">
            <a:tbl>
              <a:tblPr firstRow="1" firstCol="1" bandRow="1"/>
              <a:tblGrid>
                <a:gridCol w="430747">
                  <a:extLst>
                    <a:ext uri="{9D8B030D-6E8A-4147-A177-3AD203B41FA5}">
                      <a16:colId xmlns="" xmlns:a16="http://schemas.microsoft.com/office/drawing/2014/main" val="887566278"/>
                    </a:ext>
                  </a:extLst>
                </a:gridCol>
                <a:gridCol w="563885">
                  <a:extLst>
                    <a:ext uri="{9D8B030D-6E8A-4147-A177-3AD203B41FA5}">
                      <a16:colId xmlns="" xmlns:a16="http://schemas.microsoft.com/office/drawing/2014/main" val="4245975910"/>
                    </a:ext>
                  </a:extLst>
                </a:gridCol>
                <a:gridCol w="524544">
                  <a:extLst>
                    <a:ext uri="{9D8B030D-6E8A-4147-A177-3AD203B41FA5}">
                      <a16:colId xmlns="" xmlns:a16="http://schemas.microsoft.com/office/drawing/2014/main" val="3854763562"/>
                    </a:ext>
                  </a:extLst>
                </a:gridCol>
                <a:gridCol w="708135">
                  <a:extLst>
                    <a:ext uri="{9D8B030D-6E8A-4147-A177-3AD203B41FA5}">
                      <a16:colId xmlns="" xmlns:a16="http://schemas.microsoft.com/office/drawing/2014/main" val="1245583322"/>
                    </a:ext>
                  </a:extLst>
                </a:gridCol>
                <a:gridCol w="668794">
                  <a:extLst>
                    <a:ext uri="{9D8B030D-6E8A-4147-A177-3AD203B41FA5}">
                      <a16:colId xmlns="" xmlns:a16="http://schemas.microsoft.com/office/drawing/2014/main" val="4146288291"/>
                    </a:ext>
                  </a:extLst>
                </a:gridCol>
                <a:gridCol w="695022">
                  <a:extLst>
                    <a:ext uri="{9D8B030D-6E8A-4147-A177-3AD203B41FA5}">
                      <a16:colId xmlns="" xmlns:a16="http://schemas.microsoft.com/office/drawing/2014/main" val="3404401124"/>
                    </a:ext>
                  </a:extLst>
                </a:gridCol>
                <a:gridCol w="668794">
                  <a:extLst>
                    <a:ext uri="{9D8B030D-6E8A-4147-A177-3AD203B41FA5}">
                      <a16:colId xmlns="" xmlns:a16="http://schemas.microsoft.com/office/drawing/2014/main" val="2688039486"/>
                    </a:ext>
                  </a:extLst>
                </a:gridCol>
                <a:gridCol w="681908">
                  <a:extLst>
                    <a:ext uri="{9D8B030D-6E8A-4147-A177-3AD203B41FA5}">
                      <a16:colId xmlns="" xmlns:a16="http://schemas.microsoft.com/office/drawing/2014/main" val="2931515112"/>
                    </a:ext>
                  </a:extLst>
                </a:gridCol>
                <a:gridCol w="695021">
                  <a:extLst>
                    <a:ext uri="{9D8B030D-6E8A-4147-A177-3AD203B41FA5}">
                      <a16:colId xmlns="" xmlns:a16="http://schemas.microsoft.com/office/drawing/2014/main" val="2572445540"/>
                    </a:ext>
                  </a:extLst>
                </a:gridCol>
                <a:gridCol w="598850">
                  <a:extLst>
                    <a:ext uri="{9D8B030D-6E8A-4147-A177-3AD203B41FA5}">
                      <a16:colId xmlns="" xmlns:a16="http://schemas.microsoft.com/office/drawing/2014/main" val="1788256038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Ì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vi-VN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</a:t>
                      </a:r>
                      <a:endParaRPr lang="vi-VN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Ớ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157099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Ồ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Í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736389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Â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0873806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Ồ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889826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1803027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4240208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Z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J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0939952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Ũ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5920643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0683647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Ì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vi-VN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Ư</a:t>
                      </a:r>
                      <a:endParaRPr lang="vi-VN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vi-VN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Ơ</a:t>
                      </a:r>
                      <a:endParaRPr lang="vi-VN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15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US" sz="2300" b="1" i="0" u="none" strike="noStrike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endParaRPr lang="en-US" sz="2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329" marR="13329" marT="1332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45637895"/>
                  </a:ext>
                </a:extLst>
              </a:tr>
            </a:tbl>
          </a:graphicData>
        </a:graphic>
      </p:graphicFrame>
      <p:sp>
        <p:nvSpPr>
          <p:cNvPr id="5" name="Hình chữ nhật 4">
            <a:extLst>
              <a:ext uri="{FF2B5EF4-FFF2-40B4-BE49-F238E27FC236}">
                <a16:creationId xmlns="" xmlns:a16="http://schemas.microsoft.com/office/drawing/2014/main" id="{D836EDEE-DEE2-0370-AA11-3A661D65A2DB}"/>
              </a:ext>
            </a:extLst>
          </p:cNvPr>
          <p:cNvSpPr/>
          <p:nvPr/>
        </p:nvSpPr>
        <p:spPr>
          <a:xfrm>
            <a:off x="6235700" y="0"/>
            <a:ext cx="59563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67397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655BC8-B6CD-E313-4ADA-BFC20754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6653"/>
            <a:ext cx="6756800" cy="542136"/>
          </a:xfrm>
        </p:spPr>
        <p:txBody>
          <a:bodyPr/>
          <a:lstStyle/>
          <a:p>
            <a:r>
              <a:rPr lang="en-US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2800" b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28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vi-VN" sz="28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vi-VN" sz="2800" b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sz="2800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A713A2B3-C012-F71C-1E3A-2B3084D9DD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30437"/>
            <a:ext cx="6118788" cy="2939755"/>
          </a:xfrm>
        </p:spPr>
        <p:txBody>
          <a:bodyPr/>
          <a:lstStyle/>
          <a:p>
            <a:pPr marL="324265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ựa vào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18.2,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bảng</a:t>
            </a:r>
            <a:r>
              <a:rPr lang="vi-VN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18.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thông tin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vi-VN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hãy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hỏi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spc="-4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2000" b="1" i="1" spc="-27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hận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1" i="1" spc="-8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su,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000" b="1" i="1" spc="-7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điều.</a:t>
            </a:r>
            <a:endParaRPr lang="en-US" sz="2000" b="1" i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2000" b="1" i="1" spc="-27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000" b="1" i="1" spc="-2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rình bày sự phát triển và phân bố cây công nghiệp lâu năm ở vùng Đông Nam Bộ</a:t>
            </a:r>
            <a:r>
              <a:rPr lang="vi-VN" sz="2000" b="1" i="1" spc="-27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i="1" spc="-27" dirty="0" smtClean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2000" b="1" i="1" spc="-67" dirty="0" smtClean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2000" b="1" i="1" spc="-6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2000" b="1" i="1" spc="-6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sz="2000" b="1" i="1" spc="-67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vi-VN" sz="2000" b="1" i="1" spc="-60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i="1" spc="-13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nước?</a:t>
            </a:r>
            <a:endParaRPr lang="en-US" sz="2000" b="1" i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89" indent="-457189" algn="just">
              <a:lnSpc>
                <a:spcPct val="115000"/>
              </a:lnSpc>
              <a:spcBef>
                <a:spcPts val="913"/>
              </a:spcBef>
              <a:buFont typeface="Symbol" panose="05050102010706020507" pitchFamily="18" charset="2"/>
              <a:buChar char="-"/>
              <a:tabLst>
                <a:tab pos="481741" algn="l"/>
              </a:tabLst>
            </a:pPr>
            <a:endParaRPr lang="en-US" sz="2000" b="1" i="1" dirty="0">
              <a:solidFill>
                <a:schemeClr val="accent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792E9F8-4DAC-5211-2213-98832F880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3213" y="139306"/>
            <a:ext cx="6118788" cy="61130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FB3E5DBF-1DD7-8F03-63CF-E24FBBCE1882}"/>
              </a:ext>
            </a:extLst>
          </p:cNvPr>
          <p:cNvSpPr txBox="1"/>
          <p:nvPr/>
        </p:nvSpPr>
        <p:spPr>
          <a:xfrm>
            <a:off x="6118788" y="6252313"/>
            <a:ext cx="60732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18.2: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F3BB70E-288E-6829-C579-30693C158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" y="3647282"/>
            <a:ext cx="6073212" cy="31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4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B526C8D-6FEC-D2E0-918E-DEA507D0DE2F}"/>
              </a:ext>
            </a:extLst>
          </p:cNvPr>
          <p:cNvSpPr txBox="1"/>
          <p:nvPr/>
        </p:nvSpPr>
        <p:spPr>
          <a:xfrm>
            <a:off x="113943" y="713764"/>
            <a:ext cx="10767703" cy="1906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5415">
              <a:lnSpc>
                <a:spcPct val="115000"/>
              </a:lnSpc>
              <a:spcBef>
                <a:spcPts val="913"/>
              </a:spcBef>
              <a:buClr>
                <a:srgbClr val="231F20"/>
              </a:buClr>
              <a:buSzPts val="1250"/>
              <a:tabLst>
                <a:tab pos="335272" algn="l"/>
              </a:tabLst>
            </a:pP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2400" spc="-107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nước,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vi-VN" sz="240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đó, cây cao su và cây điều có diện tích lớn nhất.</a:t>
            </a:r>
            <a:endParaRPr lang="en-US" sz="21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183722">
              <a:lnSpc>
                <a:spcPct val="115000"/>
              </a:lnSpc>
              <a:spcBef>
                <a:spcPts val="913"/>
              </a:spcBef>
              <a:buClr>
                <a:srgbClr val="231F20"/>
              </a:buClr>
              <a:buSzPts val="1250"/>
              <a:tabLst>
                <a:tab pos="342891" algn="l"/>
              </a:tabLst>
            </a:pPr>
            <a:r>
              <a:rPr lang="en-US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2400" spc="-73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su,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Phước,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Nai,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vi-VN" sz="2400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Tây Ninh.</a:t>
            </a:r>
            <a:endParaRPr lang="en-US" sz="2133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AB742816-BCD2-60FD-2382-CC3494A4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6756800" cy="713764"/>
          </a:xfrm>
        </p:spPr>
        <p:txBody>
          <a:bodyPr/>
          <a:lstStyle/>
          <a:p>
            <a:r>
              <a:rPr lang="en-US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4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4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2400" b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24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</a:t>
            </a:r>
            <a:r>
              <a:rPr lang="vi-VN" sz="24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lâu</a:t>
            </a:r>
            <a:r>
              <a:rPr lang="vi-VN" sz="2400" b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kern="0" spc="-4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395488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3">
            <a:extLst>
              <a:ext uri="{FF2B5EF4-FFF2-40B4-BE49-F238E27FC236}">
                <a16:creationId xmlns="" xmlns:a16="http://schemas.microsoft.com/office/drawing/2014/main" id="{EE397139-625F-4837-8D71-246A76161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52" y="165654"/>
            <a:ext cx="1073450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F81F4DC-7224-4B28-A16B-7279FF99EF0D}"/>
              </a:ext>
            </a:extLst>
          </p:cNvPr>
          <p:cNvSpPr txBox="1"/>
          <p:nvPr/>
        </p:nvSpPr>
        <p:spPr>
          <a:xfrm>
            <a:off x="251792" y="1370178"/>
            <a:ext cx="11688417" cy="60844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891" indent="-342891">
              <a:buFont typeface="Wingdings" pitchFamily="2" charset="2"/>
              <a:buChar char="v"/>
              <a:defRPr/>
            </a:pPr>
            <a:r>
              <a:rPr lang="vi-VN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tự nhiên:</a:t>
            </a:r>
          </a:p>
          <a:p>
            <a:pPr marL="342891" indent="-342891">
              <a:buFont typeface="Wingdings" pitchFamily="2" charset="2"/>
              <a:buChar char="ü"/>
              <a:defRPr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Địa hình và đất: địa hình thoải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diện tích lớn đất ba dan, đất xám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Wingdings" pitchFamily="2" charset="2"/>
              <a:buChar char="ü"/>
              <a:defRPr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Khí hậu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thời tiết ít biến động, ít gió mạnh.</a:t>
            </a:r>
          </a:p>
          <a:p>
            <a:pPr marL="342891" indent="-342891">
              <a:buFont typeface="Wingdings" pitchFamily="2" charset="2"/>
              <a:buChar char="ü"/>
              <a:defRPr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Nguồn nước: thủy lợi đã được cải thiện, nổi bật là hồ Dầu Tiếng (hồ thủy lợi lớn nhất nước ta).</a:t>
            </a:r>
          </a:p>
          <a:p>
            <a:pPr marL="342891" indent="-342891">
              <a:buFont typeface="Wingdings" pitchFamily="2" charset="2"/>
              <a:buChar char="v"/>
              <a:defRPr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 kiện kinh tế - xã hội:</a:t>
            </a:r>
          </a:p>
          <a:p>
            <a:pPr marL="342891" indent="-342891">
              <a:buFont typeface="Wingdings" pitchFamily="2" charset="2"/>
              <a:buChar char="ü"/>
              <a:defRPr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Nguồn lao động dồi dào, có nhiều kinh nghiệm trồng, chăm sóc và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891" indent="-342891">
              <a:buFont typeface="Wingdings" pitchFamily="2" charset="2"/>
              <a:buChar char="ü"/>
              <a:defRPr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Có nhiều cơ sở chế biến sản phẩm cây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891" indent="-342891">
              <a:buFont typeface="Wingdings" pitchFamily="2" charset="2"/>
              <a:buChar char="ü"/>
              <a:defRPr/>
            </a:pP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Cây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 lại hiệu quả kinh tế cao,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 tiêu thụ rộng lớn và ổn định (trong nước, nước ngoài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6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0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6CBE7A-76C7-2E75-2A33-3884FD85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11" y="786464"/>
            <a:ext cx="11243396" cy="1014100"/>
          </a:xfrm>
        </p:spPr>
        <p:txBody>
          <a:bodyPr/>
          <a:lstStyle/>
          <a:p>
            <a:r>
              <a:rPr lang="en-US" sz="2400" i="1" spc="-27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400" i="1" spc="-27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2400" i="1" u="sng" spc="-27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https://youtu.be/zUOBDRHlUTI?si=Kqg1C8dzkVhtM-Gq</a:t>
            </a:r>
            <a:r>
              <a:rPr lang="en-US" sz="2400" i="1" spc="-27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2400" i="1" spc="-27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2400" i="1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400" i="1" spc="-27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2400" i="1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27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400" i="1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27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hỏi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8F707ACF-A470-257D-83D2-57B02883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913" y="255685"/>
            <a:ext cx="10707860" cy="500000"/>
          </a:xfrm>
        </p:spPr>
        <p:txBody>
          <a:bodyPr/>
          <a:lstStyle/>
          <a:p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2667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85476D4-48F4-BA7F-DFD6-C14082BF5141}"/>
              </a:ext>
            </a:extLst>
          </p:cNvPr>
          <p:cNvSpPr txBox="1"/>
          <p:nvPr/>
        </p:nvSpPr>
        <p:spPr>
          <a:xfrm>
            <a:off x="321911" y="1585960"/>
            <a:ext cx="114346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hân</a:t>
            </a:r>
            <a:r>
              <a:rPr lang="vi-VN" sz="3200" b="1" i="1" kern="0" spc="-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3200" b="1" i="1" kern="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</a:t>
            </a:r>
            <a:r>
              <a:rPr lang="vi-VN" sz="3200" b="1" i="1" kern="0" spc="-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vi-VN" sz="3200" b="1" i="1" kern="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i="1" kern="0" spc="-10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3200" b="1" i="1" kern="0" spc="-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 cường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3200" b="1" i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3200" b="1" i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3200" b="1" i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200" b="1" i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3200" b="1" i="1" kern="0" spc="-2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3200" b="1" i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b="1" i="1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8010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="" xmlns:a16="http://schemas.microsoft.com/office/drawing/2014/main" id="{8F707ACF-A470-257D-83D2-57B02883E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913" y="255685"/>
            <a:ext cx="10707860" cy="500000"/>
          </a:xfrm>
        </p:spPr>
        <p:txBody>
          <a:bodyPr/>
          <a:lstStyle/>
          <a:p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3200" b="1" kern="0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3200" b="1" kern="0" spc="-6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 b="1" kern="0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endParaRPr lang="en-US" sz="2667" b="1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D17DEE8-DFEF-86F2-5CAC-BD804C2C076B}"/>
              </a:ext>
            </a:extLst>
          </p:cNvPr>
          <p:cNvSpPr txBox="1"/>
          <p:nvPr/>
        </p:nvSpPr>
        <p:spPr>
          <a:xfrm>
            <a:off x="0" y="1138459"/>
            <a:ext cx="11619412" cy="3365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262" algn="just">
              <a:spcBef>
                <a:spcPts val="1220"/>
              </a:spcBef>
            </a:pP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vi-VN" sz="2667" spc="-5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vi-VN" sz="2667" spc="-5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2667" spc="-5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vi-VN" sz="2667" spc="-4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vi-VN" sz="2667" spc="-5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2667" spc="-5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vi-VN" sz="2667" spc="-5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2667" spc="-4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2667" spc="-5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3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Bộ: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marR="185415" indent="-457189" algn="just">
              <a:lnSpc>
                <a:spcPct val="117000"/>
              </a:lnSpc>
              <a:spcBef>
                <a:spcPts val="353"/>
              </a:spcBef>
              <a:buClr>
                <a:srgbClr val="231F20"/>
              </a:buClr>
              <a:buSzPts val="1250"/>
              <a:buFont typeface="Times New Roman" panose="02020603050405020304" pitchFamily="18" charset="0"/>
              <a:buChar char="–"/>
              <a:tabLst>
                <a:tab pos="335272" algn="l"/>
              </a:tabLst>
            </a:pP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vi-VN" sz="2667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vùng trong cả nước, nhất là các vùng lân cận.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marR="184569" indent="-457189" algn="just">
              <a:lnSpc>
                <a:spcPct val="117000"/>
              </a:lnSpc>
              <a:spcBef>
                <a:spcPts val="7"/>
              </a:spcBef>
              <a:buClr>
                <a:srgbClr val="231F20"/>
              </a:buClr>
              <a:buSzPts val="1250"/>
              <a:buFont typeface="Times New Roman" panose="02020603050405020304" pitchFamily="18" charset="0"/>
              <a:buChar char="–"/>
              <a:tabLst>
                <a:tab pos="368291" algn="l"/>
              </a:tabLst>
            </a:pPr>
            <a:r>
              <a:rPr lang="vi-VN" sz="26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Dễ tiếp cận hơn với những vùng có nhiều tài nguyên thiên nhiên như: Tây Nguyên, Bắc Trung Bộ và Duyên hải miền Trung và vùng sản xuất trọng điểm lương thực, thực phẩm Đồng bằng sông Cửu Long.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indent="-457189" algn="just">
              <a:spcBef>
                <a:spcPts val="13"/>
              </a:spcBef>
              <a:buClr>
                <a:srgbClr val="231F20"/>
              </a:buClr>
              <a:buSzPts val="1250"/>
              <a:buFont typeface="Times New Roman" panose="02020603050405020304" pitchFamily="18" charset="0"/>
              <a:buChar char="–"/>
              <a:tabLst>
                <a:tab pos="337812" algn="l"/>
              </a:tabLst>
            </a:pP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667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vi-VN" sz="2667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667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vi-VN" sz="2667" spc="-7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667" spc="-67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67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vùng.</a:t>
            </a:r>
            <a:endParaRPr lang="en-US" sz="2667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2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3">
            <a:extLst>
              <a:ext uri="{FF2B5EF4-FFF2-40B4-BE49-F238E27FC236}">
                <a16:creationId xmlns="" xmlns:a16="http://schemas.microsoft.com/office/drawing/2014/main" id="{70BE53E5-7084-255F-2F06-47B12523E728}"/>
              </a:ext>
            </a:extLst>
          </p:cNvPr>
          <p:cNvSpPr txBox="1">
            <a:spLocks/>
          </p:cNvSpPr>
          <p:nvPr/>
        </p:nvSpPr>
        <p:spPr>
          <a:xfrm>
            <a:off x="321913" y="255685"/>
            <a:ext cx="10707860" cy="50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3200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</a:t>
            </a:r>
            <a:endParaRPr lang="en-US" sz="2667" b="1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EA87CF-6D6F-6AF5-A577-B04A47A9EF89}"/>
              </a:ext>
            </a:extLst>
          </p:cNvPr>
          <p:cNvSpPr txBox="1"/>
          <p:nvPr/>
        </p:nvSpPr>
        <p:spPr>
          <a:xfrm>
            <a:off x="321913" y="957043"/>
            <a:ext cx="11363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spc="-27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 vào thông tin sgk và hiểu biết của mình, phân tích vị thế của thành phố Hồ Chí Minh</a:t>
            </a:r>
            <a:endParaRPr lang="en-US" sz="24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7F9FB46-2DDB-9278-CFA5-BBC007E8B9B0}"/>
              </a:ext>
            </a:extLst>
          </p:cNvPr>
          <p:cNvSpPr txBox="1"/>
          <p:nvPr/>
        </p:nvSpPr>
        <p:spPr>
          <a:xfrm>
            <a:off x="485775" y="1650843"/>
            <a:ext cx="10115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khảo</a:t>
            </a:r>
            <a:r>
              <a:rPr lang="en-US" sz="2400" dirty="0"/>
              <a:t> video https://youtu.be/s8ZgNXvELI4?si=negCPw1gz0Y5E56p</a:t>
            </a:r>
          </a:p>
        </p:txBody>
      </p:sp>
    </p:spTree>
    <p:extLst>
      <p:ext uri="{BB962C8B-B14F-4D97-AF65-F5344CB8AC3E}">
        <p14:creationId xmlns:p14="http://schemas.microsoft.com/office/powerpoint/2010/main" val="100766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3">
            <a:extLst>
              <a:ext uri="{FF2B5EF4-FFF2-40B4-BE49-F238E27FC236}">
                <a16:creationId xmlns="" xmlns:a16="http://schemas.microsoft.com/office/drawing/2014/main" id="{5033AE48-246A-053D-48BF-3EFE51901A24}"/>
              </a:ext>
            </a:extLst>
          </p:cNvPr>
          <p:cNvSpPr txBox="1">
            <a:spLocks/>
          </p:cNvSpPr>
          <p:nvPr/>
        </p:nvSpPr>
        <p:spPr>
          <a:xfrm>
            <a:off x="321913" y="255685"/>
            <a:ext cx="10707860" cy="500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171450" lvl="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lvl="1" indent="-17145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ctr" defTabSz="685800" rtl="0" eaLnBrk="1" latinLnBrk="0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</a:t>
            </a:r>
            <a:r>
              <a:rPr lang="en-US" sz="2667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67" b="1" kern="0" spc="-13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667" b="1" kern="0" spc="-13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</a:t>
            </a:r>
            <a:endParaRPr lang="en-US" sz="2400" b="1" dirty="0"/>
          </a:p>
        </p:txBody>
      </p:sp>
      <p:sp>
        <p:nvSpPr>
          <p:cNvPr id="2" name="Rectangle 1"/>
          <p:cNvSpPr/>
          <p:nvPr/>
        </p:nvSpPr>
        <p:spPr>
          <a:xfrm>
            <a:off x="321913" y="1042774"/>
            <a:ext cx="11425328" cy="4346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3205" marR="139065">
              <a:lnSpc>
                <a:spcPct val="115000"/>
              </a:lnSpc>
              <a:spcBef>
                <a:spcPts val="490"/>
              </a:spcBef>
              <a:spcAft>
                <a:spcPts val="0"/>
              </a:spcAft>
              <a:tabLst>
                <a:tab pos="255905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biệt,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tế,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chính,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mại,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hoá, khoa học công nghệ, đổi mới sáng tạo, giáo dục – đào tạo của cả </a:t>
            </a: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nước.</a:t>
            </a:r>
            <a:endParaRPr lang="en-US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 marR="139065">
              <a:lnSpc>
                <a:spcPct val="115000"/>
              </a:lnSpc>
              <a:spcBef>
                <a:spcPts val="490"/>
              </a:spcBef>
              <a:spcAft>
                <a:spcPts val="0"/>
              </a:spcAft>
              <a:tabLst>
                <a:tab pos="255905" algn="l"/>
              </a:tabLst>
            </a:pPr>
            <a:r>
              <a:rPr lang="en-US" sz="2800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vi-VN" sz="2800" spc="-6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nhất,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quân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cao,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hút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800" spc="-6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 đầu tư</a:t>
            </a: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ts val="143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800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nghiệp,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vi-VN" sz="2800" spc="-2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vi-VN" sz="2800" spc="-3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spc="-1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800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spc="-1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ts val="143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</a:tabLst>
            </a:pP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ts val="143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</a:tabLst>
            </a:pPr>
            <a:r>
              <a:rPr lang="en-US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800" spc="-8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đẩy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vi-VN" sz="2800" spc="-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vi-VN" sz="2800" spc="-75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vi-VN" sz="2800" spc="-8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endParaRPr lang="en-US" sz="280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ts val="143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</a:tabLst>
            </a:pPr>
            <a:r>
              <a:rPr lang="vi-VN" sz="2800" spc="-75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spc="-75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43205">
              <a:lnSpc>
                <a:spcPts val="1430"/>
              </a:lnSpc>
              <a:spcBef>
                <a:spcPts val="685"/>
              </a:spcBef>
              <a:spcAft>
                <a:spcPts val="0"/>
              </a:spcAft>
              <a:tabLst>
                <a:tab pos="257810" algn="l"/>
              </a:tabLst>
            </a:pP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vi-VN" sz="28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Vùng kinh tế trọng điểm phía Nam</a:t>
            </a:r>
            <a:r>
              <a:rPr lang="vi-VN" sz="28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kern="0" dirty="0" smtClean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kern="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vi-VN" sz="2800" kern="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</a:t>
            </a:r>
            <a:r>
              <a:rPr lang="vi-VN" sz="28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 phấn đấu: phát triển ngang tầm các đô thị lớn trên thế giới, trở thành trung tâm kinh tế, tài chính, dịch vụ của châu Á.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8159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=""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968829" y="1328058"/>
            <a:ext cx="4332515" cy="4132943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824795" y="974096"/>
            <a:ext cx="506361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6600" dirty="0">
              <a:solidFill>
                <a:prstClr val="black"/>
              </a:solidFill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=""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59724"/>
            <a:ext cx="635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4 cây CN lâu năm quan trọng nhất của vùng là gì? 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7528" y="2982686"/>
            <a:ext cx="7803708" cy="89262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Cao su, tiêu, điều, cà phê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58646" y="2982687"/>
            <a:ext cx="1814473" cy="892629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BB50C60D-B9E0-4781-A9EB-F013A3A2A6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31515" y="352697"/>
            <a:ext cx="11465959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kumimoji="0" lang="en-US" sz="4800" b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800" b="1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noProof="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</a:t>
            </a:r>
            <a:r>
              <a:rPr kumimoji="0" lang="en-US" sz="4800" b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vi-VN" sz="4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4 trung tâm quan trọng nhất của vùng</a:t>
            </a:r>
            <a:r>
              <a:rPr lang="vi-VN" sz="4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35638" y="3350746"/>
            <a:ext cx="9411250" cy="160238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vi-VN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TP.HCM, Biên Hòa, Vũng Tàu, Thủ Dầu Một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798532" y="3350746"/>
            <a:ext cx="1696720" cy="1602380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B82B0A09-8936-4770-AF49-D36035776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5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4E0B20A4-B09C-4404-17AF-EF2B93D51381}"/>
              </a:ext>
            </a:extLst>
          </p:cNvPr>
          <p:cNvSpPr/>
          <p:nvPr/>
        </p:nvSpPr>
        <p:spPr>
          <a:xfrm>
            <a:off x="755780" y="279918"/>
            <a:ext cx="11019453" cy="574510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BÀI 18:ĐÔNG </a:t>
            </a: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NAM BỘ</a:t>
            </a:r>
          </a:p>
        </p:txBody>
      </p:sp>
    </p:spTree>
    <p:extLst>
      <p:ext uri="{BB962C8B-B14F-4D97-AF65-F5344CB8AC3E}">
        <p14:creationId xmlns:p14="http://schemas.microsoft.com/office/powerpoint/2010/main" val="711213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>
              <a:defRPr/>
            </a:pPr>
            <a:r>
              <a:rPr lang="en-US" sz="4000" b="1" noProof="0" dirty="0" err="1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noProof="0" dirty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 tố tự nhiên nào khiến Đông Nam Bộ trồng nhiều cao su nhất nước</a:t>
            </a:r>
            <a:endParaRPr lang="en-US" sz="4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vi-VN" sz="40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63420" y="3598815"/>
            <a:ext cx="6228080" cy="15211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vi-VN" sz="5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Khí hậu</a:t>
            </a:r>
            <a:endParaRPr lang="en-US" sz="5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Pentagon 18"/>
          <p:cNvSpPr/>
          <p:nvPr/>
        </p:nvSpPr>
        <p:spPr>
          <a:xfrm>
            <a:off x="1876860" y="3598813"/>
            <a:ext cx="2004417" cy="1521100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0D44CBD0-DC78-4A78-8AC6-DEE52847E1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119201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công trình thủy lợi lớn nhất nước?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4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3429" y="3290911"/>
            <a:ext cx="9350290" cy="126274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Dầu Tiếng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137406" y="3290911"/>
            <a:ext cx="1055370" cy="1262742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B8F5BAF-0CE4-4CAD-BE2A-831BECE82C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1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5.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Tên con sông quan trọng nhất vùng ? 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651" y="3232332"/>
            <a:ext cx="7638844" cy="20261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ctr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Đồng Nai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1"/>
            <a:ext cx="2147477" cy="2026193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69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6.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Ngành công nghiệp khai thác nào được phát triển đặc biệt của vùng? </a:t>
            </a:r>
            <a:endParaRPr lang="vi-VN" sz="4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651" y="3232332"/>
            <a:ext cx="7638844" cy="20261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Dầu</a:t>
            </a:r>
            <a:r>
              <a:rPr lang="en-US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khí</a:t>
            </a:r>
            <a:endParaRPr lang="vi-VN" sz="4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1"/>
            <a:ext cx="2147477" cy="2026193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84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just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4400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vi-VN" sz="4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53069" y="3232330"/>
            <a:ext cx="7638844" cy="20261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ctr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1"/>
            <a:ext cx="2147477" cy="2026193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8.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ngư trường quan trọng của </a:t>
            </a:r>
            <a:r>
              <a:rPr lang="vi-V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651" y="3232332"/>
            <a:ext cx="7638844" cy="20261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81741" indent="-157476" algn="ctr">
              <a:lnSpc>
                <a:spcPct val="115000"/>
              </a:lnSpc>
              <a:spcBef>
                <a:spcPts val="913"/>
              </a:spcBef>
              <a:tabLst>
                <a:tab pos="481741" algn="l"/>
              </a:tabLst>
            </a:pP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Ninh Thuận – Bình Thuận – Bà Rịa  Vũng Tàu</a:t>
            </a:r>
            <a:endParaRPr lang="en-US" sz="4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1"/>
            <a:ext cx="2147477" cy="2026193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9.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 </a:t>
            </a:r>
            <a:r>
              <a:rPr lang="vi-V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 thủy </a:t>
            </a:r>
            <a:r>
              <a:rPr lang="vi-V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vi-V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651" y="3232332"/>
            <a:ext cx="7638844" cy="20261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Trị</a:t>
            </a:r>
            <a:r>
              <a:rPr lang="en-US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An</a:t>
            </a:r>
            <a:endParaRPr lang="vi-VN" sz="4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1"/>
            <a:ext cx="2147477" cy="2026193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8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82275" y="352697"/>
            <a:ext cx="10627451" cy="2259875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10. </a:t>
            </a:r>
            <a:r>
              <a:rPr lang="vi-VN" sz="4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Ngành chăn nuôi của vùng đang phát triển theo hướng </a:t>
            </a:r>
            <a:r>
              <a:rPr lang="vi-VN" sz="4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lang="vi-VN" sz="4400" b="1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97651" y="3232332"/>
            <a:ext cx="7638844" cy="2026193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Công</a:t>
            </a:r>
            <a:r>
              <a:rPr lang="en-US" sz="4400" b="1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nghiệp</a:t>
            </a:r>
            <a:endParaRPr lang="vi-VN" sz="4400" b="1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entagon 15"/>
          <p:cNvSpPr/>
          <p:nvPr/>
        </p:nvSpPr>
        <p:spPr>
          <a:xfrm>
            <a:off x="1506698" y="3232331"/>
            <a:ext cx="2147477" cy="2026193"/>
          </a:xfrm>
          <a:prstGeom prst="homePlate">
            <a:avLst>
              <a:gd name="adj" fmla="val 19268"/>
            </a:avLst>
          </a:prstGeom>
          <a:solidFill>
            <a:srgbClr val="00B0F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án</a:t>
            </a:r>
            <a:endParaRPr lang="vi-VN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 descr="A picture containing text, building, window&#10;&#10;Description automatically generated">
            <a:hlinkClick r:id="rId3" action="ppaction://hlinksldjump"/>
            <a:extLst>
              <a:ext uri="{FF2B5EF4-FFF2-40B4-BE49-F238E27FC236}">
                <a16:creationId xmlns="" xmlns:a16="http://schemas.microsoft.com/office/drawing/2014/main" id="{6CCA0C16-234A-44E2-B8EB-58F26FCC13C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36" y="6106160"/>
            <a:ext cx="875058" cy="75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1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/>
          <p:cNvSpPr/>
          <p:nvPr/>
        </p:nvSpPr>
        <p:spPr>
          <a:xfrm>
            <a:off x="812800" y="685800"/>
            <a:ext cx="4314613" cy="424688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Ảnh có chứa văn bản, đồ chơi, đồ họa véc-tơ, danh thiếp&#10;&#10;Mô tả được tạo tự độ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633" y="3568117"/>
            <a:ext cx="3093627" cy="2979963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5433453" y="2420198"/>
            <a:ext cx="3251200" cy="7489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4267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0782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2" grpId="0" bldLvl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285912" y="1092202"/>
            <a:ext cx="8631019" cy="5476239"/>
          </a:xfrm>
          <a:prstGeom prst="roundRect">
            <a:avLst>
              <a:gd name="adj" fmla="val 120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15">
              <a:defRPr/>
            </a:pPr>
            <a:endParaRPr lang="en-US" sz="120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81360" y="143552"/>
            <a:ext cx="2903759" cy="2798499"/>
          </a:xfrm>
          <a:custGeom>
            <a:avLst/>
            <a:gdLst/>
            <a:ahLst/>
            <a:cxnLst/>
            <a:rect l="l" t="t" r="r" b="b"/>
            <a:pathLst>
              <a:path w="6055562" h="5836048">
                <a:moveTo>
                  <a:pt x="0" y="0"/>
                </a:moveTo>
                <a:lnTo>
                  <a:pt x="6055562" y="0"/>
                </a:lnTo>
                <a:lnTo>
                  <a:pt x="6055562" y="5836048"/>
                </a:lnTo>
                <a:lnTo>
                  <a:pt x="0" y="5836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5" name="Freeform 5"/>
          <p:cNvSpPr/>
          <p:nvPr/>
        </p:nvSpPr>
        <p:spPr>
          <a:xfrm>
            <a:off x="10077274" y="1247973"/>
            <a:ext cx="1303775" cy="1326815"/>
          </a:xfrm>
          <a:custGeom>
            <a:avLst/>
            <a:gdLst/>
            <a:ahLst/>
            <a:cxnLst/>
            <a:rect l="l" t="t" r="r" b="b"/>
            <a:pathLst>
              <a:path w="2533647" h="2457637">
                <a:moveTo>
                  <a:pt x="0" y="0"/>
                </a:moveTo>
                <a:lnTo>
                  <a:pt x="2533646" y="0"/>
                </a:lnTo>
                <a:lnTo>
                  <a:pt x="2533646" y="2457637"/>
                </a:lnTo>
                <a:lnTo>
                  <a:pt x="0" y="2457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569986" y="2875943"/>
            <a:ext cx="914759" cy="1071580"/>
          </a:xfrm>
          <a:custGeom>
            <a:avLst/>
            <a:gdLst/>
            <a:ahLst/>
            <a:cxnLst/>
            <a:rect l="l" t="t" r="r" b="b"/>
            <a:pathLst>
              <a:path w="1886957" h="1886957">
                <a:moveTo>
                  <a:pt x="0" y="0"/>
                </a:moveTo>
                <a:lnTo>
                  <a:pt x="1886956" y="0"/>
                </a:lnTo>
                <a:lnTo>
                  <a:pt x="1886956" y="1886957"/>
                </a:lnTo>
                <a:lnTo>
                  <a:pt x="0" y="1886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7759935" y="2782748"/>
            <a:ext cx="1393647" cy="1257971"/>
          </a:xfrm>
          <a:custGeom>
            <a:avLst/>
            <a:gdLst/>
            <a:ahLst/>
            <a:cxnLst/>
            <a:rect l="l" t="t" r="r" b="b"/>
            <a:pathLst>
              <a:path w="2430497" h="2430497">
                <a:moveTo>
                  <a:pt x="0" y="0"/>
                </a:moveTo>
                <a:lnTo>
                  <a:pt x="2430497" y="0"/>
                </a:lnTo>
                <a:lnTo>
                  <a:pt x="2430497" y="2430497"/>
                </a:lnTo>
                <a:lnTo>
                  <a:pt x="0" y="243049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7575117" y="4975093"/>
            <a:ext cx="1763283" cy="1257971"/>
          </a:xfrm>
          <a:custGeom>
            <a:avLst/>
            <a:gdLst/>
            <a:ahLst/>
            <a:cxnLst/>
            <a:rect l="l" t="t" r="r" b="b"/>
            <a:pathLst>
              <a:path w="2644923" h="2294471">
                <a:moveTo>
                  <a:pt x="0" y="0"/>
                </a:moveTo>
                <a:lnTo>
                  <a:pt x="2644923" y="0"/>
                </a:lnTo>
                <a:lnTo>
                  <a:pt x="2644923" y="2294470"/>
                </a:lnTo>
                <a:lnTo>
                  <a:pt x="0" y="229447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 sz="12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955933" y="191861"/>
            <a:ext cx="5773227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15">
              <a:lnSpc>
                <a:spcPts val="4800"/>
              </a:lnSpc>
              <a:defRPr/>
            </a:pPr>
            <a:r>
              <a:rPr lang="en-US" sz="5335" b="1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15103" y="1320963"/>
            <a:ext cx="3546007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 defTabSz="609615">
              <a:lnSpc>
                <a:spcPts val="3453"/>
              </a:lnSpc>
              <a:defRPr/>
            </a:pPr>
            <a:r>
              <a:rPr lang="en-US" sz="280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lang="vi-VN" sz="280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iết </a:t>
            </a:r>
            <a:r>
              <a:rPr lang="vi-VN" sz="2800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bài văn ngắn giới thiệu cho bạn bè biết </a:t>
            </a:r>
            <a:r>
              <a:rPr lang="vi-VN" sz="280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 </a:t>
            </a:r>
            <a:r>
              <a:rPr lang="en-US" sz="280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 phố Hồ Chí Minh</a:t>
            </a:r>
            <a:r>
              <a:rPr lang="vi-VN" sz="280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80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</a:t>
            </a:r>
            <a:r>
              <a:rPr lang="vi-VN" sz="2800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ưu tập hình ảnh/ video</a:t>
            </a:r>
            <a:r>
              <a:rPr lang="en-US" sz="2800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438513" y="1529159"/>
            <a:ext cx="2562491" cy="40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15">
              <a:lnSpc>
                <a:spcPts val="3453"/>
              </a:lnSpc>
              <a:spcBef>
                <a:spcPct val="0"/>
              </a:spcBef>
              <a:defRPr/>
            </a:pP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67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2467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văn ngắn</a:t>
            </a:r>
            <a:endParaRPr lang="en-US" sz="2467" dirty="0">
              <a:solidFill>
                <a:srgbClr val="1A67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624622" y="4136550"/>
            <a:ext cx="3352668" cy="401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15">
              <a:lnSpc>
                <a:spcPts val="3453"/>
              </a:lnSpc>
              <a:spcBef>
                <a:spcPct val="0"/>
              </a:spcBef>
              <a:defRPr/>
            </a:pP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Sưu</a:t>
            </a: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ảnh</a:t>
            </a: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 video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625634" y="5261031"/>
            <a:ext cx="2004063" cy="850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15">
              <a:lnSpc>
                <a:spcPts val="3453"/>
              </a:lnSpc>
              <a:spcBef>
                <a:spcPct val="0"/>
              </a:spcBef>
              <a:defRPr/>
            </a:pP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</a:t>
            </a: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gian</a:t>
            </a: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  <a:p>
            <a:pPr algn="ctr" defTabSz="609615">
              <a:lnSpc>
                <a:spcPts val="3453"/>
              </a:lnSpc>
              <a:spcBef>
                <a:spcPct val="0"/>
              </a:spcBef>
              <a:defRPr/>
            </a:pPr>
            <a:r>
              <a:rPr lang="en-US" sz="2467" dirty="0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en-US" sz="2467" dirty="0" err="1">
                <a:solidFill>
                  <a:srgbClr val="1A67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tuần</a:t>
            </a:r>
            <a:endParaRPr lang="en-US" sz="2467" dirty="0">
              <a:solidFill>
                <a:srgbClr val="1A677D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899921" y="6305526"/>
            <a:ext cx="314315" cy="3064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6E8F75F-18C6-1F75-9752-01A800298C6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4" y="3597008"/>
            <a:ext cx="3087471" cy="2700693"/>
          </a:xfrm>
          <a:prstGeom prst="hexagon">
            <a:avLst>
              <a:gd name="adj" fmla="val 30373"/>
              <a:gd name="vf" fmla="val 11547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10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ũi tên: Cong 10">
            <a:extLst>
              <a:ext uri="{FF2B5EF4-FFF2-40B4-BE49-F238E27FC236}">
                <a16:creationId xmlns="" xmlns:a16="http://schemas.microsoft.com/office/drawing/2014/main" id="{3FF72604-677C-2675-1F8B-CEC41A7346CD}"/>
              </a:ext>
            </a:extLst>
          </p:cNvPr>
          <p:cNvSpPr/>
          <p:nvPr/>
        </p:nvSpPr>
        <p:spPr>
          <a:xfrm>
            <a:off x="2091848" y="2612681"/>
            <a:ext cx="651352" cy="46972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Mũi tên: Cong 4">
            <a:extLst>
              <a:ext uri="{FF2B5EF4-FFF2-40B4-BE49-F238E27FC236}">
                <a16:creationId xmlns="" xmlns:a16="http://schemas.microsoft.com/office/drawing/2014/main" id="{C6FC0E06-A8C4-6333-6DA1-8B2DDB1F808B}"/>
              </a:ext>
            </a:extLst>
          </p:cNvPr>
          <p:cNvSpPr/>
          <p:nvPr/>
        </p:nvSpPr>
        <p:spPr>
          <a:xfrm>
            <a:off x="2075797" y="1474376"/>
            <a:ext cx="651352" cy="46972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9" name="Mũi tên: Cong 8">
            <a:extLst>
              <a:ext uri="{FF2B5EF4-FFF2-40B4-BE49-F238E27FC236}">
                <a16:creationId xmlns="" xmlns:a16="http://schemas.microsoft.com/office/drawing/2014/main" id="{02663F44-6458-F0EB-6E04-7FDEEFEF93BD}"/>
              </a:ext>
            </a:extLst>
          </p:cNvPr>
          <p:cNvSpPr/>
          <p:nvPr/>
        </p:nvSpPr>
        <p:spPr>
          <a:xfrm>
            <a:off x="2091848" y="3847745"/>
            <a:ext cx="651352" cy="46972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4" name="Hình chữ nhật 5">
            <a:extLst>
              <a:ext uri="{FF2B5EF4-FFF2-40B4-BE49-F238E27FC236}">
                <a16:creationId xmlns="" xmlns:a16="http://schemas.microsoft.com/office/drawing/2014/main" id="{DB6A47F1-6B6F-7899-8437-80BDA87BC96E}"/>
              </a:ext>
            </a:extLst>
          </p:cNvPr>
          <p:cNvSpPr/>
          <p:nvPr/>
        </p:nvSpPr>
        <p:spPr>
          <a:xfrm>
            <a:off x="2743200" y="37579"/>
            <a:ext cx="9302620" cy="115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1.V</a:t>
            </a:r>
            <a:r>
              <a:rPr lang="vi-VN" sz="2800" b="1" dirty="0" smtClean="0">
                <a:solidFill>
                  <a:schemeClr val="tx1"/>
                </a:solidFill>
              </a:rPr>
              <a:t>ị </a:t>
            </a:r>
            <a:r>
              <a:rPr lang="vi-VN" sz="2800" b="1" dirty="0">
                <a:solidFill>
                  <a:schemeClr val="tx1"/>
                </a:solidFill>
              </a:rPr>
              <a:t>trí địa lí và phạm vi lãnh thổ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Hình chữ nhật 5">
            <a:extLst>
              <a:ext uri="{FF2B5EF4-FFF2-40B4-BE49-F238E27FC236}">
                <a16:creationId xmlns="" xmlns:a16="http://schemas.microsoft.com/office/drawing/2014/main" id="{DB6A47F1-6B6F-7899-8437-80BDA87BC96E}"/>
              </a:ext>
            </a:extLst>
          </p:cNvPr>
          <p:cNvSpPr/>
          <p:nvPr/>
        </p:nvSpPr>
        <p:spPr>
          <a:xfrm>
            <a:off x="2743200" y="1044315"/>
            <a:ext cx="9302620" cy="115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2. Đ</a:t>
            </a:r>
            <a:r>
              <a:rPr lang="vi-VN" sz="2800" b="1" dirty="0" smtClean="0">
                <a:solidFill>
                  <a:schemeClr val="tx1"/>
                </a:solidFill>
              </a:rPr>
              <a:t>iều </a:t>
            </a:r>
            <a:r>
              <a:rPr lang="vi-VN" sz="2800" b="1" dirty="0">
                <a:solidFill>
                  <a:schemeClr val="tx1"/>
                </a:solidFill>
              </a:rPr>
              <a:t>kiện tự nhiên và tài nguyên thiên nhiên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Hình chữ nhật 5">
            <a:extLst>
              <a:ext uri="{FF2B5EF4-FFF2-40B4-BE49-F238E27FC236}">
                <a16:creationId xmlns="" xmlns:a16="http://schemas.microsoft.com/office/drawing/2014/main" id="{DB6A47F1-6B6F-7899-8437-80BDA87BC96E}"/>
              </a:ext>
            </a:extLst>
          </p:cNvPr>
          <p:cNvSpPr/>
          <p:nvPr/>
        </p:nvSpPr>
        <p:spPr>
          <a:xfrm>
            <a:off x="2759251" y="2180056"/>
            <a:ext cx="9302620" cy="115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3. D</a:t>
            </a:r>
            <a:r>
              <a:rPr lang="vi-VN" sz="2800" b="1" dirty="0" smtClean="0">
                <a:solidFill>
                  <a:schemeClr val="tx1"/>
                </a:solidFill>
              </a:rPr>
              <a:t>ân </a:t>
            </a:r>
            <a:r>
              <a:rPr lang="vi-VN" sz="2800" b="1" dirty="0">
                <a:solidFill>
                  <a:schemeClr val="tx1"/>
                </a:solidFill>
              </a:rPr>
              <a:t>cư và đô thị </a:t>
            </a:r>
            <a:r>
              <a:rPr lang="vi-VN" sz="2800" b="1" dirty="0" smtClean="0">
                <a:solidFill>
                  <a:schemeClr val="tx1"/>
                </a:solidFill>
              </a:rPr>
              <a:t>hoá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Hình chữ nhật 5">
            <a:extLst>
              <a:ext uri="{FF2B5EF4-FFF2-40B4-BE49-F238E27FC236}">
                <a16:creationId xmlns="" xmlns:a16="http://schemas.microsoft.com/office/drawing/2014/main" id="{DB6A47F1-6B6F-7899-8437-80BDA87BC96E}"/>
              </a:ext>
            </a:extLst>
          </p:cNvPr>
          <p:cNvSpPr/>
          <p:nvPr/>
        </p:nvSpPr>
        <p:spPr>
          <a:xfrm>
            <a:off x="2759251" y="3349105"/>
            <a:ext cx="9302620" cy="115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4. </a:t>
            </a:r>
            <a:r>
              <a:rPr lang="en-US" sz="2800" b="1" dirty="0">
                <a:solidFill>
                  <a:schemeClr val="tx1"/>
                </a:solidFill>
              </a:rPr>
              <a:t>S</a:t>
            </a:r>
            <a:r>
              <a:rPr lang="vi-VN" sz="2800" b="1" dirty="0" smtClean="0">
                <a:solidFill>
                  <a:schemeClr val="tx1"/>
                </a:solidFill>
              </a:rPr>
              <a:t>ự </a:t>
            </a:r>
            <a:r>
              <a:rPr lang="vi-VN" sz="2800" b="1" dirty="0">
                <a:solidFill>
                  <a:schemeClr val="tx1"/>
                </a:solidFill>
              </a:rPr>
              <a:t>phát triển và phân bố một số ngành kinh </a:t>
            </a:r>
            <a:r>
              <a:rPr lang="vi-VN" sz="2800" b="1" dirty="0" smtClean="0">
                <a:solidFill>
                  <a:schemeClr val="tx1"/>
                </a:solidFill>
              </a:rPr>
              <a:t>tế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2" name="Hình chữ nhật 5">
            <a:extLst>
              <a:ext uri="{FF2B5EF4-FFF2-40B4-BE49-F238E27FC236}">
                <a16:creationId xmlns="" xmlns:a16="http://schemas.microsoft.com/office/drawing/2014/main" id="{DB6A47F1-6B6F-7899-8437-80BDA87BC96E}"/>
              </a:ext>
            </a:extLst>
          </p:cNvPr>
          <p:cNvSpPr/>
          <p:nvPr/>
        </p:nvSpPr>
        <p:spPr>
          <a:xfrm>
            <a:off x="2759251" y="4499495"/>
            <a:ext cx="9302620" cy="115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5. </a:t>
            </a:r>
            <a:r>
              <a:rPr lang="en-US" sz="2800" b="1" dirty="0">
                <a:solidFill>
                  <a:schemeClr val="tx1"/>
                </a:solidFill>
              </a:rPr>
              <a:t>K</a:t>
            </a:r>
            <a:r>
              <a:rPr lang="vi-VN" sz="2800" b="1" dirty="0" smtClean="0">
                <a:solidFill>
                  <a:schemeClr val="tx1"/>
                </a:solidFill>
              </a:rPr>
              <a:t>ết </a:t>
            </a:r>
            <a:r>
              <a:rPr lang="vi-VN" sz="2800" b="1" dirty="0">
                <a:solidFill>
                  <a:schemeClr val="tx1"/>
                </a:solidFill>
              </a:rPr>
              <a:t>nối liên vùng đối với sự phát triển vùng Đông Nam Bộ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3" name="Hình chữ nhật 5">
            <a:extLst>
              <a:ext uri="{FF2B5EF4-FFF2-40B4-BE49-F238E27FC236}">
                <a16:creationId xmlns="" xmlns:a16="http://schemas.microsoft.com/office/drawing/2014/main" id="{DB6A47F1-6B6F-7899-8437-80BDA87BC96E}"/>
              </a:ext>
            </a:extLst>
          </p:cNvPr>
          <p:cNvSpPr/>
          <p:nvPr/>
        </p:nvSpPr>
        <p:spPr>
          <a:xfrm>
            <a:off x="2759251" y="5651890"/>
            <a:ext cx="9302620" cy="11523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</a:rPr>
              <a:t>     6. </a:t>
            </a:r>
            <a:r>
              <a:rPr lang="en-US" sz="2800" b="1" dirty="0">
                <a:solidFill>
                  <a:schemeClr val="tx1"/>
                </a:solidFill>
              </a:rPr>
              <a:t>V</a:t>
            </a:r>
            <a:r>
              <a:rPr lang="vi-VN" sz="2800" b="1" dirty="0" smtClean="0">
                <a:solidFill>
                  <a:schemeClr val="tx1"/>
                </a:solidFill>
              </a:rPr>
              <a:t>ị </a:t>
            </a:r>
            <a:r>
              <a:rPr lang="vi-VN" sz="2800" b="1" dirty="0">
                <a:solidFill>
                  <a:schemeClr val="tx1"/>
                </a:solidFill>
              </a:rPr>
              <a:t>thế của Thành phố Hồ Chí Minh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7" name="Mũi tên: Cong 4">
            <a:extLst>
              <a:ext uri="{FF2B5EF4-FFF2-40B4-BE49-F238E27FC236}">
                <a16:creationId xmlns="" xmlns:a16="http://schemas.microsoft.com/office/drawing/2014/main" id="{C6FC0E06-A8C4-6333-6DA1-8B2DDB1F808B}"/>
              </a:ext>
            </a:extLst>
          </p:cNvPr>
          <p:cNvSpPr/>
          <p:nvPr/>
        </p:nvSpPr>
        <p:spPr>
          <a:xfrm>
            <a:off x="1502229" y="362328"/>
            <a:ext cx="1219694" cy="46972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8" name="Mũi tên: Cong 8">
            <a:extLst>
              <a:ext uri="{FF2B5EF4-FFF2-40B4-BE49-F238E27FC236}">
                <a16:creationId xmlns="" xmlns:a16="http://schemas.microsoft.com/office/drawing/2014/main" id="{02663F44-6458-F0EB-6E04-7FDEEFEF93BD}"/>
              </a:ext>
            </a:extLst>
          </p:cNvPr>
          <p:cNvSpPr/>
          <p:nvPr/>
        </p:nvSpPr>
        <p:spPr>
          <a:xfrm>
            <a:off x="1978090" y="4911413"/>
            <a:ext cx="765110" cy="46972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9" name="Mũi tên: Cong 8">
            <a:extLst>
              <a:ext uri="{FF2B5EF4-FFF2-40B4-BE49-F238E27FC236}">
                <a16:creationId xmlns="" xmlns:a16="http://schemas.microsoft.com/office/drawing/2014/main" id="{02663F44-6458-F0EB-6E04-7FDEEFEF93BD}"/>
              </a:ext>
            </a:extLst>
          </p:cNvPr>
          <p:cNvSpPr/>
          <p:nvPr/>
        </p:nvSpPr>
        <p:spPr>
          <a:xfrm>
            <a:off x="1334279" y="6133703"/>
            <a:ext cx="1379868" cy="469727"/>
          </a:xfrm>
          <a:prstGeom prst="ben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" name="Hình Bầu dục 3">
            <a:extLst>
              <a:ext uri="{FF2B5EF4-FFF2-40B4-BE49-F238E27FC236}">
                <a16:creationId xmlns="" xmlns:a16="http://schemas.microsoft.com/office/drawing/2014/main" id="{E599777E-672C-A32B-46EC-0021F769B154}"/>
              </a:ext>
            </a:extLst>
          </p:cNvPr>
          <p:cNvSpPr/>
          <p:nvPr/>
        </p:nvSpPr>
        <p:spPr>
          <a:xfrm>
            <a:off x="125224" y="189979"/>
            <a:ext cx="2263413" cy="6498772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Bebas Neue Regular" panose="00000500000000000000" pitchFamily="2" charset="0"/>
              </a:rPr>
              <a:t>ĐÔNG NAM BỘ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#9Slide03 Bebas Neue 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461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14" y="694280"/>
            <a:ext cx="3369338" cy="522514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Bebas Neue Regular" panose="00000500000000000000" pitchFamily="2" charset="0"/>
              </a:rPr>
              <a:t>1.VỊ 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Bebas Neue Regular" panose="00000500000000000000" pitchFamily="2" charset="0"/>
              </a:rPr>
              <a:t>TRÍ ĐỊA </a:t>
            </a:r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Bebas Neue Regular" panose="00000500000000000000" pitchFamily="2" charset="0"/>
              </a:rPr>
              <a:t>LÍ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799963" y="0"/>
            <a:ext cx="5453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BÀI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18: ĐÔNG NAM BỘ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784" y="5050865"/>
            <a:ext cx="7771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ĐNB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diện</a:t>
            </a:r>
            <a:r>
              <a:rPr lang="en-US" sz="2800" b="1" dirty="0"/>
              <a:t> </a:t>
            </a:r>
            <a:r>
              <a:rPr lang="en-US" sz="2800" b="1" dirty="0" err="1"/>
              <a:t>tích</a:t>
            </a:r>
            <a:r>
              <a:rPr lang="en-US" sz="2800" b="1" dirty="0"/>
              <a:t> </a:t>
            </a: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nhiêu</a:t>
            </a:r>
            <a:r>
              <a:rPr lang="en-US" sz="2800" b="1" dirty="0"/>
              <a:t> </a:t>
            </a:r>
            <a:r>
              <a:rPr lang="en-US" sz="2800" b="1" dirty="0" err="1"/>
              <a:t>gồm</a:t>
            </a:r>
            <a:r>
              <a:rPr lang="en-US" sz="2800" b="1" dirty="0"/>
              <a:t>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thành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450" y="489370"/>
            <a:ext cx="3781425" cy="50768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45171" y="5520554"/>
            <a:ext cx="7771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Xác</a:t>
            </a:r>
            <a:r>
              <a:rPr lang="en-US" sz="2800" b="1" dirty="0"/>
              <a:t> </a:t>
            </a:r>
            <a:r>
              <a:rPr lang="en-US" sz="2800" b="1" dirty="0" err="1"/>
              <a:t>định</a:t>
            </a:r>
            <a:r>
              <a:rPr lang="en-US" sz="2800" b="1" dirty="0"/>
              <a:t> </a:t>
            </a:r>
            <a:r>
              <a:rPr lang="en-US" sz="2800" b="1" dirty="0" err="1"/>
              <a:t>trên</a:t>
            </a:r>
            <a:r>
              <a:rPr lang="en-US" sz="2800" b="1" dirty="0"/>
              <a:t> </a:t>
            </a:r>
            <a:r>
              <a:rPr lang="en-US" sz="2800" b="1" dirty="0" err="1"/>
              <a:t>bản</a:t>
            </a:r>
            <a:r>
              <a:rPr lang="en-US" sz="2800" b="1" dirty="0"/>
              <a:t> </a:t>
            </a:r>
            <a:r>
              <a:rPr lang="en-US" sz="2800" b="1" dirty="0" err="1"/>
              <a:t>đồ</a:t>
            </a:r>
            <a:r>
              <a:rPr lang="vi-VN" sz="2800" b="1" dirty="0"/>
              <a:t> vị trí địa lí và phạm vi lãnh thổ của vùng Đông Nam Bộ. 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446397" y="5913454"/>
            <a:ext cx="77710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Ý </a:t>
            </a:r>
            <a:r>
              <a:rPr lang="en-US" sz="2800" b="1" dirty="0" err="1"/>
              <a:t>nghĩa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v</a:t>
            </a:r>
            <a:r>
              <a:rPr lang="vi-VN" sz="2800" b="1" dirty="0"/>
              <a:t>ị trí địa lí vùng đối với phát triển kinh tế – xã hội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213617" y="1163969"/>
            <a:ext cx="7876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Dương</a:t>
            </a:r>
            <a:r>
              <a:rPr lang="en-US" sz="24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400" dirty="0" smtClean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Phước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Nai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Rịa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Vũng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Tàu</a:t>
            </a:r>
            <a:r>
              <a:rPr lang="en-US" sz="24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213613" y="2133496"/>
            <a:ext cx="7801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Cam-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-chia,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Cửu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3614" y="3241853"/>
            <a:ext cx="800383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 Nam Bộ nằm trong Vùng kinh tế trọng điểm phía Nam, là cầu nối giữa Đồng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Long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Duyên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hải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Bộ;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400" kern="0" spc="-2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kern="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 thống giao thông vận tải phát triển, giúp kết nối với các vùng trong cả nước và quốc tế thuận lợi.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347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7" grpId="0"/>
      <p:bldP spid="7" grpId="1"/>
      <p:bldP spid="8" grpId="0"/>
      <p:bldP spid="8" grpId="1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="" xmlns:a16="http://schemas.microsoft.com/office/drawing/2014/main" id="{BFF7758E-C272-0D32-F7E1-7241A50D5EF1}"/>
              </a:ext>
            </a:extLst>
          </p:cNvPr>
          <p:cNvSpPr/>
          <p:nvPr/>
        </p:nvSpPr>
        <p:spPr>
          <a:xfrm>
            <a:off x="223935" y="0"/>
            <a:ext cx="11968065" cy="1327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2.Điều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kiện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tự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nhiên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và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tài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nguyên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thiên</a:t>
            </a:r>
            <a:r>
              <a: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4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nhiên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B3809142-73D4-F4CA-6F1D-3F0A26F1D6E5}"/>
              </a:ext>
            </a:extLst>
          </p:cNvPr>
          <p:cNvSpPr/>
          <p:nvPr/>
        </p:nvSpPr>
        <p:spPr>
          <a:xfrm>
            <a:off x="1502081" y="1622608"/>
            <a:ext cx="10551089" cy="51038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Hộp Văn bản 3">
            <a:extLst>
              <a:ext uri="{FF2B5EF4-FFF2-40B4-BE49-F238E27FC236}">
                <a16:creationId xmlns="" xmlns:a16="http://schemas.microsoft.com/office/drawing/2014/main" id="{3534D777-9AA2-E7E9-6253-183A8D95DB51}"/>
              </a:ext>
            </a:extLst>
          </p:cNvPr>
          <p:cNvSpPr txBox="1"/>
          <p:nvPr/>
        </p:nvSpPr>
        <p:spPr>
          <a:xfrm>
            <a:off x="3603318" y="1818468"/>
            <a:ext cx="71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Hoạt</a:t>
            </a:r>
            <a:r>
              <a:rPr lang="en-US" sz="32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32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endParaRPr lang="en-US" sz="3200" dirty="0">
              <a:solidFill>
                <a:srgbClr val="C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6" name="Đồ họa 5" descr="Brain in head with solid fill">
            <a:extLst>
              <a:ext uri="{FF2B5EF4-FFF2-40B4-BE49-F238E27FC236}">
                <a16:creationId xmlns="" xmlns:a16="http://schemas.microsoft.com/office/drawing/2014/main" id="{83F68040-45B9-3F5B-31FC-29C5539CF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054268" y="1739654"/>
            <a:ext cx="914400" cy="914400"/>
          </a:xfrm>
          <a:prstGeom prst="rect">
            <a:avLst/>
          </a:prstGeom>
        </p:spPr>
      </p:pic>
      <p:pic>
        <p:nvPicPr>
          <p:cNvPr id="7" name="Đồ họa 6" descr="Alarm clock with solid fill">
            <a:extLst>
              <a:ext uri="{FF2B5EF4-FFF2-40B4-BE49-F238E27FC236}">
                <a16:creationId xmlns="" xmlns:a16="http://schemas.microsoft.com/office/drawing/2014/main" id="{411689EF-B111-B309-A774-0205FE366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44874" y="2567310"/>
            <a:ext cx="914400" cy="914400"/>
          </a:xfrm>
          <a:prstGeom prst="rect">
            <a:avLst/>
          </a:prstGeom>
        </p:spPr>
      </p:pic>
      <p:sp>
        <p:nvSpPr>
          <p:cNvPr id="8" name="Hộp Văn bản 7">
            <a:extLst>
              <a:ext uri="{FF2B5EF4-FFF2-40B4-BE49-F238E27FC236}">
                <a16:creationId xmlns="" xmlns:a16="http://schemas.microsoft.com/office/drawing/2014/main" id="{AB905A33-F6BA-7632-B2C7-185B5BA7B3FA}"/>
              </a:ext>
            </a:extLst>
          </p:cNvPr>
          <p:cNvSpPr txBox="1"/>
          <p:nvPr/>
        </p:nvSpPr>
        <p:spPr>
          <a:xfrm>
            <a:off x="3893506" y="2632154"/>
            <a:ext cx="7160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5</a:t>
            </a:r>
            <a:r>
              <a:rPr lang="en-US" sz="3200" dirty="0" smtClean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phút</a:t>
            </a:r>
            <a:endParaRPr lang="en-US" sz="3200" dirty="0">
              <a:solidFill>
                <a:srgbClr val="C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9" name="Đồ họa 8" descr="Architecture with solid fill">
            <a:extLst>
              <a:ext uri="{FF2B5EF4-FFF2-40B4-BE49-F238E27FC236}">
                <a16:creationId xmlns="" xmlns:a16="http://schemas.microsoft.com/office/drawing/2014/main" id="{ABB15B2B-474B-70A4-0936-54EF3E7A8D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10843" y="3390168"/>
            <a:ext cx="914400" cy="914400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="" xmlns:a16="http://schemas.microsoft.com/office/drawing/2014/main" id="{2A5EA6F6-120C-1F2A-A969-EB43BF90D8C8}"/>
              </a:ext>
            </a:extLst>
          </p:cNvPr>
          <p:cNvSpPr txBox="1"/>
          <p:nvPr/>
        </p:nvSpPr>
        <p:spPr>
          <a:xfrm>
            <a:off x="3379113" y="3238837"/>
            <a:ext cx="83544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SGK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hiện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điều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kiện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tài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nguyên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thiên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nhiên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thế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mạnh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vùng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Đông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Nam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bộ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30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đồ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</a:t>
            </a:r>
            <a:r>
              <a:rPr lang="en-US" sz="3000" dirty="0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000" dirty="0" err="1"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duy</a:t>
            </a:r>
            <a:endParaRPr lang="en-US" sz="3000" dirty="0"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Sao: 5 Cánh 10">
            <a:extLst>
              <a:ext uri="{FF2B5EF4-FFF2-40B4-BE49-F238E27FC236}">
                <a16:creationId xmlns="" xmlns:a16="http://schemas.microsoft.com/office/drawing/2014/main" id="{E56D61FD-37BB-966F-229A-8405311AE074}"/>
              </a:ext>
            </a:extLst>
          </p:cNvPr>
          <p:cNvSpPr/>
          <p:nvPr/>
        </p:nvSpPr>
        <p:spPr>
          <a:xfrm>
            <a:off x="2264079" y="5040682"/>
            <a:ext cx="475989" cy="388306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18E5AAA1-FCBE-33A5-226C-636333C79130}"/>
              </a:ext>
            </a:extLst>
          </p:cNvPr>
          <p:cNvSpPr txBox="1"/>
          <p:nvPr/>
        </p:nvSpPr>
        <p:spPr>
          <a:xfrm>
            <a:off x="3787035" y="4831782"/>
            <a:ext cx="826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Tiêu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giá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8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endParaRPr lang="en-US" sz="2800" dirty="0">
              <a:solidFill>
                <a:srgbClr val="C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+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viên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lần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lượt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bày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đặc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r>
              <a:rPr lang="en-US" sz="2800" dirty="0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2 </a:t>
            </a:r>
            <a:r>
              <a:rPr lang="en-US" sz="2800" dirty="0" err="1">
                <a:solidFill>
                  <a:srgbClr val="C0000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điểm</a:t>
            </a:r>
            <a:endParaRPr lang="en-US" sz="2800" dirty="0">
              <a:solidFill>
                <a:srgbClr val="C0000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0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Đường kết nối Mũi tên Thẳng 39">
            <a:extLst>
              <a:ext uri="{FF2B5EF4-FFF2-40B4-BE49-F238E27FC236}">
                <a16:creationId xmlns="" xmlns:a16="http://schemas.microsoft.com/office/drawing/2014/main" id="{AC2B3DB6-1717-01E0-F4C5-0A4B8A136215}"/>
              </a:ext>
            </a:extLst>
          </p:cNvPr>
          <p:cNvCxnSpPr>
            <a:cxnSpLocks/>
          </p:cNvCxnSpPr>
          <p:nvPr/>
        </p:nvCxnSpPr>
        <p:spPr>
          <a:xfrm flipV="1">
            <a:off x="7847359" y="4920603"/>
            <a:ext cx="3131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Đường kết nối Mũi tên Thẳng 38">
            <a:extLst>
              <a:ext uri="{FF2B5EF4-FFF2-40B4-BE49-F238E27FC236}">
                <a16:creationId xmlns="" xmlns:a16="http://schemas.microsoft.com/office/drawing/2014/main" id="{7312186A-652C-E2C7-CA28-6C8583B1568C}"/>
              </a:ext>
            </a:extLst>
          </p:cNvPr>
          <p:cNvCxnSpPr>
            <a:cxnSpLocks/>
          </p:cNvCxnSpPr>
          <p:nvPr/>
        </p:nvCxnSpPr>
        <p:spPr>
          <a:xfrm flipV="1">
            <a:off x="7853722" y="3851526"/>
            <a:ext cx="3131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Đường kết nối Mũi tên Thẳng 37">
            <a:extLst>
              <a:ext uri="{FF2B5EF4-FFF2-40B4-BE49-F238E27FC236}">
                <a16:creationId xmlns="" xmlns:a16="http://schemas.microsoft.com/office/drawing/2014/main" id="{D2180735-D35C-D0AA-3C60-42854A24E925}"/>
              </a:ext>
            </a:extLst>
          </p:cNvPr>
          <p:cNvCxnSpPr>
            <a:cxnSpLocks/>
          </p:cNvCxnSpPr>
          <p:nvPr/>
        </p:nvCxnSpPr>
        <p:spPr>
          <a:xfrm flipV="1">
            <a:off x="7774738" y="2689611"/>
            <a:ext cx="3131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Đường kết nối Mũi tên Thẳng 34">
            <a:extLst>
              <a:ext uri="{FF2B5EF4-FFF2-40B4-BE49-F238E27FC236}">
                <a16:creationId xmlns="" xmlns:a16="http://schemas.microsoft.com/office/drawing/2014/main" id="{D044C181-8B9D-BD7B-E5AA-8F4693AA529D}"/>
              </a:ext>
            </a:extLst>
          </p:cNvPr>
          <p:cNvCxnSpPr>
            <a:cxnSpLocks/>
          </p:cNvCxnSpPr>
          <p:nvPr/>
        </p:nvCxnSpPr>
        <p:spPr>
          <a:xfrm flipV="1">
            <a:off x="7732781" y="581283"/>
            <a:ext cx="3131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Đường kết nối Mũi tên Thẳng 36">
            <a:extLst>
              <a:ext uri="{FF2B5EF4-FFF2-40B4-BE49-F238E27FC236}">
                <a16:creationId xmlns="" xmlns:a16="http://schemas.microsoft.com/office/drawing/2014/main" id="{3BBF5E4E-025D-4095-4E03-A6C2217C791F}"/>
              </a:ext>
            </a:extLst>
          </p:cNvPr>
          <p:cNvCxnSpPr>
            <a:cxnSpLocks/>
          </p:cNvCxnSpPr>
          <p:nvPr/>
        </p:nvCxnSpPr>
        <p:spPr>
          <a:xfrm flipV="1">
            <a:off x="7774739" y="1620534"/>
            <a:ext cx="3131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Đường kết nối Mũi tên Thẳng 40">
            <a:extLst>
              <a:ext uri="{FF2B5EF4-FFF2-40B4-BE49-F238E27FC236}">
                <a16:creationId xmlns="" xmlns:a16="http://schemas.microsoft.com/office/drawing/2014/main" id="{143BBE19-CAB2-A4C0-7533-18644E48435F}"/>
              </a:ext>
            </a:extLst>
          </p:cNvPr>
          <p:cNvCxnSpPr>
            <a:cxnSpLocks/>
          </p:cNvCxnSpPr>
          <p:nvPr/>
        </p:nvCxnSpPr>
        <p:spPr>
          <a:xfrm flipV="1">
            <a:off x="7853721" y="6204956"/>
            <a:ext cx="313151" cy="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Mũi tên: Cong 26">
            <a:extLst>
              <a:ext uri="{FF2B5EF4-FFF2-40B4-BE49-F238E27FC236}">
                <a16:creationId xmlns="" xmlns:a16="http://schemas.microsoft.com/office/drawing/2014/main" id="{11CF8677-40A6-6373-E957-C9BBE7151E0F}"/>
              </a:ext>
            </a:extLst>
          </p:cNvPr>
          <p:cNvSpPr/>
          <p:nvPr/>
        </p:nvSpPr>
        <p:spPr>
          <a:xfrm>
            <a:off x="3325241" y="5893895"/>
            <a:ext cx="588724" cy="311062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Mũi tên: Cong 25">
            <a:extLst>
              <a:ext uri="{FF2B5EF4-FFF2-40B4-BE49-F238E27FC236}">
                <a16:creationId xmlns="" xmlns:a16="http://schemas.microsoft.com/office/drawing/2014/main" id="{89A61DB5-83A0-82EF-C155-8006E9306D98}"/>
              </a:ext>
            </a:extLst>
          </p:cNvPr>
          <p:cNvSpPr/>
          <p:nvPr/>
        </p:nvSpPr>
        <p:spPr>
          <a:xfrm>
            <a:off x="3343851" y="4808949"/>
            <a:ext cx="588724" cy="311062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ũi tên: Cong 24">
            <a:extLst>
              <a:ext uri="{FF2B5EF4-FFF2-40B4-BE49-F238E27FC236}">
                <a16:creationId xmlns="" xmlns:a16="http://schemas.microsoft.com/office/drawing/2014/main" id="{5B72F2F0-8463-3943-436F-74738FA9F87D}"/>
              </a:ext>
            </a:extLst>
          </p:cNvPr>
          <p:cNvSpPr/>
          <p:nvPr/>
        </p:nvSpPr>
        <p:spPr>
          <a:xfrm>
            <a:off x="3325155" y="1628770"/>
            <a:ext cx="588724" cy="311062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Mũi tên: Cong 23">
            <a:extLst>
              <a:ext uri="{FF2B5EF4-FFF2-40B4-BE49-F238E27FC236}">
                <a16:creationId xmlns="" xmlns:a16="http://schemas.microsoft.com/office/drawing/2014/main" id="{1F583083-77B0-4917-84E1-5387500F7CDF}"/>
              </a:ext>
            </a:extLst>
          </p:cNvPr>
          <p:cNvSpPr/>
          <p:nvPr/>
        </p:nvSpPr>
        <p:spPr>
          <a:xfrm>
            <a:off x="3344632" y="2675352"/>
            <a:ext cx="588724" cy="311062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Mũi tên: Cong 22">
            <a:extLst>
              <a:ext uri="{FF2B5EF4-FFF2-40B4-BE49-F238E27FC236}">
                <a16:creationId xmlns="" xmlns:a16="http://schemas.microsoft.com/office/drawing/2014/main" id="{F2EB8011-AFF7-86DB-F767-48D2722127FB}"/>
              </a:ext>
            </a:extLst>
          </p:cNvPr>
          <p:cNvSpPr/>
          <p:nvPr/>
        </p:nvSpPr>
        <p:spPr>
          <a:xfrm>
            <a:off x="3367113" y="3799827"/>
            <a:ext cx="588724" cy="311062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Mũi tên: Cong 21">
            <a:extLst>
              <a:ext uri="{FF2B5EF4-FFF2-40B4-BE49-F238E27FC236}">
                <a16:creationId xmlns="" xmlns:a16="http://schemas.microsoft.com/office/drawing/2014/main" id="{AD86299F-FFCA-4744-5482-D3D5269C0575}"/>
              </a:ext>
            </a:extLst>
          </p:cNvPr>
          <p:cNvSpPr/>
          <p:nvPr/>
        </p:nvSpPr>
        <p:spPr>
          <a:xfrm>
            <a:off x="3367113" y="581284"/>
            <a:ext cx="588724" cy="311062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Mũi tên: Cong Hướng lên 18">
            <a:extLst>
              <a:ext uri="{FF2B5EF4-FFF2-40B4-BE49-F238E27FC236}">
                <a16:creationId xmlns="" xmlns:a16="http://schemas.microsoft.com/office/drawing/2014/main" id="{35195204-4431-6C09-143B-25218A17DA42}"/>
              </a:ext>
            </a:extLst>
          </p:cNvPr>
          <p:cNvSpPr/>
          <p:nvPr/>
        </p:nvSpPr>
        <p:spPr>
          <a:xfrm rot="5400000">
            <a:off x="881132" y="5201404"/>
            <a:ext cx="761141" cy="1112919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̃i tên: Cong 11">
            <a:extLst>
              <a:ext uri="{FF2B5EF4-FFF2-40B4-BE49-F238E27FC236}">
                <a16:creationId xmlns="" xmlns:a16="http://schemas.microsoft.com/office/drawing/2014/main" id="{0D8582E5-1394-3AF4-F48A-7851868B1F54}"/>
              </a:ext>
            </a:extLst>
          </p:cNvPr>
          <p:cNvSpPr/>
          <p:nvPr/>
        </p:nvSpPr>
        <p:spPr>
          <a:xfrm>
            <a:off x="1060337" y="4818215"/>
            <a:ext cx="757825" cy="839244"/>
          </a:xfrm>
          <a:prstGeom prst="ben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Mũi tên: Cong 10">
            <a:extLst>
              <a:ext uri="{FF2B5EF4-FFF2-40B4-BE49-F238E27FC236}">
                <a16:creationId xmlns="" xmlns:a16="http://schemas.microsoft.com/office/drawing/2014/main" id="{61EB2A35-DA84-2AC4-15C6-9D107A32E96A}"/>
              </a:ext>
            </a:extLst>
          </p:cNvPr>
          <p:cNvSpPr/>
          <p:nvPr/>
        </p:nvSpPr>
        <p:spPr>
          <a:xfrm>
            <a:off x="1084349" y="3671170"/>
            <a:ext cx="757825" cy="839244"/>
          </a:xfrm>
          <a:prstGeom prst="ben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Mũi tên: Cong 9">
            <a:extLst>
              <a:ext uri="{FF2B5EF4-FFF2-40B4-BE49-F238E27FC236}">
                <a16:creationId xmlns="" xmlns:a16="http://schemas.microsoft.com/office/drawing/2014/main" id="{1DA8A66A-7BA8-1FED-A48F-67EB791971A6}"/>
              </a:ext>
            </a:extLst>
          </p:cNvPr>
          <p:cNvSpPr/>
          <p:nvPr/>
        </p:nvSpPr>
        <p:spPr>
          <a:xfrm>
            <a:off x="1060338" y="2722844"/>
            <a:ext cx="757825" cy="839244"/>
          </a:xfrm>
          <a:prstGeom prst="ben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Mũi tên: Cong 7">
            <a:extLst>
              <a:ext uri="{FF2B5EF4-FFF2-40B4-BE49-F238E27FC236}">
                <a16:creationId xmlns="" xmlns:a16="http://schemas.microsoft.com/office/drawing/2014/main" id="{027F4368-727E-A542-6CDA-CD7B1AE0C046}"/>
              </a:ext>
            </a:extLst>
          </p:cNvPr>
          <p:cNvSpPr/>
          <p:nvPr/>
        </p:nvSpPr>
        <p:spPr>
          <a:xfrm>
            <a:off x="1086631" y="1666223"/>
            <a:ext cx="757825" cy="839244"/>
          </a:xfrm>
          <a:prstGeom prst="ben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Mũi tên: Cong 5">
            <a:extLst>
              <a:ext uri="{FF2B5EF4-FFF2-40B4-BE49-F238E27FC236}">
                <a16:creationId xmlns="" xmlns:a16="http://schemas.microsoft.com/office/drawing/2014/main" id="{2C31BFCF-8630-94E8-1B2A-A2353F39EDC1}"/>
              </a:ext>
            </a:extLst>
          </p:cNvPr>
          <p:cNvSpPr/>
          <p:nvPr/>
        </p:nvSpPr>
        <p:spPr>
          <a:xfrm>
            <a:off x="961368" y="743731"/>
            <a:ext cx="757825" cy="839244"/>
          </a:xfrm>
          <a:prstGeom prst="bentArrow">
            <a:avLst/>
          </a:prstGeom>
          <a:solidFill>
            <a:srgbClr val="FFFFF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B680D0CF-1734-DB39-17A0-9C3578A327D4}"/>
              </a:ext>
            </a:extLst>
          </p:cNvPr>
          <p:cNvSpPr/>
          <p:nvPr/>
        </p:nvSpPr>
        <p:spPr>
          <a:xfrm>
            <a:off x="150311" y="1427968"/>
            <a:ext cx="1265129" cy="429642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ĐIỀU KIỆN TỰ NHIÊN VÀ TÀI NGUYÊN THIÊN NHIÊN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="" xmlns:a16="http://schemas.microsoft.com/office/drawing/2014/main" id="{278AD779-D653-D400-9ADA-F69B93E7DB9B}"/>
              </a:ext>
            </a:extLst>
          </p:cNvPr>
          <p:cNvSpPr/>
          <p:nvPr/>
        </p:nvSpPr>
        <p:spPr>
          <a:xfrm>
            <a:off x="1861133" y="302573"/>
            <a:ext cx="1813984" cy="951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Địa</a:t>
            </a:r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hình</a:t>
            </a:r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và</a:t>
            </a:r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đất</a:t>
            </a:r>
            <a:endParaRPr lang="en-US" sz="2400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B441F2AA-9212-AD90-D205-BC7398BF6520}"/>
              </a:ext>
            </a:extLst>
          </p:cNvPr>
          <p:cNvSpPr/>
          <p:nvPr/>
        </p:nvSpPr>
        <p:spPr>
          <a:xfrm>
            <a:off x="1883903" y="1349155"/>
            <a:ext cx="1791214" cy="951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Khí</a:t>
            </a:r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hậu</a:t>
            </a:r>
            <a:endParaRPr lang="en-US" sz="2400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="" xmlns:a16="http://schemas.microsoft.com/office/drawing/2014/main" id="{5E39D988-AB02-1FE4-5AE5-D6C783D79329}"/>
              </a:ext>
            </a:extLst>
          </p:cNvPr>
          <p:cNvSpPr/>
          <p:nvPr/>
        </p:nvSpPr>
        <p:spPr>
          <a:xfrm>
            <a:off x="1847490" y="2436050"/>
            <a:ext cx="1813985" cy="951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Nguồn</a:t>
            </a:r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nước</a:t>
            </a:r>
            <a:endParaRPr lang="en-US" sz="2400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="" xmlns:a16="http://schemas.microsoft.com/office/drawing/2014/main" id="{C48FF23F-7ECE-68A7-A381-1367DDD31797}"/>
              </a:ext>
            </a:extLst>
          </p:cNvPr>
          <p:cNvSpPr/>
          <p:nvPr/>
        </p:nvSpPr>
        <p:spPr>
          <a:xfrm>
            <a:off x="1859769" y="3538340"/>
            <a:ext cx="1782659" cy="951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Sinh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vật</a:t>
            </a:r>
            <a:endParaRPr lang="en-US" sz="2400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="" xmlns:a16="http://schemas.microsoft.com/office/drawing/2014/main" id="{C021AAF3-CB63-F470-BEF6-5F4F83889BDC}"/>
              </a:ext>
            </a:extLst>
          </p:cNvPr>
          <p:cNvSpPr/>
          <p:nvPr/>
        </p:nvSpPr>
        <p:spPr>
          <a:xfrm>
            <a:off x="1836858" y="4612709"/>
            <a:ext cx="1782659" cy="951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Khoáng</a:t>
            </a:r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sản</a:t>
            </a:r>
            <a:endParaRPr lang="en-US" sz="2400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="" xmlns:a16="http://schemas.microsoft.com/office/drawing/2014/main" id="{6644AFE2-0A78-38EC-62BC-216282296138}"/>
              </a:ext>
            </a:extLst>
          </p:cNvPr>
          <p:cNvSpPr/>
          <p:nvPr/>
        </p:nvSpPr>
        <p:spPr>
          <a:xfrm>
            <a:off x="1856335" y="5609574"/>
            <a:ext cx="1782659" cy="9519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Biển</a:t>
            </a:r>
            <a:r>
              <a:rPr lang="en-US" sz="2400" dirty="0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, </a:t>
            </a:r>
            <a:r>
              <a:rPr lang="en-US" sz="2400" dirty="0" err="1">
                <a:solidFill>
                  <a:srgbClr val="C00000"/>
                </a:solidFill>
                <a:latin typeface="#9Slide03 Arima Madurai Light" panose="00000400000000000000" pitchFamily="2" charset="0"/>
                <a:cs typeface="#9Slide03 Arima Madurai Light" panose="00000400000000000000" pitchFamily="2" charset="0"/>
              </a:rPr>
              <a:t>đảo</a:t>
            </a:r>
            <a:endParaRPr lang="en-US" sz="2400" dirty="0">
              <a:solidFill>
                <a:srgbClr val="C00000"/>
              </a:solidFill>
              <a:latin typeface="#9Slide03 Arima Madurai Light" panose="00000400000000000000" pitchFamily="2" charset="0"/>
              <a:cs typeface="#9Slide03 Arima Madurai Light" panose="00000400000000000000" pitchFamily="2" charset="0"/>
            </a:endParaRPr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="" xmlns:a16="http://schemas.microsoft.com/office/drawing/2014/main" id="{EA8E0EDA-CD07-F7FC-B3F4-A58E3A3E7E47}"/>
              </a:ext>
            </a:extLst>
          </p:cNvPr>
          <p:cNvSpPr/>
          <p:nvPr/>
        </p:nvSpPr>
        <p:spPr>
          <a:xfrm>
            <a:off x="3988268" y="184953"/>
            <a:ext cx="3868658" cy="951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Tương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phẳng</a:t>
            </a:r>
            <a:endParaRPr lang="en-US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yếu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badan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đất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phù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sa</a:t>
            </a:r>
            <a:r>
              <a:rPr lang="en-US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cổ</a:t>
            </a:r>
            <a:endParaRPr lang="en-US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="" xmlns:a16="http://schemas.microsoft.com/office/drawing/2014/main" id="{D359F706-FC62-3C12-42BF-81429700BF68}"/>
              </a:ext>
            </a:extLst>
          </p:cNvPr>
          <p:cNvSpPr/>
          <p:nvPr/>
        </p:nvSpPr>
        <p:spPr>
          <a:xfrm>
            <a:off x="3988268" y="1280558"/>
            <a:ext cx="3868658" cy="8392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tính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chất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cận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xích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đạo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0" name="Hình chữ nhật: Góc Tròn 29">
            <a:extLst>
              <a:ext uri="{FF2B5EF4-FFF2-40B4-BE49-F238E27FC236}">
                <a16:creationId xmlns="" xmlns:a16="http://schemas.microsoft.com/office/drawing/2014/main" id="{0B19F77D-9EFD-21FB-725F-2F19B9020B86}"/>
              </a:ext>
            </a:extLst>
          </p:cNvPr>
          <p:cNvSpPr/>
          <p:nvPr/>
        </p:nvSpPr>
        <p:spPr>
          <a:xfrm>
            <a:off x="3988268" y="2226622"/>
            <a:ext cx="3868658" cy="10628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Dồi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dào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sông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lớn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-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hồ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lớn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1" name="Hình chữ nhật: Góc Tròn 30">
            <a:extLst>
              <a:ext uri="{FF2B5EF4-FFF2-40B4-BE49-F238E27FC236}">
                <a16:creationId xmlns="" xmlns:a16="http://schemas.microsoft.com/office/drawing/2014/main" id="{00726A1A-C37A-9A72-230C-E11B843CE4BE}"/>
              </a:ext>
            </a:extLst>
          </p:cNvPr>
          <p:cNvSpPr/>
          <p:nvPr/>
        </p:nvSpPr>
        <p:spPr>
          <a:xfrm>
            <a:off x="4009295" y="3473090"/>
            <a:ext cx="3868658" cy="951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Tương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đối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đa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dạng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VQG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dự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trữ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quyển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</a:t>
            </a:r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="" xmlns:a16="http://schemas.microsoft.com/office/drawing/2014/main" id="{772783A7-934A-7822-16DA-E0C832E9B081}"/>
              </a:ext>
            </a:extLst>
          </p:cNvPr>
          <p:cNvSpPr/>
          <p:nvPr/>
        </p:nvSpPr>
        <p:spPr>
          <a:xfrm>
            <a:off x="3999107" y="4473232"/>
            <a:ext cx="3868658" cy="95197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- Quan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trọng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nhất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dầu</a:t>
            </a:r>
            <a:r>
              <a:rPr lang="en-US" sz="20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khí</a:t>
            </a:r>
            <a:endParaRPr lang="en-US" sz="2000" dirty="0">
              <a:solidFill>
                <a:schemeClr val="tx1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33" name="Hình chữ nhật: Góc Tròn 32">
            <a:extLst>
              <a:ext uri="{FF2B5EF4-FFF2-40B4-BE49-F238E27FC236}">
                <a16:creationId xmlns="" xmlns:a16="http://schemas.microsoft.com/office/drawing/2014/main" id="{85CC5BFD-41F3-0A85-60DA-A7289C70B1F2}"/>
              </a:ext>
            </a:extLst>
          </p:cNvPr>
          <p:cNvSpPr/>
          <p:nvPr/>
        </p:nvSpPr>
        <p:spPr>
          <a:xfrm>
            <a:off x="3985065" y="5564688"/>
            <a:ext cx="3868658" cy="129331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hiều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tài nguyên thiên nhiên </a:t>
            </a:r>
            <a:r>
              <a:rPr lang="vi-VN" sz="2000" dirty="0" err="1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sinh vật biển, khoáng</a:t>
            </a:r>
            <a:r>
              <a:rPr lang="vi-VN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vi-VN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biển,</a:t>
            </a:r>
            <a:r>
              <a:rPr lang="vi-VN" sz="2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cảnh đẹp; nhiều nơi xây dựng cảng biển.</a:t>
            </a:r>
            <a:endParaRPr lang="en-US" sz="2000" dirty="0"/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="" xmlns:a16="http://schemas.microsoft.com/office/drawing/2014/main" id="{3C030FF2-D89D-529F-FFC7-99522E5EDBC1}"/>
              </a:ext>
            </a:extLst>
          </p:cNvPr>
          <p:cNvSpPr/>
          <p:nvPr/>
        </p:nvSpPr>
        <p:spPr>
          <a:xfrm>
            <a:off x="8045933" y="0"/>
            <a:ext cx="4146068" cy="117744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</a:t>
            </a:r>
            <a:r>
              <a:rPr lang="vi-VN" sz="20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vi-VN" sz="20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vi-VN" sz="20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vi-VN" sz="2000" spc="-7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cơ sở công nghiệp, giao thông, đô thị,...</a:t>
            </a:r>
            <a:endParaRPr lang="en-US" sz="2000" dirty="0">
              <a:solidFill>
                <a:srgbClr val="231F2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hát triển cây công nghiệp lâu năm quy mô lớn.</a:t>
            </a:r>
            <a:endParaRPr lang="en-US" sz="2000" dirty="0"/>
          </a:p>
        </p:txBody>
      </p:sp>
      <p:sp>
        <p:nvSpPr>
          <p:cNvPr id="45" name="Hình chữ nhật: Góc Tròn 44">
            <a:extLst>
              <a:ext uri="{FF2B5EF4-FFF2-40B4-BE49-F238E27FC236}">
                <a16:creationId xmlns="" xmlns:a16="http://schemas.microsoft.com/office/drawing/2014/main" id="{F18E9F78-86C7-00D5-26D1-6F0378D085E3}"/>
              </a:ext>
            </a:extLst>
          </p:cNvPr>
          <p:cNvSpPr/>
          <p:nvPr/>
        </p:nvSpPr>
        <p:spPr>
          <a:xfrm>
            <a:off x="8087889" y="1280559"/>
            <a:ext cx="4104111" cy="83551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="" xmlns:a16="http://schemas.microsoft.com/office/drawing/2014/main" id="{77C06A9A-A82D-D56E-82F8-AD75D029E2ED}"/>
              </a:ext>
            </a:extLst>
          </p:cNvPr>
          <p:cNvSpPr/>
          <p:nvPr/>
        </p:nvSpPr>
        <p:spPr>
          <a:xfrm>
            <a:off x="8160510" y="2226622"/>
            <a:ext cx="4031490" cy="97186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Cung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Hình chữ nhật: Góc Tròn 47">
            <a:extLst>
              <a:ext uri="{FF2B5EF4-FFF2-40B4-BE49-F238E27FC236}">
                <a16:creationId xmlns="" xmlns:a16="http://schemas.microsoft.com/office/drawing/2014/main" id="{81BB4DE4-2578-5A58-D66F-2CC41E01AC15}"/>
              </a:ext>
            </a:extLst>
          </p:cNvPr>
          <p:cNvSpPr/>
          <p:nvPr/>
        </p:nvSpPr>
        <p:spPr>
          <a:xfrm>
            <a:off x="8200698" y="3351903"/>
            <a:ext cx="3991301" cy="75898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Hình chữ nhật: Góc Tròn 48">
            <a:extLst>
              <a:ext uri="{FF2B5EF4-FFF2-40B4-BE49-F238E27FC236}">
                <a16:creationId xmlns="" xmlns:a16="http://schemas.microsoft.com/office/drawing/2014/main" id="{8F83445C-C59F-B9E8-827F-9D2C8126FE9F}"/>
              </a:ext>
            </a:extLst>
          </p:cNvPr>
          <p:cNvSpPr/>
          <p:nvPr/>
        </p:nvSpPr>
        <p:spPr>
          <a:xfrm>
            <a:off x="8160511" y="4264308"/>
            <a:ext cx="4031490" cy="111297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</a:t>
            </a:r>
            <a:r>
              <a:rPr lang="vi-VN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 triển ngành khai thác, chế biến khoáng sản,...</a:t>
            </a:r>
            <a:endParaRPr lang="en-US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Hình chữ nhật: Góc Tròn 49">
            <a:extLst>
              <a:ext uri="{FF2B5EF4-FFF2-40B4-BE49-F238E27FC236}">
                <a16:creationId xmlns="" xmlns:a16="http://schemas.microsoft.com/office/drawing/2014/main" id="{8FC7C50A-AB10-5753-525A-957A6E1E925B}"/>
              </a:ext>
            </a:extLst>
          </p:cNvPr>
          <p:cNvSpPr/>
          <p:nvPr/>
        </p:nvSpPr>
        <p:spPr>
          <a:xfrm>
            <a:off x="8166872" y="5498926"/>
            <a:ext cx="4031490" cy="135907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 triển tổng hợp kinh</a:t>
            </a:r>
            <a:r>
              <a:rPr lang="vi-VN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vi-VN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biển:</a:t>
            </a:r>
            <a:r>
              <a:rPr lang="vi-VN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vi-VN" sz="2000" spc="-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 và chế biến khoáng sản, du lịch biển, giao thông vận tải biển, khai</a:t>
            </a:r>
            <a:r>
              <a:rPr lang="vi-VN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vi-VN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000" spc="-75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vi-VN" sz="2000" spc="-8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 hải sản.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63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25" grpId="0" animBg="1"/>
      <p:bldP spid="24" grpId="0" animBg="1"/>
      <p:bldP spid="23" grpId="0" animBg="1"/>
      <p:bldP spid="22" grpId="0" animBg="1"/>
      <p:bldP spid="19" grpId="0" animBg="1"/>
      <p:bldP spid="12" grpId="0" animBg="1"/>
      <p:bldP spid="11" grpId="0" animBg="1"/>
      <p:bldP spid="10" grpId="0" animBg="1"/>
      <p:bldP spid="8" grpId="0" animBg="1"/>
      <p:bldP spid="6" grpId="0" animBg="1"/>
      <p:bldP spid="3" grpId="0" animBg="1"/>
      <p:bldP spid="7" grpId="0" animBg="1"/>
      <p:bldP spid="9" grpId="0" animBg="1"/>
      <p:bldP spid="16" grpId="0" animBg="1"/>
      <p:bldP spid="17" grpId="0" animBg="1"/>
      <p:bldP spid="18" grpId="0" animBg="1"/>
      <p:bldP spid="20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2" grpId="0" animBg="1"/>
      <p:bldP spid="45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="" xmlns:a16="http://schemas.microsoft.com/office/drawing/2014/main" id="{3E6B4B97-2691-0382-B458-8FBC73F06C64}"/>
              </a:ext>
            </a:extLst>
          </p:cNvPr>
          <p:cNvSpPr/>
          <p:nvPr/>
        </p:nvSpPr>
        <p:spPr>
          <a:xfrm>
            <a:off x="277021" y="3851625"/>
            <a:ext cx="5423770" cy="31315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cạnh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mặt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kiện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thiên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nhiên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Đông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Nam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Bộ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còn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gặp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khăn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?</a:t>
            </a:r>
          </a:p>
        </p:txBody>
      </p:sp>
      <p:sp>
        <p:nvSpPr>
          <p:cNvPr id="3" name="Hình chữ nhật 2">
            <a:extLst>
              <a:ext uri="{FF2B5EF4-FFF2-40B4-BE49-F238E27FC236}">
                <a16:creationId xmlns="" xmlns:a16="http://schemas.microsoft.com/office/drawing/2014/main" id="{4210FC60-97D6-FA14-1FE2-7BDA3D9B36F9}"/>
              </a:ext>
            </a:extLst>
          </p:cNvPr>
          <p:cNvSpPr/>
          <p:nvPr/>
        </p:nvSpPr>
        <p:spPr>
          <a:xfrm>
            <a:off x="146137" y="0"/>
            <a:ext cx="5949863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triều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cường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181717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3200" dirty="0"/>
          </a:p>
        </p:txBody>
      </p:sp>
      <p:sp>
        <p:nvSpPr>
          <p:cNvPr id="4" name="Hình chữ nhật 3">
            <a:extLst>
              <a:ext uri="{FF2B5EF4-FFF2-40B4-BE49-F238E27FC236}">
                <a16:creationId xmlns="" xmlns:a16="http://schemas.microsoft.com/office/drawing/2014/main" id="{5D0A038B-F9C7-7F8E-29FD-E42045365B65}"/>
              </a:ext>
            </a:extLst>
          </p:cNvPr>
          <p:cNvSpPr/>
          <p:nvPr/>
        </p:nvSpPr>
        <p:spPr>
          <a:xfrm>
            <a:off x="6096000" y="0"/>
            <a:ext cx="6096001" cy="572439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1E2243EF-F020-9AB1-5F40-CE4CA05ABA7B}"/>
              </a:ext>
            </a:extLst>
          </p:cNvPr>
          <p:cNvSpPr txBox="1"/>
          <p:nvPr/>
        </p:nvSpPr>
        <p:spPr>
          <a:xfrm>
            <a:off x="5965372" y="5724395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Nắng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nóng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kéo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dài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làm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nhiều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cây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trồng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ở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Định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Quán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–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Đồng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Nai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có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nguy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cơ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chết</a:t>
            </a:r>
            <a:r>
              <a:rPr lang="en-US" sz="2400" dirty="0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 </a:t>
            </a:r>
            <a:r>
              <a:rPr lang="en-US" sz="2400" dirty="0" err="1">
                <a:latin typeface="#9Slide03 Arima Madurai Medium" panose="00000600000000000000" pitchFamily="2" charset="0"/>
                <a:cs typeface="#9Slide03 Arima Madurai Medium" panose="00000600000000000000" pitchFamily="2" charset="0"/>
              </a:rPr>
              <a:t>khô</a:t>
            </a:r>
            <a:endParaRPr lang="en-US" sz="2400" dirty="0">
              <a:latin typeface="#9Slide03 Arima Madurai Medium" panose="00000600000000000000" pitchFamily="2" charset="0"/>
              <a:cs typeface="#9Slide03 Arima Madurai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8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Bó sợi">
  <a:themeElements>
    <a:clrScheme name="Bó sợi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ó sợi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ó sợi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1966</TotalTime>
  <Words>3558</Words>
  <Application>Microsoft Office PowerPoint</Application>
  <PresentationFormat>Widescreen</PresentationFormat>
  <Paragraphs>475</Paragraphs>
  <Slides>49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6" baseType="lpstr">
      <vt:lpstr>#9Slide03 Arima Madurai</vt:lpstr>
      <vt:lpstr>#9Slide03 Arima Madurai Black</vt:lpstr>
      <vt:lpstr>#9Slide03 Arima Madurai Light</vt:lpstr>
      <vt:lpstr>#9Slide03 Arima Madurai Medium</vt:lpstr>
      <vt:lpstr>#9Slide03 Bebas Neue Regular</vt:lpstr>
      <vt:lpstr>#9Slide03 Comfortaa Light</vt:lpstr>
      <vt:lpstr>Aptos</vt:lpstr>
      <vt:lpstr>Arial</vt:lpstr>
      <vt:lpstr>Calibri</vt:lpstr>
      <vt:lpstr>Calibri Light</vt:lpstr>
      <vt:lpstr>Century Gothic</vt:lpstr>
      <vt:lpstr>Symbol</vt:lpstr>
      <vt:lpstr>Tahoma</vt:lpstr>
      <vt:lpstr>Times New Roman</vt:lpstr>
      <vt:lpstr>Wingdings</vt:lpstr>
      <vt:lpstr>Wingdings 3</vt:lpstr>
      <vt:lpstr>Bó sợi</vt:lpstr>
      <vt:lpstr>MỞ ĐẦU:</vt:lpstr>
      <vt:lpstr>PowerPoint Presentation</vt:lpstr>
      <vt:lpstr>PowerPoint Presentation</vt:lpstr>
      <vt:lpstr>PowerPoint Presentation</vt:lpstr>
      <vt:lpstr>PowerPoint Presentation</vt:lpstr>
      <vt:lpstr>1.VỊ TRÍ ĐỊA LÍ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Sự phát triển và phân bố một số ngành kinh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Phát triển cây công nghiệp lâu năm</vt:lpstr>
      <vt:lpstr>c. Phát triển cây công nghiệp lâu năm</vt:lpstr>
      <vt:lpstr>PowerPoint Presentation</vt:lpstr>
      <vt:lpstr>xem video https://youtu.be/zUOBDRHlUTI?si=Kqg1C8dzkVhtM-Gq =&gt; Trả lời câu hỏi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HA DUC ANH</dc:creator>
  <cp:lastModifiedBy>Admin</cp:lastModifiedBy>
  <cp:revision>52</cp:revision>
  <dcterms:created xsi:type="dcterms:W3CDTF">2024-08-01T09:22:57Z</dcterms:created>
  <dcterms:modified xsi:type="dcterms:W3CDTF">2026-04-11T13:44:26Z</dcterms:modified>
</cp:coreProperties>
</file>