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30" r:id="rId2"/>
    <p:sldId id="412" r:id="rId3"/>
    <p:sldId id="438" r:id="rId4"/>
    <p:sldId id="461" r:id="rId5"/>
    <p:sldId id="441" r:id="rId6"/>
    <p:sldId id="442" r:id="rId7"/>
    <p:sldId id="443" r:id="rId8"/>
    <p:sldId id="444" r:id="rId9"/>
    <p:sldId id="446" r:id="rId10"/>
    <p:sldId id="447" r:id="rId11"/>
    <p:sldId id="392" r:id="rId12"/>
    <p:sldId id="463" r:id="rId13"/>
    <p:sldId id="372" r:id="rId14"/>
    <p:sldId id="462" r:id="rId15"/>
    <p:sldId id="449" r:id="rId16"/>
    <p:sldId id="450" r:id="rId17"/>
    <p:sldId id="451" r:id="rId18"/>
    <p:sldId id="452" r:id="rId19"/>
    <p:sldId id="454" r:id="rId20"/>
    <p:sldId id="458" r:id="rId21"/>
    <p:sldId id="460" r:id="rId22"/>
    <p:sldId id="459" r:id="rId23"/>
    <p:sldId id="455" r:id="rId24"/>
    <p:sldId id="342" r:id="rId25"/>
    <p:sldId id="397" r:id="rId26"/>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FF0000"/>
    <a:srgbClr val="FF3300"/>
    <a:srgbClr val="EEF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15" autoAdjust="0"/>
  </p:normalViewPr>
  <p:slideViewPr>
    <p:cSldViewPr>
      <p:cViewPr varScale="1">
        <p:scale>
          <a:sx n="74" d="100"/>
          <a:sy n="74" d="100"/>
        </p:scale>
        <p:origin x="6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3828F50-569F-435B-BF3E-567CEE570534}" type="datetimeFigureOut">
              <a:rPr lang="en-US"/>
              <a:pPr>
                <a:defRPr/>
              </a:pPr>
              <a:t>11/4/2026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0E983A2-716B-4C50-BCBE-4FA16C4EBC06}" type="slidenum">
              <a:rPr lang="en-US"/>
              <a:pPr>
                <a:defRPr/>
              </a:pPr>
              <a:t>‹#›</a:t>
            </a:fld>
            <a:endParaRPr lang="en-US"/>
          </a:p>
        </p:txBody>
      </p:sp>
    </p:spTree>
    <p:extLst>
      <p:ext uri="{BB962C8B-B14F-4D97-AF65-F5344CB8AC3E}">
        <p14:creationId xmlns:p14="http://schemas.microsoft.com/office/powerpoint/2010/main" val="1875686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atin typeface="Arial" panose="020B0604020202020204" pitchFamily="34" charset="0"/>
              </a:defRPr>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atin typeface="Arial" panose="020B0604020202020204" pitchFamily="34" charset="0"/>
              </a:defRPr>
            </a:lvl1pPr>
          </a:lstStyle>
          <a:p>
            <a:pPr>
              <a:defRPr/>
            </a:pPr>
            <a:fld id="{A39DA27B-7A5C-4D2F-96DE-011BEE9DD37E}" type="datetimeFigureOut">
              <a:rPr lang="en-US"/>
              <a:pPr>
                <a:defRPr/>
              </a:pPr>
              <a:t>11/4/2026</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atin typeface="Arial" panose="020B0604020202020204" pitchFamily="34" charset="0"/>
              </a:defRPr>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F6B6FDD5-B6B8-4D05-BF1D-1964D4BD2746}" type="slidenum">
              <a:rPr lang="en-US"/>
              <a:pPr>
                <a:defRPr/>
              </a:pPr>
              <a:t>‹#›</a:t>
            </a:fld>
            <a:endParaRPr lang="en-US"/>
          </a:p>
        </p:txBody>
      </p:sp>
    </p:spTree>
    <p:extLst>
      <p:ext uri="{BB962C8B-B14F-4D97-AF65-F5344CB8AC3E}">
        <p14:creationId xmlns:p14="http://schemas.microsoft.com/office/powerpoint/2010/main" val="1310898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4B3B7-980A-44BC-977D-BA56703ADA6E}" type="slidenum">
              <a:rPr lang="en-US"/>
              <a:pPr>
                <a:defRPr/>
              </a:pPr>
              <a:t>‹#›</a:t>
            </a:fld>
            <a:endParaRPr lang="en-US"/>
          </a:p>
        </p:txBody>
      </p:sp>
    </p:spTree>
    <p:extLst>
      <p:ext uri="{BB962C8B-B14F-4D97-AF65-F5344CB8AC3E}">
        <p14:creationId xmlns:p14="http://schemas.microsoft.com/office/powerpoint/2010/main" val="96257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EF3403-8D09-4E87-AA9F-F1C22F652573}" type="slidenum">
              <a:rPr lang="en-US"/>
              <a:pPr>
                <a:defRPr/>
              </a:pPr>
              <a:t>‹#›</a:t>
            </a:fld>
            <a:endParaRPr lang="en-US"/>
          </a:p>
        </p:txBody>
      </p:sp>
    </p:spTree>
    <p:extLst>
      <p:ext uri="{BB962C8B-B14F-4D97-AF65-F5344CB8AC3E}">
        <p14:creationId xmlns:p14="http://schemas.microsoft.com/office/powerpoint/2010/main" val="3022554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54B954-32A2-4B64-AEBA-660AC7A7BDCC}" type="slidenum">
              <a:rPr lang="en-US"/>
              <a:pPr>
                <a:defRPr/>
              </a:pPr>
              <a:t>‹#›</a:t>
            </a:fld>
            <a:endParaRPr lang="en-US"/>
          </a:p>
        </p:txBody>
      </p:sp>
    </p:spTree>
    <p:extLst>
      <p:ext uri="{BB962C8B-B14F-4D97-AF65-F5344CB8AC3E}">
        <p14:creationId xmlns:p14="http://schemas.microsoft.com/office/powerpoint/2010/main" val="123837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23778-C6D2-4F9B-ADA7-9BB04CC804DA}" type="slidenum">
              <a:rPr lang="en-US"/>
              <a:pPr>
                <a:defRPr/>
              </a:pPr>
              <a:t>‹#›</a:t>
            </a:fld>
            <a:endParaRPr lang="en-US"/>
          </a:p>
        </p:txBody>
      </p:sp>
    </p:spTree>
    <p:extLst>
      <p:ext uri="{BB962C8B-B14F-4D97-AF65-F5344CB8AC3E}">
        <p14:creationId xmlns:p14="http://schemas.microsoft.com/office/powerpoint/2010/main" val="19432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DC0033-698A-4BE2-A453-07BA0D65F425}" type="slidenum">
              <a:rPr lang="en-US"/>
              <a:pPr>
                <a:defRPr/>
              </a:pPr>
              <a:t>‹#›</a:t>
            </a:fld>
            <a:endParaRPr lang="en-US"/>
          </a:p>
        </p:txBody>
      </p:sp>
    </p:spTree>
    <p:extLst>
      <p:ext uri="{BB962C8B-B14F-4D97-AF65-F5344CB8AC3E}">
        <p14:creationId xmlns:p14="http://schemas.microsoft.com/office/powerpoint/2010/main" val="118867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7BE94-A5DC-4B54-A006-1BB0A1899725}" type="slidenum">
              <a:rPr lang="en-US"/>
              <a:pPr>
                <a:defRPr/>
              </a:pPr>
              <a:t>‹#›</a:t>
            </a:fld>
            <a:endParaRPr lang="en-US"/>
          </a:p>
        </p:txBody>
      </p:sp>
    </p:spTree>
    <p:extLst>
      <p:ext uri="{BB962C8B-B14F-4D97-AF65-F5344CB8AC3E}">
        <p14:creationId xmlns:p14="http://schemas.microsoft.com/office/powerpoint/2010/main" val="382994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8D50F7-0D49-4C16-8D4A-B1E383C01BFC}" type="slidenum">
              <a:rPr lang="en-US"/>
              <a:pPr>
                <a:defRPr/>
              </a:pPr>
              <a:t>‹#›</a:t>
            </a:fld>
            <a:endParaRPr lang="en-US"/>
          </a:p>
        </p:txBody>
      </p:sp>
    </p:spTree>
    <p:extLst>
      <p:ext uri="{BB962C8B-B14F-4D97-AF65-F5344CB8AC3E}">
        <p14:creationId xmlns:p14="http://schemas.microsoft.com/office/powerpoint/2010/main" val="170649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8EE921-C305-45DC-81DA-72F6C5198C33}" type="slidenum">
              <a:rPr lang="en-US"/>
              <a:pPr>
                <a:defRPr/>
              </a:pPr>
              <a:t>‹#›</a:t>
            </a:fld>
            <a:endParaRPr lang="en-US"/>
          </a:p>
        </p:txBody>
      </p:sp>
    </p:spTree>
    <p:extLst>
      <p:ext uri="{BB962C8B-B14F-4D97-AF65-F5344CB8AC3E}">
        <p14:creationId xmlns:p14="http://schemas.microsoft.com/office/powerpoint/2010/main" val="108427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6F7EDC-BB5A-4407-BD34-7446E96178FF}" type="slidenum">
              <a:rPr lang="en-US"/>
              <a:pPr>
                <a:defRPr/>
              </a:pPr>
              <a:t>‹#›</a:t>
            </a:fld>
            <a:endParaRPr lang="en-US"/>
          </a:p>
        </p:txBody>
      </p:sp>
    </p:spTree>
    <p:extLst>
      <p:ext uri="{BB962C8B-B14F-4D97-AF65-F5344CB8AC3E}">
        <p14:creationId xmlns:p14="http://schemas.microsoft.com/office/powerpoint/2010/main" val="417365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35E1B2-0D02-469C-BD8D-3AFF618B72C3}" type="slidenum">
              <a:rPr lang="en-US"/>
              <a:pPr>
                <a:defRPr/>
              </a:pPr>
              <a:t>‹#›</a:t>
            </a:fld>
            <a:endParaRPr lang="en-US"/>
          </a:p>
        </p:txBody>
      </p:sp>
    </p:spTree>
    <p:extLst>
      <p:ext uri="{BB962C8B-B14F-4D97-AF65-F5344CB8AC3E}">
        <p14:creationId xmlns:p14="http://schemas.microsoft.com/office/powerpoint/2010/main" val="45808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F6785-E806-4949-B0BE-DB7AD04DAF90}" type="slidenum">
              <a:rPr lang="en-US"/>
              <a:pPr>
                <a:defRPr/>
              </a:pPr>
              <a:t>‹#›</a:t>
            </a:fld>
            <a:endParaRPr lang="en-US"/>
          </a:p>
        </p:txBody>
      </p:sp>
    </p:spTree>
    <p:extLst>
      <p:ext uri="{BB962C8B-B14F-4D97-AF65-F5344CB8AC3E}">
        <p14:creationId xmlns:p14="http://schemas.microsoft.com/office/powerpoint/2010/main" val="34890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91B36B85-A666-45B9-B721-74DE869006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3.wav"/><Relationship Id="rId7" Type="http://schemas.openxmlformats.org/officeDocument/2006/relationships/image" Target="../media/image25.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jpeg"/><Relationship Id="rId9"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Káº¿t quáº£ hÃ¬nh áº£nh cho biá»n ninh thuáº­n"/>
          <p:cNvPicPr>
            <a:picLocks noChangeAspect="1" noChangeArrowheads="1"/>
          </p:cNvPicPr>
          <p:nvPr/>
        </p:nvPicPr>
        <p:blipFill>
          <a:blip r:embed="rId2" cstate="print"/>
          <a:srcRect/>
          <a:stretch>
            <a:fillRect/>
          </a:stretch>
        </p:blipFill>
        <p:spPr bwMode="auto">
          <a:xfrm>
            <a:off x="14288" y="0"/>
            <a:ext cx="9126537" cy="6858000"/>
          </a:xfrm>
          <a:prstGeom prst="rect">
            <a:avLst/>
          </a:prstGeom>
          <a:noFill/>
          <a:ln w="9525">
            <a:noFill/>
            <a:miter lim="800000"/>
            <a:headEnd/>
            <a:tailEnd/>
          </a:ln>
        </p:spPr>
      </p:pic>
      <p:sp>
        <p:nvSpPr>
          <p:cNvPr id="5123" name="WordArt 3"/>
          <p:cNvSpPr>
            <a:spLocks noChangeArrowheads="1" noChangeShapeType="1" noTextEdit="1"/>
          </p:cNvSpPr>
          <p:nvPr/>
        </p:nvSpPr>
        <p:spPr bwMode="auto">
          <a:xfrm>
            <a:off x="685800" y="1371600"/>
            <a:ext cx="7772400" cy="1295400"/>
          </a:xfrm>
          <a:prstGeom prst="rect">
            <a:avLst/>
          </a:prstGeom>
        </p:spPr>
        <p:txBody>
          <a:bodyPr wrap="none" fromWordArt="1">
            <a:prstTxWarp prst="textPlain">
              <a:avLst>
                <a:gd name="adj" fmla="val 50000"/>
              </a:avLst>
            </a:prstTxWarp>
          </a:bodyPr>
          <a:lstStyle/>
          <a:p>
            <a:pPr algn="ctr"/>
            <a:r>
              <a:rPr lang="en-US" sz="3600" kern="10" dirty="0" smtClean="0">
                <a:ln w="12700">
                  <a:solidFill>
                    <a:schemeClr val="tx1"/>
                  </a:solidFill>
                  <a:round/>
                  <a:headEnd/>
                  <a:tailEnd/>
                </a:ln>
                <a:solidFill>
                  <a:srgbClr val="3333FF">
                    <a:alpha val="50195"/>
                  </a:srgbClr>
                </a:solidFill>
                <a:effectLst>
                  <a:outerShdw dist="45791" dir="2021404" algn="ctr" rotWithShape="0">
                    <a:srgbClr val="9999FF"/>
                  </a:outerShdw>
                </a:effectLst>
                <a:latin typeface="Times New Roman"/>
                <a:cs typeface="Times New Roman"/>
              </a:rPr>
              <a:t>BIỂN VÀ ĐẠI DƯƠNG</a:t>
            </a:r>
            <a:endParaRPr lang="en-US" sz="3600" kern="10" dirty="0">
              <a:ln w="12700">
                <a:solidFill>
                  <a:schemeClr val="tx1"/>
                </a:solidFill>
                <a:round/>
                <a:headEnd/>
                <a:tailEnd/>
              </a:ln>
              <a:solidFill>
                <a:srgbClr val="3333FF">
                  <a:alpha val="50195"/>
                </a:srgbClr>
              </a:solidFill>
              <a:effectLst>
                <a:outerShdw dist="45791" dir="2021404" algn="ctr" rotWithShape="0">
                  <a:srgbClr val="9999FF"/>
                </a:outerShdw>
              </a:effectLst>
              <a:latin typeface="Times New Roman"/>
              <a:cs typeface="Times New Roman"/>
            </a:endParaRPr>
          </a:p>
        </p:txBody>
      </p:sp>
      <p:sp>
        <p:nvSpPr>
          <p:cNvPr id="5124" name="Text Box 4"/>
          <p:cNvSpPr txBox="1">
            <a:spLocks noChangeArrowheads="1"/>
          </p:cNvSpPr>
          <p:nvPr/>
        </p:nvSpPr>
        <p:spPr bwMode="auto">
          <a:xfrm>
            <a:off x="2009775" y="428625"/>
            <a:ext cx="4953000" cy="769938"/>
          </a:xfrm>
          <a:prstGeom prst="rect">
            <a:avLst/>
          </a:prstGeom>
          <a:noFill/>
          <a:ln w="9525">
            <a:noFill/>
            <a:miter lim="800000"/>
            <a:headEnd/>
            <a:tailEnd/>
          </a:ln>
        </p:spPr>
        <p:txBody>
          <a:bodyPr>
            <a:spAutoFit/>
          </a:bodyPr>
          <a:lstStyle/>
          <a:p>
            <a:pPr algn="ctr">
              <a:spcBef>
                <a:spcPct val="50000"/>
              </a:spcBef>
            </a:pPr>
            <a:r>
              <a:rPr lang="en-US" sz="4400" b="1" dirty="0" err="1" smtClean="0">
                <a:solidFill>
                  <a:srgbClr val="FF0000"/>
                </a:solidFill>
                <a:latin typeface="Times New Roman" pitchFamily="18" charset="0"/>
                <a:cs typeface="Times New Roman" pitchFamily="18" charset="0"/>
              </a:rPr>
              <a:t>Bài</a:t>
            </a:r>
            <a:r>
              <a:rPr lang="en-US" sz="4400" b="1" dirty="0" smtClean="0">
                <a:solidFill>
                  <a:srgbClr val="FF0000"/>
                </a:solidFill>
                <a:latin typeface="Times New Roman" pitchFamily="18" charset="0"/>
                <a:cs typeface="Times New Roman" pitchFamily="18" charset="0"/>
              </a:rPr>
              <a:t> </a:t>
            </a:r>
            <a:r>
              <a:rPr lang="en-US" sz="4400" dirty="0" smtClean="0">
                <a:solidFill>
                  <a:srgbClr val="FF0000"/>
                </a:solidFill>
                <a:latin typeface="Times New Roman" pitchFamily="18" charset="0"/>
                <a:cs typeface="Times New Roman" pitchFamily="18" charset="0"/>
              </a:rPr>
              <a:t>21</a:t>
            </a:r>
            <a:endParaRPr lang="en-US" sz="4400" b="1" dirty="0">
              <a:solidFill>
                <a:srgbClr val="FF0000"/>
              </a:solidFill>
              <a:latin typeface="Times New Roman" pitchFamily="18" charset="0"/>
              <a:cs typeface="Times New Roman" pitchFamily="18" charset="0"/>
            </a:endParaRPr>
          </a:p>
        </p:txBody>
      </p:sp>
      <p:pic>
        <p:nvPicPr>
          <p:cNvPr id="5" name="Picture 24" descr="SailBoat"/>
          <p:cNvPicPr>
            <a:picLocks noChangeAspect="1" noChangeArrowheads="1" noCrop="1"/>
          </p:cNvPicPr>
          <p:nvPr/>
        </p:nvPicPr>
        <p:blipFill>
          <a:blip r:embed="rId3" cstate="print"/>
          <a:srcRect/>
          <a:stretch>
            <a:fillRect/>
          </a:stretch>
        </p:blipFill>
        <p:spPr bwMode="auto">
          <a:xfrm>
            <a:off x="2133600" y="2971800"/>
            <a:ext cx="3200400" cy="2590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9" name="Picture 11"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10668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1905000" y="1143000"/>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sp>
        <p:nvSpPr>
          <p:cNvPr id="1026" name="Rectangle 2"/>
          <p:cNvSpPr>
            <a:spLocks noChangeArrowheads="1"/>
          </p:cNvSpPr>
          <p:nvPr/>
        </p:nvSpPr>
        <p:spPr bwMode="auto">
          <a:xfrm>
            <a:off x="1295400" y="1933468"/>
            <a:ext cx="7543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thế</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giới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lớp</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nước</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liên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tục</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bao</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phủ</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hơn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70%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diện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tích</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bề</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mặt</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Đất</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1219200" y="2924518"/>
            <a:ext cx="7696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Bao</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gồm</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Bình</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Tây</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Ấn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Độ</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và</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Bắc</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Băng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heckerboard(across)">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85800"/>
            <a:ext cx="8991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2</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Độ</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muối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nhiệt</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độ</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của</a:t>
            </a:r>
            <a:r>
              <a:rPr lang="en-US" altLang="en-US" sz="4000" u="sng" dirty="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nước</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biển</a:t>
            </a:r>
            <a:endParaRPr lang="en-US" altLang="en-US" sz="4000" u="sng" dirty="0" smtClean="0">
              <a:solidFill>
                <a:srgbClr val="FF3300"/>
              </a:solidFill>
              <a:latin typeface="Times New Roman" panose="02020603050405020304" pitchFamily="18" charset="0"/>
            </a:endParaRPr>
          </a:p>
          <a:p>
            <a:pPr>
              <a:spcBef>
                <a:spcPct val="50000"/>
              </a:spcBef>
              <a:buFontTx/>
              <a:buNone/>
            </a:pPr>
            <a:r>
              <a:rPr lang="en-US" altLang="en-US" sz="4000" dirty="0" smtClean="0">
                <a:solidFill>
                  <a:srgbClr val="FF3300"/>
                </a:solidFill>
                <a:latin typeface="Times New Roman" panose="02020603050405020304" pitchFamily="18" charset="0"/>
              </a:rPr>
              <a:t>a. </a:t>
            </a:r>
            <a:r>
              <a:rPr lang="en-US" altLang="en-US" sz="4000" dirty="0" err="1" smtClean="0">
                <a:solidFill>
                  <a:srgbClr val="FF3300"/>
                </a:solidFill>
                <a:latin typeface="Times New Roman" panose="02020603050405020304" pitchFamily="18" charset="0"/>
              </a:rPr>
              <a:t>Độ</a:t>
            </a:r>
            <a:r>
              <a:rPr lang="en-US" altLang="en-US" sz="4000" dirty="0" smtClean="0">
                <a:solidFill>
                  <a:srgbClr val="FF3300"/>
                </a:solidFill>
                <a:latin typeface="Times New Roman" panose="02020603050405020304" pitchFamily="18" charset="0"/>
              </a:rPr>
              <a:t> </a:t>
            </a:r>
            <a:r>
              <a:rPr lang="en-US" altLang="en-US" sz="4000" dirty="0" err="1" smtClean="0">
                <a:solidFill>
                  <a:srgbClr val="FF3300"/>
                </a:solidFill>
                <a:latin typeface="Times New Roman" panose="02020603050405020304" pitchFamily="18" charset="0"/>
              </a:rPr>
              <a:t>muối</a:t>
            </a:r>
            <a:endParaRPr lang="en-US" altLang="en-US" sz="4000" dirty="0">
              <a:solidFill>
                <a:srgbClr val="FF3300"/>
              </a:solidFill>
              <a:latin typeface="Times New Roman" panose="02020603050405020304" pitchFamily="18" charset="0"/>
            </a:endParaRPr>
          </a:p>
        </p:txBody>
      </p:sp>
      <p:grpSp>
        <p:nvGrpSpPr>
          <p:cNvPr id="2" name="Group 3"/>
          <p:cNvGrpSpPr>
            <a:grpSpLocks/>
          </p:cNvGrpSpPr>
          <p:nvPr/>
        </p:nvGrpSpPr>
        <p:grpSpPr bwMode="auto">
          <a:xfrm>
            <a:off x="181417" y="3124200"/>
            <a:ext cx="3048000" cy="2438399"/>
            <a:chOff x="1152" y="1872"/>
            <a:chExt cx="1196" cy="1008"/>
          </a:xfrm>
        </p:grpSpPr>
        <p:sp>
          <p:nvSpPr>
            <p:cNvPr id="9227" name="Rectangle 4"/>
            <p:cNvSpPr>
              <a:spLocks noChangeArrowheads="1"/>
            </p:cNvSpPr>
            <p:nvPr/>
          </p:nvSpPr>
          <p:spPr bwMode="auto">
            <a:xfrm>
              <a:off x="1152" y="1872"/>
              <a:ext cx="1196" cy="1008"/>
            </a:xfrm>
            <a:prstGeom prst="rect">
              <a:avLst/>
            </a:prstGeom>
            <a:solidFill>
              <a:srgbClr val="33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800" b="0">
                <a:latin typeface="Times New Roman" panose="02020603050405020304" pitchFamily="18" charset="0"/>
              </a:endParaRPr>
            </a:p>
          </p:txBody>
        </p:sp>
        <p:sp>
          <p:nvSpPr>
            <p:cNvPr id="9228" name="Text Box 6"/>
            <p:cNvSpPr txBox="1">
              <a:spLocks noChangeArrowheads="1"/>
            </p:cNvSpPr>
            <p:nvPr/>
          </p:nvSpPr>
          <p:spPr bwMode="auto">
            <a:xfrm>
              <a:off x="1152" y="2173"/>
              <a:ext cx="119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smtClean="0">
                  <a:solidFill>
                    <a:srgbClr val="FF0000"/>
                  </a:solidFill>
                  <a:latin typeface="Times New Roman" panose="02020603050405020304" pitchFamily="18" charset="0"/>
                </a:rPr>
                <a:t>1 kg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biển</a:t>
              </a:r>
              <a:endParaRPr lang="en-US" altLang="en-US" dirty="0">
                <a:solidFill>
                  <a:srgbClr val="FF0000"/>
                </a:solidFill>
                <a:latin typeface="Times New Roman" panose="02020603050405020304" pitchFamily="18" charset="0"/>
              </a:endParaRPr>
            </a:p>
          </p:txBody>
        </p:sp>
      </p:grpSp>
      <p:sp>
        <p:nvSpPr>
          <p:cNvPr id="7175" name="Line 7"/>
          <p:cNvSpPr>
            <a:spLocks noChangeShapeType="1"/>
          </p:cNvSpPr>
          <p:nvPr/>
        </p:nvSpPr>
        <p:spPr bwMode="auto">
          <a:xfrm>
            <a:off x="3200400" y="4495800"/>
            <a:ext cx="606425"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Freeform 8" descr="25%"/>
          <p:cNvSpPr>
            <a:spLocks/>
          </p:cNvSpPr>
          <p:nvPr/>
        </p:nvSpPr>
        <p:spPr bwMode="auto">
          <a:xfrm>
            <a:off x="4191000" y="3886200"/>
            <a:ext cx="1519238" cy="936625"/>
          </a:xfrm>
          <a:custGeom>
            <a:avLst/>
            <a:gdLst>
              <a:gd name="T0" fmla="*/ 0 w 1293"/>
              <a:gd name="T1" fmla="*/ 2147483646 h 494"/>
              <a:gd name="T2" fmla="*/ 2147483646 w 1293"/>
              <a:gd name="T3" fmla="*/ 2147483646 h 494"/>
              <a:gd name="T4" fmla="*/ 2147483646 w 1293"/>
              <a:gd name="T5" fmla="*/ 2147483646 h 494"/>
              <a:gd name="T6" fmla="*/ 2147483646 w 1293"/>
              <a:gd name="T7" fmla="*/ 2147483646 h 494"/>
              <a:gd name="T8" fmla="*/ 2147483646 w 1293"/>
              <a:gd name="T9" fmla="*/ 2147483646 h 494"/>
              <a:gd name="T10" fmla="*/ 2147483646 w 1293"/>
              <a:gd name="T11" fmla="*/ 2147483646 h 494"/>
              <a:gd name="T12" fmla="*/ 2147483646 w 1293"/>
              <a:gd name="T13" fmla="*/ 2147483646 h 494"/>
              <a:gd name="T14" fmla="*/ 2147483646 w 1293"/>
              <a:gd name="T15" fmla="*/ 2147483646 h 494"/>
              <a:gd name="T16" fmla="*/ 2147483646 w 1293"/>
              <a:gd name="T17" fmla="*/ 2147483646 h 494"/>
              <a:gd name="T18" fmla="*/ 2147483646 w 1293"/>
              <a:gd name="T19" fmla="*/ 2147483646 h 494"/>
              <a:gd name="T20" fmla="*/ 0 w 1293"/>
              <a:gd name="T21" fmla="*/ 2147483646 h 4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
              <a:gd name="T34" fmla="*/ 0 h 494"/>
              <a:gd name="T35" fmla="*/ 1293 w 1293"/>
              <a:gd name="T36" fmla="*/ 494 h 4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 h="494">
                <a:moveTo>
                  <a:pt x="0" y="470"/>
                </a:moveTo>
                <a:cubicBezTo>
                  <a:pt x="159" y="494"/>
                  <a:pt x="1101" y="489"/>
                  <a:pt x="1293" y="457"/>
                </a:cubicBezTo>
                <a:lnTo>
                  <a:pt x="1152" y="278"/>
                </a:lnTo>
                <a:cubicBezTo>
                  <a:pt x="1109" y="233"/>
                  <a:pt x="1096" y="229"/>
                  <a:pt x="1037" y="188"/>
                </a:cubicBezTo>
                <a:cubicBezTo>
                  <a:pt x="978" y="147"/>
                  <a:pt x="864" y="60"/>
                  <a:pt x="796" y="30"/>
                </a:cubicBezTo>
                <a:cubicBezTo>
                  <a:pt x="728" y="0"/>
                  <a:pt x="680" y="9"/>
                  <a:pt x="627" y="9"/>
                </a:cubicBezTo>
                <a:cubicBezTo>
                  <a:pt x="574" y="9"/>
                  <a:pt x="518" y="18"/>
                  <a:pt x="478" y="30"/>
                </a:cubicBezTo>
                <a:cubicBezTo>
                  <a:pt x="438" y="42"/>
                  <a:pt x="420" y="59"/>
                  <a:pt x="387" y="79"/>
                </a:cubicBezTo>
                <a:cubicBezTo>
                  <a:pt x="354" y="99"/>
                  <a:pt x="324" y="115"/>
                  <a:pt x="281" y="150"/>
                </a:cubicBezTo>
                <a:cubicBezTo>
                  <a:pt x="238" y="185"/>
                  <a:pt x="175" y="238"/>
                  <a:pt x="128" y="291"/>
                </a:cubicBezTo>
                <a:cubicBezTo>
                  <a:pt x="81" y="344"/>
                  <a:pt x="3" y="433"/>
                  <a:pt x="0" y="470"/>
                </a:cubicBezTo>
                <a:close/>
              </a:path>
            </a:pathLst>
          </a:custGeom>
          <a:pattFill prst="pct25">
            <a:fgClr>
              <a:schemeClr val="hlink"/>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7177" name="Text Box 9"/>
          <p:cNvSpPr txBox="1">
            <a:spLocks noChangeArrowheads="1"/>
          </p:cNvSpPr>
          <p:nvPr/>
        </p:nvSpPr>
        <p:spPr bwMode="auto">
          <a:xfrm>
            <a:off x="6096000" y="4038600"/>
            <a:ext cx="2616851" cy="64633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rPr>
              <a:t>35 g </a:t>
            </a:r>
            <a:r>
              <a:rPr lang="en-US" altLang="en-US" sz="3600" dirty="0" err="1">
                <a:latin typeface="Times New Roman" panose="02020603050405020304" pitchFamily="18" charset="0"/>
              </a:rPr>
              <a:t>muối</a:t>
            </a:r>
            <a:r>
              <a:rPr lang="en-US" altLang="en-US" sz="3600" dirty="0">
                <a:latin typeface="Times New Roman" panose="02020603050405020304" pitchFamily="18" charset="0"/>
              </a:rPr>
              <a:t> </a:t>
            </a:r>
          </a:p>
        </p:txBody>
      </p:sp>
      <p:sp>
        <p:nvSpPr>
          <p:cNvPr id="7178" name="Text Box 10"/>
          <p:cNvSpPr txBox="1">
            <a:spLocks noChangeArrowheads="1"/>
          </p:cNvSpPr>
          <p:nvPr/>
        </p:nvSpPr>
        <p:spPr bwMode="auto">
          <a:xfrm>
            <a:off x="762000" y="2362200"/>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muối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bình</a:t>
            </a:r>
            <a:r>
              <a:rPr lang="en-US" alt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là</a:t>
            </a:r>
            <a:r>
              <a:rPr lang="en-US" altLang="en-US" sz="2800" dirty="0" smtClean="0">
                <a:latin typeface="Times New Roman" pitchFamily="18" charset="0"/>
                <a:cs typeface="Times New Roman" pitchFamily="18" charset="0"/>
              </a:rPr>
              <a:t> </a:t>
            </a:r>
            <a:r>
              <a:rPr lang="en-US" altLang="en-US" sz="2800" dirty="0">
                <a:latin typeface="Times New Roman" pitchFamily="18" charset="0"/>
                <a:cs typeface="Times New Roman" pitchFamily="18" charset="0"/>
              </a:rPr>
              <a:t>35 ‰</a:t>
            </a:r>
          </a:p>
        </p:txBody>
      </p:sp>
      <p:sp>
        <p:nvSpPr>
          <p:cNvPr id="7179" name="Text Box 11"/>
          <p:cNvSpPr txBox="1">
            <a:spLocks noChangeArrowheads="1"/>
          </p:cNvSpPr>
          <p:nvPr/>
        </p:nvSpPr>
        <p:spPr bwMode="auto">
          <a:xfrm>
            <a:off x="0" y="5486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rPr>
              <a:t>Độ</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muối</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trung</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bình</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của</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nước</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biển</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và</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đại</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dương</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là</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bao</a:t>
            </a:r>
            <a:r>
              <a:rPr lang="en-US" altLang="en-US" sz="4000" dirty="0">
                <a:solidFill>
                  <a:srgbClr val="FF0000"/>
                </a:solidFill>
                <a:latin typeface="Times New Roman" panose="02020603050405020304" pitchFamily="18" charset="0"/>
              </a:rPr>
              <a:t> </a:t>
            </a:r>
            <a:r>
              <a:rPr lang="en-US" altLang="en-US" sz="4000" dirty="0" err="1" smtClean="0">
                <a:solidFill>
                  <a:srgbClr val="FF0000"/>
                </a:solidFill>
                <a:latin typeface="Times New Roman" panose="02020603050405020304" pitchFamily="18" charset="0"/>
              </a:rPr>
              <a:t>nhiêu</a:t>
            </a:r>
            <a:r>
              <a:rPr lang="en-US" altLang="en-US" sz="4000" dirty="0" smtClean="0">
                <a:solidFill>
                  <a:srgbClr val="FF0000"/>
                </a:solidFill>
                <a:latin typeface="Times New Roman" panose="02020603050405020304" pitchFamily="18" charset="0"/>
              </a:rPr>
              <a:t>? </a:t>
            </a:r>
            <a:endParaRPr lang="en-US" altLang="en-US" sz="4000" dirty="0">
              <a:solidFill>
                <a:srgbClr val="FF0000"/>
              </a:solidFill>
              <a:latin typeface="Times New Roman" panose="02020603050405020304" pitchFamily="18" charset="0"/>
            </a:endParaRPr>
          </a:p>
        </p:txBody>
      </p:sp>
      <p:pic>
        <p:nvPicPr>
          <p:cNvPr id="7181" name="Picture 13"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21336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right)">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79"/>
                                        </p:tgtEl>
                                        <p:attrNameLst>
                                          <p:attrName>style.visibility</p:attrName>
                                        </p:attrNameLst>
                                      </p:cBhvr>
                                      <p:to>
                                        <p:strVal val="visible"/>
                                      </p:to>
                                    </p:set>
                                    <p:anim calcmode="discrete" valueType="clr">
                                      <p:cBhvr override="childStyle">
                                        <p:cTn id="12"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79"/>
                                        </p:tgtEl>
                                        <p:attrNameLst>
                                          <p:attrName>fillcolor</p:attrName>
                                        </p:attrNameLst>
                                      </p:cBhvr>
                                      <p:tavLst>
                                        <p:tav tm="0">
                                          <p:val>
                                            <p:clrVal>
                                              <a:schemeClr val="accent2"/>
                                            </p:clrVal>
                                          </p:val>
                                        </p:tav>
                                        <p:tav tm="50000">
                                          <p:val>
                                            <p:clrVal>
                                              <a:schemeClr val="hlink"/>
                                            </p:clrVal>
                                          </p:val>
                                        </p:tav>
                                      </p:tavLst>
                                    </p:anim>
                                    <p:set>
                                      <p:cBhvr>
                                        <p:cTn id="14" dur="80"/>
                                        <p:tgtEl>
                                          <p:spTgt spid="717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iterate type="lt">
                                    <p:tmPct val="0"/>
                                  </p:iterate>
                                  <p:childTnLst>
                                    <p:animEffect transition="out" filter="box(in)">
                                      <p:cBhvr>
                                        <p:cTn id="18" dur="500"/>
                                        <p:tgtEl>
                                          <p:spTgt spid="7179"/>
                                        </p:tgtEl>
                                      </p:cBhvr>
                                    </p:animEffect>
                                    <p:set>
                                      <p:cBhvr>
                                        <p:cTn id="19" dur="1" fill="hold">
                                          <p:stCondLst>
                                            <p:cond delay="499"/>
                                          </p:stCondLst>
                                        </p:cTn>
                                        <p:tgtEl>
                                          <p:spTgt spid="7179"/>
                                        </p:tgtEl>
                                        <p:attrNameLst>
                                          <p:attrName>style.visibility</p:attrName>
                                        </p:attrNameLst>
                                      </p:cBhvr>
                                      <p:to>
                                        <p:strVal val="hidden"/>
                                      </p:to>
                                    </p:set>
                                  </p:childTnLst>
                                </p:cTn>
                              </p:par>
                            </p:childTnLst>
                          </p:cTn>
                        </p:par>
                        <p:par>
                          <p:cTn id="20" fill="hold" nodeType="afterGroup">
                            <p:stCondLst>
                              <p:cond delay="500"/>
                            </p:stCondLst>
                            <p:childTnLst>
                              <p:par>
                                <p:cTn id="21" presetID="2" presetClass="entr" presetSubtype="8" fill="hold" nodeType="afterEffect">
                                  <p:stCondLst>
                                    <p:cond delay="0"/>
                                  </p:stCondLst>
                                  <p:childTnLst>
                                    <p:set>
                                      <p:cBhvr>
                                        <p:cTn id="22" dur="1" fill="hold">
                                          <p:stCondLst>
                                            <p:cond delay="0"/>
                                          </p:stCondLst>
                                        </p:cTn>
                                        <p:tgtEl>
                                          <p:spTgt spid="7181"/>
                                        </p:tgtEl>
                                        <p:attrNameLst>
                                          <p:attrName>style.visibility</p:attrName>
                                        </p:attrNameLst>
                                      </p:cBhvr>
                                      <p:to>
                                        <p:strVal val="visible"/>
                                      </p:to>
                                    </p:set>
                                    <p:anim calcmode="lin" valueType="num">
                                      <p:cBhvr additive="base">
                                        <p:cTn id="23" dur="500" fill="hold"/>
                                        <p:tgtEl>
                                          <p:spTgt spid="7181"/>
                                        </p:tgtEl>
                                        <p:attrNameLst>
                                          <p:attrName>ppt_x</p:attrName>
                                        </p:attrNameLst>
                                      </p:cBhvr>
                                      <p:tavLst>
                                        <p:tav tm="0">
                                          <p:val>
                                            <p:strVal val="0-#ppt_w/2"/>
                                          </p:val>
                                        </p:tav>
                                        <p:tav tm="100000">
                                          <p:val>
                                            <p:strVal val="#ppt_x"/>
                                          </p:val>
                                        </p:tav>
                                      </p:tavLst>
                                    </p:anim>
                                    <p:anim calcmode="lin" valueType="num">
                                      <p:cBhvr additive="base">
                                        <p:cTn id="24" dur="500" fill="hold"/>
                                        <p:tgtEl>
                                          <p:spTgt spid="718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7178"/>
                                        </p:tgtEl>
                                        <p:attrNameLst>
                                          <p:attrName>style.visibility</p:attrName>
                                        </p:attrNameLst>
                                      </p:cBhvr>
                                      <p:to>
                                        <p:strVal val="visible"/>
                                      </p:to>
                                    </p:set>
                                    <p:anim calcmode="discrete" valueType="clr">
                                      <p:cBhvr override="childStyle">
                                        <p:cTn id="28"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178"/>
                                        </p:tgtEl>
                                        <p:attrNameLst>
                                          <p:attrName>fillcolor</p:attrName>
                                        </p:attrNameLst>
                                      </p:cBhvr>
                                      <p:tavLst>
                                        <p:tav tm="0">
                                          <p:val>
                                            <p:clrVal>
                                              <a:schemeClr val="accent2"/>
                                            </p:clrVal>
                                          </p:val>
                                        </p:tav>
                                        <p:tav tm="50000">
                                          <p:val>
                                            <p:clrVal>
                                              <a:schemeClr val="hlink"/>
                                            </p:clrVal>
                                          </p:val>
                                        </p:tav>
                                      </p:tavLst>
                                    </p:anim>
                                    <p:set>
                                      <p:cBhvr>
                                        <p:cTn id="30" dur="80"/>
                                        <p:tgtEl>
                                          <p:spTgt spid="717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5" presetClass="entr" presetSubtype="10" fill="hold" grpId="0" nodeType="with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checkerboard(across)">
                                      <p:cBhvr>
                                        <p:cTn id="37" dur="500"/>
                                        <p:tgtEl>
                                          <p:spTgt spid="7175"/>
                                        </p:tgtEl>
                                      </p:cBhvr>
                                    </p:animEffect>
                                  </p:childTnLst>
                                </p:cTn>
                              </p:par>
                              <p:par>
                                <p:cTn id="38" presetID="35" presetClass="path" presetSubtype="0" repeatCount="indefinite" accel="50000" decel="50000" fill="hold" grpId="1" nodeType="withEffect">
                                  <p:stCondLst>
                                    <p:cond delay="0"/>
                                  </p:stCondLst>
                                  <p:childTnLst>
                                    <p:animMotion origin="layout" path="M -0.05329 0.00116 L 0.0981 0.00116 " pathEditMode="relative" rAng="0" ptsTypes="AA">
                                      <p:cBhvr>
                                        <p:cTn id="39" dur="500" fill="hold"/>
                                        <p:tgtEl>
                                          <p:spTgt spid="7175"/>
                                        </p:tgtEl>
                                        <p:attrNameLst>
                                          <p:attrName>ppt_x</p:attrName>
                                          <p:attrName>ppt_y</p:attrName>
                                        </p:attrNameLst>
                                      </p:cBhvr>
                                      <p:rCtr x="7569" y="0"/>
                                    </p:animMotion>
                                  </p:childTnLst>
                                </p:cTn>
                              </p:par>
                            </p:childTnLst>
                          </p:cTn>
                        </p:par>
                        <p:par>
                          <p:cTn id="40" fill="hold" nodeType="afterGroup">
                            <p:stCondLst>
                              <p:cond delay="500"/>
                            </p:stCondLst>
                            <p:childTnLst>
                              <p:par>
                                <p:cTn id="41" presetID="8" presetClass="entr" presetSubtype="16" fill="hold" grpId="0" nodeType="after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diamond(in)">
                                      <p:cBhvr>
                                        <p:cTn id="43" dur="500"/>
                                        <p:tgtEl>
                                          <p:spTgt spid="717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7177"/>
                                        </p:tgtEl>
                                        <p:attrNameLst>
                                          <p:attrName>style.visibility</p:attrName>
                                        </p:attrNameLst>
                                      </p:cBhvr>
                                      <p:to>
                                        <p:strVal val="visible"/>
                                      </p:to>
                                    </p:set>
                                    <p:animEffect transition="in" filter="checkerboard(across)">
                                      <p:cBhvr>
                                        <p:cTn id="46"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5" grpId="1" animBg="1"/>
      <p:bldP spid="7176" grpId="0" animBg="1"/>
      <p:bldP spid="7177" grpId="0" animBg="1"/>
      <p:bldP spid="7178" grpId="0"/>
      <p:bldP spid="7179" grpId="0"/>
      <p:bldP spid="717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6858000" y="3048000"/>
            <a:ext cx="2057400" cy="18288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4000" b="0" i="1" dirty="0">
              <a:solidFill>
                <a:schemeClr val="bg1"/>
              </a:solidFill>
              <a:latin typeface="Times New Roman" pitchFamily="18" charset="0"/>
              <a:cs typeface="Times New Roman" pitchFamily="18" charset="0"/>
            </a:endParaRPr>
          </a:p>
        </p:txBody>
      </p:sp>
      <p:sp>
        <p:nvSpPr>
          <p:cNvPr id="8196" name="AutoShape 4"/>
          <p:cNvSpPr>
            <a:spLocks noChangeArrowheads="1"/>
          </p:cNvSpPr>
          <p:nvPr/>
        </p:nvSpPr>
        <p:spPr bwMode="auto">
          <a:xfrm>
            <a:off x="4572000" y="152400"/>
            <a:ext cx="4572000" cy="1295400"/>
          </a:xfrm>
          <a:prstGeom prst="wedgeRectCallout">
            <a:avLst>
              <a:gd name="adj1" fmla="val 25972"/>
              <a:gd name="adj2" fmla="val 167083"/>
            </a:avLst>
          </a:prstGeom>
          <a:solidFill>
            <a:srgbClr val="FFFF99"/>
          </a:solidFill>
          <a:ln w="9525">
            <a:solidFill>
              <a:schemeClr val="tx1"/>
            </a:solidFill>
            <a:miter lim="800000"/>
            <a:headEnd/>
            <a:tailEnd/>
          </a:ln>
          <a:effec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defRPr/>
            </a:pPr>
            <a:endParaRPr lang="en-US" sz="2800" dirty="0" smtClean="0">
              <a:solidFill>
                <a:srgbClr val="C00000"/>
              </a:solidFill>
              <a:latin typeface="Times New Roman" pitchFamily="18" charset="0"/>
              <a:cs typeface="Times New Roman" pitchFamily="18" charset="0"/>
            </a:endParaRPr>
          </a:p>
          <a:p>
            <a:pPr eaLnBrk="1" hangingPunct="1">
              <a:lnSpc>
                <a:spcPct val="80000"/>
              </a:lnSpc>
              <a:spcBef>
                <a:spcPct val="20000"/>
              </a:spcBef>
              <a:defRPr/>
            </a:pPr>
            <a:r>
              <a:rPr lang="en-US" sz="2800" dirty="0" err="1" smtClean="0">
                <a:solidFill>
                  <a:srgbClr val="C00000"/>
                </a:solidFill>
                <a:latin typeface="Times New Roman" pitchFamily="18" charset="0"/>
                <a:cs typeface="Times New Roman" pitchFamily="18" charset="0"/>
              </a:rPr>
              <a:t>Độ</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muối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trong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biển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đại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dương</a:t>
            </a:r>
            <a:r>
              <a:rPr lang="en-US" sz="2800" dirty="0" smtClean="0">
                <a:solidFill>
                  <a:srgbClr val="C00000"/>
                </a:solidFill>
                <a:latin typeface="Times New Roman" pitchFamily="18" charset="0"/>
                <a:cs typeface="Times New Roman" pitchFamily="18" charset="0"/>
              </a:rPr>
              <a:t> do </a:t>
            </a:r>
            <a:r>
              <a:rPr lang="en-US" sz="2800" dirty="0" err="1" smtClean="0">
                <a:solidFill>
                  <a:srgbClr val="C00000"/>
                </a:solidFill>
                <a:latin typeface="Times New Roman" pitchFamily="18" charset="0"/>
                <a:cs typeface="Times New Roman" pitchFamily="18" charset="0"/>
              </a:rPr>
              <a:t>đâu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a:t>
            </a:r>
          </a:p>
          <a:p>
            <a:pPr algn="ctr">
              <a:lnSpc>
                <a:spcPct val="80000"/>
              </a:lnSpc>
              <a:defRPr/>
            </a:pPr>
            <a:endParaRPr lang="en-US" sz="900" b="0" dirty="0" smtClean="0">
              <a:solidFill>
                <a:schemeClr val="tx2"/>
              </a:solidFill>
              <a:effectLst>
                <a:outerShdw blurRad="38100" dist="38100" dir="2700000" algn="tl">
                  <a:srgbClr val="FFFFFF"/>
                </a:outerShdw>
              </a:effectLst>
            </a:endParaRPr>
          </a:p>
        </p:txBody>
      </p:sp>
      <p:sp>
        <p:nvSpPr>
          <p:cNvPr id="8197" name="Rectangle 5"/>
          <p:cNvSpPr>
            <a:spLocks noChangeArrowheads="1"/>
          </p:cNvSpPr>
          <p:nvPr/>
        </p:nvSpPr>
        <p:spPr bwMode="auto">
          <a:xfrm>
            <a:off x="609600" y="4724400"/>
            <a:ext cx="3276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err="1">
                <a:latin typeface="Times New Roman" panose="02020603050405020304" pitchFamily="18" charset="0"/>
              </a:rPr>
              <a:t>Nước</a:t>
            </a:r>
            <a:r>
              <a:rPr lang="en-US" altLang="en-US" sz="2600" dirty="0">
                <a:latin typeface="Times New Roman" panose="02020603050405020304" pitchFamily="18" charset="0"/>
              </a:rPr>
              <a:t> </a:t>
            </a:r>
            <a:r>
              <a:rPr lang="en-US" altLang="en-US" sz="2600" dirty="0" err="1" smtClean="0">
                <a:latin typeface="Times New Roman" panose="02020603050405020304" pitchFamily="18" charset="0"/>
              </a:rPr>
              <a:t>ngầm</a:t>
            </a:r>
            <a:r>
              <a:rPr lang="en-US" altLang="en-US" sz="2600" dirty="0" smtClean="0">
                <a:latin typeface="Times New Roman" panose="02020603050405020304" pitchFamily="18" charset="0"/>
              </a:rPr>
              <a:t> </a:t>
            </a:r>
            <a:endParaRPr lang="en-US" altLang="en-US" sz="2600" dirty="0">
              <a:latin typeface="Times New Roman" panose="02020603050405020304" pitchFamily="18" charset="0"/>
            </a:endParaRPr>
          </a:p>
        </p:txBody>
      </p:sp>
      <p:sp>
        <p:nvSpPr>
          <p:cNvPr id="8198" name="Line 6"/>
          <p:cNvSpPr>
            <a:spLocks noChangeShapeType="1"/>
          </p:cNvSpPr>
          <p:nvPr/>
        </p:nvSpPr>
        <p:spPr bwMode="auto">
          <a:xfrm flipV="1">
            <a:off x="1752600" y="4038600"/>
            <a:ext cx="152400" cy="685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7"/>
          <p:cNvSpPr>
            <a:spLocks noChangeShapeType="1"/>
          </p:cNvSpPr>
          <p:nvPr/>
        </p:nvSpPr>
        <p:spPr bwMode="auto">
          <a:xfrm flipV="1">
            <a:off x="3200400" y="4343400"/>
            <a:ext cx="304800" cy="685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00" name="Picture 8" descr="redrgih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343400"/>
            <a:ext cx="928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redrgiht"/>
          <p:cNvPicPr>
            <a:picLocks noChangeAspect="1" noChangeArrowheads="1" noCrop="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5400000">
            <a:off x="8293893" y="1993107"/>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p:cNvSpPr txBox="1">
            <a:spLocks noChangeArrowheads="1"/>
          </p:cNvSpPr>
          <p:nvPr/>
        </p:nvSpPr>
        <p:spPr bwMode="auto">
          <a:xfrm>
            <a:off x="0" y="548481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err="1" smtClean="0">
                <a:solidFill>
                  <a:srgbClr val="0000FF"/>
                </a:solidFill>
                <a:latin typeface="Times New Roman" pitchFamily="18" charset="0"/>
                <a:cs typeface="Times New Roman" pitchFamily="18" charset="0"/>
              </a:rPr>
              <a:t>Độ</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muối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do </a:t>
            </a:r>
            <a:r>
              <a:rPr lang="en-US" altLang="en-US" sz="2800" dirty="0" err="1">
                <a:solidFill>
                  <a:srgbClr val="0000FF"/>
                </a:solidFill>
                <a:latin typeface="Times New Roman" pitchFamily="18" charset="0"/>
                <a:cs typeface="Times New Roman" pitchFamily="18" charset="0"/>
              </a:rPr>
              <a:t>nước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sông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hoà</a:t>
            </a:r>
            <a:r>
              <a:rPr lang="en-US" altLang="en-US" sz="2800" dirty="0">
                <a:solidFill>
                  <a:srgbClr val="0000FF"/>
                </a:solidFill>
                <a:latin typeface="Times New Roman" pitchFamily="18" charset="0"/>
                <a:cs typeface="Times New Roman" pitchFamily="18" charset="0"/>
              </a:rPr>
              <a:t> tan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loại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muối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đất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lục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địa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a:t>
            </a:r>
          </a:p>
        </p:txBody>
      </p:sp>
      <p:sp>
        <p:nvSpPr>
          <p:cNvPr id="8204" name="AutoShape 12"/>
          <p:cNvSpPr>
            <a:spLocks noChangeArrowheads="1"/>
          </p:cNvSpPr>
          <p:nvPr/>
        </p:nvSpPr>
        <p:spPr bwMode="auto">
          <a:xfrm>
            <a:off x="-36513" y="44450"/>
            <a:ext cx="2209801" cy="838200"/>
          </a:xfrm>
          <a:prstGeom prst="cloudCallout">
            <a:avLst>
              <a:gd name="adj1" fmla="val 36995"/>
              <a:gd name="adj2" fmla="val 25759"/>
            </a:avLst>
          </a:prstGeom>
          <a:gradFill rotWithShape="1">
            <a:gsLst>
              <a:gs pos="0">
                <a:srgbClr val="B2B2B2"/>
              </a:gs>
              <a:gs pos="100000">
                <a:srgbClr val="525252"/>
              </a:gs>
            </a:gsLst>
            <a:lin ang="5400000" scaled="1"/>
          </a:gradFill>
          <a:ln w="9525">
            <a:solidFill>
              <a:srgbClr val="333333"/>
            </a:solidFill>
            <a:round/>
            <a:headEnd/>
            <a:tailEnd/>
          </a:ln>
          <a:effectLst>
            <a:outerShdw dist="107763" dir="27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0">
              <a:latin typeface="Times New Roman" panose="02020603050405020304" pitchFamily="18" charset="0"/>
            </a:endParaRPr>
          </a:p>
        </p:txBody>
      </p:sp>
      <p:sp>
        <p:nvSpPr>
          <p:cNvPr id="8205" name="Line 13"/>
          <p:cNvSpPr>
            <a:spLocks noChangeShapeType="1"/>
          </p:cNvSpPr>
          <p:nvPr/>
        </p:nvSpPr>
        <p:spPr bwMode="auto">
          <a:xfrm>
            <a:off x="1430338" y="990600"/>
            <a:ext cx="304800" cy="11430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p:cNvSpPr>
            <a:spLocks noChangeShapeType="1"/>
          </p:cNvSpPr>
          <p:nvPr/>
        </p:nvSpPr>
        <p:spPr bwMode="auto">
          <a:xfrm>
            <a:off x="1689100" y="787400"/>
            <a:ext cx="381000" cy="14478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p:cNvSpPr>
            <a:spLocks noChangeShapeType="1"/>
          </p:cNvSpPr>
          <p:nvPr/>
        </p:nvSpPr>
        <p:spPr bwMode="auto">
          <a:xfrm>
            <a:off x="2020888" y="609600"/>
            <a:ext cx="304800" cy="11430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p:cNvSpPr>
            <a:spLocks noChangeShapeType="1"/>
          </p:cNvSpPr>
          <p:nvPr/>
        </p:nvSpPr>
        <p:spPr bwMode="auto">
          <a:xfrm>
            <a:off x="2181225" y="571500"/>
            <a:ext cx="381000" cy="12192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Text Box 18"/>
          <p:cNvSpPr txBox="1">
            <a:spLocks noChangeArrowheads="1"/>
          </p:cNvSpPr>
          <p:nvPr/>
        </p:nvSpPr>
        <p:spPr bwMode="auto">
          <a:xfrm>
            <a:off x="7467600" y="3810000"/>
            <a:ext cx="881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solidFill>
                  <a:schemeClr val="bg1"/>
                </a:solidFill>
                <a:latin typeface="Times New Roman" pitchFamily="18" charset="0"/>
                <a:cs typeface="Times New Roman" pitchFamily="18" charset="0"/>
              </a:rPr>
              <a:t>Biển</a:t>
            </a:r>
            <a:endParaRPr lang="en-US" alt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subTnLst>
                                    <p:set>
                                      <p:cBhvr override="childStyle">
                                        <p:cTn dur="1" fill="hold" display="0" masterRel="nextClick" afterEffect="1"/>
                                        <p:tgtEl>
                                          <p:spTgt spid="819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8204"/>
                                        </p:tgtEl>
                                        <p:attrNameLst>
                                          <p:attrName>style.visibility</p:attrName>
                                        </p:attrNameLst>
                                      </p:cBhvr>
                                      <p:to>
                                        <p:strVal val="visible"/>
                                      </p:to>
                                    </p:set>
                                    <p:anim calcmode="lin" valueType="num">
                                      <p:cBhvr>
                                        <p:cTn id="17" dur="1000" fill="hold"/>
                                        <p:tgtEl>
                                          <p:spTgt spid="8204"/>
                                        </p:tgtEl>
                                        <p:attrNameLst>
                                          <p:attrName>ppt_w</p:attrName>
                                        </p:attrNameLst>
                                      </p:cBhvr>
                                      <p:tavLst>
                                        <p:tav tm="0">
                                          <p:val>
                                            <p:strVal val="#ppt_w+.3"/>
                                          </p:val>
                                        </p:tav>
                                        <p:tav tm="100000">
                                          <p:val>
                                            <p:strVal val="#ppt_w"/>
                                          </p:val>
                                        </p:tav>
                                      </p:tavLst>
                                    </p:anim>
                                    <p:anim calcmode="lin" valueType="num">
                                      <p:cBhvr>
                                        <p:cTn id="18" dur="1000" fill="hold"/>
                                        <p:tgtEl>
                                          <p:spTgt spid="8204"/>
                                        </p:tgtEl>
                                        <p:attrNameLst>
                                          <p:attrName>ppt_h</p:attrName>
                                        </p:attrNameLst>
                                      </p:cBhvr>
                                      <p:tavLst>
                                        <p:tav tm="0">
                                          <p:val>
                                            <p:strVal val="#ppt_h"/>
                                          </p:val>
                                        </p:tav>
                                        <p:tav tm="100000">
                                          <p:val>
                                            <p:strVal val="#ppt_h"/>
                                          </p:val>
                                        </p:tav>
                                      </p:tavLst>
                                    </p:anim>
                                    <p:animEffect transition="in" filter="fade">
                                      <p:cBhvr>
                                        <p:cTn id="19" dur="1000"/>
                                        <p:tgtEl>
                                          <p:spTgt spid="8204"/>
                                        </p:tgtEl>
                                      </p:cBhvr>
                                    </p:animEffect>
                                  </p:childTnLst>
                                </p:cTn>
                              </p:par>
                            </p:childTnLst>
                          </p:cTn>
                        </p:par>
                        <p:par>
                          <p:cTn id="20" fill="hold" nodeType="afterGroup">
                            <p:stCondLst>
                              <p:cond delay="1000"/>
                            </p:stCondLst>
                            <p:childTnLst>
                              <p:par>
                                <p:cTn id="21" presetID="3" presetClass="entr" presetSubtype="10" repeatCount="indefinite" fill="hold" grpId="0" nodeType="afterEffect">
                                  <p:stCondLst>
                                    <p:cond delay="0"/>
                                  </p:stCondLst>
                                  <p:childTnLst>
                                    <p:set>
                                      <p:cBhvr>
                                        <p:cTn id="22" dur="1" fill="hold">
                                          <p:stCondLst>
                                            <p:cond delay="0"/>
                                          </p:stCondLst>
                                        </p:cTn>
                                        <p:tgtEl>
                                          <p:spTgt spid="8208"/>
                                        </p:tgtEl>
                                        <p:attrNameLst>
                                          <p:attrName>style.visibility</p:attrName>
                                        </p:attrNameLst>
                                      </p:cBhvr>
                                      <p:to>
                                        <p:strVal val="visible"/>
                                      </p:to>
                                    </p:set>
                                    <p:animEffect transition="in" filter="blinds(horizontal)">
                                      <p:cBhvr>
                                        <p:cTn id="23" dur="500"/>
                                        <p:tgtEl>
                                          <p:spTgt spid="8208"/>
                                        </p:tgtEl>
                                      </p:cBhvr>
                                    </p:animEffect>
                                  </p:childTnLst>
                                </p:cTn>
                              </p:par>
                              <p:par>
                                <p:cTn id="24" presetID="3" presetClass="entr" presetSubtype="10" repeatCount="indefinite" fill="hold" grpId="0" nodeType="withEffect">
                                  <p:stCondLst>
                                    <p:cond delay="0"/>
                                  </p:stCondLst>
                                  <p:childTnLst>
                                    <p:set>
                                      <p:cBhvr>
                                        <p:cTn id="25" dur="1" fill="hold">
                                          <p:stCondLst>
                                            <p:cond delay="0"/>
                                          </p:stCondLst>
                                        </p:cTn>
                                        <p:tgtEl>
                                          <p:spTgt spid="8207"/>
                                        </p:tgtEl>
                                        <p:attrNameLst>
                                          <p:attrName>style.visibility</p:attrName>
                                        </p:attrNameLst>
                                      </p:cBhvr>
                                      <p:to>
                                        <p:strVal val="visible"/>
                                      </p:to>
                                    </p:set>
                                    <p:animEffect transition="in" filter="blinds(horizontal)">
                                      <p:cBhvr>
                                        <p:cTn id="26" dur="500"/>
                                        <p:tgtEl>
                                          <p:spTgt spid="8207"/>
                                        </p:tgtEl>
                                      </p:cBhvr>
                                    </p:animEffect>
                                  </p:childTnLst>
                                </p:cTn>
                              </p:par>
                              <p:par>
                                <p:cTn id="27" presetID="3" presetClass="entr" presetSubtype="10" repeatCount="indefinite" fill="hold" grpId="0" nodeType="withEffect">
                                  <p:stCondLst>
                                    <p:cond delay="0"/>
                                  </p:stCondLst>
                                  <p:childTnLst>
                                    <p:set>
                                      <p:cBhvr>
                                        <p:cTn id="28" dur="1" fill="hold">
                                          <p:stCondLst>
                                            <p:cond delay="0"/>
                                          </p:stCondLst>
                                        </p:cTn>
                                        <p:tgtEl>
                                          <p:spTgt spid="8206"/>
                                        </p:tgtEl>
                                        <p:attrNameLst>
                                          <p:attrName>style.visibility</p:attrName>
                                        </p:attrNameLst>
                                      </p:cBhvr>
                                      <p:to>
                                        <p:strVal val="visible"/>
                                      </p:to>
                                    </p:set>
                                    <p:animEffect transition="in" filter="blinds(horizontal)">
                                      <p:cBhvr>
                                        <p:cTn id="29" dur="500"/>
                                        <p:tgtEl>
                                          <p:spTgt spid="8206"/>
                                        </p:tgtEl>
                                      </p:cBhvr>
                                    </p:animEffect>
                                  </p:childTnLst>
                                </p:cTn>
                              </p:par>
                              <p:par>
                                <p:cTn id="30" presetID="3" presetClass="entr" presetSubtype="10" repeatCount="indefinite" fill="hold" grpId="0" nodeType="withEffect">
                                  <p:stCondLst>
                                    <p:cond delay="0"/>
                                  </p:stCondLst>
                                  <p:childTnLst>
                                    <p:set>
                                      <p:cBhvr>
                                        <p:cTn id="31" dur="1" fill="hold">
                                          <p:stCondLst>
                                            <p:cond delay="0"/>
                                          </p:stCondLst>
                                        </p:cTn>
                                        <p:tgtEl>
                                          <p:spTgt spid="8205"/>
                                        </p:tgtEl>
                                        <p:attrNameLst>
                                          <p:attrName>style.visibility</p:attrName>
                                        </p:attrNameLst>
                                      </p:cBhvr>
                                      <p:to>
                                        <p:strVal val="visible"/>
                                      </p:to>
                                    </p:set>
                                    <p:animEffect transition="in" filter="blinds(horizontal)">
                                      <p:cBhvr>
                                        <p:cTn id="32" dur="500"/>
                                        <p:tgtEl>
                                          <p:spTgt spid="8205"/>
                                        </p:tgtEl>
                                      </p:cBhvr>
                                    </p:animEffect>
                                  </p:childTnLst>
                                </p:cTn>
                              </p:par>
                              <p:par>
                                <p:cTn id="33" presetID="51" presetClass="entr" presetSubtype="0" fill="hold" grpId="0" nodeType="withEffect">
                                  <p:stCondLst>
                                    <p:cond delay="0"/>
                                  </p:stCondLst>
                                  <p:childTnLst>
                                    <p:set>
                                      <p:cBhvr>
                                        <p:cTn id="34" dur="1" fill="hold">
                                          <p:stCondLst>
                                            <p:cond delay="0"/>
                                          </p:stCondLst>
                                        </p:cTn>
                                        <p:tgtEl>
                                          <p:spTgt spid="8197"/>
                                        </p:tgtEl>
                                        <p:attrNameLst>
                                          <p:attrName>style.visibility</p:attrName>
                                        </p:attrNameLst>
                                      </p:cBhvr>
                                      <p:to>
                                        <p:strVal val="visible"/>
                                      </p:to>
                                    </p:set>
                                    <p:animEffect transition="in" filter="fade">
                                      <p:cBhvr>
                                        <p:cTn id="35" dur="770" decel="100000"/>
                                        <p:tgtEl>
                                          <p:spTgt spid="8197"/>
                                        </p:tgtEl>
                                      </p:cBhvr>
                                    </p:animEffect>
                                    <p:animScale>
                                      <p:cBhvr>
                                        <p:cTn id="36" dur="770" decel="100000"/>
                                        <p:tgtEl>
                                          <p:spTgt spid="8197"/>
                                        </p:tgtEl>
                                      </p:cBhvr>
                                      <p:from x="10000" y="10000"/>
                                      <p:to x="200000" y="450000"/>
                                    </p:animScale>
                                    <p:animScale>
                                      <p:cBhvr>
                                        <p:cTn id="37" dur="1230" accel="100000" fill="hold">
                                          <p:stCondLst>
                                            <p:cond delay="770"/>
                                          </p:stCondLst>
                                        </p:cTn>
                                        <p:tgtEl>
                                          <p:spTgt spid="8197"/>
                                        </p:tgtEl>
                                      </p:cBhvr>
                                      <p:from x="200000" y="450000"/>
                                      <p:to x="100000" y="100000"/>
                                    </p:animScale>
                                    <p:set>
                                      <p:cBhvr>
                                        <p:cTn id="38" dur="770" fill="hold"/>
                                        <p:tgtEl>
                                          <p:spTgt spid="8197"/>
                                        </p:tgtEl>
                                        <p:attrNameLst>
                                          <p:attrName>ppt_x</p:attrName>
                                        </p:attrNameLst>
                                      </p:cBhvr>
                                      <p:to>
                                        <p:strVal val="(0.5)"/>
                                      </p:to>
                                    </p:set>
                                    <p:anim from="(0.5)" to="(#ppt_x)" calcmode="lin" valueType="num">
                                      <p:cBhvr>
                                        <p:cTn id="39" dur="1230" accel="100000" fill="hold">
                                          <p:stCondLst>
                                            <p:cond delay="770"/>
                                          </p:stCondLst>
                                        </p:cTn>
                                        <p:tgtEl>
                                          <p:spTgt spid="8197"/>
                                        </p:tgtEl>
                                        <p:attrNameLst>
                                          <p:attrName>ppt_x</p:attrName>
                                        </p:attrNameLst>
                                      </p:cBhvr>
                                    </p:anim>
                                    <p:set>
                                      <p:cBhvr>
                                        <p:cTn id="40" dur="770" fill="hold"/>
                                        <p:tgtEl>
                                          <p:spTgt spid="8197"/>
                                        </p:tgtEl>
                                        <p:attrNameLst>
                                          <p:attrName>ppt_y</p:attrName>
                                        </p:attrNameLst>
                                      </p:cBhvr>
                                      <p:to>
                                        <p:strVal val="(#ppt_y+0.4)"/>
                                      </p:to>
                                    </p:set>
                                    <p:anim from="(#ppt_y+0.4)" to="(#ppt_y)" calcmode="lin" valueType="num">
                                      <p:cBhvr>
                                        <p:cTn id="41" dur="1230" accel="100000" fill="hold">
                                          <p:stCondLst>
                                            <p:cond delay="770"/>
                                          </p:stCondLst>
                                        </p:cTn>
                                        <p:tgtEl>
                                          <p:spTgt spid="8197"/>
                                        </p:tgtEl>
                                        <p:attrNameLst>
                                          <p:attrName>ppt_y</p:attrName>
                                        </p:attrNameLst>
                                      </p:cBhvr>
                                    </p:anim>
                                  </p:childTnLst>
                                </p:cTn>
                              </p:par>
                            </p:childTnLst>
                          </p:cTn>
                        </p:par>
                        <p:par>
                          <p:cTn id="42" fill="hold" nodeType="afterGroup">
                            <p:stCondLst>
                              <p:cond delay="3000"/>
                            </p:stCondLst>
                            <p:childTnLst>
                              <p:par>
                                <p:cTn id="43" presetID="14" presetClass="entr" presetSubtype="5" fill="hold" grpId="0" nodeType="afterEffect">
                                  <p:stCondLst>
                                    <p:cond delay="0"/>
                                  </p:stCondLst>
                                  <p:childTnLst>
                                    <p:set>
                                      <p:cBhvr>
                                        <p:cTn id="44" dur="1" fill="hold">
                                          <p:stCondLst>
                                            <p:cond delay="0"/>
                                          </p:stCondLst>
                                        </p:cTn>
                                        <p:tgtEl>
                                          <p:spTgt spid="8198"/>
                                        </p:tgtEl>
                                        <p:attrNameLst>
                                          <p:attrName>style.visibility</p:attrName>
                                        </p:attrNameLst>
                                      </p:cBhvr>
                                      <p:to>
                                        <p:strVal val="visible"/>
                                      </p:to>
                                    </p:set>
                                    <p:animEffect transition="in" filter="randombar(vertical)">
                                      <p:cBhvr>
                                        <p:cTn id="45" dur="500"/>
                                        <p:tgtEl>
                                          <p:spTgt spid="8198"/>
                                        </p:tgtEl>
                                      </p:cBhvr>
                                    </p:animEffect>
                                  </p:childTnLst>
                                </p:cTn>
                              </p:par>
                            </p:childTnLst>
                          </p:cTn>
                        </p:par>
                        <p:par>
                          <p:cTn id="46" fill="hold" nodeType="afterGroup">
                            <p:stCondLst>
                              <p:cond delay="3500"/>
                            </p:stCondLst>
                            <p:childTnLst>
                              <p:par>
                                <p:cTn id="47" presetID="14" presetClass="entr" presetSubtype="5" fill="hold" grpId="0" nodeType="afterEffect">
                                  <p:stCondLst>
                                    <p:cond delay="0"/>
                                  </p:stCondLst>
                                  <p:childTnLst>
                                    <p:set>
                                      <p:cBhvr>
                                        <p:cTn id="48" dur="1" fill="hold">
                                          <p:stCondLst>
                                            <p:cond delay="0"/>
                                          </p:stCondLst>
                                        </p:cTn>
                                        <p:tgtEl>
                                          <p:spTgt spid="8199"/>
                                        </p:tgtEl>
                                        <p:attrNameLst>
                                          <p:attrName>style.visibility</p:attrName>
                                        </p:attrNameLst>
                                      </p:cBhvr>
                                      <p:to>
                                        <p:strVal val="visible"/>
                                      </p:to>
                                    </p:set>
                                    <p:animEffect transition="in" filter="randombar(vertical)">
                                      <p:cBhvr>
                                        <p:cTn id="49" dur="500"/>
                                        <p:tgtEl>
                                          <p:spTgt spid="8199"/>
                                        </p:tgtEl>
                                      </p:cBhvr>
                                    </p:animEffect>
                                  </p:childTnLst>
                                </p:cTn>
                              </p:par>
                            </p:childTnLst>
                          </p:cTn>
                        </p:par>
                        <p:par>
                          <p:cTn id="50" fill="hold" nodeType="afterGroup">
                            <p:stCondLst>
                              <p:cond delay="4000"/>
                            </p:stCondLst>
                            <p:childTnLst>
                              <p:par>
                                <p:cTn id="51" presetID="17" presetClass="entr" presetSubtype="10" fill="hold" nodeType="afterEffect">
                                  <p:stCondLst>
                                    <p:cond delay="0"/>
                                  </p:stCondLst>
                                  <p:childTnLst>
                                    <p:set>
                                      <p:cBhvr>
                                        <p:cTn id="52" dur="1" fill="hold">
                                          <p:stCondLst>
                                            <p:cond delay="0"/>
                                          </p:stCondLst>
                                        </p:cTn>
                                        <p:tgtEl>
                                          <p:spTgt spid="8200"/>
                                        </p:tgtEl>
                                        <p:attrNameLst>
                                          <p:attrName>style.visibility</p:attrName>
                                        </p:attrNameLst>
                                      </p:cBhvr>
                                      <p:to>
                                        <p:strVal val="visible"/>
                                      </p:to>
                                    </p:set>
                                    <p:anim calcmode="lin" valueType="num">
                                      <p:cBhvr>
                                        <p:cTn id="53" dur="500" fill="hold"/>
                                        <p:tgtEl>
                                          <p:spTgt spid="8200"/>
                                        </p:tgtEl>
                                        <p:attrNameLst>
                                          <p:attrName>ppt_w</p:attrName>
                                        </p:attrNameLst>
                                      </p:cBhvr>
                                      <p:tavLst>
                                        <p:tav tm="0">
                                          <p:val>
                                            <p:fltVal val="0"/>
                                          </p:val>
                                        </p:tav>
                                        <p:tav tm="100000">
                                          <p:val>
                                            <p:strVal val="#ppt_w"/>
                                          </p:val>
                                        </p:tav>
                                      </p:tavLst>
                                    </p:anim>
                                    <p:anim calcmode="lin" valueType="num">
                                      <p:cBhvr>
                                        <p:cTn id="54" dur="500" fill="hold"/>
                                        <p:tgtEl>
                                          <p:spTgt spid="8200"/>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4500"/>
                            </p:stCondLst>
                            <p:childTnLst>
                              <p:par>
                                <p:cTn id="56" presetID="17" presetClass="entr" presetSubtype="10" fill="hold" nodeType="afterEffect">
                                  <p:stCondLst>
                                    <p:cond delay="0"/>
                                  </p:stCondLst>
                                  <p:childTnLst>
                                    <p:set>
                                      <p:cBhvr>
                                        <p:cTn id="57" dur="1" fill="hold">
                                          <p:stCondLst>
                                            <p:cond delay="0"/>
                                          </p:stCondLst>
                                        </p:cTn>
                                        <p:tgtEl>
                                          <p:spTgt spid="8201"/>
                                        </p:tgtEl>
                                        <p:attrNameLst>
                                          <p:attrName>style.visibility</p:attrName>
                                        </p:attrNameLst>
                                      </p:cBhvr>
                                      <p:to>
                                        <p:strVal val="visible"/>
                                      </p:to>
                                    </p:set>
                                    <p:anim calcmode="lin" valueType="num">
                                      <p:cBhvr>
                                        <p:cTn id="58" dur="500" fill="hold"/>
                                        <p:tgtEl>
                                          <p:spTgt spid="8201"/>
                                        </p:tgtEl>
                                        <p:attrNameLst>
                                          <p:attrName>ppt_w</p:attrName>
                                        </p:attrNameLst>
                                      </p:cBhvr>
                                      <p:tavLst>
                                        <p:tav tm="0">
                                          <p:val>
                                            <p:fltVal val="0"/>
                                          </p:val>
                                        </p:tav>
                                        <p:tav tm="100000">
                                          <p:val>
                                            <p:strVal val="#ppt_w"/>
                                          </p:val>
                                        </p:tav>
                                      </p:tavLst>
                                    </p:anim>
                                    <p:anim calcmode="lin" valueType="num">
                                      <p:cBhvr>
                                        <p:cTn id="59" dur="500" fill="hold"/>
                                        <p:tgtEl>
                                          <p:spTgt spid="8201"/>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50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8202"/>
                                        </p:tgtEl>
                                        <p:attrNameLst>
                                          <p:attrName>style.visibility</p:attrName>
                                        </p:attrNameLst>
                                      </p:cBhvr>
                                      <p:to>
                                        <p:strVal val="visible"/>
                                      </p:to>
                                    </p:set>
                                    <p:anim calcmode="discrete" valueType="clr">
                                      <p:cBhvr override="childStyle">
                                        <p:cTn id="63"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8202"/>
                                        </p:tgtEl>
                                        <p:attrNameLst>
                                          <p:attrName>fillcolor</p:attrName>
                                        </p:attrNameLst>
                                      </p:cBhvr>
                                      <p:tavLst>
                                        <p:tav tm="0">
                                          <p:val>
                                            <p:clrVal>
                                              <a:schemeClr val="accent2"/>
                                            </p:clrVal>
                                          </p:val>
                                        </p:tav>
                                        <p:tav tm="50000">
                                          <p:val>
                                            <p:clrVal>
                                              <a:schemeClr val="hlink"/>
                                            </p:clrVal>
                                          </p:val>
                                        </p:tav>
                                      </p:tavLst>
                                    </p:anim>
                                    <p:set>
                                      <p:cBhvr>
                                        <p:cTn id="65" dur="80"/>
                                        <p:tgtEl>
                                          <p:spTgt spid="8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p:bldP spid="8198" grpId="0" animBg="1"/>
      <p:bldP spid="8199" grpId="0" animBg="1"/>
      <p:bldP spid="8202" grpId="0"/>
      <p:bldP spid="8204" grpId="0" animBg="1"/>
      <p:bldP spid="8205" grpId="0" animBg="1"/>
      <p:bldP spid="8206" grpId="0" animBg="1"/>
      <p:bldP spid="8207" grpId="0" animBg="1"/>
      <p:bldP spid="820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question_pop_up_from_box_rotate_hg_cl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219200" y="838200"/>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dirty="0" smtClean="0">
                <a:solidFill>
                  <a:srgbClr val="FF0000"/>
                </a:solidFill>
                <a:latin typeface="Times New Roman" panose="02020603050405020304" pitchFamily="18" charset="0"/>
              </a:rPr>
              <a:t>So </a:t>
            </a:r>
            <a:r>
              <a:rPr lang="en-US" altLang="en-US" sz="2800" dirty="0" err="1" smtClean="0">
                <a:solidFill>
                  <a:srgbClr val="FF0000"/>
                </a:solidFill>
                <a:latin typeface="Times New Roman" panose="02020603050405020304" pitchFamily="18" charset="0"/>
              </a:rPr>
              <a:t>sánh</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muối</a:t>
            </a:r>
            <a:r>
              <a:rPr lang="en-US" altLang="en-US" sz="2800" dirty="0" smtClean="0">
                <a:solidFill>
                  <a:srgbClr val="FF0000"/>
                </a:solidFill>
                <a:latin typeface="Times New Roman" panose="02020603050405020304" pitchFamily="18" charset="0"/>
              </a:rPr>
              <a:t> ở </a:t>
            </a:r>
            <a:r>
              <a:rPr lang="en-US" altLang="en-US" sz="2800" dirty="0" err="1" smtClean="0">
                <a:solidFill>
                  <a:srgbClr val="FF0000"/>
                </a:solidFill>
                <a:latin typeface="Times New Roman" panose="02020603050405020304" pitchFamily="18" charset="0"/>
              </a:rPr>
              <a:t>các</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biển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và</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đại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dương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nêu</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trong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bảng</a:t>
            </a:r>
            <a:r>
              <a:rPr lang="en-US" altLang="en-US" sz="2800" dirty="0" smtClean="0">
                <a:solidFill>
                  <a:srgbClr val="FF0000"/>
                </a:solidFill>
                <a:latin typeface="Times New Roman" panose="02020603050405020304" pitchFamily="18" charset="0"/>
              </a:rPr>
              <a:t>?</a:t>
            </a:r>
            <a:endParaRPr lang="en-US" altLang="en-US" sz="2800" dirty="0">
              <a:solidFill>
                <a:srgbClr val="FF0000"/>
              </a:solidFill>
              <a:latin typeface="Times New Roman" panose="02020603050405020304" pitchFamily="18" charset="0"/>
            </a:endParaRPr>
          </a:p>
        </p:txBody>
      </p:sp>
      <p:graphicFrame>
        <p:nvGraphicFramePr>
          <p:cNvPr id="9248" name="Group 32"/>
          <p:cNvGraphicFramePr>
            <a:graphicFrameLocks noGrp="1"/>
          </p:cNvGraphicFramePr>
          <p:nvPr/>
        </p:nvGraphicFramePr>
        <p:xfrm>
          <a:off x="838200" y="1905000"/>
          <a:ext cx="7239000" cy="3194424"/>
        </p:xfrm>
        <a:graphic>
          <a:graphicData uri="http://schemas.openxmlformats.org/drawingml/2006/table">
            <a:tbl>
              <a:tblPr/>
              <a:tblGrid>
                <a:gridCol w="4834327"/>
                <a:gridCol w="2404673"/>
              </a:tblGrid>
              <a:tr h="6096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Tên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endParaRPr kumimoji="0" lang="en-US" sz="28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Times New Roman" pitchFamily="18" charset="0"/>
                        </a:rPr>
                        <a:t>Độ mặn‰</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8937">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Ban-</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Tích</a:t>
                      </a:r>
                      <a:endParaRPr kumimoji="0" lang="en-US" sz="28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10 - 15</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5761">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Đông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33</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734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Đỏ</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Hồng</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Hải</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41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734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dương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35</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bl>
          </a:graphicData>
        </a:graphic>
      </p:graphicFrame>
      <p:sp>
        <p:nvSpPr>
          <p:cNvPr id="6"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8" name="Picture 11" descr="ban tay"/>
          <p:cNvPicPr>
            <a:picLocks noChangeAspect="1" noChangeArrowheads="1" noCrop="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0" y="45720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143000" y="518160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0" dirty="0" smtClean="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10" name="Text Box 3"/>
          <p:cNvSpPr txBox="1">
            <a:spLocks noChangeArrowheads="1"/>
          </p:cNvSpPr>
          <p:nvPr/>
        </p:nvSpPr>
        <p:spPr bwMode="auto">
          <a:xfrm>
            <a:off x="1295400" y="838200"/>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dirty="0" err="1" smtClean="0">
                <a:solidFill>
                  <a:srgbClr val="FF0000"/>
                </a:solidFill>
                <a:latin typeface="Times New Roman" panose="02020603050405020304" pitchFamily="18" charset="0"/>
              </a:rPr>
              <a:t>Vì</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sao</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muối</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của</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nước</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trong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các</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biển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đại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dương</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không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giống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nhau</a:t>
            </a:r>
            <a:r>
              <a:rPr lang="en-US" altLang="en-US" sz="2800" dirty="0" smtClean="0">
                <a:solidFill>
                  <a:srgbClr val="FF0000"/>
                </a:solidFill>
                <a:latin typeface="Times New Roman" panose="02020603050405020304" pitchFamily="18" charset="0"/>
              </a:rPr>
              <a:t>? </a:t>
            </a:r>
            <a:endParaRPr lang="en-US" altLang="en-US" sz="2800" dirty="0">
              <a:solidFill>
                <a:srgbClr val="FF0000"/>
              </a:solidFill>
              <a:latin typeface="Times New Roman" panose="02020603050405020304" pitchFamily="18" charset="0"/>
            </a:endParaRPr>
          </a:p>
        </p:txBody>
      </p:sp>
      <p:pic>
        <p:nvPicPr>
          <p:cNvPr id="11" name="Picture 11" descr="ban tay"/>
          <p:cNvPicPr>
            <a:picLocks noChangeAspect="1" noChangeArrowheads="1" noCrop="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152400" y="57912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143000" y="5715001"/>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0" dirty="0" smtClean="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a:t>
            </a:r>
            <a:r>
              <a:rPr lang="en-US" sz="2400" dirty="0" err="1" smtClean="0">
                <a:latin typeface="Times New Roman" pitchFamily="18" charset="0"/>
                <a:cs typeface="Times New Roman" pitchFamily="18" charset="0"/>
              </a:rPr>
              <a:t>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2" dur="500"/>
                                        <p:tgtEl>
                                          <p:spTgt spid="921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248"/>
                                        </p:tgtEl>
                                        <p:attrNameLst>
                                          <p:attrName>style.visibility</p:attrName>
                                        </p:attrNameLst>
                                      </p:cBhvr>
                                      <p:to>
                                        <p:strVal val="visible"/>
                                      </p:to>
                                    </p:set>
                                    <p:animEffect transition="in" filter="blinds(horizontal)">
                                      <p:cBhvr>
                                        <p:cTn id="15" dur="500"/>
                                        <p:tgtEl>
                                          <p:spTgt spid="92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0" nodeType="clickEffect">
                                  <p:stCondLst>
                                    <p:cond delay="0"/>
                                  </p:stCondLst>
                                  <p:childTnLst>
                                    <p:animEffect transition="out" filter="box(in)">
                                      <p:cBhvr>
                                        <p:cTn id="29" dur="500"/>
                                        <p:tgtEl>
                                          <p:spTgt spid="9219">
                                            <p:txEl>
                                              <p:pRg st="0" end="0"/>
                                            </p:txEl>
                                          </p:spTgt>
                                        </p:tgtEl>
                                      </p:cBhvr>
                                    </p:animEffect>
                                    <p:set>
                                      <p:cBhvr>
                                        <p:cTn id="30" dur="1" fill="hold">
                                          <p:stCondLst>
                                            <p:cond delay="499"/>
                                          </p:stCondLst>
                                        </p:cTn>
                                        <p:tgtEl>
                                          <p:spTgt spid="9219">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linds(horizont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blinds(horizontal)">
                                      <p:cBhvr>
                                        <p:cTn id="4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5791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Char char="-"/>
            </a:pP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Xác</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định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biển</a:t>
            </a:r>
            <a:r>
              <a:rPr lang="en-US" altLang="en-US" sz="2800" dirty="0">
                <a:solidFill>
                  <a:srgbClr val="FF0000"/>
                </a:solidFill>
                <a:latin typeface="Times New Roman" panose="02020603050405020304" pitchFamily="18" charset="0"/>
              </a:rPr>
              <a:t> </a:t>
            </a:r>
            <a:r>
              <a:rPr lang="en-US" altLang="en-US" sz="2800" dirty="0" smtClean="0">
                <a:solidFill>
                  <a:srgbClr val="FF0000"/>
                </a:solidFill>
                <a:latin typeface="Times New Roman" panose="02020603050405020304" pitchFamily="18" charset="0"/>
              </a:rPr>
              <a:t>Ban </a:t>
            </a:r>
            <a:r>
              <a:rPr lang="en-US" altLang="en-US" sz="2800" dirty="0" err="1">
                <a:solidFill>
                  <a:srgbClr val="FF0000"/>
                </a:solidFill>
                <a:latin typeface="Times New Roman" panose="02020603050405020304" pitchFamily="18" charset="0"/>
              </a:rPr>
              <a:t>Tích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Hồng</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Hải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Đỏ</a:t>
            </a:r>
            <a:r>
              <a:rPr lang="en-US" altLang="en-US" sz="2800" dirty="0" smtClean="0">
                <a:solidFill>
                  <a:srgbClr val="FF0000"/>
                </a:solidFill>
                <a:latin typeface="Times New Roman" panose="02020603050405020304" pitchFamily="18" charset="0"/>
              </a:rPr>
              <a:t>).</a:t>
            </a:r>
            <a:endParaRPr lang="en-US" altLang="en-US" sz="2800" dirty="0">
              <a:solidFill>
                <a:srgbClr val="FF0000"/>
              </a:solidFill>
              <a:latin typeface="Times New Roman" panose="02020603050405020304" pitchFamily="18" charset="0"/>
            </a:endParaRPr>
          </a:p>
        </p:txBody>
      </p:sp>
      <p:pic>
        <p:nvPicPr>
          <p:cNvPr id="12291" name="Picture 5" descr="NHCDROMCS2 0902"/>
          <p:cNvPicPr>
            <a:picLocks noChangeAspect="1" noChangeArrowheads="1"/>
          </p:cNvPicPr>
          <p:nvPr/>
        </p:nvPicPr>
        <p:blipFill>
          <a:blip r:embed="rId2" cstate="print">
            <a:extLst>
              <a:ext uri="{28A0092B-C50C-407E-A947-70E740481C1C}">
                <a14:useLocalDpi xmlns:a14="http://schemas.microsoft.com/office/drawing/2010/main" val="0"/>
              </a:ext>
            </a:extLst>
          </a:blip>
          <a:srcRect l="1492" t="1613" r="3152" b="1613"/>
          <a:stretch>
            <a:fillRect/>
          </a:stretch>
        </p:blipFill>
        <p:spPr bwMode="auto">
          <a:xfrm>
            <a:off x="152400" y="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4"/>
          <p:cNvSpPr>
            <a:spLocks noChangeArrowheads="1"/>
          </p:cNvSpPr>
          <p:nvPr/>
        </p:nvSpPr>
        <p:spPr bwMode="auto">
          <a:xfrm>
            <a:off x="0" y="152400"/>
            <a:ext cx="1447800" cy="762000"/>
          </a:xfrm>
          <a:prstGeom prst="wedgeRectCallout">
            <a:avLst>
              <a:gd name="adj1" fmla="val 146187"/>
              <a:gd name="adj2" fmla="val 81536"/>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eaLnBrk="1" hangingPunct="1">
              <a:defRPr/>
            </a:pPr>
            <a:r>
              <a:rPr lang="en-US" sz="2400" dirty="0" smtClean="0">
                <a:solidFill>
                  <a:srgbClr val="0000FF"/>
                </a:solidFill>
                <a:latin typeface="Times New Roman" pitchFamily="18" charset="0"/>
              </a:rPr>
              <a:t>Ban-</a:t>
            </a:r>
            <a:r>
              <a:rPr lang="en-US" sz="2400" dirty="0" err="1" smtClean="0">
                <a:solidFill>
                  <a:srgbClr val="0000FF"/>
                </a:solidFill>
                <a:latin typeface="Times New Roman" pitchFamily="18" charset="0"/>
              </a:rPr>
              <a:t>Tích</a:t>
            </a:r>
            <a:r>
              <a:rPr lang="en-US" sz="2400" dirty="0" smtClean="0">
                <a:solidFill>
                  <a:srgbClr val="0000FF"/>
                </a:solidFill>
                <a:latin typeface="Times New Roman" pitchFamily="18" charset="0"/>
              </a:rPr>
              <a:t> </a:t>
            </a:r>
            <a:r>
              <a:rPr lang="en-US" dirty="0">
                <a:solidFill>
                  <a:srgbClr val="0000FF"/>
                </a:solidFill>
                <a:latin typeface="Times New Roman" pitchFamily="18" charset="0"/>
              </a:rPr>
              <a:t>( 15 ‰) </a:t>
            </a:r>
          </a:p>
          <a:p>
            <a:pPr algn="ctr" eaLnBrk="1" hangingPunct="1">
              <a:defRPr/>
            </a:pPr>
            <a:endParaRPr lang="en-US" sz="2400" b="0" dirty="0">
              <a:latin typeface="Times New Roman" pitchFamily="18" charset="0"/>
            </a:endParaRPr>
          </a:p>
          <a:p>
            <a:pPr algn="ctr" eaLnBrk="1" hangingPunct="1">
              <a:defRPr/>
            </a:pPr>
            <a:endParaRPr lang="en-US" sz="2400" b="0" dirty="0">
              <a:latin typeface="Times New Roman" pitchFamily="18" charset="0"/>
              <a:cs typeface="Times New Roman" pitchFamily="18" charset="0"/>
            </a:endParaRPr>
          </a:p>
        </p:txBody>
      </p:sp>
      <p:sp>
        <p:nvSpPr>
          <p:cNvPr id="10245" name="AutoShape 5"/>
          <p:cNvSpPr>
            <a:spLocks noChangeArrowheads="1"/>
          </p:cNvSpPr>
          <p:nvPr/>
        </p:nvSpPr>
        <p:spPr bwMode="auto">
          <a:xfrm>
            <a:off x="3505200" y="2362200"/>
            <a:ext cx="2133600" cy="685800"/>
          </a:xfrm>
          <a:prstGeom prst="wedgeRectCallout">
            <a:avLst>
              <a:gd name="adj1" fmla="val -75205"/>
              <a:gd name="adj2" fmla="val -128803"/>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dirty="0" err="1" smtClean="0">
                <a:solidFill>
                  <a:srgbClr val="FF0000"/>
                </a:solidFill>
                <a:latin typeface="Times New Roman" panose="02020603050405020304" pitchFamily="18" charset="0"/>
              </a:rPr>
              <a:t>Hồng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Hải</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Đỏ</a:t>
            </a:r>
            <a:r>
              <a:rPr lang="en-US" sz="2400" dirty="0" smtClean="0">
                <a:solidFill>
                  <a:srgbClr val="FF0000"/>
                </a:solidFill>
                <a:latin typeface="Times New Roman" panose="02020603050405020304" pitchFamily="18" charset="0"/>
              </a:rPr>
              <a:t>) </a:t>
            </a:r>
            <a:r>
              <a:rPr lang="en-US" dirty="0" smtClean="0">
                <a:solidFill>
                  <a:srgbClr val="FF0000"/>
                </a:solidFill>
                <a:latin typeface="Times New Roman" panose="02020603050405020304" pitchFamily="18" charset="0"/>
              </a:rPr>
              <a:t>(41 ‰) </a:t>
            </a:r>
          </a:p>
        </p:txBody>
      </p:sp>
      <p:sp>
        <p:nvSpPr>
          <p:cNvPr id="10247" name="AutoShape 7"/>
          <p:cNvSpPr>
            <a:spLocks noChangeArrowheads="1"/>
          </p:cNvSpPr>
          <p:nvPr/>
        </p:nvSpPr>
        <p:spPr bwMode="auto">
          <a:xfrm>
            <a:off x="7010400" y="457200"/>
            <a:ext cx="1905000" cy="762000"/>
          </a:xfrm>
          <a:prstGeom prst="wedgeRectCallout">
            <a:avLst>
              <a:gd name="adj1" fmla="val -54342"/>
              <a:gd name="adj2" fmla="val 87793"/>
            </a:avLst>
          </a:prstGeom>
          <a:gradFill rotWithShape="1">
            <a:gsLst>
              <a:gs pos="0">
                <a:srgbClr val="00FF00"/>
              </a:gs>
              <a:gs pos="100000">
                <a:srgbClr val="FFFF00"/>
              </a:gs>
            </a:gsLst>
            <a:path path="rect">
              <a:fillToRect l="50000" t="50000" r="50000" b="50000"/>
            </a:path>
          </a:gra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rPr>
              <a:t>Biển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Đông</a:t>
            </a:r>
            <a:endParaRPr lang="en-US" altLang="en-US" sz="2400" dirty="0">
              <a:latin typeface="Times New Roman" panose="02020603050405020304" pitchFamily="18" charset="0"/>
            </a:endParaRPr>
          </a:p>
          <a:p>
            <a:pPr algn="ctr" eaLnBrk="1" hangingPunct="1">
              <a:spcBef>
                <a:spcPct val="0"/>
              </a:spcBef>
              <a:buFontTx/>
              <a:buNone/>
            </a:pPr>
            <a:r>
              <a:rPr lang="en-US" altLang="en-US" sz="2400" dirty="0">
                <a:latin typeface="Times New Roman" panose="02020603050405020304" pitchFamily="18" charset="0"/>
              </a:rPr>
              <a:t>(33 </a:t>
            </a:r>
            <a:r>
              <a:rPr lang="en-US" altLang="en-US" sz="2400" dirty="0">
                <a:latin typeface="Times New Roman" panose="02020603050405020304" pitchFamily="18" charset="0"/>
                <a:cs typeface="Times New Roman" panose="02020603050405020304" pitchFamily="18" charset="0"/>
              </a:rPr>
              <a:t>‰)</a:t>
            </a:r>
          </a:p>
        </p:txBody>
      </p:sp>
      <p:sp>
        <p:nvSpPr>
          <p:cNvPr id="12295" name="Text Box 14"/>
          <p:cNvSpPr txBox="1">
            <a:spLocks noChangeArrowheads="1"/>
          </p:cNvSpPr>
          <p:nvPr/>
        </p:nvSpPr>
        <p:spPr bwMode="auto">
          <a:xfrm>
            <a:off x="2667000" y="609600"/>
            <a:ext cx="854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smtClean="0">
                <a:latin typeface="Times New Roman" pitchFamily="18" charset="0"/>
                <a:cs typeface="Times New Roman" pitchFamily="18" charset="0"/>
              </a:rPr>
              <a:t>Ban</a:t>
            </a:r>
          </a:p>
          <a:p>
            <a:pPr eaLnBrk="1" hangingPunct="1">
              <a:spcBef>
                <a:spcPct val="0"/>
              </a:spcBef>
              <a:buFontTx/>
              <a:buNone/>
            </a:pP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Tích</a:t>
            </a:r>
            <a:r>
              <a:rPr lang="en-US" altLang="en-US" sz="2000" dirty="0" smtClean="0">
                <a:latin typeface="Times New Roman" pitchFamily="18" charset="0"/>
                <a:cs typeface="Times New Roman" pitchFamily="18" charset="0"/>
              </a:rPr>
              <a:t> </a:t>
            </a:r>
            <a:endParaRPr lang="en-US" altLang="en-US" sz="2000" dirty="0">
              <a:latin typeface="Times New Roman" pitchFamily="18" charset="0"/>
              <a:cs typeface="Times New Roman" pitchFamily="18" charset="0"/>
            </a:endParaRPr>
          </a:p>
        </p:txBody>
      </p:sp>
      <p:sp>
        <p:nvSpPr>
          <p:cNvPr id="12296" name="Text Box 15"/>
          <p:cNvSpPr txBox="1">
            <a:spLocks noChangeArrowheads="1"/>
          </p:cNvSpPr>
          <p:nvPr/>
        </p:nvSpPr>
        <p:spPr bwMode="auto">
          <a:xfrm>
            <a:off x="2438400" y="1219200"/>
            <a:ext cx="1844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itchFamily="18" charset="0"/>
                <a:cs typeface="Times New Roman" pitchFamily="18" charset="0"/>
              </a:rPr>
              <a:t>Biển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đỏ</a:t>
            </a:r>
            <a:endParaRPr lang="en-US" altLang="en-US" sz="2400" dirty="0">
              <a:latin typeface="Times New Roman" pitchFamily="18" charset="0"/>
              <a:cs typeface="Times New Roman" pitchFamily="18" charset="0"/>
            </a:endParaRPr>
          </a:p>
        </p:txBody>
      </p:sp>
      <p:sp>
        <p:nvSpPr>
          <p:cNvPr id="9" name="Rectangle 8"/>
          <p:cNvSpPr/>
          <p:nvPr/>
        </p:nvSpPr>
        <p:spPr>
          <a:xfrm>
            <a:off x="457200" y="5903893"/>
            <a:ext cx="8305800" cy="954107"/>
          </a:xfrm>
          <a:prstGeom prst="rect">
            <a:avLst/>
          </a:prstGeom>
        </p:spPr>
        <p:txBody>
          <a:bodyPr wrap="square">
            <a:spAutoFit/>
          </a:bodyPr>
          <a:lstStyle/>
          <a:p>
            <a:pPr>
              <a:spcBef>
                <a:spcPct val="50000"/>
              </a:spcBef>
              <a:buFontTx/>
              <a:buChar char="-"/>
            </a:pP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muối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giữa</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vùng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biển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nhiệt</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đới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Hồng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Hải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và</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ôn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đới</a:t>
            </a:r>
            <a:r>
              <a:rPr lang="en-US" altLang="en-US" sz="2800" dirty="0" smtClean="0">
                <a:solidFill>
                  <a:srgbClr val="FF0000"/>
                </a:solidFill>
                <a:latin typeface="Times New Roman" panose="02020603050405020304" pitchFamily="18" charset="0"/>
              </a:rPr>
              <a:t> (Ban </a:t>
            </a:r>
            <a:r>
              <a:rPr lang="en-US" altLang="en-US" sz="2800" dirty="0" err="1" smtClean="0">
                <a:solidFill>
                  <a:srgbClr val="FF0000"/>
                </a:solidFill>
                <a:latin typeface="Times New Roman" panose="02020603050405020304" pitchFamily="18" charset="0"/>
              </a:rPr>
              <a:t>Tích</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khác</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nhau</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như</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thế</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nào</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Giải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thích</a:t>
            </a:r>
            <a:r>
              <a:rPr lang="en-US" altLang="en-US" sz="2800" dirty="0" smtClean="0">
                <a:solidFill>
                  <a:srgbClr val="FF0000"/>
                </a:solidFill>
                <a:latin typeface="Times New Roman" panose="02020603050405020304" pitchFamily="18" charset="0"/>
              </a:rPr>
              <a:t>? </a:t>
            </a:r>
            <a:endParaRPr lang="en-US" altLang="en-US" sz="28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ppt_x"/>
                                          </p:val>
                                        </p:tav>
                                        <p:tav tm="100000">
                                          <p:val>
                                            <p:strVal val="#ppt_x"/>
                                          </p:val>
                                        </p:tav>
                                      </p:tavLst>
                                    </p:anim>
                                    <p:anim calcmode="lin" valueType="num">
                                      <p:cBhvr additive="base">
                                        <p:cTn id="26"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242"/>
                                        </p:tgtEl>
                                        <p:attrNameLst>
                                          <p:attrName>ppt_x</p:attrName>
                                        </p:attrNameLst>
                                      </p:cBhvr>
                                      <p:tavLst>
                                        <p:tav tm="0">
                                          <p:val>
                                            <p:strVal val="ppt_x"/>
                                          </p:val>
                                        </p:tav>
                                        <p:tav tm="100000">
                                          <p:val>
                                            <p:strVal val="ppt_x"/>
                                          </p:val>
                                        </p:tav>
                                      </p:tavLst>
                                    </p:anim>
                                    <p:anim calcmode="lin" valueType="num">
                                      <p:cBhvr additive="base">
                                        <p:cTn id="31" dur="500"/>
                                        <p:tgtEl>
                                          <p:spTgt spid="10242"/>
                                        </p:tgtEl>
                                        <p:attrNameLst>
                                          <p:attrName>ppt_y</p:attrName>
                                        </p:attrNameLst>
                                      </p:cBhvr>
                                      <p:tavLst>
                                        <p:tav tm="0">
                                          <p:val>
                                            <p:strVal val="ppt_y"/>
                                          </p:val>
                                        </p:tav>
                                        <p:tav tm="100000">
                                          <p:val>
                                            <p:strVal val="1+ppt_h/2"/>
                                          </p:val>
                                        </p:tav>
                                      </p:tavLst>
                                    </p:anim>
                                    <p:set>
                                      <p:cBhvr>
                                        <p:cTn id="32" dur="1" fill="hold">
                                          <p:stCondLst>
                                            <p:cond delay="499"/>
                                          </p:stCondLst>
                                        </p:cTn>
                                        <p:tgtEl>
                                          <p:spTgt spid="102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4" grpId="0" animBg="1"/>
      <p:bldP spid="10245" grpId="0" animBg="1"/>
      <p:bldP spid="1024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8"/>
          <p:cNvSpPr txBox="1">
            <a:spLocks noChangeArrowheads="1"/>
          </p:cNvSpPr>
          <p:nvPr/>
        </p:nvSpPr>
        <p:spPr bwMode="auto">
          <a:xfrm>
            <a:off x="234846" y="480060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Ban –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châu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ngòi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đạt</a:t>
            </a:r>
            <a:r>
              <a:rPr lang="en-US" sz="2800" dirty="0" smtClean="0">
                <a:solidFill>
                  <a:srgbClr val="0000FF"/>
                </a:solidFill>
                <a:latin typeface="Times New Roman" pitchFamily="18" charset="0"/>
                <a:cs typeface="Times New Roman" pitchFamily="18" charset="0"/>
              </a:rPr>
              <a:t> 15‰</a:t>
            </a:r>
            <a:endParaRPr lang="en-US" sz="2800" dirty="0">
              <a:solidFill>
                <a:srgbClr val="0000FF"/>
              </a:solidFill>
              <a:latin typeface="Times New Roman" pitchFamily="18" charset="0"/>
              <a:cs typeface="Times New Roman"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4038600" cy="3962400"/>
          </a:xfrm>
          <a:prstGeom prst="rect">
            <a:avLst/>
          </a:prstGeom>
          <a:noFill/>
          <a:ln w="57150">
            <a:solidFill>
              <a:srgbClr val="008000"/>
            </a:solidFill>
            <a:miter lim="800000"/>
            <a:headEnd/>
            <a:tailEnd/>
          </a:ln>
          <a:effectLst/>
          <a:extLst/>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33400"/>
            <a:ext cx="4267200" cy="388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blinds(horizontal)">
                                      <p:cBhvr>
                                        <p:cTn id="7" dur="500"/>
                                        <p:tgtEl>
                                          <p:spTgt spid="839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8"/>
          <p:cNvSpPr txBox="1">
            <a:spLocks noChangeArrowheads="1"/>
          </p:cNvSpPr>
          <p:nvPr/>
        </p:nvSpPr>
        <p:spPr bwMode="auto">
          <a:xfrm>
            <a:off x="234846" y="4038600"/>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Ấn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châu</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châu</a:t>
            </a:r>
            <a:r>
              <a:rPr lang="en-US" sz="2800" dirty="0" smtClean="0">
                <a:solidFill>
                  <a:srgbClr val="0000FF"/>
                </a:solidFill>
                <a:latin typeface="Times New Roman" pitchFamily="18" charset="0"/>
                <a:cs typeface="Times New Roman" pitchFamily="18" charset="0"/>
              </a:rPr>
              <a:t> Á. </a:t>
            </a:r>
            <a:r>
              <a:rPr lang="vi-VN" sz="2800" dirty="0" smtClean="0">
                <a:solidFill>
                  <a:srgbClr val="0000FF"/>
                </a:solidFill>
                <a:latin typeface="Times New Roman" pitchFamily="18" charset="0"/>
                <a:cs typeface="Times New Roman" pitchFamily="18" charset="0"/>
              </a:rPr>
              <a:t>Hồng Hải là biển nhiệt đới nằm cao nhất về phía bắc của thế giới. Lý do tạo ra màu đỏ của biển là do một loại tảo lam có màu đỏ sinh sống dưới nước. Tuy vậy, một số người cho rằng nó dùng để chỉ các dãy núi giàu khoáng chất màu đỏ gần đó</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5" name="Picture 4" descr="Tại sao nước biển Hồng Hải có màu đỏ - Doanh nghiệp Việt N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4267200" cy="3505200"/>
          </a:xfrm>
          <a:prstGeom prst="rect">
            <a:avLst/>
          </a:prstGeom>
          <a:noFill/>
          <a:ln>
            <a:noFill/>
          </a:ln>
        </p:spPr>
      </p:pic>
      <p:pic>
        <p:nvPicPr>
          <p:cNvPr id="6" name="Picture 5" descr="Biển Đỏ, Biển Đỏ"/>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
            <a:ext cx="4114800" cy="350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blinds(horizontal)">
                                      <p:cBhvr>
                                        <p:cTn id="7" dur="500"/>
                                        <p:tgtEl>
                                          <p:spTgt spid="839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724400" cy="6858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5486400" y="5715000"/>
            <a:ext cx="2819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rPr>
              <a:t>Sản</a:t>
            </a:r>
            <a:r>
              <a:rPr lang="en-US" altLang="en-US" dirty="0">
                <a:latin typeface="Times New Roman" panose="02020603050405020304" pitchFamily="18" charset="0"/>
              </a:rPr>
              <a:t> </a:t>
            </a:r>
            <a:r>
              <a:rPr lang="en-US" altLang="en-US" dirty="0" err="1">
                <a:latin typeface="Times New Roman" panose="02020603050405020304" pitchFamily="18" charset="0"/>
              </a:rPr>
              <a:t>xuất</a:t>
            </a:r>
            <a:r>
              <a:rPr lang="en-US" altLang="en-US" dirty="0">
                <a:latin typeface="Times New Roman" panose="02020603050405020304" pitchFamily="18" charset="0"/>
              </a:rPr>
              <a:t> </a:t>
            </a:r>
            <a:r>
              <a:rPr lang="en-US" altLang="en-US" dirty="0" err="1">
                <a:latin typeface="Times New Roman" panose="02020603050405020304" pitchFamily="18" charset="0"/>
              </a:rPr>
              <a:t>muối</a:t>
            </a:r>
            <a:endParaRPr lang="en-US" altLang="en-US" dirty="0">
              <a:latin typeface="Times New Roman" panose="02020603050405020304" pitchFamily="18" charset="0"/>
            </a:endParaRPr>
          </a:p>
        </p:txBody>
      </p:sp>
      <p:pic>
        <p:nvPicPr>
          <p:cNvPr id="11270" name="Picture 6" descr="D:\anh su - dia\sx muố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D:\anh su - dia\KZCA6T4C1UCAWF6P5MCA6SEVZBCAQATQTHCAFS852NCA9LKE2VCAH205DACAD706W8CAEW73ADCAQVCA8MCA2APNYUCAX0FX75CA3WC1XECAUERW75CA19PYXRCAYY02WMCATT22ONCAN37X6BCARQH00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p:cNvSpPr>
            <a:spLocks noChangeArrowheads="1"/>
          </p:cNvSpPr>
          <p:nvPr/>
        </p:nvSpPr>
        <p:spPr bwMode="auto">
          <a:xfrm>
            <a:off x="2667000" y="0"/>
            <a:ext cx="6477000" cy="2895600"/>
          </a:xfrm>
          <a:prstGeom prst="smileyFace">
            <a:avLst>
              <a:gd name="adj" fmla="val 4653"/>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solidFill>
                  <a:srgbClr val="FF0000"/>
                </a:solidFill>
                <a:latin typeface="Times New Roman" panose="02020603050405020304" pitchFamily="18" charset="0"/>
              </a:rPr>
              <a:t>Con </a:t>
            </a:r>
            <a:r>
              <a:rPr lang="en-US" altLang="en-US" dirty="0" err="1">
                <a:solidFill>
                  <a:srgbClr val="FF0000"/>
                </a:solidFill>
                <a:latin typeface="Times New Roman" panose="02020603050405020304" pitchFamily="18" charset="0"/>
              </a:rPr>
              <a:t>người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đã</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biết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khai</a:t>
            </a:r>
            <a:r>
              <a:rPr lang="en-US" altLang="en-US" dirty="0">
                <a:solidFill>
                  <a:srgbClr val="FF0000"/>
                </a:solidFill>
                <a:latin typeface="Times New Roman" panose="02020603050405020304" pitchFamily="18" charset="0"/>
              </a:rPr>
              <a:t> </a:t>
            </a:r>
          </a:p>
          <a:p>
            <a:pPr>
              <a:spcBef>
                <a:spcPct val="50000"/>
              </a:spcBef>
              <a:buFontTx/>
              <a:buNone/>
            </a:pPr>
            <a:r>
              <a:rPr lang="en-US" altLang="en-US" dirty="0" err="1">
                <a:solidFill>
                  <a:srgbClr val="FF0000"/>
                </a:solidFill>
                <a:latin typeface="Times New Roman" panose="02020603050405020304" pitchFamily="18" charset="0"/>
              </a:rPr>
              <a:t>thác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độ</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mặn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của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biển</a:t>
            </a:r>
            <a:r>
              <a:rPr lang="en-US" altLang="en-US" dirty="0">
                <a:solidFill>
                  <a:srgbClr val="FF0000"/>
                </a:solidFill>
                <a:latin typeface="Times New Roman" panose="02020603050405020304" pitchFamily="18" charset="0"/>
              </a:rPr>
              <a:t> </a:t>
            </a:r>
          </a:p>
          <a:p>
            <a:pPr>
              <a:spcBef>
                <a:spcPct val="50000"/>
              </a:spcBef>
              <a:buFontTx/>
              <a:buNone/>
            </a:pPr>
            <a:r>
              <a:rPr lang="en-US" altLang="en-US" dirty="0" err="1">
                <a:solidFill>
                  <a:srgbClr val="FF0000"/>
                </a:solidFill>
                <a:latin typeface="Times New Roman" panose="02020603050405020304" pitchFamily="18" charset="0"/>
              </a:rPr>
              <a:t>để</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làm</a:t>
            </a:r>
            <a:r>
              <a:rPr lang="en-US" altLang="en-US" dirty="0">
                <a:solidFill>
                  <a:srgbClr val="FF0000"/>
                </a:solidFill>
                <a:latin typeface="Times New Roman" panose="02020603050405020304" pitchFamily="18" charset="0"/>
              </a:rPr>
              <a:t> </a:t>
            </a:r>
            <a:r>
              <a:rPr lang="en-US" altLang="en-US" dirty="0" err="1" smtClean="0">
                <a:solidFill>
                  <a:srgbClr val="FF0000"/>
                </a:solidFill>
                <a:latin typeface="Times New Roman" panose="02020603050405020304" pitchFamily="18" charset="0"/>
              </a:rPr>
              <a:t>gì</a:t>
            </a:r>
            <a:r>
              <a:rPr lang="en-US" altLang="en-US" dirty="0" smtClean="0">
                <a:solidFill>
                  <a:srgbClr val="FF0000"/>
                </a:solidFill>
                <a:latin typeface="Times New Roman" panose="02020603050405020304" pitchFamily="18" charset="0"/>
              </a:rPr>
              <a:t>?</a:t>
            </a:r>
            <a:endParaRPr lang="en-US" altLang="en-US" dirty="0">
              <a:solidFill>
                <a:srgbClr val="FF0000"/>
              </a:solidFill>
              <a:latin typeface="Times New Roman" panose="02020603050405020304" pitchFamily="18" charset="0"/>
            </a:endParaRPr>
          </a:p>
        </p:txBody>
      </p:sp>
      <p:sp>
        <p:nvSpPr>
          <p:cNvPr id="14343" name="Text Box 11"/>
          <p:cNvSpPr txBox="1">
            <a:spLocks noChangeArrowheads="1"/>
          </p:cNvSpPr>
          <p:nvPr/>
        </p:nvSpPr>
        <p:spPr bwMode="auto">
          <a:xfrm>
            <a:off x="2422525" y="430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circle(in)">
                                      <p:cBhvr>
                                        <p:cTn id="17" dur="2000"/>
                                        <p:tgtEl>
                                          <p:spTgt spid="11270"/>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11271"/>
                                        </p:tgtEl>
                                        <p:attrNameLst>
                                          <p:attrName>style.visibility</p:attrName>
                                        </p:attrNameLst>
                                      </p:cBhvr>
                                      <p:to>
                                        <p:strVal val="visible"/>
                                      </p:to>
                                    </p:set>
                                    <p:animEffect transition="in" filter="plus(in)">
                                      <p:cBhvr>
                                        <p:cTn id="21" dur="2000"/>
                                        <p:tgtEl>
                                          <p:spTgt spid="11271"/>
                                        </p:tgtEl>
                                      </p:cBhvr>
                                    </p:animEffect>
                                  </p:childTnLst>
                                </p:cTn>
                              </p:par>
                            </p:childTnLst>
                          </p:cTn>
                        </p:par>
                        <p:par>
                          <p:cTn id="22" fill="hold" nodeType="afterGroup">
                            <p:stCondLst>
                              <p:cond delay="4000"/>
                            </p:stCondLst>
                            <p:childTnLst>
                              <p:par>
                                <p:cTn id="23" presetID="50" presetClass="entr" presetSubtype="0" decel="100000" fill="hold" nodeType="after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2000" fill="hold"/>
                                        <p:tgtEl>
                                          <p:spTgt spid="11266"/>
                                        </p:tgtEl>
                                        <p:attrNameLst>
                                          <p:attrName>ppt_w</p:attrName>
                                        </p:attrNameLst>
                                      </p:cBhvr>
                                      <p:tavLst>
                                        <p:tav tm="0">
                                          <p:val>
                                            <p:strVal val="#ppt_w+.3"/>
                                          </p:val>
                                        </p:tav>
                                        <p:tav tm="100000">
                                          <p:val>
                                            <p:strVal val="#ppt_w"/>
                                          </p:val>
                                        </p:tav>
                                      </p:tavLst>
                                    </p:anim>
                                    <p:anim calcmode="lin" valueType="num">
                                      <p:cBhvr>
                                        <p:cTn id="26" dur="2000" fill="hold"/>
                                        <p:tgtEl>
                                          <p:spTgt spid="11266"/>
                                        </p:tgtEl>
                                        <p:attrNameLst>
                                          <p:attrName>ppt_h</p:attrName>
                                        </p:attrNameLst>
                                      </p:cBhvr>
                                      <p:tavLst>
                                        <p:tav tm="0">
                                          <p:val>
                                            <p:strVal val="#ppt_h"/>
                                          </p:val>
                                        </p:tav>
                                        <p:tav tm="100000">
                                          <p:val>
                                            <p:strVal val="#ppt_h"/>
                                          </p:val>
                                        </p:tav>
                                      </p:tavLst>
                                    </p:anim>
                                    <p:animEffect transition="in" filter="fade">
                                      <p:cBhvr>
                                        <p:cTn id="27" dur="2000"/>
                                        <p:tgtEl>
                                          <p:spTgt spid="11266"/>
                                        </p:tgtEl>
                                      </p:cBhvr>
                                    </p:animEffect>
                                  </p:childTnLst>
                                </p:cTn>
                              </p:par>
                            </p:childTnLst>
                          </p:cTn>
                        </p:par>
                        <p:par>
                          <p:cTn id="28" fill="hold" nodeType="afterGroup">
                            <p:stCondLst>
                              <p:cond delay="6000"/>
                            </p:stCondLst>
                            <p:childTnLst>
                              <p:par>
                                <p:cTn id="29" presetID="50" presetClass="entr" presetSubtype="0" decel="100000" fill="hold" grpId="0" nodeType="afterEffect">
                                  <p:stCondLst>
                                    <p:cond delay="0"/>
                                  </p:stCondLst>
                                  <p:childTnLst>
                                    <p:set>
                                      <p:cBhvr>
                                        <p:cTn id="30" dur="1" fill="hold">
                                          <p:stCondLst>
                                            <p:cond delay="0"/>
                                          </p:stCondLst>
                                        </p:cTn>
                                        <p:tgtEl>
                                          <p:spTgt spid="11269"/>
                                        </p:tgtEl>
                                        <p:attrNameLst>
                                          <p:attrName>style.visibility</p:attrName>
                                        </p:attrNameLst>
                                      </p:cBhvr>
                                      <p:to>
                                        <p:strVal val="visible"/>
                                      </p:to>
                                    </p:set>
                                    <p:anim calcmode="lin" valueType="num">
                                      <p:cBhvr>
                                        <p:cTn id="31" dur="1000" fill="hold"/>
                                        <p:tgtEl>
                                          <p:spTgt spid="11269"/>
                                        </p:tgtEl>
                                        <p:attrNameLst>
                                          <p:attrName>ppt_w</p:attrName>
                                        </p:attrNameLst>
                                      </p:cBhvr>
                                      <p:tavLst>
                                        <p:tav tm="0">
                                          <p:val>
                                            <p:strVal val="#ppt_w+.3"/>
                                          </p:val>
                                        </p:tav>
                                        <p:tav tm="100000">
                                          <p:val>
                                            <p:strVal val="#ppt_w"/>
                                          </p:val>
                                        </p:tav>
                                      </p:tavLst>
                                    </p:anim>
                                    <p:anim calcmode="lin" valueType="num">
                                      <p:cBhvr>
                                        <p:cTn id="32" dur="1000" fill="hold"/>
                                        <p:tgtEl>
                                          <p:spTgt spid="11269"/>
                                        </p:tgtEl>
                                        <p:attrNameLst>
                                          <p:attrName>ppt_h</p:attrName>
                                        </p:attrNameLst>
                                      </p:cBhvr>
                                      <p:tavLst>
                                        <p:tav tm="0">
                                          <p:val>
                                            <p:strVal val="#ppt_h"/>
                                          </p:val>
                                        </p:tav>
                                        <p:tav tm="100000">
                                          <p:val>
                                            <p:strVal val="#ppt_h"/>
                                          </p:val>
                                        </p:tav>
                                      </p:tavLst>
                                    </p:anim>
                                    <p:animEffect transition="in" filter="fade">
                                      <p:cBhvr>
                                        <p:cTn id="33"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9115" y="457200"/>
            <a:ext cx="8914885" cy="6010276"/>
            <a:chOff x="2208" y="480"/>
            <a:chExt cx="3463" cy="3786"/>
          </a:xfrm>
        </p:grpSpPr>
        <p:grpSp>
          <p:nvGrpSpPr>
            <p:cNvPr id="3" name="Group 3"/>
            <p:cNvGrpSpPr>
              <a:grpSpLocks/>
            </p:cNvGrpSpPr>
            <p:nvPr/>
          </p:nvGrpSpPr>
          <p:grpSpPr bwMode="auto">
            <a:xfrm>
              <a:off x="2208" y="480"/>
              <a:ext cx="3463" cy="3168"/>
              <a:chOff x="2256" y="684"/>
              <a:chExt cx="3416" cy="2366"/>
            </a:xfrm>
          </p:grpSpPr>
          <p:pic>
            <p:nvPicPr>
              <p:cNvPr id="15368" name="Picture 4" descr="ruongmu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6" y="684"/>
                <a:ext cx="1692" cy="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7" descr="San xuat muoi o Ca Na Ninh Th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 y="684"/>
                <a:ext cx="1694" cy="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 Box 10"/>
            <p:cNvSpPr txBox="1">
              <a:spLocks noChangeArrowheads="1"/>
            </p:cNvSpPr>
            <p:nvPr/>
          </p:nvSpPr>
          <p:spPr bwMode="auto">
            <a:xfrm>
              <a:off x="3924" y="3936"/>
              <a:ext cx="1680" cy="3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dirty="0">
                  <a:latin typeface="Times New Roman" pitchFamily="18" charset="0"/>
                  <a:cs typeface="Times New Roman" pitchFamily="18" charset="0"/>
                </a:rPr>
                <a:t>C</a:t>
              </a:r>
              <a:r>
                <a:rPr lang="vi-VN" altLang="en-US" sz="2800" dirty="0">
                  <a:latin typeface="Times New Roman" pitchFamily="18" charset="0"/>
                  <a:cs typeface="Times New Roman" pitchFamily="18" charset="0"/>
                </a:rPr>
                <a:t>à Ná- Ninh Thuận</a:t>
              </a:r>
              <a:endParaRPr lang="en-US" altLang="en-US" sz="2800" dirty="0">
                <a:latin typeface="Times New Roman" pitchFamily="18" charset="0"/>
                <a:cs typeface="Times New Roman" pitchFamily="18" charset="0"/>
              </a:endParaRPr>
            </a:p>
          </p:txBody>
        </p:sp>
      </p:grpSp>
      <p:sp>
        <p:nvSpPr>
          <p:cNvPr id="15363" name="Text Box 9"/>
          <p:cNvSpPr txBox="1">
            <a:spLocks noChangeArrowheads="1"/>
          </p:cNvSpPr>
          <p:nvPr/>
        </p:nvSpPr>
        <p:spPr bwMode="auto">
          <a:xfrm>
            <a:off x="533399" y="5943600"/>
            <a:ext cx="3886201" cy="523220"/>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2800" dirty="0">
                <a:latin typeface="Times New Roman" pitchFamily="18" charset="0"/>
                <a:cs typeface="Times New Roman" pitchFamily="18" charset="0"/>
              </a:rPr>
              <a:t>Sa Huỳnh- Quảng Ngãi</a:t>
            </a:r>
            <a:endParaRPr lang="en-US"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85801"/>
            <a:ext cx="899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2</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Độ</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muối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nhiệt</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độ</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của</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nước</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biển</a:t>
            </a:r>
            <a:endParaRPr lang="en-US" altLang="en-US" sz="4000" u="sng" dirty="0" smtClean="0">
              <a:solidFill>
                <a:srgbClr val="FF3300"/>
              </a:solidFill>
              <a:latin typeface="Times New Roman" panose="02020603050405020304" pitchFamily="18" charset="0"/>
            </a:endParaRPr>
          </a:p>
          <a:p>
            <a:pPr>
              <a:spcBef>
                <a:spcPct val="50000"/>
              </a:spcBef>
              <a:buFontTx/>
              <a:buNone/>
            </a:pPr>
            <a:r>
              <a:rPr lang="en-US" altLang="en-US" sz="4000" dirty="0" smtClean="0">
                <a:solidFill>
                  <a:srgbClr val="FF3300"/>
                </a:solidFill>
                <a:latin typeface="Times New Roman" panose="02020603050405020304" pitchFamily="18" charset="0"/>
              </a:rPr>
              <a:t>b. </a:t>
            </a:r>
            <a:r>
              <a:rPr lang="en-US" altLang="en-US" sz="4000" dirty="0" err="1" smtClean="0">
                <a:solidFill>
                  <a:srgbClr val="FF3300"/>
                </a:solidFill>
                <a:latin typeface="Times New Roman" panose="02020603050405020304" pitchFamily="18" charset="0"/>
              </a:rPr>
              <a:t>Nhiệt</a:t>
            </a:r>
            <a:r>
              <a:rPr lang="en-US" altLang="en-US" sz="4000" dirty="0" smtClean="0">
                <a:solidFill>
                  <a:srgbClr val="FF3300"/>
                </a:solidFill>
                <a:latin typeface="Times New Roman" panose="02020603050405020304" pitchFamily="18" charset="0"/>
              </a:rPr>
              <a:t> </a:t>
            </a:r>
            <a:r>
              <a:rPr lang="en-US" altLang="en-US" sz="4000" dirty="0" err="1" smtClean="0">
                <a:solidFill>
                  <a:srgbClr val="FF3300"/>
                </a:solidFill>
                <a:latin typeface="Times New Roman" panose="02020603050405020304" pitchFamily="18" charset="0"/>
              </a:rPr>
              <a:t>độ</a:t>
            </a:r>
            <a:endParaRPr lang="en-US" altLang="en-US" sz="4000" dirty="0" smtClean="0">
              <a:solidFill>
                <a:srgbClr val="FF3300"/>
              </a:solidFill>
              <a:latin typeface="Times New Roman" panose="02020603050405020304" pitchFamily="18" charset="0"/>
            </a:endParaRPr>
          </a:p>
          <a:p>
            <a:pPr>
              <a:spcBef>
                <a:spcPct val="50000"/>
              </a:spcBef>
              <a:buFontTx/>
              <a:buNone/>
            </a:pPr>
            <a:endParaRPr lang="en-US" altLang="en-US" sz="4000" u="sng" dirty="0">
              <a:solidFill>
                <a:srgbClr val="FF3300"/>
              </a:solidFill>
              <a:latin typeface="Times New Roman" panose="02020603050405020304" pitchFamily="18" charset="0"/>
            </a:endParaRPr>
          </a:p>
        </p:txBody>
      </p:sp>
      <p:sp>
        <p:nvSpPr>
          <p:cNvPr id="13"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9" name="AutoShape 8"/>
          <p:cNvSpPr>
            <a:spLocks noChangeArrowheads="1"/>
          </p:cNvSpPr>
          <p:nvPr/>
        </p:nvSpPr>
        <p:spPr bwMode="auto">
          <a:xfrm>
            <a:off x="533400" y="4724400"/>
            <a:ext cx="6705600" cy="2133600"/>
          </a:xfrm>
          <a:prstGeom prst="cloudCallout">
            <a:avLst>
              <a:gd name="adj1" fmla="val -19786"/>
              <a:gd name="adj2" fmla="val -76719"/>
            </a:avLst>
          </a:prstGeom>
          <a:gradFill rotWithShape="1">
            <a:gsLst>
              <a:gs pos="0">
                <a:srgbClr val="CCFFCC"/>
              </a:gs>
              <a:gs pos="50000">
                <a:schemeClr val="bg1"/>
              </a:gs>
              <a:gs pos="100000">
                <a:srgbClr val="CCFFCC"/>
              </a:gs>
            </a:gsLst>
            <a:lin ang="5400000" scaled="1"/>
          </a:gradFill>
          <a:ln w="9525">
            <a:solidFill>
              <a:srgbClr val="FF00FF"/>
            </a:solidFill>
            <a:round/>
            <a:headEnd/>
            <a:tailEnd/>
          </a:ln>
          <a:effectLst/>
          <a:extLst/>
        </p:spPr>
        <p:txBody>
          <a:bodyPr/>
          <a:lstStyle/>
          <a:p>
            <a:pPr algn="ctr" eaLnBrk="1" hangingPunct="1">
              <a:defRPr/>
            </a:pPr>
            <a:r>
              <a:rPr lang="en-US" altLang="en-US" sz="2800" dirty="0" err="1" smtClean="0">
                <a:solidFill>
                  <a:srgbClr val="FF0000"/>
                </a:solidFill>
                <a:latin typeface="Times New Roman" panose="02020603050405020304" pitchFamily="18" charset="0"/>
              </a:rPr>
              <a:t>Nhiệt</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trung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bình</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bề</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mặt</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toàn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đại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dương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là</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khoảng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bao</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itchFamily="18" charset="0"/>
                <a:cs typeface="Times New Roman" pitchFamily="18" charset="0"/>
              </a:rPr>
              <a:t>nhiêu</a:t>
            </a:r>
            <a:r>
              <a:rPr lang="en-US" altLang="en-US" sz="2800" dirty="0" smtClean="0">
                <a:solidFill>
                  <a:srgbClr val="FF0000"/>
                </a:solidFill>
                <a:latin typeface="Times New Roman" pitchFamily="18" charset="0"/>
                <a:cs typeface="Times New Roman" pitchFamily="18" charset="0"/>
              </a:rPr>
              <a:t> </a:t>
            </a:r>
            <a:r>
              <a:rPr lang="en-US" sz="2800" baseline="30000" dirty="0" smtClean="0">
                <a:solidFill>
                  <a:srgbClr val="FF0000"/>
                </a:solidFill>
                <a:latin typeface="Times New Roman" pitchFamily="18" charset="0"/>
                <a:cs typeface="Times New Roman" pitchFamily="18" charset="0"/>
              </a:rPr>
              <a:t>0</a:t>
            </a:r>
            <a:r>
              <a:rPr lang="en-US" altLang="en-US" sz="2800" dirty="0" smtClean="0">
                <a:solidFill>
                  <a:srgbClr val="FF0000"/>
                </a:solidFill>
                <a:latin typeface="Times New Roman" panose="02020603050405020304" pitchFamily="18" charset="0"/>
              </a:rPr>
              <a:t>C? </a:t>
            </a:r>
          </a:p>
          <a:p>
            <a:pPr algn="ctr" eaLnBrk="1" hangingPunct="1">
              <a:defRPr/>
            </a:pPr>
            <a:endParaRPr lang="en-US" b="1" i="1" dirty="0">
              <a:solidFill>
                <a:srgbClr val="FF0000"/>
              </a:solidFill>
            </a:endParaRPr>
          </a:p>
        </p:txBody>
      </p:sp>
      <p:pic>
        <p:nvPicPr>
          <p:cNvPr id="9" name="Picture 11"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22860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1143000" y="2362201"/>
            <a:ext cx="75438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0" dirty="0">
                <a:latin typeface="Times New Roman" panose="02020603050405020304" pitchFamily="18" charset="0"/>
              </a:rPr>
              <a:t>-</a:t>
            </a:r>
            <a:r>
              <a:rPr lang="en-US" altLang="en-US" sz="2800" dirty="0">
                <a:latin typeface="Times New Roman" panose="02020603050405020304" pitchFamily="18" charset="0"/>
              </a:rPr>
              <a:t> </a:t>
            </a:r>
            <a:r>
              <a:rPr lang="en-US" altLang="en-US" sz="2800" dirty="0" err="1" smtClean="0">
                <a:latin typeface="Times New Roman" panose="02020603050405020304" pitchFamily="18" charset="0"/>
              </a:rPr>
              <a:t>Nhiệt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độ</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trung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bình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bề</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mặt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toàn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bộ</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dương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là</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khoảng</a:t>
            </a:r>
            <a:r>
              <a:rPr lang="en-US" altLang="en-US" sz="2800" dirty="0" smtClean="0">
                <a:latin typeface="Times New Roman" panose="02020603050405020304" pitchFamily="18" charset="0"/>
              </a:rPr>
              <a:t> 17</a:t>
            </a:r>
            <a:r>
              <a:rPr lang="en-US" sz="2800" baseline="30000" dirty="0" smtClean="0">
                <a:latin typeface="Times New Roman" pitchFamily="18" charset="0"/>
                <a:cs typeface="Times New Roman" pitchFamily="18" charset="0"/>
              </a:rPr>
              <a:t>0</a:t>
            </a:r>
            <a:r>
              <a:rPr lang="en-US" altLang="en-US" sz="2800" dirty="0" smtClean="0">
                <a:latin typeface="Times New Roman" panose="02020603050405020304" pitchFamily="18" charset="0"/>
              </a:rPr>
              <a:t>C. </a:t>
            </a:r>
          </a:p>
          <a:p>
            <a:pPr>
              <a:spcBef>
                <a:spcPct val="50000"/>
              </a:spcBef>
              <a:buFontTx/>
              <a:buNone/>
            </a:pPr>
            <a:endParaRPr lang="en-US" altLang="en-US" sz="4000" dirty="0">
              <a:latin typeface="Times New Roman" panose="02020603050405020304" pitchFamily="18" charset="0"/>
            </a:endParaRPr>
          </a:p>
        </p:txBody>
      </p:sp>
      <p:sp>
        <p:nvSpPr>
          <p:cNvPr id="7" name="AutoShape 14"/>
          <p:cNvSpPr>
            <a:spLocks noChangeArrowheads="1"/>
          </p:cNvSpPr>
          <p:nvPr/>
        </p:nvSpPr>
        <p:spPr bwMode="auto">
          <a:xfrm>
            <a:off x="838200" y="5105400"/>
            <a:ext cx="6705599" cy="1447800"/>
          </a:xfrm>
          <a:prstGeom prst="wedgeRectCallout">
            <a:avLst>
              <a:gd name="adj1" fmla="val -45760"/>
              <a:gd name="adj2" fmla="val -106417"/>
            </a:avLst>
          </a:prstGeom>
          <a:gradFill rotWithShape="1">
            <a:gsLst>
              <a:gs pos="0">
                <a:srgbClr val="C9B5E8"/>
              </a:gs>
              <a:gs pos="35001">
                <a:srgbClr val="D9CBEE"/>
              </a:gs>
              <a:gs pos="100000">
                <a:srgbClr val="F0EAF9"/>
              </a:gs>
            </a:gsLst>
            <a:lin ang="16200000" scaled="1"/>
          </a:gradFill>
          <a:ln w="9525" algn="ctr">
            <a:solidFill>
              <a:schemeClr val="tx1"/>
            </a:solidFill>
            <a:miter lim="800000"/>
            <a:headEnd/>
            <a:tailEnd/>
          </a:ln>
          <a:effectLst>
            <a:outerShdw dist="20000" dir="5400000" rotWithShape="0">
              <a:srgbClr val="000000">
                <a:alpha val="37999"/>
              </a:srgbClr>
            </a:outerShdw>
          </a:effectLst>
        </p:spPr>
        <p:txBody>
          <a:bodyPr/>
          <a:lstStyle/>
          <a:p>
            <a:pPr eaLnBrk="1" hangingPunct="1"/>
            <a:r>
              <a:rPr lang="en-US" altLang="en-US" sz="2800" dirty="0" err="1" smtClean="0">
                <a:solidFill>
                  <a:srgbClr val="FF0000"/>
                </a:solidFill>
                <a:latin typeface="Times New Roman" pitchFamily="18" charset="0"/>
                <a:cs typeface="Times New Roman" pitchFamily="18" charset="0"/>
              </a:rPr>
              <a:t>Dựa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vào</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sách</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giáo</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khoa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em</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hãy</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nêu</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sự</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thay</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đổi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nhiệt</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độ</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giữa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nhiệt</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và</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ôn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a:t>
            </a:r>
            <a:endParaRPr lang="en-US" altLang="en-US" sz="2800" dirty="0">
              <a:solidFill>
                <a:srgbClr val="FF0000"/>
              </a:solidFill>
              <a:latin typeface="Times New Roman" pitchFamily="18" charset="0"/>
              <a:cs typeface="Times New Roman" pitchFamily="18" charset="0"/>
            </a:endParaRPr>
          </a:p>
        </p:txBody>
      </p:sp>
      <p:sp>
        <p:nvSpPr>
          <p:cNvPr id="12" name="AutoShape 15"/>
          <p:cNvSpPr>
            <a:spLocks noChangeArrowheads="1"/>
          </p:cNvSpPr>
          <p:nvPr/>
        </p:nvSpPr>
        <p:spPr bwMode="auto">
          <a:xfrm>
            <a:off x="381000" y="4572000"/>
            <a:ext cx="7543800" cy="2286000"/>
          </a:xfrm>
          <a:prstGeom prst="cloudCallout">
            <a:avLst>
              <a:gd name="adj1" fmla="val -80133"/>
              <a:gd name="adj2" fmla="val 10864"/>
            </a:avLst>
          </a:prstGeom>
          <a:solidFill>
            <a:srgbClr val="FFFF99"/>
          </a:solidFill>
          <a:ln w="9525">
            <a:solidFill>
              <a:srgbClr val="0000FF"/>
            </a:solidFill>
            <a:round/>
            <a:headEnd/>
            <a:tailEnd/>
          </a:ln>
          <a:effectLst/>
        </p:spPr>
        <p:txBody>
          <a:bodyPr/>
          <a:lstStyle/>
          <a:p>
            <a:pPr algn="ctr" eaLnBrk="1" hangingPunct="1"/>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nhiệt </a:t>
            </a:r>
            <a:r>
              <a:rPr lang="en-US" altLang="en-US" sz="2800" dirty="0" err="1" smtClean="0">
                <a:solidFill>
                  <a:srgbClr val="FF0000"/>
                </a:solidFill>
                <a:latin typeface="Times New Roman" pitchFamily="18" charset="0"/>
                <a:cs typeface="Times New Roman" pitchFamily="18" charset="0"/>
              </a:rPr>
              <a:t>độ</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giữa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nhiệt</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và</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ôn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khác</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nhau</a:t>
            </a:r>
            <a:r>
              <a:rPr lang="en-US" altLang="en-US" sz="2800" dirty="0" smtClean="0">
                <a:solidFill>
                  <a:srgbClr val="FF0000"/>
                </a:solidFill>
                <a:latin typeface="Times New Roman" pitchFamily="18" charset="0"/>
                <a:cs typeface="Times New Roman" pitchFamily="18" charset="0"/>
              </a:rPr>
              <a:t>?</a:t>
            </a:r>
            <a:endParaRPr lang="en-US" altLang="en-US" sz="2800" dirty="0">
              <a:solidFill>
                <a:srgbClr val="FF0000"/>
              </a:solidFill>
              <a:latin typeface="Times New Roman" pitchFamily="18" charset="0"/>
              <a:cs typeface="Times New Roman" pitchFamily="18" charset="0"/>
            </a:endParaRPr>
          </a:p>
        </p:txBody>
      </p:sp>
      <p:pic>
        <p:nvPicPr>
          <p:cNvPr id="14" name="Picture 11"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3429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90600" y="3276600"/>
            <a:ext cx="7391400" cy="954107"/>
          </a:xfrm>
          <a:prstGeom prst="rect">
            <a:avLst/>
          </a:prstGeom>
        </p:spPr>
        <p:txBody>
          <a:bodyPr wrap="square">
            <a:spAutoFit/>
          </a:bodyPr>
          <a:lstStyle/>
          <a:p>
            <a:r>
              <a:rPr lang="en-US" sz="2800" b="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1" nodeType="clickEffect">
                                  <p:stCondLst>
                                    <p:cond delay="0"/>
                                  </p:stCondLst>
                                  <p:childTnLst>
                                    <p:anim calcmode="lin" valueType="num">
                                      <p:cBhvr additive="base">
                                        <p:cTn id="16" dur="500"/>
                                        <p:tgtEl>
                                          <p:spTgt spid="19"/>
                                        </p:tgtEl>
                                        <p:attrNameLst>
                                          <p:attrName>ppt_x</p:attrName>
                                        </p:attrNameLst>
                                      </p:cBhvr>
                                      <p:tavLst>
                                        <p:tav tm="0">
                                          <p:val>
                                            <p:strVal val="ppt_x"/>
                                          </p:val>
                                        </p:tav>
                                        <p:tav tm="100000">
                                          <p:val>
                                            <p:strVal val="ppt_x"/>
                                          </p:val>
                                        </p:tav>
                                      </p:tavLst>
                                    </p:anim>
                                    <p:anim calcmode="lin" valueType="num">
                                      <p:cBhvr additive="base">
                                        <p:cTn id="17" dur="500"/>
                                        <p:tgtEl>
                                          <p:spTgt spid="19"/>
                                        </p:tgtEl>
                                        <p:attrNameLst>
                                          <p:attrName>ppt_y</p:attrName>
                                        </p:attrNameLst>
                                      </p:cBhvr>
                                      <p:tavLst>
                                        <p:tav tm="0">
                                          <p:val>
                                            <p:strVal val="ppt_y"/>
                                          </p:val>
                                        </p:tav>
                                        <p:tav tm="100000">
                                          <p:val>
                                            <p:strVal val="1+ppt_h/2"/>
                                          </p:val>
                                        </p:tav>
                                      </p:tavLst>
                                    </p:anim>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xit" presetSubtype="4" fill="hold" grpId="1" nodeType="clickEffect">
                                  <p:stCondLst>
                                    <p:cond delay="0"/>
                                  </p:stCondLst>
                                  <p:childTnLst>
                                    <p:anim calcmode="lin" valueType="num">
                                      <p:cBhvr additive="base">
                                        <p:cTn id="37" dur="500"/>
                                        <p:tgtEl>
                                          <p:spTgt spid="7"/>
                                        </p:tgtEl>
                                        <p:attrNameLst>
                                          <p:attrName>ppt_x</p:attrName>
                                        </p:attrNameLst>
                                      </p:cBhvr>
                                      <p:tavLst>
                                        <p:tav tm="0">
                                          <p:val>
                                            <p:strVal val="ppt_x"/>
                                          </p:val>
                                        </p:tav>
                                        <p:tav tm="100000">
                                          <p:val>
                                            <p:strVal val="ppt_x"/>
                                          </p:val>
                                        </p:tav>
                                      </p:tavLst>
                                    </p:anim>
                                    <p:anim calcmode="lin" valueType="num">
                                      <p:cBhvr additive="base">
                                        <p:cTn id="38" dur="500"/>
                                        <p:tgtEl>
                                          <p:spTgt spid="7"/>
                                        </p:tgtEl>
                                        <p:attrNameLst>
                                          <p:attrName>ppt_y</p:attrName>
                                        </p:attrNameLst>
                                      </p:cBhvr>
                                      <p:tavLst>
                                        <p:tav tm="0">
                                          <p:val>
                                            <p:strVal val="ppt_y"/>
                                          </p:val>
                                        </p:tav>
                                        <p:tav tm="100000">
                                          <p:val>
                                            <p:strVal val="1+ppt_h/2"/>
                                          </p:val>
                                        </p:tav>
                                      </p:tavLst>
                                    </p:anim>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1"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heckerboard(across)">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9" grpId="0" animBg="1"/>
      <p:bldP spid="19" grpId="1" animBg="1"/>
      <p:bldP spid="11" grpId="0"/>
      <p:bldP spid="7" grpId="0" animBg="1"/>
      <p:bldP spid="7" grpId="1" animBg="1"/>
      <p:bldP spid="12" grpId="0" animBg="1"/>
      <p:bldP spid="12" grpId="1"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ong que"/>
          <p:cNvPicPr>
            <a:picLocks noChangeAspect="1" noChangeArrowheads="1"/>
          </p:cNvPicPr>
          <p:nvPr/>
        </p:nvPicPr>
        <p:blipFill>
          <a:blip r:embed="rId2" cstate="print"/>
          <a:srcRect/>
          <a:stretch>
            <a:fillRect/>
          </a:stretch>
        </p:blipFill>
        <p:spPr bwMode="auto">
          <a:xfrm>
            <a:off x="4572000" y="1905000"/>
            <a:ext cx="4419600" cy="2438400"/>
          </a:xfrm>
          <a:prstGeom prst="rect">
            <a:avLst/>
          </a:prstGeom>
          <a:noFill/>
          <a:ln w="9525">
            <a:noFill/>
            <a:miter lim="800000"/>
            <a:headEnd/>
            <a:tailEnd/>
          </a:ln>
        </p:spPr>
      </p:pic>
      <p:sp>
        <p:nvSpPr>
          <p:cNvPr id="14342" name="Text Box 6"/>
          <p:cNvSpPr txBox="1">
            <a:spLocks noChangeArrowheads="1"/>
          </p:cNvSpPr>
          <p:nvPr/>
        </p:nvSpPr>
        <p:spPr bwMode="auto">
          <a:xfrm>
            <a:off x="533400" y="4572000"/>
            <a:ext cx="8381999" cy="954107"/>
          </a:xfrm>
          <a:prstGeom prst="rect">
            <a:avLst/>
          </a:prstGeom>
          <a:noFill/>
          <a:ln w="9525">
            <a:noFill/>
            <a:miter lim="800000"/>
            <a:headEnd/>
            <a:tailEnd/>
          </a:ln>
          <a:effectLst/>
        </p:spPr>
        <p:txBody>
          <a:bodyPr wrap="square">
            <a:spAutoFit/>
          </a:bodyPr>
          <a:lstStyle/>
          <a:p>
            <a:pPr eaLnBrk="1" hangingPunct="1"/>
            <a:r>
              <a:rPr lang="nl-NL" sz="2800" dirty="0" smtClean="0">
                <a:latin typeface="Times New Roman" pitchFamily="18" charset="0"/>
                <a:cs typeface="Times New Roman" pitchFamily="18" charset="0"/>
              </a:rPr>
              <a:t>- Sông là dòng chảy thường xuyên của nước, tương đối ổn định trên bề mặt  lục địa.</a:t>
            </a:r>
            <a:endParaRPr lang="en-US" sz="2800" b="1" dirty="0">
              <a:latin typeface="Times New Roman" pitchFamily="18" charset="0"/>
              <a:cs typeface="Times New Roman" pitchFamily="18" charset="0"/>
            </a:endParaRPr>
          </a:p>
        </p:txBody>
      </p:sp>
      <p:sp>
        <p:nvSpPr>
          <p:cNvPr id="8" name="Content Placeholder 2"/>
          <p:cNvSpPr txBox="1">
            <a:spLocks/>
          </p:cNvSpPr>
          <p:nvPr/>
        </p:nvSpPr>
        <p:spPr bwMode="auto">
          <a:xfrm>
            <a:off x="304800" y="1143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Hãy</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nêu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sự</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khác</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nhau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giữa</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sông</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hồ</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endParaRPr kumimoji="0" lang="en-US" sz="28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9" name="Title 1"/>
          <p:cNvSpPr>
            <a:spLocks noGrp="1"/>
          </p:cNvSpPr>
          <p:nvPr>
            <p:ph type="title"/>
          </p:nvPr>
        </p:nvSpPr>
        <p:spPr>
          <a:xfrm>
            <a:off x="457200" y="76200"/>
            <a:ext cx="8229600" cy="1143000"/>
          </a:xfrm>
        </p:spPr>
        <p:txBody>
          <a:bodyPr/>
          <a:lstStyle/>
          <a:p>
            <a:r>
              <a:rPr lang="en-US" b="1" dirty="0" smtClean="0">
                <a:solidFill>
                  <a:srgbClr val="FF0000"/>
                </a:solidFill>
                <a:latin typeface="Times New Roman" pitchFamily="18" charset="0"/>
                <a:cs typeface="Times New Roman" pitchFamily="18" charset="0"/>
              </a:rPr>
              <a:t>HOẠT ĐỘNG MỞ ĐẦU</a:t>
            </a:r>
            <a:endParaRPr lang="en-US" b="1" dirty="0">
              <a:solidFill>
                <a:srgbClr val="FF0000"/>
              </a:solidFill>
              <a:latin typeface="Times New Roman" pitchFamily="18" charset="0"/>
              <a:cs typeface="Times New Roman" pitchFamily="18" charset="0"/>
            </a:endParaRPr>
          </a:p>
        </p:txBody>
      </p:sp>
      <p:pic>
        <p:nvPicPr>
          <p:cNvPr id="14" name="Picture 8"/>
          <p:cNvPicPr>
            <a:picLocks noChangeAspect="1" noChangeArrowheads="1"/>
          </p:cNvPicPr>
          <p:nvPr/>
        </p:nvPicPr>
        <p:blipFill>
          <a:blip r:embed="rId3" cstate="print"/>
          <a:srcRect/>
          <a:stretch>
            <a:fillRect/>
          </a:stretch>
        </p:blipFill>
        <p:spPr bwMode="auto">
          <a:xfrm>
            <a:off x="0" y="1981201"/>
            <a:ext cx="4502150" cy="2362199"/>
          </a:xfrm>
          <a:prstGeom prst="rect">
            <a:avLst/>
          </a:prstGeom>
          <a:noFill/>
          <a:ln w="76200">
            <a:noFill/>
            <a:miter lim="800000"/>
            <a:headEnd/>
            <a:tailEnd/>
          </a:ln>
        </p:spPr>
      </p:pic>
      <p:sp>
        <p:nvSpPr>
          <p:cNvPr id="7" name="Text Box 6"/>
          <p:cNvSpPr txBox="1">
            <a:spLocks noChangeArrowheads="1"/>
          </p:cNvSpPr>
          <p:nvPr/>
        </p:nvSpPr>
        <p:spPr bwMode="auto">
          <a:xfrm>
            <a:off x="381000" y="5562600"/>
            <a:ext cx="8534400" cy="954107"/>
          </a:xfrm>
          <a:prstGeom prst="rect">
            <a:avLst/>
          </a:prstGeom>
          <a:noFill/>
          <a:ln w="9525">
            <a:noFill/>
            <a:miter lim="800000"/>
            <a:headEnd/>
            <a:tailEnd/>
          </a:ln>
          <a:effectLst/>
        </p:spPr>
        <p:txBody>
          <a:bodyPr wrap="square">
            <a:spAutoFit/>
          </a:bodyPr>
          <a:lstStyle/>
          <a:p>
            <a:pPr eaLnBrk="1" hangingPunct="1"/>
            <a:r>
              <a:rPr lang="nl-NL" sz="2800" dirty="0" smtClean="0">
                <a:latin typeface="Times New Roman" pitchFamily="18" charset="0"/>
                <a:cs typeface="Times New Roman" pitchFamily="18" charset="0"/>
              </a:rPr>
              <a:t>- Hồ là khoảng nước đọng, tương đối rộng và sâu trong đất liền.</a:t>
            </a:r>
            <a:endParaRPr lang="en-US" sz="28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checkerboard(across)">
                                      <p:cBhvr>
                                        <p:cTn id="10" dur="5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ppt_x"/>
                                          </p:val>
                                        </p:tav>
                                        <p:tav tm="100000">
                                          <p:val>
                                            <p:strVal val="#ppt_x"/>
                                          </p:val>
                                        </p:tav>
                                      </p:tavLst>
                                    </p:anim>
                                    <p:anim calcmode="lin" valueType="num">
                                      <p:cBhvr additive="base">
                                        <p:cTn id="1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34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990600" y="228600"/>
            <a:ext cx="8153400" cy="646331"/>
          </a:xfrm>
          <a:prstGeom prst="rect">
            <a:avLst/>
          </a:prstGeom>
        </p:spPr>
        <p:txBody>
          <a:bodyPr wrap="square">
            <a:spAutoFit/>
          </a:bodyPr>
          <a:lstStyle/>
          <a:p>
            <a:pPr marL="742950" indent="-742950" algn="ctr" eaLnBrk="1" hangingPunct="1">
              <a:defRPr/>
            </a:pPr>
            <a:r>
              <a:rPr lang="en-US" sz="3600" dirty="0" smtClean="0">
                <a:solidFill>
                  <a:srgbClr val="FF0000"/>
                </a:solidFill>
                <a:latin typeface="Times New Roman" pitchFamily="18" charset="0"/>
                <a:cs typeface="Times New Roman" pitchFamily="18" charset="0"/>
              </a:rPr>
              <a:t>C. HOẠT ĐỘNG LUYỆN TẬP</a:t>
            </a:r>
          </a:p>
        </p:txBody>
      </p:sp>
      <p:pic>
        <p:nvPicPr>
          <p:cNvPr id="10" name="Picture 5" descr="questionbig_w"/>
          <p:cNvPicPr>
            <a:picLocks noChangeAspect="1" noChangeArrowheads="1" noCrop="1"/>
          </p:cNvPicPr>
          <p:nvPr/>
        </p:nvPicPr>
        <p:blipFill>
          <a:blip r:embed="rId3" cstate="print"/>
          <a:srcRect/>
          <a:stretch>
            <a:fillRect/>
          </a:stretch>
        </p:blipFill>
        <p:spPr bwMode="auto">
          <a:xfrm>
            <a:off x="381000" y="228600"/>
            <a:ext cx="914400" cy="762000"/>
          </a:xfrm>
          <a:prstGeom prst="rect">
            <a:avLst/>
          </a:prstGeom>
          <a:noFill/>
          <a:ln w="9525">
            <a:noFill/>
            <a:miter lim="800000"/>
            <a:headEnd/>
            <a:tailEnd/>
          </a:ln>
        </p:spPr>
      </p:pic>
      <p:sp>
        <p:nvSpPr>
          <p:cNvPr id="81921" name="Rectangle 1"/>
          <p:cNvSpPr>
            <a:spLocks noChangeArrowheads="1"/>
          </p:cNvSpPr>
          <p:nvPr/>
        </p:nvSpPr>
        <p:spPr bwMode="auto">
          <a:xfrm>
            <a:off x="381000" y="1747450"/>
            <a:ext cx="8763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thế</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phủ</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khoảng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nhiêu</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diện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Trái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30%.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70%.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80%.</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Oval 7"/>
          <p:cNvSpPr>
            <a:spLocks noChangeArrowheads="1"/>
          </p:cNvSpPr>
          <p:nvPr/>
        </p:nvSpPr>
        <p:spPr bwMode="auto">
          <a:xfrm>
            <a:off x="609600" y="3124200"/>
            <a:ext cx="457200" cy="3810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
        <p:nvSpPr>
          <p:cNvPr id="81922" name="Rectangle 2"/>
          <p:cNvSpPr>
            <a:spLocks noChangeArrowheads="1"/>
          </p:cNvSpPr>
          <p:nvPr/>
        </p:nvSpPr>
        <p:spPr bwMode="auto">
          <a:xfrm>
            <a:off x="228600" y="3639235"/>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bộ</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phận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Ấn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Bắc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Băng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Oval 7"/>
          <p:cNvSpPr>
            <a:spLocks noChangeArrowheads="1"/>
          </p:cNvSpPr>
          <p:nvPr/>
        </p:nvSpPr>
        <p:spPr bwMode="auto">
          <a:xfrm flipV="1">
            <a:off x="457200" y="4191000"/>
            <a:ext cx="4572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34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990600" y="228600"/>
            <a:ext cx="8153400" cy="646331"/>
          </a:xfrm>
          <a:prstGeom prst="rect">
            <a:avLst/>
          </a:prstGeom>
        </p:spPr>
        <p:txBody>
          <a:bodyPr wrap="square">
            <a:spAutoFit/>
          </a:bodyPr>
          <a:lstStyle/>
          <a:p>
            <a:pPr marL="742950" indent="-742950" algn="ctr" eaLnBrk="1" hangingPunct="1">
              <a:defRPr/>
            </a:pPr>
            <a:r>
              <a:rPr lang="en-US" sz="3600" dirty="0" smtClean="0">
                <a:solidFill>
                  <a:srgbClr val="FF0000"/>
                </a:solidFill>
                <a:latin typeface="Times New Roman" pitchFamily="18" charset="0"/>
                <a:cs typeface="Times New Roman" pitchFamily="18" charset="0"/>
              </a:rPr>
              <a:t>C. HOẠT ĐỘNG LUYỆN TẬP</a:t>
            </a:r>
          </a:p>
        </p:txBody>
      </p:sp>
      <p:pic>
        <p:nvPicPr>
          <p:cNvPr id="10" name="Picture 5" descr="questionbig_w"/>
          <p:cNvPicPr>
            <a:picLocks noChangeAspect="1" noChangeArrowheads="1" noCrop="1"/>
          </p:cNvPicPr>
          <p:nvPr/>
        </p:nvPicPr>
        <p:blipFill>
          <a:blip r:embed="rId3" cstate="print"/>
          <a:srcRect/>
          <a:stretch>
            <a:fillRect/>
          </a:stretch>
        </p:blipFill>
        <p:spPr bwMode="auto">
          <a:xfrm>
            <a:off x="381000" y="228600"/>
            <a:ext cx="914400" cy="762000"/>
          </a:xfrm>
          <a:prstGeom prst="rect">
            <a:avLst/>
          </a:prstGeom>
          <a:noFill/>
          <a:ln w="9525">
            <a:noFill/>
            <a:miter lim="800000"/>
            <a:headEnd/>
            <a:tailEnd/>
          </a:ln>
        </p:spPr>
      </p:pic>
      <p:sp>
        <p:nvSpPr>
          <p:cNvPr id="92161" name="Rectangle 1"/>
          <p:cNvSpPr>
            <a:spLocks noChangeArrowheads="1"/>
          </p:cNvSpPr>
          <p:nvPr/>
        </p:nvSpPr>
        <p:spPr bwMode="auto">
          <a:xfrm>
            <a:off x="0" y="18288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hòa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núi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lửa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ngầm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Oval 7"/>
          <p:cNvSpPr>
            <a:spLocks noChangeArrowheads="1"/>
          </p:cNvSpPr>
          <p:nvPr/>
        </p:nvSpPr>
        <p:spPr bwMode="auto">
          <a:xfrm>
            <a:off x="0" y="2209800"/>
            <a:ext cx="6096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
        <p:nvSpPr>
          <p:cNvPr id="92162" name="Rectangle 2"/>
          <p:cNvSpPr>
            <a:spLocks noChangeArrowheads="1"/>
          </p:cNvSpPr>
          <p:nvPr/>
        </p:nvSpPr>
        <p:spPr bwMode="auto">
          <a:xfrm>
            <a:off x="304800" y="397183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trung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30</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35</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40</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Oval 7"/>
          <p:cNvSpPr>
            <a:spLocks noChangeArrowheads="1"/>
          </p:cNvSpPr>
          <p:nvPr/>
        </p:nvSpPr>
        <p:spPr bwMode="auto">
          <a:xfrm rot="10800000" flipH="1" flipV="1">
            <a:off x="381000" y="4800600"/>
            <a:ext cx="5334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34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990600" y="228600"/>
            <a:ext cx="8153400" cy="646331"/>
          </a:xfrm>
          <a:prstGeom prst="rect">
            <a:avLst/>
          </a:prstGeom>
        </p:spPr>
        <p:txBody>
          <a:bodyPr wrap="square">
            <a:spAutoFit/>
          </a:bodyPr>
          <a:lstStyle/>
          <a:p>
            <a:pPr marL="742950" indent="-742950" algn="ctr" eaLnBrk="1" hangingPunct="1">
              <a:defRPr/>
            </a:pPr>
            <a:r>
              <a:rPr lang="en-US" sz="3600" dirty="0" smtClean="0">
                <a:solidFill>
                  <a:srgbClr val="FF0000"/>
                </a:solidFill>
                <a:latin typeface="Times New Roman" pitchFamily="18" charset="0"/>
                <a:cs typeface="Times New Roman" pitchFamily="18" charset="0"/>
              </a:rPr>
              <a:t>C. HOẠT ĐỘNG LUYỆN TẬP</a:t>
            </a:r>
          </a:p>
        </p:txBody>
      </p:sp>
      <p:pic>
        <p:nvPicPr>
          <p:cNvPr id="10" name="Picture 5" descr="questionbig_w"/>
          <p:cNvPicPr>
            <a:picLocks noChangeAspect="1" noChangeArrowheads="1" noCrop="1"/>
          </p:cNvPicPr>
          <p:nvPr/>
        </p:nvPicPr>
        <p:blipFill>
          <a:blip r:embed="rId3" cstate="print"/>
          <a:srcRect/>
          <a:stretch>
            <a:fillRect/>
          </a:stretch>
        </p:blipFill>
        <p:spPr bwMode="auto">
          <a:xfrm>
            <a:off x="381000" y="228600"/>
            <a:ext cx="914400" cy="762000"/>
          </a:xfrm>
          <a:prstGeom prst="rect">
            <a:avLst/>
          </a:prstGeom>
          <a:noFill/>
          <a:ln w="9525">
            <a:noFill/>
            <a:miter lim="800000"/>
            <a:headEnd/>
            <a:tailEnd/>
          </a:ln>
        </p:spPr>
      </p:pic>
      <p:sp>
        <p:nvSpPr>
          <p:cNvPr id="93185" name="Rectangle 1"/>
          <p:cNvSpPr>
            <a:spLocks noChangeArrowheads="1"/>
          </p:cNvSpPr>
          <p:nvPr/>
        </p:nvSpPr>
        <p:spPr bwMode="auto">
          <a:xfrm>
            <a:off x="0" y="1627511"/>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Ý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đây</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đúng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nói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mọi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sâu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Oval 7"/>
          <p:cNvSpPr>
            <a:spLocks noChangeArrowheads="1"/>
          </p:cNvSpPr>
          <p:nvPr/>
        </p:nvSpPr>
        <p:spPr bwMode="auto">
          <a:xfrm>
            <a:off x="0" y="2362200"/>
            <a:ext cx="6096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
        <p:nvSpPr>
          <p:cNvPr id="93186" name="Rectangle 2"/>
          <p:cNvSpPr>
            <a:spLocks noChangeArrowheads="1"/>
          </p:cNvSpPr>
          <p:nvPr/>
        </p:nvSpPr>
        <p:spPr bwMode="auto">
          <a:xfrm>
            <a:off x="0" y="370041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 Ở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đới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nhỏ</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yếu</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băng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tan.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chảy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bốc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0" dirty="0" err="1" smtClean="0">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Oval 7"/>
          <p:cNvSpPr>
            <a:spLocks noChangeArrowheads="1"/>
          </p:cNvSpPr>
          <p:nvPr/>
        </p:nvSpPr>
        <p:spPr bwMode="auto">
          <a:xfrm flipV="1">
            <a:off x="0" y="4038600"/>
            <a:ext cx="609600" cy="5334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1447800" y="0"/>
            <a:ext cx="7696200" cy="954107"/>
          </a:xfrm>
          <a:prstGeom prst="rect">
            <a:avLst/>
          </a:prstGeom>
          <a:noFill/>
          <a:ln w="38100">
            <a:noFill/>
            <a:miter lim="800000"/>
            <a:headEnd/>
            <a:tailEnd/>
          </a:ln>
        </p:spPr>
        <p:txBody>
          <a:bodyPr wrap="square">
            <a:spAutoFit/>
          </a:bodyPr>
          <a:lstStyle/>
          <a:p>
            <a:pPr algn="ct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ô ở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201733" name="Picture 5" descr="questionbig_w"/>
          <p:cNvPicPr>
            <a:picLocks noChangeAspect="1" noChangeArrowheads="1" noCrop="1"/>
          </p:cNvPicPr>
          <p:nvPr/>
        </p:nvPicPr>
        <p:blipFill>
          <a:blip r:embed="rId2" cstate="print"/>
          <a:srcRect/>
          <a:stretch>
            <a:fillRect/>
          </a:stretch>
        </p:blipFill>
        <p:spPr bwMode="auto">
          <a:xfrm>
            <a:off x="381000" y="228600"/>
            <a:ext cx="914400" cy="762000"/>
          </a:xfrm>
          <a:prstGeom prst="rect">
            <a:avLst/>
          </a:prstGeom>
          <a:noFill/>
          <a:ln w="9525">
            <a:noFill/>
            <a:miter lim="800000"/>
            <a:headEnd/>
            <a:tailEnd/>
          </a:ln>
        </p:spPr>
      </p:pic>
      <p:sp>
        <p:nvSpPr>
          <p:cNvPr id="64516" name="Text Box 6"/>
          <p:cNvSpPr txBox="1">
            <a:spLocks noChangeArrowheads="1"/>
          </p:cNvSpPr>
          <p:nvPr/>
        </p:nvSpPr>
        <p:spPr bwMode="auto">
          <a:xfrm>
            <a:off x="609600" y="2743200"/>
            <a:ext cx="4648200" cy="366713"/>
          </a:xfrm>
          <a:prstGeom prst="rect">
            <a:avLst/>
          </a:prstGeom>
          <a:noFill/>
          <a:ln w="9525">
            <a:noFill/>
            <a:miter lim="800000"/>
            <a:headEnd/>
            <a:tailEnd/>
          </a:ln>
        </p:spPr>
        <p:txBody>
          <a:bodyPr>
            <a:spAutoFit/>
          </a:bodyPr>
          <a:lstStyle/>
          <a:p>
            <a:endParaRPr lang="en-US"/>
          </a:p>
        </p:txBody>
      </p:sp>
      <p:sp>
        <p:nvSpPr>
          <p:cNvPr id="201735" name="Text Box 7"/>
          <p:cNvSpPr txBox="1">
            <a:spLocks noChangeArrowheads="1"/>
          </p:cNvSpPr>
          <p:nvPr/>
        </p:nvSpPr>
        <p:spPr bwMode="auto">
          <a:xfrm>
            <a:off x="0" y="1752600"/>
            <a:ext cx="2286000" cy="461665"/>
          </a:xfrm>
          <a:prstGeom prst="rect">
            <a:avLst/>
          </a:prstGeom>
          <a:noFill/>
          <a:ln w="19050">
            <a:solidFill>
              <a:srgbClr val="0000FF"/>
            </a:solidFill>
            <a:miter lim="800000"/>
            <a:headEnd/>
            <a:tailEnd/>
          </a:ln>
        </p:spPr>
        <p:txBody>
          <a:bodyPr wrap="square">
            <a:spAutoFit/>
          </a:bodyPr>
          <a:lstStyle/>
          <a:p>
            <a:r>
              <a:rPr lang="en-US" sz="2400" dirty="0" smtClean="0">
                <a:solidFill>
                  <a:srgbClr val="FF0000"/>
                </a:solidFill>
                <a:latin typeface="Times New Roman" pitchFamily="18" charset="0"/>
              </a:rPr>
              <a:t>ĐỘ MUỐI</a:t>
            </a:r>
            <a:endParaRPr lang="en-US" sz="2400" dirty="0">
              <a:latin typeface="Times New Roman" pitchFamily="18" charset="0"/>
            </a:endParaRPr>
          </a:p>
        </p:txBody>
      </p:sp>
      <p:sp>
        <p:nvSpPr>
          <p:cNvPr id="201736" name="Text Box 8"/>
          <p:cNvSpPr txBox="1">
            <a:spLocks noChangeArrowheads="1"/>
          </p:cNvSpPr>
          <p:nvPr/>
        </p:nvSpPr>
        <p:spPr bwMode="auto">
          <a:xfrm>
            <a:off x="3505200" y="3352800"/>
            <a:ext cx="2057400" cy="523220"/>
          </a:xfrm>
          <a:prstGeom prst="rect">
            <a:avLst/>
          </a:prstGeom>
          <a:noFill/>
          <a:ln w="19050">
            <a:solidFill>
              <a:srgbClr val="0000FF"/>
            </a:solidFill>
            <a:miter lim="800000"/>
            <a:headEnd/>
            <a:tailEnd/>
          </a:ln>
        </p:spPr>
        <p:txBody>
          <a:bodyPr wrap="square">
            <a:spAutoFit/>
          </a:bodyPr>
          <a:lstStyle/>
          <a:p>
            <a:r>
              <a:rPr lang="en-US" sz="2800" dirty="0" smtClean="0">
                <a:solidFill>
                  <a:srgbClr val="FF0000"/>
                </a:solidFill>
                <a:latin typeface="Times New Roman" pitchFamily="18" charset="0"/>
              </a:rPr>
              <a:t>1.</a:t>
            </a:r>
            <a:r>
              <a:rPr lang="en-US" sz="2800" dirty="0" smtClean="0">
                <a:latin typeface="Times New Roman" pitchFamily="18" charset="0"/>
              </a:rPr>
              <a:t> </a:t>
            </a:r>
            <a:r>
              <a:rPr lang="en-US" sz="2800" dirty="0" err="1" smtClean="0">
                <a:latin typeface="Times New Roman" pitchFamily="18" charset="0"/>
              </a:rPr>
              <a:t>Nhiệt</a:t>
            </a:r>
            <a:r>
              <a:rPr lang="en-US" sz="2800" dirty="0" smtClean="0">
                <a:latin typeface="Times New Roman" pitchFamily="18" charset="0"/>
              </a:rPr>
              <a:t> </a:t>
            </a:r>
            <a:r>
              <a:rPr lang="en-US" sz="2800" dirty="0" err="1" smtClean="0">
                <a:latin typeface="Times New Roman" pitchFamily="18" charset="0"/>
              </a:rPr>
              <a:t>đới</a:t>
            </a:r>
            <a:endParaRPr lang="en-US" sz="2800" dirty="0">
              <a:latin typeface="Times New Roman" pitchFamily="18" charset="0"/>
            </a:endParaRPr>
          </a:p>
        </p:txBody>
      </p:sp>
      <p:sp>
        <p:nvSpPr>
          <p:cNvPr id="201739" name="Rectangle 11"/>
          <p:cNvSpPr>
            <a:spLocks noChangeArrowheads="1"/>
          </p:cNvSpPr>
          <p:nvPr/>
        </p:nvSpPr>
        <p:spPr bwMode="auto">
          <a:xfrm>
            <a:off x="3429000" y="4953000"/>
            <a:ext cx="2209800" cy="523220"/>
          </a:xfrm>
          <a:prstGeom prst="rect">
            <a:avLst/>
          </a:prstGeom>
          <a:noFill/>
          <a:ln w="19050">
            <a:solidFill>
              <a:srgbClr val="0000FF"/>
            </a:solidFill>
            <a:miter lim="800000"/>
            <a:headEnd/>
            <a:tailEnd/>
          </a:ln>
        </p:spPr>
        <p:txBody>
          <a:bodyPr wrap="square">
            <a:spAutoFit/>
          </a:bodyPr>
          <a:lstStyle/>
          <a:p>
            <a:r>
              <a:rPr lang="en-US" sz="2800" dirty="0" smtClean="0">
                <a:solidFill>
                  <a:srgbClr val="FF0000"/>
                </a:solidFill>
                <a:latin typeface="Times New Roman" pitchFamily="18" charset="0"/>
              </a:rPr>
              <a:t>2.</a:t>
            </a:r>
            <a:r>
              <a:rPr lang="en-US" sz="2800" dirty="0" smtClean="0">
                <a:latin typeface="Times New Roman" pitchFamily="18" charset="0"/>
              </a:rPr>
              <a:t> </a:t>
            </a:r>
            <a:r>
              <a:rPr lang="en-US" sz="2800" dirty="0" err="1" smtClean="0">
                <a:latin typeface="Times New Roman" pitchFamily="18" charset="0"/>
              </a:rPr>
              <a:t>Ôn</a:t>
            </a:r>
            <a:r>
              <a:rPr lang="en-US" sz="2800" dirty="0" smtClean="0">
                <a:latin typeface="Times New Roman" pitchFamily="18" charset="0"/>
              </a:rPr>
              <a:t> </a:t>
            </a:r>
            <a:r>
              <a:rPr lang="en-US" sz="2800" dirty="0" err="1" smtClean="0">
                <a:latin typeface="Times New Roman" pitchFamily="18" charset="0"/>
              </a:rPr>
              <a:t>đới</a:t>
            </a:r>
            <a:r>
              <a:rPr lang="en-US" sz="2800" dirty="0" smtClean="0">
                <a:latin typeface="Times New Roman" pitchFamily="18" charset="0"/>
              </a:rPr>
              <a:t>.</a:t>
            </a:r>
            <a:endParaRPr lang="en-US" sz="2800" dirty="0">
              <a:latin typeface="Times New Roman" pitchFamily="18" charset="0"/>
            </a:endParaRPr>
          </a:p>
        </p:txBody>
      </p:sp>
      <p:sp>
        <p:nvSpPr>
          <p:cNvPr id="201741" name="Text Box 13"/>
          <p:cNvSpPr txBox="1">
            <a:spLocks noChangeArrowheads="1"/>
          </p:cNvSpPr>
          <p:nvPr/>
        </p:nvSpPr>
        <p:spPr bwMode="auto">
          <a:xfrm>
            <a:off x="6781800" y="3352800"/>
            <a:ext cx="23622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A.</a:t>
            </a:r>
            <a:r>
              <a:rPr lang="en-US" sz="2800" dirty="0" smtClean="0">
                <a:latin typeface="Times New Roman" pitchFamily="18" charset="0"/>
              </a:rPr>
              <a:t> 16 - 18</a:t>
            </a:r>
            <a:r>
              <a:rPr lang="en-US" sz="2800" baseline="30000" dirty="0" smtClean="0"/>
              <a:t>o</a:t>
            </a:r>
            <a:r>
              <a:rPr lang="en-US" sz="2800" dirty="0" smtClean="0">
                <a:latin typeface="Times New Roman" pitchFamily="18" charset="0"/>
              </a:rPr>
              <a:t>C.</a:t>
            </a:r>
            <a:endParaRPr lang="en-US" sz="2800" dirty="0">
              <a:latin typeface="Times New Roman" pitchFamily="18" charset="0"/>
            </a:endParaRPr>
          </a:p>
        </p:txBody>
      </p:sp>
      <p:sp>
        <p:nvSpPr>
          <p:cNvPr id="201742" name="Text Box 14"/>
          <p:cNvSpPr txBox="1">
            <a:spLocks noChangeArrowheads="1"/>
          </p:cNvSpPr>
          <p:nvPr/>
        </p:nvSpPr>
        <p:spPr bwMode="auto">
          <a:xfrm>
            <a:off x="6781800" y="4876800"/>
            <a:ext cx="23622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B.</a:t>
            </a:r>
            <a:r>
              <a:rPr lang="en-US" sz="2800" dirty="0" smtClean="0">
                <a:latin typeface="Times New Roman" pitchFamily="18" charset="0"/>
              </a:rPr>
              <a:t> 24 - 27</a:t>
            </a:r>
            <a:r>
              <a:rPr lang="en-US" sz="2800" baseline="30000" dirty="0" smtClean="0"/>
              <a:t>o</a:t>
            </a:r>
            <a:r>
              <a:rPr lang="en-US" sz="2800" dirty="0" smtClean="0">
                <a:latin typeface="Times New Roman" pitchFamily="18" charset="0"/>
              </a:rPr>
              <a:t>C</a:t>
            </a:r>
            <a:endParaRPr lang="en-US" sz="2800" dirty="0">
              <a:latin typeface="Times New Roman" pitchFamily="18" charset="0"/>
            </a:endParaRPr>
          </a:p>
        </p:txBody>
      </p:sp>
      <p:sp>
        <p:nvSpPr>
          <p:cNvPr id="201743" name="Text Box 15"/>
          <p:cNvSpPr txBox="1">
            <a:spLocks noChangeArrowheads="1"/>
          </p:cNvSpPr>
          <p:nvPr/>
        </p:nvSpPr>
        <p:spPr bwMode="auto">
          <a:xfrm>
            <a:off x="0" y="3352800"/>
            <a:ext cx="22098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a.</a:t>
            </a:r>
            <a:r>
              <a:rPr lang="en-US" sz="2800" dirty="0" smtClean="0">
                <a:latin typeface="Times New Roman" pitchFamily="18" charset="0"/>
              </a:rPr>
              <a:t> 34 - 35</a:t>
            </a:r>
            <a:r>
              <a:rPr lang="en-US" sz="2800" dirty="0" smtClean="0"/>
              <a:t>‰.</a:t>
            </a:r>
            <a:endParaRPr lang="en-US" sz="2800" dirty="0">
              <a:latin typeface="Times New Roman" pitchFamily="18" charset="0"/>
            </a:endParaRPr>
          </a:p>
        </p:txBody>
      </p:sp>
      <p:sp>
        <p:nvSpPr>
          <p:cNvPr id="201744" name="Text Box 16"/>
          <p:cNvSpPr txBox="1">
            <a:spLocks noChangeArrowheads="1"/>
          </p:cNvSpPr>
          <p:nvPr/>
        </p:nvSpPr>
        <p:spPr bwMode="auto">
          <a:xfrm>
            <a:off x="0" y="4953000"/>
            <a:ext cx="22860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b.</a:t>
            </a:r>
            <a:r>
              <a:rPr lang="en-US" sz="2800" dirty="0" smtClean="0">
                <a:latin typeface="Times New Roman" pitchFamily="18" charset="0"/>
              </a:rPr>
              <a:t> 35 - 36</a:t>
            </a:r>
            <a:r>
              <a:rPr lang="en-US" sz="2800" dirty="0" smtClean="0"/>
              <a:t>‰.</a:t>
            </a:r>
            <a:endParaRPr lang="en-US" sz="2800" dirty="0">
              <a:latin typeface="Times New Roman" pitchFamily="18" charset="0"/>
            </a:endParaRPr>
          </a:p>
        </p:txBody>
      </p:sp>
      <p:sp>
        <p:nvSpPr>
          <p:cNvPr id="201745" name="Line 17"/>
          <p:cNvSpPr>
            <a:spLocks noChangeShapeType="1"/>
          </p:cNvSpPr>
          <p:nvPr/>
        </p:nvSpPr>
        <p:spPr bwMode="auto">
          <a:xfrm>
            <a:off x="5562600" y="3733800"/>
            <a:ext cx="1219200" cy="1447800"/>
          </a:xfrm>
          <a:prstGeom prst="line">
            <a:avLst/>
          </a:prstGeom>
          <a:noFill/>
          <a:ln w="28575">
            <a:solidFill>
              <a:srgbClr val="FF0000"/>
            </a:solidFill>
            <a:round/>
            <a:headEnd/>
            <a:tailEnd type="triangle" w="med" len="med"/>
          </a:ln>
        </p:spPr>
        <p:txBody>
          <a:bodyPr/>
          <a:lstStyle/>
          <a:p>
            <a:endParaRPr lang="en-US"/>
          </a:p>
        </p:txBody>
      </p:sp>
      <p:sp>
        <p:nvSpPr>
          <p:cNvPr id="201746" name="Line 18"/>
          <p:cNvSpPr>
            <a:spLocks noChangeShapeType="1"/>
          </p:cNvSpPr>
          <p:nvPr/>
        </p:nvSpPr>
        <p:spPr bwMode="auto">
          <a:xfrm flipV="1">
            <a:off x="5638800" y="3657600"/>
            <a:ext cx="1143000" cy="1600200"/>
          </a:xfrm>
          <a:prstGeom prst="line">
            <a:avLst/>
          </a:prstGeom>
          <a:noFill/>
          <a:ln w="28575">
            <a:solidFill>
              <a:srgbClr val="6600FF"/>
            </a:solidFill>
            <a:round/>
            <a:headEnd/>
            <a:tailEnd type="triangle" w="med" len="med"/>
          </a:ln>
        </p:spPr>
        <p:txBody>
          <a:bodyPr/>
          <a:lstStyle/>
          <a:p>
            <a:endParaRPr lang="en-US"/>
          </a:p>
        </p:txBody>
      </p:sp>
      <p:sp>
        <p:nvSpPr>
          <p:cNvPr id="201747" name="Line 19"/>
          <p:cNvSpPr>
            <a:spLocks noChangeShapeType="1"/>
          </p:cNvSpPr>
          <p:nvPr/>
        </p:nvSpPr>
        <p:spPr bwMode="auto">
          <a:xfrm flipH="1">
            <a:off x="2286000" y="3733800"/>
            <a:ext cx="1219200" cy="1524000"/>
          </a:xfrm>
          <a:prstGeom prst="line">
            <a:avLst/>
          </a:prstGeom>
          <a:noFill/>
          <a:ln w="28575">
            <a:solidFill>
              <a:srgbClr val="000099"/>
            </a:solidFill>
            <a:round/>
            <a:headEnd/>
            <a:tailEnd type="triangle" w="med" len="med"/>
          </a:ln>
        </p:spPr>
        <p:txBody>
          <a:bodyPr/>
          <a:lstStyle/>
          <a:p>
            <a:endParaRPr lang="en-US"/>
          </a:p>
        </p:txBody>
      </p:sp>
      <p:sp>
        <p:nvSpPr>
          <p:cNvPr id="201748" name="Line 20"/>
          <p:cNvSpPr>
            <a:spLocks noChangeShapeType="1"/>
          </p:cNvSpPr>
          <p:nvPr/>
        </p:nvSpPr>
        <p:spPr bwMode="auto">
          <a:xfrm flipH="1" flipV="1">
            <a:off x="2209800" y="3657600"/>
            <a:ext cx="1219200" cy="1676400"/>
          </a:xfrm>
          <a:prstGeom prst="line">
            <a:avLst/>
          </a:prstGeom>
          <a:noFill/>
          <a:ln w="28575">
            <a:solidFill>
              <a:srgbClr val="FF0000"/>
            </a:solidFill>
            <a:round/>
            <a:headEnd/>
            <a:tailEnd type="triangle" w="med" len="med"/>
          </a:ln>
        </p:spPr>
        <p:txBody>
          <a:bodyPr/>
          <a:lstStyle/>
          <a:p>
            <a:endParaRPr lang="en-US"/>
          </a:p>
        </p:txBody>
      </p:sp>
      <p:sp>
        <p:nvSpPr>
          <p:cNvPr id="19" name="Text Box 7"/>
          <p:cNvSpPr txBox="1">
            <a:spLocks noChangeArrowheads="1"/>
          </p:cNvSpPr>
          <p:nvPr/>
        </p:nvSpPr>
        <p:spPr bwMode="auto">
          <a:xfrm>
            <a:off x="3429000" y="1600200"/>
            <a:ext cx="22098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VÙNG BIỂN</a:t>
            </a:r>
            <a:endParaRPr lang="en-US" sz="2800" dirty="0">
              <a:solidFill>
                <a:srgbClr val="FF0000"/>
              </a:solidFill>
              <a:latin typeface="Times New Roman" pitchFamily="18" charset="0"/>
            </a:endParaRPr>
          </a:p>
        </p:txBody>
      </p:sp>
      <p:sp>
        <p:nvSpPr>
          <p:cNvPr id="21" name="Text Box 13"/>
          <p:cNvSpPr txBox="1">
            <a:spLocks noChangeArrowheads="1"/>
          </p:cNvSpPr>
          <p:nvPr/>
        </p:nvSpPr>
        <p:spPr bwMode="auto">
          <a:xfrm>
            <a:off x="6934200" y="1600200"/>
            <a:ext cx="2362200" cy="523220"/>
          </a:xfrm>
          <a:prstGeom prst="rect">
            <a:avLst/>
          </a:prstGeom>
          <a:noFill/>
          <a:ln w="19050">
            <a:solidFill>
              <a:srgbClr val="0000FF"/>
            </a:solidFill>
            <a:miter lim="800000"/>
            <a:headEnd/>
            <a:tailEnd/>
          </a:ln>
        </p:spPr>
        <p:txBody>
          <a:bodyPr wrap="square">
            <a:spAutoFit/>
          </a:bodyPr>
          <a:lstStyle/>
          <a:p>
            <a:r>
              <a:rPr lang="en-US" sz="2800" dirty="0" smtClean="0">
                <a:solidFill>
                  <a:srgbClr val="FF0000"/>
                </a:solidFill>
                <a:latin typeface="Times New Roman" pitchFamily="18" charset="0"/>
              </a:rPr>
              <a:t> NHIỆT ĐỘ</a:t>
            </a:r>
            <a:endParaRPr lang="en-US" sz="2800"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500" fill="hold"/>
                                        <p:tgtEl>
                                          <p:spTgt spid="201730"/>
                                        </p:tgtEl>
                                        <p:attrNameLst>
                                          <p:attrName>ppt_w</p:attrName>
                                        </p:attrNameLst>
                                      </p:cBhvr>
                                      <p:tavLst>
                                        <p:tav tm="0">
                                          <p:val>
                                            <p:fltVal val="0"/>
                                          </p:val>
                                        </p:tav>
                                        <p:tav tm="100000">
                                          <p:val>
                                            <p:strVal val="#ppt_w"/>
                                          </p:val>
                                        </p:tav>
                                      </p:tavLst>
                                    </p:anim>
                                    <p:anim calcmode="lin" valueType="num">
                                      <p:cBhvr>
                                        <p:cTn id="8" dur="500" fill="hold"/>
                                        <p:tgtEl>
                                          <p:spTgt spid="20173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1733"/>
                                        </p:tgtEl>
                                        <p:attrNameLst>
                                          <p:attrName>style.visibility</p:attrName>
                                        </p:attrNameLst>
                                      </p:cBhvr>
                                      <p:to>
                                        <p:strVal val="visible"/>
                                      </p:to>
                                    </p:set>
                                    <p:anim calcmode="lin" valueType="num">
                                      <p:cBhvr>
                                        <p:cTn id="11" dur="500" fill="hold"/>
                                        <p:tgtEl>
                                          <p:spTgt spid="201733"/>
                                        </p:tgtEl>
                                        <p:attrNameLst>
                                          <p:attrName>ppt_w</p:attrName>
                                        </p:attrNameLst>
                                      </p:cBhvr>
                                      <p:tavLst>
                                        <p:tav tm="0">
                                          <p:val>
                                            <p:fltVal val="0"/>
                                          </p:val>
                                        </p:tav>
                                        <p:tav tm="100000">
                                          <p:val>
                                            <p:strVal val="#ppt_w"/>
                                          </p:val>
                                        </p:tav>
                                      </p:tavLst>
                                    </p:anim>
                                    <p:anim calcmode="lin" valueType="num">
                                      <p:cBhvr>
                                        <p:cTn id="12" dur="500" fill="hold"/>
                                        <p:tgtEl>
                                          <p:spTgt spid="20173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01735"/>
                                        </p:tgtEl>
                                        <p:attrNameLst>
                                          <p:attrName>style.visibility</p:attrName>
                                        </p:attrNameLst>
                                      </p:cBhvr>
                                      <p:to>
                                        <p:strVal val="visible"/>
                                      </p:to>
                                    </p:set>
                                    <p:anim calcmode="lin" valueType="num">
                                      <p:cBhvr>
                                        <p:cTn id="15" dur="500" fill="hold"/>
                                        <p:tgtEl>
                                          <p:spTgt spid="201735"/>
                                        </p:tgtEl>
                                        <p:attrNameLst>
                                          <p:attrName>ppt_w</p:attrName>
                                        </p:attrNameLst>
                                      </p:cBhvr>
                                      <p:tavLst>
                                        <p:tav tm="0">
                                          <p:val>
                                            <p:fltVal val="0"/>
                                          </p:val>
                                        </p:tav>
                                        <p:tav tm="100000">
                                          <p:val>
                                            <p:strVal val="#ppt_w"/>
                                          </p:val>
                                        </p:tav>
                                      </p:tavLst>
                                    </p:anim>
                                    <p:anim calcmode="lin" valueType="num">
                                      <p:cBhvr>
                                        <p:cTn id="16" dur="500" fill="hold"/>
                                        <p:tgtEl>
                                          <p:spTgt spid="20173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01736"/>
                                        </p:tgtEl>
                                        <p:attrNameLst>
                                          <p:attrName>style.visibility</p:attrName>
                                        </p:attrNameLst>
                                      </p:cBhvr>
                                      <p:to>
                                        <p:strVal val="visible"/>
                                      </p:to>
                                    </p:set>
                                    <p:anim calcmode="lin" valueType="num">
                                      <p:cBhvr>
                                        <p:cTn id="19" dur="500" fill="hold"/>
                                        <p:tgtEl>
                                          <p:spTgt spid="201736"/>
                                        </p:tgtEl>
                                        <p:attrNameLst>
                                          <p:attrName>ppt_w</p:attrName>
                                        </p:attrNameLst>
                                      </p:cBhvr>
                                      <p:tavLst>
                                        <p:tav tm="0">
                                          <p:val>
                                            <p:fltVal val="0"/>
                                          </p:val>
                                        </p:tav>
                                        <p:tav tm="100000">
                                          <p:val>
                                            <p:strVal val="#ppt_w"/>
                                          </p:val>
                                        </p:tav>
                                      </p:tavLst>
                                    </p:anim>
                                    <p:anim calcmode="lin" valueType="num">
                                      <p:cBhvr>
                                        <p:cTn id="20" dur="500" fill="hold"/>
                                        <p:tgtEl>
                                          <p:spTgt spid="20173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1739"/>
                                        </p:tgtEl>
                                        <p:attrNameLst>
                                          <p:attrName>style.visibility</p:attrName>
                                        </p:attrNameLst>
                                      </p:cBhvr>
                                      <p:to>
                                        <p:strVal val="visible"/>
                                      </p:to>
                                    </p:set>
                                    <p:anim calcmode="lin" valueType="num">
                                      <p:cBhvr>
                                        <p:cTn id="23" dur="500" fill="hold"/>
                                        <p:tgtEl>
                                          <p:spTgt spid="201739"/>
                                        </p:tgtEl>
                                        <p:attrNameLst>
                                          <p:attrName>ppt_w</p:attrName>
                                        </p:attrNameLst>
                                      </p:cBhvr>
                                      <p:tavLst>
                                        <p:tav tm="0">
                                          <p:val>
                                            <p:fltVal val="0"/>
                                          </p:val>
                                        </p:tav>
                                        <p:tav tm="100000">
                                          <p:val>
                                            <p:strVal val="#ppt_w"/>
                                          </p:val>
                                        </p:tav>
                                      </p:tavLst>
                                    </p:anim>
                                    <p:anim calcmode="lin" valueType="num">
                                      <p:cBhvr>
                                        <p:cTn id="24" dur="500" fill="hold"/>
                                        <p:tgtEl>
                                          <p:spTgt spid="20173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01741"/>
                                        </p:tgtEl>
                                        <p:attrNameLst>
                                          <p:attrName>style.visibility</p:attrName>
                                        </p:attrNameLst>
                                      </p:cBhvr>
                                      <p:to>
                                        <p:strVal val="visible"/>
                                      </p:to>
                                    </p:set>
                                    <p:anim calcmode="lin" valueType="num">
                                      <p:cBhvr>
                                        <p:cTn id="27" dur="500" fill="hold"/>
                                        <p:tgtEl>
                                          <p:spTgt spid="201741"/>
                                        </p:tgtEl>
                                        <p:attrNameLst>
                                          <p:attrName>ppt_w</p:attrName>
                                        </p:attrNameLst>
                                      </p:cBhvr>
                                      <p:tavLst>
                                        <p:tav tm="0">
                                          <p:val>
                                            <p:fltVal val="0"/>
                                          </p:val>
                                        </p:tav>
                                        <p:tav tm="100000">
                                          <p:val>
                                            <p:strVal val="#ppt_w"/>
                                          </p:val>
                                        </p:tav>
                                      </p:tavLst>
                                    </p:anim>
                                    <p:anim calcmode="lin" valueType="num">
                                      <p:cBhvr>
                                        <p:cTn id="28" dur="500" fill="hold"/>
                                        <p:tgtEl>
                                          <p:spTgt spid="20174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01742"/>
                                        </p:tgtEl>
                                        <p:attrNameLst>
                                          <p:attrName>style.visibility</p:attrName>
                                        </p:attrNameLst>
                                      </p:cBhvr>
                                      <p:to>
                                        <p:strVal val="visible"/>
                                      </p:to>
                                    </p:set>
                                    <p:anim calcmode="lin" valueType="num">
                                      <p:cBhvr>
                                        <p:cTn id="31" dur="500" fill="hold"/>
                                        <p:tgtEl>
                                          <p:spTgt spid="201742"/>
                                        </p:tgtEl>
                                        <p:attrNameLst>
                                          <p:attrName>ppt_w</p:attrName>
                                        </p:attrNameLst>
                                      </p:cBhvr>
                                      <p:tavLst>
                                        <p:tav tm="0">
                                          <p:val>
                                            <p:fltVal val="0"/>
                                          </p:val>
                                        </p:tav>
                                        <p:tav tm="100000">
                                          <p:val>
                                            <p:strVal val="#ppt_w"/>
                                          </p:val>
                                        </p:tav>
                                      </p:tavLst>
                                    </p:anim>
                                    <p:anim calcmode="lin" valueType="num">
                                      <p:cBhvr>
                                        <p:cTn id="32" dur="500" fill="hold"/>
                                        <p:tgtEl>
                                          <p:spTgt spid="20174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01743"/>
                                        </p:tgtEl>
                                        <p:attrNameLst>
                                          <p:attrName>style.visibility</p:attrName>
                                        </p:attrNameLst>
                                      </p:cBhvr>
                                      <p:to>
                                        <p:strVal val="visible"/>
                                      </p:to>
                                    </p:set>
                                    <p:anim calcmode="lin" valueType="num">
                                      <p:cBhvr>
                                        <p:cTn id="35" dur="500" fill="hold"/>
                                        <p:tgtEl>
                                          <p:spTgt spid="201743"/>
                                        </p:tgtEl>
                                        <p:attrNameLst>
                                          <p:attrName>ppt_w</p:attrName>
                                        </p:attrNameLst>
                                      </p:cBhvr>
                                      <p:tavLst>
                                        <p:tav tm="0">
                                          <p:val>
                                            <p:fltVal val="0"/>
                                          </p:val>
                                        </p:tav>
                                        <p:tav tm="100000">
                                          <p:val>
                                            <p:strVal val="#ppt_w"/>
                                          </p:val>
                                        </p:tav>
                                      </p:tavLst>
                                    </p:anim>
                                    <p:anim calcmode="lin" valueType="num">
                                      <p:cBhvr>
                                        <p:cTn id="36" dur="500" fill="hold"/>
                                        <p:tgtEl>
                                          <p:spTgt spid="20174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01744"/>
                                        </p:tgtEl>
                                        <p:attrNameLst>
                                          <p:attrName>style.visibility</p:attrName>
                                        </p:attrNameLst>
                                      </p:cBhvr>
                                      <p:to>
                                        <p:strVal val="visible"/>
                                      </p:to>
                                    </p:set>
                                    <p:anim calcmode="lin" valueType="num">
                                      <p:cBhvr>
                                        <p:cTn id="39" dur="500" fill="hold"/>
                                        <p:tgtEl>
                                          <p:spTgt spid="201744"/>
                                        </p:tgtEl>
                                        <p:attrNameLst>
                                          <p:attrName>ppt_w</p:attrName>
                                        </p:attrNameLst>
                                      </p:cBhvr>
                                      <p:tavLst>
                                        <p:tav tm="0">
                                          <p:val>
                                            <p:fltVal val="0"/>
                                          </p:val>
                                        </p:tav>
                                        <p:tav tm="100000">
                                          <p:val>
                                            <p:strVal val="#ppt_w"/>
                                          </p:val>
                                        </p:tav>
                                      </p:tavLst>
                                    </p:anim>
                                    <p:anim calcmode="lin" valueType="num">
                                      <p:cBhvr>
                                        <p:cTn id="40" dur="500" fill="hold"/>
                                        <p:tgtEl>
                                          <p:spTgt spid="201744"/>
                                        </p:tgtEl>
                                        <p:attrNameLst>
                                          <p:attrName>ppt_h</p:attrName>
                                        </p:attrNameLst>
                                      </p:cBhvr>
                                      <p:tavLst>
                                        <p:tav tm="0">
                                          <p:val>
                                            <p:fltVal val="0"/>
                                          </p:val>
                                        </p:tav>
                                        <p:tav tm="100000">
                                          <p:val>
                                            <p:strVal val="#ppt_h"/>
                                          </p:val>
                                        </p:tav>
                                      </p:tavLst>
                                    </p:anim>
                                  </p:childTnLst>
                                </p:cTn>
                              </p:par>
                              <p:par>
                                <p:cTn id="41" presetID="5"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01747"/>
                                        </p:tgtEl>
                                        <p:attrNameLst>
                                          <p:attrName>style.visibility</p:attrName>
                                        </p:attrNameLst>
                                      </p:cBhvr>
                                      <p:to>
                                        <p:strVal val="visible"/>
                                      </p:to>
                                    </p:set>
                                    <p:animEffect transition="in" filter="checkerboard(across)">
                                      <p:cBhvr>
                                        <p:cTn id="51" dur="500"/>
                                        <p:tgtEl>
                                          <p:spTgt spid="201747"/>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1748"/>
                                        </p:tgtEl>
                                        <p:attrNameLst>
                                          <p:attrName>style.visibility</p:attrName>
                                        </p:attrNameLst>
                                      </p:cBhvr>
                                      <p:to>
                                        <p:strVal val="visible"/>
                                      </p:to>
                                    </p:set>
                                    <p:animEffect transition="in" filter="checkerboard(across)">
                                      <p:cBhvr>
                                        <p:cTn id="56" dur="500"/>
                                        <p:tgtEl>
                                          <p:spTgt spid="20174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01746"/>
                                        </p:tgtEl>
                                        <p:attrNameLst>
                                          <p:attrName>style.visibility</p:attrName>
                                        </p:attrNameLst>
                                      </p:cBhvr>
                                      <p:to>
                                        <p:strVal val="visible"/>
                                      </p:to>
                                    </p:set>
                                    <p:animEffect transition="in" filter="checkerboard(across)">
                                      <p:cBhvr>
                                        <p:cTn id="61" dur="500"/>
                                        <p:tgtEl>
                                          <p:spTgt spid="20174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01745"/>
                                        </p:tgtEl>
                                        <p:attrNameLst>
                                          <p:attrName>style.visibility</p:attrName>
                                        </p:attrNameLst>
                                      </p:cBhvr>
                                      <p:to>
                                        <p:strVal val="visible"/>
                                      </p:to>
                                    </p:set>
                                    <p:animEffect transition="in" filter="checkerboard(across)">
                                      <p:cBhvr>
                                        <p:cTn id="66" dur="500"/>
                                        <p:tgtEl>
                                          <p:spTgt spid="20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5" grpId="0" animBg="1"/>
      <p:bldP spid="201736" grpId="0" animBg="1"/>
      <p:bldP spid="201739" grpId="0" animBg="1"/>
      <p:bldP spid="201741" grpId="0" animBg="1"/>
      <p:bldP spid="201742" grpId="0" animBg="1"/>
      <p:bldP spid="201743" grpId="0" animBg="1"/>
      <p:bldP spid="201744" grpId="0" animBg="1"/>
      <p:bldP spid="201745" grpId="0" animBg="1"/>
      <p:bldP spid="201746" grpId="0" animBg="1"/>
      <p:bldP spid="201747" grpId="0" animBg="1"/>
      <p:bldP spid="201748" grpId="0" animBg="1"/>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5"/>
          <p:cNvSpPr txBox="1">
            <a:spLocks noChangeArrowheads="1"/>
          </p:cNvSpPr>
          <p:nvPr/>
        </p:nvSpPr>
        <p:spPr bwMode="auto">
          <a:xfrm>
            <a:off x="12795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9" name="Text Box 6"/>
          <p:cNvSpPr txBox="1">
            <a:spLocks noChangeArrowheads="1"/>
          </p:cNvSpPr>
          <p:nvPr/>
        </p:nvSpPr>
        <p:spPr bwMode="auto">
          <a:xfrm>
            <a:off x="21939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67" name="WordArt 3"/>
          <p:cNvSpPr>
            <a:spLocks noChangeArrowheads="1" noChangeShapeType="1" noTextEdit="1"/>
          </p:cNvSpPr>
          <p:nvPr/>
        </p:nvSpPr>
        <p:spPr bwMode="auto">
          <a:xfrm>
            <a:off x="609600" y="381000"/>
            <a:ext cx="8534400" cy="647700"/>
          </a:xfrm>
          <a:prstGeom prst="rect">
            <a:avLst/>
          </a:prstGeom>
        </p:spPr>
        <p:txBody>
          <a:bodyPr wrap="none" fromWordArt="1">
            <a:prstTxWarp prst="textPlain">
              <a:avLst>
                <a:gd name="adj" fmla="val 48688"/>
              </a:avLst>
            </a:prstTxWarp>
          </a:bodyPr>
          <a:lstStyle/>
          <a:p>
            <a:pPr algn="ctr"/>
            <a:r>
              <a:rPr lang="en-US" sz="2800" kern="10" dirty="0" smtClean="0">
                <a:ln w="9525">
                  <a:solidFill>
                    <a:srgbClr val="FF0000"/>
                  </a:solidFill>
                  <a:round/>
                  <a:headEnd/>
                  <a:tailEnd/>
                </a:ln>
                <a:solidFill>
                  <a:srgbClr val="FFFFFF"/>
                </a:solidFill>
                <a:latin typeface="Times New Roman" panose="02020603050405020304" pitchFamily="18" charset="0"/>
                <a:cs typeface="Times New Roman" panose="02020603050405020304" pitchFamily="18" charset="0"/>
              </a:rPr>
              <a:t>HỌC SINH THỰC HIỆN NHIỆM VỤ Ở NHÀ VỚI CÁC NỘI DUNG SAU</a:t>
            </a:r>
            <a:endParaRPr lang="en-US" sz="2800" kern="10" dirty="0">
              <a:ln w="9525">
                <a:solidFill>
                  <a:srgbClr val="FF0000"/>
                </a:solidFill>
                <a:round/>
                <a:headEnd/>
                <a:tailEnd/>
              </a:ln>
              <a:solidFill>
                <a:srgbClr val="FFFFFF"/>
              </a:solidFill>
              <a:latin typeface="Times New Roman" panose="02020603050405020304" pitchFamily="18" charset="0"/>
              <a:cs typeface="Times New Roman" panose="02020603050405020304" pitchFamily="18" charset="0"/>
            </a:endParaRPr>
          </a:p>
        </p:txBody>
      </p:sp>
      <p:sp>
        <p:nvSpPr>
          <p:cNvPr id="97290" name="Text Box 10"/>
          <p:cNvSpPr txBox="1">
            <a:spLocks noChangeArrowheads="1"/>
          </p:cNvSpPr>
          <p:nvPr/>
        </p:nvSpPr>
        <p:spPr bwMode="auto">
          <a:xfrm>
            <a:off x="0" y="1295400"/>
            <a:ext cx="8915400"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miền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mph" presetSubtype="0" grpId="0" nodeType="clickEffect">
                                  <p:stCondLst>
                                    <p:cond delay="0"/>
                                  </p:stCondLst>
                                  <p:childTnLst>
                                    <p:set>
                                      <p:cBhvr override="childStyle">
                                        <p:cTn id="6" dur="indefinite"/>
                                        <p:tgtEl>
                                          <p:spTgt spid="36867"/>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7290"/>
                                        </p:tgtEl>
                                        <p:attrNameLst>
                                          <p:attrName>style.visibility</p:attrName>
                                        </p:attrNameLst>
                                      </p:cBhvr>
                                      <p:to>
                                        <p:strVal val="visible"/>
                                      </p:to>
                                    </p:set>
                                    <p:anim calcmode="lin" valueType="num">
                                      <p:cBhvr additive="base">
                                        <p:cTn id="11" dur="500" fill="hold"/>
                                        <p:tgtEl>
                                          <p:spTgt spid="97290"/>
                                        </p:tgtEl>
                                        <p:attrNameLst>
                                          <p:attrName>ppt_x</p:attrName>
                                        </p:attrNameLst>
                                      </p:cBhvr>
                                      <p:tavLst>
                                        <p:tav tm="0">
                                          <p:val>
                                            <p:strVal val="#ppt_x"/>
                                          </p:val>
                                        </p:tav>
                                        <p:tav tm="100000">
                                          <p:val>
                                            <p:strVal val="#ppt_x"/>
                                          </p:val>
                                        </p:tav>
                                      </p:tavLst>
                                    </p:anim>
                                    <p:anim calcmode="lin" valueType="num">
                                      <p:cBhvr additive="base">
                                        <p:cTn id="12" dur="500" fill="hold"/>
                                        <p:tgtEl>
                                          <p:spTgt spid="97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972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NT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51"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9144000" cy="533400"/>
          </a:xfrm>
          <a:prstGeom prst="rect">
            <a:avLst/>
          </a:prstGeom>
        </p:spPr>
      </p:pic>
      <p:pic>
        <p:nvPicPr>
          <p:cNvPr id="4" name="Picture 352"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rot="16200000">
            <a:off x="5451475" y="3165475"/>
            <a:ext cx="6858000" cy="527050"/>
          </a:xfrm>
          <a:prstGeom prst="rect">
            <a:avLst/>
          </a:prstGeom>
        </p:spPr>
      </p:pic>
      <p:pic>
        <p:nvPicPr>
          <p:cNvPr id="5" name="Picture 353"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rot="5400000">
            <a:off x="-3140075" y="3140075"/>
            <a:ext cx="6858000" cy="577850"/>
          </a:xfrm>
          <a:prstGeom prst="rect">
            <a:avLst/>
          </a:prstGeom>
        </p:spPr>
      </p:pic>
      <p:pic>
        <p:nvPicPr>
          <p:cNvPr id="6" name="Picture 354"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rot="10800000">
            <a:off x="0" y="6324600"/>
            <a:ext cx="9144000" cy="533400"/>
          </a:xfrm>
          <a:prstGeom prst="rect">
            <a:avLst/>
          </a:prstGeom>
        </p:spPr>
      </p:pic>
      <p:grpSp>
        <p:nvGrpSpPr>
          <p:cNvPr id="7" name="Group 390"/>
          <p:cNvGrpSpPr>
            <a:grpSpLocks/>
          </p:cNvGrpSpPr>
          <p:nvPr/>
        </p:nvGrpSpPr>
        <p:grpSpPr bwMode="auto">
          <a:xfrm>
            <a:off x="3886200" y="1752600"/>
            <a:ext cx="833438" cy="762000"/>
            <a:chOff x="624" y="1632"/>
            <a:chExt cx="525" cy="480"/>
          </a:xfrm>
        </p:grpSpPr>
        <p:sp>
          <p:nvSpPr>
            <p:cNvPr id="8" name="Freeform 391"/>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9" name="Freeform 392"/>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0" name="Freeform 393"/>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1" name="Freeform 394"/>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12" name="Group 395"/>
          <p:cNvGrpSpPr>
            <a:grpSpLocks/>
          </p:cNvGrpSpPr>
          <p:nvPr/>
        </p:nvGrpSpPr>
        <p:grpSpPr bwMode="auto">
          <a:xfrm>
            <a:off x="4495800" y="1752600"/>
            <a:ext cx="762000" cy="762000"/>
            <a:chOff x="672" y="624"/>
            <a:chExt cx="525" cy="480"/>
          </a:xfrm>
        </p:grpSpPr>
        <p:sp>
          <p:nvSpPr>
            <p:cNvPr id="13" name="Freeform 396"/>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4" name="Freeform 397"/>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5" name="Freeform 398"/>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6" name="Freeform 399"/>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pic>
        <p:nvPicPr>
          <p:cNvPr id="17" name="Picture 376" descr="post-60-108134227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533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385"/>
          <p:cNvGrpSpPr>
            <a:grpSpLocks/>
          </p:cNvGrpSpPr>
          <p:nvPr/>
        </p:nvGrpSpPr>
        <p:grpSpPr bwMode="auto">
          <a:xfrm>
            <a:off x="4191000" y="1676400"/>
            <a:ext cx="833438" cy="762000"/>
            <a:chOff x="3312" y="1632"/>
            <a:chExt cx="525" cy="480"/>
          </a:xfrm>
        </p:grpSpPr>
        <p:sp>
          <p:nvSpPr>
            <p:cNvPr id="19" name="Freeform 386"/>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0" name="Freeform 387"/>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1" name="Freeform 388"/>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2" name="Freeform 389"/>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23" name="Group 231"/>
          <p:cNvGrpSpPr>
            <a:grpSpLocks/>
          </p:cNvGrpSpPr>
          <p:nvPr/>
        </p:nvGrpSpPr>
        <p:grpSpPr bwMode="auto">
          <a:xfrm>
            <a:off x="990600" y="990600"/>
            <a:ext cx="833438" cy="762000"/>
            <a:chOff x="624" y="1632"/>
            <a:chExt cx="525" cy="480"/>
          </a:xfrm>
        </p:grpSpPr>
        <p:sp>
          <p:nvSpPr>
            <p:cNvPr id="24" name="Freeform 232"/>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5" name="Freeform 233"/>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6" name="Freeform 234"/>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7" name="Freeform 235"/>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28" name="Group 326"/>
          <p:cNvGrpSpPr>
            <a:grpSpLocks/>
          </p:cNvGrpSpPr>
          <p:nvPr/>
        </p:nvGrpSpPr>
        <p:grpSpPr bwMode="auto">
          <a:xfrm>
            <a:off x="7315200" y="914400"/>
            <a:ext cx="833438" cy="762000"/>
            <a:chOff x="2256" y="672"/>
            <a:chExt cx="525" cy="480"/>
          </a:xfrm>
        </p:grpSpPr>
        <p:sp>
          <p:nvSpPr>
            <p:cNvPr id="29" name="Freeform 327"/>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0" name="Freeform 328"/>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1" name="Freeform 329"/>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2" name="Freeform 330"/>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33" name="Group 236"/>
          <p:cNvGrpSpPr>
            <a:grpSpLocks/>
          </p:cNvGrpSpPr>
          <p:nvPr/>
        </p:nvGrpSpPr>
        <p:grpSpPr bwMode="auto">
          <a:xfrm>
            <a:off x="2819400" y="5029200"/>
            <a:ext cx="833438" cy="838200"/>
            <a:chOff x="3312" y="1632"/>
            <a:chExt cx="525" cy="480"/>
          </a:xfrm>
        </p:grpSpPr>
        <p:sp>
          <p:nvSpPr>
            <p:cNvPr id="34" name="Freeform 237"/>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5" name="Freeform 238"/>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6" name="Freeform 239"/>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7" name="Freeform 240"/>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38" name="Group 196"/>
          <p:cNvGrpSpPr>
            <a:grpSpLocks/>
          </p:cNvGrpSpPr>
          <p:nvPr/>
        </p:nvGrpSpPr>
        <p:grpSpPr bwMode="auto">
          <a:xfrm>
            <a:off x="5410200" y="4876800"/>
            <a:ext cx="833438" cy="762000"/>
            <a:chOff x="2304" y="1632"/>
            <a:chExt cx="525" cy="480"/>
          </a:xfrm>
        </p:grpSpPr>
        <p:sp>
          <p:nvSpPr>
            <p:cNvPr id="39" name="Freeform 197"/>
            <p:cNvSpPr>
              <a:spLocks/>
            </p:cNvSpPr>
            <p:nvPr/>
          </p:nvSpPr>
          <p:spPr bwMode="gray">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0" name="Freeform 198"/>
            <p:cNvSpPr>
              <a:spLocks/>
            </p:cNvSpPr>
            <p:nvPr/>
          </p:nvSpPr>
          <p:spPr bwMode="gray">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1" name="Freeform 199"/>
            <p:cNvSpPr>
              <a:spLocks/>
            </p:cNvSpPr>
            <p:nvPr/>
          </p:nvSpPr>
          <p:spPr bwMode="gray">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2" name="Freeform 200"/>
            <p:cNvSpPr>
              <a:spLocks/>
            </p:cNvSpPr>
            <p:nvPr/>
          </p:nvSpPr>
          <p:spPr bwMode="gray">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43" name="Group 276"/>
          <p:cNvGrpSpPr>
            <a:grpSpLocks/>
          </p:cNvGrpSpPr>
          <p:nvPr/>
        </p:nvGrpSpPr>
        <p:grpSpPr bwMode="auto">
          <a:xfrm>
            <a:off x="7772400" y="5334000"/>
            <a:ext cx="833438" cy="762000"/>
            <a:chOff x="672" y="624"/>
            <a:chExt cx="525" cy="480"/>
          </a:xfrm>
        </p:grpSpPr>
        <p:sp>
          <p:nvSpPr>
            <p:cNvPr id="44" name="Freeform 277"/>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5" name="Freeform 278"/>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6" name="Freeform 279"/>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7" name="Freeform 280"/>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48" name="Group 226"/>
          <p:cNvGrpSpPr>
            <a:grpSpLocks/>
          </p:cNvGrpSpPr>
          <p:nvPr/>
        </p:nvGrpSpPr>
        <p:grpSpPr bwMode="auto">
          <a:xfrm>
            <a:off x="4114800" y="5486400"/>
            <a:ext cx="833438" cy="990600"/>
            <a:chOff x="624" y="1632"/>
            <a:chExt cx="525" cy="480"/>
          </a:xfrm>
        </p:grpSpPr>
        <p:sp>
          <p:nvSpPr>
            <p:cNvPr id="49" name="Freeform 227"/>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0" name="Freeform 228"/>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1" name="Freeform 229"/>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2" name="Freeform 230"/>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53" name="Group 316"/>
          <p:cNvGrpSpPr>
            <a:grpSpLocks/>
          </p:cNvGrpSpPr>
          <p:nvPr/>
        </p:nvGrpSpPr>
        <p:grpSpPr bwMode="auto">
          <a:xfrm>
            <a:off x="762000" y="5257800"/>
            <a:ext cx="833438" cy="762000"/>
            <a:chOff x="2256" y="672"/>
            <a:chExt cx="525" cy="480"/>
          </a:xfrm>
        </p:grpSpPr>
        <p:sp>
          <p:nvSpPr>
            <p:cNvPr id="54" name="Freeform 317"/>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5" name="Freeform 318"/>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6" name="Freeform 319"/>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7" name="Freeform 320"/>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pic>
        <p:nvPicPr>
          <p:cNvPr id="58" name="Picture 376" descr="post-60-108134227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105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76" descr="post-60-108134227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50292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0" descr="Fireworks-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990600"/>
            <a:ext cx="1827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1"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9906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2" descr="Fireworks-02"/>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838200"/>
            <a:ext cx="1436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3"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000" y="15240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4"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0" y="9144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5" descr="Fireworks-02"/>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0" y="4343400"/>
            <a:ext cx="1436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WordArt 375"/>
          <p:cNvSpPr>
            <a:spLocks noChangeArrowheads="1" noChangeShapeType="1" noTextEdit="1"/>
          </p:cNvSpPr>
          <p:nvPr/>
        </p:nvSpPr>
        <p:spPr bwMode="auto">
          <a:xfrm>
            <a:off x="381000" y="2362200"/>
            <a:ext cx="8610600" cy="2133600"/>
          </a:xfrm>
          <a:prstGeom prst="rect">
            <a:avLst/>
          </a:prstGeom>
        </p:spPr>
        <p:txBody>
          <a:bodyPr wrap="none" fromWordArt="1">
            <a:prstTxWarp prst="textPlain">
              <a:avLst>
                <a:gd name="adj" fmla="val 50097"/>
              </a:avLst>
            </a:prstTxWarp>
          </a:bodyPr>
          <a:lstStyle/>
          <a:p>
            <a:pPr algn="ct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Tiết</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học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kết</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thúc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a:t>
            </a:r>
          </a:p>
          <a:p>
            <a:pPr algn="ct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Chúc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quý</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thầy</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cô</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sức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khỏe</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a:t>
            </a:r>
          </a:p>
          <a:p>
            <a:pPr algn="ct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các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em</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vui</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và</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học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giỏi</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a:t>
            </a:r>
          </a:p>
        </p:txBody>
      </p:sp>
      <p:pic>
        <p:nvPicPr>
          <p:cNvPr id="67" name="Picture 67"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5334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8"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38100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9" descr="Fireworks-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533400"/>
            <a:ext cx="1827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5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subTnLst>
                                    <p:audio>
                                      <p:cMediaNode vol="90000">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subTnLst>
                                    <p:audio>
                                      <p:cMediaNode vol="90000">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subTnLst>
                                    <p:audio>
                                      <p:cMediaNode vol="90000">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000" fill="hold"/>
                                        <p:tgtEl>
                                          <p:spTgt spid="18"/>
                                        </p:tgtEl>
                                        <p:attrNameLst>
                                          <p:attrName>ppt_x</p:attrName>
                                        </p:attrNameLst>
                                      </p:cBhvr>
                                      <p:tavLst>
                                        <p:tav tm="0">
                                          <p:val>
                                            <p:strVal val="#ppt_x"/>
                                          </p:val>
                                        </p:tav>
                                        <p:tav tm="100000">
                                          <p:val>
                                            <p:strVal val="#ppt_x"/>
                                          </p:val>
                                        </p:tav>
                                      </p:tavLst>
                                    </p:anim>
                                    <p:anim calcmode="lin" valueType="num">
                                      <p:cBhvr additive="base">
                                        <p:cTn id="28" dur="20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000" fill="hold"/>
                                        <p:tgtEl>
                                          <p:spTgt spid="23"/>
                                        </p:tgtEl>
                                        <p:attrNameLst>
                                          <p:attrName>ppt_x</p:attrName>
                                        </p:attrNameLst>
                                      </p:cBhvr>
                                      <p:tavLst>
                                        <p:tav tm="0">
                                          <p:val>
                                            <p:strVal val="#ppt_x"/>
                                          </p:val>
                                        </p:tav>
                                        <p:tav tm="100000">
                                          <p:val>
                                            <p:strVal val="#ppt_x"/>
                                          </p:val>
                                        </p:tav>
                                      </p:tavLst>
                                    </p:anim>
                                    <p:anim calcmode="lin" valueType="num">
                                      <p:cBhvr additive="base">
                                        <p:cTn id="32" dur="2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2000" fill="hold"/>
                                        <p:tgtEl>
                                          <p:spTgt spid="28"/>
                                        </p:tgtEl>
                                        <p:attrNameLst>
                                          <p:attrName>ppt_x</p:attrName>
                                        </p:attrNameLst>
                                      </p:cBhvr>
                                      <p:tavLst>
                                        <p:tav tm="0">
                                          <p:val>
                                            <p:strVal val="#ppt_x"/>
                                          </p:val>
                                        </p:tav>
                                        <p:tav tm="100000">
                                          <p:val>
                                            <p:strVal val="#ppt_x"/>
                                          </p:val>
                                        </p:tav>
                                      </p:tavLst>
                                    </p:anim>
                                    <p:anim calcmode="lin" valueType="num">
                                      <p:cBhvr additive="base">
                                        <p:cTn id="36" dur="20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2000" fill="hold"/>
                                        <p:tgtEl>
                                          <p:spTgt spid="33"/>
                                        </p:tgtEl>
                                        <p:attrNameLst>
                                          <p:attrName>ppt_x</p:attrName>
                                        </p:attrNameLst>
                                      </p:cBhvr>
                                      <p:tavLst>
                                        <p:tav tm="0">
                                          <p:val>
                                            <p:strVal val="#ppt_x"/>
                                          </p:val>
                                        </p:tav>
                                        <p:tav tm="100000">
                                          <p:val>
                                            <p:strVal val="#ppt_x"/>
                                          </p:val>
                                        </p:tav>
                                      </p:tavLst>
                                    </p:anim>
                                    <p:anim calcmode="lin" valueType="num">
                                      <p:cBhvr additive="base">
                                        <p:cTn id="40" dur="2000" fill="hold"/>
                                        <p:tgtEl>
                                          <p:spTgt spid="33"/>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1"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2000" fill="hold"/>
                                        <p:tgtEl>
                                          <p:spTgt spid="38"/>
                                        </p:tgtEl>
                                        <p:attrNameLst>
                                          <p:attrName>ppt_x</p:attrName>
                                        </p:attrNameLst>
                                      </p:cBhvr>
                                      <p:tavLst>
                                        <p:tav tm="0">
                                          <p:val>
                                            <p:strVal val="#ppt_x"/>
                                          </p:val>
                                        </p:tav>
                                        <p:tav tm="100000">
                                          <p:val>
                                            <p:strVal val="#ppt_x"/>
                                          </p:val>
                                        </p:tav>
                                      </p:tavLst>
                                    </p:anim>
                                    <p:anim calcmode="lin" valueType="num">
                                      <p:cBhvr additive="base">
                                        <p:cTn id="45" dur="2000" fill="hold"/>
                                        <p:tgtEl>
                                          <p:spTgt spid="38"/>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2000" fill="hold"/>
                                        <p:tgtEl>
                                          <p:spTgt spid="43"/>
                                        </p:tgtEl>
                                        <p:attrNameLst>
                                          <p:attrName>ppt_x</p:attrName>
                                        </p:attrNameLst>
                                      </p:cBhvr>
                                      <p:tavLst>
                                        <p:tav tm="0">
                                          <p:val>
                                            <p:strVal val="#ppt_x"/>
                                          </p:val>
                                        </p:tav>
                                        <p:tav tm="100000">
                                          <p:val>
                                            <p:strVal val="#ppt_x"/>
                                          </p:val>
                                        </p:tav>
                                      </p:tavLst>
                                    </p:anim>
                                    <p:anim calcmode="lin" valueType="num">
                                      <p:cBhvr additive="base">
                                        <p:cTn id="49" dur="2000" fill="hold"/>
                                        <p:tgtEl>
                                          <p:spTgt spid="43"/>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2000" fill="hold"/>
                                        <p:tgtEl>
                                          <p:spTgt spid="48"/>
                                        </p:tgtEl>
                                        <p:attrNameLst>
                                          <p:attrName>ppt_x</p:attrName>
                                        </p:attrNameLst>
                                      </p:cBhvr>
                                      <p:tavLst>
                                        <p:tav tm="0">
                                          <p:val>
                                            <p:strVal val="#ppt_x"/>
                                          </p:val>
                                        </p:tav>
                                        <p:tav tm="100000">
                                          <p:val>
                                            <p:strVal val="#ppt_x"/>
                                          </p:val>
                                        </p:tav>
                                      </p:tavLst>
                                    </p:anim>
                                    <p:anim calcmode="lin" valueType="num">
                                      <p:cBhvr additive="base">
                                        <p:cTn id="53" dur="200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000" fill="hold"/>
                                        <p:tgtEl>
                                          <p:spTgt spid="53"/>
                                        </p:tgtEl>
                                        <p:attrNameLst>
                                          <p:attrName>ppt_x</p:attrName>
                                        </p:attrNameLst>
                                      </p:cBhvr>
                                      <p:tavLst>
                                        <p:tav tm="0">
                                          <p:val>
                                            <p:strVal val="#ppt_x"/>
                                          </p:val>
                                        </p:tav>
                                        <p:tav tm="100000">
                                          <p:val>
                                            <p:strVal val="#ppt_x"/>
                                          </p:val>
                                        </p:tav>
                                      </p:tavLst>
                                    </p:anim>
                                    <p:anim calcmode="lin" valueType="num">
                                      <p:cBhvr additive="base">
                                        <p:cTn id="57" dur="2000" fill="hold"/>
                                        <p:tgtEl>
                                          <p:spTgt spid="53"/>
                                        </p:tgtEl>
                                        <p:attrNameLst>
                                          <p:attrName>ppt_y</p:attrName>
                                        </p:attrNameLst>
                                      </p:cBhvr>
                                      <p:tavLst>
                                        <p:tav tm="0">
                                          <p:val>
                                            <p:strVal val="0-#ppt_h/2"/>
                                          </p:val>
                                        </p:tav>
                                        <p:tav tm="100000">
                                          <p:val>
                                            <p:strVal val="#ppt_y"/>
                                          </p:val>
                                        </p:tav>
                                      </p:tavLst>
                                    </p:anim>
                                  </p:childTnLst>
                                </p:cTn>
                              </p:par>
                              <p:par>
                                <p:cTn id="58" presetID="1"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childTnLst>
                                </p:cTn>
                              </p:par>
                              <p:par>
                                <p:cTn id="62" presetID="9" presetClass="entr" presetSubtype="0" repeatCount="indefinite" fill="hold" nodeType="withEffect">
                                  <p:stCondLst>
                                    <p:cond delay="2000"/>
                                  </p:stCondLst>
                                  <p:childTnLst>
                                    <p:set>
                                      <p:cBhvr>
                                        <p:cTn id="63" dur="1" fill="hold">
                                          <p:stCondLst>
                                            <p:cond delay="0"/>
                                          </p:stCondLst>
                                        </p:cTn>
                                        <p:tgtEl>
                                          <p:spTgt spid="62"/>
                                        </p:tgtEl>
                                        <p:attrNameLst>
                                          <p:attrName>style.visibility</p:attrName>
                                        </p:attrNameLst>
                                      </p:cBhvr>
                                      <p:to>
                                        <p:strVal val="visible"/>
                                      </p:to>
                                    </p:set>
                                    <p:animEffect transition="in" filter="dissolve">
                                      <p:cBhvr>
                                        <p:cTn id="64" dur="500"/>
                                        <p:tgtEl>
                                          <p:spTgt spid="62"/>
                                        </p:tgtEl>
                                      </p:cBhvr>
                                    </p:animEffect>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9" presetClass="entr" presetSubtype="0" repeatCount="indefinite" fill="hold" nodeType="withEffect">
                                  <p:stCondLst>
                                    <p:cond delay="2000"/>
                                  </p:stCondLst>
                                  <p:childTnLst>
                                    <p:set>
                                      <p:cBhvr>
                                        <p:cTn id="70" dur="1" fill="hold">
                                          <p:stCondLst>
                                            <p:cond delay="0"/>
                                          </p:stCondLst>
                                        </p:cTn>
                                        <p:tgtEl>
                                          <p:spTgt spid="65"/>
                                        </p:tgtEl>
                                        <p:attrNameLst>
                                          <p:attrName>style.visibility</p:attrName>
                                        </p:attrNameLst>
                                      </p:cBhvr>
                                      <p:to>
                                        <p:strVal val="visible"/>
                                      </p:to>
                                    </p:set>
                                    <p:animEffect transition="in" filter="dissolve">
                                      <p:cBhvr>
                                        <p:cTn id="71" dur="500"/>
                                        <p:tgtEl>
                                          <p:spTgt spid="65"/>
                                        </p:tgtEl>
                                      </p:cBhvr>
                                    </p:animEffec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par>
                                <p:cTn id="72" presetID="1" presetClass="entr" presetSubtype="0"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2000"/>
                                        <p:tgtEl>
                                          <p:spTgt spid="66"/>
                                        </p:tgtEl>
                                      </p:cBhvr>
                                    </p:animEffect>
                                  </p:childTnLst>
                                </p:cTn>
                              </p:par>
                              <p:par>
                                <p:cTn id="78" presetID="1" presetClass="entr" presetSubtype="0"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aipanMicronesia"/>
          <p:cNvPicPr>
            <a:picLocks noGrp="1" noRot="1" noChangeAspect="1" noChangeArrowheads="1"/>
          </p:cNvPicPr>
          <p:nvPr>
            <p:ph type="body" sz="half" idx="1"/>
          </p:nvPr>
        </p:nvPicPr>
        <p:blipFill>
          <a:blip r:embed="rId2" cstate="print"/>
          <a:srcRect/>
          <a:stretch>
            <a:fillRect/>
          </a:stretch>
        </p:blipFill>
        <p:spPr>
          <a:xfrm>
            <a:off x="0" y="2057400"/>
            <a:ext cx="4343400" cy="2971800"/>
          </a:xfrm>
          <a:noFill/>
        </p:spPr>
      </p:pic>
      <p:pic>
        <p:nvPicPr>
          <p:cNvPr id="14341" name="Picture 5" descr="song que"/>
          <p:cNvPicPr>
            <a:picLocks noChangeAspect="1" noChangeArrowheads="1"/>
          </p:cNvPicPr>
          <p:nvPr/>
        </p:nvPicPr>
        <p:blipFill>
          <a:blip r:embed="rId3" cstate="print"/>
          <a:srcRect/>
          <a:stretch>
            <a:fillRect/>
          </a:stretch>
        </p:blipFill>
        <p:spPr bwMode="auto">
          <a:xfrm>
            <a:off x="4572000" y="2057400"/>
            <a:ext cx="4419600" cy="2971800"/>
          </a:xfrm>
          <a:prstGeom prst="rect">
            <a:avLst/>
          </a:prstGeom>
          <a:noFill/>
          <a:ln w="9525">
            <a:noFill/>
            <a:miter lim="800000"/>
            <a:headEnd/>
            <a:tailEnd/>
          </a:ln>
        </p:spPr>
      </p:pic>
      <p:sp>
        <p:nvSpPr>
          <p:cNvPr id="14342" name="Text Box 6"/>
          <p:cNvSpPr txBox="1">
            <a:spLocks noChangeArrowheads="1"/>
          </p:cNvSpPr>
          <p:nvPr/>
        </p:nvSpPr>
        <p:spPr bwMode="auto">
          <a:xfrm>
            <a:off x="228601" y="5486400"/>
            <a:ext cx="8915399" cy="954107"/>
          </a:xfrm>
          <a:prstGeom prst="rect">
            <a:avLst/>
          </a:prstGeom>
          <a:noFill/>
          <a:ln w="9525">
            <a:noFill/>
            <a:miter lim="800000"/>
            <a:headEnd/>
            <a:tailEnd/>
          </a:ln>
          <a:effectLst/>
        </p:spPr>
        <p:txBody>
          <a:bodyPr wrap="square">
            <a:spAutoFit/>
          </a:bodyPr>
          <a:lstStyle/>
          <a:p>
            <a:pPr eaLnBrk="1" hangingPunct="1"/>
            <a:r>
              <a:rPr lang="en-US" sz="2800" dirty="0" err="1" smtClean="0">
                <a:latin typeface="Times New Roman" pitchFamily="18" charset="0"/>
                <a:cs typeface="Times New Roman" pitchFamily="18" charset="0"/>
              </a:rPr>
              <a:t>S</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ngọt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còn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8" name="Content Placeholder 2"/>
          <p:cNvSpPr txBox="1">
            <a:spLocks/>
          </p:cNvSpPr>
          <p:nvPr/>
        </p:nvSpPr>
        <p:spPr bwMode="auto">
          <a:xfrm>
            <a:off x="304800" y="11430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pP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2: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nét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9" name="Title 1"/>
          <p:cNvSpPr>
            <a:spLocks noGrp="1"/>
          </p:cNvSpPr>
          <p:nvPr>
            <p:ph type="title"/>
          </p:nvPr>
        </p:nvSpPr>
        <p:spPr>
          <a:xfrm>
            <a:off x="457200" y="76200"/>
            <a:ext cx="8229600" cy="1143000"/>
          </a:xfrm>
        </p:spPr>
        <p:txBody>
          <a:bodyPr/>
          <a:lstStyle/>
          <a:p>
            <a:r>
              <a:rPr lang="en-US" b="1" dirty="0" smtClean="0">
                <a:solidFill>
                  <a:srgbClr val="FF0000"/>
                </a:solidFill>
                <a:latin typeface="Times New Roman" pitchFamily="18" charset="0"/>
                <a:cs typeface="Times New Roman" pitchFamily="18" charset="0"/>
              </a:rPr>
              <a:t>HOẠT ĐỘNG MỞ ĐẦU</a:t>
            </a:r>
            <a:endParaRPr lang="en-US"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par>
                                <p:cTn id="8" presetID="5" presetClass="entr" presetSubtype="1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checkerboard(across)">
                                      <p:cBhvr>
                                        <p:cTn id="10" dur="5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ppt_x"/>
                                          </p:val>
                                        </p:tav>
                                        <p:tav tm="100000">
                                          <p:val>
                                            <p:strVal val="#ppt_x"/>
                                          </p:val>
                                        </p:tav>
                                      </p:tavLst>
                                    </p:anim>
                                    <p:anim calcmode="lin" valueType="num">
                                      <p:cBhvr additive="base">
                                        <p:cTn id="1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524000"/>
            <a:ext cx="73914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20" name="AutoShape 8"/>
          <p:cNvSpPr>
            <a:spLocks noChangeArrowheads="1"/>
          </p:cNvSpPr>
          <p:nvPr/>
        </p:nvSpPr>
        <p:spPr bwMode="auto">
          <a:xfrm>
            <a:off x="6934200" y="838200"/>
            <a:ext cx="2209800" cy="3048000"/>
          </a:xfrm>
          <a:prstGeom prst="wedgeEllipseCallout">
            <a:avLst>
              <a:gd name="adj1" fmla="val -70877"/>
              <a:gd name="adj2" fmla="val -2790"/>
            </a:avLst>
          </a:prstGeom>
          <a:gradFill rotWithShape="1">
            <a:gsLst>
              <a:gs pos="0">
                <a:srgbClr val="CCFFCC"/>
              </a:gs>
              <a:gs pos="50000">
                <a:schemeClr val="bg1"/>
              </a:gs>
              <a:gs pos="100000">
                <a:srgbClr val="CCFFCC"/>
              </a:gs>
            </a:gsLst>
            <a:lin ang="5400000" scaled="1"/>
          </a:gradFill>
          <a:ln w="9525">
            <a:solidFill>
              <a:srgbClr val="FF00FF"/>
            </a:solidFill>
            <a:miter lim="800000"/>
            <a:headEnd/>
            <a:tailEnd/>
          </a:ln>
          <a:effectLst/>
          <a:extLst/>
        </p:spPr>
        <p:txBody>
          <a:bodyPr/>
          <a:lstStyle/>
          <a:p>
            <a:pPr algn="ctr" eaLnBrk="1" hangingPunct="1">
              <a:defRPr/>
            </a:pPr>
            <a:r>
              <a:rPr lang="en-US" altLang="en-US" sz="2400" dirty="0" err="1" smtClean="0">
                <a:solidFill>
                  <a:srgbClr val="FF0000"/>
                </a:solidFill>
                <a:latin typeface="Times New Roman" panose="02020603050405020304" pitchFamily="18" charset="0"/>
                <a:cs typeface="Times New Roman" panose="02020603050405020304" pitchFamily="18" charset="0"/>
              </a:rPr>
              <a:t>Kể</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tên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và</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xác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định</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các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Đại</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Dương</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trên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bản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đồ</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thế</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giới</a:t>
            </a:r>
            <a:r>
              <a:rPr lang="en-US" altLang="en-US" sz="2400"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endParaRPr>
          </a:p>
        </p:txBody>
      </p:sp>
      <p:sp>
        <p:nvSpPr>
          <p:cNvPr id="21" name="Text Box 29"/>
          <p:cNvSpPr txBox="1">
            <a:spLocks noChangeArrowheads="1"/>
          </p:cNvSpPr>
          <p:nvPr/>
        </p:nvSpPr>
        <p:spPr bwMode="auto">
          <a:xfrm rot="4680255">
            <a:off x="-233480" y="3681337"/>
            <a:ext cx="2660923"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Thái</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Bình</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2" name="Text Box 30"/>
          <p:cNvSpPr txBox="1">
            <a:spLocks noChangeArrowheads="1"/>
          </p:cNvSpPr>
          <p:nvPr/>
        </p:nvSpPr>
        <p:spPr bwMode="auto">
          <a:xfrm rot="4604200">
            <a:off x="2026650" y="3674148"/>
            <a:ext cx="2700755"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Đại</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Tây</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3" name="Text Box 29"/>
          <p:cNvSpPr txBox="1">
            <a:spLocks noChangeArrowheads="1"/>
          </p:cNvSpPr>
          <p:nvPr/>
        </p:nvSpPr>
        <p:spPr bwMode="auto">
          <a:xfrm rot="4680255">
            <a:off x="5453833" y="3250879"/>
            <a:ext cx="2496014"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Thái</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Bình</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4" name="Text Box 28"/>
          <p:cNvSpPr txBox="1">
            <a:spLocks noChangeArrowheads="1"/>
          </p:cNvSpPr>
          <p:nvPr/>
        </p:nvSpPr>
        <p:spPr bwMode="auto">
          <a:xfrm>
            <a:off x="4724400" y="3657600"/>
            <a:ext cx="1219200" cy="830997"/>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Ấn</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Độ</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5" name="Text Box 27"/>
          <p:cNvSpPr txBox="1">
            <a:spLocks noChangeArrowheads="1"/>
          </p:cNvSpPr>
          <p:nvPr/>
        </p:nvSpPr>
        <p:spPr bwMode="auto">
          <a:xfrm>
            <a:off x="2514600" y="1524000"/>
            <a:ext cx="2743200"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Bắc</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Băng</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xit" presetSubtype="4" fill="hold" grpId="1"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heckerboard(across)">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heckerboard(across)">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0" grpId="1" animBg="1"/>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600200"/>
            <a:ext cx="73914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13" name="AutoShape 8"/>
          <p:cNvSpPr>
            <a:spLocks noChangeArrowheads="1"/>
          </p:cNvSpPr>
          <p:nvPr/>
        </p:nvSpPr>
        <p:spPr bwMode="auto">
          <a:xfrm>
            <a:off x="7086600" y="685800"/>
            <a:ext cx="2057400" cy="3124200"/>
          </a:xfrm>
          <a:prstGeom prst="wedgeEllipseCallout">
            <a:avLst>
              <a:gd name="adj1" fmla="val -103074"/>
              <a:gd name="adj2" fmla="val -11698"/>
            </a:avLst>
          </a:prstGeom>
          <a:gradFill rotWithShape="1">
            <a:gsLst>
              <a:gs pos="0">
                <a:srgbClr val="CCFFCC"/>
              </a:gs>
              <a:gs pos="50000">
                <a:schemeClr val="bg1"/>
              </a:gs>
              <a:gs pos="100000">
                <a:srgbClr val="CCFFCC"/>
              </a:gs>
            </a:gsLst>
            <a:lin ang="5400000" scaled="1"/>
          </a:gradFill>
          <a:ln w="9525">
            <a:solidFill>
              <a:srgbClr val="FF00FF"/>
            </a:solidFill>
            <a:miter lim="800000"/>
            <a:headEnd/>
            <a:tailEnd/>
          </a:ln>
          <a:effectLst/>
          <a:extLst/>
        </p:spPr>
        <p:txBody>
          <a:bodyPr/>
          <a:lstStyle/>
          <a:p>
            <a:pPr algn="ctr" eaLnBrk="1" hangingPunct="1">
              <a:defRPr/>
            </a:pPr>
            <a:r>
              <a:rPr lang="en-US" sz="2400" b="1" dirty="0" smtClean="0">
                <a:solidFill>
                  <a:srgbClr val="FF0000"/>
                </a:solidFill>
                <a:latin typeface="Times New Roman" pitchFamily="18" charset="0"/>
                <a:cs typeface="Times New Roman" pitchFamily="18" charset="0"/>
              </a:rPr>
              <a:t>Cho </a:t>
            </a:r>
            <a:r>
              <a:rPr lang="en-US" sz="2400" b="1" dirty="0" err="1" smtClean="0">
                <a:solidFill>
                  <a:srgbClr val="FF0000"/>
                </a:solidFill>
                <a:latin typeface="Times New Roman" pitchFamily="18" charset="0"/>
                <a:cs typeface="Times New Roman" pitchFamily="18" charset="0"/>
              </a:rPr>
              <a:t>biết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tiếp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lục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nào</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14" name="Text Box 29"/>
          <p:cNvSpPr txBox="1">
            <a:spLocks noChangeArrowheads="1"/>
          </p:cNvSpPr>
          <p:nvPr/>
        </p:nvSpPr>
        <p:spPr bwMode="auto">
          <a:xfrm rot="4680255">
            <a:off x="5325932" y="3272174"/>
            <a:ext cx="2681412"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Thái</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Bình</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5" name="Text Box 26"/>
          <p:cNvSpPr txBox="1">
            <a:spLocks noChangeArrowheads="1"/>
          </p:cNvSpPr>
          <p:nvPr/>
        </p:nvSpPr>
        <p:spPr bwMode="auto">
          <a:xfrm rot="4276721">
            <a:off x="63844" y="3713874"/>
            <a:ext cx="2522053"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Thái</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Bình</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7" name="Text Box 27"/>
          <p:cNvSpPr txBox="1">
            <a:spLocks noChangeArrowheads="1"/>
          </p:cNvSpPr>
          <p:nvPr/>
        </p:nvSpPr>
        <p:spPr bwMode="auto">
          <a:xfrm>
            <a:off x="1600200" y="1676400"/>
            <a:ext cx="38862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Băng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18" name="Text Box 27"/>
          <p:cNvSpPr txBox="1">
            <a:spLocks noChangeArrowheads="1"/>
          </p:cNvSpPr>
          <p:nvPr/>
        </p:nvSpPr>
        <p:spPr bwMode="auto">
          <a:xfrm>
            <a:off x="1905000" y="4953000"/>
            <a:ext cx="38100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Cực</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19" name="Text Box 28"/>
          <p:cNvSpPr txBox="1">
            <a:spLocks noChangeArrowheads="1"/>
          </p:cNvSpPr>
          <p:nvPr/>
        </p:nvSpPr>
        <p:spPr bwMode="auto">
          <a:xfrm>
            <a:off x="4800600" y="2133600"/>
            <a:ext cx="1219200" cy="1200329"/>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Đông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6" name="Text Box 30"/>
          <p:cNvSpPr txBox="1">
            <a:spLocks noChangeArrowheads="1"/>
          </p:cNvSpPr>
          <p:nvPr/>
        </p:nvSpPr>
        <p:spPr bwMode="auto">
          <a:xfrm rot="4604200">
            <a:off x="850831" y="3426007"/>
            <a:ext cx="2971465"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Mỹ</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anim calcmode="discrete" valueType="clr">
                                      <p:cBhvr override="childStyle">
                                        <p:cTn id="1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
                                        </p:tgtEl>
                                        <p:attrNameLst>
                                          <p:attrName>fillcolor</p:attrName>
                                        </p:attrNameLst>
                                      </p:cBhvr>
                                      <p:tavLst>
                                        <p:tav tm="0">
                                          <p:val>
                                            <p:clrVal>
                                              <a:schemeClr val="accent2"/>
                                            </p:clrVal>
                                          </p:val>
                                        </p:tav>
                                        <p:tav tm="50000">
                                          <p:val>
                                            <p:clrVal>
                                              <a:schemeClr val="hlink"/>
                                            </p:clrVal>
                                          </p:val>
                                        </p:tav>
                                      </p:tavLst>
                                    </p:anim>
                                    <p:set>
                                      <p:cBhvr>
                                        <p:cTn id="20" dur="80"/>
                                        <p:tgtEl>
                                          <p:spTgt spid="13"/>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14" grpId="0"/>
      <p:bldP spid="15" grpId="0"/>
      <p:bldP spid="17" grpId="0"/>
      <p:bldP spid="18"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676400"/>
            <a:ext cx="91440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20" name="Text Box 29"/>
          <p:cNvSpPr txBox="1">
            <a:spLocks noChangeArrowheads="1"/>
          </p:cNvSpPr>
          <p:nvPr/>
        </p:nvSpPr>
        <p:spPr bwMode="auto">
          <a:xfrm rot="4680255">
            <a:off x="2625714" y="3646185"/>
            <a:ext cx="2442036"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Đại</a:t>
            </a:r>
            <a:r>
              <a:rPr lang="en-US" altLang="vi-VN" sz="2400"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1" name="Text Box 27"/>
          <p:cNvSpPr txBox="1">
            <a:spLocks noChangeArrowheads="1"/>
          </p:cNvSpPr>
          <p:nvPr/>
        </p:nvSpPr>
        <p:spPr bwMode="auto">
          <a:xfrm>
            <a:off x="2438400" y="1600200"/>
            <a:ext cx="40386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Băng</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2" name="Text Box 27"/>
          <p:cNvSpPr txBox="1">
            <a:spLocks noChangeArrowheads="1"/>
          </p:cNvSpPr>
          <p:nvPr/>
        </p:nvSpPr>
        <p:spPr bwMode="auto">
          <a:xfrm rot="10800000" flipV="1">
            <a:off x="2743200" y="5170710"/>
            <a:ext cx="42672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Cực</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3" name="Text Box 28"/>
          <p:cNvSpPr txBox="1">
            <a:spLocks noChangeArrowheads="1"/>
          </p:cNvSpPr>
          <p:nvPr/>
        </p:nvSpPr>
        <p:spPr bwMode="auto">
          <a:xfrm rot="20446570">
            <a:off x="2558005" y="2184940"/>
            <a:ext cx="553998" cy="3298941"/>
          </a:xfrm>
          <a:prstGeom prst="rect">
            <a:avLst/>
          </a:prstGeom>
          <a:noFill/>
          <a:ln>
            <a:noFill/>
          </a:ln>
          <a:effectLst/>
          <a:extLst/>
        </p:spPr>
        <p:txBody>
          <a:bodyPr vert="vert"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Mỹ</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4" name="Text Box 30"/>
          <p:cNvSpPr txBox="1">
            <a:spLocks noChangeArrowheads="1"/>
          </p:cNvSpPr>
          <p:nvPr/>
        </p:nvSpPr>
        <p:spPr bwMode="auto">
          <a:xfrm rot="511817">
            <a:off x="4502038" y="2098696"/>
            <a:ext cx="1685406" cy="1569660"/>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Đông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và</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Phi</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228600" y="1828800"/>
            <a:ext cx="89154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13" name="Text Box 28"/>
          <p:cNvSpPr txBox="1">
            <a:spLocks noChangeArrowheads="1"/>
          </p:cNvSpPr>
          <p:nvPr/>
        </p:nvSpPr>
        <p:spPr bwMode="auto">
          <a:xfrm>
            <a:off x="5715000" y="3505200"/>
            <a:ext cx="1143000" cy="830997"/>
          </a:xfrm>
          <a:prstGeom prst="rect">
            <a:avLst/>
          </a:prstGeom>
          <a:noFill/>
          <a:ln>
            <a:noFill/>
          </a:ln>
          <a:effectLst/>
          <a:extLst/>
        </p:spPr>
        <p:txBody>
          <a:bodyPr wrap="square">
            <a:spAutoFit/>
          </a:bodyPr>
          <a:lstStyle/>
          <a:p>
            <a:pPr eaLnBrk="1" hangingPunct="1">
              <a:spcBef>
                <a:spcPct val="50000"/>
              </a:spcBef>
              <a:defRPr/>
            </a:pP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Ấn</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Độ</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0" name="Text Box 28"/>
          <p:cNvSpPr txBox="1">
            <a:spLocks noChangeArrowheads="1"/>
          </p:cNvSpPr>
          <p:nvPr/>
        </p:nvSpPr>
        <p:spPr bwMode="auto">
          <a:xfrm>
            <a:off x="5867400" y="2590800"/>
            <a:ext cx="1600200" cy="830997"/>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1" name="Text Box 27"/>
          <p:cNvSpPr txBox="1">
            <a:spLocks noChangeArrowheads="1"/>
          </p:cNvSpPr>
          <p:nvPr/>
        </p:nvSpPr>
        <p:spPr bwMode="auto">
          <a:xfrm>
            <a:off x="3048000" y="5257800"/>
            <a:ext cx="39624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Cực</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3" name="Text Box 30"/>
          <p:cNvSpPr txBox="1">
            <a:spLocks noChangeArrowheads="1"/>
          </p:cNvSpPr>
          <p:nvPr/>
        </p:nvSpPr>
        <p:spPr bwMode="auto">
          <a:xfrm rot="21334180">
            <a:off x="7232212" y="2421146"/>
            <a:ext cx="1635248" cy="2308324"/>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Đông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Đại</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Dương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và</a:t>
            </a:r>
            <a:r>
              <a:rPr lang="en-US" altLang="vi-VN" sz="2400" dirty="0" smtClean="0">
                <a:effectLst>
                  <a:outerShdw blurRad="38100" dist="38100" dir="2700000" algn="tl">
                    <a:srgbClr val="C0C0C0"/>
                  </a:outerShdw>
                </a:effectLst>
                <a:latin typeface="Times New Roman" pitchFamily="18" charset="0"/>
                <a:cs typeface="Times New Roman" pitchFamily="18" charset="0"/>
              </a:rPr>
              <a:t> TBD</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4" name="Text Box 30"/>
          <p:cNvSpPr txBox="1">
            <a:spLocks noChangeArrowheads="1"/>
          </p:cNvSpPr>
          <p:nvPr/>
        </p:nvSpPr>
        <p:spPr bwMode="auto">
          <a:xfrm rot="515284">
            <a:off x="4575826" y="2831072"/>
            <a:ext cx="1344843" cy="2312956"/>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Phi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và</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Đại</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20" grpId="0"/>
      <p:bldP spid="21"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600200"/>
            <a:ext cx="87630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8" name="Text Box 27"/>
          <p:cNvSpPr txBox="1">
            <a:spLocks noChangeArrowheads="1"/>
          </p:cNvSpPr>
          <p:nvPr/>
        </p:nvSpPr>
        <p:spPr bwMode="auto">
          <a:xfrm>
            <a:off x="3200400" y="1524000"/>
            <a:ext cx="2667000"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Băng</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9" name="Text Box 27"/>
          <p:cNvSpPr txBox="1">
            <a:spLocks noChangeArrowheads="1"/>
          </p:cNvSpPr>
          <p:nvPr/>
        </p:nvSpPr>
        <p:spPr bwMode="auto">
          <a:xfrm>
            <a:off x="0" y="2209800"/>
            <a:ext cx="7010400"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smtClean="0">
                <a:effectLst>
                  <a:outerShdw blurRad="38100" dist="38100" dir="2700000" algn="tl">
                    <a:srgbClr val="C0C0C0"/>
                  </a:outerShdw>
                </a:effectLst>
                <a:latin typeface="Times New Roman" pitchFamily="18" charset="0"/>
                <a:cs typeface="Times New Roman" pitchFamily="18" charset="0"/>
              </a:rPr>
              <a:t>TBD,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Mỹ</a:t>
            </a:r>
            <a:r>
              <a:rPr lang="en-US" altLang="vi-VN" sz="2400" dirty="0" smtClean="0">
                <a:effectLst>
                  <a:outerShdw blurRad="38100" dist="38100" dir="2700000" algn="tl">
                    <a:srgbClr val="C0C0C0"/>
                  </a:outerShdw>
                </a:effectLst>
                <a:latin typeface="Times New Roman" pitchFamily="18" charset="0"/>
                <a:cs typeface="Times New Roman" pitchFamily="18" charset="0"/>
              </a:rPr>
              <a:t>, ĐTD,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6096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sp>
        <p:nvSpPr>
          <p:cNvPr id="10" name="Text Box 156"/>
          <p:cNvSpPr txBox="1">
            <a:spLocks noChangeArrowheads="1"/>
          </p:cNvSpPr>
          <p:nvPr/>
        </p:nvSpPr>
        <p:spPr bwMode="auto">
          <a:xfrm>
            <a:off x="228600" y="1295400"/>
            <a:ext cx="8839200" cy="954107"/>
          </a:xfrm>
          <a:prstGeom prst="rect">
            <a:avLst/>
          </a:prstGeom>
          <a:noFill/>
          <a:ln w="9525">
            <a:noFill/>
            <a:miter lim="800000"/>
            <a:headEnd/>
            <a:tailEnd/>
          </a:ln>
        </p:spPr>
        <p:txBody>
          <a:bodyPr wrap="square">
            <a:spAutoFit/>
          </a:bodyPr>
          <a:lstStyle/>
          <a:p>
            <a:pPr eaLnBrk="1" hangingPunct="1">
              <a:spcBef>
                <a:spcPct val="50000"/>
              </a:spcBef>
            </a:pPr>
            <a:r>
              <a:rPr lang="en-US" altLang="vi-VN" sz="2800" dirty="0" err="1">
                <a:solidFill>
                  <a:srgbClr val="FF0000"/>
                </a:solidFill>
                <a:latin typeface="Times New Roman" pitchFamily="18" charset="0"/>
                <a:cs typeface="Times New Roman" pitchFamily="18" charset="0"/>
              </a:rPr>
              <a:t>Nếu</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diện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tích</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bề</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mặt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Trái</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Đất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là</a:t>
            </a:r>
            <a:r>
              <a:rPr lang="en-US" altLang="vi-VN" sz="2800" dirty="0">
                <a:solidFill>
                  <a:srgbClr val="FF0000"/>
                </a:solidFill>
                <a:latin typeface="Times New Roman" pitchFamily="18" charset="0"/>
                <a:cs typeface="Times New Roman" pitchFamily="18" charset="0"/>
              </a:rPr>
              <a:t> 510 </a:t>
            </a:r>
            <a:r>
              <a:rPr lang="en-US" altLang="vi-VN" sz="2800" dirty="0" err="1">
                <a:solidFill>
                  <a:srgbClr val="FF0000"/>
                </a:solidFill>
                <a:latin typeface="Times New Roman" pitchFamily="18" charset="0"/>
                <a:cs typeface="Times New Roman" pitchFamily="18" charset="0"/>
              </a:rPr>
              <a:t>triệu</a:t>
            </a:r>
            <a:r>
              <a:rPr lang="en-US" altLang="vi-VN" sz="2800" dirty="0">
                <a:solidFill>
                  <a:srgbClr val="FF0000"/>
                </a:solidFill>
                <a:latin typeface="Times New Roman" pitchFamily="18" charset="0"/>
                <a:cs typeface="Times New Roman" pitchFamily="18" charset="0"/>
              </a:rPr>
              <a:t> km</a:t>
            </a:r>
            <a:r>
              <a:rPr lang="en-US" altLang="vi-VN" sz="2800" baseline="30000" dirty="0">
                <a:solidFill>
                  <a:srgbClr val="FF0000"/>
                </a:solidFill>
                <a:latin typeface="Times New Roman" pitchFamily="18" charset="0"/>
                <a:cs typeface="Times New Roman" pitchFamily="18" charset="0"/>
              </a:rPr>
              <a:t>2 </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thì</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diện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tích</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bề</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mặt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các</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đại</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dương</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chiếm</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bao</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nhiêu</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phần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trăm</a:t>
            </a:r>
            <a:r>
              <a:rPr lang="en-US" altLang="vi-VN" sz="2800" dirty="0">
                <a:solidFill>
                  <a:srgbClr val="FF0000"/>
                </a:solidFill>
                <a:latin typeface="Times New Roman" pitchFamily="18" charset="0"/>
                <a:cs typeface="Times New Roman" pitchFamily="18" charset="0"/>
              </a:rPr>
              <a:t>?</a:t>
            </a:r>
            <a:endParaRPr lang="en-US" altLang="vi-VN" sz="2800" baseline="30000" dirty="0">
              <a:solidFill>
                <a:srgbClr val="FF0000"/>
              </a:solidFill>
              <a:latin typeface="Times New Roman" pitchFamily="18" charset="0"/>
              <a:cs typeface="Times New Roman" pitchFamily="18" charset="0"/>
            </a:endParaRPr>
          </a:p>
        </p:txBody>
      </p:sp>
      <p:graphicFrame>
        <p:nvGraphicFramePr>
          <p:cNvPr id="11" name="Content Placeholder 4"/>
          <p:cNvGraphicFramePr>
            <a:graphicFrameLocks/>
          </p:cNvGraphicFramePr>
          <p:nvPr/>
        </p:nvGraphicFramePr>
        <p:xfrm>
          <a:off x="762000" y="2438400"/>
          <a:ext cx="8305800" cy="4175744"/>
        </p:xfrm>
        <a:graphic>
          <a:graphicData uri="http://schemas.openxmlformats.org/drawingml/2006/table">
            <a:tbl>
              <a:tblPr firstRow="1" bandRow="1">
                <a:tableStyleId>{5C22544A-7EE6-4342-B048-85BDC9FD1C3A}</a:tableStyleId>
              </a:tblPr>
              <a:tblGrid>
                <a:gridCol w="3352800"/>
                <a:gridCol w="1828800"/>
                <a:gridCol w="3124200"/>
              </a:tblGrid>
              <a:tr h="1676400">
                <a:tc>
                  <a:txBody>
                    <a:bodyPr/>
                    <a:lstStyle/>
                    <a:p>
                      <a:pPr algn="ct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Các</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đại</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dương</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trên</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Trái</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Đất</a:t>
                      </a:r>
                      <a:endParaRPr lang="en-US" sz="2800" b="1" dirty="0">
                        <a:solidFill>
                          <a:schemeClr val="bg1"/>
                        </a:solidFill>
                      </a:endParaRPr>
                    </a:p>
                  </a:txBody>
                  <a:tcPr marT="45712" marB="4571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Diện</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triệu</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km</a:t>
                      </a:r>
                      <a:r>
                        <a:rPr kumimoji="0" lang="en-US" altLang="vi-VN" sz="2800" b="1"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a:t>
                      </a:r>
                    </a:p>
                    <a:p>
                      <a:pPr algn="ctr"/>
                      <a:endParaRPr lang="en-US" sz="1800" b="1" dirty="0"/>
                    </a:p>
                  </a:txBody>
                  <a:tcPr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Tỉ</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lệ</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diện</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(So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diện</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bề</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mặt</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Trái</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Đất</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a:t>
                      </a:r>
                    </a:p>
                    <a:p>
                      <a:pPr algn="ctr"/>
                      <a:endParaRPr lang="en-US" sz="1800" dirty="0"/>
                    </a:p>
                  </a:txBody>
                  <a:tcPr marT="45712" marB="45712"/>
                </a:tc>
              </a:tr>
              <a:tr h="716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Thái</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Bình</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Đại</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Tây</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Ấn</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Độ</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Bắc</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Băng</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C00000"/>
                          </a:solidFill>
                          <a:effectLst/>
                          <a:latin typeface="Times New Roman" panose="02020603050405020304" pitchFamily="18" charset="0"/>
                        </a:rPr>
                        <a:t>Tổng</a:t>
                      </a:r>
                      <a:r>
                        <a:rPr kumimoji="0" lang="en-US" altLang="vi-VN" sz="2800" b="1" i="0" u="none" strike="noStrike" cap="none" normalizeH="0" baseline="0" dirty="0" smtClean="0">
                          <a:ln>
                            <a:noFill/>
                          </a:ln>
                          <a:solidFill>
                            <a:srgbClr val="C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C00000"/>
                          </a:solidFill>
                          <a:effectLst/>
                          <a:latin typeface="Times New Roman" panose="02020603050405020304" pitchFamily="18" charset="0"/>
                        </a:rPr>
                        <a:t>diện</a:t>
                      </a:r>
                      <a:r>
                        <a:rPr kumimoji="0" lang="en-US" altLang="vi-VN" sz="2800" b="1" i="0" u="none" strike="noStrike" cap="none" normalizeH="0" baseline="0" dirty="0" smtClean="0">
                          <a:ln>
                            <a:noFill/>
                          </a:ln>
                          <a:solidFill>
                            <a:srgbClr val="C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C00000"/>
                          </a:solidFill>
                          <a:effectLst/>
                          <a:latin typeface="Times New Roman" panose="02020603050405020304" pitchFamily="18" charset="0"/>
                        </a:rPr>
                        <a:t>tích</a:t>
                      </a:r>
                      <a:r>
                        <a:rPr kumimoji="0" lang="en-US" altLang="vi-VN" sz="2800" b="1" i="0" u="none" strike="noStrike" cap="none" normalizeH="0" baseline="0" dirty="0" smtClean="0">
                          <a:ln>
                            <a:noFill/>
                          </a:ln>
                          <a:solidFill>
                            <a:srgbClr val="C00000"/>
                          </a:solidFill>
                          <a:effectLst/>
                          <a:latin typeface="Times New Roman" panose="02020603050405020304" pitchFamily="18" charset="0"/>
                        </a:rPr>
                        <a:t> </a:t>
                      </a:r>
                    </a:p>
                    <a:p>
                      <a:pPr algn="ctr"/>
                      <a:endParaRPr lang="en-US" sz="1800" dirty="0"/>
                    </a:p>
                  </a:txBody>
                  <a:tcPr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179,6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93,4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74,9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13,1</a:t>
                      </a:r>
                      <a:endParaRPr lang="en-US" altLang="vi-VN" sz="2800" dirty="0" smtClean="0">
                        <a:solidFill>
                          <a:srgbClr val="C00000"/>
                        </a:solidFill>
                      </a:endParaRPr>
                    </a:p>
                    <a:p>
                      <a:pPr algn="ctr"/>
                      <a:endParaRPr lang="en-US" sz="1800"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vi-VN" sz="2800"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vi-VN" sz="2800" b="1" dirty="0" smtClean="0">
                        <a:solidFill>
                          <a:srgbClr val="000000"/>
                        </a:solidFill>
                      </a:endParaRPr>
                    </a:p>
                    <a:p>
                      <a:pPr algn="ctr"/>
                      <a:endParaRPr lang="en-US" sz="2800" dirty="0"/>
                    </a:p>
                  </a:txBody>
                  <a:tcPr marT="45712" marB="45712"/>
                </a:tc>
              </a:tr>
            </a:tbl>
          </a:graphicData>
        </a:graphic>
      </p:graphicFrame>
      <p:sp>
        <p:nvSpPr>
          <p:cNvPr id="13" name="Rectangle 12"/>
          <p:cNvSpPr>
            <a:spLocks noChangeArrowheads="1"/>
          </p:cNvSpPr>
          <p:nvPr/>
        </p:nvSpPr>
        <p:spPr bwMode="auto">
          <a:xfrm>
            <a:off x="4495800" y="5867400"/>
            <a:ext cx="869950" cy="641350"/>
          </a:xfrm>
          <a:prstGeom prst="rect">
            <a:avLst/>
          </a:prstGeom>
          <a:noFill/>
          <a:ln w="9525">
            <a:noFill/>
            <a:miter lim="800000"/>
            <a:headEnd/>
            <a:tailEnd/>
          </a:ln>
        </p:spPr>
        <p:txBody>
          <a:bodyPr wrap="none">
            <a:spAutoFit/>
          </a:bodyPr>
          <a:lstStyle/>
          <a:p>
            <a:pPr eaLnBrk="1" hangingPunct="1">
              <a:spcBef>
                <a:spcPct val="50000"/>
              </a:spcBef>
            </a:pPr>
            <a:r>
              <a:rPr lang="en-US" altLang="vi-VN" sz="3600" b="1" dirty="0">
                <a:solidFill>
                  <a:srgbClr val="C00000"/>
                </a:solidFill>
              </a:rPr>
              <a:t>361</a:t>
            </a:r>
          </a:p>
        </p:txBody>
      </p:sp>
      <p:sp>
        <p:nvSpPr>
          <p:cNvPr id="14" name="Rectangle 13"/>
          <p:cNvSpPr>
            <a:spLocks noChangeArrowheads="1"/>
          </p:cNvSpPr>
          <p:nvPr/>
        </p:nvSpPr>
        <p:spPr bwMode="auto">
          <a:xfrm>
            <a:off x="5837238" y="4724400"/>
            <a:ext cx="3230562" cy="685800"/>
          </a:xfrm>
          <a:prstGeom prst="rect">
            <a:avLst/>
          </a:prstGeom>
          <a:solidFill>
            <a:schemeClr val="accent1"/>
          </a:solidFill>
          <a:ln w="9525" algn="ctr">
            <a:solidFill>
              <a:schemeClr val="tx1"/>
            </a:solidFill>
            <a:round/>
            <a:headEnd/>
            <a:tailEnd/>
          </a:ln>
        </p:spPr>
        <p:txBody>
          <a:bodyPr/>
          <a:lstStyle/>
          <a:p>
            <a:pPr eaLnBrk="1" hangingPunct="1"/>
            <a:r>
              <a:rPr lang="en-US" altLang="vi-VN" sz="3200" dirty="0"/>
              <a:t>361 x 100 : 510 =</a:t>
            </a:r>
            <a:endParaRPr lang="vi-VN" altLang="vi-VN" sz="3200" dirty="0"/>
          </a:p>
        </p:txBody>
      </p:sp>
      <p:sp>
        <p:nvSpPr>
          <p:cNvPr id="15" name="Text Box 138"/>
          <p:cNvSpPr txBox="1">
            <a:spLocks noChangeArrowheads="1"/>
          </p:cNvSpPr>
          <p:nvPr/>
        </p:nvSpPr>
        <p:spPr bwMode="auto">
          <a:xfrm>
            <a:off x="6172200" y="5867400"/>
            <a:ext cx="2751138" cy="701675"/>
          </a:xfrm>
          <a:prstGeom prst="rect">
            <a:avLst/>
          </a:prstGeom>
          <a:noFill/>
          <a:ln w="9525">
            <a:noFill/>
            <a:miter lim="800000"/>
            <a:headEnd/>
            <a:tailEnd/>
          </a:ln>
        </p:spPr>
        <p:txBody>
          <a:bodyPr>
            <a:spAutoFit/>
          </a:bodyPr>
          <a:lstStyle/>
          <a:p>
            <a:pPr algn="ctr" eaLnBrk="1" hangingPunct="1">
              <a:spcBef>
                <a:spcPct val="50000"/>
              </a:spcBef>
            </a:pPr>
            <a:r>
              <a:rPr lang="en-US" altLang="vi-VN" sz="4000" b="1" dirty="0">
                <a:solidFill>
                  <a:srgbClr val="C00000"/>
                </a:solidFill>
              </a:rPr>
              <a:t>70,8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1"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allAtOnce"/>
      <p:bldP spid="14" grpId="1" animBg="1"/>
      <p:bldP spid="15"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0000FF"/>
          </a:solidFill>
          <a:round/>
          <a:headEnd/>
          <a:tailEnd type="triangle" w="med" len="med"/>
        </a:ln>
        <a:effectLst/>
      </a:spPr>
      <a:bodyPr/>
      <a:lstStyle>
        <a:defPPr>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6540</TotalTime>
  <Words>1269</Words>
  <Application>Microsoft Office PowerPoint</Application>
  <PresentationFormat>On-screen Show (4:3)</PresentationFormat>
  <Paragraphs>169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.VnTime</vt:lpstr>
      <vt:lpstr>Arial</vt:lpstr>
      <vt:lpstr>Calibri</vt:lpstr>
      <vt:lpstr>Times New Roman</vt:lpstr>
      <vt:lpstr>Default Design</vt:lpstr>
      <vt:lpstr>PowerPoint Presentation</vt:lpstr>
      <vt:lpstr>HOẠT ĐỘNG MỞ ĐẦU</vt:lpstr>
      <vt:lpstr>HOẠT ĐỘNG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Thin</dc:creator>
  <cp:lastModifiedBy>Admin</cp:lastModifiedBy>
  <cp:revision>237</cp:revision>
  <cp:lastPrinted>2018-03-28T16:59:24Z</cp:lastPrinted>
  <dcterms:created xsi:type="dcterms:W3CDTF">2011-03-13T17:36:39Z</dcterms:created>
  <dcterms:modified xsi:type="dcterms:W3CDTF">2026-04-11T13:30:56Z</dcterms:modified>
</cp:coreProperties>
</file>