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74" r:id="rId2"/>
    <p:sldId id="284" r:id="rId3"/>
    <p:sldId id="257" r:id="rId4"/>
    <p:sldId id="258" r:id="rId5"/>
    <p:sldId id="259" r:id="rId6"/>
    <p:sldId id="289" r:id="rId7"/>
    <p:sldId id="267" r:id="rId8"/>
    <p:sldId id="292" r:id="rId9"/>
    <p:sldId id="293" r:id="rId10"/>
    <p:sldId id="294" r:id="rId11"/>
    <p:sldId id="286" r:id="rId12"/>
    <p:sldId id="295" r:id="rId13"/>
    <p:sldId id="296" r:id="rId14"/>
    <p:sldId id="268" r:id="rId15"/>
    <p:sldId id="297" r:id="rId16"/>
    <p:sldId id="260" r:id="rId17"/>
    <p:sldId id="283" r:id="rId18"/>
    <p:sldId id="290" r:id="rId19"/>
    <p:sldId id="298" r:id="rId20"/>
    <p:sldId id="299" r:id="rId21"/>
    <p:sldId id="300" r:id="rId22"/>
    <p:sldId id="271" r:id="rId23"/>
    <p:sldId id="301" r:id="rId24"/>
    <p:sldId id="291" r:id="rId25"/>
    <p:sldId id="269" r:id="rId26"/>
    <p:sldId id="273" r:id="rId27"/>
    <p:sldId id="281" r:id="rId28"/>
    <p:sldId id="280"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DD7F6-B9AA-40C2-BFC1-EF8614CC995E}" type="datetimeFigureOut">
              <a:rPr lang="vi-VN" smtClean="0"/>
              <a:t>15/11/2024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D8D94-193B-4EEF-B6A9-B8D13F2EB075}" type="slidenum">
              <a:rPr lang="vi-VN" smtClean="0"/>
              <a:t>‹#›</a:t>
            </a:fld>
            <a:endParaRPr lang="vi-VN"/>
          </a:p>
        </p:txBody>
      </p:sp>
    </p:spTree>
    <p:extLst>
      <p:ext uri="{BB962C8B-B14F-4D97-AF65-F5344CB8AC3E}">
        <p14:creationId xmlns:p14="http://schemas.microsoft.com/office/powerpoint/2010/main" val="122037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701D8D94-193B-4EEF-B6A9-B8D13F2EB075}" type="slidenum">
              <a:rPr lang="vi-VN" smtClean="0"/>
              <a:t>15</a:t>
            </a:fld>
            <a:endParaRPr lang="vi-VN"/>
          </a:p>
        </p:txBody>
      </p:sp>
    </p:spTree>
    <p:extLst>
      <p:ext uri="{BB962C8B-B14F-4D97-AF65-F5344CB8AC3E}">
        <p14:creationId xmlns:p14="http://schemas.microsoft.com/office/powerpoint/2010/main" val="309760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8.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6.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70.jpeg"/><Relationship Id="rId4" Type="http://schemas.openxmlformats.org/officeDocument/2006/relationships/image" Target="../media/image38.png"/><Relationship Id="rId9" Type="http://schemas.openxmlformats.org/officeDocument/2006/relationships/image" Target="../media/image43.sv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76.sv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6.svg"/><Relationship Id="rId7" Type="http://schemas.openxmlformats.org/officeDocument/2006/relationships/image" Target="../media/image39.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5.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796" y="5960269"/>
            <a:ext cx="3594408" cy="3267644"/>
          </a:xfrm>
          <a:prstGeom prst="rect">
            <a:avLst/>
          </a:prstGeom>
        </p:spPr>
      </p:pic>
      <p:sp>
        <p:nvSpPr>
          <p:cNvPr id="3" name="TextBox 2"/>
          <p:cNvSpPr txBox="1"/>
          <p:nvPr/>
        </p:nvSpPr>
        <p:spPr>
          <a:xfrm>
            <a:off x="7696200" y="3695700"/>
            <a:ext cx="8976360" cy="3944862"/>
          </a:xfrm>
          <a:prstGeom prst="rect">
            <a:avLst/>
          </a:prstGeom>
          <a:noFill/>
        </p:spPr>
        <p:txBody>
          <a:bodyPr wrap="square" rtlCol="0">
            <a:spAutoFit/>
          </a:bodyPr>
          <a:lstStyle/>
          <a:p>
            <a:pPr algn="just">
              <a:lnSpc>
                <a:spcPct val="200000"/>
              </a:lnSpc>
            </a:pPr>
            <a:r>
              <a:rPr lang="en-US" sz="4400" b="1">
                <a:latin typeface="Arial" pitchFamily="34" charset="0"/>
                <a:cs typeface="Arial" pitchFamily="34" charset="0"/>
              </a:rPr>
              <a:t>Kể tên các loại thiên tai mà em biết. Loại thiên tai xảy ra thường xuyên ở nước ta là loại nào?</a:t>
            </a:r>
            <a:endParaRPr lang="vi-VN" sz="4400" b="1">
              <a:latin typeface="Arial" pitchFamily="34" charset="0"/>
              <a:cs typeface="Arial" pitchFamily="34" charset="0"/>
            </a:endParaRPr>
          </a:p>
        </p:txBody>
      </p:sp>
      <p:sp>
        <p:nvSpPr>
          <p:cNvPr id="4" name="TextBox 3"/>
          <p:cNvSpPr txBox="1"/>
          <p:nvPr/>
        </p:nvSpPr>
        <p:spPr>
          <a:xfrm>
            <a:off x="9840149" y="1961087"/>
            <a:ext cx="5137945" cy="1107996"/>
          </a:xfrm>
          <a:prstGeom prst="rect">
            <a:avLst/>
          </a:prstGeom>
          <a:noFill/>
        </p:spPr>
        <p:txBody>
          <a:bodyPr wrap="none" rtlCol="0">
            <a:spAutoFit/>
          </a:bodyPr>
          <a:lstStyle/>
          <a:p>
            <a:r>
              <a:rPr lang="en-US" sz="6600" b="1">
                <a:solidFill>
                  <a:srgbClr val="FF0000"/>
                </a:solidFill>
                <a:latin typeface="Arial" pitchFamily="34" charset="0"/>
                <a:cs typeface="Arial" pitchFamily="34" charset="0"/>
              </a:rPr>
              <a:t>KHỞI ĐỘNG</a:t>
            </a:r>
            <a:endParaRPr lang="vi-VN" sz="6600" b="1">
              <a:solidFill>
                <a:srgbClr val="FF0000"/>
              </a:solidFill>
              <a:latin typeface="Arial" pitchFamily="34" charset="0"/>
              <a:cs typeface="Arial" pitchFamily="34" charset="0"/>
            </a:endParaRPr>
          </a:p>
        </p:txBody>
      </p:sp>
      <p:pic>
        <p:nvPicPr>
          <p:cNvPr id="5" name="Chúng-em-cần-hòa-bình-Âm-nhạc-lớp-7-Tập-há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3664990" y="1221553"/>
            <a:ext cx="1305509" cy="1214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39013E-6 L 0.1625 -0.40832 " pathEditMode="relative" rAng="0" ptsTypes="AA">
                                      <p:cBhvr>
                                        <p:cTn id="6" dur="2000" fill="hold"/>
                                        <p:tgtEl>
                                          <p:spTgt spid="2"/>
                                        </p:tgtEl>
                                        <p:attrNameLst>
                                          <p:attrName>ppt_x</p:attrName>
                                          <p:attrName>ppt_y</p:attrName>
                                        </p:attrNameLst>
                                      </p:cBhvr>
                                      <p:rCtr x="8125" y="-204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7209"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8839200" y="5676900"/>
            <a:ext cx="9144000" cy="4247317"/>
          </a:xfrm>
          <a:prstGeom prst="rect">
            <a:avLst/>
          </a:prstGeom>
        </p:spPr>
        <p:txBody>
          <a:bodyPr>
            <a:spAutoFit/>
          </a:bodyPr>
          <a:lstStyle/>
          <a:p>
            <a:pPr algn="just">
              <a:lnSpc>
                <a:spcPct val="150000"/>
              </a:lnSpc>
            </a:pPr>
            <a:r>
              <a:rPr lang="nl-NL" sz="3600" b="1">
                <a:solidFill>
                  <a:srgbClr val="FF0000"/>
                </a:solidFill>
                <a:latin typeface="Arial" pitchFamily="34" charset="0"/>
                <a:cs typeface="Arial" pitchFamily="34" charset="0"/>
              </a:rPr>
              <a:t>- DÔNG, SÉT: </a:t>
            </a:r>
            <a:r>
              <a:rPr lang="nl-NL" sz="3600">
                <a:latin typeface="Arial" pitchFamily="34" charset="0"/>
                <a:cs typeface="Arial" pitchFamily="34" charset="0"/>
              </a:rPr>
              <a:t>Tia chớp, sét chạy ngoằn ngoèo kèm theo tiếng sấm nổ rền vang liên hồi, gió thổi rất mạnh và mưa to. Sét thường đánh vào những vật thể cao hoặc làm bằng kim loại.</a:t>
            </a:r>
            <a:endParaRPr lang="vi-VN" sz="3600">
              <a:latin typeface="Arial" pitchFamily="34" charset="0"/>
              <a:cs typeface="Arial" pitchFamily="34" charset="0"/>
            </a:endParaRPr>
          </a:p>
        </p:txBody>
      </p:sp>
      <p:sp>
        <p:nvSpPr>
          <p:cNvPr id="3" name="Rectangle 2"/>
          <p:cNvSpPr/>
          <p:nvPr/>
        </p:nvSpPr>
        <p:spPr>
          <a:xfrm>
            <a:off x="381000" y="226716"/>
            <a:ext cx="7864475" cy="4247317"/>
          </a:xfrm>
          <a:prstGeom prst="rect">
            <a:avLst/>
          </a:prstGeom>
        </p:spPr>
        <p:txBody>
          <a:bodyPr wrap="square">
            <a:spAutoFit/>
          </a:bodyPr>
          <a:lstStyle/>
          <a:p>
            <a:pPr lvl="0" algn="just">
              <a:lnSpc>
                <a:spcPct val="150000"/>
              </a:lnSpc>
            </a:pPr>
            <a:r>
              <a:rPr lang="nl-NL" sz="3600" b="1">
                <a:solidFill>
                  <a:srgbClr val="FF0000"/>
                </a:solidFill>
                <a:latin typeface="Arial" pitchFamily="34" charset="0"/>
                <a:cs typeface="Arial" pitchFamily="34" charset="0"/>
              </a:rPr>
              <a:t>- LỤT: </a:t>
            </a:r>
            <a:r>
              <a:rPr lang="nl-NL" sz="3600">
                <a:solidFill>
                  <a:prstClr val="black"/>
                </a:solidFill>
                <a:latin typeface="Arial" pitchFamily="34" charset="0"/>
                <a:cs typeface="Arial" pitchFamily="34" charset="0"/>
              </a:rPr>
              <a:t>Nước dâng cao do mưa lũ, triểu cường, nước biển dâng gây ra, làm ngập cả một vùng rộng lớn, có thể nhấn chìm nhà cửa, ruộng đồng, cây cối.</a:t>
            </a:r>
            <a:endParaRPr lang="vi-VN" sz="3600">
              <a:solidFill>
                <a:prstClr val="black"/>
              </a:solidFill>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1028700"/>
            <a:ext cx="6400800" cy="38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7" y="5676900"/>
            <a:ext cx="63246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7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anim calcmode="lin" valueType="num">
                                      <p:cBhvr>
                                        <p:cTn id="20" dur="1000" fill="hold"/>
                                        <p:tgtEl>
                                          <p:spTgt spid="4099"/>
                                        </p:tgtEl>
                                        <p:attrNameLst>
                                          <p:attrName>ppt_x</p:attrName>
                                        </p:attrNameLst>
                                      </p:cBhvr>
                                      <p:tavLst>
                                        <p:tav tm="0">
                                          <p:val>
                                            <p:strVal val="#ppt_x"/>
                                          </p:val>
                                        </p:tav>
                                        <p:tav tm="100000">
                                          <p:val>
                                            <p:strVal val="#ppt_x"/>
                                          </p:val>
                                        </p:tav>
                                      </p:tavLst>
                                    </p:anim>
                                    <p:anim calcmode="lin" valueType="num">
                                      <p:cBhvr>
                                        <p:cTn id="21" dur="1000" fill="hold"/>
                                        <p:tgtEl>
                                          <p:spTgt spid="409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p:cNvSpPr/>
          <p:nvPr/>
        </p:nvSpPr>
        <p:spPr>
          <a:xfrm>
            <a:off x="1371600" y="723900"/>
            <a:ext cx="14020800" cy="1938992"/>
          </a:xfrm>
          <a:prstGeom prst="rect">
            <a:avLst/>
          </a:prstGeom>
        </p:spPr>
        <p:txBody>
          <a:bodyPr wrap="square">
            <a:spAutoFit/>
          </a:bodyPr>
          <a:lstStyle/>
          <a:p>
            <a:pPr algn="ctr">
              <a:lnSpc>
                <a:spcPct val="150000"/>
              </a:lnSpc>
            </a:pPr>
            <a:r>
              <a:rPr lang="nl-NL" sz="4000" b="1">
                <a:solidFill>
                  <a:srgbClr val="FF0000"/>
                </a:solidFill>
                <a:latin typeface="Arial" pitchFamily="34" charset="0"/>
                <a:cs typeface="Arial" pitchFamily="34" charset="0"/>
              </a:rPr>
              <a:t>- SẠT LỞ ĐẤT : </a:t>
            </a:r>
            <a:r>
              <a:rPr lang="nl-NL" sz="4000">
                <a:latin typeface="Arial" pitchFamily="34" charset="0"/>
                <a:cs typeface="Arial" pitchFamily="34" charset="0"/>
              </a:rPr>
              <a:t>Đất, đá bị sạt, trượt, lở do tác động của mưa, lũ hoặc dòng chảy.</a:t>
            </a:r>
            <a:endParaRPr lang="vi-VN" sz="400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98024" y="6238918"/>
            <a:ext cx="3912002" cy="65597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4004" y="5328363"/>
            <a:ext cx="4408679" cy="495863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2092622" y="6147998"/>
            <a:ext cx="1850876" cy="674160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9905" y="8239125"/>
            <a:ext cx="4151298" cy="3253108"/>
          </a:xfrm>
          <a:prstGeom prst="rect">
            <a:avLst/>
          </a:prstGeom>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4583" y="3238500"/>
            <a:ext cx="6058884" cy="40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3350360"/>
            <a:ext cx="7516745" cy="42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wheel(1)">
                                      <p:cBhvr>
                                        <p:cTn id="14" dur="2000"/>
                                        <p:tgtEl>
                                          <p:spTgt spid="5123"/>
                                        </p:tgtEl>
                                      </p:cBhvr>
                                    </p:animEffect>
                                  </p:childTnLst>
                                </p:cTn>
                              </p:par>
                              <p:par>
                                <p:cTn id="15" presetID="21" presetClass="entr" presetSubtype="1"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heel(1)">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2791" y="6508084"/>
            <a:ext cx="5525670" cy="4541096"/>
          </a:xfrm>
          <a:prstGeom prst="rect">
            <a:avLst/>
          </a:prstGeom>
        </p:spPr>
      </p:pic>
      <p:pic>
        <p:nvPicPr>
          <p:cNvPr id="3"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604709"/>
            <a:ext cx="2096944" cy="2159774"/>
          </a:xfrm>
          <a:prstGeom prst="rect">
            <a:avLst/>
          </a:prstGeom>
        </p:spPr>
      </p:pic>
      <p:sp>
        <p:nvSpPr>
          <p:cNvPr id="4" name="Rectangle 3"/>
          <p:cNvSpPr/>
          <p:nvPr/>
        </p:nvSpPr>
        <p:spPr>
          <a:xfrm>
            <a:off x="1958848" y="406021"/>
            <a:ext cx="9394952" cy="6001643"/>
          </a:xfrm>
          <a:prstGeom prst="rect">
            <a:avLst/>
          </a:prstGeom>
        </p:spPr>
        <p:txBody>
          <a:bodyPr wrap="square">
            <a:spAutoFit/>
          </a:bodyPr>
          <a:lstStyle/>
          <a:p>
            <a:pPr algn="just">
              <a:lnSpc>
                <a:spcPct val="150000"/>
              </a:lnSpc>
            </a:pPr>
            <a:r>
              <a:rPr lang="nl-NL" sz="3200" b="1">
                <a:solidFill>
                  <a:srgbClr val="FF0000"/>
                </a:solidFill>
                <a:latin typeface="Arial" pitchFamily="34" charset="0"/>
                <a:cs typeface="Arial" pitchFamily="34" charset="0"/>
              </a:rPr>
              <a:t>- LỐC: </a:t>
            </a:r>
            <a:r>
              <a:rPr lang="nl-NL" sz="3200">
                <a:latin typeface="Arial" pitchFamily="34" charset="0"/>
                <a:cs typeface="Arial" pitchFamily="34" charset="0"/>
              </a:rPr>
              <a:t>Luồng gió xoáy có sức gió mạnh tương đương với sức gió của bão nhưng được hình thành và tan trong thời gian ngắn, phạm vi hoạt động hẹp từ vài kilômét vuông đến vài chục kilômét vuông. Lốc xoáy mạnh có thể tạo thành vòi rồng có khả năng cuốn, hút những vật thể trên đường di chuyển.</a:t>
            </a:r>
          </a:p>
          <a:p>
            <a:pPr algn="just">
              <a:lnSpc>
                <a:spcPct val="150000"/>
              </a:lnSpc>
            </a:pPr>
            <a:endParaRPr lang="vi-VN" sz="3200">
              <a:latin typeface="Arial" pitchFamily="34" charset="0"/>
              <a:cs typeface="Arial" pitchFamily="34" charset="0"/>
            </a:endParaRPr>
          </a:p>
        </p:txBody>
      </p:sp>
      <p:sp>
        <p:nvSpPr>
          <p:cNvPr id="5" name="Rectangle 4"/>
          <p:cNvSpPr/>
          <p:nvPr/>
        </p:nvSpPr>
        <p:spPr>
          <a:xfrm>
            <a:off x="1958848" y="5577758"/>
            <a:ext cx="6270752" cy="3046988"/>
          </a:xfrm>
          <a:prstGeom prst="rect">
            <a:avLst/>
          </a:prstGeom>
        </p:spPr>
        <p:txBody>
          <a:bodyPr wrap="square">
            <a:spAutoFit/>
          </a:bodyPr>
          <a:lstStyle/>
          <a:p>
            <a:pPr lvl="0" algn="just">
              <a:lnSpc>
                <a:spcPct val="150000"/>
              </a:lnSpc>
            </a:pPr>
            <a:r>
              <a:rPr lang="nl-NL" sz="3200" b="1">
                <a:solidFill>
                  <a:srgbClr val="FF0000"/>
                </a:solidFill>
                <a:latin typeface="Arial" pitchFamily="34" charset="0"/>
                <a:cs typeface="Arial" pitchFamily="34" charset="0"/>
              </a:rPr>
              <a:t>- HẠN HÁN: </a:t>
            </a:r>
            <a:r>
              <a:rPr lang="nl-NL" sz="3200">
                <a:solidFill>
                  <a:prstClr val="black"/>
                </a:solidFill>
                <a:latin typeface="Arial" pitchFamily="34" charset="0"/>
                <a:cs typeface="Arial" pitchFamily="34" charset="0"/>
              </a:rPr>
              <a:t>Hiện tượng thiếu nước nghiêm trọng xảy ra trong thời gian dài do không có mưa và cạn kiệt nguồn nước.</a:t>
            </a:r>
            <a:endParaRPr lang="vi-VN" sz="3200">
              <a:solidFill>
                <a:prstClr val="black"/>
              </a:solidFill>
              <a:latin typeface="Arial" pitchFamily="34" charset="0"/>
              <a:cs typeface="Arial" pitchFamily="34" charset="0"/>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3400" y="72390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5832" y="5829300"/>
            <a:ext cx="690313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1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47"/>
                                        </p:tgtEl>
                                        <p:attrNameLst>
                                          <p:attrName>style.visibility</p:attrName>
                                        </p:attrNameLst>
                                      </p:cBhvr>
                                      <p:to>
                                        <p:strVal val="visible"/>
                                      </p:to>
                                    </p:set>
                                    <p:animEffect transition="in" filter="fade">
                                      <p:cBhvr>
                                        <p:cTn id="24" dur="1000"/>
                                        <p:tgtEl>
                                          <p:spTgt spid="6147"/>
                                        </p:tgtEl>
                                      </p:cBhvr>
                                    </p:animEffect>
                                    <p:anim calcmode="lin" valueType="num">
                                      <p:cBhvr>
                                        <p:cTn id="25" dur="1000" fill="hold"/>
                                        <p:tgtEl>
                                          <p:spTgt spid="6147"/>
                                        </p:tgtEl>
                                        <p:attrNameLst>
                                          <p:attrName>ppt_x</p:attrName>
                                        </p:attrNameLst>
                                      </p:cBhvr>
                                      <p:tavLst>
                                        <p:tav tm="0">
                                          <p:val>
                                            <p:strVal val="#ppt_x"/>
                                          </p:val>
                                        </p:tav>
                                        <p:tav tm="100000">
                                          <p:val>
                                            <p:strVal val="#ppt_x"/>
                                          </p:val>
                                        </p:tav>
                                      </p:tavLst>
                                    </p:anim>
                                    <p:anim calcmode="lin" valueType="num">
                                      <p:cBhvr>
                                        <p:cTn id="2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2791" y="6508084"/>
            <a:ext cx="5525670" cy="4541096"/>
          </a:xfrm>
          <a:prstGeom prst="rect">
            <a:avLst/>
          </a:prstGeom>
        </p:spPr>
      </p:pic>
      <p:pic>
        <p:nvPicPr>
          <p:cNvPr id="3"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604709"/>
            <a:ext cx="2096944" cy="2159774"/>
          </a:xfrm>
          <a:prstGeom prst="rect">
            <a:avLst/>
          </a:prstGeom>
        </p:spPr>
      </p:pic>
      <p:sp>
        <p:nvSpPr>
          <p:cNvPr id="4" name="Rectangle 3"/>
          <p:cNvSpPr/>
          <p:nvPr/>
        </p:nvSpPr>
        <p:spPr>
          <a:xfrm>
            <a:off x="2895600" y="5299552"/>
            <a:ext cx="7391400" cy="3785652"/>
          </a:xfrm>
          <a:prstGeom prst="rect">
            <a:avLst/>
          </a:prstGeom>
        </p:spPr>
        <p:txBody>
          <a:bodyPr wrap="square">
            <a:spAutoFit/>
          </a:bodyPr>
          <a:lstStyle/>
          <a:p>
            <a:pPr algn="just">
              <a:lnSpc>
                <a:spcPct val="150000"/>
              </a:lnSpc>
            </a:pPr>
            <a:r>
              <a:rPr lang="nl-NL" sz="4000" b="1">
                <a:solidFill>
                  <a:srgbClr val="FF0000"/>
                </a:solidFill>
                <a:latin typeface="Arial" pitchFamily="34" charset="0"/>
                <a:cs typeface="Arial" pitchFamily="34" charset="0"/>
              </a:rPr>
              <a:t>- SÓNG THẦN</a:t>
            </a:r>
            <a:r>
              <a:rPr lang="nl-NL" sz="4000">
                <a:latin typeface="Arial" pitchFamily="34" charset="0"/>
                <a:cs typeface="Arial" pitchFamily="34" charset="0"/>
              </a:rPr>
              <a:t>: Sóng biển rất to, cao đến hàng chục mét do động đất ngầm dưới biển gây ra, có sức tàn phá rất lớn.</a:t>
            </a:r>
            <a:endParaRPr lang="vi-VN" sz="4000">
              <a:latin typeface="Arial" pitchFamily="34" charset="0"/>
              <a:cs typeface="Arial" pitchFamily="34" charset="0"/>
            </a:endParaRPr>
          </a:p>
        </p:txBody>
      </p:sp>
      <p:sp>
        <p:nvSpPr>
          <p:cNvPr id="5" name="Rectangle 4"/>
          <p:cNvSpPr/>
          <p:nvPr/>
        </p:nvSpPr>
        <p:spPr>
          <a:xfrm>
            <a:off x="1880044" y="344424"/>
            <a:ext cx="14935200" cy="4708981"/>
          </a:xfrm>
          <a:prstGeom prst="rect">
            <a:avLst/>
          </a:prstGeom>
        </p:spPr>
        <p:txBody>
          <a:bodyPr wrap="square">
            <a:spAutoFit/>
          </a:bodyPr>
          <a:lstStyle/>
          <a:p>
            <a:pPr lvl="0" algn="just">
              <a:lnSpc>
                <a:spcPct val="150000"/>
              </a:lnSpc>
            </a:pPr>
            <a:r>
              <a:rPr lang="nl-NL" sz="4000" b="1">
                <a:solidFill>
                  <a:srgbClr val="FF0000"/>
                </a:solidFill>
                <a:latin typeface="Arial" pitchFamily="34" charset="0"/>
                <a:cs typeface="Arial" pitchFamily="34" charset="0"/>
              </a:rPr>
              <a:t>- ĐỘNG ĐẤT : </a:t>
            </a:r>
            <a:r>
              <a:rPr lang="nl-NL" sz="4000">
                <a:solidFill>
                  <a:prstClr val="black"/>
                </a:solidFill>
                <a:latin typeface="Arial" pitchFamily="34" charset="0"/>
                <a:cs typeface="Arial" pitchFamily="34" charset="0"/>
              </a:rPr>
              <a:t>Có thể là sự rung động rất nhỏ mà con người có thể cảm nhận được, có thể là những chấn động rất lớn có thể phá huỷ hoàn toàn các thành phố, cướp đi tính mạng của hàng triệu người. Tuỳ theo mức độ động đất, các đổ vật trong nhà bị rung lắc, chao đảo mạnh hay yếu.</a:t>
            </a:r>
            <a:endParaRPr lang="vi-VN" sz="4000">
              <a:solidFill>
                <a:prstClr val="black"/>
              </a:solidFill>
              <a:latin typeface="Arial" pitchFamily="34" charset="0"/>
              <a:cs typeface="Arial" pitchFamily="34" charset="0"/>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5200" y="5053405"/>
            <a:ext cx="6286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3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1000"/>
                                        <p:tgtEl>
                                          <p:spTgt spid="7170"/>
                                        </p:tgtEl>
                                      </p:cBhvr>
                                    </p:animEffect>
                                    <p:anim calcmode="lin" valueType="num">
                                      <p:cBhvr>
                                        <p:cTn id="20" dur="1000" fill="hold"/>
                                        <p:tgtEl>
                                          <p:spTgt spid="7170"/>
                                        </p:tgtEl>
                                        <p:attrNameLst>
                                          <p:attrName>ppt_x</p:attrName>
                                        </p:attrNameLst>
                                      </p:cBhvr>
                                      <p:tavLst>
                                        <p:tav tm="0">
                                          <p:val>
                                            <p:strVal val="#ppt_x"/>
                                          </p:val>
                                        </p:tav>
                                        <p:tav tm="100000">
                                          <p:val>
                                            <p:strVal val="#ppt_x"/>
                                          </p:val>
                                        </p:tav>
                                      </p:tavLst>
                                    </p:anim>
                                    <p:anim calcmode="lin" valueType="num">
                                      <p:cBhvr>
                                        <p:cTn id="21"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53326" y="3863297"/>
            <a:ext cx="7215541" cy="6913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23553" y="7313628"/>
            <a:ext cx="3617003" cy="263712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7301">
            <a:off x="14003611" y="2994024"/>
            <a:ext cx="2036914" cy="1681380"/>
          </a:xfrm>
          <a:prstGeom prst="rect">
            <a:avLst/>
          </a:prstGeom>
        </p:spPr>
      </p:pic>
      <p:sp>
        <p:nvSpPr>
          <p:cNvPr id="8" name="TextBox 2"/>
          <p:cNvSpPr txBox="1"/>
          <p:nvPr/>
        </p:nvSpPr>
        <p:spPr>
          <a:xfrm>
            <a:off x="1066800" y="1757958"/>
            <a:ext cx="8991600" cy="5416868"/>
          </a:xfrm>
          <a:prstGeom prst="rect">
            <a:avLst/>
          </a:prstGeom>
        </p:spPr>
        <p:txBody>
          <a:bodyPr wrap="square" lIns="0" tIns="0" rIns="0" bIns="0" rtlCol="0" anchor="t">
            <a:spAutoFit/>
          </a:bodyPr>
          <a:lstStyle/>
          <a:p>
            <a:pPr algn="just">
              <a:lnSpc>
                <a:spcPct val="200000"/>
              </a:lnSpc>
            </a:pPr>
            <a:r>
              <a:rPr lang="en-US" sz="4400" b="1">
                <a:solidFill>
                  <a:srgbClr val="FF0000"/>
                </a:solidFill>
                <a:latin typeface="Arial" pitchFamily="34" charset="0"/>
                <a:cs typeface="Arial" pitchFamily="34" charset="0"/>
              </a:rPr>
              <a:t>HOẠT ĐỘNG 2: XÁC ĐỊNH NHỮNG VIỆC CẦN LÀM ĐỂ BẢO VỆ BẢN THÂN TRONG MỘT SỐ TÌNH HUỐNG THIÊN TAI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82791" y="6508084"/>
            <a:ext cx="5525670" cy="4541096"/>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604709"/>
            <a:ext cx="2096944" cy="2159774"/>
          </a:xfrm>
          <a:prstGeom prst="rect">
            <a:avLst/>
          </a:prstGeom>
        </p:spPr>
      </p:pic>
      <p:sp>
        <p:nvSpPr>
          <p:cNvPr id="4" name="Rectangle 3"/>
          <p:cNvSpPr/>
          <p:nvPr/>
        </p:nvSpPr>
        <p:spPr>
          <a:xfrm>
            <a:off x="466865" y="4399465"/>
            <a:ext cx="4370427" cy="923330"/>
          </a:xfrm>
          <a:prstGeom prst="rect">
            <a:avLst/>
          </a:prstGeom>
        </p:spPr>
        <p:txBody>
          <a:bodyPr wrap="none">
            <a:spAutoFit/>
          </a:bodyPr>
          <a:lstStyle/>
          <a:p>
            <a:pPr lvl="0" algn="ctr">
              <a:lnSpc>
                <a:spcPct val="150000"/>
              </a:lnSpc>
            </a:pPr>
            <a:r>
              <a:rPr lang="en-US" sz="3600" b="1" spc="-104">
                <a:solidFill>
                  <a:srgbClr val="424242"/>
                </a:solidFill>
                <a:latin typeface="Arial" pitchFamily="34" charset="0"/>
                <a:cs typeface="Arial" pitchFamily="34" charset="0"/>
              </a:rPr>
              <a:t>THẢO LUẬN  NHÓM</a:t>
            </a:r>
          </a:p>
        </p:txBody>
      </p:sp>
      <p:pic>
        <p:nvPicPr>
          <p:cNvPr id="5"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6074" y="2476500"/>
            <a:ext cx="1412513" cy="1511444"/>
          </a:xfrm>
          <a:prstGeom prst="rect">
            <a:avLst/>
          </a:prstGeom>
        </p:spPr>
      </p:pic>
      <p:sp>
        <p:nvSpPr>
          <p:cNvPr id="6" name="Rectangle 5"/>
          <p:cNvSpPr/>
          <p:nvPr/>
        </p:nvSpPr>
        <p:spPr>
          <a:xfrm>
            <a:off x="6742176" y="800100"/>
            <a:ext cx="10210800" cy="8956298"/>
          </a:xfrm>
          <a:prstGeom prst="rect">
            <a:avLst/>
          </a:prstGeom>
        </p:spPr>
        <p:txBody>
          <a:bodyPr wrap="square">
            <a:spAutoFit/>
          </a:bodyPr>
          <a:lstStyle/>
          <a:p>
            <a:pPr algn="just">
              <a:lnSpc>
                <a:spcPct val="200000"/>
              </a:lnSpc>
            </a:pPr>
            <a:r>
              <a:rPr lang="nl-NL" sz="3600">
                <a:latin typeface="Arial" pitchFamily="34" charset="0"/>
                <a:cs typeface="Arial" pitchFamily="34" charset="0"/>
              </a:rPr>
              <a:t>+ </a:t>
            </a:r>
            <a:r>
              <a:rPr lang="vi-VN" sz="3600">
                <a:latin typeface="Arial" pitchFamily="34" charset="0"/>
                <a:cs typeface="Arial" pitchFamily="34" charset="0"/>
              </a:rPr>
              <a:t>Nhóm </a:t>
            </a:r>
            <a:r>
              <a:rPr lang="nl-NL" sz="3600">
                <a:latin typeface="Arial" pitchFamily="34" charset="0"/>
                <a:cs typeface="Arial" pitchFamily="34" charset="0"/>
              </a:rPr>
              <a:t>1. Thảo luận xác định những việc cần làm để bảo vệ bản thân khi có </a:t>
            </a:r>
            <a:r>
              <a:rPr lang="nl-NL" sz="3600" u="sng">
                <a:latin typeface="Arial" pitchFamily="34" charset="0"/>
                <a:cs typeface="Arial" pitchFamily="34" charset="0"/>
              </a:rPr>
              <a:t>bão</a:t>
            </a:r>
          </a:p>
          <a:p>
            <a:pPr algn="just">
              <a:lnSpc>
                <a:spcPct val="200000"/>
              </a:lnSpc>
            </a:pPr>
            <a:r>
              <a:rPr lang="nl-NL" sz="3600">
                <a:latin typeface="Arial" pitchFamily="34" charset="0"/>
                <a:cs typeface="Arial" pitchFamily="34" charset="0"/>
              </a:rPr>
              <a:t>+ </a:t>
            </a:r>
            <a:r>
              <a:rPr lang="vi-VN" sz="3600">
                <a:latin typeface="Arial" pitchFamily="34" charset="0"/>
                <a:cs typeface="Arial" pitchFamily="34" charset="0"/>
              </a:rPr>
              <a:t>Nhóm </a:t>
            </a:r>
            <a:r>
              <a:rPr lang="nl-NL" sz="3600">
                <a:latin typeface="Arial" pitchFamily="34" charset="0"/>
                <a:cs typeface="Arial" pitchFamily="34" charset="0"/>
              </a:rPr>
              <a:t>2. Thảo luận xác định những việc cần làm để bảo vệ bản thân khi xảy ra </a:t>
            </a:r>
            <a:r>
              <a:rPr lang="nl-NL" sz="3600" u="sng">
                <a:latin typeface="Arial" pitchFamily="34" charset="0"/>
                <a:cs typeface="Arial" pitchFamily="34" charset="0"/>
              </a:rPr>
              <a:t>dông, sét</a:t>
            </a:r>
          </a:p>
          <a:p>
            <a:pPr algn="just">
              <a:lnSpc>
                <a:spcPct val="200000"/>
              </a:lnSpc>
            </a:pPr>
            <a:r>
              <a:rPr lang="nl-NL" sz="3600">
                <a:latin typeface="Arial" pitchFamily="34" charset="0"/>
                <a:cs typeface="Arial" pitchFamily="34" charset="0"/>
              </a:rPr>
              <a:t>+ </a:t>
            </a:r>
            <a:r>
              <a:rPr lang="vi-VN" sz="3600">
                <a:latin typeface="Arial" pitchFamily="34" charset="0"/>
                <a:cs typeface="Arial" pitchFamily="34" charset="0"/>
              </a:rPr>
              <a:t>Nhóm </a:t>
            </a:r>
            <a:r>
              <a:rPr lang="nl-NL" sz="3600">
                <a:latin typeface="Arial" pitchFamily="34" charset="0"/>
                <a:cs typeface="Arial" pitchFamily="34" charset="0"/>
              </a:rPr>
              <a:t>3. Thảo luận xác định những việc cần làm để bảo vệ bản thân khi </a:t>
            </a:r>
            <a:r>
              <a:rPr lang="nl-NL" sz="3600" u="sng">
                <a:latin typeface="Arial" pitchFamily="34" charset="0"/>
                <a:cs typeface="Arial" pitchFamily="34" charset="0"/>
              </a:rPr>
              <a:t>lũ, lụt </a:t>
            </a:r>
          </a:p>
          <a:p>
            <a:pPr algn="just">
              <a:lnSpc>
                <a:spcPct val="200000"/>
              </a:lnSpc>
            </a:pPr>
            <a:r>
              <a:rPr lang="nl-NL" sz="3600">
                <a:latin typeface="Arial" pitchFamily="34" charset="0"/>
                <a:cs typeface="Arial" pitchFamily="34" charset="0"/>
              </a:rPr>
              <a:t>+ </a:t>
            </a:r>
            <a:r>
              <a:rPr lang="vi-VN" sz="3600">
                <a:latin typeface="Arial" pitchFamily="34" charset="0"/>
                <a:cs typeface="Arial" pitchFamily="34" charset="0"/>
              </a:rPr>
              <a:t>Nhóm </a:t>
            </a:r>
            <a:r>
              <a:rPr lang="nl-NL" sz="3600">
                <a:latin typeface="Arial" pitchFamily="34" charset="0"/>
                <a:cs typeface="Arial" pitchFamily="34" charset="0"/>
              </a:rPr>
              <a:t>4. Thảo luận xác định những việc cần làm để bảo vệ bản thân khi xảy ra </a:t>
            </a:r>
            <a:r>
              <a:rPr lang="nl-NL" sz="3600" u="sng">
                <a:latin typeface="Arial" pitchFamily="34" charset="0"/>
                <a:cs typeface="Arial" pitchFamily="34" charset="0"/>
              </a:rPr>
              <a:t>sạt lở đất</a:t>
            </a:r>
            <a:endParaRPr lang="vi-VN" sz="3600" u="sng">
              <a:latin typeface="Arial" pitchFamily="34" charset="0"/>
              <a:cs typeface="Arial" pitchFamily="34" charset="0"/>
            </a:endParaRPr>
          </a:p>
        </p:txBody>
      </p:sp>
    </p:spTree>
    <p:extLst>
      <p:ext uri="{BB962C8B-B14F-4D97-AF65-F5344CB8AC3E}">
        <p14:creationId xmlns:p14="http://schemas.microsoft.com/office/powerpoint/2010/main" val="3292413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3" name="Picture 10"/>
          <p:cNvPicPr>
            <a:picLocks noChangeAspect="1"/>
          </p:cNvPicPr>
          <p:nvPr/>
        </p:nvPicPr>
        <p:blipFill>
          <a:blip r:embed="rId2"/>
          <a:srcRect t="6385"/>
          <a:stretch>
            <a:fillRect/>
          </a:stretch>
        </p:blipFill>
        <p:spPr>
          <a:xfrm>
            <a:off x="2635310" y="5065447"/>
            <a:ext cx="6668485" cy="4190389"/>
          </a:xfrm>
          <a:prstGeom prst="rect">
            <a:avLst/>
          </a:prstGeom>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32030">
            <a:off x="10155466" y="5862849"/>
            <a:ext cx="6199818" cy="371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70616" y="7315135"/>
            <a:ext cx="4277753" cy="426219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94995">
            <a:off x="9985071" y="5583491"/>
            <a:ext cx="3196834" cy="110436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52079" y="8242647"/>
            <a:ext cx="4690733" cy="333468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8835" y="4549400"/>
            <a:ext cx="2861306" cy="2247426"/>
          </a:xfrm>
          <a:prstGeom prst="rect">
            <a:avLst/>
          </a:prstGeom>
        </p:spPr>
      </p:pic>
      <p:sp>
        <p:nvSpPr>
          <p:cNvPr id="9" name="TextBox 5"/>
          <p:cNvSpPr txBox="1"/>
          <p:nvPr/>
        </p:nvSpPr>
        <p:spPr>
          <a:xfrm>
            <a:off x="6801743" y="1335441"/>
            <a:ext cx="8845380" cy="2492990"/>
          </a:xfrm>
          <a:prstGeom prst="rect">
            <a:avLst/>
          </a:prstGeom>
        </p:spPr>
        <p:txBody>
          <a:bodyPr wrap="square" lIns="0" tIns="0" rIns="0" bIns="0" rtlCol="0" anchor="t">
            <a:spAutoFit/>
          </a:bodyPr>
          <a:lstStyle/>
          <a:p>
            <a:pPr marL="571500" indent="-571500" algn="just">
              <a:lnSpc>
                <a:spcPct val="150000"/>
              </a:lnSpc>
              <a:buFontTx/>
              <a:buChar char="-"/>
            </a:pPr>
            <a:r>
              <a:rPr lang="en-US" sz="3600" spc="-104">
                <a:latin typeface="Arial" pitchFamily="34" charset="0"/>
                <a:cs typeface="Arial" pitchFamily="34" charset="0"/>
              </a:rPr>
              <a:t>Thời gian: 5 phút</a:t>
            </a:r>
          </a:p>
          <a:p>
            <a:pPr marL="571500" indent="-571500" algn="just">
              <a:lnSpc>
                <a:spcPct val="150000"/>
              </a:lnSpc>
              <a:buFontTx/>
              <a:buChar char="-"/>
            </a:pPr>
            <a:r>
              <a:rPr lang="en-US" sz="3600" spc="-104">
                <a:latin typeface="Arial" pitchFamily="34" charset="0"/>
                <a:cs typeface="Arial" pitchFamily="34" charset="0"/>
              </a:rPr>
              <a:t>Nhiệm vụ: Thảo luận về những dấu hiệu nhận biết của một số loại thiên tai </a:t>
            </a:r>
          </a:p>
        </p:txBody>
      </p:sp>
      <p:sp>
        <p:nvSpPr>
          <p:cNvPr id="10" name="Rectangle 9"/>
          <p:cNvSpPr/>
          <p:nvPr/>
        </p:nvSpPr>
        <p:spPr>
          <a:xfrm>
            <a:off x="1599126" y="2246575"/>
            <a:ext cx="4370427" cy="923330"/>
          </a:xfrm>
          <a:prstGeom prst="rect">
            <a:avLst/>
          </a:prstGeom>
        </p:spPr>
        <p:txBody>
          <a:bodyPr wrap="none">
            <a:spAutoFit/>
          </a:bodyPr>
          <a:lstStyle/>
          <a:p>
            <a:pPr lvl="0" algn="ctr">
              <a:lnSpc>
                <a:spcPct val="150000"/>
              </a:lnSpc>
            </a:pPr>
            <a:r>
              <a:rPr lang="en-US" sz="3600" b="1" spc="-104">
                <a:solidFill>
                  <a:srgbClr val="424242"/>
                </a:solidFill>
                <a:latin typeface="Arial" pitchFamily="34" charset="0"/>
                <a:cs typeface="Arial" pitchFamily="34" charset="0"/>
              </a:rPr>
              <a:t>THẢO LUẬN  NHÓM</a:t>
            </a:r>
          </a:p>
        </p:txBody>
      </p:sp>
      <p:pic>
        <p:nvPicPr>
          <p:cNvPr id="14"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652079" y="579719"/>
            <a:ext cx="1412513" cy="1511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37249757"/>
              </p:ext>
            </p:extLst>
          </p:nvPr>
        </p:nvGraphicFramePr>
        <p:xfrm>
          <a:off x="990600" y="800100"/>
          <a:ext cx="15621000" cy="8635331"/>
        </p:xfrm>
        <a:graphic>
          <a:graphicData uri="http://schemas.openxmlformats.org/drawingml/2006/table">
            <a:tbl>
              <a:tblPr firstRow="1" firstCol="1" bandRow="1">
                <a:tableStyleId>{93296810-A885-4BE3-A3E7-6D5BEEA58F35}</a:tableStyleId>
              </a:tblPr>
              <a:tblGrid>
                <a:gridCol w="1028928">
                  <a:extLst>
                    <a:ext uri="{9D8B030D-6E8A-4147-A177-3AD203B41FA5}">
                      <a16:colId xmlns:a16="http://schemas.microsoft.com/office/drawing/2014/main" val="20000"/>
                    </a:ext>
                  </a:extLst>
                </a:gridCol>
                <a:gridCol w="14592072">
                  <a:extLst>
                    <a:ext uri="{9D8B030D-6E8A-4147-A177-3AD203B41FA5}">
                      <a16:colId xmlns:a16="http://schemas.microsoft.com/office/drawing/2014/main" val="20001"/>
                    </a:ext>
                  </a:extLst>
                </a:gridCol>
              </a:tblGrid>
              <a:tr h="639496">
                <a:tc>
                  <a:txBody>
                    <a:bodyPr/>
                    <a:lstStyle/>
                    <a:p>
                      <a:pPr algn="ctr">
                        <a:lnSpc>
                          <a:spcPct val="150000"/>
                        </a:lnSpc>
                        <a:spcAft>
                          <a:spcPts val="1000"/>
                        </a:spcAft>
                      </a:pPr>
                      <a:r>
                        <a:rPr lang="en-US" sz="2800">
                          <a:effectLst/>
                          <a:latin typeface="Arial" pitchFamily="34" charset="0"/>
                          <a:cs typeface="Arial" pitchFamily="34" charset="0"/>
                        </a:rPr>
                        <a:t>TT</a:t>
                      </a:r>
                      <a:endParaRPr lang="vi-VN" sz="2800">
                        <a:effectLst/>
                        <a:latin typeface="Arial" pitchFamily="34" charset="0"/>
                        <a:ea typeface="Calibri"/>
                        <a:cs typeface="Arial" pitchFamily="34" charset="0"/>
                      </a:endParaRPr>
                    </a:p>
                  </a:txBody>
                  <a:tcPr marL="55749" marR="55749" marT="0" marB="0"/>
                </a:tc>
                <a:tc>
                  <a:txBody>
                    <a:bodyPr/>
                    <a:lstStyle/>
                    <a:p>
                      <a:pPr algn="ctr">
                        <a:lnSpc>
                          <a:spcPct val="150000"/>
                        </a:lnSpc>
                        <a:spcAft>
                          <a:spcPts val="1000"/>
                        </a:spcAft>
                      </a:pPr>
                      <a:r>
                        <a:rPr lang="en-US" sz="2800">
                          <a:effectLst/>
                          <a:latin typeface="Arial" pitchFamily="34" charset="0"/>
                          <a:cs typeface="Arial" pitchFamily="34" charset="0"/>
                        </a:rPr>
                        <a:t>Dấu hiệu có nguy cơ sạt lở đất</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0"/>
                  </a:ext>
                </a:extLst>
              </a:tr>
              <a:tr h="1202862">
                <a:tc>
                  <a:txBody>
                    <a:bodyPr/>
                    <a:lstStyle/>
                    <a:p>
                      <a:pPr algn="ctr">
                        <a:lnSpc>
                          <a:spcPct val="150000"/>
                        </a:lnSpc>
                        <a:spcAft>
                          <a:spcPts val="1000"/>
                        </a:spcAft>
                      </a:pPr>
                      <a:r>
                        <a:rPr lang="en-US" sz="2800">
                          <a:effectLst/>
                          <a:latin typeface="Arial" pitchFamily="34" charset="0"/>
                          <a:cs typeface="Arial" pitchFamily="34" charset="0"/>
                        </a:rPr>
                        <a:t>1</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Các rãnh thoát nước mưa trên các sườn dốc (đặc biệt là những nơi mà dòng nước chảy tụ lại) xuất hiện dấu vết sạt lở.</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1"/>
                  </a:ext>
                </a:extLst>
              </a:tr>
              <a:tr h="639496">
                <a:tc>
                  <a:txBody>
                    <a:bodyPr/>
                    <a:lstStyle/>
                    <a:p>
                      <a:pPr algn="ctr">
                        <a:lnSpc>
                          <a:spcPct val="150000"/>
                        </a:lnSpc>
                        <a:spcAft>
                          <a:spcPts val="1000"/>
                        </a:spcAft>
                      </a:pPr>
                      <a:r>
                        <a:rPr lang="en-US" sz="2800">
                          <a:effectLst/>
                          <a:latin typeface="Arial" pitchFamily="34" charset="0"/>
                          <a:cs typeface="Arial" pitchFamily="34" charset="0"/>
                        </a:rPr>
                        <a:t>2</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Cây bị nghiêng hoặc di chuyển.</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2"/>
                  </a:ext>
                </a:extLst>
              </a:tr>
              <a:tr h="665739">
                <a:tc>
                  <a:txBody>
                    <a:bodyPr/>
                    <a:lstStyle/>
                    <a:p>
                      <a:pPr algn="ctr">
                        <a:lnSpc>
                          <a:spcPct val="150000"/>
                        </a:lnSpc>
                        <a:spcAft>
                          <a:spcPts val="1000"/>
                        </a:spcAft>
                      </a:pPr>
                      <a:r>
                        <a:rPr lang="en-US" sz="2800">
                          <a:effectLst/>
                          <a:latin typeface="Arial" pitchFamily="34" charset="0"/>
                          <a:cs typeface="Arial" pitchFamily="34" charset="0"/>
                        </a:rPr>
                        <a:t>3</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Vỡ mạch nước ngầm hoặc nước đang từ trong chuyển sang đục.</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3"/>
                  </a:ext>
                </a:extLst>
              </a:tr>
              <a:tr h="1498341">
                <a:tc>
                  <a:txBody>
                    <a:bodyPr/>
                    <a:lstStyle/>
                    <a:p>
                      <a:pPr algn="ctr">
                        <a:lnSpc>
                          <a:spcPct val="150000"/>
                        </a:lnSpc>
                        <a:spcAft>
                          <a:spcPts val="1000"/>
                        </a:spcAft>
                      </a:pPr>
                      <a:r>
                        <a:rPr lang="en-US" sz="2800">
                          <a:effectLst/>
                          <a:latin typeface="Arial" pitchFamily="34" charset="0"/>
                          <a:cs typeface="Arial" pitchFamily="34" charset="0"/>
                        </a:rPr>
                        <a:t>4</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Vết nứt mới xuất hiện trên tường, trần, nền, bức tường, lề đường hoặc cầu thang không nguyên dạng. Xuất hiện các vết nứt mở rộng trên mặt đất hoặc trên lối đi.</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4"/>
                  </a:ext>
                </a:extLst>
              </a:tr>
              <a:tr h="1326892">
                <a:tc>
                  <a:txBody>
                    <a:bodyPr/>
                    <a:lstStyle/>
                    <a:p>
                      <a:pPr algn="ctr">
                        <a:lnSpc>
                          <a:spcPct val="150000"/>
                        </a:lnSpc>
                        <a:spcAft>
                          <a:spcPts val="1000"/>
                        </a:spcAft>
                      </a:pPr>
                      <a:r>
                        <a:rPr lang="en-US" sz="2800">
                          <a:effectLst/>
                          <a:latin typeface="Arial" pitchFamily="34" charset="0"/>
                          <a:cs typeface="Arial" pitchFamily="34" charset="0"/>
                        </a:rPr>
                        <a:t>5</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Mặt đất xuất hiện vết nút, hiện tượng phồng rộp, đường bấp bênh. Nước phun ra từ mặt đất tại nhiều vị trí mới.</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5"/>
                  </a:ext>
                </a:extLst>
              </a:tr>
              <a:tr h="639496">
                <a:tc>
                  <a:txBody>
                    <a:bodyPr/>
                    <a:lstStyle/>
                    <a:p>
                      <a:pPr algn="ctr">
                        <a:lnSpc>
                          <a:spcPct val="150000"/>
                        </a:lnSpc>
                        <a:spcAft>
                          <a:spcPts val="1000"/>
                        </a:spcAft>
                      </a:pPr>
                      <a:r>
                        <a:rPr lang="en-US" sz="2800">
                          <a:effectLst/>
                          <a:latin typeface="Arial" pitchFamily="34" charset="0"/>
                          <a:cs typeface="Arial" pitchFamily="34" charset="0"/>
                        </a:rPr>
                        <a:t>6</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Cây cối rung chuyển, âm thanh lạ trong lòng đất.</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6"/>
                  </a:ext>
                </a:extLst>
              </a:tr>
              <a:tr h="663799">
                <a:tc>
                  <a:txBody>
                    <a:bodyPr/>
                    <a:lstStyle/>
                    <a:p>
                      <a:pPr algn="ctr">
                        <a:lnSpc>
                          <a:spcPct val="150000"/>
                        </a:lnSpc>
                        <a:spcAft>
                          <a:spcPts val="1000"/>
                        </a:spcAft>
                      </a:pPr>
                      <a:r>
                        <a:rPr lang="en-US" sz="2800">
                          <a:effectLst/>
                          <a:latin typeface="Arial" pitchFamily="34" charset="0"/>
                          <a:cs typeface="Arial" pitchFamily="34" charset="0"/>
                        </a:rPr>
                        <a:t>7</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Hàng rào, tường chắn, cột điện bị nghiêng hoặc di chuyển.</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7"/>
                  </a:ext>
                </a:extLst>
              </a:tr>
              <a:tr h="1200007">
                <a:tc>
                  <a:txBody>
                    <a:bodyPr/>
                    <a:lstStyle/>
                    <a:p>
                      <a:pPr algn="ctr">
                        <a:lnSpc>
                          <a:spcPct val="150000"/>
                        </a:lnSpc>
                        <a:spcAft>
                          <a:spcPts val="1000"/>
                        </a:spcAft>
                      </a:pPr>
                      <a:r>
                        <a:rPr lang="en-US" sz="2800">
                          <a:effectLst/>
                          <a:latin typeface="Arial" pitchFamily="34" charset="0"/>
                          <a:cs typeface="Arial" pitchFamily="34" charset="0"/>
                        </a:rPr>
                        <a:t>8</a:t>
                      </a:r>
                      <a:endParaRPr lang="vi-VN" sz="2800">
                        <a:effectLst/>
                        <a:latin typeface="Arial" pitchFamily="34" charset="0"/>
                        <a:ea typeface="Calibri"/>
                        <a:cs typeface="Arial" pitchFamily="34" charset="0"/>
                      </a:endParaRPr>
                    </a:p>
                  </a:txBody>
                  <a:tcPr marL="55749" marR="55749" marT="0" marB="0"/>
                </a:tc>
                <a:tc>
                  <a:txBody>
                    <a:bodyPr/>
                    <a:lstStyle/>
                    <a:p>
                      <a:pPr algn="just">
                        <a:lnSpc>
                          <a:spcPct val="150000"/>
                        </a:lnSpc>
                        <a:spcAft>
                          <a:spcPts val="1000"/>
                        </a:spcAft>
                      </a:pPr>
                      <a:r>
                        <a:rPr lang="en-US" sz="2800">
                          <a:effectLst/>
                          <a:latin typeface="Arial" pitchFamily="34" charset="0"/>
                          <a:cs typeface="Arial" pitchFamily="34" charset="0"/>
                        </a:rPr>
                        <a:t>Nghe thấy tiếng rơi của đất đá và âm lượng tăng dần, mặt đất bắt đầu dịch chuyển theo chiều dốc.</a:t>
                      </a:r>
                      <a:endParaRPr lang="vi-VN" sz="2800">
                        <a:effectLst/>
                        <a:latin typeface="Arial" pitchFamily="34" charset="0"/>
                        <a:ea typeface="Calibri"/>
                        <a:cs typeface="Arial" pitchFamily="34" charset="0"/>
                      </a:endParaRPr>
                    </a:p>
                  </a:txBody>
                  <a:tcPr marL="55749" marR="55749"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97337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28988" y="192127"/>
            <a:ext cx="8384567" cy="1328202"/>
            <a:chOff x="-850514" y="-404368"/>
            <a:chExt cx="19269056" cy="1770935"/>
          </a:xfrm>
        </p:grpSpPr>
        <p:grpSp>
          <p:nvGrpSpPr>
            <p:cNvPr id="3" name="Group 3"/>
            <p:cNvGrpSpPr/>
            <p:nvPr/>
          </p:nvGrpSpPr>
          <p:grpSpPr>
            <a:xfrm>
              <a:off x="-850514" y="-404368"/>
              <a:ext cx="18743697" cy="1770935"/>
              <a:chOff x="-672108" y="-319547"/>
              <a:chExt cx="14811977" cy="1399460"/>
            </a:xfrm>
          </p:grpSpPr>
          <p:sp>
            <p:nvSpPr>
              <p:cNvPr id="5" name="Freeform 4"/>
              <p:cNvSpPr/>
              <p:nvPr/>
            </p:nvSpPr>
            <p:spPr>
              <a:xfrm>
                <a:off x="-672108" y="-319547"/>
                <a:ext cx="14811977" cy="1399460"/>
              </a:xfrm>
              <a:custGeom>
                <a:avLst/>
                <a:gdLst/>
                <a:ahLst/>
                <a:cxnLst/>
                <a:rect l="l" t="t" r="r" b="b"/>
                <a:pathLst>
                  <a:path w="13769418" h="2798920">
                    <a:moveTo>
                      <a:pt x="0" y="0"/>
                    </a:moveTo>
                    <a:lnTo>
                      <a:pt x="0" y="2798920"/>
                    </a:lnTo>
                    <a:lnTo>
                      <a:pt x="13769418" y="2798920"/>
                    </a:lnTo>
                    <a:lnTo>
                      <a:pt x="13769418" y="0"/>
                    </a:lnTo>
                    <a:lnTo>
                      <a:pt x="0" y="0"/>
                    </a:lnTo>
                    <a:close/>
                    <a:moveTo>
                      <a:pt x="13708459" y="2737960"/>
                    </a:moveTo>
                    <a:lnTo>
                      <a:pt x="59690" y="2737960"/>
                    </a:lnTo>
                    <a:lnTo>
                      <a:pt x="59690" y="59690"/>
                    </a:lnTo>
                    <a:lnTo>
                      <a:pt x="13708459" y="59690"/>
                    </a:lnTo>
                    <a:lnTo>
                      <a:pt x="13708459" y="2737960"/>
                    </a:lnTo>
                    <a:close/>
                  </a:path>
                </a:pathLst>
              </a:custGeom>
              <a:solidFill>
                <a:srgbClr val="FFE2CD"/>
              </a:solidFill>
              <a:ln>
                <a:solidFill>
                  <a:schemeClr val="tx1"/>
                </a:solidFill>
              </a:ln>
            </p:spPr>
          </p:sp>
        </p:grpSp>
        <p:sp>
          <p:nvSpPr>
            <p:cNvPr id="4" name="TextBox 5"/>
            <p:cNvSpPr txBox="1"/>
            <p:nvPr/>
          </p:nvSpPr>
          <p:spPr>
            <a:xfrm>
              <a:off x="-73167" y="-293024"/>
              <a:ext cx="18491709" cy="1294801"/>
            </a:xfrm>
            <a:prstGeom prst="rect">
              <a:avLst/>
            </a:prstGeom>
          </p:spPr>
          <p:txBody>
            <a:bodyPr wrap="square" lIns="0" tIns="0" rIns="0" bIns="0" rtlCol="0" anchor="t">
              <a:spAutoFit/>
            </a:bodyPr>
            <a:lstStyle/>
            <a:p>
              <a:pPr>
                <a:lnSpc>
                  <a:spcPct val="150000"/>
                </a:lnSpc>
              </a:pPr>
              <a:r>
                <a:rPr lang="en-US" sz="4800" b="1">
                  <a:latin typeface="Arial" pitchFamily="34" charset="0"/>
                  <a:cs typeface="Arial" pitchFamily="34" charset="0"/>
                </a:rPr>
                <a:t>Trong tình huống có bão</a:t>
              </a:r>
            </a:p>
          </p:txBody>
        </p:sp>
      </p:grpSp>
      <p:grpSp>
        <p:nvGrpSpPr>
          <p:cNvPr id="10" name="Group 4"/>
          <p:cNvGrpSpPr/>
          <p:nvPr/>
        </p:nvGrpSpPr>
        <p:grpSpPr>
          <a:xfrm>
            <a:off x="9410700" y="1943100"/>
            <a:ext cx="8115300" cy="8001000"/>
            <a:chOff x="0" y="0"/>
            <a:chExt cx="8550689" cy="2146580"/>
          </a:xfrm>
          <a:solidFill>
            <a:schemeClr val="tx1">
              <a:lumMod val="95000"/>
              <a:lumOff val="5000"/>
            </a:schemeClr>
          </a:solidFill>
        </p:grpSpPr>
        <p:sp>
          <p:nvSpPr>
            <p:cNvPr id="11" name="Freeform 5"/>
            <p:cNvSpPr/>
            <p:nvPr/>
          </p:nvSpPr>
          <p:spPr>
            <a:xfrm>
              <a:off x="0" y="0"/>
              <a:ext cx="8550689" cy="2146580"/>
            </a:xfrm>
            <a:custGeom>
              <a:avLst/>
              <a:gdLst/>
              <a:ahLst/>
              <a:cxnLst/>
              <a:rect l="l" t="t" r="r" b="b"/>
              <a:pathLst>
                <a:path w="8550689" h="2146580">
                  <a:moveTo>
                    <a:pt x="0" y="0"/>
                  </a:moveTo>
                  <a:lnTo>
                    <a:pt x="0" y="2146580"/>
                  </a:lnTo>
                  <a:lnTo>
                    <a:pt x="8550689" y="2146580"/>
                  </a:lnTo>
                  <a:lnTo>
                    <a:pt x="8550689" y="0"/>
                  </a:lnTo>
                  <a:lnTo>
                    <a:pt x="0" y="0"/>
                  </a:lnTo>
                  <a:close/>
                  <a:moveTo>
                    <a:pt x="8489728" y="2085620"/>
                  </a:moveTo>
                  <a:lnTo>
                    <a:pt x="59690" y="2085620"/>
                  </a:lnTo>
                  <a:lnTo>
                    <a:pt x="59690" y="59690"/>
                  </a:lnTo>
                  <a:lnTo>
                    <a:pt x="8489728" y="59690"/>
                  </a:lnTo>
                  <a:lnTo>
                    <a:pt x="8489728" y="2085620"/>
                  </a:lnTo>
                  <a:close/>
                </a:path>
              </a:pathLst>
            </a:custGeom>
            <a:grpFill/>
            <a:ln>
              <a:solidFill>
                <a:schemeClr val="tx1"/>
              </a:solidFill>
            </a:ln>
          </p:spPr>
        </p:sp>
      </p:grpSp>
      <p:sp>
        <p:nvSpPr>
          <p:cNvPr id="13" name="TextBox 7"/>
          <p:cNvSpPr txBox="1"/>
          <p:nvPr/>
        </p:nvSpPr>
        <p:spPr>
          <a:xfrm>
            <a:off x="9677401" y="2225187"/>
            <a:ext cx="7543799" cy="7386638"/>
          </a:xfrm>
          <a:prstGeom prst="rect">
            <a:avLst/>
          </a:prstGeom>
        </p:spPr>
        <p:txBody>
          <a:bodyPr wrap="square" lIns="0" tIns="0" rIns="0" bIns="0" rtlCol="0" anchor="t">
            <a:spAutoFit/>
          </a:bodyPr>
          <a:lstStyle/>
          <a:p>
            <a:pPr marL="457200" indent="-457200" algn="just">
              <a:lnSpc>
                <a:spcPct val="150000"/>
              </a:lnSpc>
              <a:buFontTx/>
              <a:buChar char="-"/>
            </a:pPr>
            <a:r>
              <a:rPr lang="en-US" sz="3200" b="1">
                <a:latin typeface="Arial" pitchFamily="34" charset="0"/>
                <a:cs typeface="Arial" pitchFamily="34" charset="0"/>
              </a:rPr>
              <a:t>Kiểm tra, gia cố nhà cửa</a:t>
            </a:r>
          </a:p>
          <a:p>
            <a:pPr marL="457200" indent="-457200" algn="just">
              <a:lnSpc>
                <a:spcPct val="150000"/>
              </a:lnSpc>
              <a:buFontTx/>
              <a:buChar char="-"/>
            </a:pPr>
            <a:r>
              <a:rPr lang="en-US" sz="3200" b="1">
                <a:latin typeface="Arial" pitchFamily="34" charset="0"/>
                <a:cs typeface="Arial" pitchFamily="34" charset="0"/>
              </a:rPr>
              <a:t>Dự trữ thực phẩm</a:t>
            </a:r>
          </a:p>
          <a:p>
            <a:pPr marL="457200" indent="-457200" algn="just">
              <a:lnSpc>
                <a:spcPct val="150000"/>
              </a:lnSpc>
              <a:buFontTx/>
              <a:buChar char="-"/>
            </a:pPr>
            <a:r>
              <a:rPr lang="en-US" sz="3200" b="1">
                <a:latin typeface="Arial" pitchFamily="34" charset="0"/>
                <a:cs typeface="Arial" pitchFamily="34" charset="0"/>
              </a:rPr>
              <a:t>Di dời đồ đạc lên cao</a:t>
            </a:r>
          </a:p>
          <a:p>
            <a:pPr marL="457200" indent="-457200" algn="just">
              <a:lnSpc>
                <a:spcPct val="150000"/>
              </a:lnSpc>
              <a:buFontTx/>
              <a:buChar char="-"/>
            </a:pPr>
            <a:r>
              <a:rPr lang="en-US" sz="3200" b="1">
                <a:latin typeface="Arial" pitchFamily="34" charset="0"/>
                <a:cs typeface="Arial" pitchFamily="34" charset="0"/>
              </a:rPr>
              <a:t>Sơ tán khỏi vùng nguy hiểm</a:t>
            </a:r>
          </a:p>
          <a:p>
            <a:pPr marL="457200" indent="-457200" algn="just">
              <a:lnSpc>
                <a:spcPct val="150000"/>
              </a:lnSpc>
              <a:buFontTx/>
              <a:buChar char="-"/>
            </a:pPr>
            <a:r>
              <a:rPr lang="en-US" sz="3200" b="1">
                <a:latin typeface="Arial" pitchFamily="34" charset="0"/>
                <a:cs typeface="Arial" pitchFamily="34" charset="0"/>
              </a:rPr>
              <a:t>Dự trữ đèn pin, nến, sạc pin dự phòng</a:t>
            </a:r>
          </a:p>
          <a:p>
            <a:pPr marL="457200" indent="-457200" algn="just">
              <a:lnSpc>
                <a:spcPct val="150000"/>
              </a:lnSpc>
              <a:buFontTx/>
              <a:buChar char="-"/>
            </a:pPr>
            <a:r>
              <a:rPr lang="en-US" sz="3200" b="1">
                <a:latin typeface="Arial" pitchFamily="34" charset="0"/>
                <a:cs typeface="Arial" pitchFamily="34" charset="0"/>
              </a:rPr>
              <a:t>Chuẩn bị hộp đựng dụng cụ cứu thương</a:t>
            </a:r>
          </a:p>
          <a:p>
            <a:pPr marL="457200" indent="-457200" algn="just">
              <a:lnSpc>
                <a:spcPct val="150000"/>
              </a:lnSpc>
              <a:buFontTx/>
              <a:buChar char="-"/>
            </a:pPr>
            <a:r>
              <a:rPr lang="en-US" sz="3200" b="1">
                <a:latin typeface="Arial" pitchFamily="34" charset="0"/>
                <a:cs typeface="Arial" pitchFamily="34" charset="0"/>
              </a:rPr>
              <a:t>Neo đậu tàu thuyền vào nơi an toàn</a:t>
            </a:r>
          </a:p>
          <a:p>
            <a:pPr marL="457200" indent="-457200" algn="just">
              <a:lnSpc>
                <a:spcPct val="150000"/>
              </a:lnSpc>
              <a:buFontTx/>
              <a:buChar char="-"/>
            </a:pPr>
            <a:r>
              <a:rPr lang="en-US" sz="3200" b="1">
                <a:latin typeface="Arial" pitchFamily="34" charset="0"/>
                <a:cs typeface="Arial" pitchFamily="34" charset="0"/>
              </a:rPr>
              <a:t>Theo dõi diễn bến của bão</a:t>
            </a:r>
          </a:p>
        </p:txBody>
      </p:sp>
      <p:pic>
        <p:nvPicPr>
          <p:cNvPr id="14" name="Picture 2" descr="Infographic] Những việc cần làm trước khi bão đổ bộ - Tạp chí điện tử Môi  trường và Cuộc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868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28988" y="192127"/>
            <a:ext cx="8155967" cy="1328202"/>
            <a:chOff x="-850514" y="-404368"/>
            <a:chExt cx="18743697" cy="1770935"/>
          </a:xfrm>
        </p:grpSpPr>
        <p:grpSp>
          <p:nvGrpSpPr>
            <p:cNvPr id="3" name="Group 3"/>
            <p:cNvGrpSpPr/>
            <p:nvPr/>
          </p:nvGrpSpPr>
          <p:grpSpPr>
            <a:xfrm>
              <a:off x="-850514" y="-404368"/>
              <a:ext cx="18743697" cy="1770935"/>
              <a:chOff x="-672108" y="-319547"/>
              <a:chExt cx="14811977" cy="1399460"/>
            </a:xfrm>
          </p:grpSpPr>
          <p:sp>
            <p:nvSpPr>
              <p:cNvPr id="5" name="Freeform 4"/>
              <p:cNvSpPr/>
              <p:nvPr/>
            </p:nvSpPr>
            <p:spPr>
              <a:xfrm>
                <a:off x="-672108" y="-319547"/>
                <a:ext cx="14811977" cy="1399460"/>
              </a:xfrm>
              <a:custGeom>
                <a:avLst/>
                <a:gdLst/>
                <a:ahLst/>
                <a:cxnLst/>
                <a:rect l="l" t="t" r="r" b="b"/>
                <a:pathLst>
                  <a:path w="13769418" h="2798920">
                    <a:moveTo>
                      <a:pt x="0" y="0"/>
                    </a:moveTo>
                    <a:lnTo>
                      <a:pt x="0" y="2798920"/>
                    </a:lnTo>
                    <a:lnTo>
                      <a:pt x="13769418" y="2798920"/>
                    </a:lnTo>
                    <a:lnTo>
                      <a:pt x="13769418" y="0"/>
                    </a:lnTo>
                    <a:lnTo>
                      <a:pt x="0" y="0"/>
                    </a:lnTo>
                    <a:close/>
                    <a:moveTo>
                      <a:pt x="13708459" y="2737960"/>
                    </a:moveTo>
                    <a:lnTo>
                      <a:pt x="59690" y="2737960"/>
                    </a:lnTo>
                    <a:lnTo>
                      <a:pt x="59690" y="59690"/>
                    </a:lnTo>
                    <a:lnTo>
                      <a:pt x="13708459" y="59690"/>
                    </a:lnTo>
                    <a:lnTo>
                      <a:pt x="13708459" y="2737960"/>
                    </a:lnTo>
                    <a:close/>
                  </a:path>
                </a:pathLst>
              </a:custGeom>
              <a:solidFill>
                <a:srgbClr val="FFE2CD"/>
              </a:solidFill>
              <a:ln>
                <a:solidFill>
                  <a:schemeClr val="tx1"/>
                </a:solidFill>
              </a:ln>
            </p:spPr>
          </p:sp>
        </p:grpSp>
        <p:sp>
          <p:nvSpPr>
            <p:cNvPr id="4" name="TextBox 5"/>
            <p:cNvSpPr txBox="1"/>
            <p:nvPr/>
          </p:nvSpPr>
          <p:spPr>
            <a:xfrm>
              <a:off x="-629863" y="-293024"/>
              <a:ext cx="18491709" cy="1477327"/>
            </a:xfrm>
            <a:prstGeom prst="rect">
              <a:avLst/>
            </a:prstGeom>
          </p:spPr>
          <p:txBody>
            <a:bodyPr wrap="square" lIns="0" tIns="0" rIns="0" bIns="0" rtlCol="0" anchor="t">
              <a:spAutoFit/>
            </a:bodyPr>
            <a:lstStyle/>
            <a:p>
              <a:pPr>
                <a:lnSpc>
                  <a:spcPct val="150000"/>
                </a:lnSpc>
              </a:pPr>
              <a:r>
                <a:rPr lang="en-US" sz="4800" b="1">
                  <a:latin typeface="Arial" pitchFamily="34" charset="0"/>
                  <a:cs typeface="Arial" pitchFamily="34" charset="0"/>
                </a:rPr>
                <a:t>Trong tình huống dông, sét</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283" b="34535"/>
          <a:stretch/>
        </p:blipFill>
        <p:spPr bwMode="auto">
          <a:xfrm>
            <a:off x="-15240" y="-7620"/>
            <a:ext cx="862584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 t="64788" r="-50" b="3842"/>
          <a:stretch/>
        </p:blipFill>
        <p:spPr bwMode="auto">
          <a:xfrm>
            <a:off x="8939997" y="2095500"/>
            <a:ext cx="9133947" cy="818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0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95300"/>
            <a:ext cx="5516592" cy="367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66376" y="4456490"/>
            <a:ext cx="2971800" cy="82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itchFamily="34" charset="0"/>
                <a:cs typeface="Arial" pitchFamily="34" charset="0"/>
              </a:rPr>
              <a:t>Sạt lở đất</a:t>
            </a:r>
            <a:endParaRPr lang="vi-VN" sz="3200" b="1">
              <a:solidFill>
                <a:srgbClr val="FF0000"/>
              </a:solidFill>
              <a:latin typeface="Arial" pitchFamily="34" charset="0"/>
              <a:cs typeface="Arial" pitchFamily="34" charset="0"/>
            </a:endParaRPr>
          </a:p>
        </p:txBody>
      </p:sp>
      <p:pic>
        <p:nvPicPr>
          <p:cNvPr id="7" name="Picture 2"/>
          <p:cNvPicPr>
            <a:picLocks noChangeAspect="1"/>
          </p:cNvPicPr>
          <p:nvPr/>
        </p:nvPicPr>
        <p:blipFill>
          <a:blip r:embed="rId3"/>
          <a:srcRect/>
          <a:stretch>
            <a:fillRect/>
          </a:stretch>
        </p:blipFill>
        <p:spPr>
          <a:xfrm>
            <a:off x="6334215" y="495300"/>
            <a:ext cx="5338954" cy="3705160"/>
          </a:xfrm>
          <a:prstGeom prst="rect">
            <a:avLst/>
          </a:prstGeom>
        </p:spPr>
      </p:pic>
      <p:pic>
        <p:nvPicPr>
          <p:cNvPr id="8" name="Picture 3"/>
          <p:cNvPicPr>
            <a:picLocks noChangeAspect="1"/>
          </p:cNvPicPr>
          <p:nvPr/>
        </p:nvPicPr>
        <p:blipFill>
          <a:blip r:embed="rId4"/>
          <a:srcRect l="218" r="15256"/>
          <a:stretch>
            <a:fillRect/>
          </a:stretch>
        </p:blipFill>
        <p:spPr>
          <a:xfrm>
            <a:off x="12000780" y="541184"/>
            <a:ext cx="5666949" cy="3631844"/>
          </a:xfrm>
          <a:prstGeom prst="rect">
            <a:avLst/>
          </a:prstGeom>
        </p:spPr>
      </p:pic>
      <p:pic>
        <p:nvPicPr>
          <p:cNvPr id="9" name="Picture 4"/>
          <p:cNvPicPr>
            <a:picLocks noChangeAspect="1"/>
          </p:cNvPicPr>
          <p:nvPr/>
        </p:nvPicPr>
        <p:blipFill>
          <a:blip r:embed="rId5"/>
          <a:srcRect/>
          <a:stretch>
            <a:fillRect/>
          </a:stretch>
        </p:blipFill>
        <p:spPr>
          <a:xfrm>
            <a:off x="12000779" y="5569592"/>
            <a:ext cx="5666949" cy="3529316"/>
          </a:xfrm>
          <a:prstGeom prst="rect">
            <a:avLst/>
          </a:prstGeom>
        </p:spPr>
      </p:pic>
      <p:sp>
        <p:nvSpPr>
          <p:cNvPr id="10" name="TextBox 6"/>
          <p:cNvSpPr txBox="1"/>
          <p:nvPr/>
        </p:nvSpPr>
        <p:spPr>
          <a:xfrm>
            <a:off x="13359589" y="4431344"/>
            <a:ext cx="3927702" cy="738664"/>
          </a:xfrm>
          <a:prstGeom prst="rect">
            <a:avLst/>
          </a:prstGeom>
        </p:spPr>
        <p:txBody>
          <a:bodyPr lIns="0" tIns="0" rIns="0" bIns="0" rtlCol="0" anchor="t">
            <a:spAutoFit/>
          </a:bodyPr>
          <a:lstStyle/>
          <a:p>
            <a:pPr marL="0" lvl="0" indent="0" algn="just">
              <a:lnSpc>
                <a:spcPct val="150000"/>
              </a:lnSpc>
              <a:spcBef>
                <a:spcPct val="0"/>
              </a:spcBef>
            </a:pPr>
            <a:r>
              <a:rPr lang="en-US" sz="3200" b="1">
                <a:solidFill>
                  <a:srgbClr val="FF0000"/>
                </a:solidFill>
                <a:latin typeface="Arial" pitchFamily="34" charset="0"/>
                <a:cs typeface="Arial" pitchFamily="34" charset="0"/>
              </a:rPr>
              <a:t>Cháy rừng</a:t>
            </a:r>
          </a:p>
        </p:txBody>
      </p:sp>
      <p:sp>
        <p:nvSpPr>
          <p:cNvPr id="11" name="TextBox 7"/>
          <p:cNvSpPr txBox="1"/>
          <p:nvPr/>
        </p:nvSpPr>
        <p:spPr>
          <a:xfrm>
            <a:off x="7915350" y="4456490"/>
            <a:ext cx="3927702" cy="738664"/>
          </a:xfrm>
          <a:prstGeom prst="rect">
            <a:avLst/>
          </a:prstGeom>
        </p:spPr>
        <p:txBody>
          <a:bodyPr lIns="0" tIns="0" rIns="0" bIns="0" rtlCol="0" anchor="t">
            <a:spAutoFit/>
          </a:bodyPr>
          <a:lstStyle/>
          <a:p>
            <a:pPr marL="0" lvl="0" indent="0" algn="just">
              <a:lnSpc>
                <a:spcPct val="150000"/>
              </a:lnSpc>
              <a:spcBef>
                <a:spcPct val="0"/>
              </a:spcBef>
            </a:pPr>
            <a:r>
              <a:rPr lang="en-US" sz="3200" b="1">
                <a:solidFill>
                  <a:srgbClr val="FF0000"/>
                </a:solidFill>
                <a:latin typeface="Arial" pitchFamily="34" charset="0"/>
                <a:cs typeface="Arial" pitchFamily="34" charset="0"/>
              </a:rPr>
              <a:t>Bão</a:t>
            </a:r>
          </a:p>
        </p:txBody>
      </p:sp>
      <p:sp>
        <p:nvSpPr>
          <p:cNvPr id="12" name="TextBox 8"/>
          <p:cNvSpPr txBox="1"/>
          <p:nvPr/>
        </p:nvSpPr>
        <p:spPr>
          <a:xfrm>
            <a:off x="13323013" y="9297769"/>
            <a:ext cx="3927702" cy="738664"/>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FF0000"/>
                </a:solidFill>
                <a:latin typeface="Arial" pitchFamily="34" charset="0"/>
                <a:cs typeface="Arial" pitchFamily="34" charset="0"/>
              </a:rPr>
              <a:t>Động đất</a:t>
            </a:r>
          </a:p>
        </p:txBody>
      </p:sp>
      <p:pic>
        <p:nvPicPr>
          <p:cNvPr id="13" name="Picture 2"/>
          <p:cNvPicPr>
            <a:picLocks noChangeAspect="1"/>
          </p:cNvPicPr>
          <p:nvPr/>
        </p:nvPicPr>
        <p:blipFill>
          <a:blip r:embed="rId6"/>
          <a:srcRect/>
          <a:stretch>
            <a:fillRect/>
          </a:stretch>
        </p:blipFill>
        <p:spPr>
          <a:xfrm>
            <a:off x="686330" y="5642078"/>
            <a:ext cx="5287461" cy="3456830"/>
          </a:xfrm>
          <a:prstGeom prst="rect">
            <a:avLst/>
          </a:prstGeom>
        </p:spPr>
      </p:pic>
      <p:pic>
        <p:nvPicPr>
          <p:cNvPr id="14" name="Picture 3"/>
          <p:cNvPicPr>
            <a:picLocks noChangeAspect="1"/>
          </p:cNvPicPr>
          <p:nvPr/>
        </p:nvPicPr>
        <p:blipFill>
          <a:blip r:embed="rId7"/>
          <a:srcRect/>
          <a:stretch>
            <a:fillRect/>
          </a:stretch>
        </p:blipFill>
        <p:spPr>
          <a:xfrm>
            <a:off x="6334215" y="5583468"/>
            <a:ext cx="5338954" cy="3515439"/>
          </a:xfrm>
          <a:prstGeom prst="rect">
            <a:avLst/>
          </a:prstGeom>
        </p:spPr>
      </p:pic>
      <p:sp>
        <p:nvSpPr>
          <p:cNvPr id="16" name="TextBox 7"/>
          <p:cNvSpPr txBox="1"/>
          <p:nvPr/>
        </p:nvSpPr>
        <p:spPr>
          <a:xfrm>
            <a:off x="1383347" y="9559379"/>
            <a:ext cx="5218765" cy="384721"/>
          </a:xfrm>
          <a:prstGeom prst="rect">
            <a:avLst/>
          </a:prstGeom>
        </p:spPr>
        <p:txBody>
          <a:bodyPr wrap="square" lIns="0" tIns="0" rIns="0" bIns="0" rtlCol="0" anchor="t">
            <a:spAutoFit/>
          </a:bodyPr>
          <a:lstStyle/>
          <a:p>
            <a:pPr marL="0" lvl="0" indent="0" algn="just">
              <a:lnSpc>
                <a:spcPts val="3045"/>
              </a:lnSpc>
              <a:spcBef>
                <a:spcPct val="0"/>
              </a:spcBef>
            </a:pPr>
            <a:r>
              <a:rPr lang="en-US" sz="3200" b="1">
                <a:solidFill>
                  <a:srgbClr val="FF0000"/>
                </a:solidFill>
                <a:latin typeface="Arial" pitchFamily="34" charset="0"/>
                <a:cs typeface="Arial" pitchFamily="34" charset="0"/>
              </a:rPr>
              <a:t>Núi lửa phun trào</a:t>
            </a:r>
          </a:p>
        </p:txBody>
      </p:sp>
      <p:sp>
        <p:nvSpPr>
          <p:cNvPr id="17" name="TextBox 8"/>
          <p:cNvSpPr txBox="1"/>
          <p:nvPr/>
        </p:nvSpPr>
        <p:spPr>
          <a:xfrm>
            <a:off x="7883298" y="9440249"/>
            <a:ext cx="3927702" cy="384721"/>
          </a:xfrm>
          <a:prstGeom prst="rect">
            <a:avLst/>
          </a:prstGeom>
        </p:spPr>
        <p:txBody>
          <a:bodyPr lIns="0" tIns="0" rIns="0" bIns="0" rtlCol="0" anchor="t">
            <a:spAutoFit/>
          </a:bodyPr>
          <a:lstStyle/>
          <a:p>
            <a:pPr marL="0" lvl="0" indent="0" algn="just">
              <a:lnSpc>
                <a:spcPts val="3045"/>
              </a:lnSpc>
              <a:spcBef>
                <a:spcPct val="0"/>
              </a:spcBef>
            </a:pPr>
            <a:r>
              <a:rPr lang="en-US" sz="3200" b="1">
                <a:solidFill>
                  <a:srgbClr val="FF0000"/>
                </a:solidFill>
                <a:latin typeface="Arial" pitchFamily="34" charset="0"/>
                <a:cs typeface="Arial" pitchFamily="34" charset="0"/>
              </a:rPr>
              <a:t>Hạn hán</a:t>
            </a:r>
          </a:p>
        </p:txBody>
      </p:sp>
    </p:spTree>
    <p:extLst>
      <p:ext uri="{BB962C8B-B14F-4D97-AF65-F5344CB8AC3E}">
        <p14:creationId xmlns:p14="http://schemas.microsoft.com/office/powerpoint/2010/main" val="719411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circle(in)">
                                      <p:cBhvr>
                                        <p:cTn id="5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7288175"/>
              </p:ext>
            </p:extLst>
          </p:nvPr>
        </p:nvGraphicFramePr>
        <p:xfrm>
          <a:off x="304801" y="297180"/>
          <a:ext cx="17754599" cy="9646920"/>
        </p:xfrm>
        <a:graphic>
          <a:graphicData uri="http://schemas.openxmlformats.org/drawingml/2006/table">
            <a:tbl>
              <a:tblPr firstRow="1" firstCol="1" bandRow="1">
                <a:tableStyleId>{7DF18680-E054-41AD-8BC1-D1AEF772440D}</a:tableStyleId>
              </a:tblPr>
              <a:tblGrid>
                <a:gridCol w="838200">
                  <a:extLst>
                    <a:ext uri="{9D8B030D-6E8A-4147-A177-3AD203B41FA5}">
                      <a16:colId xmlns:a16="http://schemas.microsoft.com/office/drawing/2014/main" val="20000"/>
                    </a:ext>
                  </a:extLst>
                </a:gridCol>
                <a:gridCol w="76200">
                  <a:extLst>
                    <a:ext uri="{9D8B030D-6E8A-4147-A177-3AD203B41FA5}">
                      <a16:colId xmlns:a16="http://schemas.microsoft.com/office/drawing/2014/main" val="20001"/>
                    </a:ext>
                  </a:extLst>
                </a:gridCol>
                <a:gridCol w="16623586">
                  <a:extLst>
                    <a:ext uri="{9D8B030D-6E8A-4147-A177-3AD203B41FA5}">
                      <a16:colId xmlns:a16="http://schemas.microsoft.com/office/drawing/2014/main" val="20002"/>
                    </a:ext>
                  </a:extLst>
                </a:gridCol>
                <a:gridCol w="82675">
                  <a:extLst>
                    <a:ext uri="{9D8B030D-6E8A-4147-A177-3AD203B41FA5}">
                      <a16:colId xmlns:a16="http://schemas.microsoft.com/office/drawing/2014/main" val="20003"/>
                    </a:ext>
                  </a:extLst>
                </a:gridCol>
                <a:gridCol w="133938">
                  <a:extLst>
                    <a:ext uri="{9D8B030D-6E8A-4147-A177-3AD203B41FA5}">
                      <a16:colId xmlns:a16="http://schemas.microsoft.com/office/drawing/2014/main" val="20004"/>
                    </a:ext>
                  </a:extLst>
                </a:gridCol>
              </a:tblGrid>
              <a:tr h="685800">
                <a:tc>
                  <a:txBody>
                    <a:bodyPr/>
                    <a:lstStyle/>
                    <a:p>
                      <a:pPr algn="ctr">
                        <a:lnSpc>
                          <a:spcPct val="150000"/>
                        </a:lnSpc>
                        <a:spcAft>
                          <a:spcPts val="1000"/>
                        </a:spcAft>
                      </a:pPr>
                      <a:r>
                        <a:rPr lang="en-US" sz="2800">
                          <a:effectLst/>
                          <a:latin typeface="Arial" pitchFamily="34" charset="0"/>
                          <a:cs typeface="Arial" pitchFamily="34" charset="0"/>
                        </a:rPr>
                        <a:t>TT</a:t>
                      </a:r>
                      <a:endParaRPr lang="vi-VN" sz="2800">
                        <a:solidFill>
                          <a:schemeClr val="tx1"/>
                        </a:solidFill>
                        <a:effectLst/>
                        <a:latin typeface="Arial" pitchFamily="34" charset="0"/>
                        <a:ea typeface="Calibri"/>
                        <a:cs typeface="Arial" pitchFamily="34" charset="0"/>
                      </a:endParaRPr>
                    </a:p>
                  </a:txBody>
                  <a:tcPr marL="41452" marR="41452" marT="0" marB="0"/>
                </a:tc>
                <a:tc gridSpan="4">
                  <a:txBody>
                    <a:bodyPr/>
                    <a:lstStyle/>
                    <a:p>
                      <a:pPr algn="ctr">
                        <a:lnSpc>
                          <a:spcPct val="150000"/>
                        </a:lnSpc>
                        <a:spcAft>
                          <a:spcPts val="1000"/>
                        </a:spcAft>
                      </a:pPr>
                      <a:r>
                        <a:rPr lang="en-US" sz="2800">
                          <a:effectLst/>
                          <a:latin typeface="Arial" pitchFamily="34" charset="0"/>
                          <a:cs typeface="Arial" pitchFamily="34" charset="0"/>
                        </a:rPr>
                        <a:t>Trong tình</a:t>
                      </a:r>
                      <a:r>
                        <a:rPr lang="en-US" sz="2800" baseline="0">
                          <a:effectLst/>
                          <a:latin typeface="Arial" pitchFamily="34" charset="0"/>
                          <a:cs typeface="Arial" pitchFamily="34" charset="0"/>
                        </a:rPr>
                        <a:t> huống có lũ lụt</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hMerge="1">
                  <a:txBody>
                    <a:bodyPr/>
                    <a:lstStyle/>
                    <a:p>
                      <a:endParaRPr lang="vi-VN"/>
                    </a:p>
                  </a:txBody>
                  <a:tcPr marL="41452" marR="41452" marT="0" marB="0"/>
                </a:tc>
                <a:tc hMerge="1">
                  <a:txBody>
                    <a:bodyPr/>
                    <a:lstStyle/>
                    <a:p>
                      <a:endParaRPr lang="vi-VN"/>
                    </a:p>
                  </a:txBody>
                  <a:tcPr/>
                </a:tc>
                <a:extLst>
                  <a:ext uri="{0D108BD9-81ED-4DB2-BD59-A6C34878D82A}">
                    <a16:rowId xmlns:a16="http://schemas.microsoft.com/office/drawing/2014/main" val="10000"/>
                  </a:ext>
                </a:extLst>
              </a:tr>
              <a:tr h="509507">
                <a:tc gridSpan="5">
                  <a:txBody>
                    <a:bodyPr/>
                    <a:lstStyle/>
                    <a:p>
                      <a:pPr algn="l">
                        <a:lnSpc>
                          <a:spcPct val="150000"/>
                        </a:lnSpc>
                        <a:spcAft>
                          <a:spcPts val="1000"/>
                        </a:spcAft>
                      </a:pPr>
                      <a:r>
                        <a:rPr lang="en-US" sz="2800">
                          <a:effectLst/>
                          <a:latin typeface="Arial" pitchFamily="34" charset="0"/>
                          <a:cs typeface="Arial" pitchFamily="34" charset="0"/>
                        </a:rPr>
                        <a:t>Trong khi lũ lụt</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1"/>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1</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Tìm sự hỗ trợ của người lớn.</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800">
                        <a:solidFill>
                          <a:schemeClr val="tx1"/>
                        </a:solidFill>
                        <a:effectLst/>
                        <a:latin typeface="Arial" pitchFamily="34" charset="0"/>
                        <a:ea typeface="Calibri"/>
                        <a:cs typeface="Arial" pitchFamily="34" charset="0"/>
                      </a:endParaRPr>
                    </a:p>
                  </a:txBody>
                  <a:tcPr marL="41452" marR="41452" marT="0" marB="0"/>
                </a:tc>
                <a:tc rowSpan="8">
                  <a:txBody>
                    <a:bodyPr/>
                    <a:lstStyle/>
                    <a:p>
                      <a:pPr algn="ctr">
                        <a:lnSpc>
                          <a:spcPct val="150000"/>
                        </a:lnSpc>
                        <a:spcAft>
                          <a:spcPts val="1000"/>
                        </a:spcAft>
                      </a:pPr>
                      <a:r>
                        <a:rPr lang="en-US" sz="2800">
                          <a:effectLst/>
                          <a:latin typeface="Arial" pitchFamily="34" charset="0"/>
                          <a:cs typeface="Arial" pitchFamily="34" charset="0"/>
                        </a:rPr>
                        <a:t> </a:t>
                      </a:r>
                      <a:endParaRPr lang="vi-VN" sz="2800">
                        <a:solidFill>
                          <a:schemeClr val="tx1"/>
                        </a:solidFill>
                        <a:effectLst/>
                        <a:latin typeface="Arial" pitchFamily="34" charset="0"/>
                        <a:ea typeface="Calibri"/>
                        <a:cs typeface="Arial" pitchFamily="34" charset="0"/>
                      </a:endParaRPr>
                    </a:p>
                    <a:p>
                      <a:pPr algn="ctr">
                        <a:lnSpc>
                          <a:spcPct val="150000"/>
                        </a:lnSpc>
                        <a:spcAft>
                          <a:spcPts val="1000"/>
                        </a:spcAft>
                      </a:pPr>
                      <a:r>
                        <a:rPr lang="en-US" sz="2800">
                          <a:effectLst/>
                          <a:latin typeface="Arial" pitchFamily="34" charset="0"/>
                          <a:cs typeface="Arial" pitchFamily="34" charset="0"/>
                        </a:rPr>
                        <a:t> </a:t>
                      </a:r>
                      <a:endParaRPr lang="vi-VN" sz="2800">
                        <a:solidFill>
                          <a:schemeClr val="tx1"/>
                        </a:solidFill>
                        <a:effectLst/>
                        <a:latin typeface="Arial" pitchFamily="34" charset="0"/>
                        <a:ea typeface="Calibri"/>
                        <a:cs typeface="Arial" pitchFamily="34" charset="0"/>
                      </a:endParaRPr>
                    </a:p>
                  </a:txBody>
                  <a:tcPr marL="41452" marR="41452" marT="0" marB="0"/>
                </a:tc>
                <a:extLst>
                  <a:ext uri="{0D108BD9-81ED-4DB2-BD59-A6C34878D82A}">
                    <a16:rowId xmlns:a16="http://schemas.microsoft.com/office/drawing/2014/main" val="10002"/>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2</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Tắt cầu dao điện và khoá van bình ga.</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3"/>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3</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Di chuyển đến khu vực, vị trí cao càng nhanh càng tốt.</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4"/>
                  </a:ext>
                </a:extLst>
              </a:tr>
              <a:tr h="545608">
                <a:tc gridSpan="2">
                  <a:txBody>
                    <a:bodyPr/>
                    <a:lstStyle/>
                    <a:p>
                      <a:pPr algn="ctr">
                        <a:lnSpc>
                          <a:spcPct val="150000"/>
                        </a:lnSpc>
                        <a:spcAft>
                          <a:spcPts val="1000"/>
                        </a:spcAft>
                      </a:pPr>
                      <a:r>
                        <a:rPr lang="en-US" sz="2800">
                          <a:effectLst/>
                          <a:latin typeface="Arial" pitchFamily="34" charset="0"/>
                          <a:cs typeface="Arial" pitchFamily="34" charset="0"/>
                        </a:rPr>
                        <a:t>4</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Tránh xa các bờ sông hoặc suối ở các vùng ngập lụt; không đi gần khu vực cầu, cống khi nước đang lên.</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5"/>
                  </a:ext>
                </a:extLst>
              </a:tr>
              <a:tr h="609600">
                <a:tc gridSpan="2">
                  <a:txBody>
                    <a:bodyPr/>
                    <a:lstStyle/>
                    <a:p>
                      <a:pPr algn="ctr">
                        <a:lnSpc>
                          <a:spcPct val="150000"/>
                        </a:lnSpc>
                        <a:spcAft>
                          <a:spcPts val="1000"/>
                        </a:spcAft>
                      </a:pPr>
                      <a:r>
                        <a:rPr lang="en-US" sz="2800">
                          <a:effectLst/>
                          <a:latin typeface="Arial" pitchFamily="34" charset="0"/>
                          <a:cs typeface="Arial" pitchFamily="34" charset="0"/>
                        </a:rPr>
                        <a:t>5</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Mặc áo phao nếu có hoặc sử dụng các đồ vật nổi khác (thùng nhựa, săm xe, thân cây chuối,...).</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6"/>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6</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Vớt củi trên sông, suối khi có lũ.</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7"/>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7</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Không lội xuống nước gần dây điện hoặc cột điện.</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8"/>
                  </a:ext>
                </a:extLst>
              </a:tr>
              <a:tr h="579120">
                <a:tc gridSpan="2">
                  <a:txBody>
                    <a:bodyPr/>
                    <a:lstStyle/>
                    <a:p>
                      <a:pPr algn="ctr">
                        <a:lnSpc>
                          <a:spcPct val="150000"/>
                        </a:lnSpc>
                        <a:spcAft>
                          <a:spcPts val="1000"/>
                        </a:spcAft>
                      </a:pPr>
                      <a:r>
                        <a:rPr lang="en-US" sz="2800">
                          <a:effectLst/>
                          <a:latin typeface="Arial" pitchFamily="34" charset="0"/>
                          <a:cs typeface="Arial" pitchFamily="34" charset="0"/>
                        </a:rPr>
                        <a:t>8</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gridSpan="2">
                  <a:txBody>
                    <a:bodyPr/>
                    <a:lstStyle/>
                    <a:p>
                      <a:pPr algn="l">
                        <a:lnSpc>
                          <a:spcPct val="150000"/>
                        </a:lnSpc>
                        <a:spcAft>
                          <a:spcPts val="1000"/>
                        </a:spcAft>
                      </a:pPr>
                      <a:r>
                        <a:rPr lang="en-US" sz="2800">
                          <a:effectLst/>
                          <a:latin typeface="Arial" pitchFamily="34" charset="0"/>
                          <a:cs typeface="Arial" pitchFamily="34" charset="0"/>
                        </a:rPr>
                        <a:t>Lội qua suối khi có dòng nước chảy xiết.</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vMerge="1">
                  <a:txBody>
                    <a:bodyPr/>
                    <a:lstStyle/>
                    <a:p>
                      <a:endParaRPr lang="vi-VN"/>
                    </a:p>
                  </a:txBody>
                  <a:tcPr/>
                </a:tc>
                <a:extLst>
                  <a:ext uri="{0D108BD9-81ED-4DB2-BD59-A6C34878D82A}">
                    <a16:rowId xmlns:a16="http://schemas.microsoft.com/office/drawing/2014/main" val="10009"/>
                  </a:ext>
                </a:extLst>
              </a:tr>
              <a:tr h="509507">
                <a:tc gridSpan="5">
                  <a:txBody>
                    <a:bodyPr/>
                    <a:lstStyle/>
                    <a:p>
                      <a:pPr algn="l">
                        <a:lnSpc>
                          <a:spcPct val="150000"/>
                        </a:lnSpc>
                        <a:spcAft>
                          <a:spcPts val="1000"/>
                        </a:spcAft>
                      </a:pPr>
                      <a:r>
                        <a:rPr lang="en-US" sz="2800">
                          <a:effectLst/>
                          <a:latin typeface="Arial" pitchFamily="34" charset="0"/>
                          <a:cs typeface="Arial" pitchFamily="34" charset="0"/>
                        </a:rPr>
                        <a:t>Sau khi lũ rút</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10"/>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1</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a:txBody>
                    <a:bodyPr/>
                    <a:lstStyle/>
                    <a:p>
                      <a:pPr algn="l">
                        <a:lnSpc>
                          <a:spcPct val="150000"/>
                        </a:lnSpc>
                        <a:spcAft>
                          <a:spcPts val="1000"/>
                        </a:spcAft>
                      </a:pPr>
                      <a:r>
                        <a:rPr lang="en-US" sz="2800">
                          <a:effectLst/>
                          <a:latin typeface="Arial" pitchFamily="34" charset="0"/>
                          <a:cs typeface="Arial" pitchFamily="34" charset="0"/>
                        </a:rPr>
                        <a:t>Tránh xa khu vực dòng nước khi nước lũ rút đi.</a:t>
                      </a:r>
                      <a:endParaRPr lang="vi-VN" sz="2800">
                        <a:solidFill>
                          <a:schemeClr val="tx1"/>
                        </a:solidFill>
                        <a:effectLst/>
                        <a:latin typeface="Arial" pitchFamily="34" charset="0"/>
                        <a:ea typeface="Calibri"/>
                        <a:cs typeface="Arial" pitchFamily="34" charset="0"/>
                      </a:endParaRPr>
                    </a:p>
                  </a:txBody>
                  <a:tcPr marL="41452" marR="41452" marT="0" marB="0"/>
                </a:tc>
                <a:tc rowSpan="4" gridSpan="2">
                  <a:txBody>
                    <a:bodyPr/>
                    <a:lstStyle/>
                    <a:p>
                      <a:pPr algn="ctr">
                        <a:lnSpc>
                          <a:spcPct val="150000"/>
                        </a:lnSpc>
                        <a:spcAft>
                          <a:spcPts val="1000"/>
                        </a:spcAft>
                      </a:pPr>
                      <a:r>
                        <a:rPr lang="en-US" sz="2800">
                          <a:effectLst/>
                          <a:latin typeface="Arial" pitchFamily="34" charset="0"/>
                          <a:cs typeface="Arial" pitchFamily="34" charset="0"/>
                        </a:rPr>
                        <a:t> </a:t>
                      </a:r>
                      <a:endParaRPr lang="vi-VN" sz="2800">
                        <a:solidFill>
                          <a:schemeClr val="tx1"/>
                        </a:solidFill>
                        <a:effectLst/>
                        <a:latin typeface="Arial" pitchFamily="34" charset="0"/>
                        <a:ea typeface="Calibri"/>
                        <a:cs typeface="Arial" pitchFamily="34" charset="0"/>
                      </a:endParaRPr>
                    </a:p>
                    <a:p>
                      <a:pPr algn="ctr">
                        <a:lnSpc>
                          <a:spcPct val="150000"/>
                        </a:lnSpc>
                        <a:spcAft>
                          <a:spcPts val="1000"/>
                        </a:spcAft>
                      </a:pPr>
                      <a:r>
                        <a:rPr lang="en-US" sz="2800">
                          <a:effectLst/>
                          <a:latin typeface="Arial" pitchFamily="34" charset="0"/>
                          <a:cs typeface="Arial" pitchFamily="34" charset="0"/>
                        </a:rPr>
                        <a:t> </a:t>
                      </a:r>
                      <a:endParaRPr lang="vi-VN" sz="2800">
                        <a:solidFill>
                          <a:schemeClr val="tx1"/>
                        </a:solidFill>
                        <a:effectLst/>
                        <a:latin typeface="Arial" pitchFamily="34" charset="0"/>
                        <a:ea typeface="Calibri"/>
                        <a:cs typeface="Arial" pitchFamily="34" charset="0"/>
                      </a:endParaRPr>
                    </a:p>
                    <a:p>
                      <a:pPr algn="ctr">
                        <a:lnSpc>
                          <a:spcPct val="150000"/>
                        </a:lnSpc>
                        <a:spcAft>
                          <a:spcPts val="1000"/>
                        </a:spcAft>
                      </a:pPr>
                      <a:endParaRPr lang="vi-VN" sz="2800">
                        <a:solidFill>
                          <a:schemeClr val="tx1"/>
                        </a:solidFill>
                        <a:effectLst/>
                        <a:latin typeface="Arial" pitchFamily="34" charset="0"/>
                        <a:ea typeface="Calibri"/>
                        <a:cs typeface="Arial" pitchFamily="34" charset="0"/>
                      </a:endParaRPr>
                    </a:p>
                  </a:txBody>
                  <a:tcPr marL="41452" marR="41452" marT="0" marB="0"/>
                </a:tc>
                <a:tc rowSpan="4" hMerge="1">
                  <a:txBody>
                    <a:bodyPr/>
                    <a:lstStyle/>
                    <a:p>
                      <a:endParaRPr lang="vi-VN"/>
                    </a:p>
                  </a:txBody>
                  <a:tcPr/>
                </a:tc>
                <a:extLst>
                  <a:ext uri="{0D108BD9-81ED-4DB2-BD59-A6C34878D82A}">
                    <a16:rowId xmlns:a16="http://schemas.microsoft.com/office/drawing/2014/main" val="10011"/>
                  </a:ext>
                </a:extLst>
              </a:tr>
              <a:tr h="509507">
                <a:tc gridSpan="2">
                  <a:txBody>
                    <a:bodyPr/>
                    <a:lstStyle/>
                    <a:p>
                      <a:pPr algn="ctr">
                        <a:lnSpc>
                          <a:spcPct val="150000"/>
                        </a:lnSpc>
                        <a:spcAft>
                          <a:spcPts val="1000"/>
                        </a:spcAft>
                      </a:pPr>
                      <a:r>
                        <a:rPr lang="en-US" sz="2800">
                          <a:effectLst/>
                          <a:latin typeface="Arial" pitchFamily="34" charset="0"/>
                          <a:cs typeface="Arial" pitchFamily="34" charset="0"/>
                        </a:rPr>
                        <a:t>2</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a:txBody>
                    <a:bodyPr/>
                    <a:lstStyle/>
                    <a:p>
                      <a:pPr algn="l">
                        <a:lnSpc>
                          <a:spcPct val="150000"/>
                        </a:lnSpc>
                        <a:spcAft>
                          <a:spcPts val="1000"/>
                        </a:spcAft>
                      </a:pPr>
                      <a:r>
                        <a:rPr lang="en-US" sz="2800">
                          <a:effectLst/>
                          <a:latin typeface="Arial" pitchFamily="34" charset="0"/>
                          <a:cs typeface="Arial" pitchFamily="34" charset="0"/>
                        </a:rPr>
                        <a:t>Tầm rửa thật sạch khi bị ướt do nước lũ tràn vào.</a:t>
                      </a:r>
                      <a:endParaRPr lang="vi-VN" sz="2800">
                        <a:solidFill>
                          <a:schemeClr val="tx1"/>
                        </a:solidFill>
                        <a:effectLst/>
                        <a:latin typeface="Arial" pitchFamily="34" charset="0"/>
                        <a:ea typeface="Calibri"/>
                        <a:cs typeface="Arial" pitchFamily="34" charset="0"/>
                      </a:endParaRPr>
                    </a:p>
                  </a:txBody>
                  <a:tcPr marL="41452" marR="41452" marT="0" marB="0"/>
                </a:tc>
                <a:tc gridSpan="2" v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hMerge="1" vMerge="1">
                  <a:txBody>
                    <a:bodyPr/>
                    <a:lstStyle/>
                    <a:p>
                      <a:endParaRPr lang="vi-VN"/>
                    </a:p>
                  </a:txBody>
                  <a:tcPr/>
                </a:tc>
                <a:extLst>
                  <a:ext uri="{0D108BD9-81ED-4DB2-BD59-A6C34878D82A}">
                    <a16:rowId xmlns:a16="http://schemas.microsoft.com/office/drawing/2014/main" val="10012"/>
                  </a:ext>
                </a:extLst>
              </a:tr>
              <a:tr h="594360">
                <a:tc gridSpan="2">
                  <a:txBody>
                    <a:bodyPr/>
                    <a:lstStyle/>
                    <a:p>
                      <a:pPr algn="ctr">
                        <a:lnSpc>
                          <a:spcPct val="150000"/>
                        </a:lnSpc>
                        <a:spcAft>
                          <a:spcPts val="1000"/>
                        </a:spcAft>
                      </a:pPr>
                      <a:r>
                        <a:rPr lang="en-US" sz="2800">
                          <a:effectLst/>
                          <a:latin typeface="Arial" pitchFamily="34" charset="0"/>
                          <a:cs typeface="Arial" pitchFamily="34" charset="0"/>
                        </a:rPr>
                        <a:t>3</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a:txBody>
                    <a:bodyPr/>
                    <a:lstStyle/>
                    <a:p>
                      <a:pPr algn="l">
                        <a:lnSpc>
                          <a:spcPct val="150000"/>
                        </a:lnSpc>
                        <a:spcAft>
                          <a:spcPts val="1000"/>
                        </a:spcAft>
                      </a:pPr>
                      <a:r>
                        <a:rPr lang="en-US" sz="2800">
                          <a:effectLst/>
                          <a:latin typeface="Arial" pitchFamily="34" charset="0"/>
                          <a:cs typeface="Arial" pitchFamily="34" charset="0"/>
                        </a:rPr>
                        <a:t>Khi đi tránh lũ trở về, cần nhờ người lớn kiểm tra xem cầu dao điện đã được ngắt chưa.</a:t>
                      </a:r>
                      <a:endParaRPr lang="vi-VN" sz="2800">
                        <a:solidFill>
                          <a:schemeClr val="tx1"/>
                        </a:solidFill>
                        <a:effectLst/>
                        <a:latin typeface="Arial" pitchFamily="34" charset="0"/>
                        <a:ea typeface="Calibri"/>
                        <a:cs typeface="Arial" pitchFamily="34" charset="0"/>
                      </a:endParaRPr>
                    </a:p>
                  </a:txBody>
                  <a:tcPr marL="41452" marR="41452" marT="0" marB="0"/>
                </a:tc>
                <a:tc gridSpan="2" v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hMerge="1" vMerge="1">
                  <a:txBody>
                    <a:bodyPr/>
                    <a:lstStyle/>
                    <a:p>
                      <a:endParaRPr lang="vi-VN"/>
                    </a:p>
                  </a:txBody>
                  <a:tcPr/>
                </a:tc>
                <a:extLst>
                  <a:ext uri="{0D108BD9-81ED-4DB2-BD59-A6C34878D82A}">
                    <a16:rowId xmlns:a16="http://schemas.microsoft.com/office/drawing/2014/main" val="10013"/>
                  </a:ext>
                </a:extLst>
              </a:tr>
              <a:tr h="511832">
                <a:tc gridSpan="2">
                  <a:txBody>
                    <a:bodyPr/>
                    <a:lstStyle/>
                    <a:p>
                      <a:pPr algn="ctr">
                        <a:lnSpc>
                          <a:spcPct val="150000"/>
                        </a:lnSpc>
                        <a:spcAft>
                          <a:spcPts val="1000"/>
                        </a:spcAft>
                      </a:pPr>
                      <a:r>
                        <a:rPr lang="en-US" sz="2800">
                          <a:effectLst/>
                          <a:latin typeface="Arial" pitchFamily="34" charset="0"/>
                          <a:cs typeface="Arial" pitchFamily="34" charset="0"/>
                        </a:rPr>
                        <a:t>4</a:t>
                      </a:r>
                      <a:endParaRPr lang="vi-VN" sz="2800">
                        <a:solidFill>
                          <a:schemeClr val="tx1"/>
                        </a:solidFill>
                        <a:effectLst/>
                        <a:latin typeface="Arial" pitchFamily="34" charset="0"/>
                        <a:ea typeface="Calibri"/>
                        <a:cs typeface="Arial" pitchFamily="34" charset="0"/>
                      </a:endParaRPr>
                    </a:p>
                  </a:txBody>
                  <a:tcPr marL="41452" marR="41452" marT="0" marB="0"/>
                </a:tc>
                <a:tc hMerge="1">
                  <a:txBody>
                    <a:bodyPr/>
                    <a:lstStyle/>
                    <a:p>
                      <a:endParaRPr lang="vi-VN"/>
                    </a:p>
                  </a:txBody>
                  <a:tcPr/>
                </a:tc>
                <a:tc>
                  <a:txBody>
                    <a:bodyPr/>
                    <a:lstStyle/>
                    <a:p>
                      <a:pPr algn="l">
                        <a:lnSpc>
                          <a:spcPct val="150000"/>
                        </a:lnSpc>
                        <a:spcAft>
                          <a:spcPts val="1000"/>
                        </a:spcAft>
                      </a:pPr>
                      <a:r>
                        <a:rPr lang="en-US" sz="2800">
                          <a:effectLst/>
                          <a:latin typeface="Arial" pitchFamily="34" charset="0"/>
                          <a:cs typeface="Arial" pitchFamily="34" charset="0"/>
                        </a:rPr>
                        <a:t>Không ăn uống hoặc nấu nướng với thực phẩm hoặc nguyên liệu bị ngập nước mưa.</a:t>
                      </a:r>
                      <a:endParaRPr lang="vi-VN" sz="2800">
                        <a:solidFill>
                          <a:schemeClr val="tx1"/>
                        </a:solidFill>
                        <a:effectLst/>
                        <a:latin typeface="Arial" pitchFamily="34" charset="0"/>
                        <a:ea typeface="Calibri"/>
                        <a:cs typeface="Arial" pitchFamily="34" charset="0"/>
                      </a:endParaRPr>
                    </a:p>
                  </a:txBody>
                  <a:tcPr marL="41452" marR="41452" marT="0" marB="0"/>
                </a:tc>
                <a:tc gridSpan="2" vMerge="1">
                  <a:txBody>
                    <a:bodyPr/>
                    <a:lstStyle/>
                    <a:p>
                      <a:pPr algn="ctr">
                        <a:lnSpc>
                          <a:spcPct val="150000"/>
                        </a:lnSpc>
                        <a:spcAft>
                          <a:spcPts val="1000"/>
                        </a:spcAft>
                      </a:pPr>
                      <a:endParaRPr lang="vi-VN" sz="2400">
                        <a:solidFill>
                          <a:schemeClr val="tx1"/>
                        </a:solidFill>
                        <a:effectLst/>
                        <a:latin typeface="Arial" pitchFamily="34" charset="0"/>
                        <a:ea typeface="Calibri"/>
                        <a:cs typeface="Arial" pitchFamily="34" charset="0"/>
                      </a:endParaRPr>
                    </a:p>
                  </a:txBody>
                  <a:tcPr marL="41452" marR="41452" marT="0" marB="0"/>
                </a:tc>
                <a:tc hMerge="1" vMerge="1">
                  <a:txBody>
                    <a:bodyPr/>
                    <a:lstStyle/>
                    <a:p>
                      <a:endParaRPr lang="vi-VN"/>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3709981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ographics] Sạt lở đất: Dấu hiệu nhận biết và cách phòng tránh | Môi  trường | Vietnam+ (VietnamPlus)"/>
          <p:cNvPicPr>
            <a:picLocks noChangeAspect="1" noChangeArrowheads="1"/>
          </p:cNvPicPr>
          <p:nvPr/>
        </p:nvPicPr>
        <p:blipFill rotWithShape="1">
          <a:blip r:embed="rId2">
            <a:extLst>
              <a:ext uri="{28A0092B-C50C-407E-A947-70E740481C1C}">
                <a14:useLocalDpi xmlns:a14="http://schemas.microsoft.com/office/drawing/2010/main" val="0"/>
              </a:ext>
            </a:extLst>
          </a:blip>
          <a:srcRect t="47094" b="5811"/>
          <a:stretch/>
        </p:blipFill>
        <p:spPr bwMode="auto">
          <a:xfrm>
            <a:off x="18415" y="38100"/>
            <a:ext cx="13011785" cy="101643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3391388" y="3009057"/>
            <a:ext cx="4575708" cy="2111209"/>
            <a:chOff x="-850514" y="-405492"/>
            <a:chExt cx="18888035" cy="2814944"/>
          </a:xfrm>
        </p:grpSpPr>
        <p:grpSp>
          <p:nvGrpSpPr>
            <p:cNvPr id="4" name="Group 3"/>
            <p:cNvGrpSpPr/>
            <p:nvPr/>
          </p:nvGrpSpPr>
          <p:grpSpPr>
            <a:xfrm>
              <a:off x="-850514" y="-404368"/>
              <a:ext cx="18743697" cy="2813820"/>
              <a:chOff x="-672108" y="-319547"/>
              <a:chExt cx="14811977" cy="2223587"/>
            </a:xfrm>
          </p:grpSpPr>
          <p:sp>
            <p:nvSpPr>
              <p:cNvPr id="6" name="Freeform 5"/>
              <p:cNvSpPr/>
              <p:nvPr/>
            </p:nvSpPr>
            <p:spPr>
              <a:xfrm>
                <a:off x="-672108" y="-319547"/>
                <a:ext cx="14811977" cy="2223587"/>
              </a:xfrm>
              <a:custGeom>
                <a:avLst/>
                <a:gdLst/>
                <a:ahLst/>
                <a:cxnLst/>
                <a:rect l="l" t="t" r="r" b="b"/>
                <a:pathLst>
                  <a:path w="13769418" h="2798920">
                    <a:moveTo>
                      <a:pt x="0" y="0"/>
                    </a:moveTo>
                    <a:lnTo>
                      <a:pt x="0" y="2798920"/>
                    </a:lnTo>
                    <a:lnTo>
                      <a:pt x="13769418" y="2798920"/>
                    </a:lnTo>
                    <a:lnTo>
                      <a:pt x="13769418" y="0"/>
                    </a:lnTo>
                    <a:lnTo>
                      <a:pt x="0" y="0"/>
                    </a:lnTo>
                    <a:close/>
                    <a:moveTo>
                      <a:pt x="13708459" y="2737960"/>
                    </a:moveTo>
                    <a:lnTo>
                      <a:pt x="59690" y="2737960"/>
                    </a:lnTo>
                    <a:lnTo>
                      <a:pt x="59690" y="59690"/>
                    </a:lnTo>
                    <a:lnTo>
                      <a:pt x="13708459" y="59690"/>
                    </a:lnTo>
                    <a:lnTo>
                      <a:pt x="13708459" y="2737960"/>
                    </a:lnTo>
                    <a:close/>
                  </a:path>
                </a:pathLst>
              </a:custGeom>
              <a:solidFill>
                <a:srgbClr val="FFE2CD"/>
              </a:solidFill>
              <a:ln>
                <a:solidFill>
                  <a:schemeClr val="tx1"/>
                </a:solidFill>
              </a:ln>
            </p:spPr>
          </p:sp>
        </p:grpSp>
        <p:sp>
          <p:nvSpPr>
            <p:cNvPr id="5" name="TextBox 5"/>
            <p:cNvSpPr txBox="1"/>
            <p:nvPr/>
          </p:nvSpPr>
          <p:spPr>
            <a:xfrm>
              <a:off x="-454187" y="-405492"/>
              <a:ext cx="18491708" cy="2541123"/>
            </a:xfrm>
            <a:prstGeom prst="rect">
              <a:avLst/>
            </a:prstGeom>
          </p:spPr>
          <p:txBody>
            <a:bodyPr wrap="square" lIns="0" tIns="0" rIns="0" bIns="0" rtlCol="0" anchor="t">
              <a:spAutoFit/>
            </a:bodyPr>
            <a:lstStyle/>
            <a:p>
              <a:pPr algn="ctr">
                <a:lnSpc>
                  <a:spcPct val="150000"/>
                </a:lnSpc>
              </a:pPr>
              <a:r>
                <a:rPr lang="en-US" sz="4400" b="1">
                  <a:latin typeface="Arial" pitchFamily="34" charset="0"/>
                  <a:cs typeface="Arial" pitchFamily="34" charset="0"/>
                </a:rPr>
                <a:t>Trong tình huống sạt lở đất</a:t>
              </a:r>
            </a:p>
          </p:txBody>
        </p:sp>
      </p:grpSp>
    </p:spTree>
    <p:extLst>
      <p:ext uri="{BB962C8B-B14F-4D97-AF65-F5344CB8AC3E}">
        <p14:creationId xmlns:p14="http://schemas.microsoft.com/office/powerpoint/2010/main" val="931064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171319" y="5706176"/>
            <a:ext cx="3912002" cy="65597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4004" y="5328363"/>
            <a:ext cx="4408679" cy="495863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2092622" y="6147998"/>
            <a:ext cx="1850876" cy="67416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9905" y="8239125"/>
            <a:ext cx="4151298" cy="3253108"/>
          </a:xfrm>
          <a:prstGeom prst="rect">
            <a:avLst/>
          </a:prstGeom>
        </p:spPr>
      </p:pic>
      <p:sp>
        <p:nvSpPr>
          <p:cNvPr id="7" name="TextBox 3"/>
          <p:cNvSpPr txBox="1"/>
          <p:nvPr/>
        </p:nvSpPr>
        <p:spPr>
          <a:xfrm>
            <a:off x="1495041" y="723900"/>
            <a:ext cx="7889727" cy="890180"/>
          </a:xfrm>
          <a:prstGeom prst="rect">
            <a:avLst/>
          </a:prstGeom>
        </p:spPr>
        <p:txBody>
          <a:bodyPr wrap="square" lIns="0" tIns="0" rIns="0" bIns="0" rtlCol="0" anchor="t">
            <a:spAutoFit/>
          </a:bodyPr>
          <a:lstStyle/>
          <a:p>
            <a:pPr marL="0" lvl="0" indent="0" algn="ctr">
              <a:lnSpc>
                <a:spcPct val="150000"/>
              </a:lnSpc>
              <a:spcBef>
                <a:spcPct val="0"/>
              </a:spcBef>
            </a:pPr>
            <a:r>
              <a:rPr lang="en-US" sz="4400" b="1" spc="-112">
                <a:solidFill>
                  <a:srgbClr val="FF0000"/>
                </a:solidFill>
                <a:latin typeface="Arial" pitchFamily="34" charset="0"/>
                <a:cs typeface="Arial" pitchFamily="34" charset="0"/>
              </a:rPr>
              <a:t>LUYỆN TẬP</a:t>
            </a:r>
          </a:p>
        </p:txBody>
      </p:sp>
      <p:sp>
        <p:nvSpPr>
          <p:cNvPr id="8" name="TextBox 4"/>
          <p:cNvSpPr txBox="1"/>
          <p:nvPr/>
        </p:nvSpPr>
        <p:spPr>
          <a:xfrm>
            <a:off x="658163" y="2044075"/>
            <a:ext cx="8933040" cy="3323987"/>
          </a:xfrm>
          <a:prstGeom prst="rect">
            <a:avLst/>
          </a:prstGeom>
        </p:spPr>
        <p:txBody>
          <a:bodyPr wrap="square" lIns="0" tIns="0" rIns="0" bIns="0" rtlCol="0" anchor="t">
            <a:spAutoFit/>
          </a:bodyPr>
          <a:lstStyle/>
          <a:p>
            <a:pPr algn="ctr">
              <a:lnSpc>
                <a:spcPct val="150000"/>
              </a:lnSpc>
            </a:pPr>
            <a:r>
              <a:rPr lang="en-US" sz="3600" b="1" spc="-64">
                <a:latin typeface="Arial" pitchFamily="34" charset="0"/>
                <a:cs typeface="Arial" pitchFamily="34" charset="0"/>
              </a:rPr>
              <a:t>Thảo luận nhóm </a:t>
            </a:r>
          </a:p>
          <a:p>
            <a:pPr marL="571500" indent="-571500" algn="just">
              <a:lnSpc>
                <a:spcPct val="150000"/>
              </a:lnSpc>
              <a:buFontTx/>
              <a:buChar char="-"/>
            </a:pPr>
            <a:r>
              <a:rPr lang="en-US" sz="3600" spc="-64">
                <a:latin typeface="Arial" pitchFamily="34" charset="0"/>
                <a:cs typeface="Arial" pitchFamily="34" charset="0"/>
              </a:rPr>
              <a:t>Thời gian: 5 phút</a:t>
            </a:r>
          </a:p>
          <a:p>
            <a:pPr algn="just">
              <a:lnSpc>
                <a:spcPct val="150000"/>
              </a:lnSpc>
            </a:pPr>
            <a:r>
              <a:rPr lang="en-US" sz="3600" spc="-64">
                <a:latin typeface="Arial" pitchFamily="34" charset="0"/>
                <a:cs typeface="Arial" pitchFamily="34" charset="0"/>
              </a:rPr>
              <a:t>- Nhiệm vụ: </a:t>
            </a:r>
            <a:r>
              <a:rPr lang="nl-NL" sz="3600">
                <a:latin typeface="Arial" pitchFamily="34" charset="0"/>
                <a:cs typeface="Arial" pitchFamily="34" charset="0"/>
              </a:rPr>
              <a:t>Hệ thống lại các dấu hiệu thiên tai xảy ra ở nơi mình đang ở.</a:t>
            </a:r>
            <a:endParaRPr lang="vi-VN" sz="3600">
              <a:latin typeface="Arial" pitchFamily="34" charset="0"/>
              <a:cs typeface="Arial" pitchFamily="34" charset="0"/>
            </a:endParaRPr>
          </a:p>
        </p:txBody>
      </p:sp>
      <p:pic>
        <p:nvPicPr>
          <p:cNvPr id="9" name="Picture 4"/>
          <p:cNvPicPr>
            <a:picLocks noChangeAspect="1"/>
          </p:cNvPicPr>
          <p:nvPr/>
        </p:nvPicPr>
        <p:blipFill>
          <a:blip r:embed="rId10"/>
          <a:srcRect/>
          <a:stretch>
            <a:fillRect/>
          </a:stretch>
        </p:blipFill>
        <p:spPr>
          <a:xfrm>
            <a:off x="10210800" y="1168990"/>
            <a:ext cx="6646749" cy="476904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2918" y="1075996"/>
            <a:ext cx="7581900" cy="2656404"/>
            <a:chOff x="0" y="0"/>
            <a:chExt cx="17424400" cy="3541871"/>
          </a:xfrm>
        </p:grpSpPr>
        <p:grpSp>
          <p:nvGrpSpPr>
            <p:cNvPr id="3" name="Group 3"/>
            <p:cNvGrpSpPr/>
            <p:nvPr/>
          </p:nvGrpSpPr>
          <p:grpSpPr>
            <a:xfrm>
              <a:off x="0" y="0"/>
              <a:ext cx="17424400" cy="3541871"/>
              <a:chOff x="0" y="0"/>
              <a:chExt cx="13769419" cy="2798920"/>
            </a:xfrm>
          </p:grpSpPr>
          <p:sp>
            <p:nvSpPr>
              <p:cNvPr id="5" name="Freeform 4"/>
              <p:cNvSpPr/>
              <p:nvPr/>
            </p:nvSpPr>
            <p:spPr>
              <a:xfrm>
                <a:off x="0" y="0"/>
                <a:ext cx="13769418" cy="2798920"/>
              </a:xfrm>
              <a:custGeom>
                <a:avLst/>
                <a:gdLst/>
                <a:ahLst/>
                <a:cxnLst/>
                <a:rect l="l" t="t" r="r" b="b"/>
                <a:pathLst>
                  <a:path w="13769418" h="2798920">
                    <a:moveTo>
                      <a:pt x="0" y="0"/>
                    </a:moveTo>
                    <a:lnTo>
                      <a:pt x="0" y="2798920"/>
                    </a:lnTo>
                    <a:lnTo>
                      <a:pt x="13769418" y="2798920"/>
                    </a:lnTo>
                    <a:lnTo>
                      <a:pt x="13769418" y="0"/>
                    </a:lnTo>
                    <a:lnTo>
                      <a:pt x="0" y="0"/>
                    </a:lnTo>
                    <a:close/>
                    <a:moveTo>
                      <a:pt x="13708459" y="2737960"/>
                    </a:moveTo>
                    <a:lnTo>
                      <a:pt x="59690" y="2737960"/>
                    </a:lnTo>
                    <a:lnTo>
                      <a:pt x="59690" y="59690"/>
                    </a:lnTo>
                    <a:lnTo>
                      <a:pt x="13708459" y="59690"/>
                    </a:lnTo>
                    <a:lnTo>
                      <a:pt x="13708459" y="2737960"/>
                    </a:lnTo>
                    <a:close/>
                  </a:path>
                </a:pathLst>
              </a:custGeom>
              <a:solidFill>
                <a:srgbClr val="FFE2CD"/>
              </a:solidFill>
              <a:ln>
                <a:solidFill>
                  <a:schemeClr val="tx1"/>
                </a:solidFill>
              </a:ln>
            </p:spPr>
          </p:sp>
        </p:grpSp>
        <p:sp>
          <p:nvSpPr>
            <p:cNvPr id="4" name="TextBox 5"/>
            <p:cNvSpPr txBox="1"/>
            <p:nvPr/>
          </p:nvSpPr>
          <p:spPr>
            <a:xfrm>
              <a:off x="2282450" y="384872"/>
              <a:ext cx="12859494" cy="2772126"/>
            </a:xfrm>
            <a:prstGeom prst="rect">
              <a:avLst/>
            </a:prstGeom>
            <a:ln>
              <a:noFill/>
            </a:ln>
          </p:spPr>
          <p:txBody>
            <a:bodyPr lIns="0" tIns="0" rIns="0" bIns="0" rtlCol="0" anchor="t">
              <a:spAutoFit/>
            </a:bodyPr>
            <a:lstStyle/>
            <a:p>
              <a:pPr algn="ctr">
                <a:lnSpc>
                  <a:spcPct val="150000"/>
                </a:lnSpc>
              </a:pPr>
              <a:r>
                <a:rPr lang="en-US" sz="4800" b="1">
                  <a:latin typeface="Arial" pitchFamily="34" charset="0"/>
                  <a:cs typeface="Arial" pitchFamily="34" charset="0"/>
                </a:rPr>
                <a:t>DẤU HIỆN NHẬN BIẾT BÃO</a:t>
              </a:r>
            </a:p>
          </p:txBody>
        </p:sp>
      </p:grpSp>
      <p:pic>
        <p:nvPicPr>
          <p:cNvPr id="6" name="Picture 10"/>
          <p:cNvPicPr>
            <a:picLocks noChangeAspect="1"/>
          </p:cNvPicPr>
          <p:nvPr/>
        </p:nvPicPr>
        <p:blipFill>
          <a:blip r:embed="rId2"/>
          <a:srcRect t="6385"/>
          <a:stretch>
            <a:fillRect/>
          </a:stretch>
        </p:blipFill>
        <p:spPr>
          <a:xfrm>
            <a:off x="1297725" y="647700"/>
            <a:ext cx="6668485" cy="4190389"/>
          </a:xfrm>
          <a:prstGeom prst="rect">
            <a:avLst/>
          </a:prstGeom>
        </p:spPr>
      </p:pic>
      <p:sp>
        <p:nvSpPr>
          <p:cNvPr id="7" name="TextBox 11"/>
          <p:cNvSpPr txBox="1"/>
          <p:nvPr/>
        </p:nvSpPr>
        <p:spPr>
          <a:xfrm>
            <a:off x="990600" y="5721096"/>
            <a:ext cx="3641367" cy="4431983"/>
          </a:xfrm>
          <a:prstGeom prst="rect">
            <a:avLst/>
          </a:prstGeom>
        </p:spPr>
        <p:txBody>
          <a:bodyPr wrap="square" lIns="0" tIns="0" rIns="0" bIns="0" rtlCol="0" anchor="t">
            <a:spAutoFit/>
          </a:bodyPr>
          <a:lstStyle/>
          <a:p>
            <a:pPr algn="just">
              <a:lnSpc>
                <a:spcPct val="150000"/>
              </a:lnSpc>
            </a:pPr>
            <a:r>
              <a:rPr lang="en-US" sz="3200" b="1">
                <a:latin typeface="Arial" pitchFamily="34" charset="0"/>
                <a:cs typeface="Arial" pitchFamily="34" charset="0"/>
              </a:rPr>
              <a:t>Bầu trời quang đãng, không khí ơi bức, ngột ngạt, lặng gió kéo dài vài ngày.</a:t>
            </a:r>
          </a:p>
          <a:p>
            <a:pPr algn="just">
              <a:lnSpc>
                <a:spcPct val="150000"/>
              </a:lnSpc>
            </a:pPr>
            <a:endParaRPr lang="en-US" sz="3200" b="1">
              <a:latin typeface="Arial" pitchFamily="34" charset="0"/>
              <a:cs typeface="Arial" pitchFamily="34" charset="0"/>
            </a:endParaRPr>
          </a:p>
        </p:txBody>
      </p:sp>
      <p:sp>
        <p:nvSpPr>
          <p:cNvPr id="8" name="TextBox 12"/>
          <p:cNvSpPr txBox="1"/>
          <p:nvPr/>
        </p:nvSpPr>
        <p:spPr>
          <a:xfrm>
            <a:off x="5410200" y="5143500"/>
            <a:ext cx="5867400" cy="5909310"/>
          </a:xfrm>
          <a:prstGeom prst="rect">
            <a:avLst/>
          </a:prstGeom>
        </p:spPr>
        <p:txBody>
          <a:bodyPr wrap="square" lIns="0" tIns="0" rIns="0" bIns="0" rtlCol="0" anchor="t">
            <a:spAutoFit/>
          </a:bodyPr>
          <a:lstStyle/>
          <a:p>
            <a:pPr algn="just">
              <a:lnSpc>
                <a:spcPct val="150000"/>
              </a:lnSpc>
            </a:pPr>
            <a:r>
              <a:rPr lang="en-US" sz="3200" b="1">
                <a:latin typeface="Arial" pitchFamily="34" charset="0"/>
                <a:cs typeface="Arial" pitchFamily="34" charset="0"/>
              </a:rPr>
              <a:t>Xuất hiện mây vẫn vũ như nếp nhăn, tích tụ phía cuối chân trời. Trên lớp mây này thường có quầng mây xuất hiện, tây cứ thấp dần, dày, đen dần, bay nhanh và ngày càng nhiều.</a:t>
            </a:r>
          </a:p>
          <a:p>
            <a:pPr algn="just">
              <a:lnSpc>
                <a:spcPct val="150000"/>
              </a:lnSpc>
            </a:pPr>
            <a:endParaRPr lang="en-US" sz="3200" b="1">
              <a:latin typeface="Arial" pitchFamily="34" charset="0"/>
              <a:cs typeface="Arial" pitchFamily="34" charset="0"/>
            </a:endParaRPr>
          </a:p>
        </p:txBody>
      </p:sp>
      <p:sp>
        <p:nvSpPr>
          <p:cNvPr id="9" name="TextBox 13"/>
          <p:cNvSpPr txBox="1"/>
          <p:nvPr/>
        </p:nvSpPr>
        <p:spPr>
          <a:xfrm>
            <a:off x="12039600" y="4522738"/>
            <a:ext cx="5943600" cy="5909310"/>
          </a:xfrm>
          <a:prstGeom prst="rect">
            <a:avLst/>
          </a:prstGeom>
        </p:spPr>
        <p:txBody>
          <a:bodyPr wrap="square" lIns="0" tIns="0" rIns="0" bIns="0" rtlCol="0" anchor="t">
            <a:spAutoFit/>
          </a:bodyPr>
          <a:lstStyle/>
          <a:p>
            <a:pPr algn="just">
              <a:lnSpc>
                <a:spcPct val="150000"/>
              </a:lnSpc>
            </a:pPr>
            <a:r>
              <a:rPr lang="en-US" sz="3200" b="1">
                <a:latin typeface="Arial" pitchFamily="34" charset="0"/>
                <a:cs typeface="Arial" pitchFamily="34" charset="0"/>
              </a:rPr>
              <a:t>Chớp xa xuất hiện liên tục, đều đặn, hướng chớp sáng nhất là hướng đang có bão hoạt động. Đối với vùng ven biển nước ta, trước khi bão tới thường xuất hiện chóp ở hướng Đông - Nam.</a:t>
            </a:r>
          </a:p>
          <a:p>
            <a:pPr algn="just">
              <a:lnSpc>
                <a:spcPct val="150000"/>
              </a:lnSpc>
            </a:pPr>
            <a:endParaRPr lang="en-US" sz="3200" b="1">
              <a:latin typeface="Arial" pitchFamily="34" charset="0"/>
              <a:cs typeface="Arial" pitchFamily="34" charset="0"/>
            </a:endParaRPr>
          </a:p>
        </p:txBody>
      </p:sp>
    </p:spTree>
    <p:extLst>
      <p:ext uri="{BB962C8B-B14F-4D97-AF65-F5344CB8AC3E}">
        <p14:creationId xmlns:p14="http://schemas.microsoft.com/office/powerpoint/2010/main" val="12436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1286256" y="857011"/>
            <a:ext cx="8619744" cy="2215991"/>
          </a:xfrm>
          <a:prstGeom prst="rect">
            <a:avLst/>
          </a:prstGeom>
        </p:spPr>
        <p:txBody>
          <a:bodyPr wrap="square" lIns="0" tIns="0" rIns="0" bIns="0" rtlCol="0" anchor="t">
            <a:spAutoFit/>
          </a:bodyPr>
          <a:lstStyle/>
          <a:p>
            <a:pPr algn="just">
              <a:lnSpc>
                <a:spcPct val="150000"/>
              </a:lnSpc>
            </a:pPr>
            <a:r>
              <a:rPr lang="en-US" sz="4800" b="1">
                <a:latin typeface="Arial" pitchFamily="34" charset="0"/>
                <a:cs typeface="Arial" pitchFamily="34" charset="0"/>
              </a:rPr>
              <a:t>Nhận diện dấu hiệu có thể xảy ra lũ lụt</a:t>
            </a:r>
          </a:p>
        </p:txBody>
      </p:sp>
      <p:sp>
        <p:nvSpPr>
          <p:cNvPr id="3" name="Rectangle 2"/>
          <p:cNvSpPr/>
          <p:nvPr/>
        </p:nvSpPr>
        <p:spPr>
          <a:xfrm>
            <a:off x="1618488" y="4991100"/>
            <a:ext cx="5772912" cy="4154984"/>
          </a:xfrm>
          <a:prstGeom prst="rect">
            <a:avLst/>
          </a:prstGeom>
        </p:spPr>
        <p:txBody>
          <a:bodyPr wrap="square">
            <a:spAutoFit/>
          </a:bodyPr>
          <a:lstStyle/>
          <a:p>
            <a:pPr algn="just">
              <a:lnSpc>
                <a:spcPct val="150000"/>
              </a:lnSpc>
            </a:pPr>
            <a:r>
              <a:rPr lang="en-US" sz="4400">
                <a:latin typeface="Arial" pitchFamily="34" charset="0"/>
                <a:cs typeface="Arial" pitchFamily="34" charset="0"/>
              </a:rPr>
              <a:t>- Nước sông, suối có màu đục</a:t>
            </a:r>
            <a:endParaRPr lang="vi-VN" sz="4400">
              <a:latin typeface="Arial" pitchFamily="34" charset="0"/>
              <a:cs typeface="Arial" pitchFamily="34" charset="0"/>
            </a:endParaRPr>
          </a:p>
          <a:p>
            <a:pPr algn="just">
              <a:lnSpc>
                <a:spcPct val="150000"/>
              </a:lnSpc>
            </a:pPr>
            <a:r>
              <a:rPr lang="en-US" sz="4400">
                <a:latin typeface="Arial" pitchFamily="34" charset="0"/>
                <a:cs typeface="Arial" pitchFamily="34" charset="0"/>
              </a:rPr>
              <a:t>- Có tiếng động bất thường của đất đá,….</a:t>
            </a:r>
            <a:endParaRPr lang="vi-VN" sz="4400">
              <a:latin typeface="Arial" pitchFamily="34" charset="0"/>
              <a:cs typeface="Arial" pitchFamily="34" charset="0"/>
            </a:endParaRPr>
          </a:p>
        </p:txBody>
      </p:sp>
      <p:grpSp>
        <p:nvGrpSpPr>
          <p:cNvPr id="4" name="Group 3"/>
          <p:cNvGrpSpPr/>
          <p:nvPr/>
        </p:nvGrpSpPr>
        <p:grpSpPr>
          <a:xfrm>
            <a:off x="1311845" y="4685927"/>
            <a:ext cx="6556885" cy="4800973"/>
            <a:chOff x="0" y="0"/>
            <a:chExt cx="8210249" cy="4335560"/>
          </a:xfrm>
        </p:grpSpPr>
        <p:sp>
          <p:nvSpPr>
            <p:cNvPr id="5" name="Freeform 4"/>
            <p:cNvSpPr/>
            <p:nvPr/>
          </p:nvSpPr>
          <p:spPr>
            <a:xfrm>
              <a:off x="0" y="0"/>
              <a:ext cx="8210248" cy="4335561"/>
            </a:xfrm>
            <a:custGeom>
              <a:avLst/>
              <a:gdLst/>
              <a:ahLst/>
              <a:cxnLst/>
              <a:rect l="l" t="t" r="r" b="b"/>
              <a:pathLst>
                <a:path w="8210248" h="4335561">
                  <a:moveTo>
                    <a:pt x="0" y="0"/>
                  </a:moveTo>
                  <a:lnTo>
                    <a:pt x="0" y="4335561"/>
                  </a:lnTo>
                  <a:lnTo>
                    <a:pt x="8210248" y="4335561"/>
                  </a:lnTo>
                  <a:lnTo>
                    <a:pt x="8210248" y="0"/>
                  </a:lnTo>
                  <a:lnTo>
                    <a:pt x="0" y="0"/>
                  </a:lnTo>
                  <a:close/>
                  <a:moveTo>
                    <a:pt x="8149289" y="4274600"/>
                  </a:moveTo>
                  <a:lnTo>
                    <a:pt x="59690" y="4274600"/>
                  </a:lnTo>
                  <a:lnTo>
                    <a:pt x="59690" y="59690"/>
                  </a:lnTo>
                  <a:lnTo>
                    <a:pt x="8149289" y="59690"/>
                  </a:lnTo>
                  <a:lnTo>
                    <a:pt x="8149289" y="4274600"/>
                  </a:lnTo>
                  <a:close/>
                </a:path>
              </a:pathLst>
            </a:custGeom>
            <a:solidFill>
              <a:srgbClr val="E86A0F"/>
            </a:solidFill>
            <a:ln>
              <a:solidFill>
                <a:schemeClr val="tx1"/>
              </a:solidFill>
            </a:ln>
          </p:spPr>
        </p:sp>
      </p:gr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4702691"/>
            <a:ext cx="7654736" cy="478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7600" y="842187"/>
            <a:ext cx="5749736" cy="309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25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1690" y="1669798"/>
            <a:ext cx="4918091" cy="13681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7084" y="-105186"/>
            <a:ext cx="2595010" cy="2585574"/>
          </a:xfrm>
          <a:prstGeom prst="rect">
            <a:avLst/>
          </a:prstGeom>
        </p:spPr>
      </p:pic>
      <p:pic>
        <p:nvPicPr>
          <p:cNvPr id="8" name="Picture 2" descr="Infographics] Sạt lở đất: Dấu hiệu nhận biết và cách phòng tránh | Môi  trường | Vietnam+ (VietnamPlus)"/>
          <p:cNvPicPr>
            <a:picLocks noChangeAspect="1" noChangeArrowheads="1"/>
          </p:cNvPicPr>
          <p:nvPr/>
        </p:nvPicPr>
        <p:blipFill rotWithShape="1">
          <a:blip r:embed="rId6">
            <a:extLst>
              <a:ext uri="{28A0092B-C50C-407E-A947-70E740481C1C}">
                <a14:useLocalDpi xmlns:a14="http://schemas.microsoft.com/office/drawing/2010/main" val="0"/>
              </a:ext>
            </a:extLst>
          </a:blip>
          <a:srcRect t="9153" b="52724"/>
          <a:stretch/>
        </p:blipFill>
        <p:spPr bwMode="auto">
          <a:xfrm>
            <a:off x="6172199" y="-105185"/>
            <a:ext cx="12115799" cy="1040935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p:cNvGrpSpPr/>
          <p:nvPr/>
        </p:nvGrpSpPr>
        <p:grpSpPr>
          <a:xfrm>
            <a:off x="381000" y="5600700"/>
            <a:ext cx="5410200" cy="2656404"/>
            <a:chOff x="0" y="0"/>
            <a:chExt cx="17424400" cy="3541871"/>
          </a:xfrm>
        </p:grpSpPr>
        <p:grpSp>
          <p:nvGrpSpPr>
            <p:cNvPr id="11" name="Group 3"/>
            <p:cNvGrpSpPr/>
            <p:nvPr/>
          </p:nvGrpSpPr>
          <p:grpSpPr>
            <a:xfrm>
              <a:off x="0" y="0"/>
              <a:ext cx="17424400" cy="3541871"/>
              <a:chOff x="0" y="0"/>
              <a:chExt cx="13769419" cy="2798920"/>
            </a:xfrm>
          </p:grpSpPr>
          <p:sp>
            <p:nvSpPr>
              <p:cNvPr id="13" name="Freeform 12"/>
              <p:cNvSpPr/>
              <p:nvPr/>
            </p:nvSpPr>
            <p:spPr>
              <a:xfrm>
                <a:off x="0" y="0"/>
                <a:ext cx="13769418" cy="2798920"/>
              </a:xfrm>
              <a:custGeom>
                <a:avLst/>
                <a:gdLst/>
                <a:ahLst/>
                <a:cxnLst/>
                <a:rect l="l" t="t" r="r" b="b"/>
                <a:pathLst>
                  <a:path w="13769418" h="2798920">
                    <a:moveTo>
                      <a:pt x="0" y="0"/>
                    </a:moveTo>
                    <a:lnTo>
                      <a:pt x="0" y="2798920"/>
                    </a:lnTo>
                    <a:lnTo>
                      <a:pt x="13769418" y="2798920"/>
                    </a:lnTo>
                    <a:lnTo>
                      <a:pt x="13769418" y="0"/>
                    </a:lnTo>
                    <a:lnTo>
                      <a:pt x="0" y="0"/>
                    </a:lnTo>
                    <a:close/>
                    <a:moveTo>
                      <a:pt x="13708459" y="2737960"/>
                    </a:moveTo>
                    <a:lnTo>
                      <a:pt x="59690" y="2737960"/>
                    </a:lnTo>
                    <a:lnTo>
                      <a:pt x="59690" y="59690"/>
                    </a:lnTo>
                    <a:lnTo>
                      <a:pt x="13708459" y="59690"/>
                    </a:lnTo>
                    <a:lnTo>
                      <a:pt x="13708459" y="2737960"/>
                    </a:lnTo>
                    <a:close/>
                  </a:path>
                </a:pathLst>
              </a:custGeom>
              <a:solidFill>
                <a:srgbClr val="FFE2CD"/>
              </a:solidFill>
              <a:ln>
                <a:solidFill>
                  <a:schemeClr val="tx1"/>
                </a:solidFill>
              </a:ln>
            </p:spPr>
          </p:sp>
        </p:grpSp>
        <p:sp>
          <p:nvSpPr>
            <p:cNvPr id="12" name="TextBox 5"/>
            <p:cNvSpPr txBox="1"/>
            <p:nvPr/>
          </p:nvSpPr>
          <p:spPr>
            <a:xfrm>
              <a:off x="1254192" y="384872"/>
              <a:ext cx="15188552" cy="2708433"/>
            </a:xfrm>
            <a:prstGeom prst="rect">
              <a:avLst/>
            </a:prstGeom>
            <a:ln>
              <a:noFill/>
            </a:ln>
          </p:spPr>
          <p:txBody>
            <a:bodyPr wrap="square" lIns="0" tIns="0" rIns="0" bIns="0" rtlCol="0" anchor="t">
              <a:spAutoFit/>
            </a:bodyPr>
            <a:lstStyle/>
            <a:p>
              <a:pPr algn="just">
                <a:lnSpc>
                  <a:spcPct val="150000"/>
                </a:lnSpc>
              </a:pPr>
              <a:r>
                <a:rPr lang="en-US" sz="4400" b="1">
                  <a:latin typeface="Arial" pitchFamily="34" charset="0"/>
                  <a:cs typeface="Arial" pitchFamily="34" charset="0"/>
                </a:rPr>
                <a:t>DẤU HIỆN NHẬN SẠT LỞ ĐẤT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TextBox 4"/>
          <p:cNvSpPr txBox="1"/>
          <p:nvPr/>
        </p:nvSpPr>
        <p:spPr>
          <a:xfrm>
            <a:off x="2649686" y="4146597"/>
            <a:ext cx="10896600" cy="2554545"/>
          </a:xfrm>
          <a:prstGeom prst="rect">
            <a:avLst/>
          </a:prstGeom>
          <a:noFill/>
        </p:spPr>
        <p:txBody>
          <a:bodyPr wrap="square" rtlCol="0">
            <a:spAutoFit/>
          </a:bodyPr>
          <a:lstStyle/>
          <a:p>
            <a:pPr algn="ctr">
              <a:lnSpc>
                <a:spcPct val="200000"/>
              </a:lnSpc>
            </a:pPr>
            <a:r>
              <a:rPr lang="vi-VN" sz="4000"/>
              <a:t>Tìm hiểu và chia sẻ những hiểu biết về các dịch bệnh thường xảy ra sau thiên tai.</a:t>
            </a:r>
          </a:p>
        </p:txBody>
      </p:sp>
      <p:sp>
        <p:nvSpPr>
          <p:cNvPr id="6" name="Rectangle 5"/>
          <p:cNvSpPr/>
          <p:nvPr/>
        </p:nvSpPr>
        <p:spPr>
          <a:xfrm>
            <a:off x="6691640" y="2995891"/>
            <a:ext cx="2812693" cy="901593"/>
          </a:xfrm>
          <a:prstGeom prst="rect">
            <a:avLst/>
          </a:prstGeom>
        </p:spPr>
        <p:txBody>
          <a:bodyPr wrap="none">
            <a:spAutoFit/>
          </a:bodyPr>
          <a:lstStyle/>
          <a:p>
            <a:pPr lvl="0" algn="ctr">
              <a:lnSpc>
                <a:spcPct val="150000"/>
              </a:lnSpc>
            </a:pPr>
            <a:r>
              <a:rPr lang="en-US" sz="4000" b="1" spc="-104">
                <a:latin typeface="Arial" pitchFamily="34" charset="0"/>
                <a:cs typeface="Arial" pitchFamily="34" charset="0"/>
              </a:rPr>
              <a:t>VẬN DỤNG</a:t>
            </a:r>
          </a:p>
        </p:txBody>
      </p:sp>
      <p:pic>
        <p:nvPicPr>
          <p:cNvPr id="7"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0582" y="838200"/>
            <a:ext cx="1412513" cy="1511444"/>
          </a:xfrm>
          <a:prstGeom prst="rect">
            <a:avLst/>
          </a:prstGeom>
        </p:spPr>
      </p:pic>
      <p:pic>
        <p:nvPicPr>
          <p:cNvPr id="8"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171319" y="5706176"/>
            <a:ext cx="3912002" cy="6559760"/>
          </a:xfrm>
          <a:prstGeom prst="rect">
            <a:avLst/>
          </a:prstGeom>
        </p:spPr>
      </p:pic>
      <p:pic>
        <p:nvPicPr>
          <p:cNvPr id="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94004" y="5328363"/>
            <a:ext cx="4408679" cy="4958637"/>
          </a:xfrm>
          <a:prstGeom prst="rect">
            <a:avLst/>
          </a:prstGeom>
        </p:spPr>
      </p:pic>
      <p:pic>
        <p:nvPicPr>
          <p:cNvPr id="10"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flipV="1">
            <a:off x="2092622" y="6147998"/>
            <a:ext cx="1850876" cy="6741601"/>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39905" y="8239125"/>
            <a:ext cx="4151298" cy="32531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171319" y="5706176"/>
            <a:ext cx="3912002" cy="65597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4004" y="5328363"/>
            <a:ext cx="4408679" cy="495863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2092622" y="6147998"/>
            <a:ext cx="1850876" cy="67416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9905" y="8239125"/>
            <a:ext cx="4151298" cy="3253108"/>
          </a:xfrm>
          <a:prstGeom prst="rect">
            <a:avLst/>
          </a:prstGeom>
        </p:spPr>
      </p:pic>
      <p:sp>
        <p:nvSpPr>
          <p:cNvPr id="7" name="TextBox 3"/>
          <p:cNvSpPr txBox="1"/>
          <p:nvPr/>
        </p:nvSpPr>
        <p:spPr>
          <a:xfrm>
            <a:off x="4953000" y="1447800"/>
            <a:ext cx="8162661"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12">
                <a:solidFill>
                  <a:srgbClr val="FF0000"/>
                </a:solidFill>
                <a:latin typeface="Arial" pitchFamily="34" charset="0"/>
                <a:cs typeface="Arial" pitchFamily="34" charset="0"/>
              </a:rPr>
              <a:t>HƯỚNG DẪN VỀ NHÀ</a:t>
            </a:r>
          </a:p>
        </p:txBody>
      </p:sp>
      <p:sp>
        <p:nvSpPr>
          <p:cNvPr id="8" name="TextBox 4"/>
          <p:cNvSpPr txBox="1"/>
          <p:nvPr/>
        </p:nvSpPr>
        <p:spPr>
          <a:xfrm>
            <a:off x="1828799" y="3009900"/>
            <a:ext cx="15697199" cy="2215991"/>
          </a:xfrm>
          <a:prstGeom prst="rect">
            <a:avLst/>
          </a:prstGeom>
        </p:spPr>
        <p:txBody>
          <a:bodyPr wrap="square" lIns="0" tIns="0" rIns="0" bIns="0" rtlCol="0" anchor="t">
            <a:spAutoFit/>
          </a:bodyPr>
          <a:lstStyle/>
          <a:p>
            <a:pPr lvl="0" algn="just">
              <a:lnSpc>
                <a:spcPct val="200000"/>
              </a:lnSpc>
              <a:spcBef>
                <a:spcPct val="0"/>
              </a:spcBef>
            </a:pPr>
            <a:r>
              <a:rPr lang="en-US" sz="3600" b="1" spc="-64">
                <a:latin typeface="Arial" pitchFamily="34" charset="0"/>
                <a:cs typeface="Arial" pitchFamily="34" charset="0"/>
              </a:rPr>
              <a:t>- Chia sẻ lại bài học ngày hôm nay cho bạn người thân trong gia đình</a:t>
            </a:r>
          </a:p>
          <a:p>
            <a:pPr lvl="0" algn="just">
              <a:lnSpc>
                <a:spcPct val="200000"/>
              </a:lnSpc>
              <a:spcBef>
                <a:spcPct val="0"/>
              </a:spcBef>
            </a:pPr>
            <a:r>
              <a:rPr lang="en-US" sz="3600" b="1" spc="-64">
                <a:latin typeface="Arial" pitchFamily="34" charset="0"/>
                <a:cs typeface="Arial" pitchFamily="34" charset="0"/>
              </a:rPr>
              <a:t>- Chuẩn bị tiết học sau: Ứng phó với thiên tai (tiếp theo)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 y="0"/>
            <a:ext cx="18269712"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Box 3"/>
          <p:cNvSpPr txBox="1"/>
          <p:nvPr/>
        </p:nvSpPr>
        <p:spPr>
          <a:xfrm>
            <a:off x="3048000" y="495300"/>
            <a:ext cx="12801600" cy="971100"/>
          </a:xfrm>
          <a:prstGeom prst="rect">
            <a:avLst/>
          </a:prstGeom>
        </p:spPr>
        <p:txBody>
          <a:bodyPr wrap="square" lIns="0" tIns="0" rIns="0" bIns="0" rtlCol="0" anchor="t">
            <a:spAutoFit/>
          </a:bodyPr>
          <a:lstStyle/>
          <a:p>
            <a:pPr marL="0" lvl="0" indent="0" algn="just">
              <a:lnSpc>
                <a:spcPct val="150000"/>
              </a:lnSpc>
              <a:spcBef>
                <a:spcPct val="0"/>
              </a:spcBef>
            </a:pPr>
            <a:r>
              <a:rPr lang="en-US" sz="4000" b="1" spc="-112" dirty="0">
                <a:solidFill>
                  <a:srgbClr val="FF0000"/>
                </a:solidFill>
                <a:latin typeface="Arial" pitchFamily="34" charset="0"/>
                <a:cs typeface="Arial" pitchFamily="34" charset="0"/>
              </a:rPr>
              <a:t>TUẦN 11 : </a:t>
            </a:r>
            <a:r>
              <a:rPr lang="en-US" sz="4800" b="1" spc="-112">
                <a:solidFill>
                  <a:srgbClr val="FF0000"/>
                </a:solidFill>
                <a:latin typeface="Arial" pitchFamily="34" charset="0"/>
                <a:cs typeface="Arial" pitchFamily="34" charset="0"/>
              </a:rPr>
              <a:t>TIẾT 33: </a:t>
            </a:r>
            <a:r>
              <a:rPr lang="en-US" sz="4800" b="1" spc="-112" dirty="0">
                <a:solidFill>
                  <a:srgbClr val="FF0000"/>
                </a:solidFill>
                <a:latin typeface="Arial" pitchFamily="34" charset="0"/>
                <a:cs typeface="Arial" pitchFamily="34" charset="0"/>
              </a:rPr>
              <a:t>ỨNG PHÓ VỚI THIÊN TAI</a:t>
            </a:r>
          </a:p>
        </p:txBody>
      </p:sp>
      <p:sp>
        <p:nvSpPr>
          <p:cNvPr id="4" name="TextBox 4"/>
          <p:cNvSpPr txBox="1"/>
          <p:nvPr/>
        </p:nvSpPr>
        <p:spPr>
          <a:xfrm>
            <a:off x="837560" y="1714500"/>
            <a:ext cx="13869040" cy="3152081"/>
          </a:xfrm>
          <a:prstGeom prst="rect">
            <a:avLst/>
          </a:prstGeom>
        </p:spPr>
        <p:txBody>
          <a:bodyPr wrap="square" lIns="0" tIns="0" rIns="0" bIns="0" rtlCol="0" anchor="t">
            <a:spAutoFit/>
          </a:bodyPr>
          <a:lstStyle/>
          <a:p>
            <a:pPr algn="just">
              <a:lnSpc>
                <a:spcPct val="200000"/>
              </a:lnSpc>
            </a:pPr>
            <a:r>
              <a:rPr lang="en-US" sz="3600" b="1">
                <a:solidFill>
                  <a:srgbClr val="424242"/>
                </a:solidFill>
                <a:latin typeface="Arial" pitchFamily="34" charset="0"/>
                <a:cs typeface="Arial" pitchFamily="34" charset="0"/>
              </a:rPr>
              <a:t>- Hoạt động 1: Tìm hiểu dấu hiệu của một số loại thiên tai</a:t>
            </a:r>
          </a:p>
          <a:p>
            <a:pPr algn="just">
              <a:lnSpc>
                <a:spcPct val="200000"/>
              </a:lnSpc>
            </a:pPr>
            <a:r>
              <a:rPr lang="en-US" sz="3600" b="1">
                <a:solidFill>
                  <a:srgbClr val="424242"/>
                </a:solidFill>
                <a:latin typeface="Arial" pitchFamily="34" charset="0"/>
                <a:cs typeface="Arial" pitchFamily="34" charset="0"/>
              </a:rPr>
              <a:t>- Hoạt động 2: Xác định những việc cần làm để bảo vệ bản thân trong một số tình huống thiên tai</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4118446"/>
            <a:ext cx="6238230" cy="529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17858">
            <a:off x="5685819" y="5031793"/>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493828" y="8998600"/>
            <a:ext cx="13041821" cy="12884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49600" y="2797445"/>
            <a:ext cx="2109258" cy="213644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70763" y="7428377"/>
            <a:ext cx="2626568" cy="2783453"/>
          </a:xfrm>
          <a:prstGeom prst="rect">
            <a:avLst/>
          </a:prstGeom>
        </p:spPr>
      </p:pic>
      <p:pic>
        <p:nvPicPr>
          <p:cNvPr id="2" name="HÁT MẪU- THẦY CÔ LÀ TẤT CẢ - CHỦ ĐỀ 3 - KẾT NỐI TRI THỨC VỚI CUỘC S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40800" y="4940300"/>
            <a:ext cx="406400" cy="406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14230"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1353800" y="2095500"/>
            <a:ext cx="6386259" cy="4733412"/>
          </a:xfrm>
          <a:prstGeom prst="rect">
            <a:avLst/>
          </a:prstGeom>
        </p:spPr>
        <p:txBody>
          <a:bodyPr wrap="square" lIns="0" tIns="0" rIns="0" bIns="0" rtlCol="0" anchor="t">
            <a:spAutoFit/>
          </a:bodyPr>
          <a:lstStyle/>
          <a:p>
            <a:pPr algn="just">
              <a:lnSpc>
                <a:spcPct val="200000"/>
              </a:lnSpc>
              <a:spcBef>
                <a:spcPct val="0"/>
              </a:spcBef>
            </a:pPr>
            <a:r>
              <a:rPr lang="en-US" sz="4000" b="1">
                <a:solidFill>
                  <a:srgbClr val="FF0000"/>
                </a:solidFill>
                <a:latin typeface="Arial" pitchFamily="34" charset="0"/>
                <a:cs typeface="Arial" pitchFamily="34" charset="0"/>
              </a:rPr>
              <a:t>HOẠT ĐỘNG 1: TÌM HIỂU DẤU HIỆU CỦA MỘT SỐ LOẠI THIÊN TAI</a:t>
            </a:r>
          </a:p>
          <a:p>
            <a:pPr marL="0" lvl="0" indent="0" algn="just">
              <a:lnSpc>
                <a:spcPct val="200000"/>
              </a:lnSpc>
              <a:spcBef>
                <a:spcPct val="0"/>
              </a:spcBef>
            </a:pPr>
            <a:endParaRPr lang="en-US" sz="4000" b="1" spc="-112">
              <a:solidFill>
                <a:srgbClr val="FF0000"/>
              </a:solidFill>
              <a:latin typeface="Arial" pitchFamily="34" charset="0"/>
              <a:cs typeface="Arial" pitchFamily="3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82733" y="8212194"/>
            <a:ext cx="2005267" cy="185213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0472" y="8846911"/>
            <a:ext cx="2585254" cy="1217420"/>
          </a:xfrm>
          <a:prstGeom prst="rect">
            <a:avLst/>
          </a:prstGeom>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 y="0"/>
            <a:ext cx="1050036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2389">
            <a:off x="3602312" y="7476610"/>
            <a:ext cx="2817284" cy="491906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5446" y="7235499"/>
            <a:ext cx="2421032" cy="351337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09615" y="-481968"/>
            <a:ext cx="819364" cy="2926299"/>
          </a:xfrm>
          <a:prstGeom prst="rect">
            <a:avLst/>
          </a:prstGeom>
        </p:spPr>
      </p:pic>
      <p:sp>
        <p:nvSpPr>
          <p:cNvPr id="6" name="TextBox 6"/>
          <p:cNvSpPr txBox="1"/>
          <p:nvPr/>
        </p:nvSpPr>
        <p:spPr>
          <a:xfrm>
            <a:off x="2545962" y="1943100"/>
            <a:ext cx="13855093" cy="3046988"/>
          </a:xfrm>
          <a:prstGeom prst="rect">
            <a:avLst/>
          </a:prstGeom>
        </p:spPr>
        <p:txBody>
          <a:bodyPr wrap="square" lIns="0" tIns="0" rIns="0" bIns="0" rtlCol="0" anchor="t">
            <a:spAutoFit/>
          </a:bodyPr>
          <a:lstStyle/>
          <a:p>
            <a:pPr algn="just">
              <a:lnSpc>
                <a:spcPct val="150000"/>
              </a:lnSpc>
              <a:spcBef>
                <a:spcPct val="0"/>
              </a:spcBef>
            </a:pPr>
            <a:r>
              <a:rPr lang="nl-NL" sz="4400">
                <a:latin typeface="Arial" pitchFamily="34" charset="0"/>
                <a:cs typeface="Arial" pitchFamily="34" charset="0"/>
              </a:rPr>
              <a:t>Quan sát các hình ảnh về một số loại thiên tai trong SGK, gọi tên và nêu dấu hiệu đặc trưng của các loại thiên tai đã quan sát.</a:t>
            </a:r>
            <a:endParaRPr lang="en-US" sz="4400" spc="-64">
              <a:solidFill>
                <a:srgbClr val="FF0000"/>
              </a:solidFill>
              <a:latin typeface="Arial" pitchFamily="34" charset="0"/>
              <a:cs typeface="Arial" pitchFamily="34" charset="0"/>
            </a:endParaRPr>
          </a:p>
        </p:txBody>
      </p:sp>
      <p:pic>
        <p:nvPicPr>
          <p:cNvPr id="14"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82733" y="8212194"/>
            <a:ext cx="2005267" cy="1852137"/>
          </a:xfrm>
          <a:prstGeom prst="rect">
            <a:avLst/>
          </a:prstGeom>
        </p:spPr>
      </p:pic>
      <p:pic>
        <p:nvPicPr>
          <p:cNvPr id="15"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60472" y="8846911"/>
            <a:ext cx="2585254" cy="1217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7" t="5721" r="9242" b="30439"/>
          <a:stretch/>
        </p:blipFill>
        <p:spPr bwMode="auto">
          <a:xfrm>
            <a:off x="21336" y="0"/>
            <a:ext cx="9046464" cy="1002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9601200" y="876300"/>
            <a:ext cx="8534400" cy="8763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rgbClr val="FF0000"/>
                </a:solidFill>
              </a:rPr>
              <a:t>1.Bão =&gt; Gió mạnh</a:t>
            </a:r>
          </a:p>
          <a:p>
            <a:pPr algn="just">
              <a:lnSpc>
                <a:spcPct val="150000"/>
              </a:lnSpc>
            </a:pPr>
            <a:r>
              <a:rPr lang="vi-VN" sz="3600">
                <a:solidFill>
                  <a:srgbClr val="FF0000"/>
                </a:solidFill>
              </a:rPr>
              <a:t>2.Lũ quét =&gt; Nước từ thượng nguồn đổ về</a:t>
            </a:r>
          </a:p>
          <a:p>
            <a:pPr algn="just">
              <a:lnSpc>
                <a:spcPct val="150000"/>
              </a:lnSpc>
            </a:pPr>
            <a:r>
              <a:rPr lang="vi-VN" sz="3600">
                <a:solidFill>
                  <a:srgbClr val="FF0000"/>
                </a:solidFill>
              </a:rPr>
              <a:t>3.Lũ lụt =&gt; Nước dâng ngập</a:t>
            </a:r>
          </a:p>
          <a:p>
            <a:pPr algn="just">
              <a:lnSpc>
                <a:spcPct val="150000"/>
              </a:lnSpc>
            </a:pPr>
            <a:r>
              <a:rPr lang="vi-VN" sz="3600">
                <a:solidFill>
                  <a:srgbClr val="FF0000"/>
                </a:solidFill>
              </a:rPr>
              <a:t>4.Hạn hán =&gt; Khô nước, nắng gắt</a:t>
            </a:r>
          </a:p>
          <a:p>
            <a:pPr algn="just">
              <a:lnSpc>
                <a:spcPct val="150000"/>
              </a:lnSpc>
            </a:pPr>
            <a:r>
              <a:rPr lang="vi-VN" sz="3600">
                <a:solidFill>
                  <a:srgbClr val="FF0000"/>
                </a:solidFill>
              </a:rPr>
              <a:t>5.Lốc xoáy =&gt; Gió mạnh, tạo lốc, sấm sét</a:t>
            </a:r>
          </a:p>
          <a:p>
            <a:pPr algn="just">
              <a:lnSpc>
                <a:spcPct val="150000"/>
              </a:lnSpc>
            </a:pPr>
            <a:r>
              <a:rPr lang="vi-VN" sz="3600">
                <a:solidFill>
                  <a:srgbClr val="FF0000"/>
                </a:solidFill>
              </a:rPr>
              <a:t>6.Cháy rừng =&gt; cây cối bốc lửa cháy</a:t>
            </a:r>
          </a:p>
          <a:p>
            <a:pPr algn="just">
              <a:lnSpc>
                <a:spcPct val="150000"/>
              </a:lnSpc>
            </a:pPr>
            <a:r>
              <a:rPr lang="vi-VN" sz="3600">
                <a:solidFill>
                  <a:srgbClr val="FF0000"/>
                </a:solidFill>
              </a:rPr>
              <a:t>7.Sạt lở =&gt; Sạt lở đất</a:t>
            </a:r>
          </a:p>
          <a:p>
            <a:pPr algn="just">
              <a:lnSpc>
                <a:spcPct val="150000"/>
              </a:lnSpc>
            </a:pPr>
            <a:r>
              <a:rPr lang="vi-VN" sz="3600">
                <a:solidFill>
                  <a:srgbClr val="FF0000"/>
                </a:solidFill>
              </a:rPr>
              <a:t>8.Sóng thần =&gt; Nước biển dâng cao</a:t>
            </a:r>
          </a:p>
        </p:txBody>
      </p:sp>
    </p:spTree>
    <p:extLst>
      <p:ext uri="{BB962C8B-B14F-4D97-AF65-F5344CB8AC3E}">
        <p14:creationId xmlns:p14="http://schemas.microsoft.com/office/powerpoint/2010/main" val="810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fade">
                                      <p:cBhvr>
                                        <p:cTn id="54" dur="1000"/>
                                        <p:tgtEl>
                                          <p:spTgt spid="2">
                                            <p:txEl>
                                              <p:pRg st="6" end="6"/>
                                            </p:txEl>
                                          </p:spTgt>
                                        </p:tgtEl>
                                      </p:cBhvr>
                                    </p:animEffect>
                                    <p:anim calcmode="lin" valueType="num">
                                      <p:cBhvr>
                                        <p:cTn id="5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Effect transition="in" filter="fade">
                                      <p:cBhvr>
                                        <p:cTn id="61" dur="1000"/>
                                        <p:tgtEl>
                                          <p:spTgt spid="2">
                                            <p:txEl>
                                              <p:pRg st="7" end="7"/>
                                            </p:txEl>
                                          </p:spTgt>
                                        </p:tgtEl>
                                      </p:cBhvr>
                                    </p:animEffect>
                                    <p:anim calcmode="lin" valueType="num">
                                      <p:cBhvr>
                                        <p:cTn id="6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Box 3"/>
          <p:cNvSpPr txBox="1"/>
          <p:nvPr/>
        </p:nvSpPr>
        <p:spPr>
          <a:xfrm>
            <a:off x="438872" y="2713537"/>
            <a:ext cx="3675928" cy="1092543"/>
          </a:xfrm>
          <a:prstGeom prst="rect">
            <a:avLst/>
          </a:prstGeom>
        </p:spPr>
        <p:txBody>
          <a:bodyPr wrap="square" lIns="0" tIns="0" rIns="0" bIns="0" rtlCol="0" anchor="t">
            <a:spAutoFit/>
          </a:bodyPr>
          <a:lstStyle/>
          <a:p>
            <a:pPr marL="0" lvl="0" indent="0" algn="just">
              <a:lnSpc>
                <a:spcPct val="150000"/>
              </a:lnSpc>
              <a:spcBef>
                <a:spcPct val="0"/>
              </a:spcBef>
            </a:pPr>
            <a:r>
              <a:rPr lang="en-US" sz="5400" b="1" spc="-112">
                <a:solidFill>
                  <a:srgbClr val="FF0000"/>
                </a:solidFill>
                <a:latin typeface="Arial" pitchFamily="34" charset="0"/>
                <a:cs typeface="Arial" pitchFamily="34" charset="0"/>
              </a:rPr>
              <a:t>KẾT LUẬN</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6200" y="5753100"/>
            <a:ext cx="5525670" cy="45410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88126"/>
            <a:ext cx="2096944" cy="2159774"/>
          </a:xfrm>
          <a:prstGeom prst="rect">
            <a:avLst/>
          </a:prstGeom>
        </p:spPr>
      </p:pic>
      <p:sp>
        <p:nvSpPr>
          <p:cNvPr id="7" name="TextBox 7"/>
          <p:cNvSpPr txBox="1"/>
          <p:nvPr/>
        </p:nvSpPr>
        <p:spPr>
          <a:xfrm>
            <a:off x="5105400" y="1319234"/>
            <a:ext cx="11978640" cy="7386638"/>
          </a:xfrm>
          <a:prstGeom prst="rect">
            <a:avLst/>
          </a:prstGeom>
        </p:spPr>
        <p:txBody>
          <a:bodyPr wrap="square" lIns="0" tIns="0" rIns="0" bIns="0" rtlCol="0" anchor="t">
            <a:spAutoFit/>
          </a:bodyPr>
          <a:lstStyle/>
          <a:p>
            <a:pPr algn="just">
              <a:lnSpc>
                <a:spcPct val="150000"/>
              </a:lnSpc>
            </a:pPr>
            <a:r>
              <a:rPr lang="nl-NL" sz="4000">
                <a:latin typeface="Arial" pitchFamily="34" charset="0"/>
                <a:cs typeface="Arial" pitchFamily="34" charset="0"/>
              </a:rPr>
              <a:t>- Thiên tai là hiện tượng tự nhiên bất thường có thể gây thiệt hại về người, tài sản, môi trường, điều kiện sống và các hoạt động kinh tế - xã hội, bao gồm: bão, áp thấp nhiệt đới, dông, lốc, sét, mưa lớn lũ, lũ quét, ngập lụt, sạt lở đất, sụt lún đất do mưa lũ hoặc dòng chảy, nước dâng, xâm nhập mặn, nắng nóng, hạn hán, rét hại, mưa đá, sương muối, động đất, sóng thần và các loại thiên tai khác.</a:t>
            </a:r>
            <a:endParaRPr lang="vi-VN" sz="4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438872" y="2713537"/>
            <a:ext cx="3675928" cy="1092543"/>
          </a:xfrm>
          <a:prstGeom prst="rect">
            <a:avLst/>
          </a:prstGeom>
        </p:spPr>
        <p:txBody>
          <a:bodyPr wrap="square" lIns="0" tIns="0" rIns="0" bIns="0" rtlCol="0" anchor="t">
            <a:spAutoFit/>
          </a:bodyPr>
          <a:lstStyle/>
          <a:p>
            <a:pPr marL="0" lvl="0" indent="0" algn="just">
              <a:lnSpc>
                <a:spcPct val="150000"/>
              </a:lnSpc>
              <a:spcBef>
                <a:spcPct val="0"/>
              </a:spcBef>
            </a:pPr>
            <a:r>
              <a:rPr lang="en-US" sz="5400" b="1" spc="-112">
                <a:solidFill>
                  <a:srgbClr val="FF0000"/>
                </a:solidFill>
                <a:latin typeface="Arial" pitchFamily="34" charset="0"/>
                <a:cs typeface="Arial" pitchFamily="34" charset="0"/>
              </a:rPr>
              <a:t>KẾT LUẬN</a:t>
            </a:r>
          </a:p>
        </p:txBody>
      </p:sp>
      <p:pic>
        <p:nvPicPr>
          <p:cNvPr id="3"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2791" y="6508084"/>
            <a:ext cx="5525670" cy="4541096"/>
          </a:xfrm>
          <a:prstGeom prst="rect">
            <a:avLst/>
          </a:prstGeom>
        </p:spPr>
      </p:pic>
      <p:pic>
        <p:nvPicPr>
          <p:cNvPr id="4"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604709"/>
            <a:ext cx="2096944" cy="2159774"/>
          </a:xfrm>
          <a:prstGeom prst="rect">
            <a:avLst/>
          </a:prstGeom>
        </p:spPr>
      </p:pic>
      <p:sp>
        <p:nvSpPr>
          <p:cNvPr id="5" name="TextBox 7"/>
          <p:cNvSpPr txBox="1"/>
          <p:nvPr/>
        </p:nvSpPr>
        <p:spPr>
          <a:xfrm>
            <a:off x="5126736" y="952500"/>
            <a:ext cx="11978640" cy="8207311"/>
          </a:xfrm>
          <a:prstGeom prst="rect">
            <a:avLst/>
          </a:prstGeom>
        </p:spPr>
        <p:txBody>
          <a:bodyPr wrap="square" lIns="0" tIns="0" rIns="0" bIns="0" rtlCol="0" anchor="t">
            <a:spAutoFit/>
          </a:bodyPr>
          <a:lstStyle/>
          <a:p>
            <a:pPr marL="571500" indent="-571500" algn="just">
              <a:lnSpc>
                <a:spcPct val="150000"/>
              </a:lnSpc>
              <a:buFontTx/>
              <a:buChar char="-"/>
            </a:pPr>
            <a:r>
              <a:rPr lang="nl-NL" sz="3600">
                <a:latin typeface="Arial" pitchFamily="34" charset="0"/>
                <a:cs typeface="Arial" pitchFamily="34" charset="0"/>
              </a:rPr>
              <a:t>Thiên tai là những tai hoạ lớn do hiện tượng bất thường của thiên nhiên gây nên làm ảnh hưởng lớn đến đời sống và sản xuất. Thiên tai thường gây thiệt hại lớn cho con người.</a:t>
            </a:r>
          </a:p>
          <a:p>
            <a:pPr marL="571500" indent="-571500" algn="just">
              <a:lnSpc>
                <a:spcPct val="150000"/>
              </a:lnSpc>
              <a:buFontTx/>
              <a:buChar char="-"/>
            </a:pPr>
            <a:r>
              <a:rPr lang="nl-NL" sz="3600">
                <a:latin typeface="Arial" pitchFamily="34" charset="0"/>
                <a:cs typeface="Arial" pitchFamily="34" charset="0"/>
              </a:rPr>
              <a:t>Mỗi loại thiên tai đều có những dấu hiệu nhất định, chúng được biểu hiện qua một số hiện tượng mà con người có thể dự báo và quan sát được. Nhận biết được các dấu hiệu của thiên tai để phòng chống và tự bảo vệ bản thân là rất cần thiết. </a:t>
            </a:r>
          </a:p>
          <a:p>
            <a:pPr marL="571500" indent="-571500" algn="just">
              <a:lnSpc>
                <a:spcPct val="150000"/>
              </a:lnSpc>
              <a:buFontTx/>
              <a:buChar char="-"/>
            </a:pPr>
            <a:r>
              <a:rPr lang="nl-NL" sz="3600">
                <a:latin typeface="Arial" pitchFamily="34" charset="0"/>
                <a:cs typeface="Arial" pitchFamily="34" charset="0"/>
              </a:rPr>
              <a:t>Mỗi loại thiên tai đều có dấu hiệu đặc trưng</a:t>
            </a:r>
          </a:p>
        </p:txBody>
      </p:sp>
    </p:spTree>
    <p:extLst>
      <p:ext uri="{BB962C8B-B14F-4D97-AF65-F5344CB8AC3E}">
        <p14:creationId xmlns:p14="http://schemas.microsoft.com/office/powerpoint/2010/main" val="169355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438954" y="1257300"/>
            <a:ext cx="8171647" cy="2585323"/>
          </a:xfrm>
          <a:prstGeom prst="rect">
            <a:avLst/>
          </a:prstGeom>
        </p:spPr>
        <p:txBody>
          <a:bodyPr wrap="square">
            <a:spAutoFit/>
          </a:bodyPr>
          <a:lstStyle/>
          <a:p>
            <a:pPr algn="just">
              <a:lnSpc>
                <a:spcPct val="150000"/>
              </a:lnSpc>
            </a:pPr>
            <a:r>
              <a:rPr lang="nl-NL" sz="3600" b="1">
                <a:solidFill>
                  <a:srgbClr val="FF0000"/>
                </a:solidFill>
                <a:latin typeface="Arial" pitchFamily="34" charset="0"/>
                <a:cs typeface="Arial" pitchFamily="34" charset="0"/>
              </a:rPr>
              <a:t>- LŨ: </a:t>
            </a:r>
            <a:r>
              <a:rPr lang="nl-NL" sz="3600">
                <a:latin typeface="Arial" pitchFamily="34" charset="0"/>
                <a:cs typeface="Arial" pitchFamily="34" charset="0"/>
              </a:rPr>
              <a:t>Nước dâng cao do nước mưa ở vùng đầu nguồn dồn vào dòng sông trong một thời gian ngắn.</a:t>
            </a:r>
            <a:endParaRPr lang="vi-VN" sz="3600">
              <a:latin typeface="Arial" pitchFamily="34" charset="0"/>
              <a:cs typeface="Arial" pitchFamily="34" charset="0"/>
            </a:endParaRPr>
          </a:p>
        </p:txBody>
      </p:sp>
      <p:sp>
        <p:nvSpPr>
          <p:cNvPr id="6" name="Rectangle 5"/>
          <p:cNvSpPr/>
          <p:nvPr/>
        </p:nvSpPr>
        <p:spPr>
          <a:xfrm>
            <a:off x="438955" y="4713386"/>
            <a:ext cx="8171646" cy="5078313"/>
          </a:xfrm>
          <a:prstGeom prst="rect">
            <a:avLst/>
          </a:prstGeom>
        </p:spPr>
        <p:txBody>
          <a:bodyPr wrap="square">
            <a:spAutoFit/>
          </a:bodyPr>
          <a:lstStyle/>
          <a:p>
            <a:pPr lvl="0" algn="just">
              <a:lnSpc>
                <a:spcPct val="150000"/>
              </a:lnSpc>
            </a:pPr>
            <a:r>
              <a:rPr lang="nl-NL" sz="3600" b="1">
                <a:solidFill>
                  <a:srgbClr val="FF0000"/>
                </a:solidFill>
                <a:latin typeface="Arial" pitchFamily="34" charset="0"/>
                <a:cs typeface="Arial" pitchFamily="34" charset="0"/>
              </a:rPr>
              <a:t>- LŨ QUÉT: </a:t>
            </a:r>
            <a:r>
              <a:rPr lang="nl-NL" sz="3600">
                <a:solidFill>
                  <a:prstClr val="black"/>
                </a:solidFill>
                <a:latin typeface="Arial" pitchFamily="34" charset="0"/>
                <a:cs typeface="Arial" pitchFamily="34" charset="0"/>
              </a:rPr>
              <a:t>Lũ xảy ra bất ngờ trên sườn dốc và trên các sông suối, dòng chảy xiết, lũ lên nhanh, xuống nhanh, có sức tàn phá lớn trên một phạm vi rộng, có thể cuốn trôi nhà cửa, cây cối, vật nuôi, người.</a:t>
            </a:r>
            <a:endParaRPr lang="vi-VN" sz="3600">
              <a:solidFill>
                <a:prstClr val="black"/>
              </a:solidFill>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4120" y="571499"/>
            <a:ext cx="6202680" cy="455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4119" y="5591290"/>
            <a:ext cx="6202681" cy="420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35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1000"/>
                                        <p:tgtEl>
                                          <p:spTgt spid="3075"/>
                                        </p:tgtEl>
                                      </p:cBhvr>
                                    </p:animEffect>
                                    <p:anim calcmode="lin" valueType="num">
                                      <p:cBhvr>
                                        <p:cTn id="25" dur="1000" fill="hold"/>
                                        <p:tgtEl>
                                          <p:spTgt spid="3075"/>
                                        </p:tgtEl>
                                        <p:attrNameLst>
                                          <p:attrName>ppt_x</p:attrName>
                                        </p:attrNameLst>
                                      </p:cBhvr>
                                      <p:tavLst>
                                        <p:tav tm="0">
                                          <p:val>
                                            <p:strVal val="#ppt_x"/>
                                          </p:val>
                                        </p:tav>
                                        <p:tav tm="100000">
                                          <p:val>
                                            <p:strVal val="#ppt_x"/>
                                          </p:val>
                                        </p:tav>
                                      </p:tavLst>
                                    </p:anim>
                                    <p:anim calcmode="lin" valueType="num">
                                      <p:cBhvr>
                                        <p:cTn id="2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1643</Words>
  <Application>Microsoft Office PowerPoint</Application>
  <PresentationFormat>Custom</PresentationFormat>
  <Paragraphs>124</Paragraphs>
  <Slides>28</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Màu kem Đơn giản Bán hàng Tiếp thị Bản thuyết trình</dc:title>
  <dc:creator>DELL</dc:creator>
  <cp:lastModifiedBy>hoa pham</cp:lastModifiedBy>
  <cp:revision>45</cp:revision>
  <dcterms:created xsi:type="dcterms:W3CDTF">2006-08-16T00:00:00Z</dcterms:created>
  <dcterms:modified xsi:type="dcterms:W3CDTF">2024-11-15T07:35:45Z</dcterms:modified>
  <dc:identifier>DAEnOy-obok</dc:identifier>
</cp:coreProperties>
</file>