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96" r:id="rId4"/>
    <p:sldId id="319" r:id="rId5"/>
    <p:sldId id="297" r:id="rId6"/>
    <p:sldId id="299" r:id="rId7"/>
    <p:sldId id="300" r:id="rId8"/>
    <p:sldId id="259" r:id="rId9"/>
    <p:sldId id="327" r:id="rId10"/>
    <p:sldId id="329" r:id="rId11"/>
    <p:sldId id="328" r:id="rId12"/>
    <p:sldId id="330" r:id="rId13"/>
    <p:sldId id="331" r:id="rId14"/>
    <p:sldId id="332" r:id="rId15"/>
    <p:sldId id="334" r:id="rId16"/>
    <p:sldId id="336" r:id="rId17"/>
    <p:sldId id="344" r:id="rId18"/>
    <p:sldId id="337" r:id="rId19"/>
    <p:sldId id="339" r:id="rId20"/>
    <p:sldId id="320" r:id="rId21"/>
    <p:sldId id="340" r:id="rId22"/>
    <p:sldId id="335" r:id="rId23"/>
    <p:sldId id="342" r:id="rId24"/>
    <p:sldId id="341" r:id="rId25"/>
    <p:sldId id="343" r:id="rId26"/>
    <p:sldId id="312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E3E5"/>
    <a:srgbClr val="8ACFEA"/>
    <a:srgbClr val="84AEF1"/>
    <a:srgbClr val="FFC52F"/>
    <a:srgbClr val="FF8203"/>
    <a:srgbClr val="FF7B65"/>
    <a:srgbClr val="00B9F1"/>
    <a:srgbClr val="DBF0F9"/>
    <a:srgbClr val="9AD6ED"/>
    <a:srgbClr val="E2F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7" autoAdjust="0"/>
    <p:restoredTop sz="95680" autoAdjust="0"/>
  </p:normalViewPr>
  <p:slideViewPr>
    <p:cSldViewPr snapToGrid="0" showGuides="1">
      <p:cViewPr varScale="1">
        <p:scale>
          <a:sx n="62" d="100"/>
          <a:sy n="62" d="100"/>
        </p:scale>
        <p:origin x="824" y="3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402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3DEDE-07B8-4FAC-9522-042787A7ACF7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965A4-4F9B-42AD-97F6-5956B56DB1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4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428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579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555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749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666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971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371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893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4401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196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000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856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138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1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079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262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552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00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982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680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562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39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312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609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714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76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917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09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081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5F6AD-1DCF-4F18-9BBA-2BC622BDF2FB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89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-221063"/>
            <a:ext cx="12895093" cy="7946844"/>
            <a:chOff x="0" y="-221063"/>
            <a:chExt cx="12895093" cy="7946844"/>
          </a:xfrm>
        </p:grpSpPr>
        <p:sp>
          <p:nvSpPr>
            <p:cNvPr id="17" name="矩形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9" name="文本框 38"/>
          <p:cNvSpPr txBox="1"/>
          <p:nvPr/>
        </p:nvSpPr>
        <p:spPr>
          <a:xfrm>
            <a:off x="2983820" y="2003336"/>
            <a:ext cx="5966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dirty="0">
                <a:solidFill>
                  <a:srgbClr val="FF0000"/>
                </a:solidFill>
                <a:latin typeface="Calibri" panose="020F0502020204030204" pitchFamily="34" charset="0"/>
                <a:ea typeface="方正汉真广标简体" panose="02000000000000000000" pitchFamily="2" charset="-122"/>
                <a:cs typeface="Calibri" panose="020F0502020204030204" pitchFamily="34" charset="0"/>
              </a:rPr>
              <a:t>CHỦ ĐỀ 1</a:t>
            </a:r>
          </a:p>
          <a:p>
            <a:pPr algn="ctr"/>
            <a:r>
              <a:rPr lang="vi-VN" altLang="zh-CN" sz="4800" dirty="0">
                <a:solidFill>
                  <a:srgbClr val="FF0000"/>
                </a:solidFill>
                <a:latin typeface="Calibri" panose="020F0502020204030204" pitchFamily="34" charset="0"/>
                <a:ea typeface="方正汉真广标简体" panose="02000000000000000000" pitchFamily="2" charset="-122"/>
                <a:cs typeface="Calibri" panose="020F0502020204030204" pitchFamily="34" charset="0"/>
              </a:rPr>
              <a:t>EM VỚI NHÀ TRƯỜNG</a:t>
            </a:r>
            <a:endParaRPr lang="en-US" altLang="zh-CN" sz="4800" dirty="0">
              <a:solidFill>
                <a:srgbClr val="FF0000"/>
              </a:solidFill>
              <a:latin typeface="Calibri" panose="020F0502020204030204" pitchFamily="34" charset="0"/>
              <a:ea typeface="方正汉真广标简体" panose="020000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268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68EF284-BD8E-D647-B71B-48D385D0C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1" t="27516" r="54377" b="53673"/>
          <a:stretch/>
        </p:blipFill>
        <p:spPr>
          <a:xfrm>
            <a:off x="643466" y="643466"/>
            <a:ext cx="6732221" cy="2928007"/>
          </a:xfrm>
          <a:prstGeom prst="rect">
            <a:avLst/>
          </a:prstGeom>
        </p:spPr>
      </p:pic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BBFBF7A-244E-E245-84F6-60FBE43C1E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6" t="46433" r="54310" b="34013"/>
          <a:stretch/>
        </p:blipFill>
        <p:spPr>
          <a:xfrm>
            <a:off x="5268685" y="3422937"/>
            <a:ext cx="6279847" cy="2791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ADA11D-8D9A-FB47-9739-9AF008583576}"/>
              </a:ext>
            </a:extLst>
          </p:cNvPr>
          <p:cNvSpPr/>
          <p:nvPr/>
        </p:nvSpPr>
        <p:spPr>
          <a:xfrm>
            <a:off x="7542141" y="1008158"/>
            <a:ext cx="3453930" cy="2174749"/>
          </a:xfrm>
          <a:prstGeom prst="rect">
            <a:avLst/>
          </a:prstGeom>
          <a:solidFill>
            <a:srgbClr val="B0E3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THẢO LUẬN VỀ NHỮNG VIỆC </a:t>
            </a:r>
          </a:p>
          <a:p>
            <a:pPr algn="ctr"/>
            <a:r>
              <a:rPr lang="x-none" sz="28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KHÔNG NÊN LÀM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DEBDEE-88EE-504C-8340-2A3820F8EB13}"/>
              </a:ext>
            </a:extLst>
          </p:cNvPr>
          <p:cNvSpPr/>
          <p:nvPr/>
        </p:nvSpPr>
        <p:spPr>
          <a:xfrm>
            <a:off x="1229111" y="3805628"/>
            <a:ext cx="3453930" cy="2174749"/>
          </a:xfrm>
          <a:prstGeom prst="rect">
            <a:avLst/>
          </a:prstGeom>
          <a:solidFill>
            <a:srgbClr val="B0E3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THẢO LUẬN VỀ NHỮNG VIỆC </a:t>
            </a:r>
          </a:p>
          <a:p>
            <a:pPr algn="ctr"/>
            <a:r>
              <a:rPr lang="x-none" sz="28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NÊN LÀM</a:t>
            </a:r>
          </a:p>
        </p:txBody>
      </p:sp>
    </p:spTree>
    <p:extLst>
      <p:ext uri="{BB962C8B-B14F-4D97-AF65-F5344CB8AC3E}">
        <p14:creationId xmlns:p14="http://schemas.microsoft.com/office/powerpoint/2010/main" val="3271256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A775A09-CC4E-4E45-8A37-62269C1D9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3" t="21799" r="17858" b="60211"/>
          <a:stretch/>
        </p:blipFill>
        <p:spPr>
          <a:xfrm>
            <a:off x="415966" y="1984827"/>
            <a:ext cx="11360066" cy="43107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BEFB05-A7AA-4846-82EB-9F5618CD2138}"/>
              </a:ext>
            </a:extLst>
          </p:cNvPr>
          <p:cNvSpPr/>
          <p:nvPr/>
        </p:nvSpPr>
        <p:spPr>
          <a:xfrm>
            <a:off x="781469" y="562429"/>
            <a:ext cx="10629061" cy="1100200"/>
          </a:xfrm>
          <a:prstGeom prst="rect">
            <a:avLst/>
          </a:prstGeom>
          <a:solidFill>
            <a:srgbClr val="B0E3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THẢO LUẬN VỀ NHỮNG VIỆC NÊN LÀM VÀ KHÔNG NÊN LÀM</a:t>
            </a:r>
          </a:p>
        </p:txBody>
      </p:sp>
    </p:spTree>
    <p:extLst>
      <p:ext uri="{BB962C8B-B14F-4D97-AF65-F5344CB8AC3E}">
        <p14:creationId xmlns:p14="http://schemas.microsoft.com/office/powerpoint/2010/main" val="8541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BEFB05-A7AA-4846-82EB-9F5618CD2138}"/>
              </a:ext>
            </a:extLst>
          </p:cNvPr>
          <p:cNvSpPr/>
          <p:nvPr/>
        </p:nvSpPr>
        <p:spPr>
          <a:xfrm>
            <a:off x="781469" y="163486"/>
            <a:ext cx="10629061" cy="1100200"/>
          </a:xfrm>
          <a:prstGeom prst="rect">
            <a:avLst/>
          </a:prstGeom>
          <a:solidFill>
            <a:srgbClr val="B0E3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THIẾT LẬP QUAN HỆ VỚI BẠN BÈ</a:t>
            </a:r>
          </a:p>
        </p:txBody>
      </p:sp>
      <p:grpSp>
        <p:nvGrpSpPr>
          <p:cNvPr id="6" name="组合 81">
            <a:extLst>
              <a:ext uri="{FF2B5EF4-FFF2-40B4-BE49-F238E27FC236}">
                <a16:creationId xmlns:a16="http://schemas.microsoft.com/office/drawing/2014/main" id="{4CC4D0C3-5FCE-AB46-8EA6-ED51AADDACC7}"/>
              </a:ext>
            </a:extLst>
          </p:cNvPr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7" name="图片 82">
              <a:extLst>
                <a:ext uri="{FF2B5EF4-FFF2-40B4-BE49-F238E27FC236}">
                  <a16:creationId xmlns:a16="http://schemas.microsoft.com/office/drawing/2014/main" id="{139F0871-73D4-484C-B3B5-149A105EF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9" name="图片 83">
              <a:extLst>
                <a:ext uri="{FF2B5EF4-FFF2-40B4-BE49-F238E27FC236}">
                  <a16:creationId xmlns:a16="http://schemas.microsoft.com/office/drawing/2014/main" id="{7E196F11-C0C9-1943-B7AA-B38C66EEE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78E3E0F-61FD-8F47-8A19-0E8020355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1" t="52706" r="18518" b="13862"/>
          <a:stretch/>
        </p:blipFill>
        <p:spPr>
          <a:xfrm>
            <a:off x="2561769" y="1328801"/>
            <a:ext cx="7336973" cy="536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7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BEFB05-A7AA-4846-82EB-9F5618CD2138}"/>
              </a:ext>
            </a:extLst>
          </p:cNvPr>
          <p:cNvSpPr/>
          <p:nvPr/>
        </p:nvSpPr>
        <p:spPr>
          <a:xfrm>
            <a:off x="781469" y="163486"/>
            <a:ext cx="10629061" cy="1100200"/>
          </a:xfrm>
          <a:prstGeom prst="rect">
            <a:avLst/>
          </a:prstGeom>
          <a:solidFill>
            <a:srgbClr val="B0E3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THIẾT LẬP QUAN HỆ GẦN GŨI, KÍNH TRỌNG THẦY CÔ GIÁO</a:t>
            </a:r>
          </a:p>
        </p:txBody>
      </p:sp>
      <p:grpSp>
        <p:nvGrpSpPr>
          <p:cNvPr id="6" name="组合 81">
            <a:extLst>
              <a:ext uri="{FF2B5EF4-FFF2-40B4-BE49-F238E27FC236}">
                <a16:creationId xmlns:a16="http://schemas.microsoft.com/office/drawing/2014/main" id="{4CC4D0C3-5FCE-AB46-8EA6-ED51AADDACC7}"/>
              </a:ext>
            </a:extLst>
          </p:cNvPr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7" name="图片 82">
              <a:extLst>
                <a:ext uri="{FF2B5EF4-FFF2-40B4-BE49-F238E27FC236}">
                  <a16:creationId xmlns:a16="http://schemas.microsoft.com/office/drawing/2014/main" id="{139F0871-73D4-484C-B3B5-149A105EF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9" name="图片 83">
              <a:extLst>
                <a:ext uri="{FF2B5EF4-FFF2-40B4-BE49-F238E27FC236}">
                  <a16:creationId xmlns:a16="http://schemas.microsoft.com/office/drawing/2014/main" id="{7E196F11-C0C9-1943-B7AA-B38C66EEE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BF84F4C-8851-EF47-BE55-CD8BC33EED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23492" r="52910" b="45396"/>
          <a:stretch/>
        </p:blipFill>
        <p:spPr>
          <a:xfrm>
            <a:off x="2002972" y="1360515"/>
            <a:ext cx="7837714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85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2498263" y="584038"/>
            <a:ext cx="7443321" cy="4759928"/>
            <a:chOff x="2516470" y="548138"/>
            <a:chExt cx="7443321" cy="4759928"/>
          </a:xfrm>
        </p:grpSpPr>
        <p:sp>
          <p:nvSpPr>
            <p:cNvPr id="43" name="云形 42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云形 43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41" y="2504042"/>
            <a:ext cx="1112666" cy="111266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56" y="443759"/>
            <a:ext cx="2981702" cy="4020157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3827128" y="2456170"/>
            <a:ext cx="4454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FFC52F"/>
                </a:solidFill>
                <a:latin typeface="iCiel Pony" panose="02000000000000000000" pitchFamily="2" charset="77"/>
                <a:ea typeface="方正汉真广标简体" panose="02000000000000000000" pitchFamily="2" charset="-122"/>
              </a:rPr>
              <a:t>THỰC HÀNH</a:t>
            </a:r>
            <a:endParaRPr lang="en-US" altLang="zh-CN" sz="6000" dirty="0">
              <a:solidFill>
                <a:srgbClr val="FFC52F"/>
              </a:solidFill>
              <a:latin typeface="iCiel Pony" panose="02000000000000000000" pitchFamily="2" charset="77"/>
              <a:ea typeface="方正汉真广标简体" panose="02000000000000000000" pitchFamily="2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0015028" y="1176315"/>
            <a:ext cx="1633494" cy="1044603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00241" y="4100557"/>
            <a:ext cx="1891025" cy="1209291"/>
            <a:chOff x="392658" y="3679279"/>
            <a:chExt cx="1466266" cy="937662"/>
          </a:xfrm>
        </p:grpSpPr>
        <p:grpSp>
          <p:nvGrpSpPr>
            <p:cNvPr id="61" name="组合 60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63" name="云形 62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云形 63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9086116" y="4735242"/>
            <a:ext cx="1133322" cy="724748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2214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AFC86-70DB-BF40-AC8D-8FF9782EE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382"/>
            <a:ext cx="10515600" cy="1325563"/>
          </a:xfrm>
        </p:spPr>
        <p:txBody>
          <a:bodyPr/>
          <a:lstStyle/>
          <a:p>
            <a:pPr algn="ctr"/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SẮM VAI XỬ LÝ TÌNH HUỐNG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7FDE0C8-0923-814E-9F47-B73525B2B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77037" r="53174" b="13862"/>
          <a:stretch/>
        </p:blipFill>
        <p:spPr>
          <a:xfrm>
            <a:off x="639295" y="1443945"/>
            <a:ext cx="11051791" cy="2220686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A24334D-9261-834B-8570-F06FCF6753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9" t="17566" r="18082" b="73756"/>
          <a:stretch/>
        </p:blipFill>
        <p:spPr>
          <a:xfrm>
            <a:off x="639294" y="4010480"/>
            <a:ext cx="11051791" cy="210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19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2498263" y="584038"/>
            <a:ext cx="7443321" cy="4759928"/>
            <a:chOff x="2516470" y="548138"/>
            <a:chExt cx="7443321" cy="4759928"/>
          </a:xfrm>
        </p:grpSpPr>
        <p:sp>
          <p:nvSpPr>
            <p:cNvPr id="43" name="云形 42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云形 43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41" y="2504042"/>
            <a:ext cx="1112666" cy="111266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56" y="443759"/>
            <a:ext cx="2981702" cy="4020157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3827128" y="2456170"/>
            <a:ext cx="4454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FFC52F"/>
                </a:solidFill>
                <a:latin typeface="iCiel Pony" panose="02000000000000000000" pitchFamily="2" charset="77"/>
                <a:ea typeface="方正汉真广标简体" panose="02000000000000000000" pitchFamily="2" charset="-122"/>
              </a:rPr>
              <a:t>VẬN DỤNG</a:t>
            </a:r>
            <a:endParaRPr lang="en-US" altLang="zh-CN" sz="6000" dirty="0">
              <a:solidFill>
                <a:srgbClr val="FFC52F"/>
              </a:solidFill>
              <a:latin typeface="iCiel Pony" panose="02000000000000000000" pitchFamily="2" charset="77"/>
              <a:ea typeface="方正汉真广标简体" panose="02000000000000000000" pitchFamily="2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0015028" y="1176315"/>
            <a:ext cx="1633494" cy="1044603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00241" y="4100557"/>
            <a:ext cx="1891025" cy="1209291"/>
            <a:chOff x="392658" y="3679279"/>
            <a:chExt cx="1466266" cy="937662"/>
          </a:xfrm>
        </p:grpSpPr>
        <p:grpSp>
          <p:nvGrpSpPr>
            <p:cNvPr id="61" name="组合 60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63" name="云形 62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云形 63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9086116" y="4735242"/>
            <a:ext cx="1133322" cy="724748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844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圆角矩形 46"/>
          <p:cNvSpPr/>
          <p:nvPr/>
        </p:nvSpPr>
        <p:spPr>
          <a:xfrm>
            <a:off x="1070238" y="1622534"/>
            <a:ext cx="3106385" cy="4531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ACF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 b="1">
              <a:solidFill>
                <a:schemeClr val="tx1"/>
              </a:solidFill>
            </a:endParaRPr>
          </a:p>
        </p:txBody>
      </p:sp>
      <p:sp>
        <p:nvSpPr>
          <p:cNvPr id="49" name="圆角矩形 48"/>
          <p:cNvSpPr/>
          <p:nvPr/>
        </p:nvSpPr>
        <p:spPr>
          <a:xfrm>
            <a:off x="4541233" y="1622533"/>
            <a:ext cx="3106386" cy="4531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ACF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1" name="圆角矩形 50"/>
          <p:cNvSpPr/>
          <p:nvPr/>
        </p:nvSpPr>
        <p:spPr>
          <a:xfrm>
            <a:off x="8092450" y="1649111"/>
            <a:ext cx="3111479" cy="397623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ACF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070238" y="430118"/>
            <a:ext cx="10051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pPr algn="ctr"/>
            <a:r>
              <a:rPr lang="vi-VN" altLang="zh-CN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TIẾP TỤC THỰC HIỆN NHỮNG VIỆC SAU</a:t>
            </a:r>
            <a:endParaRPr lang="zh-CN" altLang="en-US" sz="3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491844" y="5660115"/>
            <a:ext cx="1430728" cy="914936"/>
            <a:chOff x="392658" y="3679279"/>
            <a:chExt cx="1466266" cy="937662"/>
          </a:xfrm>
        </p:grpSpPr>
        <p:grpSp>
          <p:nvGrpSpPr>
            <p:cNvPr id="24" name="组合 23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云形 26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20" name="云形 19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云形 20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1271133" y="3022240"/>
            <a:ext cx="2653939" cy="20928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vi-VN" sz="2600">
                <a:latin typeface="Calibri" panose="020F0502020204030204" pitchFamily="34" charset="0"/>
                <a:cs typeface="Calibri" panose="020F0502020204030204" pitchFamily="34" charset="0"/>
              </a:rPr>
              <a:t>Tìm hiếu thêm về bạn bè, thầy cô giáo mới - đặc biệt là những thầy cô dạy lớp mình.</a:t>
            </a:r>
            <a:r>
              <a:rPr lang="x-none" sz="26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zh-CN" altLang="en-US" sz="2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634273" y="3060420"/>
            <a:ext cx="286984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x-none" sz="2600">
                <a:latin typeface="Calibri" panose="020F0502020204030204" pitchFamily="34" charset="0"/>
                <a:cs typeface="Calibri" panose="020F0502020204030204" pitchFamily="34" charset="0"/>
              </a:rPr>
              <a:t>Hằng ngày thực hiện những điều nên làm để thiết lập quan hệ thân thiện với bạn bè, kính trọng và gần gũi với thầy cô.</a:t>
            </a:r>
          </a:p>
        </p:txBody>
      </p:sp>
      <p:sp>
        <p:nvSpPr>
          <p:cNvPr id="36" name="矩形 35"/>
          <p:cNvSpPr/>
          <p:nvPr/>
        </p:nvSpPr>
        <p:spPr>
          <a:xfrm>
            <a:off x="8292180" y="3157924"/>
            <a:ext cx="262868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x-none" sz="2600">
                <a:latin typeface="Calibri" panose="020F0502020204030204" pitchFamily="34" charset="0"/>
                <a:cs typeface="Calibri" panose="020F0502020204030204" pitchFamily="34" charset="0"/>
              </a:rPr>
              <a:t>Có thể làm một món quà để tặng bạn hoặc thấy, cô giáo mà em mới quen.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460300" y="1704458"/>
            <a:ext cx="1942151" cy="1281506"/>
            <a:chOff x="1443866" y="1189407"/>
            <a:chExt cx="1942151" cy="1281506"/>
          </a:xfrm>
        </p:grpSpPr>
        <p:grpSp>
          <p:nvGrpSpPr>
            <p:cNvPr id="38" name="组合 37"/>
            <p:cNvGrpSpPr/>
            <p:nvPr/>
          </p:nvGrpSpPr>
          <p:grpSpPr>
            <a:xfrm>
              <a:off x="2112960" y="1481413"/>
              <a:ext cx="1273057" cy="814107"/>
              <a:chOff x="2516470" y="548138"/>
              <a:chExt cx="7443321" cy="4759928"/>
            </a:xfrm>
          </p:grpSpPr>
          <p:sp>
            <p:nvSpPr>
              <p:cNvPr id="39" name="云形 38"/>
              <p:cNvSpPr/>
              <p:nvPr/>
            </p:nvSpPr>
            <p:spPr>
              <a:xfrm>
                <a:off x="2516470" y="548138"/>
                <a:ext cx="7443321" cy="4759928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solidFill>
                      <a:srgbClr val="8ACFEA"/>
                    </a:solidFill>
                  </a:rPr>
                  <a:t>01</a:t>
                </a:r>
                <a:endParaRPr lang="zh-CN" altLang="en-US" sz="2800" b="1" dirty="0">
                  <a:solidFill>
                    <a:srgbClr val="8ACFEA"/>
                  </a:solidFill>
                </a:endParaRPr>
              </a:p>
            </p:txBody>
          </p:sp>
          <p:sp>
            <p:nvSpPr>
              <p:cNvPr id="40" name="云形 39"/>
              <p:cNvSpPr/>
              <p:nvPr/>
            </p:nvSpPr>
            <p:spPr>
              <a:xfrm>
                <a:off x="2922743" y="818421"/>
                <a:ext cx="6658840" cy="4258256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solidFill>
                    <a:srgbClr val="8ACFEA"/>
                  </a:solidFill>
                </a:endParaRPr>
              </a:p>
            </p:txBody>
          </p:sp>
        </p:grp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866" y="1189407"/>
              <a:ext cx="1281506" cy="1281506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5457800" y="1876705"/>
            <a:ext cx="1609854" cy="953696"/>
            <a:chOff x="4088596" y="1295597"/>
            <a:chExt cx="1609854" cy="953696"/>
          </a:xfrm>
        </p:grpSpPr>
        <p:grpSp>
          <p:nvGrpSpPr>
            <p:cNvPr id="41" name="组合 40"/>
            <p:cNvGrpSpPr/>
            <p:nvPr/>
          </p:nvGrpSpPr>
          <p:grpSpPr>
            <a:xfrm>
              <a:off x="4425393" y="1435186"/>
              <a:ext cx="1273057" cy="814107"/>
              <a:chOff x="2516470" y="548138"/>
              <a:chExt cx="7443321" cy="4759928"/>
            </a:xfrm>
          </p:grpSpPr>
          <p:sp>
            <p:nvSpPr>
              <p:cNvPr id="42" name="云形 41"/>
              <p:cNvSpPr/>
              <p:nvPr/>
            </p:nvSpPr>
            <p:spPr>
              <a:xfrm>
                <a:off x="2516470" y="548138"/>
                <a:ext cx="7443321" cy="4759928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solidFill>
                      <a:srgbClr val="FF8203"/>
                    </a:solidFill>
                  </a:rPr>
                  <a:t>  02</a:t>
                </a:r>
                <a:endParaRPr lang="zh-CN" altLang="en-US" sz="2800" b="1" dirty="0">
                  <a:solidFill>
                    <a:srgbClr val="FF8203"/>
                  </a:solidFill>
                </a:endParaRPr>
              </a:p>
            </p:txBody>
          </p:sp>
          <p:sp>
            <p:nvSpPr>
              <p:cNvPr id="43" name="云形 42"/>
              <p:cNvSpPr/>
              <p:nvPr/>
            </p:nvSpPr>
            <p:spPr>
              <a:xfrm>
                <a:off x="2922743" y="818421"/>
                <a:ext cx="6658840" cy="4258256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solidFill>
                    <a:srgbClr val="FF8203"/>
                  </a:solidFill>
                </a:endParaRPr>
              </a:p>
            </p:txBody>
          </p:sp>
        </p:grpSp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8596" y="1295597"/>
              <a:ext cx="755884" cy="898998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8917994" y="1806743"/>
            <a:ext cx="1574847" cy="1003828"/>
            <a:chOff x="7691343" y="1312244"/>
            <a:chExt cx="1574847" cy="1003828"/>
          </a:xfrm>
        </p:grpSpPr>
        <p:grpSp>
          <p:nvGrpSpPr>
            <p:cNvPr id="44" name="组合 43"/>
            <p:cNvGrpSpPr/>
            <p:nvPr/>
          </p:nvGrpSpPr>
          <p:grpSpPr>
            <a:xfrm>
              <a:off x="7993133" y="1501965"/>
              <a:ext cx="1273057" cy="814107"/>
              <a:chOff x="2516470" y="548138"/>
              <a:chExt cx="7443321" cy="4759928"/>
            </a:xfrm>
          </p:grpSpPr>
          <p:sp>
            <p:nvSpPr>
              <p:cNvPr id="45" name="云形 44"/>
              <p:cNvSpPr/>
              <p:nvPr/>
            </p:nvSpPr>
            <p:spPr>
              <a:xfrm>
                <a:off x="2516470" y="548138"/>
                <a:ext cx="7443321" cy="4759928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solidFill>
                      <a:srgbClr val="FFC52F"/>
                    </a:solidFill>
                  </a:rPr>
                  <a:t>03</a:t>
                </a:r>
                <a:endParaRPr lang="zh-CN" altLang="en-US" sz="2800" b="1" dirty="0">
                  <a:solidFill>
                    <a:srgbClr val="FFC52F"/>
                  </a:solidFill>
                </a:endParaRPr>
              </a:p>
            </p:txBody>
          </p:sp>
          <p:sp>
            <p:nvSpPr>
              <p:cNvPr id="46" name="云形 45"/>
              <p:cNvSpPr/>
              <p:nvPr/>
            </p:nvSpPr>
            <p:spPr>
              <a:xfrm>
                <a:off x="2922743" y="818421"/>
                <a:ext cx="6658840" cy="4258256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solidFill>
                    <a:srgbClr val="FFC52F"/>
                  </a:solidFill>
                </a:endParaRPr>
              </a:p>
            </p:txBody>
          </p:sp>
        </p:grpSp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1343" y="1312244"/>
              <a:ext cx="742551" cy="8663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529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  <p:bldP spid="51" grpId="0" animBg="1"/>
      <p:bldP spid="22" grpId="0"/>
      <p:bldP spid="32" grpId="0"/>
      <p:bldP spid="35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2416550" y="617774"/>
            <a:ext cx="7443321" cy="4759928"/>
            <a:chOff x="2516470" y="548138"/>
            <a:chExt cx="7443321" cy="4759928"/>
          </a:xfrm>
        </p:grpSpPr>
        <p:sp>
          <p:nvSpPr>
            <p:cNvPr id="43" name="云形 42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云形 43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429" y="2104125"/>
            <a:ext cx="1112666" cy="111266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43" y="477495"/>
            <a:ext cx="2981702" cy="4020157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3358625" y="2405587"/>
            <a:ext cx="53901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dirty="0">
                <a:solidFill>
                  <a:srgbClr val="FFC52F"/>
                </a:solidFill>
                <a:latin typeface="+mj-lt"/>
                <a:ea typeface="方正汉真广标简体" panose="02000000000000000000" pitchFamily="2" charset="-122"/>
                <a:cs typeface="Calibri" panose="020F0502020204030204" pitchFamily="34" charset="0"/>
              </a:rPr>
              <a:t>TRUYỀN THỐNG TRƯỜNG EM</a:t>
            </a:r>
            <a:endParaRPr lang="en-US" altLang="zh-CN" sz="4800" dirty="0">
              <a:solidFill>
                <a:srgbClr val="FFC52F"/>
              </a:solidFill>
              <a:latin typeface="+mj-lt"/>
              <a:ea typeface="方正汉真广标简体" panose="020000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0015028" y="1176315"/>
            <a:ext cx="1633494" cy="1044603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00241" y="4100557"/>
            <a:ext cx="1891025" cy="1209291"/>
            <a:chOff x="392658" y="3679279"/>
            <a:chExt cx="1466266" cy="937662"/>
          </a:xfrm>
        </p:grpSpPr>
        <p:grpSp>
          <p:nvGrpSpPr>
            <p:cNvPr id="61" name="组合 60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63" name="云形 62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云形 63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9086116" y="4735242"/>
            <a:ext cx="1133322" cy="724748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2" name="文本框 71"/>
          <p:cNvSpPr txBox="1"/>
          <p:nvPr/>
        </p:nvSpPr>
        <p:spPr>
          <a:xfrm>
            <a:off x="3169521" y="1471910"/>
            <a:ext cx="5390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8ACFEA"/>
                </a:solidFill>
                <a:latin typeface="+mj-lt"/>
                <a:ea typeface="方正汉真广标简体" panose="02000000000000000000" pitchFamily="2" charset="-122"/>
                <a:cs typeface="Calibri" panose="020F0502020204030204" pitchFamily="34" charset="0"/>
              </a:rPr>
              <a:t>PHẦN 2</a:t>
            </a:r>
            <a:endParaRPr lang="en-US" altLang="zh-CN" sz="6000" dirty="0">
              <a:solidFill>
                <a:srgbClr val="8ACFEA"/>
              </a:solidFill>
              <a:latin typeface="+mj-lt"/>
              <a:ea typeface="方正汉真广标简体" panose="020000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79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7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2498263" y="584038"/>
            <a:ext cx="7443321" cy="4759928"/>
            <a:chOff x="2516470" y="548138"/>
            <a:chExt cx="7443321" cy="4759928"/>
          </a:xfrm>
        </p:grpSpPr>
        <p:sp>
          <p:nvSpPr>
            <p:cNvPr id="43" name="云形 42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云形 43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41" y="2504042"/>
            <a:ext cx="1112666" cy="111266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56" y="443759"/>
            <a:ext cx="2981702" cy="4020157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3888713" y="2453837"/>
            <a:ext cx="4454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FFC52F"/>
                </a:solidFill>
                <a:latin typeface="iCiel Pony" panose="02000000000000000000" pitchFamily="2" charset="77"/>
                <a:ea typeface="方正汉真广标简体" panose="02000000000000000000" pitchFamily="2" charset="-122"/>
              </a:rPr>
              <a:t>KHỞI ĐỘNG</a:t>
            </a:r>
            <a:endParaRPr lang="en-US" altLang="zh-CN" sz="6000" dirty="0">
              <a:solidFill>
                <a:srgbClr val="FFC52F"/>
              </a:solidFill>
              <a:latin typeface="iCiel Pony" panose="02000000000000000000" pitchFamily="2" charset="77"/>
              <a:ea typeface="方正汉真广标简体" panose="02000000000000000000" pitchFamily="2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0015028" y="1176315"/>
            <a:ext cx="1633494" cy="1044603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00241" y="4100557"/>
            <a:ext cx="1891025" cy="1209291"/>
            <a:chOff x="392658" y="3679279"/>
            <a:chExt cx="1466266" cy="937662"/>
          </a:xfrm>
        </p:grpSpPr>
        <p:grpSp>
          <p:nvGrpSpPr>
            <p:cNvPr id="61" name="组合 60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63" name="云形 62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云形 63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9086116" y="4735242"/>
            <a:ext cx="1133322" cy="724748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89865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0" y="-338667"/>
            <a:ext cx="12895093" cy="8093697"/>
            <a:chOff x="0" y="-221063"/>
            <a:chExt cx="12895093" cy="7946844"/>
          </a:xfrm>
        </p:grpSpPr>
        <p:sp>
          <p:nvSpPr>
            <p:cNvPr id="29" name="矩形 2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796834" y="3693057"/>
            <a:ext cx="2262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LỚP HỌC MỚI CỦA EM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097222" y="2532755"/>
            <a:ext cx="2715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TRUYỀN THỐNG TRƯỜNG EM</a:t>
            </a:r>
            <a:endParaRPr lang="en-US" altLang="zh-C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604743" y="3708181"/>
            <a:ext cx="30116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ĐIỀU CHỈNH BẢN THÂN…</a:t>
            </a:r>
            <a:endParaRPr lang="zh-CN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141678" y="2552128"/>
            <a:ext cx="3424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VÀ CÁC BẠN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095695" y="1076048"/>
            <a:ext cx="1887422" cy="1375025"/>
            <a:chOff x="8725271" y="2191426"/>
            <a:chExt cx="2249940" cy="1639127"/>
          </a:xfrm>
        </p:grpSpPr>
        <p:sp>
          <p:nvSpPr>
            <p:cNvPr id="48" name="云形 47"/>
            <p:cNvSpPr/>
            <p:nvPr/>
          </p:nvSpPr>
          <p:spPr>
            <a:xfrm>
              <a:off x="8725271" y="2191426"/>
              <a:ext cx="2249940" cy="163912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8677" y="2337259"/>
              <a:ext cx="1244836" cy="1136135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3668763" y="976922"/>
            <a:ext cx="1887422" cy="1375025"/>
            <a:chOff x="3240023" y="2208279"/>
            <a:chExt cx="2249940" cy="1639127"/>
          </a:xfrm>
        </p:grpSpPr>
        <p:sp>
          <p:nvSpPr>
            <p:cNvPr id="45" name="云形 44"/>
            <p:cNvSpPr/>
            <p:nvPr/>
          </p:nvSpPr>
          <p:spPr>
            <a:xfrm>
              <a:off x="3240023" y="2208279"/>
              <a:ext cx="2249940" cy="163912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5840" y="2326444"/>
              <a:ext cx="1124890" cy="1282284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1133599" y="2205375"/>
            <a:ext cx="1887422" cy="1375025"/>
            <a:chOff x="703406" y="2142481"/>
            <a:chExt cx="2249940" cy="1639127"/>
          </a:xfrm>
        </p:grpSpPr>
        <p:sp>
          <p:nvSpPr>
            <p:cNvPr id="35" name="云形 34"/>
            <p:cNvSpPr/>
            <p:nvPr/>
          </p:nvSpPr>
          <p:spPr>
            <a:xfrm>
              <a:off x="703406" y="2142481"/>
              <a:ext cx="2249940" cy="163912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677" y="2235826"/>
              <a:ext cx="1392906" cy="1392906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6316698" y="2254321"/>
            <a:ext cx="1887422" cy="1375025"/>
            <a:chOff x="5886505" y="2191427"/>
            <a:chExt cx="2249940" cy="1639127"/>
          </a:xfrm>
        </p:grpSpPr>
        <p:sp>
          <p:nvSpPr>
            <p:cNvPr id="47" name="云形 46"/>
            <p:cNvSpPr/>
            <p:nvPr/>
          </p:nvSpPr>
          <p:spPr>
            <a:xfrm>
              <a:off x="5886505" y="2191427"/>
              <a:ext cx="2249940" cy="163912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098" y="2420796"/>
              <a:ext cx="1180390" cy="1180390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2070607" y="168063"/>
            <a:ext cx="6559922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vi-VN" altLang="zh-CN" sz="4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方正汉真广标简体" panose="02000000000000000000" pitchFamily="2" charset="-122"/>
                <a:cs typeface="Calibri" panose="020F0502020204030204" pitchFamily="34" charset="0"/>
              </a:rPr>
              <a:t>NỘI DUNG CHỦ ĐỀ</a:t>
            </a:r>
            <a:endParaRPr lang="zh-CN" altLang="en-US" sz="4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方正汉真广标简体" panose="020000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45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2" grpId="0"/>
      <p:bldP spid="25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812384" y="1028944"/>
            <a:ext cx="7885603" cy="5042763"/>
            <a:chOff x="2516470" y="548138"/>
            <a:chExt cx="7443321" cy="4759928"/>
          </a:xfrm>
        </p:grpSpPr>
        <p:sp>
          <p:nvSpPr>
            <p:cNvPr id="40" name="云形 39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云形 40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866484" y="340182"/>
            <a:ext cx="7885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vi-VN" altLang="zh-CN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 CHƠI AI HIỂU BIẾT NHIỀU HƠN?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491844" y="5660115"/>
            <a:ext cx="1430728" cy="914936"/>
            <a:chOff x="392658" y="3679279"/>
            <a:chExt cx="1466266" cy="937662"/>
          </a:xfrm>
        </p:grpSpPr>
        <p:grpSp>
          <p:nvGrpSpPr>
            <p:cNvPr id="24" name="组合 23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云形 26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721815" y="296939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rgbClr val="00B9F1"/>
                </a:solidFill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矩形 36"/>
          <p:cNvSpPr/>
          <p:nvPr/>
        </p:nvSpPr>
        <p:spPr>
          <a:xfrm>
            <a:off x="3206943" y="3115344"/>
            <a:ext cx="3640428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VIẾT VỀ NHỮNG HOẠT ĐỘNG EM ĐƯỢC THAM GIA TẠI TRƯỜNG</a:t>
            </a:r>
            <a:endParaRPr lang="en-US" altLang="zh-C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075" y="1095989"/>
            <a:ext cx="5045617" cy="504561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708403" y="2487895"/>
            <a:ext cx="45116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CHIA LỚP THÀNH HAI ĐỘI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06943" y="4019911"/>
            <a:ext cx="3640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VIẾT VỀ NHỮNG TRUYỀN THỐNG ĐƯỢC LƯU TRUYỀN TỪ TRƯỚC TỚI NAY CỦA NHÀ TRƯỜNG </a:t>
            </a:r>
            <a:r>
              <a:rPr lang="vi-VN" altLang="zh-CN">
                <a:latin typeface="Calibri" panose="020F0502020204030204" pitchFamily="34" charset="0"/>
                <a:cs typeface="Calibri" panose="020F0502020204030204" pitchFamily="34" charset="0"/>
              </a:rPr>
              <a:t>MÀ E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altLang="zh-CN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ĐƯỢC BIẾT)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七角星 7"/>
          <p:cNvSpPr/>
          <p:nvPr/>
        </p:nvSpPr>
        <p:spPr>
          <a:xfrm>
            <a:off x="2382155" y="3134878"/>
            <a:ext cx="652497" cy="588243"/>
          </a:xfrm>
          <a:prstGeom prst="star7">
            <a:avLst/>
          </a:prstGeom>
          <a:solidFill>
            <a:srgbClr val="8ACFE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1</a:t>
            </a:r>
            <a:endParaRPr lang="zh-CN" altLang="en-US" sz="2000" b="1" dirty="0"/>
          </a:p>
        </p:txBody>
      </p:sp>
      <p:sp>
        <p:nvSpPr>
          <p:cNvPr id="45" name="七角星 44"/>
          <p:cNvSpPr/>
          <p:nvPr/>
        </p:nvSpPr>
        <p:spPr>
          <a:xfrm>
            <a:off x="2398159" y="4077501"/>
            <a:ext cx="652497" cy="588243"/>
          </a:xfrm>
          <a:prstGeom prst="star7">
            <a:avLst/>
          </a:prstGeom>
          <a:solidFill>
            <a:srgbClr val="FFC5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2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296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  <p:bldP spid="4" grpId="0"/>
      <p:bldP spid="7" grpId="0"/>
      <p:bldP spid="8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2498263" y="584038"/>
            <a:ext cx="7443321" cy="4759928"/>
            <a:chOff x="2516470" y="548138"/>
            <a:chExt cx="7443321" cy="4759928"/>
          </a:xfrm>
        </p:grpSpPr>
        <p:sp>
          <p:nvSpPr>
            <p:cNvPr id="43" name="云形 42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云形 43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41" y="2504042"/>
            <a:ext cx="1112666" cy="111266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56" y="443759"/>
            <a:ext cx="2981702" cy="4020157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3868950" y="2021330"/>
            <a:ext cx="4454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FFC52F"/>
                </a:solidFill>
                <a:latin typeface="iCiel Pony" panose="02000000000000000000" pitchFamily="2" charset="77"/>
                <a:ea typeface="方正汉真广标简体" panose="02000000000000000000" pitchFamily="2" charset="-122"/>
              </a:rPr>
              <a:t>KHÁM PHÁ</a:t>
            </a:r>
          </a:p>
          <a:p>
            <a:pPr algn="ctr"/>
            <a:r>
              <a:rPr lang="vi-VN" altLang="zh-CN" sz="6000" dirty="0">
                <a:solidFill>
                  <a:srgbClr val="FFC52F"/>
                </a:solidFill>
                <a:latin typeface="iCiel Pony" panose="02000000000000000000" pitchFamily="2" charset="77"/>
                <a:ea typeface="方正汉真广标简体" panose="02000000000000000000" pitchFamily="2" charset="-122"/>
              </a:rPr>
              <a:t>KẾT NỐI</a:t>
            </a:r>
            <a:endParaRPr lang="en-US" altLang="zh-CN" sz="6000" dirty="0">
              <a:solidFill>
                <a:srgbClr val="FFC52F"/>
              </a:solidFill>
              <a:latin typeface="iCiel Pony" panose="02000000000000000000" pitchFamily="2" charset="77"/>
              <a:ea typeface="方正汉真广标简体" panose="02000000000000000000" pitchFamily="2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0015028" y="1176315"/>
            <a:ext cx="1633494" cy="1044603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00241" y="4100557"/>
            <a:ext cx="1891025" cy="1209291"/>
            <a:chOff x="392658" y="3679279"/>
            <a:chExt cx="1466266" cy="937662"/>
          </a:xfrm>
        </p:grpSpPr>
        <p:grpSp>
          <p:nvGrpSpPr>
            <p:cNvPr id="61" name="组合 60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63" name="云形 62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云形 63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9086116" y="4735242"/>
            <a:ext cx="1133322" cy="724748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4887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E430DC4-8B35-F946-95F1-D5A0B2A92F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4" t="41058" r="18232" b="50961"/>
          <a:stretch/>
        </p:blipFill>
        <p:spPr>
          <a:xfrm>
            <a:off x="213363" y="2282373"/>
            <a:ext cx="11765274" cy="19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93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2" name="文本框 51"/>
          <p:cNvSpPr txBox="1"/>
          <p:nvPr/>
        </p:nvSpPr>
        <p:spPr>
          <a:xfrm>
            <a:off x="2448702" y="2456170"/>
            <a:ext cx="7254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FFC52F"/>
                </a:solidFill>
                <a:latin typeface="+mj-lt"/>
                <a:ea typeface="方正汉真广标简体" panose="02000000000000000000" pitchFamily="2" charset="-122"/>
              </a:rPr>
              <a:t>THỰC HÀNH</a:t>
            </a:r>
            <a:endParaRPr lang="en-US" altLang="zh-CN" sz="6000" dirty="0">
              <a:solidFill>
                <a:srgbClr val="FFC52F"/>
              </a:solidFill>
              <a:latin typeface="+mj-lt"/>
              <a:ea typeface="方正汉真广标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508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E430DC4-8B35-F946-95F1-D5A0B2A92F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4" t="48098" r="17989" b="38836"/>
          <a:stretch/>
        </p:blipFill>
        <p:spPr>
          <a:xfrm>
            <a:off x="165469" y="2002972"/>
            <a:ext cx="11861061" cy="322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16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2" name="文本框 51"/>
          <p:cNvSpPr txBox="1"/>
          <p:nvPr/>
        </p:nvSpPr>
        <p:spPr>
          <a:xfrm>
            <a:off x="3827128" y="2456170"/>
            <a:ext cx="4454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FFC52F"/>
                </a:solidFill>
                <a:latin typeface="+mj-lt"/>
                <a:ea typeface="方正汉真广标简体" panose="02000000000000000000" pitchFamily="2" charset="-122"/>
              </a:rPr>
              <a:t>VẬN DỤNG</a:t>
            </a:r>
            <a:endParaRPr lang="en-US" altLang="zh-CN" sz="6000" dirty="0">
              <a:solidFill>
                <a:srgbClr val="FFC52F"/>
              </a:solidFill>
              <a:latin typeface="+mj-lt"/>
              <a:ea typeface="方正汉真广标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5412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351649" y="1172929"/>
            <a:ext cx="7088120" cy="5143769"/>
            <a:chOff x="8985779" y="3960837"/>
            <a:chExt cx="2199915" cy="1406823"/>
          </a:xfrm>
        </p:grpSpPr>
        <p:sp>
          <p:nvSpPr>
            <p:cNvPr id="16" name="云形 15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云形 16"/>
            <p:cNvSpPr/>
            <p:nvPr/>
          </p:nvSpPr>
          <p:spPr>
            <a:xfrm>
              <a:off x="9115440" y="4043754"/>
              <a:ext cx="1940592" cy="1240988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波形 17"/>
          <p:cNvSpPr/>
          <p:nvPr/>
        </p:nvSpPr>
        <p:spPr>
          <a:xfrm>
            <a:off x="1724931" y="2063751"/>
            <a:ext cx="3224782" cy="793631"/>
          </a:xfrm>
          <a:prstGeom prst="wave">
            <a:avLst/>
          </a:prstGeom>
          <a:solidFill>
            <a:srgbClr val="84AEF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b="1" dirty="0"/>
              <a:t>VẬN DỤNG</a:t>
            </a:r>
            <a:endParaRPr lang="en-US" altLang="zh-CN" b="1" dirty="0"/>
          </a:p>
        </p:txBody>
      </p:sp>
      <p:sp>
        <p:nvSpPr>
          <p:cNvPr id="14" name="矩形 13"/>
          <p:cNvSpPr/>
          <p:nvPr/>
        </p:nvSpPr>
        <p:spPr>
          <a:xfrm>
            <a:off x="3560042" y="2857382"/>
            <a:ext cx="4671330" cy="23529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vi-VN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LÀM MỘT CLIP GIỚI THIỆU VỀ TRUYỀN THỐNG NHÀ TRƯỜNG VÀ ĐĂNG LÊN MẠNG XÃ HỘI KÈM THEO HAGTAG: #HOATDONGTRAINGHIEMHUONGNGHIEP</a:t>
            </a:r>
          </a:p>
          <a:p>
            <a:pPr>
              <a:lnSpc>
                <a:spcPct val="150000"/>
              </a:lnSpc>
            </a:pPr>
            <a:r>
              <a:rPr lang="vi-VN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#TRƯỜNG….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75" b="8048"/>
          <a:stretch/>
        </p:blipFill>
        <p:spPr>
          <a:xfrm>
            <a:off x="7976958" y="1256515"/>
            <a:ext cx="2507851" cy="2400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3466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595901" y="617774"/>
            <a:ext cx="11260477" cy="4759928"/>
            <a:chOff x="2516470" y="548138"/>
            <a:chExt cx="7443321" cy="4759928"/>
          </a:xfrm>
        </p:grpSpPr>
        <p:sp>
          <p:nvSpPr>
            <p:cNvPr id="43" name="云形 42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云形 43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1921267" y="2405587"/>
            <a:ext cx="8910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dirty="0">
                <a:solidFill>
                  <a:srgbClr val="FFC52F"/>
                </a:solidFill>
                <a:latin typeface="Calibri" panose="020F0502020204030204" pitchFamily="34" charset="0"/>
                <a:ea typeface="方正汉真广标简体" panose="02000000000000000000" pitchFamily="2" charset="-122"/>
                <a:cs typeface="Calibri" panose="020F0502020204030204" pitchFamily="34" charset="0"/>
              </a:rPr>
              <a:t>LỚP HỌC MỚI CỦA EM</a:t>
            </a:r>
            <a:endParaRPr lang="en-US" altLang="zh-CN" sz="7200" dirty="0">
              <a:solidFill>
                <a:srgbClr val="FFC52F"/>
              </a:solidFill>
              <a:latin typeface="Calibri" panose="020F0502020204030204" pitchFamily="34" charset="0"/>
              <a:ea typeface="方正汉真广标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3169521" y="1471910"/>
            <a:ext cx="5390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8ACFEA"/>
                </a:solidFill>
                <a:latin typeface="Calibri" panose="020F0502020204030204" pitchFamily="34" charset="0"/>
                <a:ea typeface="方正汉真广标简体" panose="02000000000000000000" pitchFamily="2" charset="-122"/>
                <a:cs typeface="Calibri" panose="020F0502020204030204" pitchFamily="34" charset="0"/>
              </a:rPr>
              <a:t>PHẦN 1</a:t>
            </a:r>
            <a:endParaRPr lang="en-US" altLang="zh-CN" sz="6000" dirty="0">
              <a:solidFill>
                <a:srgbClr val="8ACFEA"/>
              </a:solidFill>
              <a:latin typeface="Calibri" panose="020F0502020204030204" pitchFamily="34" charset="0"/>
              <a:ea typeface="方正汉真广标简体" panose="020000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389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7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́i trường mến yêu   Âm nhạc lớp 7   có lời hát.mp4" descr="Mái trường mến yêu   Âm nhạc lớp 7   có lời hát.mp4">
            <a:hlinkClick r:id="" action="ppaction://media"/>
            <a:extLst>
              <a:ext uri="{FF2B5EF4-FFF2-40B4-BE49-F238E27FC236}">
                <a16:creationId xmlns:a16="http://schemas.microsoft.com/office/drawing/2014/main" id="{A3070D15-7266-3A47-9F8C-A905967A9C8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968.4136" end="107294.72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84" y="0"/>
            <a:ext cx="12178215" cy="6858000"/>
          </a:xfrm>
        </p:spPr>
      </p:pic>
    </p:spTree>
    <p:extLst>
      <p:ext uri="{BB962C8B-B14F-4D97-AF65-F5344CB8AC3E}">
        <p14:creationId xmlns:p14="http://schemas.microsoft.com/office/powerpoint/2010/main" val="1568935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65106" y="1022417"/>
            <a:ext cx="70036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NGHE BÀI HÁT NÀY EM CÓ CẢM XÚC GÌ?</a:t>
            </a:r>
            <a:endParaRPr lang="en-US" altLang="zh-CN" sz="28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1" name="矩形 6">
            <a:extLst>
              <a:ext uri="{FF2B5EF4-FFF2-40B4-BE49-F238E27FC236}">
                <a16:creationId xmlns:a16="http://schemas.microsoft.com/office/drawing/2014/main" id="{714C97D0-B575-FF4B-A2A3-799C84A51CD4}"/>
              </a:ext>
            </a:extLst>
          </p:cNvPr>
          <p:cNvSpPr/>
          <p:nvPr/>
        </p:nvSpPr>
        <p:spPr>
          <a:xfrm>
            <a:off x="2065106" y="2227858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altLang="zh-CN" sz="2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MONG ƯỚC CỦA EM VỀ MÔI TRƯỜNG HỌC TẬP LÀ GÌ?</a:t>
            </a:r>
            <a:endParaRPr lang="zh-CN" altLang="en-US" sz="28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2" name="七角星 7">
            <a:extLst>
              <a:ext uri="{FF2B5EF4-FFF2-40B4-BE49-F238E27FC236}">
                <a16:creationId xmlns:a16="http://schemas.microsoft.com/office/drawing/2014/main" id="{7095BCA3-5749-104E-919C-469E94A82058}"/>
              </a:ext>
            </a:extLst>
          </p:cNvPr>
          <p:cNvSpPr/>
          <p:nvPr/>
        </p:nvSpPr>
        <p:spPr>
          <a:xfrm>
            <a:off x="1180424" y="1022417"/>
            <a:ext cx="652497" cy="588243"/>
          </a:xfrm>
          <a:prstGeom prst="star7">
            <a:avLst/>
          </a:prstGeom>
          <a:solidFill>
            <a:srgbClr val="8ACFE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1</a:t>
            </a:r>
            <a:endParaRPr lang="zh-CN" altLang="en-US" sz="2000" b="1" dirty="0"/>
          </a:p>
        </p:txBody>
      </p:sp>
      <p:sp>
        <p:nvSpPr>
          <p:cNvPr id="33" name="七角星 44">
            <a:extLst>
              <a:ext uri="{FF2B5EF4-FFF2-40B4-BE49-F238E27FC236}">
                <a16:creationId xmlns:a16="http://schemas.microsoft.com/office/drawing/2014/main" id="{59C3BA06-FC2D-CA48-9C71-83E9BFC98C73}"/>
              </a:ext>
            </a:extLst>
          </p:cNvPr>
          <p:cNvSpPr/>
          <p:nvPr/>
        </p:nvSpPr>
        <p:spPr>
          <a:xfrm>
            <a:off x="1180424" y="2410789"/>
            <a:ext cx="652497" cy="588243"/>
          </a:xfrm>
          <a:prstGeom prst="star7">
            <a:avLst/>
          </a:prstGeom>
          <a:solidFill>
            <a:srgbClr val="FFC5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2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54265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220" y="612661"/>
            <a:ext cx="6695295" cy="5348030"/>
          </a:xfrm>
          <a:prstGeom prst="rect">
            <a:avLst/>
          </a:prstGeom>
        </p:spPr>
      </p:pic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5536783" y="3684928"/>
            <a:ext cx="50850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altLang="zh-CN" sz="3200" b="1" dirty="0">
                <a:solidFill>
                  <a:srgbClr val="8ACFEA"/>
                </a:solidFill>
              </a:rPr>
              <a:t>1. MÌNH LÀM QUEN NHÉ</a:t>
            </a:r>
            <a:endParaRPr lang="en-US" altLang="zh-CN" sz="3200" b="1" dirty="0">
              <a:solidFill>
                <a:srgbClr val="8ACFEA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693333" y="1465421"/>
            <a:ext cx="2138245" cy="2209532"/>
            <a:chOff x="1563778" y="1783910"/>
            <a:chExt cx="2138245" cy="2209532"/>
          </a:xfrm>
        </p:grpSpPr>
        <p:sp>
          <p:nvSpPr>
            <p:cNvPr id="44" name="椭圆 43"/>
            <p:cNvSpPr>
              <a:spLocks noChangeAspect="1" noChangeArrowheads="1"/>
            </p:cNvSpPr>
            <p:nvPr/>
          </p:nvSpPr>
          <p:spPr bwMode="auto">
            <a:xfrm>
              <a:off x="1563778" y="1783910"/>
              <a:ext cx="2138245" cy="1964667"/>
            </a:xfrm>
            <a:prstGeom prst="ellipse">
              <a:avLst/>
            </a:pr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artisticMarker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vert="horz" wrap="square" lIns="121880" tIns="60940" rIns="121880" bIns="60940" numCol="1" anchor="ctr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sz="2400">
                <a:latin typeface="Arial" panose="020B0604020202020204" pitchFamily="34" charset="0"/>
                <a:cs typeface="+mn-ea"/>
              </a:endParaRPr>
            </a:p>
          </p:txBody>
        </p:sp>
        <p:sp>
          <p:nvSpPr>
            <p:cNvPr id="46" name="波形 45"/>
            <p:cNvSpPr/>
            <p:nvPr/>
          </p:nvSpPr>
          <p:spPr>
            <a:xfrm>
              <a:off x="1594708" y="3275731"/>
              <a:ext cx="2018752" cy="717711"/>
            </a:xfrm>
            <a:prstGeom prst="wave">
              <a:avLst/>
            </a:prstGeom>
            <a:solidFill>
              <a:srgbClr val="FFC52F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altLang="zh-CN" sz="2000" b="1" dirty="0"/>
                <a:t>GVBM</a:t>
              </a:r>
              <a:endParaRPr lang="zh-CN" altLang="en-US" sz="2000" b="1" dirty="0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693333" y="3824329"/>
            <a:ext cx="2032056" cy="2104252"/>
            <a:chOff x="1635352" y="3993442"/>
            <a:chExt cx="2032056" cy="2104252"/>
          </a:xfrm>
        </p:grpSpPr>
        <p:sp>
          <p:nvSpPr>
            <p:cNvPr id="42" name="椭圆 41"/>
            <p:cNvSpPr>
              <a:spLocks noChangeAspect="1" noChangeArrowheads="1"/>
            </p:cNvSpPr>
            <p:nvPr/>
          </p:nvSpPr>
          <p:spPr bwMode="auto">
            <a:xfrm>
              <a:off x="1635352" y="3993442"/>
              <a:ext cx="2032056" cy="1843990"/>
            </a:xfrm>
            <a:prstGeom prst="ellipse">
              <a:avLst/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artisticMarker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vert="horz" wrap="square" lIns="121880" tIns="60940" rIns="121880" bIns="60940" numCol="1" anchor="ctr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sz="2400">
                <a:latin typeface="Arial" panose="020B0604020202020204" pitchFamily="34" charset="0"/>
                <a:cs typeface="+mn-ea"/>
              </a:endParaRPr>
            </a:p>
          </p:txBody>
        </p:sp>
        <p:sp>
          <p:nvSpPr>
            <p:cNvPr id="43" name="波形 42"/>
            <p:cNvSpPr/>
            <p:nvPr/>
          </p:nvSpPr>
          <p:spPr>
            <a:xfrm>
              <a:off x="1648656" y="5379983"/>
              <a:ext cx="2018752" cy="717711"/>
            </a:xfrm>
            <a:prstGeom prst="wave">
              <a:avLst/>
            </a:prstGeom>
            <a:solidFill>
              <a:srgbClr val="8ACFEA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altLang="zh-CN" sz="2000" b="1" dirty="0"/>
                <a:t>CÁ NHÂN</a:t>
              </a:r>
              <a:endParaRPr lang="zh-CN" alt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73172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15" y="1072099"/>
            <a:ext cx="7266272" cy="457810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173556" y="397972"/>
            <a:ext cx="4934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a. GIỚI THIỆU CHUNG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33910" y="866823"/>
            <a:ext cx="6096012" cy="6096012"/>
          </a:xfrm>
          <a:prstGeom prst="rect">
            <a:avLst/>
          </a:prstGeom>
        </p:spPr>
      </p:pic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4312746" y="2552906"/>
            <a:ext cx="40382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altLang="zh-CN" sz="2400" b="1" dirty="0">
                <a:solidFill>
                  <a:srgbClr val="8ACFEA"/>
                </a:solidFill>
              </a:rPr>
              <a:t>PHẦN GIỚI THIỆU CHUNG</a:t>
            </a:r>
            <a:endParaRPr lang="en-US" altLang="zh-CN" sz="2400" b="1" dirty="0">
              <a:solidFill>
                <a:srgbClr val="8ACFEA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339654" y="3175469"/>
            <a:ext cx="4011377" cy="169706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vi-V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Ban cán sự lớp tự giới thiệu</a:t>
            </a:r>
          </a:p>
          <a:p>
            <a:pPr>
              <a:lnSpc>
                <a:spcPct val="150000"/>
              </a:lnSpc>
            </a:pPr>
            <a:r>
              <a:rPr lang="vi-V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Đại diện tổ lên giới thiệu tổ và các thành viên trong lớp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751" y="4302258"/>
            <a:ext cx="2282296" cy="2069592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A83E7D27-061B-1741-85B0-CF9C467219CF}"/>
              </a:ext>
            </a:extLst>
          </p:cNvPr>
          <p:cNvGrpSpPr/>
          <p:nvPr/>
        </p:nvGrpSpPr>
        <p:grpSpPr>
          <a:xfrm>
            <a:off x="725792" y="343472"/>
            <a:ext cx="1144670" cy="732005"/>
            <a:chOff x="1281153" y="5632171"/>
            <a:chExt cx="1466266" cy="937662"/>
          </a:xfrm>
        </p:grpSpPr>
        <p:sp>
          <p:nvSpPr>
            <p:cNvPr id="20" name="云形 28">
              <a:extLst>
                <a:ext uri="{FF2B5EF4-FFF2-40B4-BE49-F238E27FC236}">
                  <a16:creationId xmlns:a16="http://schemas.microsoft.com/office/drawing/2014/main" id="{4346DF4B-D564-8A43-A856-1BFBCE5F4891}"/>
                </a:ext>
              </a:extLst>
            </p:cNvPr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00B9F1"/>
                  </a:solidFill>
                </a:rPr>
                <a:t>01</a:t>
              </a:r>
              <a:endParaRPr lang="zh-CN" altLang="en-US" sz="2400" b="1" dirty="0">
                <a:solidFill>
                  <a:srgbClr val="00B9F1"/>
                </a:solidFill>
              </a:endParaRPr>
            </a:p>
          </p:txBody>
        </p:sp>
        <p:sp>
          <p:nvSpPr>
            <p:cNvPr id="21" name="云形 29">
              <a:extLst>
                <a:ext uri="{FF2B5EF4-FFF2-40B4-BE49-F238E27FC236}">
                  <a16:creationId xmlns:a16="http://schemas.microsoft.com/office/drawing/2014/main" id="{2B83B8CB-AFD1-3140-BA8F-84C145AD3C2B}"/>
                </a:ext>
              </a:extLst>
            </p:cNvPr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811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314723" y="1849253"/>
            <a:ext cx="3531055" cy="3531055"/>
            <a:chOff x="4314723" y="1849253"/>
            <a:chExt cx="3531055" cy="3531055"/>
          </a:xfrm>
        </p:grpSpPr>
        <p:sp>
          <p:nvSpPr>
            <p:cNvPr id="3" name="椭圆 2"/>
            <p:cNvSpPr/>
            <p:nvPr/>
          </p:nvSpPr>
          <p:spPr>
            <a:xfrm>
              <a:off x="4314723" y="1849253"/>
              <a:ext cx="3531055" cy="3531055"/>
            </a:xfrm>
            <a:prstGeom prst="ellipse">
              <a:avLst/>
            </a:prstGeom>
            <a:noFill/>
            <a:ln>
              <a:solidFill>
                <a:srgbClr val="00B9F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8709" y="2097214"/>
              <a:ext cx="2975974" cy="2975974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/>
        </p:nvSpPr>
        <p:spPr>
          <a:xfrm>
            <a:off x="1978349" y="426197"/>
            <a:ext cx="5535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b. TỰ GIỚI THIỆU BẢN THÂN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25792" y="343472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00B9F1"/>
                  </a:solidFill>
                </a:rPr>
                <a:t>01</a:t>
              </a:r>
              <a:endParaRPr lang="zh-CN" altLang="en-US" sz="2400" b="1" dirty="0">
                <a:solidFill>
                  <a:srgbClr val="00B9F1"/>
                </a:solidFill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3936695" y="2067747"/>
            <a:ext cx="1144670" cy="732005"/>
            <a:chOff x="1281153" y="5632171"/>
            <a:chExt cx="1466266" cy="937662"/>
          </a:xfrm>
        </p:grpSpPr>
        <p:sp>
          <p:nvSpPr>
            <p:cNvPr id="57" name="云形 56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FFC52F"/>
                  </a:solidFill>
                </a:rPr>
                <a:t>01</a:t>
              </a:r>
              <a:endParaRPr lang="zh-CN" altLang="en-US" sz="2400" b="1" dirty="0">
                <a:solidFill>
                  <a:srgbClr val="FFC52F"/>
                </a:solidFill>
              </a:endParaRPr>
            </a:p>
          </p:txBody>
        </p:sp>
        <p:sp>
          <p:nvSpPr>
            <p:cNvPr id="58" name="云形 57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FFC52F"/>
                </a:solidFill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3989560" y="4269698"/>
            <a:ext cx="1144670" cy="732005"/>
            <a:chOff x="1281153" y="5632171"/>
            <a:chExt cx="1466266" cy="937662"/>
          </a:xfrm>
        </p:grpSpPr>
        <p:sp>
          <p:nvSpPr>
            <p:cNvPr id="60" name="云形 59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00B9F1"/>
                  </a:solidFill>
                </a:rPr>
                <a:t>02</a:t>
              </a:r>
              <a:endParaRPr lang="zh-CN" altLang="en-US" sz="2400" b="1" dirty="0">
                <a:solidFill>
                  <a:srgbClr val="00B9F1"/>
                </a:solidFill>
              </a:endParaRPr>
            </a:p>
          </p:txBody>
        </p:sp>
        <p:sp>
          <p:nvSpPr>
            <p:cNvPr id="61" name="云形 60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6565561" y="1550018"/>
            <a:ext cx="1144670" cy="732005"/>
            <a:chOff x="1281153" y="5632171"/>
            <a:chExt cx="1466266" cy="937662"/>
          </a:xfrm>
        </p:grpSpPr>
        <p:sp>
          <p:nvSpPr>
            <p:cNvPr id="63" name="云形 62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00B9F1"/>
                  </a:solidFill>
                </a:rPr>
                <a:t>05</a:t>
              </a:r>
              <a:endParaRPr lang="zh-CN" altLang="en-US" sz="2400" b="1" dirty="0">
                <a:solidFill>
                  <a:srgbClr val="00B9F1"/>
                </a:solidFill>
              </a:endParaRPr>
            </a:p>
          </p:txBody>
        </p:sp>
        <p:sp>
          <p:nvSpPr>
            <p:cNvPr id="64" name="云形 63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7431560" y="3198836"/>
            <a:ext cx="1144670" cy="732005"/>
            <a:chOff x="1281153" y="5632171"/>
            <a:chExt cx="1466266" cy="937662"/>
          </a:xfrm>
        </p:grpSpPr>
        <p:sp>
          <p:nvSpPr>
            <p:cNvPr id="66" name="云形 65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04</a:t>
              </a:r>
              <a:endParaRPr lang="zh-CN" alt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7" name="云形 66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68" name="矩形 67"/>
          <p:cNvSpPr/>
          <p:nvPr/>
        </p:nvSpPr>
        <p:spPr>
          <a:xfrm>
            <a:off x="1931387" y="2141361"/>
            <a:ext cx="181750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HỌ TÊN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2535643" y="4396608"/>
            <a:ext cx="14390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NƠI Ở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6669557" y="5571877"/>
            <a:ext cx="194143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SỞ THÍCH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576229" y="3357190"/>
            <a:ext cx="198812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ƯỚC MƠ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7858669" y="1376262"/>
            <a:ext cx="3153156" cy="83099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MONG MUỐN GÌ Ở CÁC BẠN TRONG LỚP?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6644875" y="4707185"/>
            <a:ext cx="1144670" cy="732005"/>
            <a:chOff x="1281153" y="5632171"/>
            <a:chExt cx="1466266" cy="937662"/>
          </a:xfrm>
        </p:grpSpPr>
        <p:sp>
          <p:nvSpPr>
            <p:cNvPr id="74" name="云形 73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FF7B65"/>
                  </a:solidFill>
                </a:rPr>
                <a:t>03</a:t>
              </a:r>
              <a:endParaRPr lang="zh-CN" altLang="en-US" sz="2400" b="1" dirty="0">
                <a:solidFill>
                  <a:srgbClr val="FF7B65"/>
                </a:solidFill>
              </a:endParaRPr>
            </a:p>
          </p:txBody>
        </p:sp>
        <p:sp>
          <p:nvSpPr>
            <p:cNvPr id="75" name="云形 74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FF7B6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817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8" grpId="0"/>
      <p:bldP spid="69" grpId="0"/>
      <p:bldP spid="70" grpId="0"/>
      <p:bldP spid="71" grpId="0"/>
      <p:bldP spid="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220" y="612661"/>
            <a:ext cx="6695295" cy="534803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491844" y="5660115"/>
            <a:ext cx="1430728" cy="914936"/>
            <a:chOff x="392658" y="3679279"/>
            <a:chExt cx="1466266" cy="937662"/>
          </a:xfrm>
        </p:grpSpPr>
        <p:grpSp>
          <p:nvGrpSpPr>
            <p:cNvPr id="24" name="组合 23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云形 26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50" name="组合 49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5937394" y="3316097"/>
            <a:ext cx="453034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2400" b="1">
                <a:solidFill>
                  <a:srgbClr val="8ACF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 ĐỊNH NHỮNG VIỆC NÊN LÀM </a:t>
            </a:r>
          </a:p>
          <a:p>
            <a:pPr algn="ctr"/>
            <a:r>
              <a:rPr lang="x-none" sz="2400" b="1">
                <a:solidFill>
                  <a:srgbClr val="8ACF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 KHÔNG NÊN LÀM </a:t>
            </a:r>
          </a:p>
          <a:p>
            <a:pPr algn="ctr"/>
            <a:r>
              <a:rPr lang="x-none" sz="2400" b="1">
                <a:solidFill>
                  <a:srgbClr val="8ACF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BẠN BÈ, THẦY CÔ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1693333" y="1465421"/>
            <a:ext cx="2138245" cy="2209532"/>
            <a:chOff x="1563778" y="1783910"/>
            <a:chExt cx="2138245" cy="2209532"/>
          </a:xfrm>
        </p:grpSpPr>
        <p:sp>
          <p:nvSpPr>
            <p:cNvPr id="44" name="椭圆 43"/>
            <p:cNvSpPr>
              <a:spLocks noChangeAspect="1" noChangeArrowheads="1"/>
            </p:cNvSpPr>
            <p:nvPr/>
          </p:nvSpPr>
          <p:spPr bwMode="auto">
            <a:xfrm>
              <a:off x="1563778" y="1783910"/>
              <a:ext cx="2138245" cy="1964667"/>
            </a:xfrm>
            <a:prstGeom prst="ellipse">
              <a:avLst/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artisticMarker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vert="horz" wrap="square" lIns="121880" tIns="60940" rIns="121880" bIns="60940" numCol="1" anchor="ctr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sz="2400">
                <a:latin typeface="Arial" panose="020B0604020202020204" pitchFamily="34" charset="0"/>
                <a:cs typeface="+mn-ea"/>
              </a:endParaRPr>
            </a:p>
          </p:txBody>
        </p:sp>
        <p:sp>
          <p:nvSpPr>
            <p:cNvPr id="46" name="波形 45"/>
            <p:cNvSpPr/>
            <p:nvPr/>
          </p:nvSpPr>
          <p:spPr>
            <a:xfrm>
              <a:off x="1594708" y="3275731"/>
              <a:ext cx="2018752" cy="717711"/>
            </a:xfrm>
            <a:prstGeom prst="wave">
              <a:avLst/>
            </a:prstGeom>
            <a:solidFill>
              <a:srgbClr val="FFC52F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altLang="zh-CN" sz="2000" b="1" dirty="0"/>
                <a:t>GVBM</a:t>
              </a:r>
              <a:endParaRPr lang="zh-CN" altLang="en-US" sz="2000" b="1" dirty="0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693333" y="3824329"/>
            <a:ext cx="2032056" cy="2104252"/>
            <a:chOff x="1635352" y="3993442"/>
            <a:chExt cx="2032056" cy="2104252"/>
          </a:xfrm>
        </p:grpSpPr>
        <p:sp>
          <p:nvSpPr>
            <p:cNvPr id="42" name="椭圆 41"/>
            <p:cNvSpPr>
              <a:spLocks noChangeAspect="1" noChangeArrowheads="1"/>
            </p:cNvSpPr>
            <p:nvPr/>
          </p:nvSpPr>
          <p:spPr bwMode="auto">
            <a:xfrm>
              <a:off x="1635352" y="3993442"/>
              <a:ext cx="2032056" cy="1843990"/>
            </a:xfrm>
            <a:prstGeom prst="ellipse">
              <a:avLst/>
            </a:prstGeom>
            <a:blipFill dpi="0"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artisticMarker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vert="horz" wrap="square" lIns="121880" tIns="60940" rIns="121880" bIns="60940" numCol="1" anchor="ctr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sz="2400">
                <a:latin typeface="Arial" panose="020B0604020202020204" pitchFamily="34" charset="0"/>
                <a:cs typeface="+mn-ea"/>
              </a:endParaRPr>
            </a:p>
          </p:txBody>
        </p:sp>
        <p:sp>
          <p:nvSpPr>
            <p:cNvPr id="43" name="波形 42"/>
            <p:cNvSpPr/>
            <p:nvPr/>
          </p:nvSpPr>
          <p:spPr>
            <a:xfrm>
              <a:off x="1648656" y="5379983"/>
              <a:ext cx="2018752" cy="717711"/>
            </a:xfrm>
            <a:prstGeom prst="wave">
              <a:avLst/>
            </a:prstGeom>
            <a:solidFill>
              <a:srgbClr val="8ACFEA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altLang="zh-CN" sz="2000" b="1" dirty="0"/>
                <a:t>CÁ NHÂN</a:t>
              </a:r>
              <a:endParaRPr lang="zh-CN" alt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83204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教育PP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393</Words>
  <Application>Microsoft Office PowerPoint</Application>
  <PresentationFormat>Widescreen</PresentationFormat>
  <Paragraphs>89</Paragraphs>
  <Slides>26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等线</vt:lpstr>
      <vt:lpstr>等线 Light</vt:lpstr>
      <vt:lpstr>Arial</vt:lpstr>
      <vt:lpstr>Calibri</vt:lpstr>
      <vt:lpstr>Calibri Light</vt:lpstr>
      <vt:lpstr>iCiel Pony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SẮM VAI XỬ LÝ TÌNH HUỐNG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优品PPT</dc:creator>
  <cp:lastModifiedBy>hoa pham</cp:lastModifiedBy>
  <cp:revision>90</cp:revision>
  <dcterms:created xsi:type="dcterms:W3CDTF">2018-10-13T08:45:51Z</dcterms:created>
  <dcterms:modified xsi:type="dcterms:W3CDTF">2024-09-06T05:56:18Z</dcterms:modified>
</cp:coreProperties>
</file>