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20"/>
  </p:notesMasterIdLst>
  <p:sldIdLst>
    <p:sldId id="617" r:id="rId2"/>
    <p:sldId id="620" r:id="rId3"/>
    <p:sldId id="621" r:id="rId4"/>
    <p:sldId id="622" r:id="rId5"/>
    <p:sldId id="623" r:id="rId6"/>
    <p:sldId id="625" r:id="rId7"/>
    <p:sldId id="624" r:id="rId8"/>
    <p:sldId id="626" r:id="rId9"/>
    <p:sldId id="630" r:id="rId10"/>
    <p:sldId id="631" r:id="rId11"/>
    <p:sldId id="627" r:id="rId12"/>
    <p:sldId id="628" r:id="rId13"/>
    <p:sldId id="629" r:id="rId14"/>
    <p:sldId id="632" r:id="rId15"/>
    <p:sldId id="633" r:id="rId16"/>
    <p:sldId id="634" r:id="rId17"/>
    <p:sldId id="635" r:id="rId18"/>
    <p:sldId id="636"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g tâm" initials="ht" lastIdx="1" clrIdx="0">
    <p:extLst>
      <p:ext uri="{19B8F6BF-5375-455C-9EA6-DF929625EA0E}">
        <p15:presenceInfo xmlns:p15="http://schemas.microsoft.com/office/powerpoint/2012/main" userId="0e8091db39f20de6" providerId="Windows Live"/>
      </p:ext>
    </p:extLst>
  </p:cmAuthor>
  <p:cmAuthor id="2" name="Hanh Phuong" initials="HP" lastIdx="6" clrIdx="1">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667"/>
    <a:srgbClr val="F5F5F3"/>
    <a:srgbClr val="DFD9B3"/>
    <a:srgbClr val="FDA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64" y="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4F9B-AA3B-40A3-B887-609150FD99E3}" type="datetimeFigureOut">
              <a:rPr lang="en-SG" smtClean="0"/>
              <a:t>27/12/2023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7ABE-15CD-4563-A2F3-F757CC20D680}" type="slidenum">
              <a:rPr lang="en-SG" smtClean="0"/>
              <a:t>‹#›</a:t>
            </a:fld>
            <a:endParaRPr lang="en-SG"/>
          </a:p>
        </p:txBody>
      </p:sp>
    </p:spTree>
    <p:extLst>
      <p:ext uri="{BB962C8B-B14F-4D97-AF65-F5344CB8AC3E}">
        <p14:creationId xmlns:p14="http://schemas.microsoft.com/office/powerpoint/2010/main" val="30391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3189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7943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950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1645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8075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9677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9205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2617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4122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647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697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4289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0266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504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384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7888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3680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7792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7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42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4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2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5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11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2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6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67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54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8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12/27/2023</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2561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6.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pic>
        <p:nvPicPr>
          <p:cNvPr id="3" name="Picture 2"/>
          <p:cNvPicPr>
            <a:picLocks noChangeAspect="1"/>
          </p:cNvPicPr>
          <p:nvPr/>
        </p:nvPicPr>
        <p:blipFill>
          <a:blip r:embed="rId12"/>
          <a:stretch>
            <a:fillRect/>
          </a:stretch>
        </p:blipFill>
        <p:spPr>
          <a:xfrm>
            <a:off x="3121588" y="2436966"/>
            <a:ext cx="5503576" cy="3378939"/>
          </a:xfrm>
          <a:prstGeom prst="rect">
            <a:avLst/>
          </a:prstGeom>
        </p:spPr>
      </p:pic>
    </p:spTree>
    <p:extLst>
      <p:ext uri="{BB962C8B-B14F-4D97-AF65-F5344CB8AC3E}">
        <p14:creationId xmlns:p14="http://schemas.microsoft.com/office/powerpoint/2010/main" val="362936522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Rectangle 11"/>
          <p:cNvSpPr/>
          <p:nvPr/>
        </p:nvSpPr>
        <p:spPr>
          <a:xfrm>
            <a:off x="922573" y="1137927"/>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984687" y="1891979"/>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
        <p:nvSpPr>
          <p:cNvPr id="16" name="Rectangle 15"/>
          <p:cNvSpPr/>
          <p:nvPr/>
        </p:nvSpPr>
        <p:spPr>
          <a:xfrm>
            <a:off x="917766" y="3280272"/>
            <a:ext cx="11438358" cy="2349361"/>
          </a:xfrm>
          <a:prstGeom prst="rect">
            <a:avLst/>
          </a:prstGeom>
        </p:spPr>
        <p:txBody>
          <a:bodyPr wrap="square">
            <a:spAutoFit/>
          </a:bodyPr>
          <a:lstStyle/>
          <a:p>
            <a:pPr algn="just">
              <a:spcAft>
                <a:spcPts val="800"/>
              </a:spcAft>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Dấu ngoặc kép dùng để đánh dấu từ ngữ đặc biệt.</a:t>
            </a:r>
          </a:p>
          <a:p>
            <a:pPr algn="just">
              <a:tabLst>
                <a:tab pos="88900" algn="l"/>
                <a:tab pos="179388" algn="l"/>
              </a:tabLst>
            </a:pPr>
            <a:r>
              <a:rPr lang="vi-VN"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t>
            </a:r>
            <a:r>
              <a:rPr lang="en-US" sz="2800" i="1" dirty="0" err="1">
                <a:solidFill>
                  <a:srgbClr val="FF0000"/>
                </a:solidFill>
                <a:latin typeface="Times New Roman" pitchFamily="18" charset="0"/>
                <a:cs typeface="Times New Roman" pitchFamily="18" charset="0"/>
              </a:rPr>
              <a:t>sảnh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chờ</a:t>
            </a:r>
            <a:r>
              <a:rPr lang="en-US" sz="2800" i="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endParaRPr lang="en-US" sz="2800" dirty="0">
              <a:solidFill>
                <a:srgbClr val="FF0000"/>
              </a:solidFill>
              <a:latin typeface="Times New Roman" pitchFamily="18" charset="0"/>
              <a:cs typeface="Times New Roman" pitchFamily="18" charset="0"/>
            </a:endParaRPr>
          </a:p>
          <a:p>
            <a:pPr algn="just">
              <a:tabLst>
                <a:tab pos="88900" algn="l"/>
                <a:tab pos="179388" algn="l"/>
              </a:tabLs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đẹp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489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9" name="Rectangle 8"/>
          <p:cNvSpPr>
            <a:spLocks noChangeArrowheads="1"/>
          </p:cNvSpPr>
          <p:nvPr/>
        </p:nvSpPr>
        <p:spPr bwMode="auto">
          <a:xfrm>
            <a:off x="374126" y="212588"/>
            <a:ext cx="11185528" cy="4801314"/>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tabLst>
                <a:tab pos="88900" algn="l"/>
                <a:tab pos="179388" algn="l"/>
              </a:tabLst>
            </a:pPr>
            <a:r>
              <a:rPr lang="en-US" sz="3600" dirty="0">
                <a:solidFill>
                  <a:srgbClr val="FF0000"/>
                </a:solidFill>
                <a:latin typeface="Times New Roman" panose="02020603050405020304" pitchFamily="18" charset="0"/>
                <a:cs typeface="Times New Roman" pitchFamily="18" charset="0"/>
              </a:rPr>
              <a:t>a.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phẩy</a:t>
            </a:r>
            <a:r>
              <a:rPr lang="en-US" sz="2800" b="1" i="1"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chính</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(2) (3)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chức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ngoặc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gạch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ngang</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endParaRPr lang="en-US"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mỏng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dẹt</a:t>
            </a:r>
            <a:r>
              <a:rPr lang="en-US" sz="2800"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005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1000"/>
                                        <p:tgtEl>
                                          <p:spTgt spid="9">
                                            <p:txEl>
                                              <p:pRg st="4" end="4"/>
                                            </p:txEl>
                                          </p:spTgt>
                                        </p:tgtEl>
                                      </p:cBhvr>
                                    </p:animEffect>
                                    <p:anim calcmode="lin" valueType="num">
                                      <p:cBhvr>
                                        <p:cTn id="4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1000"/>
                                        <p:tgtEl>
                                          <p:spTgt spid="9">
                                            <p:txEl>
                                              <p:pRg st="6" end="6"/>
                                            </p:txEl>
                                          </p:spTgt>
                                        </p:tgtEl>
                                      </p:cBhvr>
                                    </p:animEffect>
                                    <p:anim calcmode="lin" valueType="num">
                                      <p:cBhvr>
                                        <p:cTn id="6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8"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9"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11"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2" name="Rectangle 11"/>
          <p:cNvSpPr>
            <a:spLocks noChangeArrowheads="1"/>
          </p:cNvSpPr>
          <p:nvPr/>
        </p:nvSpPr>
        <p:spPr bwMode="auto">
          <a:xfrm>
            <a:off x="787791" y="152135"/>
            <a:ext cx="11113057" cy="2800767"/>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vi-VN" sz="3600" dirty="0">
                <a:solidFill>
                  <a:srgbClr val="FF0000"/>
                </a:solidFill>
                <a:latin typeface="Times New Roman" panose="02020603050405020304" pitchFamily="18" charset="0"/>
                <a:cs typeface="Times New Roman" pitchFamily="18" charset="0"/>
              </a:rPr>
              <a:t>b</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phẩy</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(1)(3):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đây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(4) (5):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p:txBody>
      </p:sp>
      <p:sp>
        <p:nvSpPr>
          <p:cNvPr id="13" name="Rectangle 12"/>
          <p:cNvSpPr>
            <a:spLocks noChangeArrowheads="1"/>
          </p:cNvSpPr>
          <p:nvPr/>
        </p:nvSpPr>
        <p:spPr bwMode="auto">
          <a:xfrm>
            <a:off x="787792" y="3335782"/>
            <a:ext cx="7332628" cy="2677656"/>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ngoặc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kép</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fontAlgn="base">
              <a:spcBef>
                <a:spcPct val="0"/>
              </a:spcBef>
              <a:spcAft>
                <a:spcPct val="0"/>
              </a:spcAft>
              <a:buClr>
                <a:srgbClr val="000000"/>
              </a:buClr>
              <a:buFont typeface="Times New Roman" pitchFamily="18" charset="0"/>
              <a:buChar char="-"/>
              <a:tabLst>
                <a:tab pos="88900" algn="l"/>
                <a:tab pos="179388" algn="l"/>
              </a:tabLst>
            </a:pP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Dấu</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gạch</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ngang</a:t>
            </a:r>
            <a:r>
              <a:rPr lang="en-US" sz="2800" b="1" i="1" dirty="0">
                <a:solidFill>
                  <a:prstClr val="black"/>
                </a:solidFill>
                <a:latin typeface="Times New Roman" pitchFamily="18" charset="0"/>
                <a:cs typeface="Calibri" pitchFamily="34" charset="0"/>
              </a:rPr>
              <a:t>: </a:t>
            </a:r>
            <a:r>
              <a:rPr lang="en-US" sz="2800" dirty="0">
                <a:solidFill>
                  <a:prstClr val="black"/>
                </a:solidFill>
                <a:latin typeface="Times New Roman" pitchFamily="18" charset="0"/>
                <a:cs typeface="Calibri" pitchFamily="34" charset="0"/>
              </a:rPr>
              <a:t>“</a:t>
            </a:r>
            <a:r>
              <a:rPr lang="en-US" sz="2800" dirty="0" err="1">
                <a:solidFill>
                  <a:prstClr val="black"/>
                </a:solidFill>
                <a:latin typeface="Times New Roman" pitchFamily="18" charset="0"/>
                <a:cs typeface="Calibri" pitchFamily="34" charset="0"/>
              </a:rPr>
              <a:t>xen-ti-mét</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phiên</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âm</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từ</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tiếng</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nước</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ngoài</a:t>
            </a:r>
            <a:r>
              <a:rPr lang="en-US" sz="2800" dirty="0">
                <a:solidFill>
                  <a:prstClr val="black"/>
                </a:solidFill>
                <a:latin typeface="Times New Roman" pitchFamily="18" charset="0"/>
                <a:cs typeface="Calibri" pitchFamily="34" charset="0"/>
              </a:rPr>
              <a:t>. </a:t>
            </a:r>
          </a:p>
        </p:txBody>
      </p:sp>
    </p:spTree>
    <p:extLst>
      <p:ext uri="{BB962C8B-B14F-4D97-AF65-F5344CB8AC3E}">
        <p14:creationId xmlns:p14="http://schemas.microsoft.com/office/powerpoint/2010/main" val="3348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circle(in)">
                                      <p:cBhvr>
                                        <p:cTn id="19" dur="20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arn(inVertical)">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wipe(down)">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p:cNvSpPr/>
          <p:nvPr/>
        </p:nvSpPr>
        <p:spPr>
          <a:xfrm>
            <a:off x="987187" y="3252200"/>
            <a:ext cx="7447129"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Cô</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Tô</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quẩy</a:t>
            </a:r>
            <a:r>
              <a:rPr lang="en-US" sz="2800" i="1" dirty="0">
                <a:solidFill>
                  <a:prstClr val="black"/>
                </a:solidFill>
                <a:latin typeface="Times New Roman" pitchFamily="18" charset="0"/>
                <a:cs typeface="Times New Roman" pitchFamily="18" charset="0"/>
              </a:rPr>
              <a:t> 15 </a:t>
            </a:r>
            <a:r>
              <a:rPr lang="en-US" sz="2800" i="1" dirty="0" err="1">
                <a:solidFill>
                  <a:prstClr val="black"/>
                </a:solidFill>
                <a:latin typeface="Times New Roman" pitchFamily="18" charset="0"/>
                <a:cs typeface="Times New Roman" pitchFamily="18" charset="0"/>
              </a:rPr>
              <a:t>gánh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 “</a:t>
            </a:r>
            <a:r>
              <a:rPr lang="en-US" sz="2800" i="1" dirty="0" err="1">
                <a:solidFill>
                  <a:prstClr val="black"/>
                </a:solidFill>
                <a:latin typeface="Times New Roman" pitchFamily="18" charset="0"/>
                <a:cs typeface="Times New Roman" pitchFamily="18" charset="0"/>
              </a:rPr>
              <a:t>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bằng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trích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dẫn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được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theo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trực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tiếp</a:t>
            </a:r>
            <a:r>
              <a:rPr lang="en-US" sz="2800" i="1" dirty="0">
                <a:solidFill>
                  <a:prstClr val="black"/>
                </a:solidFill>
                <a:latin typeface="Times New Roman" pitchFamily="18" charset="0"/>
                <a:cs typeface="Times New Roman" pitchFamily="18" charset="0"/>
              </a:rPr>
              <a:t>. </a:t>
            </a:r>
          </a:p>
        </p:txBody>
      </p:sp>
      <p:pic>
        <p:nvPicPr>
          <p:cNvPr id="21" name="Picture 2" descr="Vẻ đẹp thơ mộng của biển đảo Cô T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011" y="3142624"/>
            <a:ext cx="3191918" cy="31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3: </a:t>
            </a:r>
            <a:r>
              <a:rPr lang="en-US" sz="3200" dirty="0" err="1">
                <a:solidFill>
                  <a:prstClr val="white"/>
                </a:solidFill>
                <a:latin typeface="Times New Roman" panose="02020603050405020304" pitchFamily="18" charset="0"/>
                <a:cs typeface="Times New Roman" panose="02020603050405020304" pitchFamily="18" charset="0"/>
              </a:rPr>
              <a:t>Truy</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tìm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dấu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endParaRPr lang="en-US" sz="2800" dirty="0">
              <a:solidFill>
                <a:prstClr val="white"/>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8"/>
          <p:cNvPicPr>
            <a:picLocks noChangeAspect="1"/>
          </p:cNvPicPr>
          <p:nvPr/>
        </p:nvPicPr>
        <p:blipFill>
          <a:blip r:embed="rId7"/>
          <a:stretch>
            <a:fillRect/>
          </a:stretch>
        </p:blipFill>
        <p:spPr>
          <a:xfrm>
            <a:off x="1170238" y="3524930"/>
            <a:ext cx="2443315" cy="2997485"/>
          </a:xfrm>
          <a:prstGeom prst="rect">
            <a:avLst/>
          </a:prstGeom>
        </p:spPr>
      </p:pic>
      <p:sp>
        <p:nvSpPr>
          <p:cNvPr id="10" name="Rectangle 9"/>
          <p:cNvSpPr/>
          <p:nvPr/>
        </p:nvSpPr>
        <p:spPr>
          <a:xfrm>
            <a:off x="3844879" y="3361678"/>
            <a:ext cx="8096071"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vi-VN" sz="2800" b="1" i="1" dirty="0">
                <a:solidFill>
                  <a:prstClr val="black"/>
                </a:solidFill>
                <a:latin typeface="Times New Roman" pitchFamily="18" charset="0"/>
                <a:cs typeface="Times New Roman" pitchFamily="18" charset="0"/>
              </a:rPr>
              <a:t>Hang Én</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tang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sym typeface="Wingdings" panose="05000000000000000000" pitchFamily="2" charset="2"/>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fr-FR" sz="2800"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ngầm</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đổi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sang hang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thạch</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165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8" descr="图片包含 植物&#10;&#10;已生成极高可信度的说明">
            <a:extLst>
              <a:ext uri="{FF2B5EF4-FFF2-40B4-BE49-F238E27FC236}">
                <a16:creationId xmlns:a16="http://schemas.microsoft.com/office/drawing/2014/main" id="{684116D5-8054-4803-A449-5DFDAF2397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297" y="225314"/>
            <a:ext cx="2049209" cy="13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8" descr="图片包含 户外, 地面, 人员, 建筑物&#10;&#10;已生成高可信度的说明">
            <a:extLst>
              <a:ext uri="{FF2B5EF4-FFF2-40B4-BE49-F238E27FC236}">
                <a16:creationId xmlns:a16="http://schemas.microsoft.com/office/drawing/2014/main" id="{E9F61E72-67D0-45E1-982A-3C8495729C41}"/>
              </a:ext>
            </a:extLst>
          </p:cNvPr>
          <p:cNvPicPr>
            <a:picLocks noChangeAspect="1"/>
          </p:cNvPicPr>
          <p:nvPr/>
        </p:nvPicPr>
        <p:blipFill rotWithShape="1">
          <a:blip r:embed="rId6">
            <a:grayscl/>
          </a:blip>
          <a:srcRect t="31667" r="80784" b="33836"/>
          <a:stretch>
            <a:fillRect/>
          </a:stretch>
        </p:blipFill>
        <p:spPr bwMode="auto">
          <a:xfrm rot="5400000" flipV="1">
            <a:off x="5322099" y="-805069"/>
            <a:ext cx="1147762" cy="394512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4103600" y="593614"/>
            <a:ext cx="3584759" cy="1396105"/>
          </a:xfrm>
          <a:prstGeom prst="rect">
            <a:avLst/>
          </a:prstGeom>
        </p:spPr>
      </p:pic>
      <p:sp>
        <p:nvSpPr>
          <p:cNvPr id="9" name="Rectangle 8"/>
          <p:cNvSpPr>
            <a:spLocks noChangeArrowheads="1"/>
          </p:cNvSpPr>
          <p:nvPr/>
        </p:nvSpPr>
        <p:spPr bwMode="auto">
          <a:xfrm>
            <a:off x="420597" y="2109676"/>
            <a:ext cx="10950764" cy="3785652"/>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pPr>
            <a:r>
              <a:rPr lang="en-US" sz="3200" i="1" dirty="0">
                <a:solidFill>
                  <a:prstClr val="black"/>
                </a:solidFill>
                <a:latin typeface="Times New Roman" pitchFamily="18" charset="0"/>
                <a:cs typeface="Times New Roman" pitchFamily="18" charset="0"/>
              </a:rPr>
              <a:t>a. </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bằng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chú</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ngữ</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chỉ</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điệu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thản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lại</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quen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thuộc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1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5" name="Rectangle 4"/>
          <p:cNvSpPr>
            <a:spLocks noChangeArrowheads="1"/>
          </p:cNvSpPr>
          <p:nvPr/>
        </p:nvSpPr>
        <p:spPr bwMode="auto">
          <a:xfrm>
            <a:off x="317809" y="214673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a.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là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phân</a:t>
            </a:r>
            <a:r>
              <a:rPr lang="fr-FR" sz="3200" i="1" dirty="0">
                <a:solidFill>
                  <a:prstClr val="black"/>
                </a:solidFill>
                <a:latin typeface="Times New Roman" pitchFamily="18" charset="0"/>
                <a:cs typeface="Times New Roman" pitchFamily="18" charset="0"/>
              </a:rPr>
              <a:t> chia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tuổi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tính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thiếu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ngủ</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nướng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say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giấc</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sym typeface="Wingdings" pitchFamily="2" charset="2"/>
              </a:rPr>
              <a:t></a:t>
            </a:r>
            <a:r>
              <a:rPr lang="fr-FR" sz="3200"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endParaRPr lang="en-US" sz="3200" i="1" dirty="0">
              <a:solidFill>
                <a:prstClr val="black"/>
              </a:solidFill>
              <a:latin typeface="Times New Roman" pitchFamily="18" charset="0"/>
              <a:cs typeface="Times New Roman" pitchFamily="18" charset="0"/>
            </a:endParaRPr>
          </a:p>
        </p:txBody>
      </p:sp>
      <p:pic>
        <p:nvPicPr>
          <p:cNvPr id="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8"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9" name="Picture 8"/>
          <p:cNvPicPr>
            <a:picLocks noChangeAspect="1"/>
          </p:cNvPicPr>
          <p:nvPr/>
        </p:nvPicPr>
        <p:blipFill>
          <a:blip r:embed="rId7"/>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120462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sp>
        <p:nvSpPr>
          <p:cNvPr id="11" name="Rectangle 10"/>
          <p:cNvSpPr>
            <a:spLocks noChangeArrowheads="1"/>
          </p:cNvSpPr>
          <p:nvPr/>
        </p:nvSpPr>
        <p:spPr bwMode="auto">
          <a:xfrm>
            <a:off x="358752" y="232415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khi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ai </a:t>
            </a:r>
            <a:r>
              <a:rPr lang="fr-FR" sz="3200" i="1" dirty="0" err="1">
                <a:solidFill>
                  <a:prstClr val="black"/>
                </a:solidFill>
                <a:latin typeface="Times New Roman" pitchFamily="18" charset="0"/>
                <a:cs typeface="Times New Roman" pitchFamily="18" charset="0"/>
              </a:rPr>
              <a:t>ngẫu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ảnh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rực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thấy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xúc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viết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pic>
        <p:nvPicPr>
          <p:cNvPr id="12"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3" name="Picture 12"/>
          <p:cNvPicPr>
            <a:picLocks noChangeAspect="1"/>
          </p:cNvPicPr>
          <p:nvPr/>
        </p:nvPicPr>
        <p:blipFill>
          <a:blip r:embed="rId9"/>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8393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8" name="Picture 17"/>
          <p:cNvPicPr>
            <a:picLocks noChangeAspect="1"/>
          </p:cNvPicPr>
          <p:nvPr/>
        </p:nvPicPr>
        <p:blipFill>
          <a:blip r:embed="rId7"/>
          <a:stretch>
            <a:fillRect/>
          </a:stretch>
        </p:blipFill>
        <p:spPr>
          <a:xfrm>
            <a:off x="1072383" y="750628"/>
            <a:ext cx="3584759" cy="1396105"/>
          </a:xfrm>
          <a:prstGeom prst="rect">
            <a:avLst/>
          </a:prstGeom>
        </p:spPr>
      </p:pic>
      <p:sp>
        <p:nvSpPr>
          <p:cNvPr id="19" name="Rectangle 18"/>
          <p:cNvSpPr>
            <a:spLocks noChangeArrowheads="1"/>
          </p:cNvSpPr>
          <p:nvPr/>
        </p:nvSpPr>
        <p:spPr bwMode="auto">
          <a:xfrm>
            <a:off x="536173" y="2335758"/>
            <a:ext cx="11306175" cy="3785652"/>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c.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So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thứ</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hai</a:t>
            </a:r>
            <a:r>
              <a:rPr lang="fr-FR" sz="3200" i="1" dirty="0">
                <a:solidFill>
                  <a:prstClr val="black"/>
                </a:solidFill>
                <a:latin typeface="Times New Roman" pitchFamily="18" charset="0"/>
                <a:cs typeface="Times New Roman" pitchFamily="18" charset="0"/>
              </a:rPr>
              <a:t> ở </a:t>
            </a:r>
            <a:r>
              <a:rPr lang="fr-FR" sz="3200" i="1" dirty="0" err="1">
                <a:solidFill>
                  <a:prstClr val="black"/>
                </a:solidFill>
                <a:latin typeface="Times New Roman" pitchFamily="18" charset="0"/>
                <a:cs typeface="Times New Roman" pitchFamily="18" charset="0"/>
              </a:rPr>
              <a:t>hang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cao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giếng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khổng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lồ</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anose="05000000000000000000" pitchFamily="2" charset="2"/>
              </a:rPr>
              <a:t></a:t>
            </a:r>
            <a:r>
              <a:rPr lang="vi-VN" sz="3200" b="1" i="1" dirty="0">
                <a:solidFill>
                  <a:prstClr val="black"/>
                </a:solidFill>
                <a:latin typeface="Times New Roman" pitchFamily="18" charset="0"/>
                <a:cs typeface="Times New Roman" pitchFamily="18" charset="0"/>
                <a:sym typeface="Wingdings" panose="05000000000000000000" pitchFamily="2" charset="2"/>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giúp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tượng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cụ</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thể</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dễ</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dung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tạo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ngợp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gian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trong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trẻo</a:t>
            </a:r>
            <a:r>
              <a:rPr lang="fr-FR" sz="3200" i="1" dirty="0">
                <a:solidFill>
                  <a:prstClr val="black"/>
                </a:solidFill>
                <a:latin typeface="Times New Roman" pitchFamily="18" charset="0"/>
                <a:cs typeface="Times New Roman" pitchFamily="18" charset="0"/>
              </a:rPr>
              <a:t>.</a:t>
            </a:r>
            <a:endParaRPr lang="en-US" sz="3200" i="1" dirty="0">
              <a:solidFill>
                <a:prstClr val="black"/>
              </a:solidFill>
              <a:cs typeface="Arial" charset="0"/>
            </a:endParaRPr>
          </a:p>
        </p:txBody>
      </p:sp>
    </p:spTree>
    <p:extLst>
      <p:ext uri="{BB962C8B-B14F-4D97-AF65-F5344CB8AC3E}">
        <p14:creationId xmlns:p14="http://schemas.microsoft.com/office/powerpoint/2010/main" val="548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文本框 18">
            <a:extLst>
              <a:ext uri="{FF2B5EF4-FFF2-40B4-BE49-F238E27FC236}">
                <a16:creationId xmlns:a16="http://schemas.microsoft.com/office/drawing/2014/main" id="{DB746C09-09B5-448F-AA25-65DF768EFA48}"/>
              </a:ext>
            </a:extLst>
          </p:cNvPr>
          <p:cNvSpPr txBox="1"/>
          <p:nvPr/>
        </p:nvSpPr>
        <p:spPr>
          <a:xfrm>
            <a:off x="997907" y="266957"/>
            <a:ext cx="8789159" cy="752065"/>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Dấu ngoặc kép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997907" y="1084320"/>
            <a:ext cx="8789159" cy="5037276"/>
          </a:xfrm>
          <a:prstGeom prst="rect">
            <a:avLst/>
          </a:prstGeom>
          <a:noFill/>
        </p:spPr>
        <p:txBody>
          <a:bodyPr wrap="square" rtlCol="0">
            <a:spAutoFit/>
          </a:bodyPr>
          <a:lstStyle/>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đứng ở mọi vị trí trong câu</a:t>
            </a:r>
          </a:p>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 lời dẫn trực tiếp</a:t>
            </a:r>
            <a:r>
              <a:rPr lang="pt-BR"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i="1" dirty="0">
              <a:solidFill>
                <a:prstClr val="black"/>
              </a:solidFill>
              <a:latin typeface="Times New Roman" panose="02020603050405020304" pitchFamily="18"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ừ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ngữ hiểu theo nghĩa đặc biệt</a:t>
            </a:r>
            <a:endPar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dấu tên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hẩm được dẫn</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nl-NL" sz="3200" i="1" dirty="0">
                <a:solidFill>
                  <a:prstClr val="black"/>
                </a:solidFill>
                <a:latin typeface="Times New Roman" panose="02020603050405020304" pitchFamily="18" charset="0"/>
                <a:cs typeface="Times New Roman" panose="02020603050405020304" pitchFamily="18" charset="0"/>
              </a:rPr>
              <a:t>Người xưa có câu: </a:t>
            </a:r>
            <a:r>
              <a:rPr lang="nl-NL" sz="3200" b="1" i="1" dirty="0">
                <a:solidFill>
                  <a:srgbClr val="FF0000"/>
                </a:solidFill>
                <a:latin typeface="Times New Roman" panose="02020603050405020304" pitchFamily="18" charset="0"/>
                <a:cs typeface="Times New Roman" panose="02020603050405020304" pitchFamily="18" charset="0"/>
              </a:rPr>
              <a:t>“Trúc dẫu cháy, đốt ngay vẫn thẳng”.</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8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28" name="文本框 18">
            <a:extLst>
              <a:ext uri="{FF2B5EF4-FFF2-40B4-BE49-F238E27FC236}">
                <a16:creationId xmlns:a16="http://schemas.microsoft.com/office/drawing/2014/main" id="{DB746C09-09B5-448F-AA25-65DF768EFA48}"/>
              </a:ext>
            </a:extLst>
          </p:cNvPr>
          <p:cNvSpPr txBox="1"/>
          <p:nvPr/>
        </p:nvSpPr>
        <p:spPr>
          <a:xfrm>
            <a:off x="1047459" y="238401"/>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Dấu phẩy ,</a:t>
            </a:r>
            <a:endParaRPr lang="en-US" sz="3200" dirty="0">
              <a:solidFill>
                <a:srgbClr val="FF0000"/>
              </a:solidFill>
              <a:ea typeface="Calibri" panose="020F0502020204030204" pitchFamily="34" charset="0"/>
              <a:cs typeface="Times New Roman" panose="02020603050405020304" pitchFamily="18" charset="0"/>
            </a:endParaRPr>
          </a:p>
        </p:txBody>
      </p:sp>
      <p:sp>
        <p:nvSpPr>
          <p:cNvPr id="29" name="文本框 18">
            <a:extLst>
              <a:ext uri="{FF2B5EF4-FFF2-40B4-BE49-F238E27FC236}">
                <a16:creationId xmlns:a16="http://schemas.microsoft.com/office/drawing/2014/main" id="{DB746C09-09B5-448F-AA25-65DF768EFA48}"/>
              </a:ext>
            </a:extLst>
          </p:cNvPr>
          <p:cNvSpPr txBox="1"/>
          <p:nvPr/>
        </p:nvSpPr>
        <p:spPr>
          <a:xfrm>
            <a:off x="1047459" y="1055764"/>
            <a:ext cx="11144541" cy="4647426"/>
          </a:xfrm>
          <a:prstGeom prst="rect">
            <a:avLst/>
          </a:prstGeom>
          <a:noFill/>
        </p:spPr>
        <p:txBody>
          <a:bodyPr wrap="square" rtlCol="0">
            <a:spAutoFit/>
          </a:bodyPr>
          <a:lstStyle/>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giữa câu</a:t>
            </a:r>
          </a:p>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trạng ngữ của câu với chủ ngữ và vị ngữ</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bộ phận có cùng chức vụ trong câu</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một từ ngữ với bộ phận chú thích của nó.</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vế của một câu ghép.</a:t>
            </a:r>
            <a:endPar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vi-VN" sz="3200" i="1" dirty="0">
                <a:solidFill>
                  <a:srgbClr val="FF0000"/>
                </a:solidFill>
                <a:latin typeface="Times New Roman" panose="02020603050405020304" pitchFamily="18" charset="0"/>
                <a:cs typeface="Times New Roman" panose="02020603050405020304" pitchFamily="18" charset="0"/>
              </a:rPr>
              <a:t>Nhung, Hồng, Trang đều là những cán bộ lớp gương mẫu.</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sp>
        <p:nvSpPr>
          <p:cNvPr id="6" name="文本框 18">
            <a:extLst>
              <a:ext uri="{FF2B5EF4-FFF2-40B4-BE49-F238E27FC236}">
                <a16:creationId xmlns:a16="http://schemas.microsoft.com/office/drawing/2014/main" id="{DB746C09-09B5-448F-AA25-65DF768EFA48}"/>
              </a:ext>
            </a:extLst>
          </p:cNvPr>
          <p:cNvSpPr txBox="1"/>
          <p:nvPr/>
        </p:nvSpPr>
        <p:spPr>
          <a:xfrm>
            <a:off x="1349600" y="337294"/>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Dấu gạch ngang -</a:t>
            </a:r>
            <a:endParaRPr lang="en-US" sz="3200" dirty="0">
              <a:solidFill>
                <a:srgbClr val="FF0000"/>
              </a:solidFill>
              <a:ea typeface="Calibri" panose="020F0502020204030204" pitchFamily="34" charset="0"/>
              <a:cs typeface="Times New Roman" panose="02020603050405020304" pitchFamily="18" charset="0"/>
            </a:endParaRPr>
          </a:p>
        </p:txBody>
      </p:sp>
      <p:sp>
        <p:nvSpPr>
          <p:cNvPr id="7" name="文本框 18">
            <a:extLst>
              <a:ext uri="{FF2B5EF4-FFF2-40B4-BE49-F238E27FC236}">
                <a16:creationId xmlns:a16="http://schemas.microsoft.com/office/drawing/2014/main" id="{DB746C09-09B5-448F-AA25-65DF768EFA48}"/>
              </a:ext>
            </a:extLst>
          </p:cNvPr>
          <p:cNvSpPr txBox="1"/>
          <p:nvPr/>
        </p:nvSpPr>
        <p:spPr>
          <a:xfrm>
            <a:off x="1349600" y="1154657"/>
            <a:ext cx="10326585" cy="5191165"/>
          </a:xfrm>
          <a:prstGeom prst="rect">
            <a:avLst/>
          </a:prstGeom>
          <a:noFill/>
        </p:spPr>
        <p:txBody>
          <a:bodyPr wrap="square" rtlCol="0">
            <a:spAutoFit/>
          </a:bodyPr>
          <a:lstStyle/>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đầu câu và giữa câu</a:t>
            </a:r>
          </a:p>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giữa câu để đánh dấu bộ phận chú thích, giải thích trong câu.</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đầu câu để đánh dấu lời dẫn trực tiếp của nhân vật hoặc để liệt kê.</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Nối các từ nằm trong một liên danh</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0163" algn="just">
              <a:spcAft>
                <a:spcPts val="12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kìm</a:t>
            </a:r>
            <a:r>
              <a:rPr lang="en-US" sz="3200" i="1"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lên</a:t>
            </a:r>
            <a:r>
              <a:rPr lang="en-US" sz="3200" i="1" dirty="0">
                <a:solidFill>
                  <a:srgbClr val="FF0000"/>
                </a:solidFill>
                <a:latin typeface="Times New Roman" pitchFamily="18" charset="0"/>
                <a:cs typeface="Times New Roman" pitchFamily="18" charset="0"/>
              </a:rPr>
              <a:t>:</a:t>
            </a:r>
          </a:p>
          <a:p>
            <a:pPr marL="30163" algn="just">
              <a:spcAft>
                <a:spcPts val="1200"/>
              </a:spcAft>
            </a:pP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Ôi</a:t>
            </a:r>
            <a:r>
              <a:rPr lang="en-US" sz="3200" i="1" dirty="0">
                <a:solidFill>
                  <a:srgbClr val="FF0000"/>
                </a:solidFill>
                <a:latin typeface="Times New Roman" pitchFamily="18" charset="0"/>
                <a:cs typeface="Times New Roman" pitchFamily="18" charset="0"/>
              </a:rPr>
              <a:t>, con </a:t>
            </a:r>
            <a:r>
              <a:rPr lang="vi-VN" sz="3200" i="1" dirty="0">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ngờ</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lớn</a:t>
            </a:r>
            <a:r>
              <a:rPr lang="en-US" sz="3200" i="1" dirty="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8380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grpSp>
        <p:nvGrpSpPr>
          <p:cNvPr id="4" name="组合 52">
            <a:extLst>
              <a:ext uri="{FF2B5EF4-FFF2-40B4-BE49-F238E27FC236}">
                <a16:creationId xmlns:a16="http://schemas.microsoft.com/office/drawing/2014/main" id="{70F89AA4-EC8F-41B3-BDE1-C036AB293F98}"/>
              </a:ext>
            </a:extLst>
          </p:cNvPr>
          <p:cNvGrpSpPr>
            <a:grpSpLocks/>
          </p:cNvGrpSpPr>
          <p:nvPr/>
        </p:nvGrpSpPr>
        <p:grpSpPr bwMode="auto">
          <a:xfrm>
            <a:off x="1219308" y="549693"/>
            <a:ext cx="7078531" cy="1954296"/>
            <a:chOff x="451712" y="3260221"/>
            <a:chExt cx="7079774" cy="1954815"/>
          </a:xfrm>
        </p:grpSpPr>
        <p:pic>
          <p:nvPicPr>
            <p:cNvPr id="5" name="图片 28" descr="图片包含 户外, 霉菌&#10;&#10;已生成高可信度的说明">
              <a:extLst>
                <a:ext uri="{FF2B5EF4-FFF2-40B4-BE49-F238E27FC236}">
                  <a16:creationId xmlns:a16="http://schemas.microsoft.com/office/drawing/2014/main" id="{45AF95E6-DC59-4072-B07A-CD45B5F20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12" y="3260221"/>
              <a:ext cx="1589614" cy="16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7">
              <a:extLst>
                <a:ext uri="{FF2B5EF4-FFF2-40B4-BE49-F238E27FC236}">
                  <a16:creationId xmlns:a16="http://schemas.microsoft.com/office/drawing/2014/main" id="{4A774007-6DAF-495E-89B1-787EBE35EF0C}"/>
                </a:ext>
              </a:extLst>
            </p:cNvPr>
            <p:cNvGrpSpPr>
              <a:grpSpLocks/>
            </p:cNvGrpSpPr>
            <p:nvPr/>
          </p:nvGrpSpPr>
          <p:grpSpPr bwMode="auto">
            <a:xfrm>
              <a:off x="1001605" y="3863631"/>
              <a:ext cx="925154" cy="1146479"/>
              <a:chOff x="2856713" y="2148394"/>
              <a:chExt cx="925154" cy="1146479"/>
            </a:xfrm>
          </p:grpSpPr>
          <p:pic>
            <p:nvPicPr>
              <p:cNvPr id="11" name="图片 29" descr="图片包含 户外, 地面, 人员, 建筑物&#10;&#10;已生成高可信度的说明">
                <a:extLst>
                  <a:ext uri="{FF2B5EF4-FFF2-40B4-BE49-F238E27FC236}">
                    <a16:creationId xmlns:a16="http://schemas.microsoft.com/office/drawing/2014/main" id="{D05D0206-E575-45C7-8281-7DAFED04AEAA}"/>
                  </a:ext>
                </a:extLst>
              </p:cNvPr>
              <p:cNvPicPr>
                <a:picLocks noChangeAspect="1"/>
              </p:cNvPicPr>
              <p:nvPr/>
            </p:nvPicPr>
            <p:blipFill rotWithShape="1">
              <a:blip r:embed="rId6"/>
              <a:srcRect t="31667" r="80784" b="33836"/>
              <a:stretch>
                <a:fillRect/>
              </a:stretch>
            </p:blipFill>
            <p:spPr>
              <a:xfrm rot="5400000" flipV="1">
                <a:off x="2758492" y="2271498"/>
                <a:ext cx="1146479" cy="900271"/>
              </a:xfrm>
              <a:prstGeom prst="rect">
                <a:avLst/>
              </a:prstGeom>
              <a:effectLst>
                <a:outerShdw blurRad="50800" dist="38100" dir="2700000" algn="tl" rotWithShape="0">
                  <a:prstClr val="black">
                    <a:alpha val="40000"/>
                  </a:prstClr>
                </a:outerShdw>
              </a:effectLst>
            </p:spPr>
          </p:pic>
          <p:sp>
            <p:nvSpPr>
              <p:cNvPr id="12" name="文本框 31">
                <a:extLst>
                  <a:ext uri="{FF2B5EF4-FFF2-40B4-BE49-F238E27FC236}">
                    <a16:creationId xmlns:a16="http://schemas.microsoft.com/office/drawing/2014/main" id="{B3B2C71D-2FE4-4E2A-BFDD-C801CEFC961F}"/>
                  </a:ext>
                </a:extLst>
              </p:cNvPr>
              <p:cNvSpPr txBox="1">
                <a:spLocks noChangeArrowheads="1"/>
              </p:cNvSpPr>
              <p:nvPr/>
            </p:nvSpPr>
            <p:spPr bwMode="auto">
              <a:xfrm>
                <a:off x="2856713" y="2199084"/>
                <a:ext cx="184763"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8" name="图片 32" descr="图片包含 户外, 地面, 人员, 建筑物&#10;&#10;已生成高可信度的说明">
              <a:extLst>
                <a:ext uri="{FF2B5EF4-FFF2-40B4-BE49-F238E27FC236}">
                  <a16:creationId xmlns:a16="http://schemas.microsoft.com/office/drawing/2014/main" id="{FFA6AB65-F6D0-4007-8132-9CBAE07056AA}"/>
                </a:ext>
              </a:extLst>
            </p:cNvPr>
            <p:cNvPicPr>
              <a:picLocks noChangeAspect="1"/>
            </p:cNvPicPr>
            <p:nvPr/>
          </p:nvPicPr>
          <p:blipFill rotWithShape="1">
            <a:blip r:embed="rId6"/>
            <a:srcRect l="-5489" t="24942" r="41637" b="73698"/>
            <a:stretch>
              <a:fillRect/>
            </a:stretch>
          </p:blipFill>
          <p:spPr>
            <a:xfrm rot="10800000" flipV="1">
              <a:off x="1912468" y="4436870"/>
              <a:ext cx="5619018" cy="89418"/>
            </a:xfrm>
            <a:prstGeom prst="rect">
              <a:avLst/>
            </a:prstGeom>
            <a:effectLst>
              <a:outerShdw blurRad="50800" dist="38100" dir="2700000" algn="tl" rotWithShape="0">
                <a:prstClr val="black">
                  <a:alpha val="40000"/>
                </a:prstClr>
              </a:outerShdw>
            </a:effectLst>
          </p:spPr>
        </p:pic>
        <p:sp>
          <p:nvSpPr>
            <p:cNvPr id="9" name="文本框 33">
              <a:extLst>
                <a:ext uri="{FF2B5EF4-FFF2-40B4-BE49-F238E27FC236}">
                  <a16:creationId xmlns:a16="http://schemas.microsoft.com/office/drawing/2014/main" id="{BDBAEB0E-7346-42B6-8C55-C4648A452DAE}"/>
                </a:ext>
              </a:extLst>
            </p:cNvPr>
            <p:cNvSpPr txBox="1">
              <a:spLocks noChangeArrowheads="1"/>
            </p:cNvSpPr>
            <p:nvPr/>
          </p:nvSpPr>
          <p:spPr bwMode="auto">
            <a:xfrm>
              <a:off x="2346596" y="3617119"/>
              <a:ext cx="249028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3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文本框 34">
              <a:extLst>
                <a:ext uri="{FF2B5EF4-FFF2-40B4-BE49-F238E27FC236}">
                  <a16:creationId xmlns:a16="http://schemas.microsoft.com/office/drawing/2014/main" id="{64D90828-20F3-4C04-A885-0C3A7643FEC5}"/>
                </a:ext>
              </a:extLst>
            </p:cNvPr>
            <p:cNvSpPr txBox="1">
              <a:spLocks noChangeArrowheads="1"/>
            </p:cNvSpPr>
            <p:nvPr/>
          </p:nvSpPr>
          <p:spPr bwMode="auto">
            <a:xfrm rot="16200000">
              <a:off x="3372348" y="3302830"/>
              <a:ext cx="631879" cy="3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2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13" name="Picture 12"/>
          <p:cNvPicPr>
            <a:picLocks noChangeAspect="1"/>
          </p:cNvPicPr>
          <p:nvPr/>
        </p:nvPicPr>
        <p:blipFill>
          <a:blip r:embed="rId7"/>
          <a:stretch>
            <a:fillRect/>
          </a:stretch>
        </p:blipFill>
        <p:spPr>
          <a:xfrm>
            <a:off x="2399039" y="440142"/>
            <a:ext cx="5184786" cy="2063847"/>
          </a:xfrm>
          <a:prstGeom prst="rect">
            <a:avLst/>
          </a:prstGeom>
        </p:spPr>
      </p:pic>
      <p:sp>
        <p:nvSpPr>
          <p:cNvPr id="14" name="文本框 18">
            <a:extLst>
              <a:ext uri="{FF2B5EF4-FFF2-40B4-BE49-F238E27FC236}">
                <a16:creationId xmlns:a16="http://schemas.microsoft.com/office/drawing/2014/main" id="{DB746C09-09B5-448F-AA25-65DF768EFA48}"/>
              </a:ext>
            </a:extLst>
          </p:cNvPr>
          <p:cNvSpPr txBox="1"/>
          <p:nvPr/>
        </p:nvSpPr>
        <p:spPr>
          <a:xfrm>
            <a:off x="2859329" y="1918247"/>
            <a:ext cx="8789159" cy="752065"/>
          </a:xfrm>
          <a:prstGeom prst="rect">
            <a:avLst/>
          </a:prstGeom>
          <a:noFill/>
        </p:spPr>
        <p:txBody>
          <a:bodyPr wrap="square" rtlCol="0">
            <a:spAutoFit/>
          </a:bodyPr>
          <a:lstStyle/>
          <a:p>
            <a:pPr algn="just">
              <a:lnSpc>
                <a:spcPct val="150000"/>
              </a:lnSpc>
              <a:spcAft>
                <a:spcPts val="800"/>
              </a:spcAft>
            </a:pP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biệt dấu gạch ngang và dấu gạch nối</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85061" y="3395349"/>
            <a:ext cx="10287990" cy="2133918"/>
          </a:xfrm>
          <a:prstGeom prst="rect">
            <a:avLst/>
          </a:prstGeom>
          <a:solidFill>
            <a:schemeClr val="bg1"/>
          </a:solidFill>
        </p:spPr>
        <p:txBody>
          <a:bodyPr wrap="square">
            <a:spAutoFit/>
          </a:bodyPr>
          <a:lstStyle/>
          <a:p>
            <a:pPr marL="457200" indent="-457200" algn="just">
              <a:lnSpc>
                <a:spcPct val="150000"/>
              </a:lnSpc>
              <a:spcAft>
                <a:spcPts val="800"/>
              </a:spcAft>
              <a:buFontTx/>
              <a:buChar char="-"/>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gạch nối không phải là một dấu câu. Nó chỉ dùng để nối các tiếng trong những từ mượn gồm nhiều tiếng.</a:t>
            </a:r>
          </a:p>
          <a:p>
            <a:pPr marL="457200" indent="-457200" algn="just">
              <a:lnSpc>
                <a:spcPct val="150000"/>
              </a:lnSpc>
              <a:spcAft>
                <a:spcPts val="800"/>
              </a:spcAft>
              <a:buFontTx/>
              <a:buChar char="-"/>
            </a:pPr>
            <a:r>
              <a:rPr lang="vi-VN"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gạch nối ngắn hơn dấu gạch ngang</a:t>
            </a:r>
            <a:endPar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3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pic>
        <p:nvPicPr>
          <p:cNvPr id="10" name="Picture 9"/>
          <p:cNvPicPr>
            <a:picLocks noChangeAspect="1"/>
          </p:cNvPicPr>
          <p:nvPr/>
        </p:nvPicPr>
        <p:blipFill>
          <a:blip r:embed="rId13"/>
          <a:stretch>
            <a:fillRect/>
          </a:stretch>
        </p:blipFill>
        <p:spPr>
          <a:xfrm>
            <a:off x="2163739" y="2465748"/>
            <a:ext cx="7864522" cy="1926503"/>
          </a:xfrm>
          <a:prstGeom prst="rect">
            <a:avLst/>
          </a:prstGeom>
        </p:spPr>
      </p:pic>
    </p:spTree>
    <p:extLst>
      <p:ext uri="{BB962C8B-B14F-4D97-AF65-F5344CB8AC3E}">
        <p14:creationId xmlns:p14="http://schemas.microsoft.com/office/powerpoint/2010/main" val="130982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94167">
            <a:off x="10464970" y="-351438"/>
            <a:ext cx="2346310" cy="3863684"/>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31667" b="33836"/>
          <a:stretch>
            <a:fillRect/>
          </a:stretch>
        </p:blipFill>
        <p:spPr>
          <a:xfrm rot="5400000" flipV="1">
            <a:off x="1291546" y="2861038"/>
            <a:ext cx="2251880" cy="2480229"/>
          </a:xfrm>
          <a:prstGeom prst="rect">
            <a:avLst/>
          </a:prstGeom>
          <a:effectLst>
            <a:outerShdw blurRad="50800" dist="38100" dir="2700000" algn="tl" rotWithShape="0">
              <a:prstClr val="black">
                <a:alpha val="40000"/>
              </a:prstClr>
            </a:outerShdw>
          </a:effectLst>
        </p:spPr>
      </p:pic>
      <p:pic>
        <p:nvPicPr>
          <p:cNvPr id="10"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65678" y="2352992"/>
            <a:ext cx="1347793" cy="1826383"/>
          </a:xfrm>
          <a:prstGeom prst="rect">
            <a:avLst/>
          </a:prstGeom>
        </p:spPr>
      </p:pic>
      <p:pic>
        <p:nvPicPr>
          <p:cNvPr id="12"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5071979" y="2861039"/>
            <a:ext cx="2251880" cy="2480229"/>
          </a:xfrm>
          <a:prstGeom prst="rect">
            <a:avLst/>
          </a:prstGeom>
          <a:effectLst>
            <a:outerShdw blurRad="50800" dist="38100" dir="2700000" algn="tl" rotWithShape="0">
              <a:prstClr val="black">
                <a:alpha val="40000"/>
              </a:prstClr>
            </a:outerShdw>
          </a:effectLst>
        </p:spPr>
      </p:pic>
      <p:pic>
        <p:nvPicPr>
          <p:cNvPr id="13"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3846111" y="2352993"/>
            <a:ext cx="1347793" cy="1826383"/>
          </a:xfrm>
          <a:prstGeom prst="rect">
            <a:avLst/>
          </a:prstGeom>
        </p:spPr>
      </p:pic>
      <p:pic>
        <p:nvPicPr>
          <p:cNvPr id="14"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extLst>
              <a:ext uri="{28A0092B-C50C-407E-A947-70E740481C1C}">
                <a14:useLocalDpi xmlns:a14="http://schemas.microsoft.com/office/drawing/2010/main" val="0"/>
              </a:ext>
            </a:extLst>
          </a:blip>
          <a:srcRect t="31667" b="33836"/>
          <a:stretch>
            <a:fillRect/>
          </a:stretch>
        </p:blipFill>
        <p:spPr>
          <a:xfrm rot="5400000" flipV="1">
            <a:off x="8852412" y="2861039"/>
            <a:ext cx="2251880" cy="2480229"/>
          </a:xfrm>
          <a:prstGeom prst="rect">
            <a:avLst/>
          </a:prstGeom>
          <a:effectLst>
            <a:outerShdw blurRad="50800" dist="38100" dir="2700000" algn="tl" rotWithShape="0">
              <a:prstClr val="black">
                <a:alpha val="40000"/>
              </a:prstClr>
            </a:outerShdw>
          </a:effectLst>
        </p:spPr>
      </p:pic>
      <p:pic>
        <p:nvPicPr>
          <p:cNvPr id="15"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7626544" y="2352993"/>
            <a:ext cx="1347793" cy="1826383"/>
          </a:xfrm>
          <a:prstGeom prst="rect">
            <a:avLst/>
          </a:prstGeom>
        </p:spPr>
      </p:pic>
      <p:pic>
        <p:nvPicPr>
          <p:cNvPr id="3" name="Picture 2"/>
          <p:cNvPicPr>
            <a:picLocks noChangeAspect="1"/>
          </p:cNvPicPr>
          <p:nvPr/>
        </p:nvPicPr>
        <p:blipFill>
          <a:blip r:embed="rId9"/>
          <a:stretch>
            <a:fillRect/>
          </a:stretch>
        </p:blipFill>
        <p:spPr>
          <a:xfrm>
            <a:off x="928213" y="559146"/>
            <a:ext cx="9397726" cy="2356308"/>
          </a:xfrm>
          <a:prstGeom prst="rect">
            <a:avLst/>
          </a:prstGeom>
        </p:spPr>
      </p:pic>
      <p:sp>
        <p:nvSpPr>
          <p:cNvPr id="17" name="文本框 18">
            <a:extLst>
              <a:ext uri="{FF2B5EF4-FFF2-40B4-BE49-F238E27FC236}">
                <a16:creationId xmlns:a16="http://schemas.microsoft.com/office/drawing/2014/main" id="{DB746C09-09B5-448F-AA25-65DF768EFA48}"/>
              </a:ext>
            </a:extLst>
          </p:cNvPr>
          <p:cNvSpPr txBox="1"/>
          <p:nvPr/>
        </p:nvSpPr>
        <p:spPr>
          <a:xfrm>
            <a:off x="1286558" y="3069736"/>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18" name="文本框 18">
            <a:extLst>
              <a:ext uri="{FF2B5EF4-FFF2-40B4-BE49-F238E27FC236}">
                <a16:creationId xmlns:a16="http://schemas.microsoft.com/office/drawing/2014/main" id="{DB746C09-09B5-448F-AA25-65DF768EFA48}"/>
              </a:ext>
            </a:extLst>
          </p:cNvPr>
          <p:cNvSpPr txBox="1"/>
          <p:nvPr/>
        </p:nvSpPr>
        <p:spPr>
          <a:xfrm>
            <a:off x="5130356" y="3069736"/>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9" name="文本框 18">
            <a:extLst>
              <a:ext uri="{FF2B5EF4-FFF2-40B4-BE49-F238E27FC236}">
                <a16:creationId xmlns:a16="http://schemas.microsoft.com/office/drawing/2014/main" id="{DB746C09-09B5-448F-AA25-65DF768EFA48}"/>
              </a:ext>
            </a:extLst>
          </p:cNvPr>
          <p:cNvSpPr txBox="1"/>
          <p:nvPr/>
        </p:nvSpPr>
        <p:spPr>
          <a:xfrm>
            <a:off x="8881541" y="3031718"/>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Tree>
    <p:extLst>
      <p:ext uri="{BB962C8B-B14F-4D97-AF65-F5344CB8AC3E}">
        <p14:creationId xmlns:p14="http://schemas.microsoft.com/office/powerpoint/2010/main" val="27339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70655" y="3137003"/>
            <a:ext cx="11357221" cy="1569660"/>
          </a:xfrm>
          <a:prstGeom prst="rect">
            <a:avLst/>
          </a:prstGeom>
        </p:spPr>
        <p:txBody>
          <a:bodyPr wrap="square">
            <a:spAutoFit/>
          </a:bodyPr>
          <a:lstStyle/>
          <a:p>
            <a:pPr lvl="0" algn="just">
              <a:lnSpc>
                <a:spcPct val="150000"/>
              </a:lnSpc>
              <a:spcAft>
                <a:spcPts val="800"/>
              </a:spcAft>
              <a:tabLst>
                <a:tab pos="90170" algn="l"/>
                <a:tab pos="18034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thuở</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len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lỏi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936330" y="3338068"/>
            <a:ext cx="2451751" cy="523220"/>
          </a:xfrm>
          <a:prstGeom prst="rect">
            <a:avLst/>
          </a:prstGeom>
          <a:solidFill>
            <a:srgbClr val="E39667"/>
          </a:solidFill>
        </p:spPr>
        <p:txBody>
          <a:bodyPr wrap="square">
            <a:spAutoFit/>
          </a:bodyPr>
          <a:lstStyle/>
          <a:p>
            <a:pPr algn="ct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ndParaRPr>
          </a:p>
        </p:txBody>
      </p:sp>
      <p:sp>
        <p:nvSpPr>
          <p:cNvPr id="17" name="Rectangle 16"/>
          <p:cNvSpPr/>
          <p:nvPr/>
        </p:nvSpPr>
        <p:spPr>
          <a:xfrm>
            <a:off x="753642" y="4727677"/>
            <a:ext cx="11438358" cy="1918474"/>
          </a:xfrm>
          <a:prstGeom prst="rect">
            <a:avLst/>
          </a:prstGeom>
        </p:spPr>
        <p:txBody>
          <a:bodyPr wrap="square">
            <a:spAutoFit/>
          </a:bodyPr>
          <a:lstStyle/>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Dấu ngoặc kép dùng để đánh dấu từ ngữ đặc biệt.</a:t>
            </a:r>
          </a:p>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‘‘Ngược dòng’’ vốn nói về dòng nước nhưng Hà My lại dùng để nói về dòng thời gian, dòng lịch sử nhằm nhấn mạnh vẻ đẹp hoang dại, nguyên sơ của rừng nguyên sinh.</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8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1: </a:t>
            </a:r>
            <a:r>
              <a:rPr lang="en-US" sz="3200" dirty="0" err="1">
                <a:solidFill>
                  <a:prstClr val="white"/>
                </a:solidFill>
                <a:latin typeface="Times New Roman" panose="02020603050405020304" pitchFamily="18" charset="0"/>
                <a:cs typeface="Times New Roman" panose="02020603050405020304" pitchFamily="18" charset="0"/>
              </a:rPr>
              <a:t>Xếp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lên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kệ</a:t>
            </a:r>
            <a:endParaRPr lang="en-US" sz="2800" dirty="0">
              <a:solidFill>
                <a:prstClr val="white"/>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58449" y="3205878"/>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vòm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820563" y="3959930"/>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Tree>
    <p:extLst>
      <p:ext uri="{BB962C8B-B14F-4D97-AF65-F5344CB8AC3E}">
        <p14:creationId xmlns:p14="http://schemas.microsoft.com/office/powerpoint/2010/main" val="22089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1388</Words>
  <Application>Microsoft Office PowerPoint</Application>
  <PresentationFormat>Widescreen</PresentationFormat>
  <Paragraphs>103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ductam1220@gmail.com</cp:lastModifiedBy>
  <cp:revision>150</cp:revision>
  <dcterms:created xsi:type="dcterms:W3CDTF">2020-08-03T23:59:08Z</dcterms:created>
  <dcterms:modified xsi:type="dcterms:W3CDTF">2023-12-27T04:06:48Z</dcterms:modified>
</cp:coreProperties>
</file>