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05" r:id="rId2"/>
    <p:sldId id="256" r:id="rId3"/>
    <p:sldId id="266" r:id="rId4"/>
    <p:sldId id="267" r:id="rId5"/>
    <p:sldId id="303" r:id="rId6"/>
    <p:sldId id="268" r:id="rId7"/>
    <p:sldId id="302" r:id="rId8"/>
    <p:sldId id="307" r:id="rId9"/>
    <p:sldId id="304" r:id="rId10"/>
    <p:sldId id="297" r:id="rId11"/>
    <p:sldId id="301" r:id="rId12"/>
    <p:sldId id="308" r:id="rId13"/>
    <p:sldId id="309" r:id="rId14"/>
    <p:sldId id="310" r:id="rId15"/>
  </p:sldIdLst>
  <p:sldSz cx="18288000" cy="10287000"/>
  <p:notesSz cx="6858000" cy="9144000"/>
  <p:embeddedFontLst>
    <p:embeddedFont>
      <p:font typeface="#9Slide04 Maitree Bold" panose="020B0604020202020204" charset="-34"/>
      <p:bold r:id="rId17"/>
    </p:embeddedFont>
    <p:embeddedFont>
      <p:font typeface="#9Slide07 IcielSoup of Justice" panose="020B0604020202020204" charset="0"/>
      <p:regular r:id="rId18"/>
    </p:embeddedFont>
    <p:embeddedFont>
      <p:font typeface="#9Slide07 SFU Rhythm" panose="020B0604020202020204" charset="0"/>
      <p:regular r:id="rId19"/>
    </p:embeddedFont>
    <p:embeddedFont>
      <p:font typeface="#9Slide07 SVNBango" panose="02000000000000000000"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59" autoAdjust="0"/>
  </p:normalViewPr>
  <p:slideViewPr>
    <p:cSldViewPr>
      <p:cViewPr varScale="1">
        <p:scale>
          <a:sx n="37" d="100"/>
          <a:sy n="37" d="100"/>
        </p:scale>
        <p:origin x="10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9B18C-1097-440C-89C7-3BF75114D8B9}"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8EC43-C71A-4214-A157-A1E56201547C}" type="slidenum">
              <a:rPr lang="en-US" smtClean="0"/>
              <a:t>‹#›</a:t>
            </a:fld>
            <a:endParaRPr lang="en-US"/>
          </a:p>
        </p:txBody>
      </p:sp>
    </p:spTree>
    <p:extLst>
      <p:ext uri="{BB962C8B-B14F-4D97-AF65-F5344CB8AC3E}">
        <p14:creationId xmlns:p14="http://schemas.microsoft.com/office/powerpoint/2010/main" val="4108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baseline="0" dirty="0"/>
              <a:t> </a:t>
            </a:r>
            <a:r>
              <a:rPr lang="en-US" baseline="0" dirty="0" err="1"/>
              <a:t>cầu</a:t>
            </a:r>
            <a:r>
              <a:rPr lang="en-US" baseline="0" dirty="0"/>
              <a:t> HS </a:t>
            </a:r>
            <a:r>
              <a:rPr lang="en-US" baseline="0" dirty="0" err="1"/>
              <a:t>nhắc</a:t>
            </a:r>
            <a:r>
              <a:rPr lang="en-US" baseline="0" dirty="0"/>
              <a:t> </a:t>
            </a:r>
            <a:r>
              <a:rPr lang="en-US" baseline="0" dirty="0" err="1"/>
              <a:t>lại</a:t>
            </a:r>
            <a:r>
              <a:rPr lang="en-US" baseline="0" dirty="0"/>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thảo</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hiệu</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a:t>
            </a:fld>
            <a:endParaRPr lang="en-US"/>
          </a:p>
        </p:txBody>
      </p:sp>
    </p:spTree>
    <p:extLst>
      <p:ext uri="{BB962C8B-B14F-4D97-AF65-F5344CB8AC3E}">
        <p14:creationId xmlns:p14="http://schemas.microsoft.com/office/powerpoint/2010/main" val="124468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10</a:t>
            </a:fld>
            <a:endParaRPr lang="en-US"/>
          </a:p>
        </p:txBody>
      </p:sp>
    </p:spTree>
    <p:extLst>
      <p:ext uri="{BB962C8B-B14F-4D97-AF65-F5344CB8AC3E}">
        <p14:creationId xmlns:p14="http://schemas.microsoft.com/office/powerpoint/2010/main" val="219545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11</a:t>
            </a:fld>
            <a:endParaRPr lang="en-US"/>
          </a:p>
        </p:txBody>
      </p:sp>
    </p:spTree>
    <p:extLst>
      <p:ext uri="{BB962C8B-B14F-4D97-AF65-F5344CB8AC3E}">
        <p14:creationId xmlns:p14="http://schemas.microsoft.com/office/powerpoint/2010/main" val="8515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Phiếu</a:t>
            </a:r>
            <a:r>
              <a:rPr lang="en-US" dirty="0"/>
              <a:t> </a:t>
            </a:r>
            <a:r>
              <a:rPr lang="en-US" dirty="0" err="1"/>
              <a:t>cá</a:t>
            </a:r>
            <a:r>
              <a:rPr lang="en-US" baseline="0" dirty="0"/>
              <a:t> </a:t>
            </a:r>
            <a:r>
              <a:rPr lang="en-US" baseline="0" dirty="0" err="1"/>
              <a:t>nhân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0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Phiếu</a:t>
            </a:r>
            <a:r>
              <a:rPr lang="en-US" dirty="0"/>
              <a:t> </a:t>
            </a:r>
            <a:r>
              <a:rPr lang="en-US" dirty="0" err="1"/>
              <a:t>tổng</a:t>
            </a:r>
            <a:r>
              <a:rPr lang="en-US" baseline="0" dirty="0"/>
              <a:t> </a:t>
            </a:r>
            <a:r>
              <a:rPr lang="en-US" baseline="0" dirty="0" err="1"/>
              <a:t>kết</a:t>
            </a:r>
            <a:r>
              <a:rPr lang="en-US" baseline="0" dirty="0"/>
              <a:t> </a:t>
            </a:r>
            <a:r>
              <a:rPr lang="en-US" baseline="0" dirty="0" err="1"/>
              <a:t>buổi</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của</a:t>
            </a:r>
            <a:r>
              <a:rPr lang="en-US" baseline="0" dirty="0"/>
              <a:t> </a:t>
            </a:r>
            <a:r>
              <a:rPr lang="en-US" baseline="0" dirty="0" err="1"/>
              <a:t>nhóm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76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2</a:t>
            </a:fld>
            <a:endParaRPr lang="en-US"/>
          </a:p>
        </p:txBody>
      </p:sp>
    </p:spTree>
    <p:extLst>
      <p:ext uri="{BB962C8B-B14F-4D97-AF65-F5344CB8AC3E}">
        <p14:creationId xmlns:p14="http://schemas.microsoft.com/office/powerpoint/2010/main" val="11456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3</a:t>
            </a:fld>
            <a:endParaRPr lang="en-US"/>
          </a:p>
        </p:txBody>
      </p:sp>
    </p:spTree>
    <p:extLst>
      <p:ext uri="{BB962C8B-B14F-4D97-AF65-F5344CB8AC3E}">
        <p14:creationId xmlns:p14="http://schemas.microsoft.com/office/powerpoint/2010/main" val="31706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i="1" kern="1200" dirty="0">
                <a:solidFill>
                  <a:srgbClr val="000000"/>
                </a:solidFill>
                <a:latin typeface="+mn-lt"/>
                <a:ea typeface="+mn-ea"/>
                <a:cs typeface="+mn-cs"/>
              </a:rPr>
              <a:t>Làm thế nào để học tốt môn Ngữ văn?</a:t>
            </a:r>
            <a:r>
              <a:rPr lang="vi-VN" sz="1200" kern="1200" dirty="0">
                <a:solidFill>
                  <a:srgbClr val="000000"/>
                </a:solidFill>
                <a:latin typeface="+mn-lt"/>
                <a:ea typeface="+mn-ea"/>
                <a:cs typeface="+mn-cs"/>
              </a:rPr>
              <a:t> Là bàn luận về những cách thức, phương pháp học tập hiệu quả môn học này. Muốn vậy, em cần tìm hiểu những nội dung cụ thể sau:</a:t>
            </a:r>
          </a:p>
          <a:p>
            <a:pPr algn="just"/>
            <a:r>
              <a:rPr lang="vi-VN" sz="1200" kern="1200" dirty="0">
                <a:solidFill>
                  <a:srgbClr val="000000"/>
                </a:solidFill>
                <a:latin typeface="+mn-lt"/>
                <a:ea typeface="+mn-ea"/>
                <a:cs typeface="+mn-cs"/>
              </a:rPr>
              <a:t>+ Ngữ văn cũng là một môn học như tất cả các môn học khác, vì vậy, để học tốt môn này, em cần có những phương pháp học tập chung. Hãy suy nghĩ các phương pháp chung ấy là gì?</a:t>
            </a:r>
          </a:p>
          <a:p>
            <a:pPr algn="just"/>
            <a:r>
              <a:rPr lang="vi-VN" sz="1200" kern="1200" dirty="0">
                <a:solidFill>
                  <a:srgbClr val="000000"/>
                </a:solidFill>
                <a:latin typeface="+mn-lt"/>
                <a:ea typeface="+mn-ea"/>
                <a:cs typeface="+mn-cs"/>
              </a:rPr>
              <a:t>+ Ngữ văn còn là một môn học có những nét đặc thù, đặt ra yêu cầu về phát triển năng lực ngôn ngữ và năng lực văn học cho học sinh. Em cần có phương pháp học tập như thế nào để đáp ứng những nét đặc trưng của môn học? (Có thể tự đặt ra và trả lời các câu hỏi như: </a:t>
            </a:r>
            <a:r>
              <a:rPr lang="vi-VN" sz="1200" i="1" kern="1200" dirty="0">
                <a:solidFill>
                  <a:srgbClr val="000000"/>
                </a:solidFill>
                <a:latin typeface="+mn-lt"/>
                <a:ea typeface="+mn-ea"/>
                <a:cs typeface="+mn-cs"/>
              </a:rPr>
              <a:t>Vì sao học môn Ngữ văn cần phải chú ý thực hành kỹ năng viết? Để viết tốt các kiểu văn bản, ta cần phải làm gì? Học Ngữ văn có liên quan gù đến vốn sống, vốn trải nghiệm của mỗi người? Học Ngữ văn không chỉ là học đọc và viết, mà còn là học nói và nghe, vậy cần phải rèn luyện kĩ năng nói và nghe như thế nào?</a:t>
            </a:r>
            <a:r>
              <a:rPr lang="vi-VN" sz="1200" kern="1200" dirty="0">
                <a:solidFill>
                  <a:srgbClr val="000000"/>
                </a:solidFill>
                <a:latin typeface="+mn-lt"/>
                <a:ea typeface="+mn-ea"/>
                <a:cs typeface="+mn-cs"/>
              </a:rPr>
              <a:t>...)</a:t>
            </a:r>
            <a:endParaRPr lang="vi-VN" sz="1200" b="0" i="0" kern="1200" dirty="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4</a:t>
            </a:fld>
            <a:endParaRPr lang="en-US"/>
          </a:p>
        </p:txBody>
      </p:sp>
    </p:spTree>
    <p:extLst>
      <p:ext uri="{BB962C8B-B14F-4D97-AF65-F5344CB8AC3E}">
        <p14:creationId xmlns:p14="http://schemas.microsoft.com/office/powerpoint/2010/main" val="32920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5</a:t>
            </a:fld>
            <a:endParaRPr lang="en-US"/>
          </a:p>
        </p:txBody>
      </p:sp>
    </p:spTree>
    <p:extLst>
      <p:ext uri="{BB962C8B-B14F-4D97-AF65-F5344CB8AC3E}">
        <p14:creationId xmlns:p14="http://schemas.microsoft.com/office/powerpoint/2010/main" val="168961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6</a:t>
            </a:fld>
            <a:endParaRPr lang="en-US"/>
          </a:p>
        </p:txBody>
      </p:sp>
    </p:spTree>
    <p:extLst>
      <p:ext uri="{BB962C8B-B14F-4D97-AF65-F5344CB8AC3E}">
        <p14:creationId xmlns:p14="http://schemas.microsoft.com/office/powerpoint/2010/main" val="81324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21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46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9</a:t>
            </a:fld>
            <a:endParaRPr lang="en-US"/>
          </a:p>
        </p:txBody>
      </p:sp>
    </p:spTree>
    <p:extLst>
      <p:ext uri="{BB962C8B-B14F-4D97-AF65-F5344CB8AC3E}">
        <p14:creationId xmlns:p14="http://schemas.microsoft.com/office/powerpoint/2010/main" val="382330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724" y="800100"/>
            <a:ext cx="17373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thảo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15C5CC8-2166-5FDC-7B22-070F1C01F224}"/>
              </a:ext>
            </a:extLst>
          </p:cNvPr>
          <p:cNvSpPr/>
          <p:nvPr/>
        </p:nvSpPr>
        <p:spPr>
          <a:xfrm>
            <a:off x="903248" y="2019300"/>
            <a:ext cx="16546551"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Các thành viên tham gia thảo luận cần tuân thủ sự điều hành của người chủ trì</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mục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Duy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trì</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tục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tưởng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sẵn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sàng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hỗ</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nhau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lượt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ngắn gọn, rõ ràng, không lặp lại các ý người khác đã trình bày mà cần có sự tiếp nối, phát triển những ý đó một cách hợp lý</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Lắng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nghe</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tôn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trọng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gười nghe cần lắng nghe với thái độ tôn trọng, không ngắt lời người nói.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Gắn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tránh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cực</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Freeform 5">
            <a:extLst>
              <a:ext uri="{FF2B5EF4-FFF2-40B4-BE49-F238E27FC236}">
                <a16:creationId xmlns:a16="http://schemas.microsoft.com/office/drawing/2014/main" id="{A453FE4C-A3CB-983F-C1B8-215F6FEFC142}"/>
              </a:ext>
            </a:extLst>
          </p:cNvPr>
          <p:cNvSpPr/>
          <p:nvPr/>
        </p:nvSpPr>
        <p:spPr>
          <a:xfrm>
            <a:off x="-3443348" y="8420100"/>
            <a:ext cx="6886695" cy="4114800"/>
          </a:xfrm>
          <a:custGeom>
            <a:avLst/>
            <a:gdLst/>
            <a:ahLst/>
            <a:cxnLst/>
            <a:rect l="l" t="t" r="r" b="b"/>
            <a:pathLst>
              <a:path w="6886695" h="4114800">
                <a:moveTo>
                  <a:pt x="0" y="0"/>
                </a:moveTo>
                <a:lnTo>
                  <a:pt x="6886694" y="0"/>
                </a:lnTo>
                <a:lnTo>
                  <a:pt x="68866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F2B6BFE4-124B-7DFF-E8EE-E593F3D335AD}"/>
              </a:ext>
            </a:extLst>
          </p:cNvPr>
          <p:cNvSpPr/>
          <p:nvPr/>
        </p:nvSpPr>
        <p:spPr>
          <a:xfrm>
            <a:off x="14478000" y="-1257300"/>
            <a:ext cx="6166594" cy="4114800"/>
          </a:xfrm>
          <a:custGeom>
            <a:avLst/>
            <a:gdLst/>
            <a:ahLst/>
            <a:cxnLst/>
            <a:rect l="l" t="t" r="r" b="b"/>
            <a:pathLst>
              <a:path w="6166594" h="4114800">
                <a:moveTo>
                  <a:pt x="0" y="0"/>
                </a:moveTo>
                <a:lnTo>
                  <a:pt x="6166594" y="0"/>
                </a:lnTo>
                <a:lnTo>
                  <a:pt x="616659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5312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3183056"/>
              </p:ext>
            </p:extLst>
          </p:nvPr>
        </p:nvGraphicFramePr>
        <p:xfrm>
          <a:off x="304800" y="109510"/>
          <a:ext cx="17526000" cy="9443472"/>
        </p:xfrm>
        <a:graphic>
          <a:graphicData uri="http://schemas.openxmlformats.org/drawingml/2006/table">
            <a:tbl>
              <a:tblPr firstRow="1" firstCol="1" bandRow="1">
                <a:tableStyleId>{5940675A-B579-460E-94D1-54222C63F5DA}</a:tableStyleId>
              </a:tblPr>
              <a:tblGrid>
                <a:gridCol w="13563756">
                  <a:extLst>
                    <a:ext uri="{9D8B030D-6E8A-4147-A177-3AD203B41FA5}">
                      <a16:colId xmlns:a16="http://schemas.microsoft.com/office/drawing/2014/main" val="1482279489"/>
                    </a:ext>
                  </a:extLst>
                </a:gridCol>
                <a:gridCol w="1600044">
                  <a:extLst>
                    <a:ext uri="{9D8B030D-6E8A-4147-A177-3AD203B41FA5}">
                      <a16:colId xmlns:a16="http://schemas.microsoft.com/office/drawing/2014/main" val="3878232330"/>
                    </a:ext>
                  </a:extLst>
                </a:gridCol>
                <a:gridCol w="2362200">
                  <a:extLst>
                    <a:ext uri="{9D8B030D-6E8A-4147-A177-3AD203B41FA5}">
                      <a16:colId xmlns:a16="http://schemas.microsoft.com/office/drawing/2014/main" val="2309283244"/>
                    </a:ext>
                  </a:extLst>
                </a:gridCol>
              </a:tblGrid>
              <a:tr h="586816">
                <a:tc>
                  <a:txBody>
                    <a:bodyPr/>
                    <a:lstStyle/>
                    <a:p>
                      <a:pPr algn="ctr">
                        <a:lnSpc>
                          <a:spcPct val="120000"/>
                        </a:lnSpc>
                        <a:spcAft>
                          <a:spcPts val="0"/>
                        </a:spcAft>
                      </a:pPr>
                      <a:r>
                        <a:rPr lang="vi-VN" sz="4000" b="1" dirty="0">
                          <a:effectLst/>
                          <a:latin typeface="Times New Roman" panose="02020603050405020304" pitchFamily="18" charset="0"/>
                          <a:cs typeface="Times New Roman" panose="02020603050405020304" pitchFamily="18" charset="0"/>
                        </a:rPr>
                        <a:t>Đánh giá nội dung cuộc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rgbClr val="B0E4F9"/>
                    </a:solidFill>
                  </a:tcPr>
                </a:tc>
                <a:tc>
                  <a:txBody>
                    <a:bodyPr/>
                    <a:lstStyle/>
                    <a:p>
                      <a:pPr algn="ctr">
                        <a:lnSpc>
                          <a:spcPct val="120000"/>
                        </a:lnSpc>
                        <a:spcAft>
                          <a:spcPts val="0"/>
                        </a:spcAft>
                      </a:pPr>
                      <a:r>
                        <a:rPr lang="vi-VN" sz="4000" b="1">
                          <a:effectLst/>
                          <a:latin typeface="Times New Roman" panose="02020603050405020304" pitchFamily="18" charset="0"/>
                          <a:cs typeface="Times New Roman" panose="02020603050405020304" pitchFamily="18" charset="0"/>
                        </a:rPr>
                        <a:t>Đạt</a:t>
                      </a:r>
                      <a:endParaRPr lang="en-US" sz="40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rgbClr val="B0E4F9"/>
                    </a:solidFill>
                  </a:tcPr>
                </a:tc>
                <a:tc>
                  <a:txBody>
                    <a:bodyPr/>
                    <a:lstStyle/>
                    <a:p>
                      <a:pPr algn="ctr">
                        <a:lnSpc>
                          <a:spcPct val="110000"/>
                        </a:lnSpc>
                        <a:spcAft>
                          <a:spcPts val="0"/>
                        </a:spcAft>
                      </a:pPr>
                      <a:r>
                        <a:rPr lang="vi-VN" sz="4000" b="1" dirty="0">
                          <a:effectLst/>
                          <a:latin typeface="Times New Roman" panose="02020603050405020304" pitchFamily="18" charset="0"/>
                          <a:cs typeface="Times New Roman" panose="02020603050405020304" pitchFamily="18" charset="0"/>
                        </a:rPr>
                        <a:t>Chưa đạt</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B0E4F9"/>
                    </a:solidFill>
                  </a:tcPr>
                </a:tc>
                <a:extLst>
                  <a:ext uri="{0D108BD9-81ED-4DB2-BD59-A6C34878D82A}">
                    <a16:rowId xmlns:a16="http://schemas.microsoft.com/office/drawing/2014/main" val="811193390"/>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Thảo luận đúng chủ đề</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62935553"/>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Các ý kiến thảo luận tập trung, không tản mạn.</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262600759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Tìm ra được phương pháp, cách thức học tập môn Ngữ văn hiệu quả.</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1597942911"/>
                  </a:ext>
                </a:extLst>
              </a:tr>
              <a:tr h="388365">
                <a:tc>
                  <a:txBody>
                    <a:bodyPr/>
                    <a:lstStyle/>
                    <a:p>
                      <a:pPr algn="ctr">
                        <a:lnSpc>
                          <a:spcPct val="120000"/>
                        </a:lnSpc>
                        <a:spcAft>
                          <a:spcPts val="0"/>
                        </a:spcAft>
                      </a:pPr>
                      <a:r>
                        <a:rPr lang="vi-VN" sz="4000" b="1" dirty="0">
                          <a:effectLst/>
                          <a:latin typeface="Times New Roman" panose="02020603050405020304" pitchFamily="18" charset="0"/>
                          <a:cs typeface="Times New Roman" panose="02020603050405020304" pitchFamily="18" charset="0"/>
                        </a:rPr>
                        <a:t>Đánh giá cách tổ chức, điều hành cuộc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extLst>
                  <a:ext uri="{0D108BD9-81ED-4DB2-BD59-A6C34878D82A}">
                    <a16:rowId xmlns:a16="http://schemas.microsoft.com/office/drawing/2014/main" val="570216779"/>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Xây dựng được tinh thần dân chủ, tôn trọng ý kiến khác biệt.</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418513348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Những người tham gia thảo luận thực hiện đúng vai trò của mình.</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714471088"/>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Thực hiện đúng tiến trình buổi thảo luận.</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1977254714"/>
                  </a:ext>
                </a:extLst>
              </a:tr>
              <a:tr h="606513">
                <a:tc>
                  <a:txBody>
                    <a:bodyPr/>
                    <a:lstStyle/>
                    <a:p>
                      <a:pPr algn="ctr">
                        <a:lnSpc>
                          <a:spcPct val="117000"/>
                        </a:lnSpc>
                        <a:spcAft>
                          <a:spcPts val="0"/>
                        </a:spcAft>
                      </a:pPr>
                      <a:r>
                        <a:rPr lang="vi-VN" sz="4000" b="1" dirty="0">
                          <a:effectLst/>
                          <a:latin typeface="Times New Roman" panose="02020603050405020304" pitchFamily="18" charset="0"/>
                          <a:cs typeface="Times New Roman" panose="02020603050405020304" pitchFamily="18" charset="0"/>
                        </a:rPr>
                        <a:t>Đánh giá cách sử dụng ngôn ngữ, </a:t>
                      </a:r>
                      <a:endParaRPr lang="en-US" sz="4000" b="1" dirty="0">
                        <a:effectLst/>
                        <a:latin typeface="Times New Roman" panose="02020603050405020304" pitchFamily="18" charset="0"/>
                        <a:cs typeface="Times New Roman" panose="02020603050405020304" pitchFamily="18" charset="0"/>
                      </a:endParaRPr>
                    </a:p>
                    <a:p>
                      <a:pPr algn="ctr">
                        <a:lnSpc>
                          <a:spcPct val="117000"/>
                        </a:lnSpc>
                        <a:spcAft>
                          <a:spcPts val="0"/>
                        </a:spcAft>
                      </a:pPr>
                      <a:r>
                        <a:rPr lang="vi-VN" sz="4000" b="1" dirty="0">
                          <a:effectLst/>
                          <a:latin typeface="Times New Roman" panose="02020603050405020304" pitchFamily="18" charset="0"/>
                          <a:cs typeface="Times New Roman" panose="02020603050405020304" pitchFamily="18" charset="0"/>
                        </a:rPr>
                        <a:t>các phương tiện hỗ trợ khi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extLst>
                  <a:ext uri="{0D108BD9-81ED-4DB2-BD59-A6C34878D82A}">
                    <a16:rowId xmlns:a16="http://schemas.microsoft.com/office/drawing/2014/main" val="4009707915"/>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ngôn ngữ nói</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2827658103"/>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ngôn ngữ cơ thể</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52028323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các phương tiện hỗ trợ</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dirty="0">
                          <a:effectLst/>
                          <a:latin typeface="Times New Roman" panose="02020603050405020304" pitchFamily="18" charset="0"/>
                          <a:cs typeface="Times New Roman" panose="02020603050405020304" pitchFamily="18" charset="0"/>
                        </a:rPr>
                        <a:t> </a:t>
                      </a:r>
                      <a:endParaRPr lang="en-US" sz="4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146207775"/>
                  </a:ext>
                </a:extLst>
              </a:tr>
            </a:tbl>
          </a:graphicData>
        </a:graphic>
      </p:graphicFrame>
      <p:pic>
        <p:nvPicPr>
          <p:cNvPr id="4" name="Picture 3">
            <a:extLst>
              <a:ext uri="{FF2B5EF4-FFF2-40B4-BE49-F238E27FC236}">
                <a16:creationId xmlns:a16="http://schemas.microsoft.com/office/drawing/2014/main" id="{110EF647-68D5-C183-84BD-EB139B811F63}"/>
              </a:ext>
            </a:extLst>
          </p:cNvPr>
          <p:cNvPicPr>
            <a:picLocks noChangeAspect="1"/>
          </p:cNvPicPr>
          <p:nvPr/>
        </p:nvPicPr>
        <p:blipFill>
          <a:blip r:embed="rId3"/>
          <a:stretch>
            <a:fillRect/>
          </a:stretch>
        </p:blipFill>
        <p:spPr>
          <a:xfrm>
            <a:off x="14020800" y="4398227"/>
            <a:ext cx="4136219" cy="5867400"/>
          </a:xfrm>
          <a:prstGeom prst="rect">
            <a:avLst/>
          </a:prstGeom>
        </p:spPr>
      </p:pic>
    </p:spTree>
    <p:extLst>
      <p:ext uri="{BB962C8B-B14F-4D97-AF65-F5344CB8AC3E}">
        <p14:creationId xmlns:p14="http://schemas.microsoft.com/office/powerpoint/2010/main" val="332450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00100"/>
            <a:ext cx="11506200" cy="1200329"/>
          </a:xfrm>
          <a:prstGeom prst="rect">
            <a:avLst/>
          </a:prstGeom>
        </p:spPr>
        <p:txBody>
          <a:bodyPr wrap="square">
            <a:spAutoFit/>
          </a:bodyPr>
          <a:lstStyle/>
          <a:p>
            <a:pPr algn="ctr"/>
            <a:r>
              <a:rPr lang="en-US" sz="7200" b="0" i="0" dirty="0" err="1">
                <a:solidFill>
                  <a:srgbClr val="C00000"/>
                </a:solidFill>
                <a:effectLst/>
                <a:latin typeface="#9Slide07 SVNBango" panose="02000000000000000000" pitchFamily="2" charset="0"/>
                <a:cs typeface="Times New Roman" panose="02020603050405020304" pitchFamily="18" charset="0"/>
              </a:rPr>
              <a:t>Hoạt</a:t>
            </a:r>
            <a:r>
              <a:rPr lang="en-US" sz="7200" b="0" i="0" dirty="0">
                <a:solidFill>
                  <a:srgbClr val="C00000"/>
                </a:solidFill>
                <a:effectLst/>
                <a:latin typeface="#9Slide07 SVNBango" panose="02000000000000000000" pitchFamily="2" charset="0"/>
                <a:cs typeface="Times New Roman" panose="02020603050405020304" pitchFamily="18" charset="0"/>
              </a:rPr>
              <a:t> </a:t>
            </a:r>
            <a:r>
              <a:rPr lang="en-US" sz="7200" b="0" i="0" dirty="0" err="1">
                <a:solidFill>
                  <a:srgbClr val="C00000"/>
                </a:solidFill>
                <a:effectLst/>
                <a:latin typeface="#9Slide07 SVNBango" panose="02000000000000000000" pitchFamily="2" charset="0"/>
                <a:cs typeface="Times New Roman" panose="02020603050405020304" pitchFamily="18" charset="0"/>
              </a:rPr>
              <a:t>động</a:t>
            </a:r>
            <a:r>
              <a:rPr lang="en-US" sz="7200" b="0" i="0" dirty="0">
                <a:solidFill>
                  <a:srgbClr val="C00000"/>
                </a:solidFill>
                <a:effectLst/>
                <a:latin typeface="#9Slide07 SVNBango" panose="02000000000000000000" pitchFamily="2" charset="0"/>
                <a:cs typeface="Times New Roman" panose="02020603050405020304" pitchFamily="18" charset="0"/>
              </a:rPr>
              <a:t> </a:t>
            </a:r>
            <a:r>
              <a:rPr lang="en-US" sz="7200" b="0" i="0" dirty="0" err="1">
                <a:solidFill>
                  <a:srgbClr val="C00000"/>
                </a:solidFill>
                <a:effectLst/>
                <a:latin typeface="#9Slide07 SVNBango" panose="02000000000000000000" pitchFamily="2" charset="0"/>
                <a:cs typeface="Times New Roman" panose="02020603050405020304" pitchFamily="18" charset="0"/>
              </a:rPr>
              <a:t>nhóm</a:t>
            </a:r>
            <a:endParaRPr lang="en-US" sz="7200" b="0" i="0" dirty="0">
              <a:solidFill>
                <a:srgbClr val="C00000"/>
              </a:solidFill>
              <a:effectLst/>
              <a:latin typeface="#9Slide07 SVNBango" panose="02000000000000000000" pitchFamily="2" charset="0"/>
              <a:cs typeface="Times New Roman" panose="02020603050405020304" pitchFamily="18" charset="0"/>
            </a:endParaRPr>
          </a:p>
        </p:txBody>
      </p:sp>
      <p:sp>
        <p:nvSpPr>
          <p:cNvPr id="3" name="Freeform 4">
            <a:extLst>
              <a:ext uri="{FF2B5EF4-FFF2-40B4-BE49-F238E27FC236}">
                <a16:creationId xmlns:a16="http://schemas.microsoft.com/office/drawing/2014/main" id="{E3469141-6DC8-942B-3BF3-395BF6D66548}"/>
              </a:ext>
            </a:extLst>
          </p:cNvPr>
          <p:cNvSpPr/>
          <p:nvPr/>
        </p:nvSpPr>
        <p:spPr>
          <a:xfrm>
            <a:off x="11095463" y="2171700"/>
            <a:ext cx="6477000" cy="64770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60A00F2C-7E24-763F-CE58-8E4C9BEFF9F1}"/>
              </a:ext>
            </a:extLst>
          </p:cNvPr>
          <p:cNvSpPr/>
          <p:nvPr/>
        </p:nvSpPr>
        <p:spPr>
          <a:xfrm>
            <a:off x="685800" y="2634432"/>
            <a:ext cx="10210800" cy="686252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Chia </a:t>
            </a:r>
            <a:r>
              <a:rPr lang="en-US" sz="4400" dirty="0" err="1">
                <a:solidFill>
                  <a:srgbClr val="000000"/>
                </a:solidFill>
                <a:latin typeface="Times New Roman" panose="02020603050405020304" pitchFamily="18" charset="0"/>
                <a:cs typeface="Times New Roman" panose="02020603050405020304" pitchFamily="18" charset="0"/>
              </a:rPr>
              <a:t>lớp</a:t>
            </a:r>
            <a:r>
              <a:rPr lang="en-US" sz="4400" dirty="0">
                <a:solidFill>
                  <a:srgbClr val="000000"/>
                </a:solidFill>
                <a:latin typeface="Times New Roman" panose="02020603050405020304" pitchFamily="18" charset="0"/>
                <a:cs typeface="Times New Roman" panose="02020603050405020304" pitchFamily="18" charset="0"/>
              </a:rPr>
              <a:t> </a:t>
            </a:r>
            <a:r>
              <a:rPr lang="en-US" sz="4400" err="1">
                <a:solidFill>
                  <a:srgbClr val="000000"/>
                </a:solidFill>
                <a:latin typeface="Times New Roman" panose="02020603050405020304" pitchFamily="18" charset="0"/>
                <a:cs typeface="Times New Roman" panose="02020603050405020304" pitchFamily="18" charset="0"/>
              </a:rPr>
              <a:t>thành</a:t>
            </a:r>
            <a:r>
              <a:rPr lang="en-US" sz="4400">
                <a:solidFill>
                  <a:srgbClr val="000000"/>
                </a:solidFill>
                <a:latin typeface="Times New Roman" panose="02020603050405020304" pitchFamily="18" charset="0"/>
                <a:cs typeface="Times New Roman" panose="02020603050405020304" pitchFamily="18" charset="0"/>
              </a:rPr>
              <a:t> 4 </a:t>
            </a:r>
            <a:r>
              <a:rPr lang="en-US" sz="4400" dirty="0" err="1">
                <a:solidFill>
                  <a:srgbClr val="000000"/>
                </a:solidFill>
                <a:latin typeface="Times New Roman" panose="02020603050405020304" pitchFamily="18" charset="0"/>
                <a:cs typeface="Times New Roman" panose="02020603050405020304" pitchFamily="18" charset="0"/>
              </a:rPr>
              <a:t>nhóm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Nội</a:t>
            </a:r>
            <a:r>
              <a:rPr lang="en-US" sz="4400" dirty="0">
                <a:solidFill>
                  <a:srgbClr val="000000"/>
                </a:solidFill>
                <a:latin typeface="Times New Roman" panose="02020603050405020304" pitchFamily="18" charset="0"/>
                <a:cs typeface="Times New Roman" panose="02020603050405020304" pitchFamily="18" charset="0"/>
              </a:rPr>
              <a:t> dung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Ngữ</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endParaRPr lang="en-US" sz="4400" b="1" dirty="0">
              <a:solidFill>
                <a:srgbClr val="FF0000"/>
              </a:solidFill>
              <a:latin typeface="Times New Roman" panose="02020603050405020304" pitchFamily="18" charset="0"/>
              <a:cs typeface="Times New Roman" panose="02020603050405020304" pitchFamily="18" charset="0"/>
            </a:endParaRPr>
          </a:p>
          <a:p>
            <a:pPr lvl="0" algn="just" defTabSz="1645920">
              <a:buClr>
                <a:srgbClr val="000000"/>
              </a:buClr>
              <a:defRPr/>
            </a:pPr>
            <a:r>
              <a:rPr lang="en-US" sz="4399" b="1" kern="0" dirty="0">
                <a:solidFill>
                  <a:prstClr val="black"/>
                </a:solidFill>
                <a:latin typeface="Times New Roman" panose="02020603050405020304" pitchFamily="18" charset="0"/>
                <a:cs typeface="Times New Roman" panose="02020603050405020304" pitchFamily="18" charset="0"/>
                <a:sym typeface="Arial"/>
              </a:rPr>
              <a:t>+ </a:t>
            </a:r>
            <a:r>
              <a:rPr lang="vi-VN" sz="4399" b="1" kern="0" dirty="0">
                <a:solidFill>
                  <a:prstClr val="black"/>
                </a:solidFill>
                <a:latin typeface="Times New Roman" panose="02020603050405020304" pitchFamily="18" charset="0"/>
                <a:cs typeface="Times New Roman" panose="02020603050405020304" pitchFamily="18" charset="0"/>
                <a:sym typeface="Arial"/>
              </a:rPr>
              <a:t>Thư kí</a:t>
            </a:r>
            <a:r>
              <a:rPr lang="en-US" sz="4399" b="1" kern="0" dirty="0">
                <a:solidFill>
                  <a:prstClr val="black"/>
                </a:solidFill>
                <a:latin typeface="Times New Roman" panose="02020603050405020304" pitchFamily="18" charset="0"/>
                <a:cs typeface="Times New Roman" panose="02020603050405020304" pitchFamily="18" charset="0"/>
                <a:sym typeface="Arial"/>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Ghi</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chép</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những</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nội</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dung, ý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kiến</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trong</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cuộc</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thảo</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luận</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phiếu</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số</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1)</a:t>
            </a:r>
          </a:p>
          <a:p>
            <a:pPr lvl="0" algn="just" defTabSz="1645920">
              <a:buClr>
                <a:srgbClr val="000000"/>
              </a:buClr>
              <a:defRPr/>
            </a:pP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Cá</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nhân</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trong</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từng</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nhóm</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Hoàn</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thành</a:t>
            </a:r>
            <a:r>
              <a:rPr lang="en-US" sz="4399" kern="0" dirty="0">
                <a:solidFill>
                  <a:srgbClr val="000000"/>
                </a:solidFill>
                <a:latin typeface="Times New Roman" panose="02020603050405020304" pitchFamily="18" charset="0"/>
                <a:cs typeface="Times New Roman" panose="02020603050405020304" pitchFamily="18" charset="0"/>
                <a:sym typeface="Arial"/>
              </a:rPr>
              <a:t> PHT </a:t>
            </a:r>
            <a:r>
              <a:rPr lang="en-US" sz="4399" kern="0" dirty="0" err="1">
                <a:solidFill>
                  <a:srgbClr val="000000"/>
                </a:solidFill>
                <a:latin typeface="Times New Roman" panose="02020603050405020304" pitchFamily="18" charset="0"/>
                <a:cs typeface="Times New Roman" panose="02020603050405020304" pitchFamily="18" charset="0"/>
                <a:sym typeface="Arial"/>
              </a:rPr>
              <a:t>số</a:t>
            </a:r>
            <a:r>
              <a:rPr lang="en-US" sz="4399" kern="0" dirty="0">
                <a:solidFill>
                  <a:srgbClr val="000000"/>
                </a:solidFill>
                <a:latin typeface="Times New Roman" panose="02020603050405020304" pitchFamily="18" charset="0"/>
                <a:cs typeface="Times New Roman" panose="02020603050405020304" pitchFamily="18" charset="0"/>
                <a:sym typeface="Arial"/>
              </a:rPr>
              <a:t> 2</a:t>
            </a:r>
            <a:endParaRPr lang="vi-VN" sz="4399" kern="0" dirty="0">
              <a:solidFill>
                <a:srgbClr val="000000"/>
              </a:solidFill>
              <a:latin typeface="Times New Roman" panose="02020603050405020304" pitchFamily="18" charset="0"/>
              <a:cs typeface="Times New Roman" panose="02020603050405020304" pitchFamily="18" charset="0"/>
              <a:sym typeface="Arial"/>
            </a:endParaRPr>
          </a:p>
          <a:p>
            <a:pPr lvl="0" algn="just" defTabSz="1645920">
              <a:buClr>
                <a:srgbClr val="000000"/>
              </a:buClr>
              <a:defRPr/>
            </a:pP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Tập</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thể</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nhóm</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Lựa</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chọn</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những</a:t>
            </a:r>
            <a:r>
              <a:rPr lang="en-US" sz="4399" kern="0" dirty="0">
                <a:solidFill>
                  <a:srgbClr val="000000"/>
                </a:solidFill>
                <a:latin typeface="Times New Roman" panose="02020603050405020304" pitchFamily="18" charset="0"/>
                <a:cs typeface="Times New Roman" panose="02020603050405020304" pitchFamily="18" charset="0"/>
                <a:sym typeface="Arial"/>
              </a:rPr>
              <a:t> ý </a:t>
            </a:r>
            <a:r>
              <a:rPr lang="en-US" sz="4399" kern="0" dirty="0" err="1">
                <a:solidFill>
                  <a:srgbClr val="000000"/>
                </a:solidFill>
                <a:latin typeface="Times New Roman" panose="02020603050405020304" pitchFamily="18" charset="0"/>
                <a:cs typeface="Times New Roman" panose="02020603050405020304" pitchFamily="18" charset="0"/>
                <a:sym typeface="Arial"/>
              </a:rPr>
              <a:t>kiến</a:t>
            </a:r>
            <a:r>
              <a:rPr lang="en-US" sz="4399" kern="0" dirty="0">
                <a:solidFill>
                  <a:srgbClr val="000000"/>
                </a:solidFill>
                <a:latin typeface="Times New Roman" panose="02020603050405020304" pitchFamily="18" charset="0"/>
                <a:cs typeface="Times New Roman" panose="02020603050405020304" pitchFamily="18" charset="0"/>
                <a:sym typeface="Arial"/>
              </a:rPr>
              <a:t> hay, </a:t>
            </a:r>
            <a:r>
              <a:rPr lang="en-US" sz="4399" kern="0" dirty="0" err="1">
                <a:solidFill>
                  <a:srgbClr val="000000"/>
                </a:solidFill>
                <a:latin typeface="Times New Roman" panose="02020603050405020304" pitchFamily="18" charset="0"/>
                <a:cs typeface="Times New Roman" panose="02020603050405020304" pitchFamily="18" charset="0"/>
                <a:sym typeface="Arial"/>
              </a:rPr>
              <a:t>phù</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hợp</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điền</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vào</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phiếu</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3</a:t>
            </a:r>
          </a:p>
          <a:p>
            <a:pPr lvl="0" algn="just" defTabSz="1645920">
              <a:buClr>
                <a:srgbClr val="000000"/>
              </a:buClr>
              <a:defRPr/>
            </a:pPr>
            <a:endParaRPr lang="vi-VN" sz="4399" kern="0"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98219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BC884247-5DC9-4745-3A0D-75407EEF9EF8}"/>
              </a:ext>
            </a:extLst>
          </p:cNvPr>
          <p:cNvSpPr/>
          <p:nvPr/>
        </p:nvSpPr>
        <p:spPr>
          <a:xfrm>
            <a:off x="1905000" y="2297839"/>
            <a:ext cx="4004566" cy="7989161"/>
          </a:xfrm>
          <a:custGeom>
            <a:avLst/>
            <a:gdLst/>
            <a:ahLst/>
            <a:cxnLst/>
            <a:rect l="l" t="t" r="r" b="b"/>
            <a:pathLst>
              <a:path w="2062543" h="4114800">
                <a:moveTo>
                  <a:pt x="0" y="0"/>
                </a:moveTo>
                <a:lnTo>
                  <a:pt x="2062544" y="0"/>
                </a:lnTo>
                <a:lnTo>
                  <a:pt x="206254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FB0F0F73-829E-3921-02E7-CC3AA576023E}"/>
              </a:ext>
            </a:extLst>
          </p:cNvPr>
          <p:cNvPicPr>
            <a:picLocks noChangeAspect="1"/>
          </p:cNvPicPr>
          <p:nvPr/>
        </p:nvPicPr>
        <p:blipFill>
          <a:blip r:embed="rId4"/>
          <a:stretch>
            <a:fillRect/>
          </a:stretch>
        </p:blipFill>
        <p:spPr>
          <a:xfrm>
            <a:off x="7010400" y="0"/>
            <a:ext cx="7158751" cy="10287000"/>
          </a:xfrm>
          <a:prstGeom prst="rect">
            <a:avLst/>
          </a:prstGeom>
        </p:spPr>
      </p:pic>
    </p:spTree>
    <p:extLst>
      <p:ext uri="{BB962C8B-B14F-4D97-AF65-F5344CB8AC3E}">
        <p14:creationId xmlns:p14="http://schemas.microsoft.com/office/powerpoint/2010/main" val="18810453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3790E-4ED8-2185-62CF-DBEC69C79540}"/>
              </a:ext>
            </a:extLst>
          </p:cNvPr>
          <p:cNvPicPr>
            <a:picLocks noChangeAspect="1"/>
          </p:cNvPicPr>
          <p:nvPr/>
        </p:nvPicPr>
        <p:blipFill>
          <a:blip r:embed="rId3"/>
          <a:stretch>
            <a:fillRect/>
          </a:stretch>
        </p:blipFill>
        <p:spPr>
          <a:xfrm>
            <a:off x="4267200" y="-8363"/>
            <a:ext cx="7214598" cy="10287000"/>
          </a:xfrm>
          <a:prstGeom prst="rect">
            <a:avLst/>
          </a:prstGeom>
        </p:spPr>
      </p:pic>
      <p:sp>
        <p:nvSpPr>
          <p:cNvPr id="5" name="Freeform 5">
            <a:extLst>
              <a:ext uri="{FF2B5EF4-FFF2-40B4-BE49-F238E27FC236}">
                <a16:creationId xmlns:a16="http://schemas.microsoft.com/office/drawing/2014/main" id="{369F6380-A58A-C711-8956-46ECA5BFC179}"/>
              </a:ext>
            </a:extLst>
          </p:cNvPr>
          <p:cNvSpPr/>
          <p:nvPr/>
        </p:nvSpPr>
        <p:spPr>
          <a:xfrm>
            <a:off x="13258800" y="1642472"/>
            <a:ext cx="3429000" cy="8673335"/>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16303"/>
            </a:stretch>
          </a:blipFill>
        </p:spPr>
        <p:txBody>
          <a:bodyPr/>
          <a:lstStyle/>
          <a:p>
            <a:endParaRPr lang="en-US"/>
          </a:p>
        </p:txBody>
      </p:sp>
    </p:spTree>
    <p:extLst>
      <p:ext uri="{BB962C8B-B14F-4D97-AF65-F5344CB8AC3E}">
        <p14:creationId xmlns:p14="http://schemas.microsoft.com/office/powerpoint/2010/main" val="2349137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FA643-447A-F81A-55AA-9510E1103B81}"/>
              </a:ext>
            </a:extLst>
          </p:cNvPr>
          <p:cNvPicPr>
            <a:picLocks noChangeAspect="1"/>
          </p:cNvPicPr>
          <p:nvPr/>
        </p:nvPicPr>
        <p:blipFill>
          <a:blip r:embed="rId3"/>
          <a:stretch>
            <a:fillRect/>
          </a:stretch>
        </p:blipFill>
        <p:spPr>
          <a:xfrm>
            <a:off x="6477000" y="0"/>
            <a:ext cx="7246024" cy="10287000"/>
          </a:xfrm>
          <a:prstGeom prst="rect">
            <a:avLst/>
          </a:prstGeom>
        </p:spPr>
      </p:pic>
      <p:sp>
        <p:nvSpPr>
          <p:cNvPr id="5" name="Freeform 5">
            <a:extLst>
              <a:ext uri="{FF2B5EF4-FFF2-40B4-BE49-F238E27FC236}">
                <a16:creationId xmlns:a16="http://schemas.microsoft.com/office/drawing/2014/main" id="{3EDE726D-7B4B-9202-BBF2-8298978CD433}"/>
              </a:ext>
            </a:extLst>
          </p:cNvPr>
          <p:cNvSpPr/>
          <p:nvPr/>
        </p:nvSpPr>
        <p:spPr>
          <a:xfrm>
            <a:off x="1219200" y="1744692"/>
            <a:ext cx="5257800" cy="8520935"/>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r="-82784"/>
            </a:stretch>
          </a:blipFill>
        </p:spPr>
        <p:txBody>
          <a:bodyPr/>
          <a:lstStyle/>
          <a:p>
            <a:endParaRPr lang="en-US"/>
          </a:p>
        </p:txBody>
      </p:sp>
    </p:spTree>
    <p:extLst>
      <p:ext uri="{BB962C8B-B14F-4D97-AF65-F5344CB8AC3E}">
        <p14:creationId xmlns:p14="http://schemas.microsoft.com/office/powerpoint/2010/main" val="3354387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79DDD-3985-0E01-E18B-041525346A63}"/>
              </a:ext>
            </a:extLst>
          </p:cNvPr>
          <p:cNvPicPr>
            <a:picLocks noChangeAspect="1"/>
          </p:cNvPicPr>
          <p:nvPr/>
        </p:nvPicPr>
        <p:blipFill>
          <a:blip r:embed="rId3"/>
          <a:stretch>
            <a:fillRect/>
          </a:stretch>
        </p:blipFill>
        <p:spPr>
          <a:xfrm>
            <a:off x="495022" y="249908"/>
            <a:ext cx="17183378" cy="9617992"/>
          </a:xfrm>
          <a:prstGeom prst="rect">
            <a:avLst/>
          </a:prstGeom>
        </p:spPr>
      </p:pic>
      <p:sp>
        <p:nvSpPr>
          <p:cNvPr id="11" name="TextBox 11"/>
          <p:cNvSpPr txBox="1"/>
          <p:nvPr/>
        </p:nvSpPr>
        <p:spPr>
          <a:xfrm>
            <a:off x="5486400" y="2318023"/>
            <a:ext cx="7004506" cy="1219949"/>
          </a:xfrm>
          <a:prstGeom prst="rect">
            <a:avLst/>
          </a:prstGeom>
        </p:spPr>
        <p:txBody>
          <a:bodyPr lIns="0" tIns="0" rIns="0" bIns="0" rtlCol="0" anchor="t">
            <a:spAutoFit/>
          </a:bodyPr>
          <a:lstStyle/>
          <a:p>
            <a:pPr algn="ctr">
              <a:lnSpc>
                <a:spcPts val="11200"/>
              </a:lnSpc>
            </a:pPr>
            <a:r>
              <a:rPr lang="en-US" sz="6000" dirty="0" err="1">
                <a:solidFill>
                  <a:srgbClr val="3275C5"/>
                </a:solidFill>
                <a:latin typeface="#9Slide07 SFU Rhythm" panose="00000400000000000000" pitchFamily="2" charset="0"/>
              </a:rPr>
              <a:t>Nói</a:t>
            </a:r>
            <a:r>
              <a:rPr lang="en-US" sz="6000" dirty="0">
                <a:solidFill>
                  <a:srgbClr val="3275C5"/>
                </a:solidFill>
                <a:latin typeface="#9Slide07 SFU Rhythm" panose="00000400000000000000" pitchFamily="2" charset="0"/>
              </a:rPr>
              <a:t> </a:t>
            </a:r>
            <a:r>
              <a:rPr lang="en-US" sz="6000" dirty="0" err="1">
                <a:solidFill>
                  <a:srgbClr val="3275C5"/>
                </a:solidFill>
                <a:latin typeface="#9Slide07 SFU Rhythm" panose="00000400000000000000" pitchFamily="2" charset="0"/>
              </a:rPr>
              <a:t>và</a:t>
            </a:r>
            <a:r>
              <a:rPr lang="en-US" sz="6000" dirty="0">
                <a:solidFill>
                  <a:srgbClr val="3275C5"/>
                </a:solidFill>
                <a:latin typeface="#9Slide07 SFU Rhythm" panose="00000400000000000000" pitchFamily="2" charset="0"/>
              </a:rPr>
              <a:t> </a:t>
            </a:r>
            <a:r>
              <a:rPr lang="en-US" sz="6000" dirty="0" err="1">
                <a:solidFill>
                  <a:srgbClr val="3275C5"/>
                </a:solidFill>
                <a:latin typeface="#9Slide07 SFU Rhythm" panose="00000400000000000000" pitchFamily="2" charset="0"/>
              </a:rPr>
              <a:t>nghe</a:t>
            </a:r>
            <a:endParaRPr lang="en-US" sz="6000" dirty="0">
              <a:solidFill>
                <a:srgbClr val="3275C5"/>
              </a:solidFill>
              <a:latin typeface="#9Slide07 SFU Rhythm" panose="00000400000000000000" pitchFamily="2" charset="0"/>
            </a:endParaRPr>
          </a:p>
        </p:txBody>
      </p:sp>
      <p:sp>
        <p:nvSpPr>
          <p:cNvPr id="12" name="TextBox 12"/>
          <p:cNvSpPr txBox="1"/>
          <p:nvPr/>
        </p:nvSpPr>
        <p:spPr>
          <a:xfrm>
            <a:off x="1193021" y="4222909"/>
            <a:ext cx="16256779" cy="2215991"/>
          </a:xfrm>
          <a:prstGeom prst="rect">
            <a:avLst/>
          </a:prstGeom>
        </p:spPr>
        <p:txBody>
          <a:bodyPr wrap="square" lIns="0" tIns="0" rIns="0" bIns="0" rtlCol="0" anchor="t">
            <a:spAutoFit/>
          </a:bodyPr>
          <a:lstStyle/>
          <a:p>
            <a:pPr algn="ctr"/>
            <a:r>
              <a:rPr lang="en-US" sz="4800" dirty="0" err="1">
                <a:latin typeface="#9Slide04 Maitree Bold" panose="00000800000000000000" pitchFamily="2" charset="-34"/>
                <a:cs typeface="#9Slide04 Maitree Bold" panose="00000800000000000000" pitchFamily="2" charset="-34"/>
              </a:rPr>
              <a:t>Thảo</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luận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về</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một</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vấn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đề</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đáng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quan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tâm</a:t>
            </a:r>
            <a:endParaRPr lang="en-US" sz="4800" dirty="0">
              <a:latin typeface="#9Slide04 Maitree Bold" panose="00000800000000000000" pitchFamily="2" charset="-34"/>
              <a:cs typeface="#9Slide04 Maitree Bold" panose="00000800000000000000" pitchFamily="2" charset="-34"/>
            </a:endParaRPr>
          </a:p>
          <a:p>
            <a:pPr algn="ct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trong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đời</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sống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phù</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hợp</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với</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lứa</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tuổi</a:t>
            </a:r>
            <a:r>
              <a:rPr lang="en-US" sz="4800" dirty="0">
                <a:latin typeface="#9Slide04 Maitree Bold" panose="00000800000000000000" pitchFamily="2" charset="-34"/>
                <a:cs typeface="#9Slide04 Maitree Bold" panose="00000800000000000000" pitchFamily="2" charset="-34"/>
              </a:rPr>
              <a:t> </a:t>
            </a:r>
          </a:p>
          <a:p>
            <a:pPr algn="ctr"/>
            <a:r>
              <a:rPr lang="en-US" sz="4800" dirty="0">
                <a:latin typeface="#9Slide04 Maitree Bold" panose="00000800000000000000" pitchFamily="2" charset="-34"/>
                <a:cs typeface="#9Slide04 Maitree Bold" panose="00000800000000000000" pitchFamily="2" charset="-34"/>
              </a:rPr>
              <a:t>(</a:t>
            </a:r>
            <a:r>
              <a:rPr lang="en-US" sz="4800" dirty="0" err="1">
                <a:latin typeface="#9Slide04 Maitree Bold" panose="00000800000000000000" pitchFamily="2" charset="-34"/>
                <a:cs typeface="#9Slide04 Maitree Bold" panose="00000800000000000000" pitchFamily="2" charset="-34"/>
              </a:rPr>
              <a:t>Làm</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thế</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nào</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để</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học</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tốt</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môn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Ngữ</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văn</a:t>
            </a:r>
            <a:r>
              <a:rPr lang="en-US" sz="4800" dirty="0">
                <a:latin typeface="#9Slide04 Maitree Bold" panose="00000800000000000000" pitchFamily="2" charset="-34"/>
                <a:cs typeface="#9Slide04 Maitree Bold" panose="00000800000000000000" pitchFamily="2" charset="-34"/>
              </a:rPr>
              <a:t>)</a:t>
            </a:r>
          </a:p>
        </p:txBody>
      </p:sp>
      <p:sp>
        <p:nvSpPr>
          <p:cNvPr id="13" name="TextBox 13"/>
          <p:cNvSpPr txBox="1"/>
          <p:nvPr/>
        </p:nvSpPr>
        <p:spPr>
          <a:xfrm>
            <a:off x="2514600" y="499449"/>
            <a:ext cx="13258800" cy="1661993"/>
          </a:xfrm>
          <a:prstGeom prst="rect">
            <a:avLst/>
          </a:prstGeom>
        </p:spPr>
        <p:txBody>
          <a:bodyPr wrap="square" lIns="0" tIns="0" rIns="0" bIns="0" rtlCol="0" anchor="t">
            <a:spAutoFit/>
          </a:bodyPr>
          <a:lstStyle/>
          <a:p>
            <a:pPr algn="ctr"/>
            <a:r>
              <a:rPr lang="en-US" sz="5400" dirty="0" err="1">
                <a:solidFill>
                  <a:srgbClr val="002060"/>
                </a:solidFill>
                <a:latin typeface="#9Slide07 SVNBango" panose="02000000000000000000" pitchFamily="2" charset="0"/>
              </a:rPr>
              <a:t>Bài</a:t>
            </a:r>
            <a:r>
              <a:rPr lang="en-US" sz="5400" dirty="0">
                <a:solidFill>
                  <a:srgbClr val="002060"/>
                </a:solidFill>
                <a:latin typeface="#9Slide07 SVNBango" panose="02000000000000000000" pitchFamily="2" charset="0"/>
              </a:rPr>
              <a:t> 4. </a:t>
            </a:r>
          </a:p>
          <a:p>
            <a:pPr algn="ctr"/>
            <a:r>
              <a:rPr lang="en-US" sz="5400" dirty="0" err="1">
                <a:solidFill>
                  <a:srgbClr val="002060"/>
                </a:solidFill>
                <a:latin typeface="#9Slide07 SVNBango" panose="02000000000000000000" pitchFamily="2" charset="0"/>
              </a:rPr>
              <a:t>Khám</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phá</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vẻ</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đẹp</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văn</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chương</a:t>
            </a:r>
            <a:endParaRPr lang="vi-VN" sz="5400" dirty="0">
              <a:solidFill>
                <a:srgbClr val="002060"/>
              </a:solidFill>
            </a:endParaRPr>
          </a:p>
        </p:txBody>
      </p:sp>
      <p:sp>
        <p:nvSpPr>
          <p:cNvPr id="3" name="Freeform 2">
            <a:extLst>
              <a:ext uri="{FF2B5EF4-FFF2-40B4-BE49-F238E27FC236}">
                <a16:creationId xmlns:a16="http://schemas.microsoft.com/office/drawing/2014/main" id="{0877F5AA-B61E-FDD5-1B6F-93888F047FF2}"/>
              </a:ext>
            </a:extLst>
          </p:cNvPr>
          <p:cNvSpPr/>
          <p:nvPr/>
        </p:nvSpPr>
        <p:spPr>
          <a:xfrm>
            <a:off x="152400" y="6536785"/>
            <a:ext cx="7921843" cy="3723266"/>
          </a:xfrm>
          <a:custGeom>
            <a:avLst/>
            <a:gdLst/>
            <a:ahLst/>
            <a:cxnLst/>
            <a:rect l="l" t="t" r="r" b="b"/>
            <a:pathLst>
              <a:path w="7921843" h="3723266">
                <a:moveTo>
                  <a:pt x="0" y="0"/>
                </a:moveTo>
                <a:lnTo>
                  <a:pt x="7921843" y="0"/>
                </a:lnTo>
                <a:lnTo>
                  <a:pt x="7921843" y="3723266"/>
                </a:lnTo>
                <a:lnTo>
                  <a:pt x="0" y="3723266"/>
                </a:lnTo>
                <a:lnTo>
                  <a:pt x="0" y="0"/>
                </a:lnTo>
                <a:close/>
              </a:path>
            </a:pathLst>
          </a:custGeom>
          <a:blipFill>
            <a:blip r:embed="rId4"/>
            <a:stretch>
              <a:fillRect/>
            </a:stretch>
          </a:blipFill>
        </p:spPr>
        <p:txBody>
          <a:bodyPr/>
          <a:lstStyle/>
          <a:p>
            <a:endParaRPr lang="en-US"/>
          </a:p>
        </p:txBody>
      </p:sp>
      <p:sp>
        <p:nvSpPr>
          <p:cNvPr id="6" name="Freeform 3">
            <a:extLst>
              <a:ext uri="{FF2B5EF4-FFF2-40B4-BE49-F238E27FC236}">
                <a16:creationId xmlns:a16="http://schemas.microsoft.com/office/drawing/2014/main" id="{9F1764DE-E09F-7DE6-AB2D-54363587E33B}"/>
              </a:ext>
            </a:extLst>
          </p:cNvPr>
          <p:cNvSpPr/>
          <p:nvPr/>
        </p:nvSpPr>
        <p:spPr>
          <a:xfrm>
            <a:off x="9829800" y="7907714"/>
            <a:ext cx="7315200" cy="1883664"/>
          </a:xfrm>
          <a:custGeom>
            <a:avLst/>
            <a:gdLst/>
            <a:ahLst/>
            <a:cxnLst/>
            <a:rect l="l" t="t" r="r" b="b"/>
            <a:pathLst>
              <a:path w="7315200" h="1883664">
                <a:moveTo>
                  <a:pt x="0" y="0"/>
                </a:moveTo>
                <a:lnTo>
                  <a:pt x="7315200" y="0"/>
                </a:lnTo>
                <a:lnTo>
                  <a:pt x="7315200" y="1883664"/>
                </a:lnTo>
                <a:lnTo>
                  <a:pt x="0" y="1883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5925E88-BD2F-BF38-479C-F1806F6A3C0B}"/>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295400" y="2062046"/>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 </a:t>
            </a:r>
          </a:p>
          <a:p>
            <a:pPr algn="ctr">
              <a:lnSpc>
                <a:spcPts val="16799"/>
              </a:lnSpc>
            </a:pPr>
            <a:r>
              <a:rPr lang="en-US" sz="10000" dirty="0" err="1">
                <a:solidFill>
                  <a:srgbClr val="3275C5"/>
                </a:solidFill>
                <a:latin typeface="#9Slide07 IcielSoup of Justice" pitchFamily="2" charset="0"/>
              </a:rPr>
              <a:t>Trước</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khi</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thảo</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luận</a:t>
            </a:r>
            <a:endParaRPr lang="en-US" sz="10000" dirty="0">
              <a:solidFill>
                <a:srgbClr val="3275C5"/>
              </a:solidFill>
              <a:latin typeface="#9Slide07 IcielSoup of Justice" pitchFamily="2" charset="0"/>
            </a:endParaRPr>
          </a:p>
        </p:txBody>
      </p:sp>
      <p:sp>
        <p:nvSpPr>
          <p:cNvPr id="2" name="Freeform 5">
            <a:extLst>
              <a:ext uri="{FF2B5EF4-FFF2-40B4-BE49-F238E27FC236}">
                <a16:creationId xmlns:a16="http://schemas.microsoft.com/office/drawing/2014/main" id="{7BD47268-1B72-C50B-CB49-02B87B98842E}"/>
              </a:ext>
            </a:extLst>
          </p:cNvPr>
          <p:cNvSpPr/>
          <p:nvPr/>
        </p:nvSpPr>
        <p:spPr>
          <a:xfrm>
            <a:off x="12725400" y="1790700"/>
            <a:ext cx="5698998" cy="8229600"/>
          </a:xfrm>
          <a:custGeom>
            <a:avLst/>
            <a:gdLst/>
            <a:ahLst/>
            <a:cxnLst/>
            <a:rect l="l" t="t" r="r" b="b"/>
            <a:pathLst>
              <a:path w="5698998" h="8229600">
                <a:moveTo>
                  <a:pt x="0" y="0"/>
                </a:moveTo>
                <a:lnTo>
                  <a:pt x="5698998" y="0"/>
                </a:lnTo>
                <a:lnTo>
                  <a:pt x="5698998"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562100"/>
            <a:ext cx="16916400" cy="2123658"/>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Lập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nhóm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công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người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chủ</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trì</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thư</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kí</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chọn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quy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gian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Chuẩn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bị</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tốt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nội</a:t>
            </a:r>
            <a:r>
              <a:rPr lang="en-US" sz="4400" dirty="0">
                <a:solidFill>
                  <a:srgbClr val="000000"/>
                </a:solidFill>
                <a:latin typeface="Times New Roman" panose="02020603050405020304" pitchFamily="18" charset="0"/>
                <a:cs typeface="Times New Roman" panose="02020603050405020304" pitchFamily="18" charset="0"/>
              </a:rPr>
              <a:t> dung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Ngữ</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 name="Freeform 3"/>
          <p:cNvSpPr/>
          <p:nvPr/>
        </p:nvSpPr>
        <p:spPr>
          <a:xfrm>
            <a:off x="5653005" y="4762500"/>
            <a:ext cx="6981989" cy="5524500"/>
          </a:xfrm>
          <a:custGeom>
            <a:avLst/>
            <a:gdLst/>
            <a:ahLst/>
            <a:cxnLst/>
            <a:rect l="l" t="t" r="r" b="b"/>
            <a:pathLst>
              <a:path w="6088564" h="4817577">
                <a:moveTo>
                  <a:pt x="0" y="0"/>
                </a:moveTo>
                <a:lnTo>
                  <a:pt x="6088565" y="0"/>
                </a:lnTo>
                <a:lnTo>
                  <a:pt x="6088565" y="4817577"/>
                </a:lnTo>
                <a:lnTo>
                  <a:pt x="0" y="481757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521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1ABD556-B974-F459-105C-637DE4A7148A}"/>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4628847" y="2400300"/>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II.</a:t>
            </a:r>
          </a:p>
          <a:p>
            <a:pPr algn="ctr">
              <a:lnSpc>
                <a:spcPts val="16799"/>
              </a:lnSpc>
            </a:pPr>
            <a:r>
              <a:rPr lang="en-US" sz="10000" dirty="0" err="1">
                <a:solidFill>
                  <a:srgbClr val="3275C5"/>
                </a:solidFill>
                <a:latin typeface="#9Slide07 IcielSoup of Justice" pitchFamily="2" charset="0"/>
              </a:rPr>
              <a:t>Thảo</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luận</a:t>
            </a:r>
            <a:endParaRPr lang="en-US" sz="10000" dirty="0">
              <a:solidFill>
                <a:srgbClr val="3275C5"/>
              </a:solidFill>
              <a:latin typeface="#9Slide07 IcielSoup of Justice" pitchFamily="2" charset="0"/>
            </a:endParaRPr>
          </a:p>
        </p:txBody>
      </p:sp>
      <p:sp>
        <p:nvSpPr>
          <p:cNvPr id="4" name="Freeform 5">
            <a:extLst>
              <a:ext uri="{FF2B5EF4-FFF2-40B4-BE49-F238E27FC236}">
                <a16:creationId xmlns:a16="http://schemas.microsoft.com/office/drawing/2014/main" id="{8A987892-2A02-AA3F-9200-70657A770E6B}"/>
              </a:ext>
            </a:extLst>
          </p:cNvPr>
          <p:cNvSpPr/>
          <p:nvPr/>
        </p:nvSpPr>
        <p:spPr>
          <a:xfrm>
            <a:off x="304800" y="2057400"/>
            <a:ext cx="4855464" cy="8229600"/>
          </a:xfrm>
          <a:custGeom>
            <a:avLst/>
            <a:gdLst/>
            <a:ahLst/>
            <a:cxnLst/>
            <a:rect l="l" t="t" r="r" b="b"/>
            <a:pathLst>
              <a:path w="4855464" h="8229600">
                <a:moveTo>
                  <a:pt x="0" y="0"/>
                </a:moveTo>
                <a:lnTo>
                  <a:pt x="4855464" y="0"/>
                </a:lnTo>
                <a:lnTo>
                  <a:pt x="4855464"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4752104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36538"/>
            <a:ext cx="17068800" cy="1446550"/>
          </a:xfrm>
          <a:prstGeom prst="rect">
            <a:avLst/>
          </a:prstGeom>
          <a:solidFill>
            <a:schemeClr val="accent5">
              <a:lumMod val="20000"/>
              <a:lumOff val="80000"/>
            </a:schemeClr>
          </a:solidFill>
        </p:spPr>
        <p:txBody>
          <a:bodyPr wrap="square">
            <a:spAutoFit/>
          </a:bodyPr>
          <a:lstStyle/>
          <a:p>
            <a:r>
              <a:rPr lang="vi-VN" sz="4400" b="1" dirty="0">
                <a:latin typeface="Times New Roman" panose="02020603050405020304" pitchFamily="18" charset="0"/>
                <a:cs typeface="Times New Roman" panose="02020603050405020304" pitchFamily="18" charset="0"/>
              </a:rPr>
              <a:t>- Mở đầu: </a:t>
            </a:r>
            <a:r>
              <a:rPr lang="vi-VN" sz="4400" dirty="0">
                <a:latin typeface="Times New Roman" panose="02020603050405020304" pitchFamily="18" charset="0"/>
                <a:cs typeface="Times New Roman" panose="02020603050405020304" pitchFamily="18" charset="0"/>
              </a:rPr>
              <a:t>Người chủ trì nêu vấn đề thảo luận đã được thống nhất ở phần chuẩn bị.</a:t>
            </a:r>
          </a:p>
        </p:txBody>
      </p:sp>
      <p:sp>
        <p:nvSpPr>
          <p:cNvPr id="8" name="Rectangle 7"/>
          <p:cNvSpPr/>
          <p:nvPr/>
        </p:nvSpPr>
        <p:spPr>
          <a:xfrm>
            <a:off x="762000" y="2628900"/>
            <a:ext cx="17068800" cy="4154984"/>
          </a:xfrm>
          <a:prstGeom prst="rect">
            <a:avLst/>
          </a:prstGeom>
          <a:solidFill>
            <a:schemeClr val="accent5">
              <a:lumMod val="20000"/>
              <a:lumOff val="80000"/>
            </a:schemeClr>
          </a:solidFill>
        </p:spPr>
        <p:txBody>
          <a:bodyPr wrap="square">
            <a:spAutoFit/>
          </a:bodyPr>
          <a:lstStyle/>
          <a:p>
            <a:r>
              <a:rPr lang="vi-VN" sz="4400" b="1" dirty="0">
                <a:latin typeface="Times New Roman" panose="02020603050405020304" pitchFamily="18" charset="0"/>
                <a:cs typeface="Times New Roman" panose="02020603050405020304" pitchFamily="18" charset="0"/>
              </a:rPr>
              <a:t>- Triển khai:</a:t>
            </a:r>
          </a:p>
          <a:p>
            <a:r>
              <a:rPr lang="vi-VN" sz="4400" dirty="0">
                <a:latin typeface="Times New Roman" panose="02020603050405020304" pitchFamily="18" charset="0"/>
                <a:cs typeface="Times New Roman" panose="02020603050405020304" pitchFamily="18" charset="0"/>
              </a:rPr>
              <a:t>+ Mỗi thành viên phát biểu ý kiến dưới sự điều hành, kết nối của người chủ trì.</a:t>
            </a:r>
          </a:p>
          <a:p>
            <a:r>
              <a:rPr lang="vi-VN" sz="4400" dirty="0">
                <a:latin typeface="Times New Roman" panose="02020603050405020304" pitchFamily="18" charset="0"/>
                <a:cs typeface="Times New Roman" panose="02020603050405020304" pitchFamily="18" charset="0"/>
              </a:rPr>
              <a:t>+ Người chủ trì nhắc nhờ nếu người tham gia thảo luận phát biểu quá thời gian quy định.</a:t>
            </a:r>
          </a:p>
          <a:p>
            <a:r>
              <a:rPr lang="vi-VN" sz="4400" dirty="0">
                <a:latin typeface="Times New Roman" panose="02020603050405020304" pitchFamily="18" charset="0"/>
                <a:cs typeface="Times New Roman" panose="02020603050405020304" pitchFamily="18" charset="0"/>
              </a:rPr>
              <a:t>+ Những thành viên khác lắng nghe và trao đổi.</a:t>
            </a:r>
          </a:p>
        </p:txBody>
      </p:sp>
    </p:spTree>
    <p:extLst>
      <p:ext uri="{BB962C8B-B14F-4D97-AF65-F5344CB8AC3E}">
        <p14:creationId xmlns:p14="http://schemas.microsoft.com/office/powerpoint/2010/main" val="41667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155" y="647700"/>
            <a:ext cx="12261690" cy="769441"/>
          </a:xfrm>
          <a:prstGeom prst="rect">
            <a:avLst/>
          </a:prstGeom>
        </p:spPr>
        <p:txBody>
          <a:bodyPr wrap="none">
            <a:spAutoFit/>
          </a:bodyPr>
          <a:lstStyle/>
          <a:p>
            <a:r>
              <a:rPr lang="vi-VN" sz="4400" b="1" dirty="0">
                <a:solidFill>
                  <a:srgbClr val="FF0000"/>
                </a:solidFill>
                <a:latin typeface="Times New Roman" panose="02020603050405020304" pitchFamily="18" charset="0"/>
                <a:cs typeface="Times New Roman" panose="02020603050405020304" pitchFamily="18" charset="0"/>
              </a:rPr>
              <a:t>Khi thảo luận, người nói và người nghe cần chú ý:</a:t>
            </a:r>
          </a:p>
        </p:txBody>
      </p:sp>
      <p:graphicFrame>
        <p:nvGraphicFramePr>
          <p:cNvPr id="5" name="Table 4"/>
          <p:cNvGraphicFramePr>
            <a:graphicFrameLocks noGrp="1"/>
          </p:cNvGraphicFramePr>
          <p:nvPr>
            <p:extLst>
              <p:ext uri="{D42A27DB-BD31-4B8C-83A1-F6EECF244321}">
                <p14:modId xmlns:p14="http://schemas.microsoft.com/office/powerpoint/2010/main" val="970983359"/>
              </p:ext>
            </p:extLst>
          </p:nvPr>
        </p:nvGraphicFramePr>
        <p:xfrm>
          <a:off x="457200" y="1866900"/>
          <a:ext cx="17373600" cy="8077200"/>
        </p:xfrm>
        <a:graphic>
          <a:graphicData uri="http://schemas.openxmlformats.org/drawingml/2006/table">
            <a:tbl>
              <a:tblPr>
                <a:tableStyleId>{5940675A-B579-460E-94D1-54222C63F5DA}</a:tableStyleId>
              </a:tblPr>
              <a:tblGrid>
                <a:gridCol w="9995389">
                  <a:extLst>
                    <a:ext uri="{9D8B030D-6E8A-4147-A177-3AD203B41FA5}">
                      <a16:colId xmlns:a16="http://schemas.microsoft.com/office/drawing/2014/main" val="2133968379"/>
                    </a:ext>
                  </a:extLst>
                </a:gridCol>
                <a:gridCol w="7378211">
                  <a:extLst>
                    <a:ext uri="{9D8B030D-6E8A-4147-A177-3AD203B41FA5}">
                      <a16:colId xmlns:a16="http://schemas.microsoft.com/office/drawing/2014/main" val="1832567617"/>
                    </a:ext>
                  </a:extLst>
                </a:gridCol>
              </a:tblGrid>
              <a:tr h="822016">
                <a:tc>
                  <a:txBody>
                    <a:bodyPr/>
                    <a:lstStyle/>
                    <a:p>
                      <a:pPr algn="ctr"/>
                      <a:r>
                        <a:rPr lang="vi-VN" sz="4400" b="1" dirty="0">
                          <a:effectLst/>
                          <a:latin typeface="Times New Roman" panose="02020603050405020304" pitchFamily="18" charset="0"/>
                          <a:cs typeface="Times New Roman" panose="02020603050405020304" pitchFamily="18" charset="0"/>
                        </a:rPr>
                        <a:t>Người nói</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vi-VN" sz="4400" b="1" dirty="0">
                          <a:effectLst/>
                          <a:latin typeface="Times New Roman" panose="02020603050405020304" pitchFamily="18" charset="0"/>
                          <a:cs typeface="Times New Roman" panose="02020603050405020304" pitchFamily="18" charset="0"/>
                        </a:rPr>
                        <a:t>Người nghe</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537232746"/>
                  </a:ext>
                </a:extLst>
              </a:tr>
              <a:tr h="7255184">
                <a:tc>
                  <a:txBody>
                    <a:bodyPr/>
                    <a:lstStyle/>
                    <a:p>
                      <a:pPr algn="just"/>
                      <a:r>
                        <a:rPr lang="vi-VN" sz="4400" dirty="0">
                          <a:effectLst/>
                          <a:latin typeface="Times New Roman" panose="02020603050405020304" pitchFamily="18" charset="0"/>
                          <a:cs typeface="Times New Roman" panose="02020603050405020304" pitchFamily="18" charset="0"/>
                        </a:rPr>
                        <a:t>- Đưa ra ý kiến thảo luận đúng chủ đề, bám sát mạch thảo luận, tránh nói lạc đề, xa đề, thiếu kết nối với các ý kiến thảo luận trước đó.</a:t>
                      </a:r>
                    </a:p>
                    <a:p>
                      <a:pPr algn="just"/>
                      <a:r>
                        <a:rPr lang="vi-VN" sz="4400" dirty="0">
                          <a:effectLst/>
                          <a:latin typeface="Times New Roman" panose="02020603050405020304" pitchFamily="18" charset="0"/>
                          <a:cs typeface="Times New Roman" panose="02020603050405020304" pitchFamily="18" charset="0"/>
                        </a:rPr>
                        <a:t>- Các ý kiến được làm sáng tỏ bởi lí lẽ và bằng chứng xác đáng.</a:t>
                      </a:r>
                    </a:p>
                    <a:p>
                      <a:pPr algn="just"/>
                      <a:r>
                        <a:rPr lang="vi-VN" sz="4400" dirty="0">
                          <a:effectLst/>
                          <a:latin typeface="Times New Roman" panose="02020603050405020304" pitchFamily="18" charset="0"/>
                          <a:cs typeface="Times New Roman" panose="02020603050405020304" pitchFamily="18" charset="0"/>
                        </a:rPr>
                        <a:t>- Trình bày rõ ràng, mạch lạc; kết hợp giữa lời nói, cử chỉ, điệu bộ và các phương tiện hỗ trợ (nếu có).</a:t>
                      </a:r>
                    </a:p>
                    <a:p>
                      <a:pPr algn="just"/>
                      <a:r>
                        <a:rPr lang="vi-VN" sz="4400" dirty="0">
                          <a:effectLst/>
                          <a:latin typeface="Times New Roman" panose="02020603050405020304" pitchFamily="18" charset="0"/>
                          <a:cs typeface="Times New Roman" panose="02020603050405020304" pitchFamily="18" charset="0"/>
                        </a:rPr>
                        <a:t>- Đảm bảo thời gian theo quy định.</a:t>
                      </a:r>
                      <a:endParaRPr lang="vi-VN" sz="440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just"/>
                      <a:r>
                        <a:rPr lang="vi-VN" sz="4400" dirty="0">
                          <a:effectLst/>
                          <a:latin typeface="Times New Roman" panose="02020603050405020304" pitchFamily="18" charset="0"/>
                          <a:cs typeface="Times New Roman" panose="02020603050405020304" pitchFamily="18" charset="0"/>
                        </a:rPr>
                        <a:t>- Lắng nghe với tinh thần tôn trọng người nói; ghi chép các nội dung chính trong ý kiến phát biểu của mỗi thành viên tham gia thảo luận và những chỗ cần trao đổi với người nói.</a:t>
                      </a:r>
                    </a:p>
                    <a:p>
                      <a:pPr algn="just"/>
                      <a:r>
                        <a:rPr lang="vi-VN" sz="4400" dirty="0">
                          <a:effectLst/>
                          <a:latin typeface="Times New Roman" panose="02020603050405020304" pitchFamily="18" charset="0"/>
                          <a:cs typeface="Times New Roman" panose="02020603050405020304" pitchFamily="18" charset="0"/>
                        </a:rPr>
                        <a:t>- Ý kiến trao đổi cần rõ ràng, ngắn gọn; có thể đặt ra các câu hỏi để người nói giải đáp.</a:t>
                      </a:r>
                      <a:endParaRPr lang="vi-VN" sz="4400" dirty="0">
                        <a:solidFill>
                          <a:srgbClr val="00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2546053"/>
                  </a:ext>
                </a:extLst>
              </a:tr>
            </a:tbl>
          </a:graphicData>
        </a:graphic>
      </p:graphicFrame>
      <p:sp>
        <p:nvSpPr>
          <p:cNvPr id="2" name="Freeform 2">
            <a:extLst>
              <a:ext uri="{FF2B5EF4-FFF2-40B4-BE49-F238E27FC236}">
                <a16:creationId xmlns:a16="http://schemas.microsoft.com/office/drawing/2014/main" id="{AFD08800-F798-753E-7D0D-1F8C1F9508E3}"/>
              </a:ext>
            </a:extLst>
          </p:cNvPr>
          <p:cNvSpPr/>
          <p:nvPr/>
        </p:nvSpPr>
        <p:spPr>
          <a:xfrm>
            <a:off x="15849600" y="-1502108"/>
            <a:ext cx="3603257" cy="3004216"/>
          </a:xfrm>
          <a:custGeom>
            <a:avLst/>
            <a:gdLst/>
            <a:ahLst/>
            <a:cxnLst/>
            <a:rect l="l" t="t" r="r" b="b"/>
            <a:pathLst>
              <a:path w="4935292" h="4114800">
                <a:moveTo>
                  <a:pt x="0" y="0"/>
                </a:moveTo>
                <a:lnTo>
                  <a:pt x="4935293" y="0"/>
                </a:lnTo>
                <a:lnTo>
                  <a:pt x="493529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176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36538"/>
            <a:ext cx="17068800" cy="1446550"/>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Mở đầu: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Người chủ trì nêu vấn đề thảo luận đã được thống nhất ở phần chuẩn bị.</a:t>
            </a:r>
          </a:p>
        </p:txBody>
      </p:sp>
      <p:sp>
        <p:nvSpPr>
          <p:cNvPr id="8" name="Rectangle 7"/>
          <p:cNvSpPr/>
          <p:nvPr/>
        </p:nvSpPr>
        <p:spPr>
          <a:xfrm>
            <a:off x="762000" y="2628900"/>
            <a:ext cx="17068800" cy="4154984"/>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Mỗi thành viên phát biểu ý kiến dưới sự điều hành, kết nối của người chủ trì.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chủ trì nhắc nhờ nếu người tham gia thảo luận phát biểu quá thời gian quy định.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Những thành viên khác lắng nghe và trao đổi.</a:t>
            </a:r>
          </a:p>
        </p:txBody>
      </p:sp>
      <p:sp>
        <p:nvSpPr>
          <p:cNvPr id="4" name="Rectangle 3"/>
          <p:cNvSpPr/>
          <p:nvPr/>
        </p:nvSpPr>
        <p:spPr>
          <a:xfrm>
            <a:off x="762000" y="7329696"/>
            <a:ext cx="17068800" cy="2123658"/>
          </a:xfrm>
          <a:prstGeom prst="rect">
            <a:avLst/>
          </a:prstGeom>
          <a:solidFill>
            <a:schemeClr val="accent5">
              <a:lumMod val="20000"/>
              <a:lumOff val="80000"/>
            </a:schemeClr>
          </a:solidFill>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 Kết thúc: </a:t>
            </a:r>
            <a:r>
              <a:rPr lang="vi-VN" sz="4400" dirty="0">
                <a:solidFill>
                  <a:srgbClr val="000000"/>
                </a:solidFill>
                <a:latin typeface="Times New Roman" panose="02020603050405020304" pitchFamily="18" charset="0"/>
                <a:cs typeface="Times New Roman" panose="02020603050405020304" pitchFamily="18" charset="0"/>
              </a:rPr>
              <a:t>Người chủ trì tổng kết các nội dung chính đã thảo luận; khẳng định ý nghĩa của việc thảo luận về vấn đề: </a:t>
            </a:r>
            <a:r>
              <a:rPr lang="vi-VN" sz="4400" i="1" dirty="0">
                <a:solidFill>
                  <a:srgbClr val="000000"/>
                </a:solidFill>
                <a:latin typeface="Times New Roman" panose="02020603050405020304" pitchFamily="18" charset="0"/>
                <a:cs typeface="Times New Roman" panose="02020603050405020304" pitchFamily="18" charset="0"/>
              </a:rPr>
              <a:t>Làm thế nào để học tốt môn Ngữ văn?</a:t>
            </a:r>
            <a:r>
              <a:rPr lang="vi-VN" sz="4400" dirty="0">
                <a:solidFill>
                  <a:srgbClr val="000000"/>
                </a:solidFill>
                <a:latin typeface="Times New Roman" panose="02020603050405020304" pitchFamily="18" charset="0"/>
                <a:cs typeface="Times New Roman" panose="02020603050405020304" pitchFamily="18" charset="0"/>
              </a:rPr>
              <a:t>; cảm ơn sự đóng góp của các thành viên tham gia.</a:t>
            </a:r>
          </a:p>
        </p:txBody>
      </p:sp>
    </p:spTree>
    <p:extLst>
      <p:ext uri="{BB962C8B-B14F-4D97-AF65-F5344CB8AC3E}">
        <p14:creationId xmlns:p14="http://schemas.microsoft.com/office/powerpoint/2010/main" val="14939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44D23DB-6A1D-0240-5DFC-EA2F25812B6B}"/>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3276600" y="2552700"/>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III.</a:t>
            </a:r>
          </a:p>
          <a:p>
            <a:pPr algn="ctr">
              <a:lnSpc>
                <a:spcPts val="16799"/>
              </a:lnSpc>
            </a:pPr>
            <a:r>
              <a:rPr lang="en-US" sz="10000" dirty="0" err="1">
                <a:solidFill>
                  <a:srgbClr val="3275C5"/>
                </a:solidFill>
                <a:latin typeface="#9Slide07 IcielSoup of Justice" pitchFamily="2" charset="0"/>
              </a:rPr>
              <a:t>Đánh</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giá</a:t>
            </a:r>
            <a:endParaRPr lang="en-US" sz="10000" dirty="0">
              <a:solidFill>
                <a:srgbClr val="3275C5"/>
              </a:solidFill>
              <a:latin typeface="#9Slide07 IcielSoup of Justice" pitchFamily="2" charset="0"/>
            </a:endParaRPr>
          </a:p>
        </p:txBody>
      </p:sp>
      <p:sp>
        <p:nvSpPr>
          <p:cNvPr id="2" name="Freeform 6">
            <a:extLst>
              <a:ext uri="{FF2B5EF4-FFF2-40B4-BE49-F238E27FC236}">
                <a16:creationId xmlns:a16="http://schemas.microsoft.com/office/drawing/2014/main" id="{FBEA1836-37E0-AB13-DDDF-4C117A66DADA}"/>
              </a:ext>
            </a:extLst>
          </p:cNvPr>
          <p:cNvSpPr/>
          <p:nvPr/>
        </p:nvSpPr>
        <p:spPr>
          <a:xfrm>
            <a:off x="13716000" y="2057400"/>
            <a:ext cx="3785616" cy="8229600"/>
          </a:xfrm>
          <a:custGeom>
            <a:avLst/>
            <a:gdLst/>
            <a:ahLst/>
            <a:cxnLst/>
            <a:rect l="l" t="t" r="r" b="b"/>
            <a:pathLst>
              <a:path w="3785616" h="8229600">
                <a:moveTo>
                  <a:pt x="0" y="0"/>
                </a:moveTo>
                <a:lnTo>
                  <a:pt x="3785616" y="0"/>
                </a:lnTo>
                <a:lnTo>
                  <a:pt x="3785616"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1129513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1113</Words>
  <Application>Microsoft Office PowerPoint</Application>
  <PresentationFormat>Custom</PresentationFormat>
  <Paragraphs>103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#9Slide07 IcielSoup of Justice</vt:lpstr>
      <vt:lpstr>Arial</vt:lpstr>
      <vt:lpstr>Calibri</vt:lpstr>
      <vt:lpstr>#9Slide07 SFU Rhythm</vt:lpstr>
      <vt:lpstr>Times New Roman</vt:lpstr>
      <vt:lpstr>#9Slide04 Maitree Bold</vt:lpstr>
      <vt:lpstr>#9Slide07 SVNBango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Modern Minimalist Business Proposal Presentation</dc:title>
  <dc:creator>hoa pham</dc:creator>
  <cp:lastModifiedBy>hoa pham</cp:lastModifiedBy>
  <cp:revision>73</cp:revision>
  <dcterms:created xsi:type="dcterms:W3CDTF">2006-08-16T00:00:00Z</dcterms:created>
  <dcterms:modified xsi:type="dcterms:W3CDTF">2024-12-10T01:08:54Z</dcterms:modified>
  <dc:identifier>DAGGmZelRMg</dc:identifier>
</cp:coreProperties>
</file>