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315" r:id="rId2"/>
    <p:sldId id="326" r:id="rId3"/>
    <p:sldId id="256" r:id="rId4"/>
    <p:sldId id="317" r:id="rId5"/>
    <p:sldId id="337" r:id="rId6"/>
    <p:sldId id="327" r:id="rId7"/>
    <p:sldId id="318" r:id="rId8"/>
    <p:sldId id="319" r:id="rId9"/>
    <p:sldId id="324" r:id="rId10"/>
    <p:sldId id="338" r:id="rId11"/>
    <p:sldId id="269" r:id="rId12"/>
    <p:sldId id="329" r:id="rId13"/>
    <p:sldId id="339" r:id="rId14"/>
    <p:sldId id="330" r:id="rId15"/>
    <p:sldId id="331" r:id="rId16"/>
    <p:sldId id="333" r:id="rId17"/>
    <p:sldId id="334" r:id="rId18"/>
    <p:sldId id="335" r:id="rId19"/>
    <p:sldId id="336" r:id="rId20"/>
    <p:sldId id="328" r:id="rId21"/>
    <p:sldId id="309" r:id="rId22"/>
  </p:sldIdLst>
  <p:sldSz cx="9144000" cy="5143500" type="screen16x9"/>
  <p:notesSz cx="6858000" cy="9144000"/>
  <p:embeddedFontLst>
    <p:embeddedFont>
      <p:font typeface="Nanum Pen Script" panose="020B0604020202020204" charset="-127"/>
      <p:regular r:id="rId24"/>
    </p:embeddedFont>
    <p:embeddedFont>
      <p:font typeface="#9Slide03 Arima Madurai Bold" panose="020B0604020202020204" charset="0"/>
      <p:bold r:id="rId25"/>
    </p:embeddedFont>
    <p:embeddedFont>
      <p:font typeface="#9Slide03 Arima Madurai Medium" panose="020B0604020202020204" charset="0"/>
      <p:regular r:id="rId26"/>
    </p:embeddedFont>
    <p:embeddedFont>
      <p:font typeface="#9Slide03 NguyenHa 01" panose="020B0604020202020204" charset="0"/>
      <p:regular r:id="rId27"/>
    </p:embeddedFont>
    <p:embeddedFont>
      <p:font typeface="#9Slide05 Brannboll Ny" panose="020B0604020202020204" charset="0"/>
      <p:regular r:id="rId28"/>
    </p:embeddedFont>
    <p:embeddedFont>
      <p:font typeface="#9Slide07 Cadena" panose="020B0604020202020204" charset="0"/>
      <p:bold r:id="rId29"/>
    </p:embeddedFont>
    <p:embeddedFont>
      <p:font typeface="#9Slide07 SVNNexa Rust Slab Bla" panose="020B0606040200020203" charset="0"/>
      <p:bold r:id="rId30"/>
    </p:embeddedFont>
    <p:embeddedFont>
      <p:font typeface="Algerian" panose="04020705040A02060702" pitchFamily="82" charset="0"/>
      <p:regular r:id="rId31"/>
    </p:embeddedFont>
    <p:embeddedFont>
      <p:font typeface="Baloo Tammudu 2" panose="020B0604020202020204" charset="0"/>
      <p:regular r:id="rId32"/>
      <p:bold r:id="rId33"/>
    </p:embeddedFont>
    <p:embeddedFont>
      <p:font typeface="Roboto Condensed Light" panose="020000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28035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40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94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28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2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62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43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83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33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45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03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15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29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51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27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681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4"/>
        <p:cNvGrpSpPr/>
        <p:nvPr/>
      </p:nvGrpSpPr>
      <p:grpSpPr>
        <a:xfrm>
          <a:off x="0" y="0"/>
          <a:ext cx="0" cy="0"/>
          <a:chOff x="0" y="0"/>
          <a:chExt cx="0" cy="0"/>
        </a:xfrm>
      </p:grpSpPr>
      <p:grpSp>
        <p:nvGrpSpPr>
          <p:cNvPr id="195" name="Google Shape;195;p5"/>
          <p:cNvGrpSpPr/>
          <p:nvPr/>
        </p:nvGrpSpPr>
        <p:grpSpPr>
          <a:xfrm>
            <a:off x="-9" y="-31"/>
            <a:ext cx="9143740" cy="5141097"/>
            <a:chOff x="238125" y="845075"/>
            <a:chExt cx="7140200" cy="4014600"/>
          </a:xfrm>
        </p:grpSpPr>
        <p:sp>
          <p:nvSpPr>
            <p:cNvPr id="196" name="Google Shape;196;p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txBox="1">
            <a:spLocks noGrp="1"/>
          </p:cNvSpPr>
          <p:nvPr>
            <p:ph type="title"/>
          </p:nvPr>
        </p:nvSpPr>
        <p:spPr>
          <a:xfrm>
            <a:off x="1452675"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5"/>
          <p:cNvSpPr txBox="1">
            <a:spLocks noGrp="1"/>
          </p:cNvSpPr>
          <p:nvPr>
            <p:ph type="title" idx="2"/>
          </p:nvPr>
        </p:nvSpPr>
        <p:spPr>
          <a:xfrm>
            <a:off x="5107729"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5"/>
          <p:cNvSpPr txBox="1">
            <a:spLocks noGrp="1"/>
          </p:cNvSpPr>
          <p:nvPr>
            <p:ph type="subTitle" idx="1"/>
          </p:nvPr>
        </p:nvSpPr>
        <p:spPr>
          <a:xfrm>
            <a:off x="5107737"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5"/>
          <p:cNvSpPr txBox="1">
            <a:spLocks noGrp="1"/>
          </p:cNvSpPr>
          <p:nvPr>
            <p:ph type="subTitle" idx="3"/>
          </p:nvPr>
        </p:nvSpPr>
        <p:spPr>
          <a:xfrm>
            <a:off x="1452675"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37" name="Google Shape;237;p5"/>
          <p:cNvGrpSpPr/>
          <p:nvPr/>
        </p:nvGrpSpPr>
        <p:grpSpPr>
          <a:xfrm>
            <a:off x="590963" y="257523"/>
            <a:ext cx="8271047" cy="4558077"/>
            <a:chOff x="590963" y="257523"/>
            <a:chExt cx="8271047" cy="4558077"/>
          </a:xfrm>
        </p:grpSpPr>
        <p:grpSp>
          <p:nvGrpSpPr>
            <p:cNvPr id="238" name="Google Shape;238;p5"/>
            <p:cNvGrpSpPr/>
            <p:nvPr/>
          </p:nvGrpSpPr>
          <p:grpSpPr>
            <a:xfrm rot="473172" flipH="1">
              <a:off x="6739455" y="396748"/>
              <a:ext cx="2081036" cy="748643"/>
              <a:chOff x="-370250" y="165063"/>
              <a:chExt cx="2081125" cy="748675"/>
            </a:xfrm>
          </p:grpSpPr>
          <p:grpSp>
            <p:nvGrpSpPr>
              <p:cNvPr id="239" name="Google Shape;239;p5"/>
              <p:cNvGrpSpPr/>
              <p:nvPr/>
            </p:nvGrpSpPr>
            <p:grpSpPr>
              <a:xfrm>
                <a:off x="1359350" y="210138"/>
                <a:ext cx="351525" cy="226000"/>
                <a:chOff x="2671300" y="2198700"/>
                <a:chExt cx="351525" cy="226000"/>
              </a:xfrm>
            </p:grpSpPr>
            <p:sp>
              <p:nvSpPr>
                <p:cNvPr id="240" name="Google Shape;240;p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p:nvPr/>
          </p:nvSpPr>
          <p:spPr>
            <a:xfrm>
              <a:off x="590963"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8692400" y="2904700"/>
              <a:ext cx="103900" cy="115875"/>
              <a:chOff x="1385075" y="3682325"/>
              <a:chExt cx="103900" cy="115875"/>
            </a:xfrm>
          </p:grpSpPr>
          <p:sp>
            <p:nvSpPr>
              <p:cNvPr id="246" name="Google Shape;246;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5"/>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2646935" y="4544052"/>
              <a:ext cx="195076" cy="215146"/>
              <a:chOff x="3080000" y="3727500"/>
              <a:chExt cx="99625" cy="109875"/>
            </a:xfrm>
          </p:grpSpPr>
          <p:sp>
            <p:nvSpPr>
              <p:cNvPr id="250" name="Google Shape;250;p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a:off x="5521150" y="481463"/>
              <a:ext cx="103900" cy="115875"/>
              <a:chOff x="1385075" y="3682325"/>
              <a:chExt cx="103900" cy="115875"/>
            </a:xfrm>
          </p:grpSpPr>
          <p:sp>
            <p:nvSpPr>
              <p:cNvPr id="255" name="Google Shape;255;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5"/>
            <p:cNvSpPr/>
            <p:nvPr/>
          </p:nvSpPr>
          <p:spPr>
            <a:xfrm>
              <a:off x="6499288" y="46797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575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59" r:id="rId7"/>
    <p:sldLayoutId id="2147483671"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619598" y="215115"/>
            <a:ext cx="3048265"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9Slide07 Cadena" panose="02000503000000020004" pitchFamily="2" charset="0"/>
              </a:rPr>
              <a:t>AI NHANH HƠN?</a:t>
            </a:r>
            <a:endParaRPr sz="4800" dirty="0">
              <a:latin typeface="#9Slide07 Cadena" panose="02000503000000020004" pitchFamily="2" charset="0"/>
            </a:endParaRPr>
          </a:p>
        </p:txBody>
      </p:sp>
      <p:sp>
        <p:nvSpPr>
          <p:cNvPr id="2" name="Text Placeholder 1"/>
          <p:cNvSpPr>
            <a:spLocks noGrp="1"/>
          </p:cNvSpPr>
          <p:nvPr>
            <p:ph type="body" idx="1"/>
          </p:nvPr>
        </p:nvSpPr>
        <p:spPr>
          <a:xfrm>
            <a:off x="4516582" y="354386"/>
            <a:ext cx="3920837" cy="637310"/>
          </a:xfrm>
        </p:spPr>
        <p:txBody>
          <a:bodyPr/>
          <a:lstStyle/>
          <a:p>
            <a:pPr marL="152400" indent="0" algn="ctr">
              <a:buNone/>
            </a:pPr>
            <a:r>
              <a:rPr lang="en-US" sz="2400" dirty="0" err="1">
                <a:solidFill>
                  <a:schemeClr val="accent3">
                    <a:lumMod val="75000"/>
                  </a:schemeClr>
                </a:solidFill>
                <a:latin typeface="#9Slide03 NguyenHa 01" panose="02040603050506020204" pitchFamily="18" charset="0"/>
              </a:rPr>
              <a:t>Luật</a:t>
            </a:r>
            <a:r>
              <a:rPr lang="en-US" sz="2400" dirty="0">
                <a:solidFill>
                  <a:schemeClr val="accent3">
                    <a:lumMod val="75000"/>
                  </a:schemeClr>
                </a:solidFill>
                <a:latin typeface="#9Slide03 NguyenHa 01" panose="02040603050506020204" pitchFamily="18" charset="0"/>
              </a:rPr>
              <a:t> </a:t>
            </a:r>
            <a:r>
              <a:rPr lang="en-US" sz="2400" dirty="0" err="1">
                <a:solidFill>
                  <a:schemeClr val="accent3">
                    <a:lumMod val="75000"/>
                  </a:schemeClr>
                </a:solidFill>
                <a:latin typeface="#9Slide03 NguyenHa 01" panose="02040603050506020204" pitchFamily="18" charset="0"/>
              </a:rPr>
              <a:t>chơi</a:t>
            </a:r>
            <a:endParaRPr lang="en-US" sz="2400" dirty="0">
              <a:solidFill>
                <a:schemeClr val="accent3">
                  <a:lumMod val="75000"/>
                </a:schemeClr>
              </a:solidFill>
              <a:latin typeface="#9Slide03 NguyenHa 01" panose="02040603050506020204" pitchFamily="18" charset="0"/>
            </a:endParaRPr>
          </a:p>
        </p:txBody>
      </p:sp>
      <p:grpSp>
        <p:nvGrpSpPr>
          <p:cNvPr id="11" name="Google Shape;3995;p47"/>
          <p:cNvGrpSpPr/>
          <p:nvPr/>
        </p:nvGrpSpPr>
        <p:grpSpPr>
          <a:xfrm>
            <a:off x="496159" y="136307"/>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57399"/>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54121" y="1349960"/>
            <a:ext cx="4890019" cy="1332481"/>
          </a:xfrm>
          <a:prstGeom prst="rect">
            <a:avLst/>
          </a:prstGeom>
        </p:spPr>
        <p:txBody>
          <a:bodyPr wrap="square">
            <a:spAutoFit/>
          </a:bodyPr>
          <a:lstStyle/>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GV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ra</a:t>
            </a:r>
            <a:r>
              <a:rPr lang="en-US" sz="2400">
                <a:latin typeface="Times New Roman" panose="02020603050405020304" pitchFamily="18" charset="0"/>
                <a:ea typeface="Calibri" panose="020F0502020204030204" pitchFamily="34" charset="0"/>
                <a:cs typeface="Times New Roman" panose="02020603050405020304" pitchFamily="18" charset="0"/>
              </a:rPr>
              <a:t> hình ảnh,hs nhìn tranh đoán tên tác phẩm (hoặc văn bản), tác giả tương ứng.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8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6" name="Google Shape;2186;p31"/>
          <p:cNvGrpSpPr/>
          <p:nvPr/>
        </p:nvGrpSpPr>
        <p:grpSpPr>
          <a:xfrm flipH="1">
            <a:off x="8589817" y="61766"/>
            <a:ext cx="579591"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20;p32"/>
          <p:cNvGrpSpPr/>
          <p:nvPr/>
        </p:nvGrpSpPr>
        <p:grpSpPr>
          <a:xfrm>
            <a:off x="586667" y="3405297"/>
            <a:ext cx="1262916" cy="1804012"/>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716338" y="330374"/>
            <a:ext cx="8335660" cy="3046988"/>
          </a:xfrm>
          <a:prstGeom prst="rect">
            <a:avLst/>
          </a:prstGeom>
        </p:spPr>
        <p:txBody>
          <a:bodyPr wrap="square">
            <a:spAutoFit/>
          </a:bodyPr>
          <a:lstStyle/>
          <a:p>
            <a:pPr marL="342900" lvl="0" indent="-342900">
              <a:buFontTx/>
              <a:buChar char="-"/>
            </a:pPr>
            <a:r>
              <a:rPr lang="en-US" sz="2400">
                <a:solidFill>
                  <a:schemeClr val="accent1">
                    <a:lumMod val="75000"/>
                  </a:schemeClr>
                </a:solidFill>
                <a:latin typeface="Times New Roman" panose="02020603050405020304" pitchFamily="18" charset="0"/>
                <a:cs typeface="Times New Roman" panose="02020603050405020304" pitchFamily="18" charset="0"/>
              </a:rPr>
              <a:t>Những điều học hỏi được:</a:t>
            </a:r>
          </a:p>
          <a:p>
            <a:r>
              <a:rPr lang="en-US" sz="2400">
                <a:latin typeface="Times New Roman" panose="02020603050405020304" pitchFamily="18" charset="0"/>
                <a:cs typeface="Times New Roman" panose="02020603050405020304" pitchFamily="18" charset="0"/>
              </a:rPr>
              <a:t>+ Cần giới thiệu được tác giả, tác phẩm và nêu nhận xét khái quát về tác phẩm.</a:t>
            </a:r>
          </a:p>
          <a:p>
            <a:r>
              <a:rPr lang="en-US" sz="2400">
                <a:latin typeface="Times New Roman" panose="02020603050405020304" pitchFamily="18" charset="0"/>
                <a:cs typeface="Times New Roman" panose="02020603050405020304" pitchFamily="18" charset="0"/>
              </a:rPr>
              <a:t>+ Cần nêu rõ được nội dung chủ đề tác phẩm.</a:t>
            </a:r>
          </a:p>
          <a:p>
            <a:r>
              <a:rPr lang="en-US" sz="2400">
                <a:latin typeface="Times New Roman" panose="02020603050405020304" pitchFamily="18" charset="0"/>
                <a:cs typeface="Times New Roman" panose="02020603050405020304" pitchFamily="18" charset="0"/>
              </a:rPr>
              <a:t>+ Cần phân tích được đặc sắc nghệ thuật của tác phẩm.</a:t>
            </a:r>
          </a:p>
          <a:p>
            <a:r>
              <a:rPr lang="en-US" sz="2400">
                <a:latin typeface="Times New Roman" panose="02020603050405020304" pitchFamily="18" charset="0"/>
                <a:cs typeface="Times New Roman" panose="02020603050405020304" pitchFamily="18" charset="0"/>
              </a:rPr>
              <a:t>+ Cần triển khai được hệ thống luận điểm chặt chẽ, lí lẽ và bằng chứng xác đáng.</a:t>
            </a:r>
          </a:p>
          <a:p>
            <a:r>
              <a:rPr lang="en-US" sz="2400">
                <a:latin typeface="Times New Roman" panose="02020603050405020304" pitchFamily="18" charset="0"/>
                <a:cs typeface="Times New Roman" panose="02020603050405020304" pitchFamily="18" charset="0"/>
              </a:rPr>
              <a:t>+ Cần khẳng định được giá trị của tác phẩm,...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0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a:latin typeface="Times New Roman" panose="02020603050405020304" pitchFamily="18" charset="0"/>
                <a:cs typeface="Times New Roman" panose="02020603050405020304" pitchFamily="18" charset="0"/>
              </a:rPr>
              <a:t>THỰC HÀNH VIẾT</a:t>
            </a:r>
            <a:endParaRPr lang="en-US" sz="6600" dirty="0">
              <a:latin typeface="Times New Roman" panose="02020603050405020304" pitchFamily="18" charset="0"/>
              <a:cs typeface="Times New Roman" panose="02020603050405020304" pitchFamily="18"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512618" y="128546"/>
            <a:ext cx="8401948"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1014920" y="1189398"/>
            <a:ext cx="6381607" cy="2074414"/>
          </a:xfrm>
          <a:prstGeom prst="rect">
            <a:avLst/>
          </a:prstGeom>
        </p:spPr>
        <p:txBody>
          <a:bodyPr wrap="square">
            <a:spAutoFit/>
          </a:bodyPr>
          <a:lstStyle/>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3 BƯỚC: </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1: Trước khi viết</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2: Viết bài</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3: Sau khi viết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19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512618" y="128546"/>
            <a:ext cx="8401948"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874343" y="418443"/>
            <a:ext cx="6381607" cy="587853"/>
          </a:xfrm>
          <a:prstGeom prst="rect">
            <a:avLst/>
          </a:prstGeom>
        </p:spPr>
        <p:txBody>
          <a:bodyPr wrap="square">
            <a:spAutoFit/>
          </a:bodyPr>
          <a:lstStyle/>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1: TRƯỚC KHI VIẾT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Rectangle 84"/>
          <p:cNvSpPr/>
          <p:nvPr/>
        </p:nvSpPr>
        <p:spPr>
          <a:xfrm>
            <a:off x="843643" y="1319039"/>
            <a:ext cx="6399195" cy="941796"/>
          </a:xfrm>
          <a:prstGeom prst="rect">
            <a:avLst/>
          </a:prstGeom>
        </p:spPr>
        <p:txBody>
          <a:bodyPr wrap="square">
            <a:spAutoFit/>
          </a:bodyPr>
          <a:lstStyle/>
          <a:p>
            <a:pPr marL="514350" indent="-514350" algn="just">
              <a:lnSpc>
                <a:spcPct val="115000"/>
              </a:lnSpc>
              <a:buAutoNum type="alphaLcPeriod"/>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Lựa chọn đề tài</a:t>
            </a:r>
          </a:p>
          <a:p>
            <a:pPr algn="just">
              <a:lnSpc>
                <a:spcPct val="115000"/>
              </a:lnSpc>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 Lựa chọn tác phẩm để viết </a:t>
            </a:r>
            <a:endParaRPr lang="en-US" sz="24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6" name="Rectangle 85"/>
          <p:cNvSpPr/>
          <p:nvPr/>
        </p:nvSpPr>
        <p:spPr>
          <a:xfrm>
            <a:off x="843643" y="2715156"/>
            <a:ext cx="6381607" cy="483017"/>
          </a:xfrm>
          <a:prstGeom prst="rect">
            <a:avLst/>
          </a:prstGeom>
        </p:spPr>
        <p:txBody>
          <a:bodyPr wrap="square">
            <a:spAutoFit/>
          </a:bodyPr>
          <a:lstStyle/>
          <a:p>
            <a:pPr algn="just">
              <a:lnSpc>
                <a:spcPct val="115000"/>
              </a:lnSpc>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b. Tìm ý</a:t>
            </a:r>
            <a:endParaRPr lang="en-US" sz="24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4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anim calcmode="lin" valueType="num">
                                      <p:cBhvr additive="base">
                                        <p:cTn id="11"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anim calcmode="lin" valueType="num">
                                      <p:cBhvr additive="base">
                                        <p:cTn id="17"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1015793"/>
              </p:ext>
            </p:extLst>
          </p:nvPr>
        </p:nvGraphicFramePr>
        <p:xfrm>
          <a:off x="422564" y="775566"/>
          <a:ext cx="8645236" cy="3955781"/>
        </p:xfrm>
        <a:graphic>
          <a:graphicData uri="http://schemas.openxmlformats.org/drawingml/2006/table">
            <a:tbl>
              <a:tblPr firstRow="1" firstCol="1" bandRow="1">
                <a:tableStyleId>{385C4150-20DD-474F-B990-3C3E0802B237}</a:tableStyleId>
              </a:tblPr>
              <a:tblGrid>
                <a:gridCol w="6942079">
                  <a:extLst>
                    <a:ext uri="{9D8B030D-6E8A-4147-A177-3AD203B41FA5}">
                      <a16:colId xmlns:a16="http://schemas.microsoft.com/office/drawing/2014/main" val="20000"/>
                    </a:ext>
                  </a:extLst>
                </a:gridCol>
                <a:gridCol w="1703157">
                  <a:extLst>
                    <a:ext uri="{9D8B030D-6E8A-4147-A177-3AD203B41FA5}">
                      <a16:colId xmlns:a16="http://schemas.microsoft.com/office/drawing/2014/main" val="20001"/>
                    </a:ext>
                  </a:extLst>
                </a:gridCol>
              </a:tblGrid>
              <a:tr h="744942">
                <a:tc gridSpan="2">
                  <a:txBody>
                    <a:bodyPr/>
                    <a:lstStyle/>
                    <a:p>
                      <a:pPr algn="just">
                        <a:lnSpc>
                          <a:spcPct val="150000"/>
                        </a:lnSpc>
                        <a:spcAft>
                          <a:spcPts val="0"/>
                        </a:spcAft>
                        <a:tabLst>
                          <a:tab pos="2843530" algn="l"/>
                        </a:tabLst>
                      </a:pPr>
                      <a:r>
                        <a:rPr lang="vi-VN" sz="2000">
                          <a:effectLst/>
                          <a:latin typeface="+mj-lt"/>
                        </a:rPr>
                        <a:t>Họ và tên:……….	Lớp:…….</a:t>
                      </a:r>
                      <a:endParaRPr lang="en-US" sz="2000">
                        <a:effectLst/>
                        <a:latin typeface="+mj-lt"/>
                      </a:endParaRPr>
                    </a:p>
                    <a:p>
                      <a:pPr algn="just">
                        <a:lnSpc>
                          <a:spcPct val="150000"/>
                        </a:lnSpc>
                        <a:spcAft>
                          <a:spcPts val="0"/>
                        </a:spcAft>
                      </a:pPr>
                      <a:r>
                        <a:rPr lang="vi-VN" sz="2000">
                          <a:effectLst/>
                          <a:latin typeface="+mj-lt"/>
                        </a:rPr>
                        <a:t>Nhiệm vụ: Tìm ý cho bài văn</a:t>
                      </a:r>
                      <a:r>
                        <a:rPr lang="en-US" sz="2000">
                          <a:effectLst/>
                          <a:latin typeface="+mj-lt"/>
                        </a:rPr>
                        <a:t> </a:t>
                      </a:r>
                      <a:r>
                        <a:rPr lang="en-US" sz="2000">
                          <a:effectLst/>
                          <a:latin typeface="Times New Roman" panose="02020603050405020304" pitchFamily="18" charset="0"/>
                          <a:cs typeface="Times New Roman" panose="02020603050405020304" pitchFamily="18" charset="0"/>
                        </a:rPr>
                        <a:t>nghị</a:t>
                      </a:r>
                      <a:r>
                        <a:rPr lang="en-US" sz="2000" baseline="0">
                          <a:effectLst/>
                          <a:latin typeface="Times New Roman" panose="02020603050405020304" pitchFamily="18" charset="0"/>
                          <a:cs typeface="Times New Roman" panose="02020603050405020304" pitchFamily="18" charset="0"/>
                        </a:rPr>
                        <a:t> luận phân tích tác phẩm truyện</a:t>
                      </a:r>
                      <a:endParaRPr lang="en-US" sz="2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2000">
                          <a:effectLst/>
                          <a:latin typeface="+mj-lt"/>
                        </a:rPr>
                        <a:t>Gợi ý: HS suy nghĩ kĩ để chọn các thông tin phù hợp điền vào các ô trong bảng.</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630421">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Phân</a:t>
                      </a:r>
                      <a:r>
                        <a:rPr lang="en-US" sz="2000" baseline="0">
                          <a:effectLst/>
                          <a:latin typeface="Times New Roman" panose="02020603050405020304" pitchFamily="18" charset="0"/>
                          <a:cs typeface="Times New Roman" panose="02020603050405020304" pitchFamily="18" charset="0"/>
                        </a:rPr>
                        <a:t> tích</a:t>
                      </a: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chủ</a:t>
                      </a:r>
                      <a:r>
                        <a:rPr lang="en-US" sz="2000" baseline="0">
                          <a:effectLst/>
                          <a:latin typeface="Times New Roman" panose="02020603050405020304" pitchFamily="18" charset="0"/>
                          <a:cs typeface="Times New Roman" panose="02020603050405020304" pitchFamily="18" charset="0"/>
                        </a:rPr>
                        <a:t> đề, nội dung của tác phẩm truyện hoặc đoạn trích là gì? Có thể phân tích như thế nào?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76665">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Phân</a:t>
                      </a:r>
                      <a:r>
                        <a:rPr lang="en-US" sz="2000" baseline="0">
                          <a:effectLst/>
                          <a:latin typeface="Times New Roman" panose="02020603050405020304" pitchFamily="18" charset="0"/>
                          <a:cs typeface="Times New Roman" panose="02020603050405020304" pitchFamily="18" charset="0"/>
                        </a:rPr>
                        <a:t> tích đặc sắc nghệ thuật của tác phẩm hoặc đoạn trích? Hiệu quả thẩm mĩ của đặc sắc nghệ thuật mang lại?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03034">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T</a:t>
                      </a:r>
                      <a:r>
                        <a:rPr lang="en-US" sz="2000">
                          <a:effectLst/>
                          <a:latin typeface="Times New Roman" panose="02020603050405020304" pitchFamily="18" charset="0"/>
                          <a:cs typeface="Times New Roman" panose="02020603050405020304" pitchFamily="18" charset="0"/>
                        </a:rPr>
                        <a:t>ác</a:t>
                      </a:r>
                      <a:r>
                        <a:rPr lang="en-US" sz="2000" baseline="0">
                          <a:effectLst/>
                          <a:latin typeface="Times New Roman" panose="02020603050405020304" pitchFamily="18" charset="0"/>
                          <a:cs typeface="Times New Roman" panose="02020603050405020304" pitchFamily="18" charset="0"/>
                        </a:rPr>
                        <a:t> phẩm truyện (đoạn trích) có giá trị, ý nghĩa gì?</a:t>
                      </a:r>
                      <a:endParaRPr lang="en-US" sz="2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660072" y="57546"/>
            <a:ext cx="4260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43213" algn="l"/>
              </a:tabLst>
            </a:pPr>
            <a:r>
              <a:rPr kumimoji="0" lang="vi-VN" altLang="en-US" sz="1800" b="1" i="0" u="none" strike="noStrike" cap="none" normalizeH="0" baseline="0">
                <a:ln>
                  <a:noFill/>
                </a:ln>
                <a:solidFill>
                  <a:srgbClr val="7030A0"/>
                </a:solidFill>
                <a:effectLst/>
                <a:latin typeface="Arial" panose="020B0604020202020204" pitchFamily="34" charset="0"/>
                <a:ea typeface="Times New Roman" panose="02020603050405020304" pitchFamily="18" charset="0"/>
              </a:rPr>
              <a:t>PHIẾU HỌC TẬP SỐ 3</a:t>
            </a:r>
            <a:endParaRPr kumimoji="0" lang="en-US" altLang="en-US" sz="1800" b="0" i="0" u="none" strike="noStrike" cap="none" normalizeH="0" baseline="0">
              <a:ln>
                <a:noFill/>
              </a:ln>
              <a:solidFill>
                <a:srgbClr val="7030A0"/>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843213" algn="l"/>
              </a:tabLst>
            </a:pPr>
            <a:r>
              <a:rPr kumimoji="0" lang="vi-VN" altLang="en-US" sz="1800" b="1" i="0" u="none" strike="noStrike" cap="none" normalizeH="0" baseline="0">
                <a:ln>
                  <a:noFill/>
                </a:ln>
                <a:solidFill>
                  <a:srgbClr val="7030A0"/>
                </a:solidFill>
                <a:effectLst/>
                <a:latin typeface="Arial" panose="020B0604020202020204" pitchFamily="34" charset="0"/>
                <a:ea typeface="Times New Roman" panose="02020603050405020304" pitchFamily="18" charset="0"/>
              </a:rPr>
              <a:t>(Phiếu tìm ý)</a:t>
            </a:r>
            <a:endParaRPr kumimoji="0" lang="vi-VN" altLang="en-US" sz="1800" b="0" i="0" u="none" strike="noStrike" cap="none" normalizeH="0" baseline="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30194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1889" y="589365"/>
            <a:ext cx="8257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Mở</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tác phẩm truyện và nêu ý kiến khái quát về tác phẩm</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581889" y="1382514"/>
            <a:ext cx="825730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pPr marL="285750" marR="0" lvl="0" indent="-285750" defTabSz="914400" rtl="0" eaLnBrk="0" fontAlgn="base" latinLnBrk="0" hangingPunct="0">
              <a:lnSpc>
                <a:spcPct val="100000"/>
              </a:lnSpc>
              <a:spcBef>
                <a:spcPct val="0"/>
              </a:spcBef>
              <a:spcAft>
                <a:spcPct val="0"/>
              </a:spcAft>
              <a:buClrTx/>
              <a:buSzTx/>
              <a:buFontTx/>
              <a:buChar char="-"/>
              <a:tabLst>
                <a:tab pos="2843213" algn="l"/>
              </a:tabLst>
            </a:pPr>
            <a:r>
              <a:rPr lang="en-US" altLang="en-US" sz="200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Phân tích nội dung chủ đề của tác phẩm truyện (phân tích hiện thực đời sống, hình tượng con người, tư tưởng, tình cảm của nhà văn…) có lí lẽ và bằng chứng.</a:t>
            </a:r>
          </a:p>
          <a:p>
            <a:pPr marL="285750" marR="0" lvl="0" indent="-285750" defTabSz="914400" rtl="0" eaLnBrk="0" fontAlgn="base" latinLnBrk="0" hangingPunct="0">
              <a:lnSpc>
                <a:spcPct val="100000"/>
              </a:lnSpc>
              <a:spcBef>
                <a:spcPct val="0"/>
              </a:spcBef>
              <a:spcAft>
                <a:spcPct val="0"/>
              </a:spcAft>
              <a:buClrTx/>
              <a:buSzTx/>
              <a:buFontTx/>
              <a:buChar char="-"/>
              <a:tabLst>
                <a:tab pos="2843213" algn="l"/>
              </a:tabLst>
            </a:pP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Phân tích những nét đặc sắc về hình thức nghệ thuật của tác phẩm (cốt truyện, ngôi kể, tình huống, nghệ thuật xây dựng nhân vật, ngôn ngữ, thời gian, không gian…) và hiệu quả thẩm mĩ của nó, có lí lẽ và bằng chứng.</a:t>
            </a:r>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685799" y="4039155"/>
            <a:ext cx="8257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Kết</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ý nghĩa, giá trị của tác phẩm truyện.</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78869" y="904342"/>
            <a:ext cx="82573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lvl="0"/>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Mở</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lang="en-US" sz="2000">
                <a:solidFill>
                  <a:schemeClr val="bg2"/>
                </a:solidFill>
                <a:latin typeface="Times New Roman" panose="02020603050405020304" pitchFamily="18" charset="0"/>
                <a:cs typeface="Times New Roman" panose="02020603050405020304" pitchFamily="18" charset="0"/>
              </a:rPr>
              <a:t>Giới thiệu truyện ngắn </a:t>
            </a:r>
            <a:r>
              <a:rPr lang="en-US" sz="2000" i="1">
                <a:solidFill>
                  <a:schemeClr val="bg2"/>
                </a:solidFill>
                <a:latin typeface="Times New Roman" panose="02020603050405020304" pitchFamily="18" charset="0"/>
                <a:cs typeface="Times New Roman" panose="02020603050405020304" pitchFamily="18" charset="0"/>
              </a:rPr>
              <a:t>Những ngôi sao xa xôi</a:t>
            </a:r>
            <a:r>
              <a:rPr lang="en-US" sz="2000">
                <a:solidFill>
                  <a:schemeClr val="bg2"/>
                </a:solidFill>
                <a:latin typeface="Times New Roman" panose="02020603050405020304" pitchFamily="18" charset="0"/>
                <a:cs typeface="Times New Roman" panose="02020603050405020304" pitchFamily="18" charset="0"/>
              </a:rPr>
              <a:t> của Lê Minh Khuê</a:t>
            </a:r>
          </a:p>
          <a:p>
            <a:pPr lvl="0"/>
            <a:r>
              <a:rPr lang="en-US" sz="2000">
                <a:solidFill>
                  <a:schemeClr val="bg2"/>
                </a:solidFill>
                <a:latin typeface="Times New Roman" panose="02020603050405020304" pitchFamily="18" charset="0"/>
                <a:cs typeface="Times New Roman" panose="02020603050405020304" pitchFamily="18" charset="0"/>
              </a:rPr>
              <a:t>Khái quát về tác phẩm: một truyện ngắn thành công trong việc khắc hoạ hình ảnh những cô gái thanh niên xung phong trên tuyến đường Trường Sơn thời kì kháng chiến chống đế quốc Mỹ.</a:t>
            </a:r>
          </a:p>
        </p:txBody>
      </p:sp>
      <p:sp>
        <p:nvSpPr>
          <p:cNvPr id="5" name="Rectangle 1"/>
          <p:cNvSpPr>
            <a:spLocks noChangeArrowheads="1"/>
          </p:cNvSpPr>
          <p:nvPr/>
        </p:nvSpPr>
        <p:spPr bwMode="auto">
          <a:xfrm>
            <a:off x="678869" y="2227781"/>
            <a:ext cx="8257309"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pPr lvl="0"/>
            <a:r>
              <a:rPr lang="en-US" sz="2000">
                <a:solidFill>
                  <a:schemeClr val="bg2"/>
                </a:solidFill>
                <a:latin typeface="Times New Roman" panose="02020603050405020304" pitchFamily="18" charset="0"/>
                <a:cs typeface="Times New Roman" panose="02020603050405020304" pitchFamily="18" charset="0"/>
              </a:rPr>
              <a:t>- Phân tích nội dung chủ đề của tác phẩm:</a:t>
            </a:r>
          </a:p>
          <a:p>
            <a:r>
              <a:rPr lang="en-US" sz="2000">
                <a:solidFill>
                  <a:schemeClr val="bg2"/>
                </a:solidFill>
                <a:latin typeface="Times New Roman" panose="02020603050405020304" pitchFamily="18" charset="0"/>
                <a:cs typeface="Times New Roman" panose="02020603050405020304" pitchFamily="18" charset="0"/>
              </a:rPr>
              <a:t>+ Cuộc sống gian khổ, công việc nguy hiểm của ba cô gái ở trọng điểm trên tuyến đường (bằng chứng: ở trong một cái hang dưới chân cao điểm, quan sát địch ném bom, đánh dấu bom chưa nổ, phá bom,...).</a:t>
            </a:r>
          </a:p>
          <a:p>
            <a:r>
              <a:rPr lang="vi-VN" sz="2000">
                <a:solidFill>
                  <a:schemeClr val="bg2"/>
                </a:solidFill>
                <a:latin typeface="Times New Roman" panose="02020603050405020304" pitchFamily="18" charset="0"/>
                <a:cs typeface="Times New Roman" panose="02020603050405020304" pitchFamily="18" charset="0"/>
              </a:rPr>
              <a:t>+ Nét riêng của ba cô gái (bằng chứng).</a:t>
            </a:r>
            <a:endParaRPr lang="en-US" sz="2000">
              <a:solidFill>
                <a:schemeClr val="bg2"/>
              </a:solidFill>
              <a:latin typeface="Times New Roman" panose="02020603050405020304" pitchFamily="18" charset="0"/>
              <a:cs typeface="Times New Roman" panose="02020603050405020304" pitchFamily="18" charset="0"/>
            </a:endParaRPr>
          </a:p>
          <a:p>
            <a:r>
              <a:rPr lang="vi-VN" sz="2000">
                <a:solidFill>
                  <a:schemeClr val="bg2"/>
                </a:solidFill>
                <a:latin typeface="Times New Roman" panose="02020603050405020304" pitchFamily="18" charset="0"/>
                <a:cs typeface="Times New Roman" panose="02020603050405020304" pitchFamily="18" charset="0"/>
              </a:rPr>
              <a:t>+ Vẻ đẹp phẩm chất, tâm hồn của ba cô gái: gạn dạ, dũng cảm, không sợ hi sinh, quyết tâm hoàn thành nhiệm vụ,... (bằng chứng: thể hiện trong một lần phá bom). </a:t>
            </a:r>
            <a:endParaRPr lang="en-US" sz="2000">
              <a:solidFill>
                <a:schemeClr val="bg2"/>
              </a:solidFill>
              <a:latin typeface="Times New Roman" panose="02020603050405020304" pitchFamily="18" charset="0"/>
              <a:cs typeface="Times New Roman" panose="02020603050405020304" pitchFamily="18" charset="0"/>
            </a:endParaRPr>
          </a:p>
          <a:p>
            <a:endParaRPr lang="en-US"/>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149923" y="134901"/>
            <a:ext cx="7315200" cy="769441"/>
          </a:xfrm>
          <a:prstGeom prst="rect">
            <a:avLst/>
          </a:prstGeom>
          <a:noFill/>
        </p:spPr>
        <p:txBody>
          <a:bodyPr wrap="square" rtlCol="0">
            <a:spAutoFit/>
          </a:bodyPr>
          <a:lstStyle/>
          <a:p>
            <a:r>
              <a:rPr lang="en-US" sz="2200" b="1">
                <a:solidFill>
                  <a:schemeClr val="tx2">
                    <a:lumMod val="75000"/>
                  </a:schemeClr>
                </a:solidFill>
                <a:latin typeface="Times New Roman" panose="02020603050405020304" pitchFamily="18" charset="0"/>
                <a:cs typeface="Times New Roman" panose="02020603050405020304" pitchFamily="18" charset="0"/>
              </a:rPr>
              <a:t>Dàn bài tham khảo viết bài văn nghị luận phân tích tác phẩm truyện “Những ngôi sao xa xôi” của Lê Minh Khuê</a:t>
            </a:r>
          </a:p>
        </p:txBody>
      </p:sp>
    </p:spTree>
    <p:extLst>
      <p:ext uri="{BB962C8B-B14F-4D97-AF65-F5344CB8AC3E}">
        <p14:creationId xmlns:p14="http://schemas.microsoft.com/office/powerpoint/2010/main" val="182889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4180" y="466765"/>
            <a:ext cx="825730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r>
              <a:rPr lang="vi-VN" sz="2000">
                <a:solidFill>
                  <a:schemeClr val="bg2"/>
                </a:solidFill>
                <a:latin typeface="+mj-lt"/>
              </a:rPr>
              <a:t>– Phân tích một số nét đặc sắc về hình thức nghệ thuật của tác phẩm:</a:t>
            </a:r>
            <a:endParaRPr lang="en-US" sz="2000">
              <a:solidFill>
                <a:schemeClr val="bg2"/>
              </a:solidFill>
              <a:latin typeface="+mj-lt"/>
            </a:endParaRPr>
          </a:p>
          <a:p>
            <a:r>
              <a:rPr lang="vi-VN" sz="2000">
                <a:solidFill>
                  <a:schemeClr val="bg2"/>
                </a:solidFill>
                <a:latin typeface="+mj-lt"/>
              </a:rPr>
              <a:t>+ Kể chuyện theo ngôi thứ nhất (Phương Định – “tôi”) giúp cho nhân vật dễ dàng bộc lộ suy nghĩ, tâm trạng, cảm xúc.</a:t>
            </a:r>
            <a:endParaRPr lang="en-US" sz="2000">
              <a:solidFill>
                <a:schemeClr val="bg2"/>
              </a:solidFill>
              <a:latin typeface="+mj-lt"/>
            </a:endParaRPr>
          </a:p>
          <a:p>
            <a:r>
              <a:rPr lang="vi-VN" sz="2000">
                <a:solidFill>
                  <a:schemeClr val="bg2"/>
                </a:solidFill>
                <a:latin typeface="+mj-lt"/>
              </a:rPr>
              <a:t>+ Xây dựng nhân vật qua diễn biến tâm lí, hành động, lời nói, suy nghĩ,... (bằng chứng: nhân vật Phương Định).</a:t>
            </a:r>
            <a:endParaRPr lang="en-US" sz="2000">
              <a:solidFill>
                <a:schemeClr val="bg2"/>
              </a:solidFill>
              <a:latin typeface="+mj-lt"/>
            </a:endParaRPr>
          </a:p>
          <a:p>
            <a:r>
              <a:rPr lang="vi-VN" sz="2000">
                <a:solidFill>
                  <a:schemeClr val="bg2"/>
                </a:solidFill>
                <a:latin typeface="+mj-lt"/>
              </a:rPr>
              <a:t>+ Xây dựng tình huống truyện mang tính thử thách, nguy hiểm để nhân vật bộc lộ vẻ đẹp phẩm chất, tâm hồn (bằng chứng: tình huống phá bom).</a:t>
            </a:r>
            <a:endParaRPr lang="en-US" sz="2000">
              <a:solidFill>
                <a:schemeClr val="bg2"/>
              </a:solidFill>
              <a:latin typeface="+mj-lt"/>
            </a:endParaRPr>
          </a:p>
          <a:p>
            <a:r>
              <a:rPr lang="vi-VN" sz="2000">
                <a:solidFill>
                  <a:schemeClr val="bg2"/>
                </a:solidFill>
                <a:latin typeface="+mj-lt"/>
              </a:rPr>
              <a:t>+ Ngôn ngữ và nhịp điệu kể chuyện phù hợp với không khí khẩn trương của chiến trường (bằng chứng: các câu văn ngắn, nhịp nhanh trong truyện,...).</a:t>
            </a:r>
            <a:endParaRPr lang="en-US" sz="2000">
              <a:solidFill>
                <a:schemeClr val="bg2"/>
              </a:solidFill>
              <a:latin typeface="+mj-lt"/>
            </a:endParaRPr>
          </a:p>
          <a:p>
            <a:endParaRPr lang="en-US"/>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685799" y="3885267"/>
            <a:ext cx="82573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Kết</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ý nghĩa, giá trị của tác phẩm truyện “Những ngôi sao xa xôi”- Lê Minh Khuê.</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0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1888" y="677421"/>
            <a:ext cx="82573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lvl="0"/>
            <a:r>
              <a:rPr kumimoji="0" lang="en-US" altLang="en-US" sz="2000" b="1" i="0" u="none" strike="noStrike" cap="none" normalizeH="0" baseline="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1" i="0" u="none" strike="noStrike" cap="none" normalizeH="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 VIẾT BÀI</a:t>
            </a:r>
          </a:p>
          <a:p>
            <a:pPr lvl="0"/>
            <a:r>
              <a:rPr lang="en-US" sz="2000">
                <a:solidFill>
                  <a:schemeClr val="bg2"/>
                </a:solidFill>
                <a:latin typeface="Times New Roman" panose="02020603050405020304" pitchFamily="18" charset="0"/>
                <a:cs typeface="Times New Roman" panose="02020603050405020304" pitchFamily="18" charset="0"/>
              </a:rPr>
              <a:t>Khi viết em cần chú ý: </a:t>
            </a:r>
          </a:p>
          <a:p>
            <a:pPr lvl="0"/>
            <a:r>
              <a:rPr lang="en-US" sz="2000">
                <a:solidFill>
                  <a:schemeClr val="bg2"/>
                </a:solidFill>
                <a:latin typeface="Times New Roman" panose="02020603050405020304" pitchFamily="18" charset="0"/>
                <a:cs typeface="Times New Roman" panose="02020603050405020304" pitchFamily="18" charset="0"/>
              </a:rPr>
              <a:t>+ Đảm bảo đúng yêu cầu của kiểu bài nghị luận phân tích tác phẩm văn học, bám vào đặc trưng thể loại.</a:t>
            </a:r>
          </a:p>
          <a:p>
            <a:pPr lvl="0"/>
            <a:r>
              <a:rPr lang="en-US" sz="2000">
                <a:solidFill>
                  <a:schemeClr val="bg2"/>
                </a:solidFill>
                <a:latin typeface="Times New Roman" panose="02020603050405020304" pitchFamily="18" charset="0"/>
                <a:cs typeface="Times New Roman" panose="02020603050405020304" pitchFamily="18" charset="0"/>
              </a:rPr>
              <a:t>+ Tổ chức hệ thống luận điểm hợp lý, mỗi luận điểm cần được phân tích bằng lý lẽ, dẫn chứng hợp lý</a:t>
            </a:r>
          </a:p>
          <a:p>
            <a:pPr lvl="0"/>
            <a:r>
              <a:rPr lang="en-US" sz="2000">
                <a:solidFill>
                  <a:schemeClr val="bg2"/>
                </a:solidFill>
                <a:latin typeface="Times New Roman" panose="02020603050405020304" pitchFamily="18" charset="0"/>
                <a:cs typeface="Times New Roman" panose="02020603050405020304" pitchFamily="18" charset="0"/>
              </a:rPr>
              <a:t>+ Tập trung vào nét nổi bật của tác phẩm, tạo điểm nhấn cho bài viết.</a:t>
            </a:r>
            <a:endParaRPr lang="en-US"/>
          </a:p>
        </p:txBody>
      </p:sp>
      <p:sp>
        <p:nvSpPr>
          <p:cNvPr id="6" name="Rectangle 1"/>
          <p:cNvSpPr>
            <a:spLocks noChangeArrowheads="1"/>
          </p:cNvSpPr>
          <p:nvPr/>
        </p:nvSpPr>
        <p:spPr bwMode="auto">
          <a:xfrm>
            <a:off x="581888" y="3344939"/>
            <a:ext cx="82573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1" i="0" u="none" strike="noStrike" cap="none" normalizeH="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 CHỈNH SỬA BÀI VIẾT</a:t>
            </a:r>
          </a:p>
          <a:p>
            <a:pPr marL="0" marR="0" lvl="0" indent="0" defTabSz="914400" rtl="0" eaLnBrk="0" fontAlgn="base" latinLnBrk="0" hangingPunct="0">
              <a:lnSpc>
                <a:spcPct val="100000"/>
              </a:lnSpc>
              <a:spcBef>
                <a:spcPct val="0"/>
              </a:spcBef>
              <a:spcAft>
                <a:spcPct val="0"/>
              </a:spcAft>
              <a:buClrTx/>
              <a:buSzTx/>
              <a:buFontTx/>
              <a:buNone/>
              <a:tabLst>
                <a:tab pos="2843213" algn="l"/>
              </a:tabLst>
            </a:pPr>
            <a:r>
              <a:rPr lang="en-US" altLang="en-US" sz="2000">
                <a:solidFill>
                  <a:schemeClr val="bg2"/>
                </a:solidFill>
                <a:latin typeface="Times New Roman" panose="02020603050405020304" pitchFamily="18" charset="0"/>
                <a:cs typeface="Times New Roman" panose="02020603050405020304" pitchFamily="18" charset="0"/>
              </a:rPr>
              <a:t>Đọc lại và dựa vào phiếu tìm ý để chỉnh sửa bài viết</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02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graphicFrame>
        <p:nvGraphicFramePr>
          <p:cNvPr id="3" name="Table 2"/>
          <p:cNvGraphicFramePr>
            <a:graphicFrameLocks noGrp="1"/>
          </p:cNvGraphicFramePr>
          <p:nvPr>
            <p:extLst>
              <p:ext uri="{D42A27DB-BD31-4B8C-83A1-F6EECF244321}">
                <p14:modId xmlns:p14="http://schemas.microsoft.com/office/powerpoint/2010/main" val="1562853732"/>
              </p:ext>
            </p:extLst>
          </p:nvPr>
        </p:nvGraphicFramePr>
        <p:xfrm>
          <a:off x="654059" y="1287951"/>
          <a:ext cx="7388975" cy="3609216"/>
        </p:xfrm>
        <a:graphic>
          <a:graphicData uri="http://schemas.openxmlformats.org/drawingml/2006/table">
            <a:tbl>
              <a:tblPr firstRow="1" firstCol="1" bandRow="1">
                <a:tableStyleId>{385C4150-20DD-474F-B990-3C3E0802B237}</a:tableStyleId>
              </a:tblPr>
              <a:tblGrid>
                <a:gridCol w="4802566">
                  <a:extLst>
                    <a:ext uri="{9D8B030D-6E8A-4147-A177-3AD203B41FA5}">
                      <a16:colId xmlns:a16="http://schemas.microsoft.com/office/drawing/2014/main" val="20000"/>
                    </a:ext>
                  </a:extLst>
                </a:gridCol>
                <a:gridCol w="1174386">
                  <a:extLst>
                    <a:ext uri="{9D8B030D-6E8A-4147-A177-3AD203B41FA5}">
                      <a16:colId xmlns:a16="http://schemas.microsoft.com/office/drawing/2014/main" val="20001"/>
                    </a:ext>
                  </a:extLst>
                </a:gridCol>
                <a:gridCol w="1412023">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vi-VN" sz="1400">
                          <a:effectLst/>
                        </a:rPr>
                        <a:t>Tiêu chí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vi-VN" sz="1400">
                          <a:effectLst/>
                        </a:rPr>
                        <a:t>Có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tabLst>
                          <a:tab pos="712470" algn="l"/>
                        </a:tabLst>
                      </a:pPr>
                      <a:r>
                        <a:rPr lang="vi-VN" sz="1400">
                          <a:effectLst/>
                        </a:rPr>
                        <a:t>1) Bài v</a:t>
                      </a:r>
                      <a:r>
                        <a:rPr lang="en-US" sz="1400">
                          <a:effectLst/>
                        </a:rPr>
                        <a:t>iết</a:t>
                      </a:r>
                      <a:r>
                        <a:rPr lang="vi-VN" sz="1400">
                          <a:effectLst/>
                        </a:rPr>
                        <a:t> có giới thiệu được </a:t>
                      </a:r>
                      <a:r>
                        <a:rPr lang="en-US" sz="1400">
                          <a:effectLst/>
                        </a:rPr>
                        <a:t>tác</a:t>
                      </a:r>
                      <a:r>
                        <a:rPr lang="en-US" sz="1400" baseline="0">
                          <a:effectLst/>
                        </a:rPr>
                        <a:t> phẩm truyện và</a:t>
                      </a:r>
                      <a:r>
                        <a:rPr lang="vi-VN" sz="1400">
                          <a:effectLst/>
                        </a:rPr>
                        <a:t>khái quát về tác </a:t>
                      </a:r>
                      <a:r>
                        <a:rPr lang="en-US" sz="1400">
                          <a:effectLst/>
                        </a:rPr>
                        <a:t>phẩm</a:t>
                      </a:r>
                      <a:r>
                        <a:rPr lang="en-US" sz="1400" baseline="0">
                          <a:effectLst/>
                        </a:rPr>
                        <a:t> </a:t>
                      </a: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1400">
                          <a:effectLst/>
                        </a:rPr>
                        <a:t>2</a:t>
                      </a:r>
                      <a:r>
                        <a:rPr lang="vi-VN" sz="1400">
                          <a:effectLst/>
                        </a:rPr>
                        <a:t>) Bài văn có phân tích nội dung </a:t>
                      </a:r>
                      <a:r>
                        <a:rPr lang="en-US" sz="1400">
                          <a:effectLst/>
                        </a:rPr>
                        <a:t>chủ</a:t>
                      </a:r>
                      <a:r>
                        <a:rPr lang="en-US" sz="1400" baseline="0">
                          <a:effectLst/>
                        </a:rPr>
                        <a:t> đề</a:t>
                      </a:r>
                      <a:r>
                        <a:rPr lang="vi-VN" sz="1400">
                          <a:effectLst/>
                        </a:rPr>
                        <a:t> của </a:t>
                      </a:r>
                      <a:r>
                        <a:rPr lang="en-US" sz="1400">
                          <a:effectLst/>
                        </a:rPr>
                        <a:t>tác</a:t>
                      </a:r>
                      <a:r>
                        <a:rPr lang="en-US" sz="1400" baseline="0">
                          <a:effectLst/>
                        </a:rPr>
                        <a:t> phẩm</a:t>
                      </a:r>
                      <a:r>
                        <a:rPr lang="vi-VN" sz="1400">
                          <a:effectLst/>
                        </a:rPr>
                        <a:t> để làm rõ 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vi-VN" sz="1400">
                          <a:effectLst/>
                        </a:rPr>
                        <a:t>4) Bài văn có phân tích tác dụng của nét đặc sắc về nghệ thuật </a:t>
                      </a:r>
                      <a:r>
                        <a:rPr lang="en-US" sz="1400">
                          <a:effectLst/>
                        </a:rPr>
                        <a:t>tác</a:t>
                      </a:r>
                      <a:r>
                        <a:rPr lang="en-US" sz="1400" baseline="0">
                          <a:effectLst/>
                        </a:rPr>
                        <a:t> phẩm </a:t>
                      </a: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50000"/>
                        </a:lnSpc>
                        <a:spcAft>
                          <a:spcPts val="0"/>
                        </a:spcAft>
                      </a:pPr>
                      <a:r>
                        <a:rPr lang="vi-VN" sz="1400">
                          <a:effectLst/>
                        </a:rPr>
                        <a:t>5) Bài văn có khẳng định giá trị, ý nghĩa của </a:t>
                      </a:r>
                      <a:r>
                        <a:rPr lang="en-US" sz="1400">
                          <a:effectLst/>
                        </a:rPr>
                        <a:t>tác</a:t>
                      </a:r>
                      <a:r>
                        <a:rPr lang="en-US" sz="1400" baseline="0">
                          <a:effectLst/>
                        </a:rPr>
                        <a:t> phẩm</a:t>
                      </a:r>
                      <a:endParaRPr lang="en-US" sz="1200">
                        <a:effectLst/>
                      </a:endParaRPr>
                    </a:p>
                    <a:p>
                      <a:pPr algn="just">
                        <a:lnSpc>
                          <a:spcPct val="150000"/>
                        </a:lnSpc>
                        <a:spcAft>
                          <a:spcPts val="0"/>
                        </a:spcAft>
                      </a:pP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50000"/>
                        </a:lnSpc>
                        <a:spcAft>
                          <a:spcPts val="0"/>
                        </a:spcAft>
                      </a:pPr>
                      <a:r>
                        <a:rPr lang="vi-VN" sz="1400">
                          <a:effectLst/>
                        </a:rPr>
                        <a:t>6) Bài văn có đảm bảo yêu cầu về chính tả, diễn đạt (dùng từ, đặt câu, sử dụng từ ngữ liên kết câu và liên kết đoạn văn,...) 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259189" y="179445"/>
            <a:ext cx="80422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tabLst>
                <a:tab pos="71278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71278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71278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71278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71278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71278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71278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71278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712788" algn="l"/>
              </a:tabLst>
              <a:defRPr>
                <a:solidFill>
                  <a:schemeClr val="tx1"/>
                </a:solidFill>
                <a:latin typeface="Arial" panose="020B0604020202020204" pitchFamily="34" charset="0"/>
              </a:defRPr>
            </a:lvl9pPr>
          </a:lstStyle>
          <a:p>
            <a:pPr marL="0" marR="0" lvl="0" indent="12700" algn="ctr" defTabSz="914400" rtl="0" eaLnBrk="0" fontAlgn="base" latinLnBrk="0" hangingPunct="0">
              <a:lnSpc>
                <a:spcPct val="100000"/>
              </a:lnSpc>
              <a:spcBef>
                <a:spcPct val="0"/>
              </a:spcBef>
              <a:spcAft>
                <a:spcPct val="0"/>
              </a:spcAft>
              <a:buClrTx/>
              <a:buSzTx/>
              <a:buFontTx/>
              <a:buNone/>
              <a:tabLst>
                <a:tab pos="712788" algn="l"/>
              </a:tabLst>
            </a:pPr>
            <a:r>
              <a:rPr kumimoji="0" lang="vi-VN" altLang="en-US" sz="2400" b="1" i="0" u="none" strike="noStrike" cap="none" normalizeH="0" baseline="0">
                <a:ln>
                  <a:noFill/>
                </a:ln>
                <a:solidFill>
                  <a:srgbClr val="7030A0"/>
                </a:solidFill>
                <a:effectLst/>
                <a:latin typeface="+mj-lt"/>
                <a:ea typeface="Arial" panose="020B0604020202020204" pitchFamily="34" charset="0"/>
              </a:rPr>
              <a:t>BẢNG KIỂM</a:t>
            </a:r>
            <a:endParaRPr kumimoji="0" lang="en-US" altLang="en-US" sz="2400" b="0" i="0" u="none" strike="noStrike" cap="none" normalizeH="0" baseline="0">
              <a:ln>
                <a:noFill/>
              </a:ln>
              <a:solidFill>
                <a:srgbClr val="7030A0"/>
              </a:solidFill>
              <a:effectLst/>
              <a:latin typeface="+mj-lt"/>
            </a:endParaRPr>
          </a:p>
          <a:p>
            <a:pPr marL="0" marR="0" lvl="0" indent="12700" algn="ctr" defTabSz="914400" rtl="0" eaLnBrk="0" fontAlgn="base" latinLnBrk="0" hangingPunct="0">
              <a:lnSpc>
                <a:spcPct val="100000"/>
              </a:lnSpc>
              <a:spcBef>
                <a:spcPct val="0"/>
              </a:spcBef>
              <a:spcAft>
                <a:spcPct val="0"/>
              </a:spcAft>
              <a:buClrTx/>
              <a:buSzTx/>
              <a:buFontTx/>
              <a:buNone/>
              <a:tabLst>
                <a:tab pos="712788" algn="l"/>
              </a:tabLst>
            </a:pPr>
            <a:r>
              <a:rPr kumimoji="0" lang="vi-VN" altLang="en-US" sz="2400" b="0" i="0" u="none" strike="noStrike" cap="none" normalizeH="0" baseline="0">
                <a:ln>
                  <a:noFill/>
                </a:ln>
                <a:solidFill>
                  <a:srgbClr val="7030A0"/>
                </a:solidFill>
                <a:effectLst/>
                <a:latin typeface="+mj-lt"/>
                <a:ea typeface="Times New Roman" panose="02020603050405020304" pitchFamily="18" charset="0"/>
              </a:rPr>
              <a:t>Hoàn thiện và kiểm tra theo các yêu cầu trong bảng kiểm sau</a:t>
            </a:r>
            <a:endParaRPr kumimoji="0" lang="en-US" altLang="en-US" sz="2400" b="0" i="0" u="none" strike="noStrike" cap="none" normalizeH="0" baseline="0">
              <a:ln>
                <a:noFill/>
              </a:ln>
              <a:solidFill>
                <a:srgbClr val="7030A0"/>
              </a:solidFill>
              <a:effectLst/>
              <a:latin typeface="+mj-lt"/>
            </a:endParaRPr>
          </a:p>
          <a:p>
            <a:pPr marL="0" marR="0" lvl="0" indent="12700" algn="l" defTabSz="914400" rtl="0" eaLnBrk="0" fontAlgn="base" latinLnBrk="0" hangingPunct="0">
              <a:lnSpc>
                <a:spcPct val="100000"/>
              </a:lnSpc>
              <a:spcBef>
                <a:spcPct val="0"/>
              </a:spcBef>
              <a:spcAft>
                <a:spcPct val="0"/>
              </a:spcAft>
              <a:buClrTx/>
              <a:buSzTx/>
              <a:buFontTx/>
              <a:buNone/>
              <a:tabLst>
                <a:tab pos="712788" algn="l"/>
              </a:tabLst>
            </a:pPr>
            <a:endParaRPr kumimoji="0" lang="en-US" altLang="en-US" sz="24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92657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2133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4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Chuyện người con gái Nam Xương- Nguyễn Dữ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909888" cy="3927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888" y="0"/>
            <a:ext cx="3123768" cy="39277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656" y="1"/>
            <a:ext cx="3110344" cy="3927764"/>
          </a:xfrm>
          <a:prstGeom prst="rect">
            <a:avLst/>
          </a:prstGeom>
        </p:spPr>
      </p:pic>
      <p:sp>
        <p:nvSpPr>
          <p:cNvPr id="9" name="Title 1"/>
          <p:cNvSpPr txBox="1">
            <a:spLocks/>
          </p:cNvSpPr>
          <p:nvPr/>
        </p:nvSpPr>
        <p:spPr>
          <a:xfrm>
            <a:off x="3086317" y="41371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8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Lão Hạc- Nam Cao</a:t>
            </a:r>
          </a:p>
        </p:txBody>
      </p:sp>
      <p:sp>
        <p:nvSpPr>
          <p:cNvPr id="10" name="Title 1"/>
          <p:cNvSpPr txBox="1">
            <a:spLocks/>
          </p:cNvSpPr>
          <p:nvPr/>
        </p:nvSpPr>
        <p:spPr>
          <a:xfrm>
            <a:off x="6113535" y="41371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8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Tắt đèn- Ngô Tất Tố</a:t>
            </a:r>
          </a:p>
        </p:txBody>
      </p:sp>
    </p:spTree>
    <p:extLst>
      <p:ext uri="{BB962C8B-B14F-4D97-AF65-F5344CB8AC3E}">
        <p14:creationId xmlns:p14="http://schemas.microsoft.com/office/powerpoint/2010/main" val="30621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dirty="0" err="1">
                <a:latin typeface="#9Slide07 SVNNexa Rust Slab Bla" panose="020B0606040200020203" pitchFamily="34" charset="0"/>
              </a:rPr>
              <a:t>Luyện</a:t>
            </a:r>
            <a:r>
              <a:rPr lang="en-US" sz="6600" dirty="0">
                <a:latin typeface="#9Slide07 SVNNexa Rust Slab Bla" panose="020B0606040200020203" pitchFamily="34" charset="0"/>
              </a:rPr>
              <a:t> </a:t>
            </a:r>
            <a:r>
              <a:rPr lang="en-US" sz="6600" dirty="0" err="1">
                <a:latin typeface="#9Slide07 SVNNexa Rust Slab Bla" panose="020B0606040200020203" pitchFamily="34" charset="0"/>
              </a:rPr>
              <a:t>tập</a:t>
            </a:r>
            <a:endParaRPr lang="en-US" sz="6600" dirty="0">
              <a:latin typeface="#9Slide07 SVNNexa Rust Slab Bla" panose="020B0606040200020203" pitchFamily="34"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17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41"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732" y="122846"/>
            <a:ext cx="357918" cy="9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Users\Administrator\Desktop\images\004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202" y="285000"/>
            <a:ext cx="374445" cy="1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C:\Users\Administrator\Desktop\images\004_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99" y="163837"/>
            <a:ext cx="507123" cy="15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Users\Administrator\Desktop\images\004_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669" y="163838"/>
            <a:ext cx="649074"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72" y="585768"/>
            <a:ext cx="749441" cy="19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188" y="720475"/>
            <a:ext cx="2435520" cy="340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755" y="1783933"/>
            <a:ext cx="6117645" cy="2640723"/>
          </a:xfrm>
          <a:prstGeom prst="rect">
            <a:avLst/>
          </a:prstGeom>
        </p:spPr>
        <p:txBody>
          <a:bodyPr wrap="square">
            <a:spAutoFit/>
          </a:bodyPr>
          <a:lstStyle/>
          <a:p>
            <a:pPr algn="just">
              <a:lnSpc>
                <a:spcPct val="115000"/>
              </a:lnSpc>
            </a:pP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tìm</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lập</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dàn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a:latin typeface="#9Slide03 Arima Madurai Medium" panose="00000600000000000000" pitchFamily="2" charset="0"/>
                <a:ea typeface="Calibri" panose="020F0502020204030204" pitchFamily="34" charset="0"/>
                <a:cs typeface="#9Slide03 Arima Madurai Medium" panose="00000600000000000000" pitchFamily="2" charset="0"/>
              </a:rPr>
              <a:t>ý hãy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viết</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3600" b="1">
                <a:latin typeface="#9Slide03 Arima Madurai Medium" panose="00000600000000000000" pitchFamily="2" charset="0"/>
                <a:ea typeface="Calibri" panose="020F0502020204030204" pitchFamily="34" charset="0"/>
                <a:cs typeface="#9Slide03 Arima Madurai Medium" panose="00000600000000000000" pitchFamily="2" charset="0"/>
              </a:rPr>
              <a:t> văn nghị luận phân tích một tác phẩm truyện em thích?</a:t>
            </a:r>
            <a:endParaRPr lang="en-US" sz="36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19528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29"/>
          <p:cNvGrpSpPr/>
          <p:nvPr/>
        </p:nvGrpSpPr>
        <p:grpSpPr>
          <a:xfrm>
            <a:off x="1102900"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7" name="Google Shape;1967;p29"/>
          <p:cNvSpPr txBox="1">
            <a:spLocks noGrp="1"/>
          </p:cNvSpPr>
          <p:nvPr>
            <p:ph type="ctrTitle"/>
          </p:nvPr>
        </p:nvSpPr>
        <p:spPr>
          <a:xfrm rot="-190517">
            <a:off x="1634683" y="640004"/>
            <a:ext cx="6311873" cy="3211100"/>
          </a:xfrm>
          <a:prstGeom prst="rect">
            <a:avLst/>
          </a:prstGeom>
        </p:spPr>
        <p:txBody>
          <a:bodyPr spcFirstLastPara="1" wrap="square" lIns="91425" tIns="91425" rIns="91425" bIns="91425" anchor="ctr" anchorCtr="0">
            <a:noAutofit/>
          </a:bodyPr>
          <a:lstStyle/>
          <a:p>
            <a:r>
              <a:rPr lang="es-ES" sz="4400">
                <a:solidFill>
                  <a:srgbClr val="002060"/>
                </a:solidFill>
                <a:latin typeface="Algerian" panose="04020705040A02060702" pitchFamily="82" charset="0"/>
              </a:rPr>
              <a:t>TIẾT 50-51-52:</a:t>
            </a:r>
            <a:br>
              <a:rPr lang="es-ES" sz="4400">
                <a:solidFill>
                  <a:srgbClr val="002060"/>
                </a:solidFill>
                <a:latin typeface="Algerian" panose="04020705040A02060702" pitchFamily="82" charset="0"/>
              </a:rPr>
            </a:br>
            <a:r>
              <a:rPr lang="es-ES" sz="4400">
                <a:solidFill>
                  <a:srgbClr val="002060"/>
                </a:solidFill>
                <a:latin typeface="Algerian" panose="04020705040A02060702" pitchFamily="82" charset="0"/>
              </a:rPr>
              <a:t>VIẾT </a:t>
            </a:r>
            <a:r>
              <a:rPr lang="es-ES" sz="4400" dirty="0">
                <a:solidFill>
                  <a:srgbClr val="002060"/>
                </a:solidFill>
                <a:latin typeface="Algerian" panose="04020705040A02060702" pitchFamily="82" charset="0"/>
              </a:rPr>
              <a:t>BÀI VĂN</a:t>
            </a:r>
            <a:br>
              <a:rPr lang="en-US" sz="4400">
                <a:solidFill>
                  <a:srgbClr val="002060"/>
                </a:solidFill>
                <a:latin typeface="Algerian" panose="04020705040A02060702" pitchFamily="82" charset="0"/>
              </a:rPr>
            </a:br>
            <a:r>
              <a:rPr lang="en-US" sz="4400">
                <a:solidFill>
                  <a:srgbClr val="002060"/>
                </a:solidFill>
                <a:latin typeface="Algerian" panose="04020705040A02060702" pitchFamily="82" charset="0"/>
              </a:rPr>
              <a:t>NGHỊ LUẬN PHÂN TÍCH MỘT TÁC PHẨM </a:t>
            </a:r>
            <a:br>
              <a:rPr lang="en-US" sz="4400">
                <a:solidFill>
                  <a:srgbClr val="002060"/>
                </a:solidFill>
                <a:latin typeface="Algerian" panose="04020705040A02060702" pitchFamily="82" charset="0"/>
              </a:rPr>
            </a:br>
            <a:r>
              <a:rPr lang="en-US" sz="4400">
                <a:solidFill>
                  <a:srgbClr val="002060"/>
                </a:solidFill>
                <a:latin typeface="Algerian" panose="04020705040A02060702" pitchFamily="82" charset="0"/>
              </a:rPr>
              <a:t>VĂN HỌC ( TRUYỆN)</a:t>
            </a:r>
            <a:endParaRPr sz="4400" dirty="0">
              <a:solidFill>
                <a:srgbClr val="002060"/>
              </a:solidFill>
              <a:latin typeface="Algerian" panose="04020705040A02060702" pitchFamily="82"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6078278" y="1242865"/>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txBox="1">
            <a:spLocks noGrp="1"/>
          </p:cNvSpPr>
          <p:nvPr>
            <p:ph type="title"/>
          </p:nvPr>
        </p:nvSpPr>
        <p:spPr>
          <a:xfrm>
            <a:off x="1759236" y="2619298"/>
            <a:ext cx="2561462" cy="1150725"/>
          </a:xfrm>
          <a:prstGeom prst="rect">
            <a:avLst/>
          </a:prstGeom>
        </p:spPr>
        <p:txBody>
          <a:bodyPr spcFirstLastPara="1" wrap="square" lIns="91425" tIns="91425" rIns="91425" bIns="91425" anchor="ctr" anchorCtr="0">
            <a:noAutofit/>
          </a:bodyPr>
          <a:lstStyle/>
          <a:p>
            <a:pPr lvl="0"/>
            <a:r>
              <a:rPr lang="vi-VN" sz="1800">
                <a:latin typeface="+mj-lt"/>
              </a:rPr>
              <a:t>Thế nào là phân tích một</a:t>
            </a:r>
            <a:r>
              <a:rPr lang="en-US" sz="1800">
                <a:latin typeface="+mj-lt"/>
              </a:rPr>
              <a:t> </a:t>
            </a:r>
            <a:r>
              <a:rPr lang="en-US" sz="1800">
                <a:latin typeface="Times New Roman" panose="02020603050405020304" pitchFamily="18" charset="0"/>
                <a:cs typeface="Times New Roman" panose="02020603050405020304" pitchFamily="18" charset="0"/>
              </a:rPr>
              <a:t>tác phẩm văn học?</a:t>
            </a:r>
            <a:endParaRPr sz="1800" dirty="0">
              <a:solidFill>
                <a:schemeClr val="bg2"/>
              </a:solidFill>
              <a:latin typeface="+mj-lt"/>
              <a:cs typeface="#9Slide03 Arima Madurai Bold" panose="00000800000000000000" pitchFamily="2" charset="0"/>
            </a:endParaRPr>
          </a:p>
        </p:txBody>
      </p:sp>
      <p:sp>
        <p:nvSpPr>
          <p:cNvPr id="2183" name="Google Shape;2183;p31"/>
          <p:cNvSpPr txBox="1">
            <a:spLocks noGrp="1"/>
          </p:cNvSpPr>
          <p:nvPr>
            <p:ph type="title" idx="3"/>
          </p:nvPr>
        </p:nvSpPr>
        <p:spPr>
          <a:xfrm>
            <a:off x="4546966" y="1798406"/>
            <a:ext cx="3897380" cy="1378065"/>
          </a:xfrm>
          <a:prstGeom prst="rect">
            <a:avLst/>
          </a:prstGeom>
        </p:spPr>
        <p:txBody>
          <a:bodyPr spcFirstLastPara="1" wrap="square" lIns="91425" tIns="91425" rIns="91425" bIns="91425" anchor="ctr" anchorCtr="0">
            <a:noAutofit/>
          </a:bodyPr>
          <a:lstStyle/>
          <a:p>
            <a:pPr algn="just"/>
            <a:br>
              <a:rPr lang="en-US" sz="2000">
                <a:latin typeface="Times New Roman" panose="02020603050405020304" pitchFamily="18" charset="0"/>
                <a:cs typeface="Times New Roman" panose="02020603050405020304" pitchFamily="18" charset="0"/>
              </a:rPr>
            </a:br>
            <a:r>
              <a:rPr lang="nl-NL" sz="2000">
                <a:latin typeface="Times New Roman" panose="02020603050405020304" pitchFamily="18" charset="0"/>
                <a:cs typeface="Times New Roman" panose="02020603050405020304" pitchFamily="18" charset="0"/>
              </a:rPr>
              <a:t>- Nêu một số y</a:t>
            </a:r>
            <a:r>
              <a:rPr lang="vi-VN" sz="2000">
                <a:latin typeface="Times New Roman" panose="02020603050405020304" pitchFamily="18" charset="0"/>
                <a:cs typeface="Times New Roman" panose="02020603050405020304" pitchFamily="18" charset="0"/>
              </a:rPr>
              <a:t>êu cầu đối với  </a:t>
            </a:r>
            <a:r>
              <a:rPr lang="nl-NL" sz="2000">
                <a:latin typeface="Times New Roman" panose="02020603050405020304" pitchFamily="18" charset="0"/>
                <a:cs typeface="Times New Roman" panose="02020603050405020304" pitchFamily="18" charset="0"/>
              </a:rPr>
              <a:t>bài văn nghị luận phân tích một tác phẩm văn học ( truyện)?</a:t>
            </a:r>
            <a:endParaRPr sz="2000" dirty="0">
              <a:solidFill>
                <a:schemeClr val="bg2"/>
              </a:solidFill>
              <a:latin typeface="Times New Roman" panose="02020603050405020304" pitchFamily="18" charset="0"/>
              <a:cs typeface="Times New Roman" panose="02020603050405020304" pitchFamily="18" charset="0"/>
            </a:endParaRP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TẬP 1</a:t>
            </a: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9" name="Google Shape;2259;p31"/>
          <p:cNvSpPr/>
          <p:nvPr/>
        </p:nvSpPr>
        <p:spPr>
          <a:xfrm>
            <a:off x="2498293" y="1935500"/>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txBox="1">
            <a:spLocks noGrp="1"/>
          </p:cNvSpPr>
          <p:nvPr>
            <p:ph type="title" idx="4"/>
          </p:nvPr>
        </p:nvSpPr>
        <p:spPr>
          <a:xfrm>
            <a:off x="6092029" y="1393002"/>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62" name="Google Shape;2262;p31"/>
          <p:cNvSpPr txBox="1">
            <a:spLocks noGrp="1"/>
          </p:cNvSpPr>
          <p:nvPr>
            <p:ph type="title" idx="2"/>
          </p:nvPr>
        </p:nvSpPr>
        <p:spPr>
          <a:xfrm>
            <a:off x="2491184" y="2095669"/>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51492" y="749348"/>
            <a:ext cx="4972836" cy="461665"/>
          </a:xfrm>
          <a:prstGeom prst="rect">
            <a:avLst/>
          </a:prstGeom>
        </p:spPr>
        <p:txBody>
          <a:bodyPr wrap="none">
            <a:spAutoFit/>
          </a:bodyPr>
          <a:lstStyle/>
          <a:p>
            <a:r>
              <a:rPr lang="en-US" sz="2400" dirty="0" err="1">
                <a:latin typeface="#9Slide05 Brannboll Ny" panose="02000000000000000000" pitchFamily="2" charset="0"/>
              </a:rPr>
              <a:t>Hoạt</a:t>
            </a:r>
            <a:r>
              <a:rPr lang="en-US" sz="2400" dirty="0">
                <a:latin typeface="#9Slide05 Brannboll Ny" panose="02000000000000000000" pitchFamily="2" charset="0"/>
              </a:rPr>
              <a:t> </a:t>
            </a:r>
            <a:r>
              <a:rPr lang="en-US" sz="2400" err="1">
                <a:latin typeface="#9Slide05 Brannboll Ny" panose="02000000000000000000" pitchFamily="2" charset="0"/>
              </a:rPr>
              <a:t>động</a:t>
            </a:r>
            <a:r>
              <a:rPr lang="en-US" sz="2400">
                <a:latin typeface="#9Slide05 Brannboll Ny" panose="02000000000000000000" pitchFamily="2" charset="0"/>
              </a:rPr>
              <a:t> Cặp đôi  </a:t>
            </a:r>
            <a:r>
              <a:rPr lang="en-US" sz="2400" dirty="0" err="1">
                <a:latin typeface="#9Slide05 Brannboll Ny" panose="02000000000000000000" pitchFamily="2" charset="0"/>
              </a:rPr>
              <a:t>trả</a:t>
            </a:r>
            <a:r>
              <a:rPr lang="en-US" sz="2400" dirty="0">
                <a:latin typeface="#9Slide05 Brannboll Ny" panose="02000000000000000000" pitchFamily="2" charset="0"/>
              </a:rPr>
              <a:t> </a:t>
            </a:r>
            <a:r>
              <a:rPr lang="en-US" sz="2400" dirty="0" err="1">
                <a:latin typeface="#9Slide05 Brannboll Ny" panose="02000000000000000000" pitchFamily="2" charset="0"/>
              </a:rPr>
              <a:t>lời</a:t>
            </a:r>
            <a:r>
              <a:rPr lang="en-US" sz="2400" dirty="0">
                <a:latin typeface="#9Slide05 Brannboll Ny" panose="02000000000000000000" pitchFamily="2" charset="0"/>
              </a:rPr>
              <a:t> </a:t>
            </a:r>
            <a:r>
              <a:rPr lang="en-US" sz="2400" dirty="0" err="1">
                <a:latin typeface="#9Slide05 Brannboll Ny" panose="02000000000000000000" pitchFamily="2" charset="0"/>
              </a:rPr>
              <a:t>các</a:t>
            </a:r>
            <a:r>
              <a:rPr lang="en-US" sz="2400" dirty="0">
                <a:latin typeface="#9Slide05 Brannboll Ny" panose="02000000000000000000" pitchFamily="2" charset="0"/>
              </a:rPr>
              <a:t> </a:t>
            </a:r>
            <a:r>
              <a:rPr lang="en-US" sz="2400" dirty="0" err="1">
                <a:latin typeface="#9Slide05 Brannboll Ny" panose="02000000000000000000" pitchFamily="2" charset="0"/>
              </a:rPr>
              <a:t>câu</a:t>
            </a:r>
            <a:r>
              <a:rPr lang="en-US" sz="2400" dirty="0">
                <a:latin typeface="#9Slide05 Brannboll Ny" panose="02000000000000000000" pitchFamily="2" charset="0"/>
              </a:rPr>
              <a:t> </a:t>
            </a:r>
            <a:r>
              <a:rPr lang="en-US" sz="2400" dirty="0" err="1">
                <a:latin typeface="#9Slide05 Brannboll Ny" panose="02000000000000000000" pitchFamily="2" charset="0"/>
              </a:rPr>
              <a:t>hỏi</a:t>
            </a:r>
            <a:r>
              <a:rPr lang="en-US" sz="2400" dirty="0">
                <a:latin typeface="#9Slide05 Brannboll Ny" panose="02000000000000000000" pitchFamily="2" charset="0"/>
              </a:rPr>
              <a:t> </a:t>
            </a:r>
            <a:r>
              <a:rPr lang="en-US" sz="2400" dirty="0" err="1">
                <a:latin typeface="#9Slide05 Brannboll Ny" panose="02000000000000000000" pitchFamily="2" charset="0"/>
              </a:rPr>
              <a:t>sau</a:t>
            </a:r>
            <a:r>
              <a:rPr lang="en-US" sz="2400" dirty="0">
                <a:latin typeface="#9Slide05 Brannboll Ny" panose="02000000000000000000" pitchFamily="2" charset="0"/>
              </a:rPr>
              <a:t>:</a:t>
            </a:r>
          </a:p>
        </p:txBody>
      </p:sp>
    </p:spTree>
    <p:extLst>
      <p:ext uri="{BB962C8B-B14F-4D97-AF65-F5344CB8AC3E}">
        <p14:creationId xmlns:p14="http://schemas.microsoft.com/office/powerpoint/2010/main" val="21970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85"/>
                                        </p:tgtEl>
                                        <p:attrNameLst>
                                          <p:attrName>style.visibility</p:attrName>
                                        </p:attrNameLst>
                                      </p:cBhvr>
                                      <p:to>
                                        <p:strVal val="visible"/>
                                      </p:to>
                                    </p:set>
                                    <p:animEffect transition="in" filter="barn(inVertical)">
                                      <p:cBhvr>
                                        <p:cTn id="12" dur="500"/>
                                        <p:tgtEl>
                                          <p:spTgt spid="218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p:cTn id="17" dur="500" fill="hold"/>
                                        <p:tgtEl>
                                          <p:spTgt spid="2186"/>
                                        </p:tgtEl>
                                        <p:attrNameLst>
                                          <p:attrName>ppt_w</p:attrName>
                                        </p:attrNameLst>
                                      </p:cBhvr>
                                      <p:tavLst>
                                        <p:tav tm="0">
                                          <p:val>
                                            <p:fltVal val="0"/>
                                          </p:val>
                                        </p:tav>
                                        <p:tav tm="100000">
                                          <p:val>
                                            <p:strVal val="#ppt_w"/>
                                          </p:val>
                                        </p:tav>
                                      </p:tavLst>
                                    </p:anim>
                                    <p:anim calcmode="lin" valueType="num">
                                      <p:cBhvr>
                                        <p:cTn id="18" dur="500" fill="hold"/>
                                        <p:tgtEl>
                                          <p:spTgt spid="21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06"/>
                                        </p:tgtEl>
                                        <p:attrNameLst>
                                          <p:attrName>style.visibility</p:attrName>
                                        </p:attrNameLst>
                                      </p:cBhvr>
                                      <p:to>
                                        <p:strVal val="visible"/>
                                      </p:to>
                                    </p:set>
                                    <p:anim calcmode="lin" valueType="num">
                                      <p:cBhvr>
                                        <p:cTn id="21" dur="500" fill="hold"/>
                                        <p:tgtEl>
                                          <p:spTgt spid="2206"/>
                                        </p:tgtEl>
                                        <p:attrNameLst>
                                          <p:attrName>ppt_w</p:attrName>
                                        </p:attrNameLst>
                                      </p:cBhvr>
                                      <p:tavLst>
                                        <p:tav tm="0">
                                          <p:val>
                                            <p:fltVal val="0"/>
                                          </p:val>
                                        </p:tav>
                                        <p:tav tm="100000">
                                          <p:val>
                                            <p:strVal val="#ppt_w"/>
                                          </p:val>
                                        </p:tav>
                                      </p:tavLst>
                                    </p:anim>
                                    <p:anim calcmode="lin" valueType="num">
                                      <p:cBhvr>
                                        <p:cTn id="2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62"/>
                                        </p:tgtEl>
                                        <p:attrNameLst>
                                          <p:attrName>style.visibility</p:attrName>
                                        </p:attrNameLst>
                                      </p:cBhvr>
                                      <p:to>
                                        <p:strVal val="visible"/>
                                      </p:to>
                                    </p:set>
                                    <p:animEffect transition="in" filter="fade">
                                      <p:cBhvr>
                                        <p:cTn id="34" dur="1000"/>
                                        <p:tgtEl>
                                          <p:spTgt spid="2262"/>
                                        </p:tgtEl>
                                      </p:cBhvr>
                                    </p:animEffect>
                                    <p:anim calcmode="lin" valueType="num">
                                      <p:cBhvr>
                                        <p:cTn id="35" dur="1000" fill="hold"/>
                                        <p:tgtEl>
                                          <p:spTgt spid="2262"/>
                                        </p:tgtEl>
                                        <p:attrNameLst>
                                          <p:attrName>ppt_x</p:attrName>
                                        </p:attrNameLst>
                                      </p:cBhvr>
                                      <p:tavLst>
                                        <p:tav tm="0">
                                          <p:val>
                                            <p:strVal val="#ppt_x"/>
                                          </p:val>
                                        </p:tav>
                                        <p:tav tm="100000">
                                          <p:val>
                                            <p:strVal val="#ppt_x"/>
                                          </p:val>
                                        </p:tav>
                                      </p:tavLst>
                                    </p:anim>
                                    <p:anim calcmode="lin" valueType="num">
                                      <p:cBhvr>
                                        <p:cTn id="36" dur="1000" fill="hold"/>
                                        <p:tgtEl>
                                          <p:spTgt spid="226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9"/>
                                        </p:tgtEl>
                                        <p:attrNameLst>
                                          <p:attrName>style.visibility</p:attrName>
                                        </p:attrNameLst>
                                      </p:cBhvr>
                                      <p:to>
                                        <p:strVal val="visible"/>
                                      </p:to>
                                    </p:set>
                                    <p:animEffect transition="in" filter="fade">
                                      <p:cBhvr>
                                        <p:cTn id="39" dur="1000"/>
                                        <p:tgtEl>
                                          <p:spTgt spid="2259"/>
                                        </p:tgtEl>
                                      </p:cBhvr>
                                    </p:animEffect>
                                    <p:anim calcmode="lin" valueType="num">
                                      <p:cBhvr>
                                        <p:cTn id="40" dur="1000" fill="hold"/>
                                        <p:tgtEl>
                                          <p:spTgt spid="2259"/>
                                        </p:tgtEl>
                                        <p:attrNameLst>
                                          <p:attrName>ppt_x</p:attrName>
                                        </p:attrNameLst>
                                      </p:cBhvr>
                                      <p:tavLst>
                                        <p:tav tm="0">
                                          <p:val>
                                            <p:strVal val="#ppt_x"/>
                                          </p:val>
                                        </p:tav>
                                        <p:tav tm="100000">
                                          <p:val>
                                            <p:strVal val="#ppt_x"/>
                                          </p:val>
                                        </p:tav>
                                      </p:tavLst>
                                    </p:anim>
                                    <p:anim calcmode="lin" valueType="num">
                                      <p:cBhvr>
                                        <p:cTn id="41" dur="1000" fill="hold"/>
                                        <p:tgtEl>
                                          <p:spTgt spid="225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7"/>
                                        </p:tgtEl>
                                        <p:attrNameLst>
                                          <p:attrName>style.visibility</p:attrName>
                                        </p:attrNameLst>
                                      </p:cBhvr>
                                      <p:to>
                                        <p:strVal val="visible"/>
                                      </p:to>
                                    </p:set>
                                    <p:animEffect transition="in" filter="fade">
                                      <p:cBhvr>
                                        <p:cTn id="44" dur="1000"/>
                                        <p:tgtEl>
                                          <p:spTgt spid="2177"/>
                                        </p:tgtEl>
                                      </p:cBhvr>
                                    </p:animEffect>
                                    <p:anim calcmode="lin" valueType="num">
                                      <p:cBhvr>
                                        <p:cTn id="45" dur="1000" fill="hold"/>
                                        <p:tgtEl>
                                          <p:spTgt spid="2177"/>
                                        </p:tgtEl>
                                        <p:attrNameLst>
                                          <p:attrName>ppt_x</p:attrName>
                                        </p:attrNameLst>
                                      </p:cBhvr>
                                      <p:tavLst>
                                        <p:tav tm="0">
                                          <p:val>
                                            <p:strVal val="#ppt_x"/>
                                          </p:val>
                                        </p:tav>
                                        <p:tav tm="100000">
                                          <p:val>
                                            <p:strVal val="#ppt_x"/>
                                          </p:val>
                                        </p:tav>
                                      </p:tavLst>
                                    </p:anim>
                                    <p:anim calcmode="lin" valueType="num">
                                      <p:cBhvr>
                                        <p:cTn id="46"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fade">
                                      <p:cBhvr>
                                        <p:cTn id="51" dur="1000"/>
                                        <p:tgtEl>
                                          <p:spTgt spid="2183"/>
                                        </p:tgtEl>
                                      </p:cBhvr>
                                    </p:animEffect>
                                    <p:anim calcmode="lin" valueType="num">
                                      <p:cBhvr>
                                        <p:cTn id="52" dur="1000" fill="hold"/>
                                        <p:tgtEl>
                                          <p:spTgt spid="2183"/>
                                        </p:tgtEl>
                                        <p:attrNameLst>
                                          <p:attrName>ppt_x</p:attrName>
                                        </p:attrNameLst>
                                      </p:cBhvr>
                                      <p:tavLst>
                                        <p:tav tm="0">
                                          <p:val>
                                            <p:strVal val="#ppt_x"/>
                                          </p:val>
                                        </p:tav>
                                        <p:tav tm="100000">
                                          <p:val>
                                            <p:strVal val="#ppt_x"/>
                                          </p:val>
                                        </p:tav>
                                      </p:tavLst>
                                    </p:anim>
                                    <p:anim calcmode="lin" valueType="num">
                                      <p:cBhvr>
                                        <p:cTn id="53" dur="1000" fill="hold"/>
                                        <p:tgtEl>
                                          <p:spTgt spid="21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60"/>
                                        </p:tgtEl>
                                        <p:attrNameLst>
                                          <p:attrName>style.visibility</p:attrName>
                                        </p:attrNameLst>
                                      </p:cBhvr>
                                      <p:to>
                                        <p:strVal val="visible"/>
                                      </p:to>
                                    </p:set>
                                    <p:animEffect transition="in" filter="fade">
                                      <p:cBhvr>
                                        <p:cTn id="56" dur="1000"/>
                                        <p:tgtEl>
                                          <p:spTgt spid="2260"/>
                                        </p:tgtEl>
                                      </p:cBhvr>
                                    </p:animEffect>
                                    <p:anim calcmode="lin" valueType="num">
                                      <p:cBhvr>
                                        <p:cTn id="57" dur="1000" fill="hold"/>
                                        <p:tgtEl>
                                          <p:spTgt spid="2260"/>
                                        </p:tgtEl>
                                        <p:attrNameLst>
                                          <p:attrName>ppt_x</p:attrName>
                                        </p:attrNameLst>
                                      </p:cBhvr>
                                      <p:tavLst>
                                        <p:tav tm="0">
                                          <p:val>
                                            <p:strVal val="#ppt_x"/>
                                          </p:val>
                                        </p:tav>
                                        <p:tav tm="100000">
                                          <p:val>
                                            <p:strVal val="#ppt_x"/>
                                          </p:val>
                                        </p:tav>
                                      </p:tavLst>
                                    </p:anim>
                                    <p:anim calcmode="lin" valueType="num">
                                      <p:cBhvr>
                                        <p:cTn id="58" dur="1000" fill="hold"/>
                                        <p:tgtEl>
                                          <p:spTgt spid="226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6"/>
                                        </p:tgtEl>
                                        <p:attrNameLst>
                                          <p:attrName>style.visibility</p:attrName>
                                        </p:attrNameLst>
                                      </p:cBhvr>
                                      <p:to>
                                        <p:strVal val="visible"/>
                                      </p:to>
                                    </p:set>
                                    <p:animEffect transition="in" filter="fade">
                                      <p:cBhvr>
                                        <p:cTn id="61" dur="1000"/>
                                        <p:tgtEl>
                                          <p:spTgt spid="2176"/>
                                        </p:tgtEl>
                                      </p:cBhvr>
                                    </p:animEffect>
                                    <p:anim calcmode="lin" valueType="num">
                                      <p:cBhvr>
                                        <p:cTn id="62" dur="1000" fill="hold"/>
                                        <p:tgtEl>
                                          <p:spTgt spid="2176"/>
                                        </p:tgtEl>
                                        <p:attrNameLst>
                                          <p:attrName>ppt_x</p:attrName>
                                        </p:attrNameLst>
                                      </p:cBhvr>
                                      <p:tavLst>
                                        <p:tav tm="0">
                                          <p:val>
                                            <p:strVal val="#ppt_x"/>
                                          </p:val>
                                        </p:tav>
                                        <p:tav tm="100000">
                                          <p:val>
                                            <p:strVal val="#ppt_x"/>
                                          </p:val>
                                        </p:tav>
                                      </p:tavLst>
                                    </p:anim>
                                    <p:anim calcmode="lin" valueType="num">
                                      <p:cBhvr>
                                        <p:cTn id="63" dur="1000" fill="hold"/>
                                        <p:tgtEl>
                                          <p:spTgt spid="2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83" grpId="0"/>
      <p:bldP spid="2185" grpId="0"/>
      <p:bldP spid="2259" grpId="0" animBg="1"/>
      <p:bldP spid="2260" grpId="0"/>
      <p:bldP spid="226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83" name="Google Shape;2183;p31"/>
          <p:cNvSpPr txBox="1">
            <a:spLocks noGrp="1"/>
          </p:cNvSpPr>
          <p:nvPr>
            <p:ph type="title" idx="3"/>
          </p:nvPr>
        </p:nvSpPr>
        <p:spPr>
          <a:xfrm>
            <a:off x="1752207" y="2506999"/>
            <a:ext cx="6993326" cy="1378065"/>
          </a:xfrm>
          <a:prstGeom prst="rect">
            <a:avLst/>
          </a:prstGeom>
        </p:spPr>
        <p:txBody>
          <a:bodyPr spcFirstLastPara="1" wrap="square" lIns="91425" tIns="91425" rIns="91425" bIns="91425" anchor="ctr" anchorCtr="0">
            <a:noAutofit/>
          </a:bodyPr>
          <a:lstStyle/>
          <a:p>
            <a:pPr algn="just"/>
            <a:br>
              <a:rPr lang="en-US" sz="2000">
                <a:latin typeface="Times New Roman" panose="02020603050405020304" pitchFamily="18" charset="0"/>
                <a:cs typeface="Times New Roman" panose="02020603050405020304" pitchFamily="18" charset="0"/>
              </a:rPr>
            </a:br>
            <a:r>
              <a:rPr lang="en-US" sz="2000">
                <a:solidFill>
                  <a:schemeClr val="bg2"/>
                </a:solidFill>
                <a:latin typeface="Times New Roman" panose="02020603050405020304" pitchFamily="18" charset="0"/>
                <a:cs typeface="Times New Roman" panose="02020603050405020304" pitchFamily="18" charset="0"/>
              </a:rPr>
              <a:t>         </a:t>
            </a:r>
            <a:r>
              <a:rPr lang="nl-NL" sz="2000">
                <a:solidFill>
                  <a:schemeClr val="bg2"/>
                </a:solidFill>
                <a:latin typeface="Times New Roman" panose="02020603050405020304" pitchFamily="18" charset="0"/>
                <a:cs typeface="Times New Roman" panose="02020603050405020304" pitchFamily="18" charset="0"/>
              </a:rPr>
              <a:t>Y</a:t>
            </a:r>
            <a:r>
              <a:rPr lang="vi-VN" sz="2000">
                <a:solidFill>
                  <a:schemeClr val="bg2"/>
                </a:solidFill>
                <a:latin typeface="Times New Roman" panose="02020603050405020304" pitchFamily="18" charset="0"/>
                <a:cs typeface="Times New Roman" panose="02020603050405020304" pitchFamily="18" charset="0"/>
              </a:rPr>
              <a:t>êu cầu đối với  </a:t>
            </a:r>
            <a:r>
              <a:rPr lang="nl-NL" sz="2000">
                <a:solidFill>
                  <a:schemeClr val="bg2"/>
                </a:solidFill>
                <a:latin typeface="Times New Roman" panose="02020603050405020304" pitchFamily="18" charset="0"/>
                <a:cs typeface="Times New Roman" panose="02020603050405020304" pitchFamily="18" charset="0"/>
              </a:rPr>
              <a:t>bài văn nghị luận phân tích một tác phẩm văn học ( truyện):</a:t>
            </a:r>
            <a:endParaRPr sz="2000" dirty="0">
              <a:solidFill>
                <a:schemeClr val="bg2"/>
              </a:solidFill>
              <a:latin typeface="Times New Roman" panose="02020603050405020304" pitchFamily="18" charset="0"/>
              <a:cs typeface="Times New Roman" panose="02020603050405020304" pitchFamily="18" charset="0"/>
            </a:endParaRP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692660" y="749348"/>
            <a:ext cx="7063413"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 Phân tích một tác phẩm văn học thuộc kiểu bài nghị luận văn học, trong đó người viết dung lí lẽ, bằng chứng để làm rõ chủ đề và một số nét đặc sắc về hình thức nghệ thuật của tác phẩm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83"/>
                                        </p:tgtEl>
                                        <p:attrNameLst>
                                          <p:attrName>style.visibility</p:attrName>
                                        </p:attrNameLst>
                                      </p:cBhvr>
                                      <p:to>
                                        <p:strVal val="visible"/>
                                      </p:to>
                                    </p:set>
                                    <p:anim calcmode="lin" valueType="num">
                                      <p:cBhvr additive="base">
                                        <p:cTn id="28" dur="500" fill="hold"/>
                                        <p:tgtEl>
                                          <p:spTgt spid="2183"/>
                                        </p:tgtEl>
                                        <p:attrNameLst>
                                          <p:attrName>ppt_x</p:attrName>
                                        </p:attrNameLst>
                                      </p:cBhvr>
                                      <p:tavLst>
                                        <p:tav tm="0">
                                          <p:val>
                                            <p:strVal val="#ppt_x"/>
                                          </p:val>
                                        </p:tav>
                                        <p:tav tm="100000">
                                          <p:val>
                                            <p:strVal val="#ppt_x"/>
                                          </p:val>
                                        </p:tav>
                                      </p:tavLst>
                                    </p:anim>
                                    <p:anim calcmode="lin" valueType="num">
                                      <p:cBhvr additive="base">
                                        <p:cTn id="29" dur="500" fill="hold"/>
                                        <p:tgtEl>
                                          <p:spTgt spid="2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6" name="Google Shape;2186;p31"/>
          <p:cNvGrpSpPr/>
          <p:nvPr/>
        </p:nvGrpSpPr>
        <p:grpSpPr>
          <a:xfrm flipH="1">
            <a:off x="8589817" y="61766"/>
            <a:ext cx="579591"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781220" y="627777"/>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20;p32"/>
          <p:cNvGrpSpPr/>
          <p:nvPr/>
        </p:nvGrpSpPr>
        <p:grpSpPr>
          <a:xfrm>
            <a:off x="7916446" y="3315579"/>
            <a:ext cx="1262916" cy="1804012"/>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396475" y="400892"/>
            <a:ext cx="8335660" cy="4524315"/>
          </a:xfrm>
          <a:prstGeom prst="rect">
            <a:avLst/>
          </a:prstGeom>
        </p:spPr>
        <p:txBody>
          <a:bodyPr wrap="square">
            <a:spAutoFit/>
          </a:bodyPr>
          <a:lstStyle/>
          <a:p>
            <a:pPr lvl="0"/>
            <a:r>
              <a:rPr lang="en-US" sz="2400">
                <a:latin typeface="Times New Roman" panose="02020603050405020304" pitchFamily="18" charset="0"/>
                <a:cs typeface="Times New Roman" panose="02020603050405020304" pitchFamily="18" charset="0"/>
              </a:rPr>
              <a:t>- Giới thiệu khái quát tác phẩm truyện cần phân tích (nhan đề, tác giả, thể loại), nêu nhận xét chung về tác phẩm.</a:t>
            </a:r>
          </a:p>
          <a:p>
            <a:pPr lvl="0"/>
            <a:r>
              <a:rPr lang="en-US" sz="2400">
                <a:latin typeface="Times New Roman" panose="02020603050405020304" pitchFamily="18" charset="0"/>
                <a:cs typeface="Times New Roman" panose="02020603050405020304" pitchFamily="18" charset="0"/>
              </a:rPr>
              <a:t>- Làm rõ được nội dung chủ đề của tác phẩm.</a:t>
            </a:r>
          </a:p>
          <a:p>
            <a:pPr lvl="0"/>
            <a:r>
              <a:rPr lang="en-US" sz="2400">
                <a:latin typeface="Times New Roman" panose="02020603050405020304" pitchFamily="18" charset="0"/>
                <a:cs typeface="Times New Roman" panose="02020603050405020304" pitchFamily="18" charset="0"/>
              </a:rPr>
              <a:t>- Phân tích được những nét đặc sắc về hình thức nghệ thuật của tác phẩm truyện (cốt truyện, nghệ thuật xây dựng nhân vật, ngôi kể, ngôn ngữ người kể chuyện, không gian, thời gian, chi tiết tiêu biểu,...) và hiệu quả thẩm mĩ của chúng; tập trung vào một số yếu tố nghệ thuật nổi bật của tác phẩm.</a:t>
            </a:r>
          </a:p>
          <a:p>
            <a:pPr lvl="0"/>
            <a:r>
              <a:rPr lang="en-US" sz="2400">
                <a:latin typeface="Times New Roman" panose="02020603050405020304" pitchFamily="18" charset="0"/>
                <a:cs typeface="Times New Roman" panose="02020603050405020304" pitchFamily="18" charset="0"/>
              </a:rPr>
              <a:t>- Triển khai hệ thống luận điểm chặt chẽ; sử dụng lí lẽ thuyết phục, bằng chứng xác đáng để làm sáng tỏ ý kiến nêu trong bài viết.</a:t>
            </a:r>
          </a:p>
          <a:p>
            <a:r>
              <a:rPr lang="en-US" sz="2400">
                <a:latin typeface="Times New Roman" panose="02020603050405020304" pitchFamily="18" charset="0"/>
                <a:cs typeface="Times New Roman" panose="02020603050405020304" pitchFamily="18" charset="0"/>
              </a:rPr>
              <a:t>- Khẳng định được ý nghĩa, giá trị của tác phẩm.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6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1284078" y="1059484"/>
            <a:ext cx="5674374" cy="2147396"/>
          </a:xfrm>
          <a:prstGeom prst="rect">
            <a:avLst/>
          </a:prstGeom>
        </p:spPr>
        <p:txBody>
          <a:bodyPr spcFirstLastPara="1" wrap="square" lIns="91425" tIns="91425" rIns="91425" bIns="91425" anchor="ctr" anchorCtr="0">
            <a:noAutofit/>
          </a:bodyPr>
          <a:lstStyle/>
          <a:p>
            <a:r>
              <a:rPr lang="en-US">
                <a:latin typeface="Algerian" panose="04020705040A02060702" pitchFamily="82" charset="0"/>
              </a:rPr>
              <a:t>HOẠT ĐỘNG NHÓM</a:t>
            </a:r>
            <a:endParaRPr lang="en-US" dirty="0">
              <a:latin typeface="Algerian" panose="04020705040A02060702" pitchFamily="82" charset="0"/>
            </a:endParaRP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6404478" y="2729132"/>
            <a:ext cx="2620570" cy="196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a:t>
            </a:r>
            <a:r>
              <a:rPr lang="en-US">
                <a:latin typeface="#9Slide07 SVNNexa Rust Slab Bla" panose="020B0606040200020203" pitchFamily="34" charset="0"/>
              </a:rPr>
              <a:t>TẬP </a:t>
            </a:r>
            <a:r>
              <a:rPr lang="en-US" dirty="0">
                <a:latin typeface="#9Slide07 SVNNexa Rust Slab Bla" panose="020B0606040200020203" pitchFamily="34" charset="0"/>
              </a:rPr>
              <a:t>2</a:t>
            </a: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aphicFrame>
        <p:nvGraphicFramePr>
          <p:cNvPr id="7" name="Table 6"/>
          <p:cNvGraphicFramePr>
            <a:graphicFrameLocks noGrp="1"/>
          </p:cNvGraphicFramePr>
          <p:nvPr>
            <p:extLst>
              <p:ext uri="{D42A27DB-BD31-4B8C-83A1-F6EECF244321}">
                <p14:modId xmlns:p14="http://schemas.microsoft.com/office/powerpoint/2010/main" val="203561631"/>
              </p:ext>
            </p:extLst>
          </p:nvPr>
        </p:nvGraphicFramePr>
        <p:xfrm>
          <a:off x="1414119" y="2217742"/>
          <a:ext cx="6456219" cy="2500749"/>
        </p:xfrm>
        <a:graphic>
          <a:graphicData uri="http://schemas.openxmlformats.org/drawingml/2006/table">
            <a:tbl>
              <a:tblPr firstRow="1" firstCol="1" bandRow="1">
                <a:tableStyleId>{385C4150-20DD-474F-B990-3C3E0802B237}</a:tableStyleId>
              </a:tblPr>
              <a:tblGrid>
                <a:gridCol w="4996203">
                  <a:extLst>
                    <a:ext uri="{9D8B030D-6E8A-4147-A177-3AD203B41FA5}">
                      <a16:colId xmlns:a16="http://schemas.microsoft.com/office/drawing/2014/main" val="20000"/>
                    </a:ext>
                  </a:extLst>
                </a:gridCol>
                <a:gridCol w="1460016">
                  <a:extLst>
                    <a:ext uri="{9D8B030D-6E8A-4147-A177-3AD203B41FA5}">
                      <a16:colId xmlns:a16="http://schemas.microsoft.com/office/drawing/2014/main" val="20001"/>
                    </a:ext>
                  </a:extLst>
                </a:gridCol>
              </a:tblGrid>
              <a:tr h="505692">
                <a:tc>
                  <a:txBody>
                    <a:bodyPr/>
                    <a:lstStyle/>
                    <a:p>
                      <a:pPr algn="ctr">
                        <a:spcAft>
                          <a:spcPts val="0"/>
                        </a:spcAft>
                      </a:pPr>
                      <a:r>
                        <a:rPr lang="vi-VN" sz="1800">
                          <a:effectLst/>
                          <a:latin typeface="+mj-lt"/>
                        </a:rPr>
                        <a:t>Câu hỏi</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1800">
                          <a:effectLst/>
                          <a:latin typeface="+mj-lt"/>
                        </a:rPr>
                        <a:t>Trả lời</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65019">
                <a:tc>
                  <a:txBody>
                    <a:bodyPr/>
                    <a:lstStyle/>
                    <a:p>
                      <a:pPr algn="just">
                        <a:spcAft>
                          <a:spcPts val="0"/>
                        </a:spcAft>
                      </a:pPr>
                      <a:endParaRPr lang="en-US" sz="1800">
                        <a:effectLst/>
                        <a:latin typeface="+mj-lt"/>
                      </a:endParaRPr>
                    </a:p>
                    <a:p>
                      <a:pPr algn="just">
                        <a:spcAft>
                          <a:spcPts val="0"/>
                        </a:spcAft>
                      </a:pPr>
                      <a:r>
                        <a:rPr lang="vi-VN" sz="1800">
                          <a:effectLst/>
                          <a:latin typeface="+mj-lt"/>
                        </a:rPr>
                        <a:t>1. Phần mở bài nêu những nội dung gì?</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5019">
                <a:tc>
                  <a:txBody>
                    <a:bodyPr/>
                    <a:lstStyle/>
                    <a:p>
                      <a:pPr algn="just">
                        <a:spcAft>
                          <a:spcPts val="0"/>
                        </a:spcAft>
                      </a:pPr>
                      <a:endParaRPr lang="en-US" sz="1800">
                        <a:effectLst/>
                        <a:latin typeface="+mj-lt"/>
                      </a:endParaRPr>
                    </a:p>
                    <a:p>
                      <a:pPr algn="just">
                        <a:spcAft>
                          <a:spcPts val="0"/>
                        </a:spcAft>
                      </a:pPr>
                      <a:r>
                        <a:rPr lang="vi-VN" sz="1800">
                          <a:effectLst/>
                          <a:latin typeface="+mj-lt"/>
                        </a:rPr>
                        <a:t>2. Phần thân bài triển khai như thế nào?</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5019">
                <a:tc>
                  <a:txBody>
                    <a:bodyPr/>
                    <a:lstStyle/>
                    <a:p>
                      <a:pPr>
                        <a:spcAft>
                          <a:spcPts val="0"/>
                        </a:spcAft>
                      </a:pPr>
                      <a:endParaRPr lang="en-US" sz="1800">
                        <a:effectLst/>
                        <a:latin typeface="+mj-lt"/>
                      </a:endParaRPr>
                    </a:p>
                    <a:p>
                      <a:pPr>
                        <a:spcAft>
                          <a:spcPts val="0"/>
                        </a:spcAft>
                      </a:pPr>
                      <a:r>
                        <a:rPr lang="vi-VN" sz="1800">
                          <a:effectLst/>
                          <a:latin typeface="+mj-lt"/>
                        </a:rPr>
                        <a:t>3. Phần kết bài khẳng định điều gì?</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Rectangle 1"/>
          <p:cNvSpPr>
            <a:spLocks noChangeArrowheads="1"/>
          </p:cNvSpPr>
          <p:nvPr/>
        </p:nvSpPr>
        <p:spPr bwMode="auto">
          <a:xfrm>
            <a:off x="914401" y="825951"/>
            <a:ext cx="726670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FF0000"/>
                </a:solidFill>
                <a:effectLst/>
                <a:latin typeface="+mj-lt"/>
                <a:ea typeface="Times New Roman" panose="02020603050405020304" pitchFamily="18" charset="0"/>
              </a:rPr>
              <a:t>(Phân tích bài viết tham khảo</a:t>
            </a:r>
            <a:r>
              <a:rPr kumimoji="0" lang="en-US" altLang="en-US" sz="2800" b="1" i="0" u="none" strike="noStrike" cap="none" normalizeH="0" baseline="0">
                <a:ln>
                  <a:noFill/>
                </a:ln>
                <a:solidFill>
                  <a:srgbClr val="FF0000"/>
                </a:solidFill>
                <a:effectLst/>
                <a:latin typeface="+mj-lt"/>
                <a:ea typeface="Times New Roman" panose="02020603050405020304" pitchFamily="18" charset="0"/>
              </a:rPr>
              <a:t>- SGK</a:t>
            </a:r>
            <a:r>
              <a:rPr kumimoji="0" lang="vi-VN" altLang="en-US" sz="28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12700" algn="ctr" defTabSz="914400" rtl="0" eaLnBrk="0" fontAlgn="base" latinLnBrk="0" hangingPunct="0">
              <a:lnSpc>
                <a:spcPct val="100000"/>
              </a:lnSpc>
              <a:spcBef>
                <a:spcPct val="0"/>
              </a:spcBef>
              <a:spcAft>
                <a:spcPct val="0"/>
              </a:spcAft>
              <a:buClrTx/>
              <a:buSzTx/>
              <a:buFontTx/>
              <a:buNone/>
              <a:tabLst/>
            </a:pPr>
            <a:r>
              <a:rPr kumimoji="0" lang="vi-VN" altLang="en-US" sz="2400" b="0" i="1" u="none" strike="noStrike" cap="none" normalizeH="0" baseline="0">
                <a:ln>
                  <a:noFill/>
                </a:ln>
                <a:solidFill>
                  <a:schemeClr val="tx1"/>
                </a:solidFill>
                <a:effectLst/>
                <a:latin typeface="+mj-lt"/>
                <a:ea typeface="Times New Roman" panose="02020603050405020304" pitchFamily="18" charset="0"/>
              </a:rPr>
              <a:t>Hoàn thiện bảng sau bằng cách ghi câu trả lời vào cột bên phải tương đương với câu hỏi ở cột trái:</a:t>
            </a:r>
            <a:endParaRPr kumimoji="0" lang="vi-VN" altLang="en-US" sz="24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0102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86"/>
                                        </p:tgtEl>
                                        <p:attrNameLst>
                                          <p:attrName>style.visibility</p:attrName>
                                        </p:attrNameLst>
                                      </p:cBhvr>
                                      <p:to>
                                        <p:strVal val="visible"/>
                                      </p:to>
                                    </p:set>
                                    <p:anim calcmode="lin" valueType="num">
                                      <p:cBhvr>
                                        <p:cTn id="7" dur="500" fill="hold"/>
                                        <p:tgtEl>
                                          <p:spTgt spid="2186"/>
                                        </p:tgtEl>
                                        <p:attrNameLst>
                                          <p:attrName>ppt_w</p:attrName>
                                        </p:attrNameLst>
                                      </p:cBhvr>
                                      <p:tavLst>
                                        <p:tav tm="0">
                                          <p:val>
                                            <p:fltVal val="0"/>
                                          </p:val>
                                        </p:tav>
                                        <p:tav tm="100000">
                                          <p:val>
                                            <p:strVal val="#ppt_w"/>
                                          </p:val>
                                        </p:tav>
                                      </p:tavLst>
                                    </p:anim>
                                    <p:anim calcmode="lin" valueType="num">
                                      <p:cBhvr>
                                        <p:cTn id="8" dur="500" fill="hold"/>
                                        <p:tgtEl>
                                          <p:spTgt spid="218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6"/>
                                        </p:tgtEl>
                                        <p:attrNameLst>
                                          <p:attrName>style.visibility</p:attrName>
                                        </p:attrNameLst>
                                      </p:cBhvr>
                                      <p:to>
                                        <p:strVal val="visible"/>
                                      </p:to>
                                    </p:set>
                                    <p:anim calcmode="lin" valueType="num">
                                      <p:cBhvr>
                                        <p:cTn id="11" dur="500" fill="hold"/>
                                        <p:tgtEl>
                                          <p:spTgt spid="2206"/>
                                        </p:tgtEl>
                                        <p:attrNameLst>
                                          <p:attrName>ppt_w</p:attrName>
                                        </p:attrNameLst>
                                      </p:cBhvr>
                                      <p:tavLst>
                                        <p:tav tm="0">
                                          <p:val>
                                            <p:fltVal val="0"/>
                                          </p:val>
                                        </p:tav>
                                        <p:tav tm="100000">
                                          <p:val>
                                            <p:strVal val="#ppt_w"/>
                                          </p:val>
                                        </p:tav>
                                      </p:tavLst>
                                    </p:anim>
                                    <p:anim calcmode="lin" valueType="num">
                                      <p:cBhvr>
                                        <p:cTn id="12" dur="500" fill="hold"/>
                                        <p:tgtEl>
                                          <p:spTgt spid="2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2" name="Google Shape;2612;p34"/>
          <p:cNvSpPr txBox="1">
            <a:spLocks noGrp="1"/>
          </p:cNvSpPr>
          <p:nvPr>
            <p:ph type="subTitle" idx="3"/>
          </p:nvPr>
        </p:nvSpPr>
        <p:spPr>
          <a:xfrm>
            <a:off x="541648" y="1059873"/>
            <a:ext cx="2540990" cy="1253836"/>
          </a:xfrm>
          <a:prstGeom prst="rect">
            <a:avLst/>
          </a:prstGeom>
        </p:spPr>
        <p:txBody>
          <a:bodyPr spcFirstLastPara="1" wrap="square" lIns="91425" tIns="91425" rIns="91425" bIns="91425" anchor="ctr" anchorCtr="0">
            <a:noAutofit/>
          </a:bodyPr>
          <a:lstStyle/>
          <a:p>
            <a:pPr marL="139700" indent="0" algn="l">
              <a:lnSpc>
                <a:spcPct val="115000"/>
              </a:lnSpc>
            </a:pPr>
            <a:r>
              <a:rPr lang="en-US" sz="2400">
                <a:solidFill>
                  <a:srgbClr val="FF0000"/>
                </a:solidFill>
                <a:latin typeface="Times New Roman" panose="02020603050405020304" pitchFamily="18" charset="0"/>
                <a:cs typeface="Times New Roman" panose="02020603050405020304" pitchFamily="18" charset="0"/>
              </a:rPr>
              <a:t>a</a:t>
            </a:r>
            <a:r>
              <a:rPr lang="en-US" sz="2200">
                <a:solidFill>
                  <a:srgbClr val="FF0000"/>
                </a:solidFill>
                <a:latin typeface="Times New Roman" panose="02020603050405020304" pitchFamily="18" charset="0"/>
                <a:cs typeface="Times New Roman" panose="02020603050405020304" pitchFamily="18" charset="0"/>
              </a:rPr>
              <a:t>. Mở bài </a:t>
            </a:r>
            <a:r>
              <a:rPr lang="en-US" sz="2200">
                <a:latin typeface="Times New Roman" panose="02020603050405020304" pitchFamily="18" charset="0"/>
                <a:cs typeface="Times New Roman" panose="02020603050405020304" pitchFamily="18" charset="0"/>
              </a:rPr>
              <a:t>(đoạn 1): Giới thiệu và nêu nhận xét khái quát về tác phẩm. </a:t>
            </a:r>
          </a:p>
          <a:p>
            <a:pPr algn="just">
              <a:lnSpc>
                <a:spcPct val="115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3061853" y="128547"/>
            <a:ext cx="5852713"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3457883" y="275849"/>
            <a:ext cx="1576072" cy="483017"/>
          </a:xfrm>
          <a:prstGeom prst="rect">
            <a:avLst/>
          </a:prstGeom>
        </p:spPr>
        <p:txBody>
          <a:bodyPr wrap="none">
            <a:spAutoFit/>
          </a:bodyPr>
          <a:lstStyle/>
          <a:p>
            <a:pPr algn="just">
              <a:lnSpc>
                <a:spcPct val="115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947919" y="204686"/>
            <a:ext cx="1612942" cy="587853"/>
          </a:xfrm>
          <a:prstGeom prst="rect">
            <a:avLst/>
          </a:prstGeom>
        </p:spPr>
        <p:txBody>
          <a:bodyPr wrap="none">
            <a:spAutoFit/>
          </a:bodyPr>
          <a:lstStyle/>
          <a:p>
            <a:pPr algn="just">
              <a:lnSpc>
                <a:spcPct val="115000"/>
              </a:lnSpc>
            </a:pPr>
            <a:r>
              <a:rPr lang="en-US" sz="2800" b="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 </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ý</a:t>
            </a:r>
            <a:endParaRPr lang="en-US" sz="28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64126" y="3397722"/>
            <a:ext cx="2660073" cy="1107996"/>
          </a:xfrm>
          <a:prstGeom prst="rect">
            <a:avLst/>
          </a:prstGeom>
        </p:spPr>
        <p:txBody>
          <a:bodyPr wrap="square">
            <a:spAutoFit/>
          </a:bodyPr>
          <a:lstStyle/>
          <a:p>
            <a:pPr algn="just"/>
            <a:r>
              <a:rPr lang="en-US" sz="2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200">
                <a:solidFill>
                  <a:srgbClr val="FF0000"/>
                </a:solidFill>
                <a:latin typeface="Times New Roman" panose="02020603050405020304" pitchFamily="18" charset="0"/>
                <a:cs typeface="Times New Roman" panose="02020603050405020304" pitchFamily="18" charset="0"/>
              </a:rPr>
              <a:t>Kết bài </a:t>
            </a:r>
            <a:r>
              <a:rPr lang="en-US" sz="2200">
                <a:latin typeface="Times New Roman" panose="02020603050405020304" pitchFamily="18" charset="0"/>
                <a:cs typeface="Times New Roman" panose="02020603050405020304" pitchFamily="18" charset="0"/>
              </a:rPr>
              <a:t>(Đoạn 8): Khẳng định giá trị và ý nghĩa của tác phẩm.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3207328" y="816589"/>
            <a:ext cx="5257800" cy="3477875"/>
          </a:xfrm>
          <a:prstGeom prst="rect">
            <a:avLst/>
          </a:prstGeom>
        </p:spPr>
        <p:txBody>
          <a:bodyPr wrap="square">
            <a:spAutoFit/>
          </a:bodyPr>
          <a:lstStyle/>
          <a:p>
            <a:r>
              <a:rPr lang="en-US" sz="2200">
                <a:latin typeface="Times New Roman" panose="02020603050405020304" pitchFamily="18" charset="0"/>
                <a:cs typeface="Times New Roman" panose="02020603050405020304" pitchFamily="18" charset="0"/>
              </a:rPr>
              <a:t>+ Các đoạn 2 - 6: phân tích nội dung chủ đề của tác phẩm (sự cống hiến, hi sinh lặ</a:t>
            </a:r>
          </a:p>
          <a:p>
            <a:r>
              <a:rPr lang="en-US" sz="2200">
                <a:latin typeface="Times New Roman" panose="02020603050405020304" pitchFamily="18" charset="0"/>
                <a:cs typeface="Times New Roman" panose="02020603050405020304" pitchFamily="18" charset="0"/>
              </a:rPr>
              <a:t>ng thầm của những con người lao động bình dị).</a:t>
            </a:r>
          </a:p>
          <a:p>
            <a:r>
              <a:rPr lang="en-US" sz="2200">
                <a:latin typeface="Times New Roman" panose="02020603050405020304" pitchFamily="18" charset="0"/>
                <a:cs typeface="Times New Roman" panose="02020603050405020304" pitchFamily="18" charset="0"/>
              </a:rPr>
              <a:t>+  Đoạn 7: Phân tích những nét đặc sắc về hình thức nghệ thuật của truyện (nghệ thuật kể chuyện độc đáo, sáng tạo tình huống bất ngờ, nghệ thuật tạo dựng không khí truyện, ngôn ngữ tinh tế, đầy chất trữ tình, dụng ý trong cách không đặt tên nhân vật).</a:t>
            </a:r>
          </a:p>
        </p:txBody>
      </p:sp>
    </p:spTree>
    <p:extLst>
      <p:ext uri="{BB962C8B-B14F-4D97-AF65-F5344CB8AC3E}">
        <p14:creationId xmlns:p14="http://schemas.microsoft.com/office/powerpoint/2010/main" val="255718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2">
                                            <p:txEl>
                                              <p:pRg st="0" end="0"/>
                                            </p:txEl>
                                          </p:spTgt>
                                        </p:tgtEl>
                                        <p:attrNameLst>
                                          <p:attrName>style.visibility</p:attrName>
                                        </p:attrNameLst>
                                      </p:cBhvr>
                                      <p:to>
                                        <p:strVal val="visible"/>
                                      </p:to>
                                    </p:set>
                                    <p:anim calcmode="lin" valueType="num">
                                      <p:cBhvr additive="base">
                                        <p:cTn id="7" dur="500" fill="hold"/>
                                        <p:tgtEl>
                                          <p:spTgt spid="26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5914</TotalTime>
  <Words>1596</Words>
  <Application>Microsoft Office PowerPoint</Application>
  <PresentationFormat>On-screen Show (16:9)</PresentationFormat>
  <Paragraphs>119</Paragraphs>
  <Slides>21</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#9Slide03 Arima Madurai Medium</vt:lpstr>
      <vt:lpstr>Algerian</vt:lpstr>
      <vt:lpstr>#9Slide07 Cadena</vt:lpstr>
      <vt:lpstr>Times New Roman</vt:lpstr>
      <vt:lpstr>#9Slide05 Brannboll Ny</vt:lpstr>
      <vt:lpstr>Arial</vt:lpstr>
      <vt:lpstr>Baloo Tammudu 2</vt:lpstr>
      <vt:lpstr>#9Slide03 NguyenHa 01</vt:lpstr>
      <vt:lpstr>Roboto Condensed Light</vt:lpstr>
      <vt:lpstr>Nanum Pen Script</vt:lpstr>
      <vt:lpstr>#9Slide07 SVNNexa Rust Slab Bla</vt:lpstr>
      <vt:lpstr>#9Slide03 Arima Madurai Bold</vt:lpstr>
      <vt:lpstr>Writing Asian Characters Workshop by Slidesgo</vt:lpstr>
      <vt:lpstr>AI NHANH HƠN?</vt:lpstr>
      <vt:lpstr>PowerPoint Presentation</vt:lpstr>
      <vt:lpstr>TIẾT 50-51-52: VIẾT BÀI VĂN NGHỊ LUẬN PHÂN TÍCH MỘT TÁC PHẨM  VĂN HỌC ( TRUYỆN)</vt:lpstr>
      <vt:lpstr>Thế nào là phân tích một tác phẩm văn học?</vt:lpstr>
      <vt:lpstr>          Yêu cầu đối với  bài văn nghị luận phân tích một tác phẩm văn học ( truyện):</vt:lpstr>
      <vt:lpstr>PowerPoint Presentation</vt:lpstr>
      <vt:lpstr>HOẠT ĐỘNG NHÓM</vt:lpstr>
      <vt:lpstr>PHIẾU HỌC TẬP 2</vt:lpstr>
      <vt:lpstr>PowerPoint Presentation</vt:lpstr>
      <vt:lpstr>PowerPoint Presentation</vt:lpstr>
      <vt:lpstr>THỰC HÀNH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ASUS</dc:creator>
  <cp:lastModifiedBy>hoa pham</cp:lastModifiedBy>
  <cp:revision>64</cp:revision>
  <dcterms:modified xsi:type="dcterms:W3CDTF">2024-12-05T01:12:21Z</dcterms:modified>
</cp:coreProperties>
</file>