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3" r:id="rId2"/>
    <p:sldId id="264" r:id="rId3"/>
    <p:sldId id="302" r:id="rId4"/>
    <p:sldId id="265" r:id="rId5"/>
    <p:sldId id="268" r:id="rId6"/>
    <p:sldId id="269" r:id="rId7"/>
    <p:sldId id="270" r:id="rId8"/>
    <p:sldId id="257" r:id="rId9"/>
    <p:sldId id="305" r:id="rId10"/>
    <p:sldId id="271" r:id="rId11"/>
    <p:sldId id="274" r:id="rId12"/>
    <p:sldId id="273" r:id="rId13"/>
    <p:sldId id="275" r:id="rId14"/>
    <p:sldId id="306" r:id="rId15"/>
    <p:sldId id="307" r:id="rId16"/>
    <p:sldId id="308" r:id="rId17"/>
    <p:sldId id="309" r:id="rId18"/>
    <p:sldId id="310" r:id="rId19"/>
    <p:sldId id="312" r:id="rId20"/>
    <p:sldId id="313" r:id="rId21"/>
    <p:sldId id="300" r:id="rId22"/>
    <p:sldId id="314" r:id="rId23"/>
    <p:sldId id="272" r:id="rId24"/>
    <p:sldId id="315" r:id="rId25"/>
    <p:sldId id="276" r:id="rId26"/>
    <p:sldId id="320" r:id="rId27"/>
    <p:sldId id="277" r:id="rId28"/>
    <p:sldId id="321" r:id="rId29"/>
    <p:sldId id="278" r:id="rId30"/>
    <p:sldId id="279" r:id="rId31"/>
    <p:sldId id="322" r:id="rId32"/>
    <p:sldId id="280" r:id="rId33"/>
    <p:sldId id="323" r:id="rId34"/>
    <p:sldId id="281" r:id="rId35"/>
    <p:sldId id="324" r:id="rId36"/>
    <p:sldId id="283" r:id="rId37"/>
    <p:sldId id="325" r:id="rId38"/>
    <p:sldId id="261" r:id="rId39"/>
    <p:sldId id="294" r:id="rId40"/>
    <p:sldId id="295" r:id="rId41"/>
    <p:sldId id="296" r:id="rId42"/>
    <p:sldId id="317" r:id="rId43"/>
    <p:sldId id="318" r:id="rId44"/>
    <p:sldId id="319" r:id="rId45"/>
    <p:sldId id="287" r:id="rId46"/>
    <p:sldId id="316"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306"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3A7FF-67F3-4C36-BFD6-0616F8D1A7A9}" type="datetimeFigureOut">
              <a:rPr lang="en-US" smtClean="0"/>
              <a:pPr/>
              <a:t>10/4/2026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021A17-E4FA-4A4E-B36E-6BDC17B4D1E6}" type="slidenum">
              <a:rPr lang="en-US" smtClean="0"/>
              <a:pPr/>
              <a:t>‹#›</a:t>
            </a:fld>
            <a:endParaRPr lang="en-US"/>
          </a:p>
        </p:txBody>
      </p:sp>
    </p:spTree>
    <p:extLst>
      <p:ext uri="{BB962C8B-B14F-4D97-AF65-F5344CB8AC3E}">
        <p14:creationId xmlns:p14="http://schemas.microsoft.com/office/powerpoint/2010/main" val="147680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9f529ce4f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9f529ce4f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45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021A17-E4FA-4A4E-B36E-6BDC17B4D1E6}" type="slidenum">
              <a:rPr lang="en-US" smtClean="0"/>
              <a:pPr/>
              <a:t>18</a:t>
            </a:fld>
            <a:endParaRPr lang="en-US"/>
          </a:p>
        </p:txBody>
      </p:sp>
    </p:spTree>
    <p:extLst>
      <p:ext uri="{BB962C8B-B14F-4D97-AF65-F5344CB8AC3E}">
        <p14:creationId xmlns:p14="http://schemas.microsoft.com/office/powerpoint/2010/main" val="33807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4"/>
        <p:cNvGrpSpPr/>
        <p:nvPr/>
      </p:nvGrpSpPr>
      <p:grpSpPr>
        <a:xfrm>
          <a:off x="0" y="0"/>
          <a:ext cx="0" cy="0"/>
          <a:chOff x="0" y="0"/>
          <a:chExt cx="0" cy="0"/>
        </a:xfrm>
      </p:grpSpPr>
      <p:grpSp>
        <p:nvGrpSpPr>
          <p:cNvPr id="2" name="Google Shape;315;p4"/>
          <p:cNvGrpSpPr/>
          <p:nvPr/>
        </p:nvGrpSpPr>
        <p:grpSpPr>
          <a:xfrm>
            <a:off x="-438149" y="-1036800"/>
            <a:ext cx="9753730" cy="7085298"/>
            <a:chOff x="-438149" y="-1036800"/>
            <a:chExt cx="9753730" cy="7085298"/>
          </a:xfrm>
        </p:grpSpPr>
        <p:sp>
          <p:nvSpPr>
            <p:cNvPr id="316" name="Google Shape;316;p4"/>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4"/>
          <p:cNvSpPr/>
          <p:nvPr/>
        </p:nvSpPr>
        <p:spPr>
          <a:xfrm>
            <a:off x="692539" y="283451"/>
            <a:ext cx="7758933" cy="4469475"/>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341;p4"/>
          <p:cNvGrpSpPr/>
          <p:nvPr/>
        </p:nvGrpSpPr>
        <p:grpSpPr>
          <a:xfrm>
            <a:off x="7447397" y="4413729"/>
            <a:ext cx="673587" cy="441978"/>
            <a:chOff x="3803666" y="3748079"/>
            <a:chExt cx="673587" cy="441978"/>
          </a:xfrm>
        </p:grpSpPr>
        <p:sp>
          <p:nvSpPr>
            <p:cNvPr id="342" name="Google Shape;342;p4"/>
            <p:cNvSpPr/>
            <p:nvPr/>
          </p:nvSpPr>
          <p:spPr>
            <a:xfrm>
              <a:off x="3803666" y="3748926"/>
              <a:ext cx="308677" cy="441130"/>
            </a:xfrm>
            <a:custGeom>
              <a:avLst/>
              <a:gdLst/>
              <a:ahLst/>
              <a:cxnLst/>
              <a:rect l="l" t="t" r="r" b="b"/>
              <a:pathLst>
                <a:path w="11657" h="16659" extrusionOk="0">
                  <a:moveTo>
                    <a:pt x="11656" y="0"/>
                  </a:moveTo>
                  <a:lnTo>
                    <a:pt x="11656" y="0"/>
                  </a:lnTo>
                  <a:cubicBezTo>
                    <a:pt x="5663" y="472"/>
                    <a:pt x="1393" y="5993"/>
                    <a:pt x="2478" y="11916"/>
                  </a:cubicBezTo>
                  <a:lnTo>
                    <a:pt x="0" y="12624"/>
                  </a:lnTo>
                  <a:lnTo>
                    <a:pt x="1157" y="16658"/>
                  </a:lnTo>
                  <a:lnTo>
                    <a:pt x="1864" y="16446"/>
                  </a:lnTo>
                  <a:lnTo>
                    <a:pt x="1275" y="14370"/>
                  </a:lnTo>
                  <a:lnTo>
                    <a:pt x="1393" y="14323"/>
                  </a:lnTo>
                  <a:lnTo>
                    <a:pt x="1982" y="16423"/>
                  </a:lnTo>
                  <a:lnTo>
                    <a:pt x="2737" y="16210"/>
                  </a:lnTo>
                  <a:lnTo>
                    <a:pt x="2148" y="14110"/>
                  </a:lnTo>
                  <a:lnTo>
                    <a:pt x="2289" y="14063"/>
                  </a:lnTo>
                  <a:lnTo>
                    <a:pt x="2879" y="16163"/>
                  </a:lnTo>
                  <a:lnTo>
                    <a:pt x="3610" y="15951"/>
                  </a:lnTo>
                  <a:lnTo>
                    <a:pt x="3021" y="13851"/>
                  </a:lnTo>
                  <a:lnTo>
                    <a:pt x="3162" y="13827"/>
                  </a:lnTo>
                  <a:lnTo>
                    <a:pt x="3752" y="15927"/>
                  </a:lnTo>
                  <a:lnTo>
                    <a:pt x="4484" y="15715"/>
                  </a:lnTo>
                  <a:lnTo>
                    <a:pt x="3894" y="13615"/>
                  </a:lnTo>
                  <a:lnTo>
                    <a:pt x="4012" y="13567"/>
                  </a:lnTo>
                  <a:lnTo>
                    <a:pt x="4602" y="15667"/>
                  </a:lnTo>
                  <a:lnTo>
                    <a:pt x="5357" y="15455"/>
                  </a:lnTo>
                  <a:lnTo>
                    <a:pt x="4767" y="13355"/>
                  </a:lnTo>
                  <a:lnTo>
                    <a:pt x="4885" y="13308"/>
                  </a:lnTo>
                  <a:lnTo>
                    <a:pt x="5475" y="15408"/>
                  </a:lnTo>
                  <a:lnTo>
                    <a:pt x="5781" y="15314"/>
                  </a:lnTo>
                  <a:cubicBezTo>
                    <a:pt x="4719" y="11727"/>
                    <a:pt x="4743" y="7716"/>
                    <a:pt x="6701" y="4554"/>
                  </a:cubicBezTo>
                  <a:cubicBezTo>
                    <a:pt x="7881" y="2619"/>
                    <a:pt x="9674" y="1204"/>
                    <a:pt x="11656"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3928031" y="3748079"/>
              <a:ext cx="549222" cy="406362"/>
            </a:xfrm>
            <a:custGeom>
              <a:avLst/>
              <a:gdLst/>
              <a:ahLst/>
              <a:cxnLst/>
              <a:rect l="l" t="t" r="r" b="b"/>
              <a:pathLst>
                <a:path w="20741" h="15346" extrusionOk="0">
                  <a:moveTo>
                    <a:pt x="7685" y="4119"/>
                  </a:moveTo>
                  <a:cubicBezTo>
                    <a:pt x="9947" y="4119"/>
                    <a:pt x="12088" y="5406"/>
                    <a:pt x="13096" y="7535"/>
                  </a:cubicBezTo>
                  <a:lnTo>
                    <a:pt x="1747" y="10792"/>
                  </a:lnTo>
                  <a:cubicBezTo>
                    <a:pt x="1393" y="7889"/>
                    <a:pt x="3233" y="5152"/>
                    <a:pt x="6041" y="4350"/>
                  </a:cubicBezTo>
                  <a:cubicBezTo>
                    <a:pt x="6586" y="4194"/>
                    <a:pt x="7139" y="4119"/>
                    <a:pt x="7685" y="4119"/>
                  </a:cubicBezTo>
                  <a:close/>
                  <a:moveTo>
                    <a:pt x="7716" y="0"/>
                  </a:moveTo>
                  <a:cubicBezTo>
                    <a:pt x="7450" y="0"/>
                    <a:pt x="7183" y="11"/>
                    <a:pt x="6914" y="32"/>
                  </a:cubicBezTo>
                  <a:cubicBezTo>
                    <a:pt x="4955" y="1212"/>
                    <a:pt x="3162" y="2651"/>
                    <a:pt x="1959" y="4586"/>
                  </a:cubicBezTo>
                  <a:cubicBezTo>
                    <a:pt x="24" y="7748"/>
                    <a:pt x="0" y="11759"/>
                    <a:pt x="1086" y="15346"/>
                  </a:cubicBezTo>
                  <a:lnTo>
                    <a:pt x="1511" y="15228"/>
                  </a:lnTo>
                  <a:lnTo>
                    <a:pt x="921" y="13128"/>
                  </a:lnTo>
                  <a:lnTo>
                    <a:pt x="1062" y="13080"/>
                  </a:lnTo>
                  <a:lnTo>
                    <a:pt x="1652" y="15180"/>
                  </a:lnTo>
                  <a:lnTo>
                    <a:pt x="2384" y="14968"/>
                  </a:lnTo>
                  <a:lnTo>
                    <a:pt x="1794" y="12868"/>
                  </a:lnTo>
                  <a:lnTo>
                    <a:pt x="1935" y="12844"/>
                  </a:lnTo>
                  <a:lnTo>
                    <a:pt x="2525" y="14921"/>
                  </a:lnTo>
                  <a:lnTo>
                    <a:pt x="3257" y="14708"/>
                  </a:lnTo>
                  <a:lnTo>
                    <a:pt x="2667" y="12632"/>
                  </a:lnTo>
                  <a:lnTo>
                    <a:pt x="2808" y="12585"/>
                  </a:lnTo>
                  <a:lnTo>
                    <a:pt x="3398" y="14685"/>
                  </a:lnTo>
                  <a:lnTo>
                    <a:pt x="4130" y="14473"/>
                  </a:lnTo>
                  <a:lnTo>
                    <a:pt x="3540" y="12373"/>
                  </a:lnTo>
                  <a:lnTo>
                    <a:pt x="3681" y="12325"/>
                  </a:lnTo>
                  <a:lnTo>
                    <a:pt x="4271" y="14425"/>
                  </a:lnTo>
                  <a:lnTo>
                    <a:pt x="5026" y="14213"/>
                  </a:lnTo>
                  <a:lnTo>
                    <a:pt x="4436" y="12113"/>
                  </a:lnTo>
                  <a:lnTo>
                    <a:pt x="4554" y="12089"/>
                  </a:lnTo>
                  <a:lnTo>
                    <a:pt x="5144" y="14189"/>
                  </a:lnTo>
                  <a:lnTo>
                    <a:pt x="5899" y="13977"/>
                  </a:lnTo>
                  <a:lnTo>
                    <a:pt x="5309" y="11877"/>
                  </a:lnTo>
                  <a:lnTo>
                    <a:pt x="5427" y="11830"/>
                  </a:lnTo>
                  <a:lnTo>
                    <a:pt x="6017" y="13930"/>
                  </a:lnTo>
                  <a:lnTo>
                    <a:pt x="6772" y="13717"/>
                  </a:lnTo>
                  <a:lnTo>
                    <a:pt x="6182" y="11617"/>
                  </a:lnTo>
                  <a:lnTo>
                    <a:pt x="6324" y="11594"/>
                  </a:lnTo>
                  <a:lnTo>
                    <a:pt x="6914" y="13670"/>
                  </a:lnTo>
                  <a:lnTo>
                    <a:pt x="7645" y="13458"/>
                  </a:lnTo>
                  <a:lnTo>
                    <a:pt x="7055" y="11382"/>
                  </a:lnTo>
                  <a:lnTo>
                    <a:pt x="7197" y="11334"/>
                  </a:lnTo>
                  <a:lnTo>
                    <a:pt x="7787" y="13434"/>
                  </a:lnTo>
                  <a:lnTo>
                    <a:pt x="8518" y="13222"/>
                  </a:lnTo>
                  <a:lnTo>
                    <a:pt x="7928" y="11122"/>
                  </a:lnTo>
                  <a:lnTo>
                    <a:pt x="8070" y="11075"/>
                  </a:lnTo>
                  <a:lnTo>
                    <a:pt x="8660" y="13175"/>
                  </a:lnTo>
                  <a:lnTo>
                    <a:pt x="9391" y="12962"/>
                  </a:lnTo>
                  <a:lnTo>
                    <a:pt x="8802" y="10862"/>
                  </a:lnTo>
                  <a:lnTo>
                    <a:pt x="8943" y="10839"/>
                  </a:lnTo>
                  <a:lnTo>
                    <a:pt x="9533" y="12915"/>
                  </a:lnTo>
                  <a:lnTo>
                    <a:pt x="10264" y="12703"/>
                  </a:lnTo>
                  <a:lnTo>
                    <a:pt x="9675" y="10626"/>
                  </a:lnTo>
                  <a:lnTo>
                    <a:pt x="9816" y="10579"/>
                  </a:lnTo>
                  <a:lnTo>
                    <a:pt x="10406" y="12679"/>
                  </a:lnTo>
                  <a:lnTo>
                    <a:pt x="11137" y="12467"/>
                  </a:lnTo>
                  <a:lnTo>
                    <a:pt x="10548" y="10367"/>
                  </a:lnTo>
                  <a:lnTo>
                    <a:pt x="10689" y="10320"/>
                  </a:lnTo>
                  <a:lnTo>
                    <a:pt x="11279" y="12420"/>
                  </a:lnTo>
                  <a:lnTo>
                    <a:pt x="12034" y="12207"/>
                  </a:lnTo>
                  <a:lnTo>
                    <a:pt x="11444" y="10107"/>
                  </a:lnTo>
                  <a:lnTo>
                    <a:pt x="11562" y="10084"/>
                  </a:lnTo>
                  <a:lnTo>
                    <a:pt x="12152" y="12184"/>
                  </a:lnTo>
                  <a:lnTo>
                    <a:pt x="12907" y="11971"/>
                  </a:lnTo>
                  <a:lnTo>
                    <a:pt x="12317" y="9871"/>
                  </a:lnTo>
                  <a:lnTo>
                    <a:pt x="12435" y="9824"/>
                  </a:lnTo>
                  <a:lnTo>
                    <a:pt x="13025" y="11924"/>
                  </a:lnTo>
                  <a:lnTo>
                    <a:pt x="13780" y="11712"/>
                  </a:lnTo>
                  <a:lnTo>
                    <a:pt x="13190" y="9612"/>
                  </a:lnTo>
                  <a:lnTo>
                    <a:pt x="13332" y="9588"/>
                  </a:lnTo>
                  <a:lnTo>
                    <a:pt x="13922" y="11665"/>
                  </a:lnTo>
                  <a:lnTo>
                    <a:pt x="14653" y="11452"/>
                  </a:lnTo>
                  <a:lnTo>
                    <a:pt x="14063" y="9376"/>
                  </a:lnTo>
                  <a:lnTo>
                    <a:pt x="14205" y="9329"/>
                  </a:lnTo>
                  <a:lnTo>
                    <a:pt x="14795" y="11429"/>
                  </a:lnTo>
                  <a:lnTo>
                    <a:pt x="15526" y="11216"/>
                  </a:lnTo>
                  <a:lnTo>
                    <a:pt x="14936" y="9116"/>
                  </a:lnTo>
                  <a:lnTo>
                    <a:pt x="15078" y="9069"/>
                  </a:lnTo>
                  <a:lnTo>
                    <a:pt x="15668" y="11169"/>
                  </a:lnTo>
                  <a:lnTo>
                    <a:pt x="16399" y="10957"/>
                  </a:lnTo>
                  <a:lnTo>
                    <a:pt x="15809" y="8857"/>
                  </a:lnTo>
                  <a:lnTo>
                    <a:pt x="15951" y="8833"/>
                  </a:lnTo>
                  <a:lnTo>
                    <a:pt x="16541" y="10910"/>
                  </a:lnTo>
                  <a:lnTo>
                    <a:pt x="17272" y="10697"/>
                  </a:lnTo>
                  <a:lnTo>
                    <a:pt x="16682" y="8621"/>
                  </a:lnTo>
                  <a:lnTo>
                    <a:pt x="16824" y="8574"/>
                  </a:lnTo>
                  <a:lnTo>
                    <a:pt x="17414" y="10674"/>
                  </a:lnTo>
                  <a:lnTo>
                    <a:pt x="18145" y="10461"/>
                  </a:lnTo>
                  <a:lnTo>
                    <a:pt x="17555" y="8361"/>
                  </a:lnTo>
                  <a:lnTo>
                    <a:pt x="17697" y="8314"/>
                  </a:lnTo>
                  <a:lnTo>
                    <a:pt x="18287" y="10414"/>
                  </a:lnTo>
                  <a:lnTo>
                    <a:pt x="19042" y="10202"/>
                  </a:lnTo>
                  <a:lnTo>
                    <a:pt x="18452" y="8102"/>
                  </a:lnTo>
                  <a:lnTo>
                    <a:pt x="18570" y="8078"/>
                  </a:lnTo>
                  <a:lnTo>
                    <a:pt x="19160" y="10178"/>
                  </a:lnTo>
                  <a:lnTo>
                    <a:pt x="19915" y="9966"/>
                  </a:lnTo>
                  <a:lnTo>
                    <a:pt x="19325" y="7866"/>
                  </a:lnTo>
                  <a:lnTo>
                    <a:pt x="19443" y="7819"/>
                  </a:lnTo>
                  <a:lnTo>
                    <a:pt x="20033" y="9919"/>
                  </a:lnTo>
                  <a:lnTo>
                    <a:pt x="20741" y="9706"/>
                  </a:lnTo>
                  <a:lnTo>
                    <a:pt x="19561" y="5671"/>
                  </a:lnTo>
                  <a:lnTo>
                    <a:pt x="17083" y="6379"/>
                  </a:lnTo>
                  <a:cubicBezTo>
                    <a:pt x="15555" y="2524"/>
                    <a:pt x="11820" y="0"/>
                    <a:pt x="7716"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3836766" y="4128178"/>
              <a:ext cx="20045" cy="56270"/>
            </a:xfrm>
            <a:custGeom>
              <a:avLst/>
              <a:gdLst/>
              <a:ahLst/>
              <a:cxnLst/>
              <a:rect l="l" t="t" r="r" b="b"/>
              <a:pathLst>
                <a:path w="757" h="2125" extrusionOk="0">
                  <a:moveTo>
                    <a:pt x="143" y="1"/>
                  </a:moveTo>
                  <a:lnTo>
                    <a:pt x="1" y="24"/>
                  </a:lnTo>
                  <a:lnTo>
                    <a:pt x="614" y="2124"/>
                  </a:lnTo>
                  <a:lnTo>
                    <a:pt x="756" y="2077"/>
                  </a:lnTo>
                  <a:lnTo>
                    <a:pt x="1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3860519" y="4121293"/>
              <a:ext cx="19410" cy="56270"/>
            </a:xfrm>
            <a:custGeom>
              <a:avLst/>
              <a:gdLst/>
              <a:ahLst/>
              <a:cxnLst/>
              <a:rect l="l" t="t" r="r" b="b"/>
              <a:pathLst>
                <a:path w="733" h="2125" extrusionOk="0">
                  <a:moveTo>
                    <a:pt x="119" y="1"/>
                  </a:moveTo>
                  <a:lnTo>
                    <a:pt x="1" y="48"/>
                  </a:lnTo>
                  <a:lnTo>
                    <a:pt x="590" y="2125"/>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3883636" y="4114435"/>
              <a:ext cx="19410" cy="56879"/>
            </a:xfrm>
            <a:custGeom>
              <a:avLst/>
              <a:gdLst/>
              <a:ahLst/>
              <a:cxnLst/>
              <a:rect l="l" t="t" r="r" b="b"/>
              <a:pathLst>
                <a:path w="733" h="2148" extrusionOk="0">
                  <a:moveTo>
                    <a:pt x="119" y="0"/>
                  </a:moveTo>
                  <a:lnTo>
                    <a:pt x="1" y="48"/>
                  </a:lnTo>
                  <a:lnTo>
                    <a:pt x="590" y="2148"/>
                  </a:lnTo>
                  <a:lnTo>
                    <a:pt x="732" y="2100"/>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3906754" y="4108185"/>
              <a:ext cx="19410" cy="56270"/>
            </a:xfrm>
            <a:custGeom>
              <a:avLst/>
              <a:gdLst/>
              <a:ahLst/>
              <a:cxnLst/>
              <a:rect l="l" t="t" r="r" b="b"/>
              <a:pathLst>
                <a:path w="733" h="2125" extrusionOk="0">
                  <a:moveTo>
                    <a:pt x="119" y="0"/>
                  </a:moveTo>
                  <a:lnTo>
                    <a:pt x="1" y="24"/>
                  </a:lnTo>
                  <a:lnTo>
                    <a:pt x="591"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3929871" y="4101300"/>
              <a:ext cx="19410" cy="56270"/>
            </a:xfrm>
            <a:custGeom>
              <a:avLst/>
              <a:gdLst/>
              <a:ahLst/>
              <a:cxnLst/>
              <a:rect l="l" t="t" r="r" b="b"/>
              <a:pathLst>
                <a:path w="733" h="2125" extrusionOk="0">
                  <a:moveTo>
                    <a:pt x="142" y="1"/>
                  </a:moveTo>
                  <a:lnTo>
                    <a:pt x="1" y="48"/>
                  </a:lnTo>
                  <a:lnTo>
                    <a:pt x="591" y="2125"/>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3952988" y="4094442"/>
              <a:ext cx="19410" cy="56879"/>
            </a:xfrm>
            <a:custGeom>
              <a:avLst/>
              <a:gdLst/>
              <a:ahLst/>
              <a:cxnLst/>
              <a:rect l="l" t="t" r="r" b="b"/>
              <a:pathLst>
                <a:path w="733" h="2148" extrusionOk="0">
                  <a:moveTo>
                    <a:pt x="142" y="0"/>
                  </a:moveTo>
                  <a:lnTo>
                    <a:pt x="1" y="48"/>
                  </a:lnTo>
                  <a:lnTo>
                    <a:pt x="591"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3976106" y="4088193"/>
              <a:ext cx="19410" cy="56244"/>
            </a:xfrm>
            <a:custGeom>
              <a:avLst/>
              <a:gdLst/>
              <a:ahLst/>
              <a:cxnLst/>
              <a:rect l="l" t="t" r="r" b="b"/>
              <a:pathLst>
                <a:path w="733" h="2124" extrusionOk="0">
                  <a:moveTo>
                    <a:pt x="142" y="0"/>
                  </a:moveTo>
                  <a:lnTo>
                    <a:pt x="1" y="24"/>
                  </a:lnTo>
                  <a:lnTo>
                    <a:pt x="591"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3999223" y="4081308"/>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022340" y="4074449"/>
              <a:ext cx="19410" cy="56879"/>
            </a:xfrm>
            <a:custGeom>
              <a:avLst/>
              <a:gdLst/>
              <a:ahLst/>
              <a:cxnLst/>
              <a:rect l="l" t="t" r="r" b="b"/>
              <a:pathLst>
                <a:path w="733" h="2148" extrusionOk="0">
                  <a:moveTo>
                    <a:pt x="142" y="0"/>
                  </a:moveTo>
                  <a:lnTo>
                    <a:pt x="1" y="48"/>
                  </a:lnTo>
                  <a:lnTo>
                    <a:pt x="614"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045458" y="4068200"/>
              <a:ext cx="19410" cy="56244"/>
            </a:xfrm>
            <a:custGeom>
              <a:avLst/>
              <a:gdLst/>
              <a:ahLst/>
              <a:cxnLst/>
              <a:rect l="l" t="t" r="r" b="b"/>
              <a:pathLst>
                <a:path w="733" h="2124" extrusionOk="0">
                  <a:moveTo>
                    <a:pt x="142" y="0"/>
                  </a:moveTo>
                  <a:lnTo>
                    <a:pt x="1" y="24"/>
                  </a:lnTo>
                  <a:lnTo>
                    <a:pt x="614"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4068575" y="4061315"/>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4091692" y="4054457"/>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4114810" y="4048207"/>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4138563" y="4041322"/>
              <a:ext cx="19383" cy="56270"/>
            </a:xfrm>
            <a:custGeom>
              <a:avLst/>
              <a:gdLst/>
              <a:ahLst/>
              <a:cxnLst/>
              <a:rect l="l" t="t" r="r" b="b"/>
              <a:pathLst>
                <a:path w="732" h="2125" extrusionOk="0">
                  <a:moveTo>
                    <a:pt x="118" y="1"/>
                  </a:moveTo>
                  <a:lnTo>
                    <a:pt x="0" y="48"/>
                  </a:lnTo>
                  <a:lnTo>
                    <a:pt x="590" y="2124"/>
                  </a:lnTo>
                  <a:lnTo>
                    <a:pt x="732" y="2101"/>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4161680" y="4034464"/>
              <a:ext cx="19383" cy="56879"/>
            </a:xfrm>
            <a:custGeom>
              <a:avLst/>
              <a:gdLst/>
              <a:ahLst/>
              <a:cxnLst/>
              <a:rect l="l" t="t" r="r" b="b"/>
              <a:pathLst>
                <a:path w="732" h="2148" extrusionOk="0">
                  <a:moveTo>
                    <a:pt x="118" y="0"/>
                  </a:moveTo>
                  <a:lnTo>
                    <a:pt x="1"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4184797" y="4028214"/>
              <a:ext cx="19383" cy="56244"/>
            </a:xfrm>
            <a:custGeom>
              <a:avLst/>
              <a:gdLst/>
              <a:ahLst/>
              <a:cxnLst/>
              <a:rect l="l" t="t" r="r" b="b"/>
              <a:pathLst>
                <a:path w="732" h="2124" extrusionOk="0">
                  <a:moveTo>
                    <a:pt x="119" y="0"/>
                  </a:moveTo>
                  <a:lnTo>
                    <a:pt x="1" y="24"/>
                  </a:lnTo>
                  <a:lnTo>
                    <a:pt x="590"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4207915" y="4021330"/>
              <a:ext cx="19383" cy="56270"/>
            </a:xfrm>
            <a:custGeom>
              <a:avLst/>
              <a:gdLst/>
              <a:ahLst/>
              <a:cxnLst/>
              <a:rect l="l" t="t" r="r" b="b"/>
              <a:pathLst>
                <a:path w="732" h="2125" extrusionOk="0">
                  <a:moveTo>
                    <a:pt x="119" y="1"/>
                  </a:moveTo>
                  <a:lnTo>
                    <a:pt x="1" y="48"/>
                  </a:lnTo>
                  <a:lnTo>
                    <a:pt x="590" y="2124"/>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4231032" y="4014471"/>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4254149" y="4008222"/>
              <a:ext cx="19410" cy="56244"/>
            </a:xfrm>
            <a:custGeom>
              <a:avLst/>
              <a:gdLst/>
              <a:ahLst/>
              <a:cxnLst/>
              <a:rect l="l" t="t" r="r" b="b"/>
              <a:pathLst>
                <a:path w="733" h="2124" extrusionOk="0">
                  <a:moveTo>
                    <a:pt x="142" y="0"/>
                  </a:moveTo>
                  <a:lnTo>
                    <a:pt x="1" y="24"/>
                  </a:lnTo>
                  <a:lnTo>
                    <a:pt x="590"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4277267" y="4001337"/>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4300384" y="3994478"/>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4323501" y="3988229"/>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4346619" y="3981344"/>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4369736" y="3974486"/>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4393489" y="3968236"/>
              <a:ext cx="19383" cy="56244"/>
            </a:xfrm>
            <a:custGeom>
              <a:avLst/>
              <a:gdLst/>
              <a:ahLst/>
              <a:cxnLst/>
              <a:rect l="l" t="t" r="r" b="b"/>
              <a:pathLst>
                <a:path w="732" h="2124" extrusionOk="0">
                  <a:moveTo>
                    <a:pt x="118" y="0"/>
                  </a:moveTo>
                  <a:lnTo>
                    <a:pt x="0" y="24"/>
                  </a:lnTo>
                  <a:lnTo>
                    <a:pt x="590" y="2124"/>
                  </a:lnTo>
                  <a:lnTo>
                    <a:pt x="732" y="2077"/>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4415970" y="3961352"/>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4439723" y="3954493"/>
              <a:ext cx="19383" cy="56879"/>
            </a:xfrm>
            <a:custGeom>
              <a:avLst/>
              <a:gdLst/>
              <a:ahLst/>
              <a:cxnLst/>
              <a:rect l="l" t="t" r="r" b="b"/>
              <a:pathLst>
                <a:path w="732" h="2148" extrusionOk="0">
                  <a:moveTo>
                    <a:pt x="118" y="0"/>
                  </a:moveTo>
                  <a:lnTo>
                    <a:pt x="0"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4"/>
          <p:cNvSpPr/>
          <p:nvPr/>
        </p:nvSpPr>
        <p:spPr>
          <a:xfrm>
            <a:off x="7105154" y="2825370"/>
            <a:ext cx="15650" cy="15094"/>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372;p4"/>
          <p:cNvGrpSpPr/>
          <p:nvPr/>
        </p:nvGrpSpPr>
        <p:grpSpPr>
          <a:xfrm>
            <a:off x="1594394" y="323271"/>
            <a:ext cx="348087" cy="487150"/>
            <a:chOff x="2157913" y="1144688"/>
            <a:chExt cx="267451" cy="374299"/>
          </a:xfrm>
        </p:grpSpPr>
        <p:sp>
          <p:nvSpPr>
            <p:cNvPr id="373" name="Google Shape;373;p4"/>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4"/>
          <p:cNvSpPr/>
          <p:nvPr/>
        </p:nvSpPr>
        <p:spPr>
          <a:xfrm>
            <a:off x="7125453" y="831537"/>
            <a:ext cx="109903" cy="110860"/>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76;p4"/>
          <p:cNvGrpSpPr/>
          <p:nvPr/>
        </p:nvGrpSpPr>
        <p:grpSpPr>
          <a:xfrm rot="549653">
            <a:off x="8487434" y="549360"/>
            <a:ext cx="300822" cy="299868"/>
            <a:chOff x="3312562" y="901016"/>
            <a:chExt cx="300835" cy="299881"/>
          </a:xfrm>
        </p:grpSpPr>
        <p:sp>
          <p:nvSpPr>
            <p:cNvPr id="377" name="Google Shape;377;p4"/>
            <p:cNvSpPr/>
            <p:nvPr/>
          </p:nvSpPr>
          <p:spPr>
            <a:xfrm>
              <a:off x="3312562" y="901016"/>
              <a:ext cx="271817" cy="289320"/>
            </a:xfrm>
            <a:custGeom>
              <a:avLst/>
              <a:gdLst/>
              <a:ahLst/>
              <a:cxnLst/>
              <a:rect l="l" t="t" r="r" b="b"/>
              <a:pathLst>
                <a:path w="10265" h="10926" extrusionOk="0">
                  <a:moveTo>
                    <a:pt x="6725" y="1"/>
                  </a:moveTo>
                  <a:cubicBezTo>
                    <a:pt x="6631" y="24"/>
                    <a:pt x="6536" y="95"/>
                    <a:pt x="6466" y="166"/>
                  </a:cubicBezTo>
                  <a:cubicBezTo>
                    <a:pt x="5970" y="685"/>
                    <a:pt x="5498" y="1228"/>
                    <a:pt x="5074" y="1794"/>
                  </a:cubicBezTo>
                  <a:cubicBezTo>
                    <a:pt x="3776" y="3446"/>
                    <a:pt x="2242" y="4885"/>
                    <a:pt x="520" y="6088"/>
                  </a:cubicBezTo>
                  <a:cubicBezTo>
                    <a:pt x="307" y="6206"/>
                    <a:pt x="119" y="6395"/>
                    <a:pt x="24" y="6607"/>
                  </a:cubicBezTo>
                  <a:cubicBezTo>
                    <a:pt x="1" y="6749"/>
                    <a:pt x="1" y="6891"/>
                    <a:pt x="24" y="7009"/>
                  </a:cubicBezTo>
                  <a:cubicBezTo>
                    <a:pt x="95" y="7433"/>
                    <a:pt x="260" y="7834"/>
                    <a:pt x="520" y="8188"/>
                  </a:cubicBezTo>
                  <a:cubicBezTo>
                    <a:pt x="1251" y="9203"/>
                    <a:pt x="2148" y="10100"/>
                    <a:pt x="3186" y="10807"/>
                  </a:cubicBezTo>
                  <a:lnTo>
                    <a:pt x="3351" y="10925"/>
                  </a:lnTo>
                  <a:cubicBezTo>
                    <a:pt x="5357" y="8306"/>
                    <a:pt x="7693" y="5947"/>
                    <a:pt x="10264" y="3918"/>
                  </a:cubicBezTo>
                  <a:cubicBezTo>
                    <a:pt x="10029" y="3752"/>
                    <a:pt x="9793" y="3564"/>
                    <a:pt x="9580" y="3375"/>
                  </a:cubicBezTo>
                  <a:cubicBezTo>
                    <a:pt x="8778" y="2667"/>
                    <a:pt x="8070" y="1865"/>
                    <a:pt x="7433" y="1015"/>
                  </a:cubicBezTo>
                  <a:cubicBezTo>
                    <a:pt x="7174" y="685"/>
                    <a:pt x="6938" y="355"/>
                    <a:pt x="6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3399297" y="1003754"/>
              <a:ext cx="213085" cy="197144"/>
            </a:xfrm>
            <a:custGeom>
              <a:avLst/>
              <a:gdLst/>
              <a:ahLst/>
              <a:cxnLst/>
              <a:rect l="l" t="t" r="r" b="b"/>
              <a:pathLst>
                <a:path w="8047" h="7445" extrusionOk="0">
                  <a:moveTo>
                    <a:pt x="6937" y="1"/>
                  </a:moveTo>
                  <a:cubicBezTo>
                    <a:pt x="4342" y="2030"/>
                    <a:pt x="2030" y="4389"/>
                    <a:pt x="0" y="7008"/>
                  </a:cubicBezTo>
                  <a:cubicBezTo>
                    <a:pt x="307" y="7197"/>
                    <a:pt x="614" y="7339"/>
                    <a:pt x="968" y="7409"/>
                  </a:cubicBezTo>
                  <a:cubicBezTo>
                    <a:pt x="1039" y="7433"/>
                    <a:pt x="1109" y="7445"/>
                    <a:pt x="1177" y="7445"/>
                  </a:cubicBezTo>
                  <a:cubicBezTo>
                    <a:pt x="1245" y="7445"/>
                    <a:pt x="1310" y="7433"/>
                    <a:pt x="1369" y="7409"/>
                  </a:cubicBezTo>
                  <a:cubicBezTo>
                    <a:pt x="1605" y="7315"/>
                    <a:pt x="1794" y="7150"/>
                    <a:pt x="1912" y="6914"/>
                  </a:cubicBezTo>
                  <a:cubicBezTo>
                    <a:pt x="3115" y="5192"/>
                    <a:pt x="4554" y="3658"/>
                    <a:pt x="6206" y="2360"/>
                  </a:cubicBezTo>
                  <a:cubicBezTo>
                    <a:pt x="6796" y="1959"/>
                    <a:pt x="7339" y="1487"/>
                    <a:pt x="7858" y="992"/>
                  </a:cubicBezTo>
                  <a:cubicBezTo>
                    <a:pt x="7952" y="897"/>
                    <a:pt x="7999" y="803"/>
                    <a:pt x="8046" y="685"/>
                  </a:cubicBezTo>
                  <a:cubicBezTo>
                    <a:pt x="8046" y="685"/>
                    <a:pt x="8046" y="661"/>
                    <a:pt x="8046" y="638"/>
                  </a:cubicBezTo>
                  <a:cubicBezTo>
                    <a:pt x="7669" y="472"/>
                    <a:pt x="7291" y="236"/>
                    <a:pt x="69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3489656" y="901534"/>
              <a:ext cx="123741" cy="121464"/>
            </a:xfrm>
            <a:custGeom>
              <a:avLst/>
              <a:gdLst/>
              <a:ahLst/>
              <a:cxnLst/>
              <a:rect l="l" t="t" r="r" b="b"/>
              <a:pathLst>
                <a:path w="4673" h="4587" extrusionOk="0">
                  <a:moveTo>
                    <a:pt x="153" y="0"/>
                  </a:moveTo>
                  <a:cubicBezTo>
                    <a:pt x="118" y="0"/>
                    <a:pt x="83" y="3"/>
                    <a:pt x="47" y="9"/>
                  </a:cubicBezTo>
                  <a:lnTo>
                    <a:pt x="0" y="33"/>
                  </a:lnTo>
                  <a:cubicBezTo>
                    <a:pt x="213" y="387"/>
                    <a:pt x="449" y="717"/>
                    <a:pt x="708" y="1047"/>
                  </a:cubicBezTo>
                  <a:cubicBezTo>
                    <a:pt x="1345" y="1920"/>
                    <a:pt x="2077" y="2699"/>
                    <a:pt x="2855" y="3407"/>
                  </a:cubicBezTo>
                  <a:cubicBezTo>
                    <a:pt x="3398" y="3879"/>
                    <a:pt x="4011" y="4280"/>
                    <a:pt x="4648" y="4587"/>
                  </a:cubicBezTo>
                  <a:cubicBezTo>
                    <a:pt x="4672" y="4492"/>
                    <a:pt x="4648" y="4374"/>
                    <a:pt x="4601" y="4303"/>
                  </a:cubicBezTo>
                  <a:cubicBezTo>
                    <a:pt x="4413" y="3737"/>
                    <a:pt x="4129" y="3242"/>
                    <a:pt x="3752" y="2793"/>
                  </a:cubicBezTo>
                  <a:cubicBezTo>
                    <a:pt x="3091" y="1968"/>
                    <a:pt x="2313" y="1236"/>
                    <a:pt x="1487" y="599"/>
                  </a:cubicBezTo>
                  <a:cubicBezTo>
                    <a:pt x="1156" y="387"/>
                    <a:pt x="802" y="221"/>
                    <a:pt x="449" y="80"/>
                  </a:cubicBezTo>
                  <a:cubicBezTo>
                    <a:pt x="360" y="27"/>
                    <a:pt x="258" y="0"/>
                    <a:pt x="153" y="0"/>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3341293" y="943808"/>
              <a:ext cx="186843" cy="186552"/>
            </a:xfrm>
            <a:custGeom>
              <a:avLst/>
              <a:gdLst/>
              <a:ahLst/>
              <a:cxnLst/>
              <a:rect l="l" t="t" r="r" b="b"/>
              <a:pathLst>
                <a:path w="7056" h="7045" extrusionOk="0">
                  <a:moveTo>
                    <a:pt x="5605" y="1"/>
                  </a:moveTo>
                  <a:cubicBezTo>
                    <a:pt x="5575" y="1"/>
                    <a:pt x="5546" y="13"/>
                    <a:pt x="5522" y="36"/>
                  </a:cubicBezTo>
                  <a:lnTo>
                    <a:pt x="48" y="5487"/>
                  </a:lnTo>
                  <a:cubicBezTo>
                    <a:pt x="1" y="5534"/>
                    <a:pt x="1" y="5605"/>
                    <a:pt x="48" y="5676"/>
                  </a:cubicBezTo>
                  <a:lnTo>
                    <a:pt x="378" y="6006"/>
                  </a:lnTo>
                  <a:cubicBezTo>
                    <a:pt x="465" y="5925"/>
                    <a:pt x="559" y="5891"/>
                    <a:pt x="650" y="5891"/>
                  </a:cubicBezTo>
                  <a:cubicBezTo>
                    <a:pt x="957" y="5891"/>
                    <a:pt x="1218" y="6281"/>
                    <a:pt x="945" y="6572"/>
                  </a:cubicBezTo>
                  <a:lnTo>
                    <a:pt x="1417" y="7044"/>
                  </a:lnTo>
                  <a:lnTo>
                    <a:pt x="7056" y="1429"/>
                  </a:lnTo>
                  <a:lnTo>
                    <a:pt x="6584" y="933"/>
                  </a:lnTo>
                  <a:cubicBezTo>
                    <a:pt x="6500" y="1007"/>
                    <a:pt x="6408" y="1038"/>
                    <a:pt x="6321" y="1038"/>
                  </a:cubicBezTo>
                  <a:cubicBezTo>
                    <a:pt x="6017" y="1038"/>
                    <a:pt x="5761" y="660"/>
                    <a:pt x="6018" y="367"/>
                  </a:cubicBezTo>
                  <a:lnTo>
                    <a:pt x="5687" y="36"/>
                  </a:lnTo>
                  <a:cubicBezTo>
                    <a:pt x="5664" y="13"/>
                    <a:pt x="5634" y="1"/>
                    <a:pt x="56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3378789" y="980987"/>
              <a:ext cx="171220" cy="170293"/>
            </a:xfrm>
            <a:custGeom>
              <a:avLst/>
              <a:gdLst/>
              <a:ahLst/>
              <a:cxnLst/>
              <a:rect l="l" t="t" r="r" b="b"/>
              <a:pathLst>
                <a:path w="6466" h="6431" extrusionOk="0">
                  <a:moveTo>
                    <a:pt x="5640" y="1"/>
                  </a:moveTo>
                  <a:lnTo>
                    <a:pt x="1" y="5640"/>
                  </a:lnTo>
                  <a:lnTo>
                    <a:pt x="779" y="6395"/>
                  </a:lnTo>
                  <a:cubicBezTo>
                    <a:pt x="803" y="6419"/>
                    <a:pt x="832" y="6431"/>
                    <a:pt x="865" y="6431"/>
                  </a:cubicBezTo>
                  <a:cubicBezTo>
                    <a:pt x="897" y="6431"/>
                    <a:pt x="933" y="6419"/>
                    <a:pt x="968" y="6395"/>
                  </a:cubicBezTo>
                  <a:lnTo>
                    <a:pt x="6419" y="968"/>
                  </a:lnTo>
                  <a:cubicBezTo>
                    <a:pt x="6466" y="898"/>
                    <a:pt x="6466" y="827"/>
                    <a:pt x="6419" y="780"/>
                  </a:cubicBezTo>
                  <a:lnTo>
                    <a:pt x="5640" y="1"/>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3416285" y="1014802"/>
              <a:ext cx="45016" cy="41044"/>
            </a:xfrm>
            <a:custGeom>
              <a:avLst/>
              <a:gdLst/>
              <a:ahLst/>
              <a:cxnLst/>
              <a:rect l="l" t="t" r="r" b="b"/>
              <a:pathLst>
                <a:path w="1700" h="1550" extrusionOk="0">
                  <a:moveTo>
                    <a:pt x="838" y="1"/>
                  </a:moveTo>
                  <a:cubicBezTo>
                    <a:pt x="647" y="1"/>
                    <a:pt x="457" y="72"/>
                    <a:pt x="307" y="210"/>
                  </a:cubicBezTo>
                  <a:cubicBezTo>
                    <a:pt x="0" y="517"/>
                    <a:pt x="0" y="1013"/>
                    <a:pt x="307" y="1319"/>
                  </a:cubicBezTo>
                  <a:cubicBezTo>
                    <a:pt x="449" y="1473"/>
                    <a:pt x="643" y="1549"/>
                    <a:pt x="841" y="1549"/>
                  </a:cubicBezTo>
                  <a:cubicBezTo>
                    <a:pt x="1039" y="1549"/>
                    <a:pt x="1239" y="1473"/>
                    <a:pt x="1392" y="1319"/>
                  </a:cubicBezTo>
                  <a:cubicBezTo>
                    <a:pt x="1699" y="1013"/>
                    <a:pt x="1699" y="517"/>
                    <a:pt x="1392" y="234"/>
                  </a:cubicBezTo>
                  <a:cubicBezTo>
                    <a:pt x="1236" y="78"/>
                    <a:pt x="1037" y="1"/>
                    <a:pt x="838" y="1"/>
                  </a:cubicBezTo>
                  <a:close/>
                </a:path>
              </a:pathLst>
            </a:custGeom>
            <a:solidFill>
              <a:srgbClr val="EF84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3426268" y="1022852"/>
              <a:ext cx="25024" cy="24415"/>
            </a:xfrm>
            <a:custGeom>
              <a:avLst/>
              <a:gdLst/>
              <a:ahLst/>
              <a:cxnLst/>
              <a:rect l="l" t="t" r="r" b="b"/>
              <a:pathLst>
                <a:path w="945" h="922" extrusionOk="0">
                  <a:moveTo>
                    <a:pt x="732" y="1"/>
                  </a:moveTo>
                  <a:lnTo>
                    <a:pt x="1" y="709"/>
                  </a:lnTo>
                  <a:lnTo>
                    <a:pt x="213" y="921"/>
                  </a:lnTo>
                  <a:lnTo>
                    <a:pt x="945" y="213"/>
                  </a:lnTo>
                  <a:lnTo>
                    <a:pt x="732" y="1"/>
                  </a:ln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3426268" y="1022852"/>
              <a:ext cx="25024" cy="24415"/>
            </a:xfrm>
            <a:custGeom>
              <a:avLst/>
              <a:gdLst/>
              <a:ahLst/>
              <a:cxnLst/>
              <a:rect l="l" t="t" r="r" b="b"/>
              <a:pathLst>
                <a:path w="945" h="922" extrusionOk="0">
                  <a:moveTo>
                    <a:pt x="213" y="1"/>
                  </a:moveTo>
                  <a:lnTo>
                    <a:pt x="1" y="213"/>
                  </a:lnTo>
                  <a:lnTo>
                    <a:pt x="709" y="921"/>
                  </a:lnTo>
                  <a:lnTo>
                    <a:pt x="945" y="709"/>
                  </a:lnTo>
                  <a:lnTo>
                    <a:pt x="213" y="1"/>
                  </a:ln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3530627" y="932845"/>
              <a:ext cx="53754" cy="48856"/>
            </a:xfrm>
            <a:custGeom>
              <a:avLst/>
              <a:gdLst/>
              <a:ahLst/>
              <a:cxnLst/>
              <a:rect l="l" t="t" r="r" b="b"/>
              <a:pathLst>
                <a:path w="2030" h="1845" extrusionOk="0">
                  <a:moveTo>
                    <a:pt x="192" y="0"/>
                  </a:moveTo>
                  <a:cubicBezTo>
                    <a:pt x="160" y="0"/>
                    <a:pt x="135" y="9"/>
                    <a:pt x="118" y="26"/>
                  </a:cubicBezTo>
                  <a:cubicBezTo>
                    <a:pt x="0" y="144"/>
                    <a:pt x="307" y="639"/>
                    <a:pt x="803" y="1135"/>
                  </a:cubicBezTo>
                  <a:cubicBezTo>
                    <a:pt x="1226" y="1558"/>
                    <a:pt x="1650" y="1844"/>
                    <a:pt x="1838" y="1844"/>
                  </a:cubicBezTo>
                  <a:cubicBezTo>
                    <a:pt x="1869" y="1844"/>
                    <a:pt x="1894" y="1836"/>
                    <a:pt x="1912" y="1819"/>
                  </a:cubicBezTo>
                  <a:cubicBezTo>
                    <a:pt x="2029" y="1725"/>
                    <a:pt x="1723" y="1205"/>
                    <a:pt x="1227" y="710"/>
                  </a:cubicBezTo>
                  <a:cubicBezTo>
                    <a:pt x="803" y="286"/>
                    <a:pt x="380" y="0"/>
                    <a:pt x="192" y="0"/>
                  </a:cubicBez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386;p4"/>
          <p:cNvGrpSpPr/>
          <p:nvPr/>
        </p:nvGrpSpPr>
        <p:grpSpPr>
          <a:xfrm rot="549653">
            <a:off x="7614885" y="60583"/>
            <a:ext cx="846615" cy="974024"/>
            <a:chOff x="2401585" y="228600"/>
            <a:chExt cx="846654" cy="974068"/>
          </a:xfrm>
        </p:grpSpPr>
        <p:sp>
          <p:nvSpPr>
            <p:cNvPr id="387" name="Google Shape;387;p4"/>
            <p:cNvSpPr/>
            <p:nvPr/>
          </p:nvSpPr>
          <p:spPr>
            <a:xfrm>
              <a:off x="2916442" y="228600"/>
              <a:ext cx="173709" cy="169472"/>
            </a:xfrm>
            <a:custGeom>
              <a:avLst/>
              <a:gdLst/>
              <a:ahLst/>
              <a:cxnLst/>
              <a:rect l="l" t="t" r="r" b="b"/>
              <a:pathLst>
                <a:path w="6560" h="6400" extrusionOk="0">
                  <a:moveTo>
                    <a:pt x="3795" y="1"/>
                  </a:moveTo>
                  <a:cubicBezTo>
                    <a:pt x="3038" y="1"/>
                    <a:pt x="2302" y="275"/>
                    <a:pt x="1723" y="784"/>
                  </a:cubicBezTo>
                  <a:cubicBezTo>
                    <a:pt x="991" y="1468"/>
                    <a:pt x="472" y="2341"/>
                    <a:pt x="236" y="3332"/>
                  </a:cubicBezTo>
                  <a:cubicBezTo>
                    <a:pt x="165" y="3639"/>
                    <a:pt x="95" y="3969"/>
                    <a:pt x="47" y="4300"/>
                  </a:cubicBezTo>
                  <a:lnTo>
                    <a:pt x="0" y="4535"/>
                  </a:lnTo>
                  <a:lnTo>
                    <a:pt x="260" y="4559"/>
                  </a:lnTo>
                  <a:cubicBezTo>
                    <a:pt x="519" y="4583"/>
                    <a:pt x="755" y="4630"/>
                    <a:pt x="991" y="4653"/>
                  </a:cubicBezTo>
                  <a:lnTo>
                    <a:pt x="1204" y="4701"/>
                  </a:lnTo>
                  <a:lnTo>
                    <a:pt x="1510" y="4748"/>
                  </a:lnTo>
                  <a:lnTo>
                    <a:pt x="1557" y="4512"/>
                  </a:lnTo>
                  <a:cubicBezTo>
                    <a:pt x="1605" y="4205"/>
                    <a:pt x="1652" y="3898"/>
                    <a:pt x="1746" y="3615"/>
                  </a:cubicBezTo>
                  <a:cubicBezTo>
                    <a:pt x="1888" y="2978"/>
                    <a:pt x="2218" y="2388"/>
                    <a:pt x="2666" y="1940"/>
                  </a:cubicBezTo>
                  <a:cubicBezTo>
                    <a:pt x="2960" y="1607"/>
                    <a:pt x="3400" y="1421"/>
                    <a:pt x="3838" y="1421"/>
                  </a:cubicBezTo>
                  <a:cubicBezTo>
                    <a:pt x="3928" y="1421"/>
                    <a:pt x="4017" y="1428"/>
                    <a:pt x="4106" y="1444"/>
                  </a:cubicBezTo>
                  <a:cubicBezTo>
                    <a:pt x="4601" y="1704"/>
                    <a:pt x="4908" y="2176"/>
                    <a:pt x="4955" y="2719"/>
                  </a:cubicBezTo>
                  <a:cubicBezTo>
                    <a:pt x="5026" y="3379"/>
                    <a:pt x="4932" y="4016"/>
                    <a:pt x="4648" y="4606"/>
                  </a:cubicBezTo>
                  <a:cubicBezTo>
                    <a:pt x="4530" y="4889"/>
                    <a:pt x="4412" y="5173"/>
                    <a:pt x="4247" y="5432"/>
                  </a:cubicBezTo>
                  <a:lnTo>
                    <a:pt x="4129" y="5644"/>
                  </a:lnTo>
                  <a:lnTo>
                    <a:pt x="4412" y="5786"/>
                  </a:lnTo>
                  <a:lnTo>
                    <a:pt x="4601" y="5904"/>
                  </a:lnTo>
                  <a:cubicBezTo>
                    <a:pt x="4814" y="6022"/>
                    <a:pt x="5026" y="6140"/>
                    <a:pt x="5238" y="6282"/>
                  </a:cubicBezTo>
                  <a:lnTo>
                    <a:pt x="5451" y="6399"/>
                  </a:lnTo>
                  <a:lnTo>
                    <a:pt x="5592" y="6187"/>
                  </a:lnTo>
                  <a:cubicBezTo>
                    <a:pt x="5757" y="5904"/>
                    <a:pt x="5899" y="5621"/>
                    <a:pt x="6017" y="5314"/>
                  </a:cubicBezTo>
                  <a:cubicBezTo>
                    <a:pt x="6442" y="4394"/>
                    <a:pt x="6560" y="3379"/>
                    <a:pt x="6394" y="2388"/>
                  </a:cubicBezTo>
                  <a:cubicBezTo>
                    <a:pt x="6206" y="1374"/>
                    <a:pt x="5545" y="524"/>
                    <a:pt x="4578" y="100"/>
                  </a:cubicBezTo>
                  <a:cubicBezTo>
                    <a:pt x="4318" y="33"/>
                    <a:pt x="4055" y="1"/>
                    <a:pt x="3795" y="1"/>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3113244" y="393043"/>
              <a:ext cx="134995" cy="152472"/>
            </a:xfrm>
            <a:custGeom>
              <a:avLst/>
              <a:gdLst/>
              <a:ahLst/>
              <a:cxnLst/>
              <a:rect l="l" t="t" r="r" b="b"/>
              <a:pathLst>
                <a:path w="5098" h="5758" extrusionOk="0">
                  <a:moveTo>
                    <a:pt x="1558" y="1"/>
                  </a:moveTo>
                  <a:cubicBezTo>
                    <a:pt x="874" y="24"/>
                    <a:pt x="284" y="425"/>
                    <a:pt x="1" y="1039"/>
                  </a:cubicBezTo>
                  <a:cubicBezTo>
                    <a:pt x="1605" y="2266"/>
                    <a:pt x="2856" y="3894"/>
                    <a:pt x="3634" y="5758"/>
                  </a:cubicBezTo>
                  <a:cubicBezTo>
                    <a:pt x="4177" y="4814"/>
                    <a:pt x="5097" y="3210"/>
                    <a:pt x="4932" y="2478"/>
                  </a:cubicBezTo>
                  <a:cubicBezTo>
                    <a:pt x="4743" y="1723"/>
                    <a:pt x="4083" y="1157"/>
                    <a:pt x="3422" y="732"/>
                  </a:cubicBezTo>
                  <a:cubicBezTo>
                    <a:pt x="2879" y="307"/>
                    <a:pt x="2242" y="72"/>
                    <a:pt x="1558" y="1"/>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2708360" y="270412"/>
              <a:ext cx="156868" cy="102054"/>
            </a:xfrm>
            <a:custGeom>
              <a:avLst/>
              <a:gdLst/>
              <a:ahLst/>
              <a:cxnLst/>
              <a:rect l="l" t="t" r="r" b="b"/>
              <a:pathLst>
                <a:path w="5924" h="3854" extrusionOk="0">
                  <a:moveTo>
                    <a:pt x="2665" y="1"/>
                  </a:moveTo>
                  <a:cubicBezTo>
                    <a:pt x="2062" y="1"/>
                    <a:pt x="1473" y="103"/>
                    <a:pt x="1016" y="455"/>
                  </a:cubicBezTo>
                  <a:cubicBezTo>
                    <a:pt x="402" y="927"/>
                    <a:pt x="166" y="2768"/>
                    <a:pt x="1" y="3853"/>
                  </a:cubicBezTo>
                  <a:cubicBezTo>
                    <a:pt x="1771" y="2862"/>
                    <a:pt x="3753" y="2367"/>
                    <a:pt x="5758" y="2367"/>
                  </a:cubicBezTo>
                  <a:cubicBezTo>
                    <a:pt x="5923" y="1706"/>
                    <a:pt x="5711" y="1022"/>
                    <a:pt x="5192" y="597"/>
                  </a:cubicBezTo>
                  <a:cubicBezTo>
                    <a:pt x="4626" y="243"/>
                    <a:pt x="3965" y="31"/>
                    <a:pt x="3281" y="31"/>
                  </a:cubicBezTo>
                  <a:cubicBezTo>
                    <a:pt x="3077" y="13"/>
                    <a:pt x="2870" y="1"/>
                    <a:pt x="2665" y="1"/>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2401585" y="332906"/>
              <a:ext cx="839760" cy="869762"/>
            </a:xfrm>
            <a:custGeom>
              <a:avLst/>
              <a:gdLst/>
              <a:ahLst/>
              <a:cxnLst/>
              <a:rect l="l" t="t" r="r" b="b"/>
              <a:pathLst>
                <a:path w="31713" h="32846" extrusionOk="0">
                  <a:moveTo>
                    <a:pt x="15597" y="4212"/>
                  </a:moveTo>
                  <a:cubicBezTo>
                    <a:pt x="15747" y="4212"/>
                    <a:pt x="15897" y="4218"/>
                    <a:pt x="16045" y="4230"/>
                  </a:cubicBezTo>
                  <a:lnTo>
                    <a:pt x="16258" y="4254"/>
                  </a:lnTo>
                  <a:cubicBezTo>
                    <a:pt x="16423" y="4254"/>
                    <a:pt x="16848" y="4301"/>
                    <a:pt x="17438" y="4372"/>
                  </a:cubicBezTo>
                  <a:cubicBezTo>
                    <a:pt x="20198" y="4844"/>
                    <a:pt x="22841" y="5858"/>
                    <a:pt x="25200" y="7368"/>
                  </a:cubicBezTo>
                  <a:cubicBezTo>
                    <a:pt x="25979" y="7864"/>
                    <a:pt x="26710" y="8524"/>
                    <a:pt x="26899" y="9445"/>
                  </a:cubicBezTo>
                  <a:cubicBezTo>
                    <a:pt x="26994" y="10011"/>
                    <a:pt x="26970" y="10624"/>
                    <a:pt x="26828" y="11191"/>
                  </a:cubicBezTo>
                  <a:cubicBezTo>
                    <a:pt x="26640" y="12253"/>
                    <a:pt x="26357" y="13456"/>
                    <a:pt x="25436" y="13999"/>
                  </a:cubicBezTo>
                  <a:cubicBezTo>
                    <a:pt x="25094" y="14194"/>
                    <a:pt x="24724" y="14272"/>
                    <a:pt x="24342" y="14272"/>
                  </a:cubicBezTo>
                  <a:cubicBezTo>
                    <a:pt x="23618" y="14272"/>
                    <a:pt x="22852" y="13993"/>
                    <a:pt x="22157" y="13715"/>
                  </a:cubicBezTo>
                  <a:lnTo>
                    <a:pt x="14630" y="11120"/>
                  </a:lnTo>
                  <a:cubicBezTo>
                    <a:pt x="14134" y="10978"/>
                    <a:pt x="13639" y="10813"/>
                    <a:pt x="13167" y="10577"/>
                  </a:cubicBezTo>
                  <a:cubicBezTo>
                    <a:pt x="12601" y="10318"/>
                    <a:pt x="12152" y="9869"/>
                    <a:pt x="11893" y="9303"/>
                  </a:cubicBezTo>
                  <a:cubicBezTo>
                    <a:pt x="11492" y="8312"/>
                    <a:pt x="12011" y="7180"/>
                    <a:pt x="12530" y="6236"/>
                  </a:cubicBezTo>
                  <a:cubicBezTo>
                    <a:pt x="12766" y="5693"/>
                    <a:pt x="13120" y="5221"/>
                    <a:pt x="13568" y="4820"/>
                  </a:cubicBezTo>
                  <a:cubicBezTo>
                    <a:pt x="14117" y="4369"/>
                    <a:pt x="14861" y="4212"/>
                    <a:pt x="15597" y="4212"/>
                  </a:cubicBezTo>
                  <a:close/>
                  <a:moveTo>
                    <a:pt x="17782" y="1"/>
                  </a:moveTo>
                  <a:cubicBezTo>
                    <a:pt x="17643" y="1"/>
                    <a:pt x="17504" y="3"/>
                    <a:pt x="17367" y="7"/>
                  </a:cubicBezTo>
                  <a:cubicBezTo>
                    <a:pt x="15338" y="7"/>
                    <a:pt x="13356" y="502"/>
                    <a:pt x="11586" y="1493"/>
                  </a:cubicBezTo>
                  <a:lnTo>
                    <a:pt x="11492" y="1540"/>
                  </a:lnTo>
                  <a:cubicBezTo>
                    <a:pt x="8707" y="3216"/>
                    <a:pt x="6890" y="6212"/>
                    <a:pt x="5451" y="9209"/>
                  </a:cubicBezTo>
                  <a:cubicBezTo>
                    <a:pt x="3422" y="13385"/>
                    <a:pt x="1912" y="17774"/>
                    <a:pt x="449" y="22186"/>
                  </a:cubicBezTo>
                  <a:cubicBezTo>
                    <a:pt x="1" y="23437"/>
                    <a:pt x="638" y="24805"/>
                    <a:pt x="1888" y="25277"/>
                  </a:cubicBezTo>
                  <a:lnTo>
                    <a:pt x="6702" y="26929"/>
                  </a:lnTo>
                  <a:lnTo>
                    <a:pt x="23454" y="32733"/>
                  </a:lnTo>
                  <a:cubicBezTo>
                    <a:pt x="23692" y="32810"/>
                    <a:pt x="23934" y="32846"/>
                    <a:pt x="24173" y="32846"/>
                  </a:cubicBezTo>
                  <a:cubicBezTo>
                    <a:pt x="25191" y="32846"/>
                    <a:pt x="26154" y="32189"/>
                    <a:pt x="26498" y="31176"/>
                  </a:cubicBezTo>
                  <a:cubicBezTo>
                    <a:pt x="28055" y="26811"/>
                    <a:pt x="29589" y="22422"/>
                    <a:pt x="30580" y="17892"/>
                  </a:cubicBezTo>
                  <a:cubicBezTo>
                    <a:pt x="31288" y="14659"/>
                    <a:pt x="31713" y="11167"/>
                    <a:pt x="30557" y="8123"/>
                  </a:cubicBezTo>
                  <a:cubicBezTo>
                    <a:pt x="30533" y="8100"/>
                    <a:pt x="30509" y="8053"/>
                    <a:pt x="30509" y="8029"/>
                  </a:cubicBezTo>
                  <a:cubicBezTo>
                    <a:pt x="29731" y="6165"/>
                    <a:pt x="28480" y="4537"/>
                    <a:pt x="26899" y="3310"/>
                  </a:cubicBezTo>
                  <a:cubicBezTo>
                    <a:pt x="26262" y="2791"/>
                    <a:pt x="25578" y="2319"/>
                    <a:pt x="24894" y="1871"/>
                  </a:cubicBezTo>
                  <a:cubicBezTo>
                    <a:pt x="24658" y="1753"/>
                    <a:pt x="24445" y="1611"/>
                    <a:pt x="24233" y="1493"/>
                  </a:cubicBezTo>
                  <a:cubicBezTo>
                    <a:pt x="24091" y="1399"/>
                    <a:pt x="23926" y="1328"/>
                    <a:pt x="23785" y="1281"/>
                  </a:cubicBezTo>
                  <a:lnTo>
                    <a:pt x="21071" y="337"/>
                  </a:lnTo>
                  <a:cubicBezTo>
                    <a:pt x="20906" y="290"/>
                    <a:pt x="20741" y="243"/>
                    <a:pt x="20576" y="219"/>
                  </a:cubicBezTo>
                  <a:cubicBezTo>
                    <a:pt x="20316" y="172"/>
                    <a:pt x="20057" y="148"/>
                    <a:pt x="19821" y="125"/>
                  </a:cubicBezTo>
                  <a:cubicBezTo>
                    <a:pt x="19137" y="46"/>
                    <a:pt x="18452" y="1"/>
                    <a:pt x="17782" y="1"/>
                  </a:cubicBezTo>
                  <a:close/>
                </a:path>
              </a:pathLst>
            </a:custGeom>
            <a:solidFill>
              <a:srgbClr val="F5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2593409" y="358539"/>
              <a:ext cx="612959" cy="398286"/>
            </a:xfrm>
            <a:custGeom>
              <a:avLst/>
              <a:gdLst/>
              <a:ahLst/>
              <a:cxnLst/>
              <a:rect l="l" t="t" r="r" b="b"/>
              <a:pathLst>
                <a:path w="23148" h="15041" extrusionOk="0">
                  <a:moveTo>
                    <a:pt x="10665" y="0"/>
                  </a:moveTo>
                  <a:cubicBezTo>
                    <a:pt x="8777" y="0"/>
                    <a:pt x="6906" y="442"/>
                    <a:pt x="5215" y="1327"/>
                  </a:cubicBezTo>
                  <a:cubicBezTo>
                    <a:pt x="3091" y="2436"/>
                    <a:pt x="1534" y="4371"/>
                    <a:pt x="402" y="6424"/>
                  </a:cubicBezTo>
                  <a:cubicBezTo>
                    <a:pt x="260" y="6660"/>
                    <a:pt x="142" y="6919"/>
                    <a:pt x="24" y="7155"/>
                  </a:cubicBezTo>
                  <a:lnTo>
                    <a:pt x="24" y="7179"/>
                  </a:lnTo>
                  <a:cubicBezTo>
                    <a:pt x="0" y="7226"/>
                    <a:pt x="24" y="7273"/>
                    <a:pt x="71" y="7297"/>
                  </a:cubicBezTo>
                  <a:cubicBezTo>
                    <a:pt x="78" y="7304"/>
                    <a:pt x="89" y="7307"/>
                    <a:pt x="102" y="7307"/>
                  </a:cubicBezTo>
                  <a:cubicBezTo>
                    <a:pt x="132" y="7307"/>
                    <a:pt x="172" y="7290"/>
                    <a:pt x="189" y="7273"/>
                  </a:cubicBezTo>
                  <a:cubicBezTo>
                    <a:pt x="1251" y="5268"/>
                    <a:pt x="2643" y="3380"/>
                    <a:pt x="4554" y="2106"/>
                  </a:cubicBezTo>
                  <a:cubicBezTo>
                    <a:pt x="5475" y="1516"/>
                    <a:pt x="6489" y="1091"/>
                    <a:pt x="7551" y="808"/>
                  </a:cubicBezTo>
                  <a:cubicBezTo>
                    <a:pt x="8613" y="525"/>
                    <a:pt x="9698" y="384"/>
                    <a:pt x="10783" y="384"/>
                  </a:cubicBezTo>
                  <a:cubicBezTo>
                    <a:pt x="13119" y="431"/>
                    <a:pt x="15408" y="1115"/>
                    <a:pt x="17390" y="2366"/>
                  </a:cubicBezTo>
                  <a:cubicBezTo>
                    <a:pt x="19325" y="3592"/>
                    <a:pt x="20859" y="5339"/>
                    <a:pt x="21802" y="7439"/>
                  </a:cubicBezTo>
                  <a:cubicBezTo>
                    <a:pt x="22723" y="9515"/>
                    <a:pt x="22793" y="11898"/>
                    <a:pt x="22487" y="14140"/>
                  </a:cubicBezTo>
                  <a:cubicBezTo>
                    <a:pt x="22440" y="14399"/>
                    <a:pt x="22416" y="14682"/>
                    <a:pt x="22369" y="14942"/>
                  </a:cubicBezTo>
                  <a:cubicBezTo>
                    <a:pt x="22354" y="15000"/>
                    <a:pt x="22412" y="15040"/>
                    <a:pt x="22463" y="15040"/>
                  </a:cubicBezTo>
                  <a:cubicBezTo>
                    <a:pt x="22495" y="15040"/>
                    <a:pt x="22525" y="15025"/>
                    <a:pt x="22534" y="14989"/>
                  </a:cubicBezTo>
                  <a:lnTo>
                    <a:pt x="22557" y="14965"/>
                  </a:lnTo>
                  <a:cubicBezTo>
                    <a:pt x="23053" y="12653"/>
                    <a:pt x="23147" y="10199"/>
                    <a:pt x="22392" y="7934"/>
                  </a:cubicBezTo>
                  <a:cubicBezTo>
                    <a:pt x="21614" y="5810"/>
                    <a:pt x="20245" y="3946"/>
                    <a:pt x="18428" y="2601"/>
                  </a:cubicBezTo>
                  <a:cubicBezTo>
                    <a:pt x="16493" y="1139"/>
                    <a:pt x="14205" y="266"/>
                    <a:pt x="11798" y="53"/>
                  </a:cubicBezTo>
                  <a:cubicBezTo>
                    <a:pt x="11421" y="18"/>
                    <a:pt x="11042" y="0"/>
                    <a:pt x="10665"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3152620" y="757069"/>
              <a:ext cx="41891" cy="60427"/>
            </a:xfrm>
            <a:custGeom>
              <a:avLst/>
              <a:gdLst/>
              <a:ahLst/>
              <a:cxnLst/>
              <a:rect l="l" t="t" r="r" b="b"/>
              <a:pathLst>
                <a:path w="1582" h="2282" extrusionOk="0">
                  <a:moveTo>
                    <a:pt x="1089" y="425"/>
                  </a:moveTo>
                  <a:cubicBezTo>
                    <a:pt x="1095" y="425"/>
                    <a:pt x="1102" y="428"/>
                    <a:pt x="1109" y="435"/>
                  </a:cubicBezTo>
                  <a:lnTo>
                    <a:pt x="1322" y="505"/>
                  </a:lnTo>
                  <a:cubicBezTo>
                    <a:pt x="1345" y="505"/>
                    <a:pt x="1369" y="529"/>
                    <a:pt x="1369" y="552"/>
                  </a:cubicBezTo>
                  <a:lnTo>
                    <a:pt x="1274" y="788"/>
                  </a:lnTo>
                  <a:cubicBezTo>
                    <a:pt x="1274" y="812"/>
                    <a:pt x="1251" y="812"/>
                    <a:pt x="1227" y="812"/>
                  </a:cubicBezTo>
                  <a:lnTo>
                    <a:pt x="1015" y="741"/>
                  </a:lnTo>
                  <a:cubicBezTo>
                    <a:pt x="991" y="718"/>
                    <a:pt x="968" y="694"/>
                    <a:pt x="968" y="670"/>
                  </a:cubicBezTo>
                  <a:lnTo>
                    <a:pt x="1062" y="458"/>
                  </a:lnTo>
                  <a:cubicBezTo>
                    <a:pt x="1062" y="441"/>
                    <a:pt x="1074" y="425"/>
                    <a:pt x="1089" y="425"/>
                  </a:cubicBezTo>
                  <a:close/>
                  <a:moveTo>
                    <a:pt x="1163" y="0"/>
                  </a:moveTo>
                  <a:cubicBezTo>
                    <a:pt x="1131" y="0"/>
                    <a:pt x="1102" y="17"/>
                    <a:pt x="1086" y="33"/>
                  </a:cubicBezTo>
                  <a:lnTo>
                    <a:pt x="24" y="1756"/>
                  </a:lnTo>
                  <a:cubicBezTo>
                    <a:pt x="0" y="1803"/>
                    <a:pt x="24" y="1874"/>
                    <a:pt x="71" y="1874"/>
                  </a:cubicBezTo>
                  <a:lnTo>
                    <a:pt x="637" y="2086"/>
                  </a:lnTo>
                  <a:lnTo>
                    <a:pt x="661" y="2086"/>
                  </a:lnTo>
                  <a:lnTo>
                    <a:pt x="1227" y="2275"/>
                  </a:lnTo>
                  <a:cubicBezTo>
                    <a:pt x="1240" y="2279"/>
                    <a:pt x="1252" y="2281"/>
                    <a:pt x="1264" y="2281"/>
                  </a:cubicBezTo>
                  <a:cubicBezTo>
                    <a:pt x="1314" y="2281"/>
                    <a:pt x="1349" y="2243"/>
                    <a:pt x="1369" y="2204"/>
                  </a:cubicBezTo>
                  <a:lnTo>
                    <a:pt x="1581" y="199"/>
                  </a:lnTo>
                  <a:cubicBezTo>
                    <a:pt x="1581" y="151"/>
                    <a:pt x="1557" y="128"/>
                    <a:pt x="1510" y="104"/>
                  </a:cubicBezTo>
                  <a:lnTo>
                    <a:pt x="1204" y="10"/>
                  </a:lnTo>
                  <a:cubicBezTo>
                    <a:pt x="1190" y="3"/>
                    <a:pt x="1176" y="0"/>
                    <a:pt x="1163"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2705871" y="444362"/>
              <a:ext cx="266812" cy="159886"/>
            </a:xfrm>
            <a:custGeom>
              <a:avLst/>
              <a:gdLst/>
              <a:ahLst/>
              <a:cxnLst/>
              <a:rect l="l" t="t" r="r" b="b"/>
              <a:pathLst>
                <a:path w="10076" h="6038" extrusionOk="0">
                  <a:moveTo>
                    <a:pt x="4004" y="0"/>
                  </a:moveTo>
                  <a:cubicBezTo>
                    <a:pt x="3294" y="0"/>
                    <a:pt x="2592" y="162"/>
                    <a:pt x="2053" y="611"/>
                  </a:cubicBezTo>
                  <a:cubicBezTo>
                    <a:pt x="1629" y="1012"/>
                    <a:pt x="1275" y="1484"/>
                    <a:pt x="1039" y="2027"/>
                  </a:cubicBezTo>
                  <a:cubicBezTo>
                    <a:pt x="520" y="2971"/>
                    <a:pt x="1" y="4103"/>
                    <a:pt x="402" y="5094"/>
                  </a:cubicBezTo>
                  <a:cubicBezTo>
                    <a:pt x="543" y="5472"/>
                    <a:pt x="803" y="5802"/>
                    <a:pt x="1133" y="6038"/>
                  </a:cubicBezTo>
                  <a:cubicBezTo>
                    <a:pt x="1747" y="4551"/>
                    <a:pt x="2572" y="3183"/>
                    <a:pt x="3870" y="2286"/>
                  </a:cubicBezTo>
                  <a:cubicBezTo>
                    <a:pt x="5129" y="1458"/>
                    <a:pt x="6621" y="1211"/>
                    <a:pt x="8141" y="1211"/>
                  </a:cubicBezTo>
                  <a:cubicBezTo>
                    <a:pt x="8786" y="1211"/>
                    <a:pt x="9436" y="1256"/>
                    <a:pt x="10076" y="1319"/>
                  </a:cubicBezTo>
                  <a:cubicBezTo>
                    <a:pt x="6961" y="92"/>
                    <a:pt x="4672" y="45"/>
                    <a:pt x="4672" y="45"/>
                  </a:cubicBezTo>
                  <a:cubicBezTo>
                    <a:pt x="4452" y="16"/>
                    <a:pt x="4228" y="0"/>
                    <a:pt x="4004" y="0"/>
                  </a:cubicBezTo>
                  <a:close/>
                </a:path>
              </a:pathLst>
            </a:custGeom>
            <a:solidFill>
              <a:srgbClr val="D1C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2735117" y="475047"/>
              <a:ext cx="379909" cy="234904"/>
            </a:xfrm>
            <a:custGeom>
              <a:avLst/>
              <a:gdLst/>
              <a:ahLst/>
              <a:cxnLst/>
              <a:rect l="l" t="t" r="r" b="b"/>
              <a:pathLst>
                <a:path w="14347" h="8871" extrusionOk="0">
                  <a:moveTo>
                    <a:pt x="6935" y="0"/>
                  </a:moveTo>
                  <a:cubicBezTo>
                    <a:pt x="5429" y="0"/>
                    <a:pt x="3964" y="256"/>
                    <a:pt x="2738" y="1090"/>
                  </a:cubicBezTo>
                  <a:cubicBezTo>
                    <a:pt x="1416" y="1963"/>
                    <a:pt x="614" y="3332"/>
                    <a:pt x="1" y="4842"/>
                  </a:cubicBezTo>
                  <a:cubicBezTo>
                    <a:pt x="614" y="5243"/>
                    <a:pt x="1298" y="5550"/>
                    <a:pt x="2006" y="5715"/>
                  </a:cubicBezTo>
                  <a:lnTo>
                    <a:pt x="9510" y="8310"/>
                  </a:lnTo>
                  <a:lnTo>
                    <a:pt x="9675" y="8381"/>
                  </a:lnTo>
                  <a:cubicBezTo>
                    <a:pt x="10318" y="8635"/>
                    <a:pt x="11018" y="8871"/>
                    <a:pt x="11685" y="8871"/>
                  </a:cubicBezTo>
                  <a:cubicBezTo>
                    <a:pt x="12070" y="8871"/>
                    <a:pt x="12444" y="8792"/>
                    <a:pt x="12789" y="8594"/>
                  </a:cubicBezTo>
                  <a:cubicBezTo>
                    <a:pt x="13710" y="8027"/>
                    <a:pt x="13993" y="6848"/>
                    <a:pt x="14181" y="5786"/>
                  </a:cubicBezTo>
                  <a:cubicBezTo>
                    <a:pt x="14323" y="5196"/>
                    <a:pt x="14347" y="4606"/>
                    <a:pt x="14252" y="4040"/>
                  </a:cubicBezTo>
                  <a:cubicBezTo>
                    <a:pt x="14063" y="3143"/>
                    <a:pt x="13332" y="2459"/>
                    <a:pt x="12553" y="1963"/>
                  </a:cubicBezTo>
                  <a:cubicBezTo>
                    <a:pt x="11421" y="1232"/>
                    <a:pt x="10241" y="618"/>
                    <a:pt x="8991" y="123"/>
                  </a:cubicBezTo>
                  <a:lnTo>
                    <a:pt x="8943" y="123"/>
                  </a:lnTo>
                  <a:cubicBezTo>
                    <a:pt x="8277" y="50"/>
                    <a:pt x="7602" y="0"/>
                    <a:pt x="6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2569087" y="709876"/>
              <a:ext cx="498009" cy="386952"/>
            </a:xfrm>
            <a:custGeom>
              <a:avLst/>
              <a:gdLst/>
              <a:ahLst/>
              <a:cxnLst/>
              <a:rect l="l" t="t" r="r" b="b"/>
              <a:pathLst>
                <a:path w="18807" h="14613" extrusionOk="0">
                  <a:moveTo>
                    <a:pt x="9724" y="0"/>
                  </a:moveTo>
                  <a:cubicBezTo>
                    <a:pt x="8091" y="0"/>
                    <a:pt x="6494" y="494"/>
                    <a:pt x="5145" y="1423"/>
                  </a:cubicBezTo>
                  <a:cubicBezTo>
                    <a:pt x="3021" y="2862"/>
                    <a:pt x="1558" y="5104"/>
                    <a:pt x="661" y="7463"/>
                  </a:cubicBezTo>
                  <a:cubicBezTo>
                    <a:pt x="378" y="8171"/>
                    <a:pt x="166" y="8903"/>
                    <a:pt x="1" y="9634"/>
                  </a:cubicBezTo>
                  <a:cubicBezTo>
                    <a:pt x="260" y="9799"/>
                    <a:pt x="520" y="9941"/>
                    <a:pt x="827" y="10035"/>
                  </a:cubicBezTo>
                  <a:lnTo>
                    <a:pt x="11232" y="13645"/>
                  </a:lnTo>
                  <a:lnTo>
                    <a:pt x="13474" y="14424"/>
                  </a:lnTo>
                  <a:cubicBezTo>
                    <a:pt x="13851" y="14542"/>
                    <a:pt x="14252" y="14613"/>
                    <a:pt x="14653" y="14613"/>
                  </a:cubicBezTo>
                  <a:cubicBezTo>
                    <a:pt x="15951" y="14565"/>
                    <a:pt x="17107" y="13763"/>
                    <a:pt x="17556" y="12536"/>
                  </a:cubicBezTo>
                  <a:lnTo>
                    <a:pt x="17556" y="12489"/>
                  </a:lnTo>
                  <a:cubicBezTo>
                    <a:pt x="18193" y="10719"/>
                    <a:pt x="18594" y="8855"/>
                    <a:pt x="18712" y="6968"/>
                  </a:cubicBezTo>
                  <a:cubicBezTo>
                    <a:pt x="18806" y="6024"/>
                    <a:pt x="18688" y="5080"/>
                    <a:pt x="18381" y="4183"/>
                  </a:cubicBezTo>
                  <a:cubicBezTo>
                    <a:pt x="18028" y="3381"/>
                    <a:pt x="17367" y="2744"/>
                    <a:pt x="16565" y="2414"/>
                  </a:cubicBezTo>
                  <a:cubicBezTo>
                    <a:pt x="16116" y="2225"/>
                    <a:pt x="15692" y="2060"/>
                    <a:pt x="15267" y="1895"/>
                  </a:cubicBezTo>
                  <a:cubicBezTo>
                    <a:pt x="13379" y="1140"/>
                    <a:pt x="11562" y="503"/>
                    <a:pt x="10052" y="7"/>
                  </a:cubicBezTo>
                  <a:cubicBezTo>
                    <a:pt x="9943" y="3"/>
                    <a:pt x="9833" y="0"/>
                    <a:pt x="972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2530073" y="673484"/>
              <a:ext cx="309313" cy="293849"/>
            </a:xfrm>
            <a:custGeom>
              <a:avLst/>
              <a:gdLst/>
              <a:ahLst/>
              <a:cxnLst/>
              <a:rect l="l" t="t" r="r" b="b"/>
              <a:pathLst>
                <a:path w="11681" h="11097" extrusionOk="0">
                  <a:moveTo>
                    <a:pt x="6478" y="1"/>
                  </a:moveTo>
                  <a:cubicBezTo>
                    <a:pt x="5934" y="1"/>
                    <a:pt x="5394" y="152"/>
                    <a:pt x="4909" y="431"/>
                  </a:cubicBezTo>
                  <a:cubicBezTo>
                    <a:pt x="4130" y="950"/>
                    <a:pt x="3446" y="1635"/>
                    <a:pt x="2950" y="2437"/>
                  </a:cubicBezTo>
                  <a:cubicBezTo>
                    <a:pt x="1888" y="3994"/>
                    <a:pt x="1039" y="5669"/>
                    <a:pt x="425" y="7463"/>
                  </a:cubicBezTo>
                  <a:lnTo>
                    <a:pt x="402" y="7510"/>
                  </a:lnTo>
                  <a:cubicBezTo>
                    <a:pt x="1" y="8737"/>
                    <a:pt x="402" y="10105"/>
                    <a:pt x="1393" y="10931"/>
                  </a:cubicBezTo>
                  <a:cubicBezTo>
                    <a:pt x="1464" y="10978"/>
                    <a:pt x="1534" y="11049"/>
                    <a:pt x="1629" y="11096"/>
                  </a:cubicBezTo>
                  <a:cubicBezTo>
                    <a:pt x="1794" y="10365"/>
                    <a:pt x="2006" y="9634"/>
                    <a:pt x="2289" y="8949"/>
                  </a:cubicBezTo>
                  <a:cubicBezTo>
                    <a:pt x="3186" y="6566"/>
                    <a:pt x="4649" y="4325"/>
                    <a:pt x="6773" y="2885"/>
                  </a:cubicBezTo>
                  <a:cubicBezTo>
                    <a:pt x="8125" y="1976"/>
                    <a:pt x="9727" y="1463"/>
                    <a:pt x="11364" y="1463"/>
                  </a:cubicBezTo>
                  <a:cubicBezTo>
                    <a:pt x="11469" y="1463"/>
                    <a:pt x="11575" y="1465"/>
                    <a:pt x="11680" y="1470"/>
                  </a:cubicBezTo>
                  <a:cubicBezTo>
                    <a:pt x="9179" y="644"/>
                    <a:pt x="7457" y="172"/>
                    <a:pt x="7457" y="172"/>
                  </a:cubicBezTo>
                  <a:cubicBezTo>
                    <a:pt x="7137" y="56"/>
                    <a:pt x="6806" y="1"/>
                    <a:pt x="647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4"/>
          <p:cNvSpPr/>
          <p:nvPr/>
        </p:nvSpPr>
        <p:spPr>
          <a:xfrm>
            <a:off x="848987" y="3794880"/>
            <a:ext cx="61665" cy="62512"/>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8290285" y="2539547"/>
            <a:ext cx="48870" cy="48909"/>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txBox="1">
            <a:spLocks noGrp="1"/>
          </p:cNvSpPr>
          <p:nvPr>
            <p:ph type="title"/>
          </p:nvPr>
        </p:nvSpPr>
        <p:spPr>
          <a:xfrm>
            <a:off x="713225" y="585519"/>
            <a:ext cx="775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400" name="Google Shape;400;p4"/>
          <p:cNvSpPr txBox="1">
            <a:spLocks noGrp="1"/>
          </p:cNvSpPr>
          <p:nvPr>
            <p:ph type="body" idx="1"/>
          </p:nvPr>
        </p:nvSpPr>
        <p:spPr>
          <a:xfrm>
            <a:off x="942900" y="1203775"/>
            <a:ext cx="7258200" cy="34164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SzPts val="2400"/>
              <a:buAutoNum type="arabicPeriod"/>
              <a:defRPr sz="1100"/>
            </a:lvl1pPr>
            <a:lvl2pPr marL="914400" lvl="1" indent="-317500" rtl="0">
              <a:spcBef>
                <a:spcPts val="1600"/>
              </a:spcBef>
              <a:spcAft>
                <a:spcPts val="0"/>
              </a:spcAft>
              <a:buSzPts val="1400"/>
              <a:buAutoNum type="alphaLcPeriod"/>
              <a:defRPr/>
            </a:lvl2pPr>
            <a:lvl3pPr marL="1371600" lvl="2" indent="-317500" rtl="0">
              <a:spcBef>
                <a:spcPts val="1600"/>
              </a:spcBef>
              <a:spcAft>
                <a:spcPts val="0"/>
              </a:spcAft>
              <a:buSzPts val="1400"/>
              <a:buAutoNum type="romanLcPeriod"/>
              <a:defRPr/>
            </a:lvl3pPr>
            <a:lvl4pPr marL="1828800" lvl="3" indent="-317500" rtl="0">
              <a:spcBef>
                <a:spcPts val="1600"/>
              </a:spcBef>
              <a:spcAft>
                <a:spcPts val="0"/>
              </a:spcAft>
              <a:buSzPts val="1400"/>
              <a:buAutoNum type="arabicPeriod"/>
              <a:defRPr/>
            </a:lvl4pPr>
            <a:lvl5pPr marL="2286000" lvl="4" indent="-317500" rtl="0">
              <a:spcBef>
                <a:spcPts val="1600"/>
              </a:spcBef>
              <a:spcAft>
                <a:spcPts val="0"/>
              </a:spcAft>
              <a:buSzPts val="1400"/>
              <a:buAutoNum type="alphaLcPeriod"/>
              <a:defRPr/>
            </a:lvl5pPr>
            <a:lvl6pPr marL="2743200" lvl="5" indent="-317500" rtl="0">
              <a:spcBef>
                <a:spcPts val="1600"/>
              </a:spcBef>
              <a:spcAft>
                <a:spcPts val="0"/>
              </a:spcAft>
              <a:buSzPts val="1400"/>
              <a:buAutoNum type="romanLcPeriod"/>
              <a:defRPr/>
            </a:lvl6pPr>
            <a:lvl7pPr marL="3200400" lvl="6" indent="-317500" rtl="0">
              <a:spcBef>
                <a:spcPts val="1600"/>
              </a:spcBef>
              <a:spcAft>
                <a:spcPts val="0"/>
              </a:spcAft>
              <a:buSzPts val="1400"/>
              <a:buAutoNum type="arabicPeriod"/>
              <a:defRPr/>
            </a:lvl7pPr>
            <a:lvl8pPr marL="3657600" lvl="7" indent="-317500" rtl="0">
              <a:spcBef>
                <a:spcPts val="1600"/>
              </a:spcBef>
              <a:spcAft>
                <a:spcPts val="0"/>
              </a:spcAft>
              <a:buSzPts val="1400"/>
              <a:buAutoNum type="alphaLcPeriod"/>
              <a:defRPr/>
            </a:lvl8pPr>
            <a:lvl9pPr marL="4114800" lvl="8" indent="-317500" rtl="0">
              <a:spcBef>
                <a:spcPts val="1600"/>
              </a:spcBef>
              <a:spcAft>
                <a:spcPts val="1600"/>
              </a:spcAft>
              <a:buSzPts val="1400"/>
              <a:buAutoNum type="romanLcPeriod"/>
              <a:defRPr/>
            </a:lvl9pPr>
          </a:lstStyle>
          <a:p>
            <a:endParaRPr/>
          </a:p>
        </p:txBody>
      </p:sp>
      <p:grpSp>
        <p:nvGrpSpPr>
          <p:cNvPr id="7" name="Google Shape;401;p4"/>
          <p:cNvGrpSpPr/>
          <p:nvPr/>
        </p:nvGrpSpPr>
        <p:grpSpPr>
          <a:xfrm>
            <a:off x="7706445" y="4548242"/>
            <a:ext cx="860372" cy="884879"/>
            <a:chOff x="4228489" y="3826976"/>
            <a:chExt cx="860372" cy="884879"/>
          </a:xfrm>
        </p:grpSpPr>
        <p:sp>
          <p:nvSpPr>
            <p:cNvPr id="402" name="Google Shape;402;p4"/>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5021363" y="3827572"/>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B4393836-6D3F-483F-832C-0A8E31797DD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18" Type="http://schemas.openxmlformats.org/officeDocument/2006/relationships/image" Target="../media/image35.png"/><Relationship Id="rId3" Type="http://schemas.openxmlformats.org/officeDocument/2006/relationships/image" Target="../media/image27.png"/><Relationship Id="rId21" Type="http://schemas.openxmlformats.org/officeDocument/2006/relationships/image" Target="../media/image37.png"/><Relationship Id="rId7" Type="http://schemas.microsoft.com/office/2007/relationships/hdphoto" Target="../media/hdphoto2.wdp"/><Relationship Id="rId12" Type="http://schemas.openxmlformats.org/officeDocument/2006/relationships/image" Target="../media/image32.png"/><Relationship Id="rId17" Type="http://schemas.microsoft.com/office/2007/relationships/hdphoto" Target="../media/hdphoto7.wdp"/><Relationship Id="rId2" Type="http://schemas.openxmlformats.org/officeDocument/2006/relationships/image" Target="../media/image26.jpeg"/><Relationship Id="rId16" Type="http://schemas.openxmlformats.org/officeDocument/2006/relationships/image" Target="../media/image34.png"/><Relationship Id="rId20"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image" Target="../media/image29.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8.png"/><Relationship Id="rId9" Type="http://schemas.microsoft.com/office/2007/relationships/hdphoto" Target="../media/hdphoto3.wdp"/><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6.png"/><Relationship Id="rId3" Type="http://schemas.microsoft.com/office/2007/relationships/hdphoto" Target="../media/hdphoto8.wdp"/><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40.gif"/><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9.wdp"/><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39.png"/><Relationship Id="rId7" Type="http://schemas.microsoft.com/office/2007/relationships/hdphoto" Target="../media/hdphoto10.wdp"/><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35.png"/><Relationship Id="rId4" Type="http://schemas.openxmlformats.org/officeDocument/2006/relationships/image" Target="../media/image40.gif"/><Relationship Id="rId9" Type="http://schemas.microsoft.com/office/2007/relationships/hdphoto" Target="../media/hdphoto9.wdp"/><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6.png"/><Relationship Id="rId3" Type="http://schemas.openxmlformats.org/officeDocument/2006/relationships/image" Target="../media/image50.jpeg"/><Relationship Id="rId7" Type="http://schemas.openxmlformats.org/officeDocument/2006/relationships/image" Target="../media/image51.png"/><Relationship Id="rId12" Type="http://schemas.openxmlformats.org/officeDocument/2006/relationships/image" Target="../media/image44.png"/><Relationship Id="rId17" Type="http://schemas.microsoft.com/office/2007/relationships/hdphoto" Target="../media/hdphoto12.wdp"/><Relationship Id="rId2" Type="http://schemas.openxmlformats.org/officeDocument/2006/relationships/notesSlide" Target="../notesSlides/notesSlide2.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40.gif"/><Relationship Id="rId1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39.png"/><Relationship Id="rId7" Type="http://schemas.microsoft.com/office/2007/relationships/hdphoto" Target="../media/hdphoto10.wdp"/><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35.png"/><Relationship Id="rId4" Type="http://schemas.openxmlformats.org/officeDocument/2006/relationships/image" Target="../media/image40.gif"/><Relationship Id="rId9" Type="http://schemas.microsoft.com/office/2007/relationships/hdphoto" Target="../media/hdphoto9.wdp"/><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youtube.com/watch?v=vo_ldtzGZY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file:///D:\N&#258;M%20H&#7884;C%202021-2022\B&#192;I%2022-%20&#272;&#7882;A%206-%20L&#7898;P%20&#272;&#7844;T%20TR&#202;N%20TR&#193;I%20&#272;&#7844;T\S&#7921;%20h&#236;nh%20th&#224;nh%20c&#7911;a%20&#273;&#7845;t%20-%20b&#224;i%2022%20&#272;&#7883;a%206.mp4" TargetMode="Externa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220200"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Bí quyết trộn đất trồng rau sạch trên sân thượng | Kinh tế | Báo Nghệ An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1164702"/>
            <a:ext cx="5501436" cy="3978798"/>
          </a:xfrm>
          <a:prstGeom prst="hear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43108" y="0"/>
            <a:ext cx="5410200" cy="107721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3200" b="1" dirty="0" smtClean="0">
                <a:latin typeface="Times New Roman" pitchFamily="18" charset="0"/>
                <a:cs typeface="Times New Roman" pitchFamily="18" charset="0"/>
              </a:rPr>
              <a:t>BÀI </a:t>
            </a:r>
            <a:r>
              <a:rPr lang="en-US" sz="3200" b="1" dirty="0" smtClean="0">
                <a:latin typeface="Times New Roman" pitchFamily="18" charset="0"/>
                <a:cs typeface="Times New Roman" pitchFamily="18" charset="0"/>
              </a:rPr>
              <a:t>22: </a:t>
            </a:r>
            <a:endParaRPr lang="vi-VN" sz="3200" b="1" dirty="0" smtClean="0">
              <a:latin typeface="Times New Roman" pitchFamily="18" charset="0"/>
              <a:cs typeface="Times New Roman" pitchFamily="18" charset="0"/>
            </a:endParaRPr>
          </a:p>
          <a:p>
            <a:pPr algn="ctr"/>
            <a:r>
              <a:rPr lang="en-US" sz="3200" b="1" dirty="0" smtClean="0">
                <a:latin typeface="Times New Roman" pitchFamily="18" charset="0"/>
                <a:cs typeface="Times New Roman" pitchFamily="18" charset="0"/>
              </a:rPr>
              <a:t>LỚP ĐẤT TRÊN TRÁI ĐẤT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95880"/>
            <a:ext cx="6477000" cy="584775"/>
          </a:xfrm>
          <a:prstGeom prst="rect">
            <a:avLst/>
          </a:prstGeom>
          <a:noFill/>
        </p:spPr>
        <p:txBody>
          <a:bodyPr wrap="square" rtlCol="0">
            <a:spAutoFit/>
          </a:bodyPr>
          <a:lstStyle/>
          <a:p>
            <a:r>
              <a:rPr lang="en-US" sz="3200" b="1" dirty="0" smtClean="0">
                <a:solidFill>
                  <a:schemeClr val="tx2"/>
                </a:solidFill>
                <a:latin typeface="Times New Roman" pitchFamily="18" charset="0"/>
                <a:cs typeface="Times New Roman" pitchFamily="18" charset="0"/>
              </a:rPr>
              <a:t>2. </a:t>
            </a:r>
            <a:r>
              <a:rPr lang="en-US" sz="3200" b="1" dirty="0" err="1" smtClean="0">
                <a:solidFill>
                  <a:schemeClr val="tx2"/>
                </a:solidFill>
                <a:latin typeface="Times New Roman" pitchFamily="18" charset="0"/>
                <a:cs typeface="Times New Roman" pitchFamily="18" charset="0"/>
              </a:rPr>
              <a:t>Thành</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phần</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của</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đất</a:t>
            </a:r>
            <a:endParaRPr lang="en-US" sz="3200" b="1" dirty="0">
              <a:solidFill>
                <a:schemeClr val="tx2"/>
              </a:solidFill>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2"/>
          <a:srcRect/>
          <a:stretch>
            <a:fillRect/>
          </a:stretch>
        </p:blipFill>
        <p:spPr bwMode="auto">
          <a:xfrm>
            <a:off x="5486400" y="1272268"/>
            <a:ext cx="3352800" cy="2290082"/>
          </a:xfrm>
          <a:prstGeom prst="rect">
            <a:avLst/>
          </a:prstGeom>
          <a:noFill/>
        </p:spPr>
      </p:pic>
      <p:sp>
        <p:nvSpPr>
          <p:cNvPr id="25603" name="Rectangle 3"/>
          <p:cNvSpPr>
            <a:spLocks noChangeArrowheads="1"/>
          </p:cNvSpPr>
          <p:nvPr/>
        </p:nvSpPr>
        <p:spPr bwMode="auto">
          <a:xfrm>
            <a:off x="152400" y="4077826"/>
            <a:ext cx="89916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Quan sát hình 2, cho biết đất bao gồm những thành phần nào. Thành phần nào chiếm tỉ lệ lớn nhất trong đất?</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4" name="Rectangle 4"/>
          <p:cNvSpPr>
            <a:spLocks noChangeArrowheads="1"/>
          </p:cNvSpPr>
          <p:nvPr/>
        </p:nvSpPr>
        <p:spPr bwMode="auto">
          <a:xfrm>
            <a:off x="381000" y="1080016"/>
            <a:ext cx="4876800" cy="2677656"/>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vi-VN" sz="2800" b="0" i="0" u="none" strike="noStrike" cap="none" normalizeH="0" baseline="0" dirty="0" smtClean="0">
                <a:ln>
                  <a:noFill/>
                </a:ln>
                <a:solidFill>
                  <a:schemeClr val="bg2"/>
                </a:solidFill>
                <a:effectLst/>
                <a:latin typeface="Times New Roman" pitchFamily="18" charset="0"/>
                <a:ea typeface="Calibri" pitchFamily="34" charset="0"/>
                <a:cs typeface="Times New Roman" pitchFamily="18" charset="0"/>
              </a:rPr>
              <a:t>Đất bao gồm nhiều thành phần: khoáng, chất hữu cơ, không kh</a:t>
            </a:r>
            <a:r>
              <a:rPr lang="en-US" sz="2800" dirty="0" smtClean="0">
                <a:solidFill>
                  <a:schemeClr val="bg2"/>
                </a:solidFill>
                <a:latin typeface="Times New Roman" pitchFamily="18" charset="0"/>
                <a:ea typeface="Calibri" pitchFamily="34" charset="0"/>
                <a:cs typeface="Times New Roman" pitchFamily="18" charset="0"/>
              </a:rPr>
              <a:t>í</a:t>
            </a:r>
            <a:r>
              <a:rPr kumimoji="0" lang="vi-VN" sz="2800" b="0" i="0" u="none" strike="noStrike" cap="none" normalizeH="0" baseline="0" dirty="0" smtClean="0">
                <a:ln>
                  <a:noFill/>
                </a:ln>
                <a:solidFill>
                  <a:schemeClr val="bg2"/>
                </a:solidFill>
                <a:effectLst/>
                <a:latin typeface="Times New Roman" pitchFamily="18" charset="0"/>
                <a:ea typeface="Calibri" pitchFamily="34" charset="0"/>
                <a:cs typeface="Times New Roman" pitchFamily="18" charset="0"/>
              </a:rPr>
              <a:t> và nước. </a:t>
            </a:r>
            <a:r>
              <a:rPr lang="vi-VN" sz="2800" dirty="0" smtClean="0">
                <a:solidFill>
                  <a:schemeClr val="bg2"/>
                </a:solidFill>
                <a:latin typeface="+mj-lt"/>
              </a:rPr>
              <a:t>Tỉ lệ các thành phần trong đất thay đồi tuỳ thuộc vào điều kiện hình thành đất ở từng nơi.</a:t>
            </a:r>
            <a:endParaRPr kumimoji="0" lang="vi-VN" sz="2800" b="0" i="0" u="none" strike="noStrike" cap="none" normalizeH="0" baseline="0" dirty="0" smtClean="0">
              <a:ln>
                <a:noFill/>
              </a:ln>
              <a:solidFill>
                <a:schemeClr val="bg2"/>
              </a:solidFill>
              <a:effectLst/>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linds(horizontal)">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5603"/>
                                        </p:tgtEl>
                                      </p:cBhvr>
                                    </p:animEffect>
                                    <p:set>
                                      <p:cBhvr>
                                        <p:cTn id="12" dur="1" fill="hold">
                                          <p:stCondLst>
                                            <p:cond delay="499"/>
                                          </p:stCondLst>
                                        </p:cTn>
                                        <p:tgtEl>
                                          <p:spTgt spid="2560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blinds(horizontal)">
                                      <p:cBhvr>
                                        <p:cTn id="1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3" grpId="1"/>
      <p:bldP spid="256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80" name="Picture 12" descr="bui-tren-sao-hoa"/>
          <p:cNvPicPr>
            <a:picLocks noChangeAspect="1" noChangeArrowheads="1"/>
          </p:cNvPicPr>
          <p:nvPr/>
        </p:nvPicPr>
        <p:blipFill>
          <a:blip r:embed="rId2"/>
          <a:srcRect/>
          <a:stretch>
            <a:fillRect/>
          </a:stretch>
        </p:blipFill>
        <p:spPr bwMode="auto">
          <a:xfrm>
            <a:off x="1752600" y="114302"/>
            <a:ext cx="5867400" cy="3303985"/>
          </a:xfrm>
          <a:prstGeom prst="rect">
            <a:avLst/>
          </a:prstGeom>
          <a:noFill/>
        </p:spPr>
      </p:pic>
      <p:sp>
        <p:nvSpPr>
          <p:cNvPr id="58381" name="Rectangle 13"/>
          <p:cNvSpPr>
            <a:spLocks noChangeArrowheads="1"/>
          </p:cNvSpPr>
          <p:nvPr/>
        </p:nvSpPr>
        <p:spPr bwMode="auto">
          <a:xfrm>
            <a:off x="1981200" y="3543300"/>
            <a:ext cx="5257800" cy="400050"/>
          </a:xfrm>
          <a:prstGeom prst="rect">
            <a:avLst/>
          </a:prstGeom>
          <a:noFill/>
          <a:ln w="9525">
            <a:noFill/>
            <a:miter lim="800000"/>
            <a:headEnd/>
            <a:tailEnd/>
          </a:ln>
          <a:effectLst/>
        </p:spPr>
        <p:txBody>
          <a:bodyPr wrap="none" anchor="ctr"/>
          <a:lstStyle/>
          <a:p>
            <a:pPr algn="ctr"/>
            <a:r>
              <a:rPr lang="en-US" sz="2000" b="1" dirty="0" err="1">
                <a:latin typeface="Arial" pitchFamily="34" charset="0"/>
                <a:cs typeface="Arial" pitchFamily="34" charset="0"/>
              </a:rPr>
              <a:t>Hình</a:t>
            </a:r>
            <a:r>
              <a:rPr lang="en-US" sz="2000" b="1" dirty="0">
                <a:latin typeface="Arial" pitchFamily="34" charset="0"/>
                <a:cs typeface="Arial" pitchFamily="34" charset="0"/>
              </a:rPr>
              <a:t> 2.1. </a:t>
            </a:r>
            <a:r>
              <a:rPr lang="en-US" sz="2000" b="1" dirty="0" err="1">
                <a:latin typeface="Arial" pitchFamily="34" charset="0"/>
                <a:cs typeface="Arial" pitchFamily="34" charset="0"/>
              </a:rPr>
              <a:t>Thành</a:t>
            </a:r>
            <a:r>
              <a:rPr lang="en-US" sz="2000" b="1" dirty="0">
                <a:latin typeface="Arial" pitchFamily="34" charset="0"/>
                <a:cs typeface="Arial" pitchFamily="34" charset="0"/>
              </a:rPr>
              <a:t> </a:t>
            </a:r>
            <a:r>
              <a:rPr lang="en-US" sz="2000" b="1" dirty="0" err="1">
                <a:latin typeface="Arial" pitchFamily="34" charset="0"/>
                <a:cs typeface="Arial" pitchFamily="34" charset="0"/>
              </a:rPr>
              <a:t>phần</a:t>
            </a:r>
            <a:r>
              <a:rPr lang="en-US" sz="2000" b="1" dirty="0">
                <a:latin typeface="Arial" pitchFamily="34" charset="0"/>
                <a:cs typeface="Arial" pitchFamily="34" charset="0"/>
              </a:rPr>
              <a:t> </a:t>
            </a:r>
            <a:r>
              <a:rPr lang="en-US" sz="2000" b="1" dirty="0" err="1">
                <a:latin typeface="Arial" pitchFamily="34" charset="0"/>
                <a:cs typeface="Arial" pitchFamily="34" charset="0"/>
              </a:rPr>
              <a:t>khoáng</a:t>
            </a:r>
            <a:r>
              <a:rPr lang="en-US" sz="2000" b="1" dirty="0">
                <a:latin typeface="Arial" pitchFamily="34" charset="0"/>
                <a:cs typeface="Arial" pitchFamily="34" charset="0"/>
              </a:rPr>
              <a:t> </a:t>
            </a:r>
            <a:r>
              <a:rPr lang="en-US" sz="2000" b="1" dirty="0" err="1">
                <a:latin typeface="Arial" pitchFamily="34" charset="0"/>
                <a:cs typeface="Arial" pitchFamily="34" charset="0"/>
              </a:rPr>
              <a:t>trong</a:t>
            </a:r>
            <a:r>
              <a:rPr lang="en-US" sz="2000" b="1" dirty="0">
                <a:latin typeface="Arial" pitchFamily="34" charset="0"/>
                <a:cs typeface="Arial" pitchFamily="34" charset="0"/>
              </a:rPr>
              <a:t> </a:t>
            </a:r>
            <a:r>
              <a:rPr lang="en-US" sz="2000" b="1" dirty="0" err="1">
                <a:latin typeface="Arial" pitchFamily="34" charset="0"/>
                <a:cs typeface="Arial" pitchFamily="34" charset="0"/>
              </a:rPr>
              <a:t>đất</a:t>
            </a:r>
            <a:endParaRPr lang="en-US" sz="2000" b="1" dirty="0">
              <a:latin typeface="Arial" pitchFamily="34" charset="0"/>
              <a:cs typeface="Arial" pitchFamily="34" charset="0"/>
            </a:endParaRPr>
          </a:p>
        </p:txBody>
      </p:sp>
      <p:sp>
        <p:nvSpPr>
          <p:cNvPr id="14" name="TextBox 13"/>
          <p:cNvSpPr txBox="1"/>
          <p:nvPr/>
        </p:nvSpPr>
        <p:spPr>
          <a:xfrm>
            <a:off x="457200" y="4026755"/>
            <a:ext cx="8458200"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sz="2400" dirty="0" err="1" smtClean="0">
                <a:latin typeface="Times New Roman" pitchFamily="18" charset="0"/>
                <a:cs typeface="Times New Roman" pitchFamily="18" charset="0"/>
              </a:rPr>
              <a:t>Khoáng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quá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hóa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838200" y="3867152"/>
            <a:ext cx="7772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Tại sao chất hữu cơ chiếm tỉ lệ rất nhỏ trong đất nhưng lại có ý nghĩa quan trọng đối với cây trồng?</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381000" y="593050"/>
            <a:ext cx="3962400" cy="28931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just"/>
            <a:r>
              <a:rPr lang="vi-VN" sz="2600" dirty="0" smtClean="0">
                <a:latin typeface="+mj-lt"/>
              </a:rPr>
              <a:t> Chất hữu cơ chiếm tỉ lệ nhỏ trong đất nhưng lại có ý nghĩa quan trọng đối với cây trồng vì: là nguồn thức ăn dồi dào, cung cấp những chất cần thiết cho các thực vật tồn tại trên mặt đất.</a:t>
            </a:r>
            <a:endParaRPr lang="en-US" sz="2600" dirty="0">
              <a:latin typeface="+mj-lt"/>
            </a:endParaRPr>
          </a:p>
        </p:txBody>
      </p:sp>
      <p:pic>
        <p:nvPicPr>
          <p:cNvPr id="7170" name="Picture 2" descr="Dựa vào hình 19.1 và thông tin trong bài em hãy: Cho biết các thành phần  chính của đất Thành phần nào chiếm tỉ lệ lớn nhất?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306" y="492180"/>
            <a:ext cx="4343400" cy="3094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box(in)">
                                      <p:cBhvr>
                                        <p:cTn id="7" dur="500"/>
                                        <p:tgtEl>
                                          <p:spTgt spid="317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745"/>
                                        </p:tgtEl>
                                      </p:cBhvr>
                                    </p:animEffect>
                                    <p:set>
                                      <p:cBhvr>
                                        <p:cTn id="12" dur="1" fill="hold">
                                          <p:stCondLst>
                                            <p:cond delay="499"/>
                                          </p:stCondLst>
                                        </p:cTn>
                                        <p:tgtEl>
                                          <p:spTgt spid="317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P spid="31745" grpId="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295400" y="0"/>
            <a:ext cx="5943600" cy="3486150"/>
            <a:chOff x="2112" y="192"/>
            <a:chExt cx="2928" cy="2304"/>
          </a:xfrm>
        </p:grpSpPr>
        <p:pic>
          <p:nvPicPr>
            <p:cNvPr id="59405" name="Picture 13" descr="soil_profile"/>
            <p:cNvPicPr>
              <a:picLocks noChangeAspect="1" noChangeArrowheads="1"/>
            </p:cNvPicPr>
            <p:nvPr/>
          </p:nvPicPr>
          <p:blipFill>
            <a:blip r:embed="rId2"/>
            <a:srcRect t="4918"/>
            <a:stretch>
              <a:fillRect/>
            </a:stretch>
          </p:blipFill>
          <p:spPr bwMode="auto">
            <a:xfrm>
              <a:off x="2112" y="192"/>
              <a:ext cx="1679" cy="2304"/>
            </a:xfrm>
            <a:prstGeom prst="rect">
              <a:avLst/>
            </a:prstGeom>
            <a:noFill/>
          </p:spPr>
        </p:pic>
        <p:sp>
          <p:nvSpPr>
            <p:cNvPr id="59406" name="AutoShape 14"/>
            <p:cNvSpPr>
              <a:spLocks/>
            </p:cNvSpPr>
            <p:nvPr/>
          </p:nvSpPr>
          <p:spPr bwMode="auto">
            <a:xfrm>
              <a:off x="3710" y="303"/>
              <a:ext cx="139" cy="372"/>
            </a:xfrm>
            <a:prstGeom prst="rightBrace">
              <a:avLst>
                <a:gd name="adj1" fmla="val 22302"/>
                <a:gd name="adj2" fmla="val 50000"/>
              </a:avLst>
            </a:prstGeom>
            <a:noFill/>
            <a:ln w="57150">
              <a:solidFill>
                <a:srgbClr val="FF0000"/>
              </a:solidFill>
              <a:round/>
              <a:headEnd/>
              <a:tailEnd/>
            </a:ln>
            <a:effectLst/>
          </p:spPr>
          <p:txBody>
            <a:bodyPr wrap="none" anchor="ctr"/>
            <a:lstStyle/>
            <a:p>
              <a:endParaRPr lang="en-US"/>
            </a:p>
          </p:txBody>
        </p:sp>
        <p:sp>
          <p:nvSpPr>
            <p:cNvPr id="59407" name="AutoShape 15"/>
            <p:cNvSpPr>
              <a:spLocks noChangeArrowheads="1"/>
            </p:cNvSpPr>
            <p:nvPr/>
          </p:nvSpPr>
          <p:spPr bwMode="auto">
            <a:xfrm>
              <a:off x="3988" y="229"/>
              <a:ext cx="1052" cy="504"/>
            </a:xfrm>
            <a:prstGeom prst="wedgeRectCallout">
              <a:avLst>
                <a:gd name="adj1" fmla="val -63138"/>
                <a:gd name="adj2" fmla="val 3461"/>
              </a:avLst>
            </a:prstGeom>
            <a:noFill/>
            <a:ln w="9525">
              <a:solidFill>
                <a:schemeClr val="tx1"/>
              </a:solidFill>
              <a:miter lim="800000"/>
              <a:headEnd/>
              <a:tailEnd/>
            </a:ln>
            <a:effectLst/>
          </p:spPr>
          <p:txBody>
            <a:bodyPr/>
            <a:lstStyle/>
            <a:p>
              <a:pPr algn="ctr"/>
              <a:r>
                <a:rPr lang="en-US" sz="2400" b="1" dirty="0" err="1">
                  <a:solidFill>
                    <a:srgbClr val="0033CC"/>
                  </a:solidFill>
                  <a:latin typeface="Arial" pitchFamily="34" charset="0"/>
                  <a:cs typeface="Arial" pitchFamily="34" charset="0"/>
                </a:rPr>
                <a:t>Thành</a:t>
              </a:r>
              <a:r>
                <a:rPr lang="en-US" sz="2400" b="1" dirty="0">
                  <a:solidFill>
                    <a:srgbClr val="0033CC"/>
                  </a:solidFill>
                  <a:latin typeface="Arial" pitchFamily="34" charset="0"/>
                  <a:cs typeface="Arial" pitchFamily="34" charset="0"/>
                </a:rPr>
                <a:t> </a:t>
              </a:r>
              <a:r>
                <a:rPr lang="en-US" sz="2400" b="1" dirty="0" err="1">
                  <a:solidFill>
                    <a:srgbClr val="0033CC"/>
                  </a:solidFill>
                  <a:latin typeface="Arial" pitchFamily="34" charset="0"/>
                  <a:cs typeface="Arial" pitchFamily="34" charset="0"/>
                </a:rPr>
                <a:t>phần</a:t>
              </a:r>
              <a:r>
                <a:rPr lang="en-US" sz="2400" b="1" dirty="0">
                  <a:solidFill>
                    <a:srgbClr val="0033CC"/>
                  </a:solidFill>
                  <a:latin typeface="Arial" pitchFamily="34" charset="0"/>
                  <a:cs typeface="Arial" pitchFamily="34" charset="0"/>
                </a:rPr>
                <a:t> </a:t>
              </a:r>
              <a:r>
                <a:rPr lang="en-US" sz="2400" b="1" dirty="0" err="1">
                  <a:solidFill>
                    <a:srgbClr val="0033CC"/>
                  </a:solidFill>
                  <a:latin typeface="Arial" pitchFamily="34" charset="0"/>
                  <a:cs typeface="Arial" pitchFamily="34" charset="0"/>
                </a:rPr>
                <a:t>hữu</a:t>
              </a:r>
              <a:r>
                <a:rPr lang="en-US" sz="2400" b="1" dirty="0">
                  <a:solidFill>
                    <a:srgbClr val="0033CC"/>
                  </a:solidFill>
                  <a:latin typeface="Arial" pitchFamily="34" charset="0"/>
                  <a:cs typeface="Arial" pitchFamily="34" charset="0"/>
                </a:rPr>
                <a:t> </a:t>
              </a:r>
              <a:r>
                <a:rPr lang="en-US" sz="2400" b="1" dirty="0" err="1">
                  <a:solidFill>
                    <a:srgbClr val="0033CC"/>
                  </a:solidFill>
                  <a:latin typeface="Arial" pitchFamily="34" charset="0"/>
                  <a:cs typeface="Arial" pitchFamily="34" charset="0"/>
                </a:rPr>
                <a:t>cơ</a:t>
              </a:r>
              <a:endParaRPr lang="en-US" sz="2400" b="1" dirty="0">
                <a:solidFill>
                  <a:srgbClr val="0033CC"/>
                </a:solidFill>
                <a:latin typeface="Arial" pitchFamily="34" charset="0"/>
                <a:cs typeface="Arial" pitchFamily="34" charset="0"/>
              </a:endParaRPr>
            </a:p>
          </p:txBody>
        </p:sp>
      </p:grpSp>
      <p:sp>
        <p:nvSpPr>
          <p:cNvPr id="59408" name="Rectangle 16"/>
          <p:cNvSpPr>
            <a:spLocks noChangeArrowheads="1"/>
          </p:cNvSpPr>
          <p:nvPr/>
        </p:nvSpPr>
        <p:spPr bwMode="auto">
          <a:xfrm>
            <a:off x="2057400" y="3371850"/>
            <a:ext cx="5257800" cy="400050"/>
          </a:xfrm>
          <a:prstGeom prst="rect">
            <a:avLst/>
          </a:prstGeom>
          <a:noFill/>
          <a:ln w="9525">
            <a:noFill/>
            <a:miter lim="800000"/>
            <a:headEnd/>
            <a:tailEnd/>
          </a:ln>
          <a:effectLst/>
        </p:spPr>
        <p:txBody>
          <a:bodyPr wrap="none" anchor="ctr"/>
          <a:lstStyle/>
          <a:p>
            <a:pPr algn="ctr"/>
            <a:r>
              <a:rPr lang="en-US" sz="2000" b="1" dirty="0" err="1">
                <a:latin typeface="Arial" pitchFamily="34" charset="0"/>
                <a:cs typeface="Arial" pitchFamily="34" charset="0"/>
              </a:rPr>
              <a:t>Hình</a:t>
            </a:r>
            <a:r>
              <a:rPr lang="en-US" sz="2000" b="1" dirty="0">
                <a:latin typeface="Arial" pitchFamily="34" charset="0"/>
                <a:cs typeface="Arial" pitchFamily="34" charset="0"/>
              </a:rPr>
              <a:t> 2.2. </a:t>
            </a:r>
            <a:r>
              <a:rPr lang="en-US" sz="2000" b="1" dirty="0" err="1">
                <a:latin typeface="Arial" pitchFamily="34" charset="0"/>
                <a:cs typeface="Arial" pitchFamily="34" charset="0"/>
              </a:rPr>
              <a:t>Thành</a:t>
            </a:r>
            <a:r>
              <a:rPr lang="en-US" sz="2000" b="1" dirty="0">
                <a:latin typeface="Arial" pitchFamily="34" charset="0"/>
                <a:cs typeface="Arial" pitchFamily="34" charset="0"/>
              </a:rPr>
              <a:t> </a:t>
            </a:r>
            <a:r>
              <a:rPr lang="en-US" sz="2000" b="1" dirty="0" err="1">
                <a:latin typeface="Arial" pitchFamily="34" charset="0"/>
                <a:cs typeface="Arial" pitchFamily="34" charset="0"/>
              </a:rPr>
              <a:t>phần</a:t>
            </a:r>
            <a:r>
              <a:rPr lang="en-US" sz="2000" b="1" dirty="0">
                <a:latin typeface="Arial" pitchFamily="34" charset="0"/>
                <a:cs typeface="Arial" pitchFamily="34" charset="0"/>
              </a:rPr>
              <a:t> </a:t>
            </a:r>
            <a:r>
              <a:rPr lang="en-US" sz="2000" b="1" dirty="0" err="1">
                <a:latin typeface="Arial" pitchFamily="34" charset="0"/>
                <a:cs typeface="Arial" pitchFamily="34" charset="0"/>
              </a:rPr>
              <a:t>hữu</a:t>
            </a:r>
            <a:r>
              <a:rPr lang="en-US" sz="2000" b="1" dirty="0">
                <a:latin typeface="Arial" pitchFamily="34" charset="0"/>
                <a:cs typeface="Arial" pitchFamily="34" charset="0"/>
              </a:rPr>
              <a:t> </a:t>
            </a:r>
            <a:r>
              <a:rPr lang="en-US" sz="2000" b="1" dirty="0" err="1">
                <a:latin typeface="Arial" pitchFamily="34" charset="0"/>
                <a:cs typeface="Arial" pitchFamily="34" charset="0"/>
              </a:rPr>
              <a:t>cơ</a:t>
            </a:r>
            <a:r>
              <a:rPr lang="en-US" sz="2000" b="1" dirty="0">
                <a:latin typeface="Arial" pitchFamily="34" charset="0"/>
                <a:cs typeface="Arial" pitchFamily="34" charset="0"/>
              </a:rPr>
              <a:t> </a:t>
            </a:r>
            <a:r>
              <a:rPr lang="en-US" sz="2000" b="1" dirty="0" err="1">
                <a:latin typeface="Arial" pitchFamily="34" charset="0"/>
                <a:cs typeface="Arial" pitchFamily="34" charset="0"/>
              </a:rPr>
              <a:t>trong</a:t>
            </a:r>
            <a:r>
              <a:rPr lang="en-US" sz="2000" b="1" dirty="0">
                <a:latin typeface="Arial" pitchFamily="34" charset="0"/>
                <a:cs typeface="Arial" pitchFamily="34" charset="0"/>
              </a:rPr>
              <a:t> </a:t>
            </a:r>
            <a:r>
              <a:rPr lang="en-US" sz="2000" b="1" dirty="0" err="1">
                <a:latin typeface="Arial" pitchFamily="34" charset="0"/>
                <a:cs typeface="Arial" pitchFamily="34" charset="0"/>
              </a:rPr>
              <a:t>đất</a:t>
            </a:r>
            <a:endParaRPr lang="en-US" sz="2000" b="1" dirty="0">
              <a:latin typeface="Arial" pitchFamily="34" charset="0"/>
              <a:cs typeface="Arial" pitchFamily="34" charset="0"/>
            </a:endParaRPr>
          </a:p>
        </p:txBody>
      </p:sp>
      <p:pic>
        <p:nvPicPr>
          <p:cNvPr id="59409" name="Picture 17" descr="mun"/>
          <p:cNvPicPr>
            <a:picLocks noChangeAspect="1" noChangeArrowheads="1"/>
          </p:cNvPicPr>
          <p:nvPr/>
        </p:nvPicPr>
        <p:blipFill>
          <a:blip r:embed="rId3"/>
          <a:srcRect/>
          <a:stretch>
            <a:fillRect/>
          </a:stretch>
        </p:blipFill>
        <p:spPr bwMode="auto">
          <a:xfrm>
            <a:off x="4953000" y="971551"/>
            <a:ext cx="2819400" cy="2171700"/>
          </a:xfrm>
          <a:prstGeom prst="rect">
            <a:avLst/>
          </a:prstGeom>
          <a:noFill/>
        </p:spPr>
      </p:pic>
      <p:sp>
        <p:nvSpPr>
          <p:cNvPr id="18" name="TextBox 17"/>
          <p:cNvSpPr txBox="1"/>
          <p:nvPr/>
        </p:nvSpPr>
        <p:spPr>
          <a:xfrm>
            <a:off x="457200" y="3809823"/>
            <a:ext cx="80772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hữu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hữu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gọi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mùn</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blinds(horizontal)">
                                      <p:cBhvr>
                                        <p:cTn id="7" dur="500"/>
                                        <p:tgtEl>
                                          <p:spTgt spid="5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ự làm phân hữu cơ từ rác thải trong nhà - Kaito Vie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4" y="1137446"/>
            <a:ext cx="4379531" cy="317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Cách bón phân cho cây trồng bạn cần biết | lmhoptacxatthue.com.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61" y="1137447"/>
            <a:ext cx="4158274" cy="317341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371600" y="4476752"/>
            <a:ext cx="1583532" cy="463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Phân hữu cơ</a:t>
            </a:r>
            <a:endParaRPr lang="en-US" dirty="0"/>
          </a:p>
        </p:txBody>
      </p:sp>
      <p:sp>
        <p:nvSpPr>
          <p:cNvPr id="10" name="Rounded Rectangle 9"/>
          <p:cNvSpPr/>
          <p:nvPr/>
        </p:nvSpPr>
        <p:spPr>
          <a:xfrm>
            <a:off x="5410200" y="4389806"/>
            <a:ext cx="2819400" cy="696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Tận dụng vật phẩm dư thừa để làm phân bón</a:t>
            </a:r>
            <a:endParaRPr lang="en-US" dirty="0"/>
          </a:p>
        </p:txBody>
      </p:sp>
      <p:sp>
        <p:nvSpPr>
          <p:cNvPr id="5" name="Rounded Rectangle 4"/>
          <p:cNvSpPr/>
          <p:nvPr/>
        </p:nvSpPr>
        <p:spPr>
          <a:xfrm>
            <a:off x="1143000" y="215559"/>
            <a:ext cx="6934200" cy="6588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200" dirty="0" smtClean="0">
                <a:latin typeface="+mj-lt"/>
              </a:rPr>
              <a:t>Biện pháp tăng tỉ lệ thành phần hữu cơ cho đất</a:t>
            </a:r>
            <a:endParaRPr lang="en-US" sz="2200" dirty="0">
              <a:latin typeface="+mj-lt"/>
            </a:endParaRPr>
          </a:p>
        </p:txBody>
      </p:sp>
    </p:spTree>
    <p:extLst>
      <p:ext uri="{BB962C8B-B14F-4D97-AF65-F5344CB8AC3E}">
        <p14:creationId xmlns:p14="http://schemas.microsoft.com/office/powerpoint/2010/main" val="402262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041636"/>
            <a:ext cx="932654" cy="2010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7944333" y="3496708"/>
            <a:ext cx="1410187" cy="201689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61056" y="3500751"/>
            <a:ext cx="1434898" cy="1913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6758" y="3592379"/>
            <a:ext cx="1592716" cy="180896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5802634" y="3717972"/>
            <a:ext cx="1373981" cy="185762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561893" y="3924299"/>
            <a:ext cx="1659340" cy="1525101"/>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056457" y="3433178"/>
            <a:ext cx="1242725" cy="19859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3272546"/>
            <a:ext cx="1583524" cy="21768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81400" y="-2210972"/>
            <a:ext cx="7328054" cy="77305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4400" y="-2118871"/>
            <a:ext cx="4558915" cy="77305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8662" y="-1466850"/>
            <a:ext cx="6890938" cy="30599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983346" y="438153"/>
            <a:ext cx="5636654" cy="830997"/>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CHƠI TRỐN TÌM </a:t>
            </a:r>
          </a:p>
          <a:p>
            <a:pPr algn="ctr"/>
            <a:r>
              <a:rPr lang="en-US" sz="2400" b="1" dirty="0" smtClean="0">
                <a:solidFill>
                  <a:schemeClr val="bg1"/>
                </a:solidFill>
                <a:latin typeface="Arial" panose="020B0604020202020204" pitchFamily="34" charset="0"/>
                <a:cs typeface="Arial" panose="020B0604020202020204" pitchFamily="34" charset="0"/>
              </a:rPr>
              <a:t>CÙNG BẠCH TUYẾT VÀ 7 CHÚ LÙN</a:t>
            </a:r>
            <a:endParaRPr lang="en-US" sz="2400" b="1" dirty="0">
              <a:solidFill>
                <a:schemeClr val="bg1"/>
              </a:solidFill>
              <a:latin typeface="Arial" panose="020B0604020202020204" pitchFamily="34" charset="0"/>
              <a:cs typeface="Arial" panose="020B0604020202020204" pitchFamily="34" charset="0"/>
            </a:endParaRP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00127" y="4426157"/>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9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
            <a:ext cx="9144000" cy="51462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5834594" y="2998013"/>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3814061" y="3645367"/>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1852783" y="3746239"/>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7515245" y="3021474"/>
            <a:ext cx="1157369" cy="1715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43058" y="-205382"/>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510182"/>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8499" y="-6972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2685" y="-402409"/>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19" y="2573113"/>
            <a:ext cx="1369010" cy="2950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1466850"/>
            <a:ext cx="5941454" cy="3059906"/>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2590800" y="1636220"/>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rgbClr val="0000FF"/>
                </a:solidFill>
              </a:rPr>
              <a:t>1</a:t>
            </a:r>
            <a:endParaRPr lang="en-US" sz="4000" dirty="0">
              <a:solidFill>
                <a:srgbClr val="0000FF"/>
              </a:solidFill>
            </a:endParaRPr>
          </a:p>
        </p:txBody>
      </p:sp>
      <p:sp>
        <p:nvSpPr>
          <p:cNvPr id="26" name="Rounded Rectangle 25"/>
          <p:cNvSpPr/>
          <p:nvPr/>
        </p:nvSpPr>
        <p:spPr>
          <a:xfrm>
            <a:off x="4943816" y="1636220"/>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rgbClr val="0000FF"/>
                </a:solidFill>
              </a:rPr>
              <a:t>2</a:t>
            </a:r>
            <a:endParaRPr lang="en-US" sz="4000" dirty="0">
              <a:solidFill>
                <a:srgbClr val="0000FF"/>
              </a:solidFill>
            </a:endParaRPr>
          </a:p>
        </p:txBody>
      </p:sp>
      <p:sp>
        <p:nvSpPr>
          <p:cNvPr id="27" name="Rounded Rectangle 26"/>
          <p:cNvSpPr/>
          <p:nvPr/>
        </p:nvSpPr>
        <p:spPr>
          <a:xfrm>
            <a:off x="7010400" y="1610921"/>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3</a:t>
            </a:r>
            <a:endParaRPr lang="en-US" sz="3600" dirty="0">
              <a:solidFill>
                <a:srgbClr val="0000FF"/>
              </a:solidFill>
            </a:endParaRPr>
          </a:p>
        </p:txBody>
      </p:sp>
      <p:sp>
        <p:nvSpPr>
          <p:cNvPr id="5" name="TextBox 4"/>
          <p:cNvSpPr txBox="1"/>
          <p:nvPr/>
        </p:nvSpPr>
        <p:spPr>
          <a:xfrm>
            <a:off x="2286000" y="361951"/>
            <a:ext cx="4876800" cy="1077218"/>
          </a:xfrm>
          <a:prstGeom prst="rect">
            <a:avLst/>
          </a:prstGeom>
          <a:noFill/>
        </p:spPr>
        <p:txBody>
          <a:bodyPr wrap="square" rtlCol="0">
            <a:spAutoFit/>
          </a:bodyPr>
          <a:lstStyle/>
          <a:p>
            <a:r>
              <a:rPr lang="vi-VN" sz="3200" dirty="0" smtClean="0">
                <a:solidFill>
                  <a:schemeClr val="bg1"/>
                </a:solidFill>
                <a:latin typeface="Times New Roman" pitchFamily="18" charset="0"/>
                <a:cs typeface="Times New Roman" pitchFamily="18" charset="0"/>
              </a:rPr>
              <a:t>Trong cấu trúc thẳng đứng, có mấy tầng đất?</a:t>
            </a:r>
            <a:endParaRPr lang="en-US" sz="3200" dirty="0">
              <a:solidFill>
                <a:schemeClr val="bg1"/>
              </a:solidFill>
              <a:latin typeface="Times New Roman" pitchFamily="18" charset="0"/>
              <a:cs typeface="Times New Roman" pitchFamily="18" charset="0"/>
            </a:endParaRPr>
          </a:p>
        </p:txBody>
      </p:sp>
      <p:sp>
        <p:nvSpPr>
          <p:cNvPr id="6" name="Explosion 1 5"/>
          <p:cNvSpPr/>
          <p:nvPr/>
        </p:nvSpPr>
        <p:spPr>
          <a:xfrm>
            <a:off x="3810000" y="3267532"/>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04089" y="57150"/>
            <a:ext cx="1212850" cy="5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4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31"/>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1031"/>
                                        </p:tgtEl>
                                        <p:attrNameLst>
                                          <p:attrName>r</p:attrName>
                                        </p:attrNameLst>
                                      </p:cBhvr>
                                    </p:animRot>
                                    <p:animRot by="-240000">
                                      <p:cBhvr>
                                        <p:cTn id="42" dur="600" fill="hold">
                                          <p:stCondLst>
                                            <p:cond delay="600"/>
                                          </p:stCondLst>
                                        </p:cTn>
                                        <p:tgtEl>
                                          <p:spTgt spid="1031"/>
                                        </p:tgtEl>
                                        <p:attrNameLst>
                                          <p:attrName>r</p:attrName>
                                        </p:attrNameLst>
                                      </p:cBhvr>
                                    </p:animRot>
                                    <p:animRot by="240000">
                                      <p:cBhvr>
                                        <p:cTn id="43" dur="600" fill="hold">
                                          <p:stCondLst>
                                            <p:cond delay="1200"/>
                                          </p:stCondLst>
                                        </p:cTn>
                                        <p:tgtEl>
                                          <p:spTgt spid="1031"/>
                                        </p:tgtEl>
                                        <p:attrNameLst>
                                          <p:attrName>r</p:attrName>
                                        </p:attrNameLst>
                                      </p:cBhvr>
                                    </p:animRot>
                                    <p:animRot by="-240000">
                                      <p:cBhvr>
                                        <p:cTn id="44" dur="600" fill="hold">
                                          <p:stCondLst>
                                            <p:cond delay="1800"/>
                                          </p:stCondLst>
                                        </p:cTn>
                                        <p:tgtEl>
                                          <p:spTgt spid="1031"/>
                                        </p:tgtEl>
                                        <p:attrNameLst>
                                          <p:attrName>r</p:attrName>
                                        </p:attrNameLst>
                                      </p:cBhvr>
                                    </p:animRot>
                                    <p:animRot by="120000">
                                      <p:cBhvr>
                                        <p:cTn id="45" dur="600" fill="hold">
                                          <p:stCondLst>
                                            <p:cond delay="2400"/>
                                          </p:stCondLst>
                                        </p:cTn>
                                        <p:tgtEl>
                                          <p:spTgt spid="10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0"/>
                                        </p:tgtEl>
                                        <p:attrNameLst>
                                          <p:attrName>style.visibility</p:attrName>
                                        </p:attrNameLst>
                                      </p:cBhvr>
                                      <p:to>
                                        <p:strVal val="visible"/>
                                      </p:to>
                                    </p:set>
                                  </p:childTnLst>
                                </p:cTn>
                              </p:par>
                              <p:par>
                                <p:cTn id="51" presetID="32" presetClass="emph" presetSubtype="0" repeatCount="indefinite" fill="hold" nodeType="withEffect">
                                  <p:stCondLst>
                                    <p:cond delay="0"/>
                                  </p:stCondLst>
                                  <p:childTnLst>
                                    <p:animRot by="120000">
                                      <p:cBhvr>
                                        <p:cTn id="52" dur="300" fill="hold">
                                          <p:stCondLst>
                                            <p:cond delay="0"/>
                                          </p:stCondLst>
                                        </p:cTn>
                                        <p:tgtEl>
                                          <p:spTgt spid="1030"/>
                                        </p:tgtEl>
                                        <p:attrNameLst>
                                          <p:attrName>r</p:attrName>
                                        </p:attrNameLst>
                                      </p:cBhvr>
                                    </p:animRot>
                                    <p:animRot by="-240000">
                                      <p:cBhvr>
                                        <p:cTn id="53" dur="600" fill="hold">
                                          <p:stCondLst>
                                            <p:cond delay="600"/>
                                          </p:stCondLst>
                                        </p:cTn>
                                        <p:tgtEl>
                                          <p:spTgt spid="1030"/>
                                        </p:tgtEl>
                                        <p:attrNameLst>
                                          <p:attrName>r</p:attrName>
                                        </p:attrNameLst>
                                      </p:cBhvr>
                                    </p:animRot>
                                    <p:animRot by="240000">
                                      <p:cBhvr>
                                        <p:cTn id="54" dur="600" fill="hold">
                                          <p:stCondLst>
                                            <p:cond delay="1200"/>
                                          </p:stCondLst>
                                        </p:cTn>
                                        <p:tgtEl>
                                          <p:spTgt spid="1030"/>
                                        </p:tgtEl>
                                        <p:attrNameLst>
                                          <p:attrName>r</p:attrName>
                                        </p:attrNameLst>
                                      </p:cBhvr>
                                    </p:animRot>
                                    <p:animRot by="-240000">
                                      <p:cBhvr>
                                        <p:cTn id="55" dur="600" fill="hold">
                                          <p:stCondLst>
                                            <p:cond delay="1800"/>
                                          </p:stCondLst>
                                        </p:cTn>
                                        <p:tgtEl>
                                          <p:spTgt spid="1030"/>
                                        </p:tgtEl>
                                        <p:attrNameLst>
                                          <p:attrName>r</p:attrName>
                                        </p:attrNameLst>
                                      </p:cBhvr>
                                    </p:animRot>
                                    <p:animRot by="120000">
                                      <p:cBhvr>
                                        <p:cTn id="56"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29"/>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300" fill="hold">
                                          <p:stCondLst>
                                            <p:cond delay="0"/>
                                          </p:stCondLst>
                                        </p:cTn>
                                        <p:tgtEl>
                                          <p:spTgt spid="1029"/>
                                        </p:tgtEl>
                                        <p:attrNameLst>
                                          <p:attrName>r</p:attrName>
                                        </p:attrNameLst>
                                      </p:cBhvr>
                                    </p:animRot>
                                    <p:animRot by="-240000">
                                      <p:cBhvr>
                                        <p:cTn id="64" dur="600" fill="hold">
                                          <p:stCondLst>
                                            <p:cond delay="600"/>
                                          </p:stCondLst>
                                        </p:cTn>
                                        <p:tgtEl>
                                          <p:spTgt spid="1029"/>
                                        </p:tgtEl>
                                        <p:attrNameLst>
                                          <p:attrName>r</p:attrName>
                                        </p:attrNameLst>
                                      </p:cBhvr>
                                    </p:animRot>
                                    <p:animRot by="240000">
                                      <p:cBhvr>
                                        <p:cTn id="65" dur="600" fill="hold">
                                          <p:stCondLst>
                                            <p:cond delay="1200"/>
                                          </p:stCondLst>
                                        </p:cTn>
                                        <p:tgtEl>
                                          <p:spTgt spid="1029"/>
                                        </p:tgtEl>
                                        <p:attrNameLst>
                                          <p:attrName>r</p:attrName>
                                        </p:attrNameLst>
                                      </p:cBhvr>
                                    </p:animRot>
                                    <p:animRot by="-240000">
                                      <p:cBhvr>
                                        <p:cTn id="66" dur="600" fill="hold">
                                          <p:stCondLst>
                                            <p:cond delay="1800"/>
                                          </p:stCondLst>
                                        </p:cTn>
                                        <p:tgtEl>
                                          <p:spTgt spid="1029"/>
                                        </p:tgtEl>
                                        <p:attrNameLst>
                                          <p:attrName>r</p:attrName>
                                        </p:attrNameLst>
                                      </p:cBhvr>
                                    </p:animRot>
                                    <p:animRot by="120000">
                                      <p:cBhvr>
                                        <p:cTn id="67"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32"/>
                                        </p:tgtEl>
                                        <p:attrNameLst>
                                          <p:attrName>style.visibility</p:attrName>
                                        </p:attrNameLst>
                                      </p:cBhvr>
                                      <p:to>
                                        <p:strVal val="visible"/>
                                      </p:to>
                                    </p:set>
                                  </p:childTnLst>
                                </p:cTn>
                              </p:par>
                              <p:par>
                                <p:cTn id="73" presetID="21" presetClass="emph" presetSubtype="0" repeatCount="indefinite" fill="hold" grpId="1" nodeType="withEffect">
                                  <p:stCondLst>
                                    <p:cond delay="0"/>
                                  </p:stCondLst>
                                  <p:childTnLst>
                                    <p:animClr clrSpc="hsl" dir="cw">
                                      <p:cBhvr override="childStyle">
                                        <p:cTn id="74" dur="500" fill="hold"/>
                                        <p:tgtEl>
                                          <p:spTgt spid="27"/>
                                        </p:tgtEl>
                                        <p:attrNameLst>
                                          <p:attrName>style.color</p:attrName>
                                        </p:attrNameLst>
                                      </p:cBhvr>
                                      <p:by>
                                        <p:hsl h="7200000" s="0" l="0"/>
                                      </p:by>
                                    </p:animClr>
                                    <p:animClr clrSpc="hsl" dir="cw">
                                      <p:cBhvr>
                                        <p:cTn id="75" dur="500" fill="hold"/>
                                        <p:tgtEl>
                                          <p:spTgt spid="27"/>
                                        </p:tgtEl>
                                        <p:attrNameLst>
                                          <p:attrName>fillcolor</p:attrName>
                                        </p:attrNameLst>
                                      </p:cBhvr>
                                      <p:by>
                                        <p:hsl h="7200000" s="0" l="0"/>
                                      </p:by>
                                    </p:animClr>
                                    <p:animClr clrSpc="hsl" dir="cw">
                                      <p:cBhvr>
                                        <p:cTn id="76" dur="500" fill="hold"/>
                                        <p:tgtEl>
                                          <p:spTgt spid="27"/>
                                        </p:tgtEl>
                                        <p:attrNameLst>
                                          <p:attrName>stroke.color</p:attrName>
                                        </p:attrNameLst>
                                      </p:cBhvr>
                                      <p:by>
                                        <p:hsl h="7200000" s="0" l="0"/>
                                      </p:by>
                                    </p:animClr>
                                    <p:set>
                                      <p:cBhvr>
                                        <p:cTn id="77" dur="500" fill="hold"/>
                                        <p:tgtEl>
                                          <p:spTgt spid="27"/>
                                        </p:tgtEl>
                                        <p:attrNameLst>
                                          <p:attrName>fill.type</p:attrName>
                                        </p:attrNameLst>
                                      </p:cBhvr>
                                      <p:to>
                                        <p:strVal val="solid"/>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1032"/>
                                        </p:tgtEl>
                                        <p:attrNameLst>
                                          <p:attrName>r</p:attrName>
                                        </p:attrNameLst>
                                      </p:cBhvr>
                                    </p:animRot>
                                    <p:animRot by="-240000">
                                      <p:cBhvr>
                                        <p:cTn id="80" dur="600" fill="hold">
                                          <p:stCondLst>
                                            <p:cond delay="600"/>
                                          </p:stCondLst>
                                        </p:cTn>
                                        <p:tgtEl>
                                          <p:spTgt spid="1032"/>
                                        </p:tgtEl>
                                        <p:attrNameLst>
                                          <p:attrName>r</p:attrName>
                                        </p:attrNameLst>
                                      </p:cBhvr>
                                    </p:animRot>
                                    <p:animRot by="240000">
                                      <p:cBhvr>
                                        <p:cTn id="81" dur="600" fill="hold">
                                          <p:stCondLst>
                                            <p:cond delay="1200"/>
                                          </p:stCondLst>
                                        </p:cTn>
                                        <p:tgtEl>
                                          <p:spTgt spid="1032"/>
                                        </p:tgtEl>
                                        <p:attrNameLst>
                                          <p:attrName>r</p:attrName>
                                        </p:attrNameLst>
                                      </p:cBhvr>
                                    </p:animRot>
                                    <p:animRot by="-240000">
                                      <p:cBhvr>
                                        <p:cTn id="82" dur="600" fill="hold">
                                          <p:stCondLst>
                                            <p:cond delay="1800"/>
                                          </p:stCondLst>
                                        </p:cTn>
                                        <p:tgtEl>
                                          <p:spTgt spid="1032"/>
                                        </p:tgtEl>
                                        <p:attrNameLst>
                                          <p:attrName>r</p:attrName>
                                        </p:attrNameLst>
                                      </p:cBhvr>
                                    </p:animRot>
                                    <p:animRot by="120000">
                                      <p:cBhvr>
                                        <p:cTn id="83" dur="600" fill="hold">
                                          <p:stCondLst>
                                            <p:cond delay="2400"/>
                                          </p:stCondLst>
                                        </p:cTn>
                                        <p:tgtEl>
                                          <p:spTgt spid="1032"/>
                                        </p:tgtEl>
                                        <p:attrNameLst>
                                          <p:attrName>r</p:attrName>
                                        </p:attrNameLst>
                                      </p:cBhvr>
                                    </p:animRot>
                                  </p:childTnLst>
                                </p:cTn>
                              </p:par>
                              <p:par>
                                <p:cTn id="84" presetID="1"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childTnLst>
                                </p:cTn>
                              </p:par>
                              <p:par>
                                <p:cTn id="86" presetID="26" presetClass="emph" presetSubtype="0" repeatCount="3000" fill="hold" grpId="1" nodeType="withEffect">
                                  <p:stCondLst>
                                    <p:cond delay="0"/>
                                  </p:stCondLst>
                                  <p:childTnLst>
                                    <p:animEffect transition="out" filter="fade">
                                      <p:cBhvr>
                                        <p:cTn id="87" dur="500" tmFilter="0, 0; .2, .5; .8, .5; 1, 0"/>
                                        <p:tgtEl>
                                          <p:spTgt spid="6"/>
                                        </p:tgtEl>
                                      </p:cBhvr>
                                    </p:animEffect>
                                    <p:animScale>
                                      <p:cBhvr>
                                        <p:cTn id="88" dur="250" autoRev="1" fill="hold"/>
                                        <p:tgtEl>
                                          <p:spTgt spid="6"/>
                                        </p:tgtEl>
                                      </p:cBhvr>
                                      <p:by x="105000" y="105000"/>
                                    </p:animScale>
                                  </p:childTnLst>
                                </p:cTn>
                              </p:par>
                              <p:par>
                                <p:cTn id="89" presetID="1" presetClass="exit" presetSubtype="0" fill="hold" grpId="2" nodeType="withEffect">
                                  <p:stCondLst>
                                    <p:cond delay="2500"/>
                                  </p:stCondLst>
                                  <p:childTnLst>
                                    <p:set>
                                      <p:cBhvr>
                                        <p:cTn id="9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5" grpId="0" animBg="1"/>
      <p:bldP spid="26" grpId="0" animBg="1"/>
      <p:bldP spid="27" grpId="0" animBg="1"/>
      <p:bldP spid="27" grpId="1" animBg="1"/>
      <p:bldP spid="5" grpId="0"/>
      <p:bldP spid="6" grpId="0" animBg="1"/>
      <p:bldP spid="6" grpId="1" animBg="1"/>
      <p:bldP spid="6"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2876756" y="3047522"/>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776461" y="3311450"/>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6378036" y="3288864"/>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7" y="2864042"/>
            <a:ext cx="1342285" cy="18103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92770"/>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9531" y="-916959"/>
            <a:ext cx="5410200" cy="62319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4686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492772"/>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1466850"/>
            <a:ext cx="5941454" cy="30599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2550" y="412632"/>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3938023" y="3329263"/>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9" name="Rounded Rectangle 48"/>
          <p:cNvSpPr/>
          <p:nvPr/>
        </p:nvSpPr>
        <p:spPr>
          <a:xfrm>
            <a:off x="495300" y="1552573"/>
            <a:ext cx="1828800" cy="11446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00FF"/>
                </a:solidFill>
              </a:rPr>
              <a:t>Không</a:t>
            </a:r>
            <a:r>
              <a:rPr lang="en-US" sz="3600" dirty="0" smtClean="0">
                <a:solidFill>
                  <a:srgbClr val="0000FF"/>
                </a:solidFill>
              </a:rPr>
              <a:t> </a:t>
            </a:r>
            <a:r>
              <a:rPr lang="en-US" sz="3600" dirty="0" err="1" smtClean="0">
                <a:solidFill>
                  <a:srgbClr val="0000FF"/>
                </a:solidFill>
              </a:rPr>
              <a:t>khí</a:t>
            </a:r>
            <a:r>
              <a:rPr lang="en-US" sz="3600" dirty="0" smtClean="0">
                <a:solidFill>
                  <a:srgbClr val="0000FF"/>
                </a:solidFill>
              </a:rPr>
              <a:t> </a:t>
            </a:r>
            <a:endParaRPr lang="en-US" sz="3600" dirty="0">
              <a:solidFill>
                <a:srgbClr val="0000FF"/>
              </a:solidFill>
            </a:endParaRPr>
          </a:p>
        </p:txBody>
      </p:sp>
      <p:sp>
        <p:nvSpPr>
          <p:cNvPr id="50" name="Rounded Rectangle 49"/>
          <p:cNvSpPr/>
          <p:nvPr/>
        </p:nvSpPr>
        <p:spPr>
          <a:xfrm>
            <a:off x="2590800" y="1577871"/>
            <a:ext cx="2171700" cy="111934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rgbClr val="0000FF"/>
                </a:solidFill>
              </a:rPr>
              <a:t>Hạt khoáng</a:t>
            </a:r>
            <a:endParaRPr lang="en-US" sz="3600" dirty="0">
              <a:solidFill>
                <a:srgbClr val="0000FF"/>
              </a:solidFill>
            </a:endParaRPr>
          </a:p>
        </p:txBody>
      </p:sp>
      <p:sp>
        <p:nvSpPr>
          <p:cNvPr id="51" name="Rounded Rectangle 50"/>
          <p:cNvSpPr/>
          <p:nvPr/>
        </p:nvSpPr>
        <p:spPr>
          <a:xfrm>
            <a:off x="4953000" y="1577871"/>
            <a:ext cx="2010116" cy="111934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rgbClr val="0000FF"/>
                </a:solidFill>
              </a:rPr>
              <a:t>Chất hữu cơ</a:t>
            </a:r>
            <a:endParaRPr lang="en-US" sz="3600" dirty="0">
              <a:solidFill>
                <a:srgbClr val="0000FF"/>
              </a:solidFill>
            </a:endParaRPr>
          </a:p>
        </p:txBody>
      </p:sp>
      <p:sp>
        <p:nvSpPr>
          <p:cNvPr id="52" name="Rounded Rectangle 51"/>
          <p:cNvSpPr/>
          <p:nvPr/>
        </p:nvSpPr>
        <p:spPr>
          <a:xfrm>
            <a:off x="7200900" y="1552573"/>
            <a:ext cx="1828800" cy="11446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0000FF"/>
                </a:solidFill>
              </a:rPr>
              <a:t>Nước</a:t>
            </a:r>
            <a:endParaRPr lang="en-US" sz="4000" dirty="0">
              <a:solidFill>
                <a:srgbClr val="0000FF"/>
              </a:solidFill>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70528" y="2591425"/>
            <a:ext cx="1715986" cy="297739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52401" y="379743"/>
            <a:ext cx="1235075" cy="5156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33600" y="285750"/>
            <a:ext cx="5029200" cy="1077218"/>
          </a:xfrm>
          <a:prstGeom prst="rect">
            <a:avLst/>
          </a:prstGeom>
          <a:noFill/>
        </p:spPr>
        <p:txBody>
          <a:bodyPr wrap="square" rtlCol="0">
            <a:spAutoFit/>
          </a:bodyPr>
          <a:lstStyle/>
          <a:p>
            <a:r>
              <a:rPr lang="vi-VN" sz="3200" dirty="0" smtClean="0">
                <a:solidFill>
                  <a:schemeClr val="bg1"/>
                </a:solidFill>
                <a:latin typeface="Times New Roman" pitchFamily="18" charset="0"/>
                <a:cs typeface="Times New Roman" pitchFamily="18" charset="0"/>
              </a:rPr>
              <a:t>Thành phần chiếm tỉ lệ lớn nhất trong đất</a:t>
            </a:r>
            <a:r>
              <a:rPr lang="en-US"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5486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anim calcmode="lin" valueType="num">
                                      <p:cBhvr>
                                        <p:cTn id="19" dur="1000" fill="hold"/>
                                        <p:tgtEl>
                                          <p:spTgt spid="49"/>
                                        </p:tgtEl>
                                        <p:attrNameLst>
                                          <p:attrName>ppt_x</p:attrName>
                                        </p:attrNameLst>
                                      </p:cBhvr>
                                      <p:tavLst>
                                        <p:tav tm="0">
                                          <p:val>
                                            <p:strVal val="#ppt_x"/>
                                          </p:val>
                                        </p:tav>
                                        <p:tav tm="100000">
                                          <p:val>
                                            <p:strVal val="#ppt_x"/>
                                          </p:val>
                                        </p:tav>
                                      </p:tavLst>
                                    </p:anim>
                                    <p:anim calcmode="lin" valueType="num">
                                      <p:cBhvr>
                                        <p:cTn id="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anim calcmode="lin" valueType="num">
                                      <p:cBhvr>
                                        <p:cTn id="40" dur="1000" fill="hold"/>
                                        <p:tgtEl>
                                          <p:spTgt spid="52"/>
                                        </p:tgtEl>
                                        <p:attrNameLst>
                                          <p:attrName>ppt_x</p:attrName>
                                        </p:attrNameLst>
                                      </p:cBhvr>
                                      <p:tavLst>
                                        <p:tav tm="0">
                                          <p:val>
                                            <p:strVal val="#ppt_x"/>
                                          </p:val>
                                        </p:tav>
                                        <p:tav tm="100000">
                                          <p:val>
                                            <p:strVal val="#ppt_x"/>
                                          </p:val>
                                        </p:tav>
                                      </p:tavLst>
                                    </p:anim>
                                    <p:anim calcmode="lin" valueType="num">
                                      <p:cBhvr>
                                        <p:cTn id="4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1"/>
                                        </p:tgtEl>
                                        <p:attrNameLst>
                                          <p:attrName>r</p:attrName>
                                        </p:attrNameLst>
                                      </p:cBhvr>
                                    </p:animRot>
                                    <p:animRot by="-240000">
                                      <p:cBhvr>
                                        <p:cTn id="49" dur="600" fill="hold">
                                          <p:stCondLst>
                                            <p:cond delay="600"/>
                                          </p:stCondLst>
                                        </p:cTn>
                                        <p:tgtEl>
                                          <p:spTgt spid="21"/>
                                        </p:tgtEl>
                                        <p:attrNameLst>
                                          <p:attrName>r</p:attrName>
                                        </p:attrNameLst>
                                      </p:cBhvr>
                                    </p:animRot>
                                    <p:animRot by="240000">
                                      <p:cBhvr>
                                        <p:cTn id="50" dur="600" fill="hold">
                                          <p:stCondLst>
                                            <p:cond delay="1200"/>
                                          </p:stCondLst>
                                        </p:cTn>
                                        <p:tgtEl>
                                          <p:spTgt spid="21"/>
                                        </p:tgtEl>
                                        <p:attrNameLst>
                                          <p:attrName>r</p:attrName>
                                        </p:attrNameLst>
                                      </p:cBhvr>
                                    </p:animRot>
                                    <p:animRot by="-240000">
                                      <p:cBhvr>
                                        <p:cTn id="51" dur="600" fill="hold">
                                          <p:stCondLst>
                                            <p:cond delay="1800"/>
                                          </p:stCondLst>
                                        </p:cTn>
                                        <p:tgtEl>
                                          <p:spTgt spid="21"/>
                                        </p:tgtEl>
                                        <p:attrNameLst>
                                          <p:attrName>r</p:attrName>
                                        </p:attrNameLst>
                                      </p:cBhvr>
                                    </p:animRot>
                                    <p:animRot by="120000">
                                      <p:cBhvr>
                                        <p:cTn id="52"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7"/>
                                        </p:tgtEl>
                                        <p:attrNameLst>
                                          <p:attrName>r</p:attrName>
                                        </p:attrNameLst>
                                      </p:cBhvr>
                                    </p:animRot>
                                    <p:animRot by="-240000">
                                      <p:cBhvr>
                                        <p:cTn id="60" dur="400" fill="hold">
                                          <p:stCondLst>
                                            <p:cond delay="400"/>
                                          </p:stCondLst>
                                        </p:cTn>
                                        <p:tgtEl>
                                          <p:spTgt spid="27"/>
                                        </p:tgtEl>
                                        <p:attrNameLst>
                                          <p:attrName>r</p:attrName>
                                        </p:attrNameLst>
                                      </p:cBhvr>
                                    </p:animRot>
                                    <p:animRot by="240000">
                                      <p:cBhvr>
                                        <p:cTn id="61" dur="400" fill="hold">
                                          <p:stCondLst>
                                            <p:cond delay="800"/>
                                          </p:stCondLst>
                                        </p:cTn>
                                        <p:tgtEl>
                                          <p:spTgt spid="27"/>
                                        </p:tgtEl>
                                        <p:attrNameLst>
                                          <p:attrName>r</p:attrName>
                                        </p:attrNameLst>
                                      </p:cBhvr>
                                    </p:animRot>
                                    <p:animRot by="-240000">
                                      <p:cBhvr>
                                        <p:cTn id="62" dur="400" fill="hold">
                                          <p:stCondLst>
                                            <p:cond delay="1200"/>
                                          </p:stCondLst>
                                        </p:cTn>
                                        <p:tgtEl>
                                          <p:spTgt spid="27"/>
                                        </p:tgtEl>
                                        <p:attrNameLst>
                                          <p:attrName>r</p:attrName>
                                        </p:attrNameLst>
                                      </p:cBhvr>
                                    </p:animRot>
                                    <p:animRot by="120000">
                                      <p:cBhvr>
                                        <p:cTn id="63" dur="400" fill="hold">
                                          <p:stCondLst>
                                            <p:cond delay="1600"/>
                                          </p:stCondLst>
                                        </p:cTn>
                                        <p:tgtEl>
                                          <p:spTgt spid="27"/>
                                        </p:tgtEl>
                                        <p:attrNameLst>
                                          <p:attrName>r</p:attrName>
                                        </p:attrNameLst>
                                      </p:cBhvr>
                                    </p:animRot>
                                  </p:childTnLst>
                                </p:cTn>
                              </p:par>
                              <p:par>
                                <p:cTn id="64" presetID="1"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par>
                                <p:cTn id="66" presetID="26" presetClass="emph" presetSubtype="0" repeatCount="3000" fill="hold" grpId="1" nodeType="withEffect">
                                  <p:stCondLst>
                                    <p:cond delay="0"/>
                                  </p:stCondLst>
                                  <p:childTnLst>
                                    <p:animEffect transition="out" filter="fade">
                                      <p:cBhvr>
                                        <p:cTn id="67" dur="500" tmFilter="0, 0; .2, .5; .8, .5; 1, 0"/>
                                        <p:tgtEl>
                                          <p:spTgt spid="48"/>
                                        </p:tgtEl>
                                      </p:cBhvr>
                                    </p:animEffect>
                                    <p:animScale>
                                      <p:cBhvr>
                                        <p:cTn id="68" dur="250" autoRev="1" fill="hold"/>
                                        <p:tgtEl>
                                          <p:spTgt spid="48"/>
                                        </p:tgtEl>
                                      </p:cBhvr>
                                      <p:by x="105000" y="105000"/>
                                    </p:animScale>
                                  </p:childTnLst>
                                </p:cTn>
                              </p:par>
                              <p:par>
                                <p:cTn id="69" presetID="1" presetClass="exit" presetSubtype="0" fill="hold" grpId="2" nodeType="withEffect">
                                  <p:stCondLst>
                                    <p:cond delay="2500"/>
                                  </p:stCondLst>
                                  <p:childTnLst>
                                    <p:set>
                                      <p:cBhvr>
                                        <p:cTn id="70"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1" restart="whenNotActive" fill="hold" evtFilter="cancelBubble" nodeType="interactiveSeq">
                <p:stCondLst>
                  <p:cond evt="onClick" delay="0">
                    <p:tgtEl>
                      <p:spTgt spid="51"/>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26"/>
                                        </p:tgtEl>
                                        <p:attrNameLst>
                                          <p:attrName>r</p:attrName>
                                        </p:attrNameLst>
                                      </p:cBhvr>
                                    </p:animRot>
                                    <p:animRot by="-240000">
                                      <p:cBhvr>
                                        <p:cTn id="78" dur="600" fill="hold">
                                          <p:stCondLst>
                                            <p:cond delay="600"/>
                                          </p:stCondLst>
                                        </p:cTn>
                                        <p:tgtEl>
                                          <p:spTgt spid="26"/>
                                        </p:tgtEl>
                                        <p:attrNameLst>
                                          <p:attrName>r</p:attrName>
                                        </p:attrNameLst>
                                      </p:cBhvr>
                                    </p:animRot>
                                    <p:animRot by="240000">
                                      <p:cBhvr>
                                        <p:cTn id="79" dur="600" fill="hold">
                                          <p:stCondLst>
                                            <p:cond delay="1200"/>
                                          </p:stCondLst>
                                        </p:cTn>
                                        <p:tgtEl>
                                          <p:spTgt spid="26"/>
                                        </p:tgtEl>
                                        <p:attrNameLst>
                                          <p:attrName>r</p:attrName>
                                        </p:attrNameLst>
                                      </p:cBhvr>
                                    </p:animRot>
                                    <p:animRot by="-240000">
                                      <p:cBhvr>
                                        <p:cTn id="80" dur="600" fill="hold">
                                          <p:stCondLst>
                                            <p:cond delay="1800"/>
                                          </p:stCondLst>
                                        </p:cTn>
                                        <p:tgtEl>
                                          <p:spTgt spid="26"/>
                                        </p:tgtEl>
                                        <p:attrNameLst>
                                          <p:attrName>r</p:attrName>
                                        </p:attrNameLst>
                                      </p:cBhvr>
                                    </p:animRot>
                                    <p:animRot by="120000">
                                      <p:cBhvr>
                                        <p:cTn id="81"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2" restart="whenNotActive" fill="hold" evtFilter="cancelBubble" nodeType="interactiveSeq">
                <p:stCondLst>
                  <p:cond evt="onClick" delay="0">
                    <p:tgtEl>
                      <p:spTgt spid="52"/>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300" fill="hold">
                                          <p:stCondLst>
                                            <p:cond delay="0"/>
                                          </p:stCondLst>
                                        </p:cTn>
                                        <p:tgtEl>
                                          <p:spTgt spid="25"/>
                                        </p:tgtEl>
                                        <p:attrNameLst>
                                          <p:attrName>r</p:attrName>
                                        </p:attrNameLst>
                                      </p:cBhvr>
                                    </p:animRot>
                                    <p:animRot by="-240000">
                                      <p:cBhvr>
                                        <p:cTn id="89" dur="600" fill="hold">
                                          <p:stCondLst>
                                            <p:cond delay="600"/>
                                          </p:stCondLst>
                                        </p:cTn>
                                        <p:tgtEl>
                                          <p:spTgt spid="25"/>
                                        </p:tgtEl>
                                        <p:attrNameLst>
                                          <p:attrName>r</p:attrName>
                                        </p:attrNameLst>
                                      </p:cBhvr>
                                    </p:animRot>
                                    <p:animRot by="240000">
                                      <p:cBhvr>
                                        <p:cTn id="90" dur="600" fill="hold">
                                          <p:stCondLst>
                                            <p:cond delay="1200"/>
                                          </p:stCondLst>
                                        </p:cTn>
                                        <p:tgtEl>
                                          <p:spTgt spid="25"/>
                                        </p:tgtEl>
                                        <p:attrNameLst>
                                          <p:attrName>r</p:attrName>
                                        </p:attrNameLst>
                                      </p:cBhvr>
                                    </p:animRot>
                                    <p:animRot by="-240000">
                                      <p:cBhvr>
                                        <p:cTn id="91" dur="600" fill="hold">
                                          <p:stCondLst>
                                            <p:cond delay="1800"/>
                                          </p:stCondLst>
                                        </p:cTn>
                                        <p:tgtEl>
                                          <p:spTgt spid="25"/>
                                        </p:tgtEl>
                                        <p:attrNameLst>
                                          <p:attrName>r</p:attrName>
                                        </p:attrNameLst>
                                      </p:cBhvr>
                                    </p:animRot>
                                    <p:animRot by="120000">
                                      <p:cBhvr>
                                        <p:cTn id="92"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8" grpId="0" animBg="1"/>
      <p:bldP spid="48" grpId="1" animBg="1"/>
      <p:bldP spid="48" grpId="2" animBg="1"/>
      <p:bldP spid="49" grpId="0" animBg="1"/>
      <p:bldP spid="50" grpId="0" animBg="1"/>
      <p:bldP spid="51" grpId="0" animBg="1"/>
      <p:bldP spid="52"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296357" y="2981234"/>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505656" y="3526737"/>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3576467" y="3508085"/>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1663997" y="2891136"/>
            <a:ext cx="1557336" cy="21055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56" y="-263368"/>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1856" y="-60198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6900" y="-492769"/>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37064" y="-378917"/>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74310" y="-1356362"/>
            <a:ext cx="6579093" cy="30599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438399" y="514352"/>
            <a:ext cx="5210381" cy="1384995"/>
          </a:xfrm>
          <a:prstGeom prst="rect">
            <a:avLst/>
          </a:prstGeom>
          <a:noFill/>
        </p:spPr>
        <p:txBody>
          <a:bodyPr wrap="square" rtlCol="0">
            <a:spAutoFit/>
          </a:bodyPr>
          <a:lstStyle/>
          <a:p>
            <a:pPr algn="ctr"/>
            <a:r>
              <a:rPr lang="vi-VN" sz="2800" dirty="0" smtClean="0">
                <a:solidFill>
                  <a:schemeClr val="bg1"/>
                </a:solidFill>
              </a:rPr>
              <a:t>Tầng đất </a:t>
            </a:r>
            <a:r>
              <a:rPr lang="vi-VN" sz="2800" dirty="0">
                <a:solidFill>
                  <a:schemeClr val="bg1"/>
                </a:solidFill>
              </a:rPr>
              <a:t>n</a:t>
            </a:r>
            <a:r>
              <a:rPr lang="en-US" sz="2800" dirty="0" err="1">
                <a:solidFill>
                  <a:schemeClr val="bg1"/>
                </a:solidFill>
              </a:rPr>
              <a:t>ằm</a:t>
            </a:r>
            <a:r>
              <a:rPr lang="en-US" sz="2800" dirty="0">
                <a:solidFill>
                  <a:schemeClr val="bg1"/>
                </a:solidFill>
              </a:rPr>
              <a:t> </a:t>
            </a:r>
            <a:r>
              <a:rPr lang="en-US" sz="2800" dirty="0" err="1">
                <a:solidFill>
                  <a:schemeClr val="bg1"/>
                </a:solidFill>
              </a:rPr>
              <a:t>trên</a:t>
            </a:r>
            <a:r>
              <a:rPr lang="en-US" sz="2800" dirty="0">
                <a:solidFill>
                  <a:schemeClr val="bg1"/>
                </a:solidFill>
              </a:rPr>
              <a:t> </a:t>
            </a:r>
            <a:r>
              <a:rPr lang="en-US" sz="2800" dirty="0" err="1">
                <a:solidFill>
                  <a:schemeClr val="bg1"/>
                </a:solidFill>
              </a:rPr>
              <a:t>cùng</a:t>
            </a:r>
            <a:r>
              <a:rPr lang="en-US" sz="2800" dirty="0">
                <a:solidFill>
                  <a:schemeClr val="bg1"/>
                </a:solidFill>
              </a:rPr>
              <a:t>, </a:t>
            </a:r>
            <a:r>
              <a:rPr lang="en-US" sz="2800" dirty="0" err="1">
                <a:solidFill>
                  <a:schemeClr val="bg1"/>
                </a:solidFill>
              </a:rPr>
              <a:t>khá</a:t>
            </a:r>
            <a:r>
              <a:rPr lang="en-US" sz="2800" dirty="0">
                <a:solidFill>
                  <a:schemeClr val="bg1"/>
                </a:solidFill>
              </a:rPr>
              <a:t> </a:t>
            </a:r>
            <a:r>
              <a:rPr lang="en-US" sz="2800" dirty="0" smtClean="0">
                <a:solidFill>
                  <a:schemeClr val="bg1"/>
                </a:solidFill>
              </a:rPr>
              <a:t> </a:t>
            </a:r>
            <a:r>
              <a:rPr lang="en-US" sz="2800" dirty="0" err="1">
                <a:solidFill>
                  <a:schemeClr val="bg1"/>
                </a:solidFill>
              </a:rPr>
              <a:t>dày</a:t>
            </a:r>
            <a:r>
              <a:rPr lang="en-US" sz="2800" dirty="0">
                <a:solidFill>
                  <a:schemeClr val="bg1"/>
                </a:solidFill>
              </a:rPr>
              <a:t>, </a:t>
            </a:r>
            <a:r>
              <a:rPr lang="en-US" sz="2800" dirty="0" err="1">
                <a:solidFill>
                  <a:schemeClr val="bg1"/>
                </a:solidFill>
              </a:rPr>
              <a:t>thường</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màu</a:t>
            </a:r>
            <a:r>
              <a:rPr lang="en-US" sz="2800" dirty="0">
                <a:solidFill>
                  <a:schemeClr val="bg1"/>
                </a:solidFill>
              </a:rPr>
              <a:t> </a:t>
            </a:r>
            <a:r>
              <a:rPr lang="en-US" sz="2800" dirty="0" err="1" smtClean="0">
                <a:solidFill>
                  <a:schemeClr val="bg1"/>
                </a:solidFill>
              </a:rPr>
              <a:t>xám</a:t>
            </a:r>
            <a:r>
              <a:rPr lang="vi-VN" sz="2800" dirty="0">
                <a:solidFill>
                  <a:schemeClr val="bg1"/>
                </a:solidFill>
              </a:rPr>
              <a:t> </a:t>
            </a:r>
            <a:r>
              <a:rPr lang="vi-VN" sz="2800" dirty="0" smtClean="0">
                <a:solidFill>
                  <a:schemeClr val="bg1"/>
                </a:solidFill>
              </a:rPr>
              <a:t>là </a:t>
            </a:r>
            <a:endParaRPr lang="vi-VN" sz="2800" dirty="0">
              <a:solidFill>
                <a:schemeClr val="bg1"/>
              </a:solidFill>
            </a:endParaRPr>
          </a:p>
          <a:p>
            <a:pPr algn="ctr"/>
            <a:r>
              <a:rPr lang="vi-VN" sz="2800" dirty="0" smtClean="0">
                <a:solidFill>
                  <a:schemeClr val="bg1"/>
                </a:solidFill>
              </a:rPr>
              <a:t> </a:t>
            </a:r>
            <a:endParaRPr lang="en-US" sz="2800" dirty="0">
              <a:solidFill>
                <a:schemeClr val="bg1"/>
              </a:solidFill>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48781" y="285750"/>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2928815" y="3424515"/>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4" name="Rounded Rectangle 43"/>
          <p:cNvSpPr/>
          <p:nvPr/>
        </p:nvSpPr>
        <p:spPr>
          <a:xfrm>
            <a:off x="1574306" y="1788618"/>
            <a:ext cx="2383662" cy="116413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0000FF"/>
                </a:solidFill>
              </a:rPr>
              <a:t>Tầng chứa mùn</a:t>
            </a:r>
            <a:endParaRPr lang="en-US" sz="3200" dirty="0">
              <a:solidFill>
                <a:srgbClr val="0000FF"/>
              </a:solidFill>
            </a:endParaRPr>
          </a:p>
        </p:txBody>
      </p:sp>
      <p:sp>
        <p:nvSpPr>
          <p:cNvPr id="46" name="Rounded Rectangle 45"/>
          <p:cNvSpPr/>
          <p:nvPr/>
        </p:nvSpPr>
        <p:spPr>
          <a:xfrm>
            <a:off x="4191000" y="1813919"/>
            <a:ext cx="2181772" cy="11388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0000FF"/>
                </a:solidFill>
              </a:rPr>
              <a:t>Tầng tích tụ</a:t>
            </a:r>
            <a:endParaRPr lang="en-US" sz="3200" dirty="0">
              <a:solidFill>
                <a:srgbClr val="0000FF"/>
              </a:solidFill>
            </a:endParaRPr>
          </a:p>
        </p:txBody>
      </p:sp>
      <p:sp>
        <p:nvSpPr>
          <p:cNvPr id="47" name="Rounded Rectangle 46"/>
          <p:cNvSpPr/>
          <p:nvPr/>
        </p:nvSpPr>
        <p:spPr>
          <a:xfrm>
            <a:off x="6644598" y="1788618"/>
            <a:ext cx="2499405" cy="116413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0000FF"/>
                </a:solidFill>
              </a:rPr>
              <a:t>Tầng đá mẹ</a:t>
            </a:r>
            <a:endParaRPr lang="en-US" sz="3200" dirty="0">
              <a:solidFill>
                <a:srgbClr val="0000FF"/>
              </a:solidFill>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88931" y="227343"/>
            <a:ext cx="1235075" cy="5156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0" y="2429862"/>
            <a:ext cx="2304583" cy="331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anim calcmode="lin" valueType="num">
                                      <p:cBhvr>
                                        <p:cTn id="27" dur="1000" fill="hold"/>
                                        <p:tgtEl>
                                          <p:spTgt spid="46"/>
                                        </p:tgtEl>
                                        <p:attrNameLst>
                                          <p:attrName>ppt_x</p:attrName>
                                        </p:attrNameLst>
                                      </p:cBhvr>
                                      <p:tavLst>
                                        <p:tav tm="0">
                                          <p:val>
                                            <p:strVal val="#ppt_x"/>
                                          </p:val>
                                        </p:tav>
                                        <p:tav tm="100000">
                                          <p:val>
                                            <p:strVal val="#ppt_x"/>
                                          </p:val>
                                        </p:tav>
                                      </p:tavLst>
                                    </p:anim>
                                    <p:anim calcmode="lin" valueType="num">
                                      <p:cBhvr>
                                        <p:cTn id="2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1000"/>
                                        <p:tgtEl>
                                          <p:spTgt spid="47"/>
                                        </p:tgtEl>
                                      </p:cBhvr>
                                    </p:animEffect>
                                    <p:anim calcmode="lin" valueType="num">
                                      <p:cBhvr>
                                        <p:cTn id="34" dur="1000" fill="hold"/>
                                        <p:tgtEl>
                                          <p:spTgt spid="47"/>
                                        </p:tgtEl>
                                        <p:attrNameLst>
                                          <p:attrName>ppt_x</p:attrName>
                                        </p:attrNameLst>
                                      </p:cBhvr>
                                      <p:tavLst>
                                        <p:tav tm="0">
                                          <p:val>
                                            <p:strVal val="#ppt_x"/>
                                          </p:val>
                                        </p:tav>
                                        <p:tav tm="100000">
                                          <p:val>
                                            <p:strVal val="#ppt_x"/>
                                          </p:val>
                                        </p:tav>
                                      </p:tavLst>
                                    </p:anim>
                                    <p:anim calcmode="lin" valueType="num">
                                      <p:cBhvr>
                                        <p:cTn id="3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24"/>
                                        </p:tgtEl>
                                        <p:attrNameLst>
                                          <p:attrName>r</p:attrName>
                                        </p:attrNameLst>
                                      </p:cBhvr>
                                    </p:animRot>
                                    <p:animRot by="-240000">
                                      <p:cBhvr>
                                        <p:cTn id="42" dur="600" fill="hold">
                                          <p:stCondLst>
                                            <p:cond delay="600"/>
                                          </p:stCondLst>
                                        </p:cTn>
                                        <p:tgtEl>
                                          <p:spTgt spid="24"/>
                                        </p:tgtEl>
                                        <p:attrNameLst>
                                          <p:attrName>r</p:attrName>
                                        </p:attrNameLst>
                                      </p:cBhvr>
                                    </p:animRot>
                                    <p:animRot by="240000">
                                      <p:cBhvr>
                                        <p:cTn id="43" dur="600" fill="hold">
                                          <p:stCondLst>
                                            <p:cond delay="1200"/>
                                          </p:stCondLst>
                                        </p:cTn>
                                        <p:tgtEl>
                                          <p:spTgt spid="24"/>
                                        </p:tgtEl>
                                        <p:attrNameLst>
                                          <p:attrName>r</p:attrName>
                                        </p:attrNameLst>
                                      </p:cBhvr>
                                    </p:animRot>
                                    <p:animRot by="-240000">
                                      <p:cBhvr>
                                        <p:cTn id="44" dur="600" fill="hold">
                                          <p:stCondLst>
                                            <p:cond delay="1800"/>
                                          </p:stCondLst>
                                        </p:cTn>
                                        <p:tgtEl>
                                          <p:spTgt spid="24"/>
                                        </p:tgtEl>
                                        <p:attrNameLst>
                                          <p:attrName>r</p:attrName>
                                        </p:attrNameLst>
                                      </p:cBhvr>
                                    </p:animRot>
                                    <p:animRot by="120000">
                                      <p:cBhvr>
                                        <p:cTn id="45" dur="600" fill="hold">
                                          <p:stCondLst>
                                            <p:cond delay="24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4"/>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par>
                                <p:cTn id="51" presetID="21" presetClass="emph" presetSubtype="0" repeatCount="indefinite" fill="hold" grpId="1" nodeType="withEffect">
                                  <p:stCondLst>
                                    <p:cond delay="0"/>
                                  </p:stCondLst>
                                  <p:childTnLst>
                                    <p:animClr clrSpc="hsl" dir="cw">
                                      <p:cBhvr override="childStyle">
                                        <p:cTn id="52" dur="500" fill="hold"/>
                                        <p:tgtEl>
                                          <p:spTgt spid="44"/>
                                        </p:tgtEl>
                                        <p:attrNameLst>
                                          <p:attrName>style.color</p:attrName>
                                        </p:attrNameLst>
                                      </p:cBhvr>
                                      <p:by>
                                        <p:hsl h="7200000" s="0" l="0"/>
                                      </p:by>
                                    </p:animClr>
                                    <p:animClr clrSpc="hsl" dir="cw">
                                      <p:cBhvr>
                                        <p:cTn id="53" dur="500" fill="hold"/>
                                        <p:tgtEl>
                                          <p:spTgt spid="44"/>
                                        </p:tgtEl>
                                        <p:attrNameLst>
                                          <p:attrName>fillcolor</p:attrName>
                                        </p:attrNameLst>
                                      </p:cBhvr>
                                      <p:by>
                                        <p:hsl h="7200000" s="0" l="0"/>
                                      </p:by>
                                    </p:animClr>
                                    <p:animClr clrSpc="hsl" dir="cw">
                                      <p:cBhvr>
                                        <p:cTn id="54" dur="500" fill="hold"/>
                                        <p:tgtEl>
                                          <p:spTgt spid="44"/>
                                        </p:tgtEl>
                                        <p:attrNameLst>
                                          <p:attrName>stroke.color</p:attrName>
                                        </p:attrNameLst>
                                      </p:cBhvr>
                                      <p:by>
                                        <p:hsl h="7200000" s="0" l="0"/>
                                      </p:by>
                                    </p:animClr>
                                    <p:set>
                                      <p:cBhvr>
                                        <p:cTn id="55" dur="500" fill="hold"/>
                                        <p:tgtEl>
                                          <p:spTgt spid="44"/>
                                        </p:tgtEl>
                                        <p:attrNameLst>
                                          <p:attrName>fill.type</p:attrName>
                                        </p:attrNameLst>
                                      </p:cBhvr>
                                      <p:to>
                                        <p:strVal val="solid"/>
                                      </p:to>
                                    </p:se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1026"/>
                                        </p:tgtEl>
                                        <p:attrNameLst>
                                          <p:attrName>r</p:attrName>
                                        </p:attrNameLst>
                                      </p:cBhvr>
                                    </p:animRot>
                                    <p:animRot by="-240000">
                                      <p:cBhvr>
                                        <p:cTn id="58" dur="400" fill="hold">
                                          <p:stCondLst>
                                            <p:cond delay="400"/>
                                          </p:stCondLst>
                                        </p:cTn>
                                        <p:tgtEl>
                                          <p:spTgt spid="1026"/>
                                        </p:tgtEl>
                                        <p:attrNameLst>
                                          <p:attrName>r</p:attrName>
                                        </p:attrNameLst>
                                      </p:cBhvr>
                                    </p:animRot>
                                    <p:animRot by="240000">
                                      <p:cBhvr>
                                        <p:cTn id="59" dur="400" fill="hold">
                                          <p:stCondLst>
                                            <p:cond delay="800"/>
                                          </p:stCondLst>
                                        </p:cTn>
                                        <p:tgtEl>
                                          <p:spTgt spid="1026"/>
                                        </p:tgtEl>
                                        <p:attrNameLst>
                                          <p:attrName>r</p:attrName>
                                        </p:attrNameLst>
                                      </p:cBhvr>
                                    </p:animRot>
                                    <p:animRot by="-240000">
                                      <p:cBhvr>
                                        <p:cTn id="60" dur="400" fill="hold">
                                          <p:stCondLst>
                                            <p:cond delay="1200"/>
                                          </p:stCondLst>
                                        </p:cTn>
                                        <p:tgtEl>
                                          <p:spTgt spid="1026"/>
                                        </p:tgtEl>
                                        <p:attrNameLst>
                                          <p:attrName>r</p:attrName>
                                        </p:attrNameLst>
                                      </p:cBhvr>
                                    </p:animRot>
                                    <p:animRot by="120000">
                                      <p:cBhvr>
                                        <p:cTn id="61" dur="400" fill="hold">
                                          <p:stCondLst>
                                            <p:cond delay="1600"/>
                                          </p:stCondLst>
                                        </p:cTn>
                                        <p:tgtEl>
                                          <p:spTgt spid="1026"/>
                                        </p:tgtEl>
                                        <p:attrNameLst>
                                          <p:attrName>r</p:attrName>
                                        </p:attrNameLst>
                                      </p:cBhvr>
                                    </p:animRot>
                                  </p:childTnLst>
                                </p:cTn>
                              </p:par>
                              <p:par>
                                <p:cTn id="62" presetID="1"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par>
                                <p:cTn id="64" presetID="26" presetClass="emph" presetSubtype="0" repeatCount="3000" fill="hold" grpId="1" nodeType="withEffect">
                                  <p:stCondLst>
                                    <p:cond delay="0"/>
                                  </p:stCondLst>
                                  <p:childTnLst>
                                    <p:animEffect transition="out" filter="fade">
                                      <p:cBhvr>
                                        <p:cTn id="65" dur="500" tmFilter="0, 0; .2, .5; .8, .5; 1, 0"/>
                                        <p:tgtEl>
                                          <p:spTgt spid="33"/>
                                        </p:tgtEl>
                                      </p:cBhvr>
                                    </p:animEffect>
                                    <p:animScale>
                                      <p:cBhvr>
                                        <p:cTn id="66" dur="250" autoRev="1" fill="hold"/>
                                        <p:tgtEl>
                                          <p:spTgt spid="33"/>
                                        </p:tgtEl>
                                      </p:cBhvr>
                                      <p:by x="105000" y="105000"/>
                                    </p:animScale>
                                  </p:childTnLst>
                                </p:cTn>
                              </p:par>
                              <p:par>
                                <p:cTn id="67" presetID="1" presetClass="exit" presetSubtype="0" fill="hold" grpId="2" nodeType="withEffect">
                                  <p:stCondLst>
                                    <p:cond delay="2500"/>
                                  </p:stCondLst>
                                  <p:childTnLst>
                                    <p:set>
                                      <p:cBhvr>
                                        <p:cTn id="6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9" restart="whenNotActive" fill="hold" evtFilter="cancelBubble" nodeType="interactiveSeq">
                <p:stCondLst>
                  <p:cond evt="onClick" delay="0">
                    <p:tgtEl>
                      <p:spTgt spid="4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300" fill="hold">
                                          <p:stCondLst>
                                            <p:cond delay="0"/>
                                          </p:stCondLst>
                                        </p:cTn>
                                        <p:tgtEl>
                                          <p:spTgt spid="23"/>
                                        </p:tgtEl>
                                        <p:attrNameLst>
                                          <p:attrName>r</p:attrName>
                                        </p:attrNameLst>
                                      </p:cBhvr>
                                    </p:animRot>
                                    <p:animRot by="-240000">
                                      <p:cBhvr>
                                        <p:cTn id="76" dur="600" fill="hold">
                                          <p:stCondLst>
                                            <p:cond delay="600"/>
                                          </p:stCondLst>
                                        </p:cTn>
                                        <p:tgtEl>
                                          <p:spTgt spid="23"/>
                                        </p:tgtEl>
                                        <p:attrNameLst>
                                          <p:attrName>r</p:attrName>
                                        </p:attrNameLst>
                                      </p:cBhvr>
                                    </p:animRot>
                                    <p:animRot by="240000">
                                      <p:cBhvr>
                                        <p:cTn id="77" dur="600" fill="hold">
                                          <p:stCondLst>
                                            <p:cond delay="1200"/>
                                          </p:stCondLst>
                                        </p:cTn>
                                        <p:tgtEl>
                                          <p:spTgt spid="23"/>
                                        </p:tgtEl>
                                        <p:attrNameLst>
                                          <p:attrName>r</p:attrName>
                                        </p:attrNameLst>
                                      </p:cBhvr>
                                    </p:animRot>
                                    <p:animRot by="-240000">
                                      <p:cBhvr>
                                        <p:cTn id="78" dur="600" fill="hold">
                                          <p:stCondLst>
                                            <p:cond delay="1800"/>
                                          </p:stCondLst>
                                        </p:cTn>
                                        <p:tgtEl>
                                          <p:spTgt spid="23"/>
                                        </p:tgtEl>
                                        <p:attrNameLst>
                                          <p:attrName>r</p:attrName>
                                        </p:attrNameLst>
                                      </p:cBhvr>
                                    </p:animRot>
                                    <p:animRot by="120000">
                                      <p:cBhvr>
                                        <p:cTn id="7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0" restart="whenNotActive" fill="hold" evtFilter="cancelBubble" nodeType="interactiveSeq">
                <p:stCondLst>
                  <p:cond evt="onClick" delay="0">
                    <p:tgtEl>
                      <p:spTgt spid="47"/>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22"/>
                                        </p:tgtEl>
                                        <p:attrNameLst>
                                          <p:attrName>r</p:attrName>
                                        </p:attrNameLst>
                                      </p:cBhvr>
                                    </p:animRot>
                                    <p:animRot by="-240000">
                                      <p:cBhvr>
                                        <p:cTn id="87" dur="600" fill="hold">
                                          <p:stCondLst>
                                            <p:cond delay="600"/>
                                          </p:stCondLst>
                                        </p:cTn>
                                        <p:tgtEl>
                                          <p:spTgt spid="22"/>
                                        </p:tgtEl>
                                        <p:attrNameLst>
                                          <p:attrName>r</p:attrName>
                                        </p:attrNameLst>
                                      </p:cBhvr>
                                    </p:animRot>
                                    <p:animRot by="240000">
                                      <p:cBhvr>
                                        <p:cTn id="88" dur="600" fill="hold">
                                          <p:stCondLst>
                                            <p:cond delay="1200"/>
                                          </p:stCondLst>
                                        </p:cTn>
                                        <p:tgtEl>
                                          <p:spTgt spid="22"/>
                                        </p:tgtEl>
                                        <p:attrNameLst>
                                          <p:attrName>r</p:attrName>
                                        </p:attrNameLst>
                                      </p:cBhvr>
                                    </p:animRot>
                                    <p:animRot by="-240000">
                                      <p:cBhvr>
                                        <p:cTn id="89" dur="600" fill="hold">
                                          <p:stCondLst>
                                            <p:cond delay="1800"/>
                                          </p:stCondLst>
                                        </p:cTn>
                                        <p:tgtEl>
                                          <p:spTgt spid="22"/>
                                        </p:tgtEl>
                                        <p:attrNameLst>
                                          <p:attrName>r</p:attrName>
                                        </p:attrNameLst>
                                      </p:cBhvr>
                                    </p:animRot>
                                    <p:animRot by="120000">
                                      <p:cBhvr>
                                        <p:cTn id="9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6"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2876756" y="3047522"/>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776461" y="3311450"/>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6378036" y="3288864"/>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7" y="2864042"/>
            <a:ext cx="1342285" cy="18103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92770"/>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9531" y="-916959"/>
            <a:ext cx="5410200" cy="62319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4686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492772"/>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1466850"/>
            <a:ext cx="6398654" cy="30599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2550" y="412632"/>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3938023" y="3329263"/>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9" name="Rounded Rectangle 48"/>
          <p:cNvSpPr/>
          <p:nvPr/>
        </p:nvSpPr>
        <p:spPr>
          <a:xfrm>
            <a:off x="495300" y="1552573"/>
            <a:ext cx="1828800" cy="11446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00FF"/>
                </a:solidFill>
              </a:rPr>
              <a:t>Không</a:t>
            </a:r>
            <a:r>
              <a:rPr lang="en-US" sz="3600" dirty="0" smtClean="0">
                <a:solidFill>
                  <a:srgbClr val="0000FF"/>
                </a:solidFill>
              </a:rPr>
              <a:t> </a:t>
            </a:r>
            <a:r>
              <a:rPr lang="en-US" sz="3600" dirty="0" err="1" smtClean="0">
                <a:solidFill>
                  <a:srgbClr val="0000FF"/>
                </a:solidFill>
              </a:rPr>
              <a:t>khí</a:t>
            </a:r>
            <a:r>
              <a:rPr lang="en-US" sz="3600" dirty="0" smtClean="0">
                <a:solidFill>
                  <a:srgbClr val="0000FF"/>
                </a:solidFill>
              </a:rPr>
              <a:t> </a:t>
            </a:r>
            <a:endParaRPr lang="en-US" sz="3600" dirty="0">
              <a:solidFill>
                <a:srgbClr val="0000FF"/>
              </a:solidFill>
            </a:endParaRPr>
          </a:p>
        </p:txBody>
      </p:sp>
      <p:sp>
        <p:nvSpPr>
          <p:cNvPr id="50" name="Rounded Rectangle 49"/>
          <p:cNvSpPr/>
          <p:nvPr/>
        </p:nvSpPr>
        <p:spPr>
          <a:xfrm>
            <a:off x="2590800" y="1577871"/>
            <a:ext cx="2171700" cy="111934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00FF"/>
                </a:solidFill>
              </a:rPr>
              <a:t>Chất hữu cơ</a:t>
            </a:r>
            <a:endParaRPr lang="en-US" sz="3600" dirty="0">
              <a:solidFill>
                <a:srgbClr val="0000FF"/>
              </a:solidFill>
            </a:endParaRPr>
          </a:p>
        </p:txBody>
      </p:sp>
      <p:sp>
        <p:nvSpPr>
          <p:cNvPr id="51" name="Rounded Rectangle 50"/>
          <p:cNvSpPr/>
          <p:nvPr/>
        </p:nvSpPr>
        <p:spPr>
          <a:xfrm>
            <a:off x="4953000" y="1577871"/>
            <a:ext cx="2010116" cy="111934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rgbClr val="0000FF"/>
                </a:solidFill>
              </a:rPr>
              <a:t>Hạt khoáng</a:t>
            </a:r>
            <a:endParaRPr lang="en-US" sz="3600" dirty="0">
              <a:solidFill>
                <a:srgbClr val="0000FF"/>
              </a:solidFill>
            </a:endParaRPr>
          </a:p>
        </p:txBody>
      </p:sp>
      <p:sp>
        <p:nvSpPr>
          <p:cNvPr id="52" name="Rounded Rectangle 51"/>
          <p:cNvSpPr/>
          <p:nvPr/>
        </p:nvSpPr>
        <p:spPr>
          <a:xfrm>
            <a:off x="7200900" y="1552573"/>
            <a:ext cx="1828800" cy="11446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0000FF"/>
                </a:solidFill>
              </a:rPr>
              <a:t>Nước</a:t>
            </a:r>
            <a:endParaRPr lang="en-US" sz="4000" dirty="0">
              <a:solidFill>
                <a:srgbClr val="0000FF"/>
              </a:solidFill>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70528" y="2591425"/>
            <a:ext cx="1715986" cy="297739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52401" y="379743"/>
            <a:ext cx="1235075" cy="5156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905000" y="285750"/>
            <a:ext cx="5410200" cy="1077218"/>
          </a:xfrm>
          <a:prstGeom prst="rect">
            <a:avLst/>
          </a:prstGeom>
          <a:noFill/>
        </p:spPr>
        <p:txBody>
          <a:bodyPr wrap="square" rtlCol="0">
            <a:spAutoFit/>
          </a:bodyPr>
          <a:lstStyle/>
          <a:p>
            <a:r>
              <a:rPr lang="vi-VN" sz="3200" dirty="0" smtClean="0">
                <a:solidFill>
                  <a:schemeClr val="bg1"/>
                </a:solidFill>
                <a:latin typeface="Times New Roman" pitchFamily="18" charset="0"/>
                <a:cs typeface="Times New Roman" pitchFamily="18" charset="0"/>
              </a:rPr>
              <a:t>Thành phần nào có ý nghĩa quan trọng đối với cây trồng</a:t>
            </a:r>
            <a:r>
              <a:rPr lang="en-US"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65589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anim calcmode="lin" valueType="num">
                                      <p:cBhvr>
                                        <p:cTn id="19" dur="1000" fill="hold"/>
                                        <p:tgtEl>
                                          <p:spTgt spid="49"/>
                                        </p:tgtEl>
                                        <p:attrNameLst>
                                          <p:attrName>ppt_x</p:attrName>
                                        </p:attrNameLst>
                                      </p:cBhvr>
                                      <p:tavLst>
                                        <p:tav tm="0">
                                          <p:val>
                                            <p:strVal val="#ppt_x"/>
                                          </p:val>
                                        </p:tav>
                                        <p:tav tm="100000">
                                          <p:val>
                                            <p:strVal val="#ppt_x"/>
                                          </p:val>
                                        </p:tav>
                                      </p:tavLst>
                                    </p:anim>
                                    <p:anim calcmode="lin" valueType="num">
                                      <p:cBhvr>
                                        <p:cTn id="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anim calcmode="lin" valueType="num">
                                      <p:cBhvr>
                                        <p:cTn id="40" dur="1000" fill="hold"/>
                                        <p:tgtEl>
                                          <p:spTgt spid="52"/>
                                        </p:tgtEl>
                                        <p:attrNameLst>
                                          <p:attrName>ppt_x</p:attrName>
                                        </p:attrNameLst>
                                      </p:cBhvr>
                                      <p:tavLst>
                                        <p:tav tm="0">
                                          <p:val>
                                            <p:strVal val="#ppt_x"/>
                                          </p:val>
                                        </p:tav>
                                        <p:tav tm="100000">
                                          <p:val>
                                            <p:strVal val="#ppt_x"/>
                                          </p:val>
                                        </p:tav>
                                      </p:tavLst>
                                    </p:anim>
                                    <p:anim calcmode="lin" valueType="num">
                                      <p:cBhvr>
                                        <p:cTn id="4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1"/>
                                        </p:tgtEl>
                                        <p:attrNameLst>
                                          <p:attrName>r</p:attrName>
                                        </p:attrNameLst>
                                      </p:cBhvr>
                                    </p:animRot>
                                    <p:animRot by="-240000">
                                      <p:cBhvr>
                                        <p:cTn id="49" dur="600" fill="hold">
                                          <p:stCondLst>
                                            <p:cond delay="600"/>
                                          </p:stCondLst>
                                        </p:cTn>
                                        <p:tgtEl>
                                          <p:spTgt spid="21"/>
                                        </p:tgtEl>
                                        <p:attrNameLst>
                                          <p:attrName>r</p:attrName>
                                        </p:attrNameLst>
                                      </p:cBhvr>
                                    </p:animRot>
                                    <p:animRot by="240000">
                                      <p:cBhvr>
                                        <p:cTn id="50" dur="600" fill="hold">
                                          <p:stCondLst>
                                            <p:cond delay="1200"/>
                                          </p:stCondLst>
                                        </p:cTn>
                                        <p:tgtEl>
                                          <p:spTgt spid="21"/>
                                        </p:tgtEl>
                                        <p:attrNameLst>
                                          <p:attrName>r</p:attrName>
                                        </p:attrNameLst>
                                      </p:cBhvr>
                                    </p:animRot>
                                    <p:animRot by="-240000">
                                      <p:cBhvr>
                                        <p:cTn id="51" dur="600" fill="hold">
                                          <p:stCondLst>
                                            <p:cond delay="1800"/>
                                          </p:stCondLst>
                                        </p:cTn>
                                        <p:tgtEl>
                                          <p:spTgt spid="21"/>
                                        </p:tgtEl>
                                        <p:attrNameLst>
                                          <p:attrName>r</p:attrName>
                                        </p:attrNameLst>
                                      </p:cBhvr>
                                    </p:animRot>
                                    <p:animRot by="120000">
                                      <p:cBhvr>
                                        <p:cTn id="52"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7"/>
                                        </p:tgtEl>
                                        <p:attrNameLst>
                                          <p:attrName>r</p:attrName>
                                        </p:attrNameLst>
                                      </p:cBhvr>
                                    </p:animRot>
                                    <p:animRot by="-240000">
                                      <p:cBhvr>
                                        <p:cTn id="60" dur="400" fill="hold">
                                          <p:stCondLst>
                                            <p:cond delay="400"/>
                                          </p:stCondLst>
                                        </p:cTn>
                                        <p:tgtEl>
                                          <p:spTgt spid="27"/>
                                        </p:tgtEl>
                                        <p:attrNameLst>
                                          <p:attrName>r</p:attrName>
                                        </p:attrNameLst>
                                      </p:cBhvr>
                                    </p:animRot>
                                    <p:animRot by="240000">
                                      <p:cBhvr>
                                        <p:cTn id="61" dur="400" fill="hold">
                                          <p:stCondLst>
                                            <p:cond delay="800"/>
                                          </p:stCondLst>
                                        </p:cTn>
                                        <p:tgtEl>
                                          <p:spTgt spid="27"/>
                                        </p:tgtEl>
                                        <p:attrNameLst>
                                          <p:attrName>r</p:attrName>
                                        </p:attrNameLst>
                                      </p:cBhvr>
                                    </p:animRot>
                                    <p:animRot by="-240000">
                                      <p:cBhvr>
                                        <p:cTn id="62" dur="400" fill="hold">
                                          <p:stCondLst>
                                            <p:cond delay="1200"/>
                                          </p:stCondLst>
                                        </p:cTn>
                                        <p:tgtEl>
                                          <p:spTgt spid="27"/>
                                        </p:tgtEl>
                                        <p:attrNameLst>
                                          <p:attrName>r</p:attrName>
                                        </p:attrNameLst>
                                      </p:cBhvr>
                                    </p:animRot>
                                    <p:animRot by="120000">
                                      <p:cBhvr>
                                        <p:cTn id="63" dur="400" fill="hold">
                                          <p:stCondLst>
                                            <p:cond delay="1600"/>
                                          </p:stCondLst>
                                        </p:cTn>
                                        <p:tgtEl>
                                          <p:spTgt spid="27"/>
                                        </p:tgtEl>
                                        <p:attrNameLst>
                                          <p:attrName>r</p:attrName>
                                        </p:attrNameLst>
                                      </p:cBhvr>
                                    </p:animRot>
                                  </p:childTnLst>
                                </p:cTn>
                              </p:par>
                              <p:par>
                                <p:cTn id="64" presetID="1"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par>
                                <p:cTn id="66" presetID="26" presetClass="emph" presetSubtype="0" repeatCount="3000" fill="hold" grpId="1" nodeType="withEffect">
                                  <p:stCondLst>
                                    <p:cond delay="0"/>
                                  </p:stCondLst>
                                  <p:childTnLst>
                                    <p:animEffect transition="out" filter="fade">
                                      <p:cBhvr>
                                        <p:cTn id="67" dur="500" tmFilter="0, 0; .2, .5; .8, .5; 1, 0"/>
                                        <p:tgtEl>
                                          <p:spTgt spid="48"/>
                                        </p:tgtEl>
                                      </p:cBhvr>
                                    </p:animEffect>
                                    <p:animScale>
                                      <p:cBhvr>
                                        <p:cTn id="68" dur="250" autoRev="1" fill="hold"/>
                                        <p:tgtEl>
                                          <p:spTgt spid="48"/>
                                        </p:tgtEl>
                                      </p:cBhvr>
                                      <p:by x="105000" y="105000"/>
                                    </p:animScale>
                                  </p:childTnLst>
                                </p:cTn>
                              </p:par>
                              <p:par>
                                <p:cTn id="69" presetID="1" presetClass="exit" presetSubtype="0" fill="hold" grpId="2" nodeType="withEffect">
                                  <p:stCondLst>
                                    <p:cond delay="2500"/>
                                  </p:stCondLst>
                                  <p:childTnLst>
                                    <p:set>
                                      <p:cBhvr>
                                        <p:cTn id="70"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1" restart="whenNotActive" fill="hold" evtFilter="cancelBubble" nodeType="interactiveSeq">
                <p:stCondLst>
                  <p:cond evt="onClick" delay="0">
                    <p:tgtEl>
                      <p:spTgt spid="51"/>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26"/>
                                        </p:tgtEl>
                                        <p:attrNameLst>
                                          <p:attrName>r</p:attrName>
                                        </p:attrNameLst>
                                      </p:cBhvr>
                                    </p:animRot>
                                    <p:animRot by="-240000">
                                      <p:cBhvr>
                                        <p:cTn id="78" dur="600" fill="hold">
                                          <p:stCondLst>
                                            <p:cond delay="600"/>
                                          </p:stCondLst>
                                        </p:cTn>
                                        <p:tgtEl>
                                          <p:spTgt spid="26"/>
                                        </p:tgtEl>
                                        <p:attrNameLst>
                                          <p:attrName>r</p:attrName>
                                        </p:attrNameLst>
                                      </p:cBhvr>
                                    </p:animRot>
                                    <p:animRot by="240000">
                                      <p:cBhvr>
                                        <p:cTn id="79" dur="600" fill="hold">
                                          <p:stCondLst>
                                            <p:cond delay="1200"/>
                                          </p:stCondLst>
                                        </p:cTn>
                                        <p:tgtEl>
                                          <p:spTgt spid="26"/>
                                        </p:tgtEl>
                                        <p:attrNameLst>
                                          <p:attrName>r</p:attrName>
                                        </p:attrNameLst>
                                      </p:cBhvr>
                                    </p:animRot>
                                    <p:animRot by="-240000">
                                      <p:cBhvr>
                                        <p:cTn id="80" dur="600" fill="hold">
                                          <p:stCondLst>
                                            <p:cond delay="1800"/>
                                          </p:stCondLst>
                                        </p:cTn>
                                        <p:tgtEl>
                                          <p:spTgt spid="26"/>
                                        </p:tgtEl>
                                        <p:attrNameLst>
                                          <p:attrName>r</p:attrName>
                                        </p:attrNameLst>
                                      </p:cBhvr>
                                    </p:animRot>
                                    <p:animRot by="120000">
                                      <p:cBhvr>
                                        <p:cTn id="81"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2" restart="whenNotActive" fill="hold" evtFilter="cancelBubble" nodeType="interactiveSeq">
                <p:stCondLst>
                  <p:cond evt="onClick" delay="0">
                    <p:tgtEl>
                      <p:spTgt spid="52"/>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300" fill="hold">
                                          <p:stCondLst>
                                            <p:cond delay="0"/>
                                          </p:stCondLst>
                                        </p:cTn>
                                        <p:tgtEl>
                                          <p:spTgt spid="25"/>
                                        </p:tgtEl>
                                        <p:attrNameLst>
                                          <p:attrName>r</p:attrName>
                                        </p:attrNameLst>
                                      </p:cBhvr>
                                    </p:animRot>
                                    <p:animRot by="-240000">
                                      <p:cBhvr>
                                        <p:cTn id="89" dur="600" fill="hold">
                                          <p:stCondLst>
                                            <p:cond delay="600"/>
                                          </p:stCondLst>
                                        </p:cTn>
                                        <p:tgtEl>
                                          <p:spTgt spid="25"/>
                                        </p:tgtEl>
                                        <p:attrNameLst>
                                          <p:attrName>r</p:attrName>
                                        </p:attrNameLst>
                                      </p:cBhvr>
                                    </p:animRot>
                                    <p:animRot by="240000">
                                      <p:cBhvr>
                                        <p:cTn id="90" dur="600" fill="hold">
                                          <p:stCondLst>
                                            <p:cond delay="1200"/>
                                          </p:stCondLst>
                                        </p:cTn>
                                        <p:tgtEl>
                                          <p:spTgt spid="25"/>
                                        </p:tgtEl>
                                        <p:attrNameLst>
                                          <p:attrName>r</p:attrName>
                                        </p:attrNameLst>
                                      </p:cBhvr>
                                    </p:animRot>
                                    <p:animRot by="-240000">
                                      <p:cBhvr>
                                        <p:cTn id="91" dur="600" fill="hold">
                                          <p:stCondLst>
                                            <p:cond delay="1800"/>
                                          </p:stCondLst>
                                        </p:cTn>
                                        <p:tgtEl>
                                          <p:spTgt spid="25"/>
                                        </p:tgtEl>
                                        <p:attrNameLst>
                                          <p:attrName>r</p:attrName>
                                        </p:attrNameLst>
                                      </p:cBhvr>
                                    </p:animRot>
                                    <p:animRot by="120000">
                                      <p:cBhvr>
                                        <p:cTn id="92"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8" grpId="0" animBg="1"/>
      <p:bldP spid="48" grpId="1" animBg="1"/>
      <p:bldP spid="48" grpId="2" animBg="1"/>
      <p:bldP spid="49" grpId="0" animBg="1"/>
      <p:bldP spid="50" grpId="0" animBg="1"/>
      <p:bldP spid="51" grpId="0" animBg="1"/>
      <p:bldP spid="52"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2" name="Google Shape;1882;p31"/>
          <p:cNvSpPr txBox="1">
            <a:spLocks noGrp="1"/>
          </p:cNvSpPr>
          <p:nvPr>
            <p:ph type="title" idx="4294967295"/>
          </p:nvPr>
        </p:nvSpPr>
        <p:spPr>
          <a:xfrm>
            <a:off x="2357422" y="218472"/>
            <a:ext cx="5429288" cy="838200"/>
          </a:xfrm>
          <a:prstGeom prst="rect">
            <a:avLst/>
          </a:prstGeom>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p>
            <a:pPr lvl="0"/>
            <a:r>
              <a:rPr lang="en-US" b="1" dirty="0" err="1" smtClean="0">
                <a:latin typeface="StarsStripes" pitchFamily="2" charset="0"/>
                <a:cs typeface="Times New Roman" pitchFamily="18" charset="0"/>
              </a:rPr>
              <a:t>Mở</a:t>
            </a:r>
            <a:r>
              <a:rPr lang="en-US" b="1" dirty="0" smtClean="0">
                <a:latin typeface="StarsStripes" pitchFamily="2" charset="0"/>
                <a:cs typeface="Times New Roman" pitchFamily="18" charset="0"/>
              </a:rPr>
              <a:t> </a:t>
            </a:r>
            <a:r>
              <a:rPr lang="en-US" b="1" dirty="0" err="1" smtClean="0">
                <a:latin typeface="StarsStripes" pitchFamily="2" charset="0"/>
                <a:cs typeface="Times New Roman" pitchFamily="18" charset="0"/>
              </a:rPr>
              <a:t>đầu</a:t>
            </a:r>
            <a:r>
              <a:rPr lang="en-US" b="1" dirty="0" smtClean="0">
                <a:latin typeface="StarsStripes" pitchFamily="2" charset="0"/>
                <a:cs typeface="Times New Roman" pitchFamily="18" charset="0"/>
              </a:rPr>
              <a:t>:</a:t>
            </a:r>
            <a:endParaRPr b="1" dirty="0">
              <a:latin typeface="StarsStripes" pitchFamily="2" charset="0"/>
              <a:cs typeface="Times New Roman" pitchFamily="18" charset="0"/>
            </a:endParaRPr>
          </a:p>
        </p:txBody>
      </p:sp>
      <p:pic>
        <p:nvPicPr>
          <p:cNvPr id="1026" name="Picture 2" descr="Listening png images | PNGE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9" y="209552"/>
            <a:ext cx="1825625" cy="1998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1300639"/>
            <a:ext cx="5867400" cy="92333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dirty="0" smtClean="0">
                <a:latin typeface="Times New Roman" pitchFamily="18" charset="0"/>
                <a:cs typeface="Times New Roman" pitchFamily="18" charset="0"/>
              </a:rPr>
              <a:t>Lắng nghe đoạn bài hát, dựa vào hiểu biết của bản thân và trình bày vai trò của đất đối với thực vật, động vật và con người.</a:t>
            </a:r>
            <a:endParaRPr lang="en-US" dirty="0">
              <a:latin typeface="Times New Roman" pitchFamily="18" charset="0"/>
              <a:cs typeface="Times New Roman" pitchFamily="18" charset="0"/>
            </a:endParaRPr>
          </a:p>
        </p:txBody>
      </p:sp>
      <p:sp>
        <p:nvSpPr>
          <p:cNvPr id="4" name="Rounded Rectangle 3"/>
          <p:cNvSpPr/>
          <p:nvPr/>
        </p:nvSpPr>
        <p:spPr>
          <a:xfrm>
            <a:off x="1524000" y="2647950"/>
            <a:ext cx="6781800" cy="2133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dirty="0"/>
              <a:t>(</a:t>
            </a:r>
            <a:r>
              <a:rPr lang="vi-VN" u="sng" dirty="0">
                <a:hlinkClick r:id="rId4"/>
              </a:rPr>
              <a:t>https://www.youtube.com/watch?v=vo_ldtzGZY4</a:t>
            </a:r>
            <a:r>
              <a:rPr lang="vi-VN" dirty="0"/>
              <a:t> </a:t>
            </a:r>
            <a:endParaRPr lang="vi-VN" dirty="0" smtClean="0"/>
          </a:p>
          <a:p>
            <a:pPr algn="ctr"/>
            <a:r>
              <a:rPr lang="vi-VN" dirty="0" smtClean="0"/>
              <a:t>Từ </a:t>
            </a:r>
            <a:r>
              <a:rPr lang="vi-VN" dirty="0"/>
              <a:t>đầu đến 1:27)</a:t>
            </a:r>
            <a:endParaRPr lang="en-US" dirty="0"/>
          </a:p>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vi-VN" dirty="0" smtClean="0"/>
              <a:t>Vận dụng</a:t>
            </a:r>
            <a:endParaRPr lang="en-US" dirty="0"/>
          </a:p>
        </p:txBody>
      </p:sp>
      <p:sp>
        <p:nvSpPr>
          <p:cNvPr id="3" name="Content Placeholder 2"/>
          <p:cNvSpPr>
            <a:spLocks noGrp="1"/>
          </p:cNvSpPr>
          <p:nvPr>
            <p:ph idx="1"/>
          </p:nvPr>
        </p:nvSpPr>
        <p:spPr>
          <a:xfrm>
            <a:off x="1600200" y="1276352"/>
            <a:ext cx="5791200" cy="685799"/>
          </a:xfrm>
        </p:spPr>
        <p:style>
          <a:lnRef idx="2">
            <a:schemeClr val="accent6"/>
          </a:lnRef>
          <a:fillRef idx="1">
            <a:schemeClr val="lt1"/>
          </a:fillRef>
          <a:effectRef idx="0">
            <a:schemeClr val="accent6"/>
          </a:effectRef>
          <a:fontRef idx="minor">
            <a:schemeClr val="dk1"/>
          </a:fontRef>
        </p:style>
        <p:txBody>
          <a:bodyPr>
            <a:normAutofit fontScale="70000" lnSpcReduction="20000"/>
          </a:bodyPr>
          <a:lstStyle/>
          <a:p>
            <a:pPr marL="0" indent="0" algn="just">
              <a:buNone/>
            </a:pPr>
            <a:r>
              <a:rPr lang="vi-VN" dirty="0">
                <a:latin typeface="+mj-lt"/>
              </a:rPr>
              <a:t>Nhà em có trồng một vườn hoa, muốn cây nở nhiều hoa đẹp, em cần phải làm gì</a:t>
            </a:r>
            <a:r>
              <a:rPr lang="vi-VN" dirty="0" smtClean="0">
                <a:latin typeface="+mj-lt"/>
              </a:rPr>
              <a:t>?</a:t>
            </a:r>
            <a:endParaRPr lang="en-US" dirty="0">
              <a:latin typeface="+mj-lt"/>
            </a:endParaRPr>
          </a:p>
        </p:txBody>
      </p:sp>
      <p:pic>
        <p:nvPicPr>
          <p:cNvPr id="8194" name="Picture 2" descr="Địa chỉ khu vườn 300 loài hoa hồng đang mở cửa miễn phí tại Hà Nộ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676" y="2190752"/>
            <a:ext cx="3692324" cy="276924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Sân vườn đẹp tự làm - Mẫu sân vườn hoa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Sân vườn đẹp tự làm - Mẫu sân vườn hoa đẹp"/>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24395"/>
          <a:stretch/>
        </p:blipFill>
        <p:spPr bwMode="auto">
          <a:xfrm>
            <a:off x="4495800" y="2190752"/>
            <a:ext cx="3962400" cy="276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90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5" y="171453"/>
            <a:ext cx="3427541" cy="584775"/>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r>
              <a:rPr lang="vi-VN" sz="3200" b="1" dirty="0" smtClean="0">
                <a:latin typeface="Times New Roman" pitchFamily="18" charset="0"/>
                <a:cs typeface="Times New Roman" pitchFamily="18" charset="0"/>
              </a:rPr>
              <a:t>Hướng dẫn về nhà</a:t>
            </a:r>
            <a:endParaRPr lang="en-US" sz="3200" dirty="0"/>
          </a:p>
        </p:txBody>
      </p:sp>
      <p:sp>
        <p:nvSpPr>
          <p:cNvPr id="6" name="TextBox 5"/>
          <p:cNvSpPr txBox="1"/>
          <p:nvPr/>
        </p:nvSpPr>
        <p:spPr>
          <a:xfrm>
            <a:off x="457200" y="914401"/>
            <a:ext cx="8077200" cy="35394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r>
              <a:rPr lang="en-US" sz="2800" dirty="0" smtClean="0">
                <a:latin typeface="Times New Roman" pitchFamily="18" charset="0"/>
                <a:cs typeface="Times New Roman" pitchFamily="18" charset="0"/>
              </a:rPr>
              <a:t>1.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trọng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nhất</a:t>
            </a:r>
            <a:r>
              <a:rPr lang="en-US" sz="2800" dirty="0" smtClean="0">
                <a:latin typeface="Times New Roman" pitchFamily="18" charset="0"/>
                <a:cs typeface="Times New Roman" pitchFamily="18" charset="0"/>
              </a:rPr>
              <a:t>?</a:t>
            </a:r>
          </a:p>
          <a:p>
            <a:pPr marL="342900" indent="-342900" algn="just"/>
            <a:r>
              <a:rPr lang="en-US" sz="2800" dirty="0" smtClean="0">
                <a:latin typeface="Times New Roman" pitchFamily="18" charset="0"/>
                <a:cs typeface="Times New Roman" pitchFamily="18" charset="0"/>
              </a:rPr>
              <a:t>2.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a:t>
            </a:r>
          </a:p>
          <a:p>
            <a:pPr marL="342900" indent="-342900" algn="just"/>
            <a:r>
              <a:rPr lang="en-US" sz="2800" dirty="0" smtClean="0">
                <a:latin typeface="Times New Roman" pitchFamily="18" charset="0"/>
                <a:cs typeface="Times New Roman" pitchFamily="18" charset="0"/>
              </a:rPr>
              <a:t>3.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Việt</a:t>
            </a:r>
            <a:r>
              <a:rPr lang="en-US" sz="2800" dirty="0" smtClean="0">
                <a:latin typeface="Times New Roman" pitchFamily="18" charset="0"/>
                <a:cs typeface="Times New Roman" pitchFamily="18" charset="0"/>
              </a:rPr>
              <a:t> Nam.</a:t>
            </a:r>
          </a:p>
          <a:p>
            <a:pPr marL="342900" indent="-342900" algn="just"/>
            <a:r>
              <a:rPr lang="en-US" sz="2800" dirty="0" smtClean="0">
                <a:latin typeface="Times New Roman" pitchFamily="18" charset="0"/>
                <a:cs typeface="Times New Roman" pitchFamily="18" charset="0"/>
              </a:rPr>
              <a:t>4.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a:t>
            </a:r>
            <a:r>
              <a:rPr lang="vi-VN" sz="2800" dirty="0" smtClean="0">
                <a:latin typeface="Times New Roman" pitchFamily="18" charset="0"/>
                <a:cs typeface="Times New Roman" pitchFamily="18" charset="0"/>
              </a:rPr>
              <a:t>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220200"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Bí quyết trộn đất trồng rau sạch trên sân thượng | Kinh tế | Báo Nghệ An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4702"/>
            <a:ext cx="5501436" cy="3978798"/>
          </a:xfrm>
          <a:prstGeom prst="hear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57422" y="0"/>
            <a:ext cx="5410200" cy="156966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3200" b="1" dirty="0" smtClean="0">
                <a:latin typeface="Times New Roman" pitchFamily="18" charset="0"/>
                <a:cs typeface="Times New Roman" pitchFamily="18" charset="0"/>
              </a:rPr>
              <a:t>BÀI 22: </a:t>
            </a:r>
            <a:endParaRPr lang="vi-VN" sz="3200" b="1" dirty="0" smtClean="0">
              <a:latin typeface="Times New Roman" pitchFamily="18" charset="0"/>
              <a:cs typeface="Times New Roman" pitchFamily="18" charset="0"/>
            </a:endParaRPr>
          </a:p>
          <a:p>
            <a:pPr algn="ctr"/>
            <a:r>
              <a:rPr lang="en-US" sz="3200" b="1" dirty="0" smtClean="0">
                <a:latin typeface="Times New Roman" pitchFamily="18" charset="0"/>
                <a:cs typeface="Times New Roman" pitchFamily="18" charset="0"/>
              </a:rPr>
              <a:t>LỚP ĐẤT TRÊN TRÁI ĐẤT </a:t>
            </a:r>
          </a:p>
          <a:p>
            <a:pPr algn="ctr"/>
            <a:r>
              <a:rPr lang="en-US" sz="3200" b="1" dirty="0" smtClean="0">
                <a:latin typeface="Times New Roman" pitchFamily="18" charset="0"/>
                <a:cs typeface="Times New Roman" pitchFamily="18" charset="0"/>
              </a:rPr>
              <a:t> ( TIẾT</a:t>
            </a:r>
            <a:r>
              <a:rPr lang="vi-VN" sz="3200" b="1" dirty="0" smtClean="0">
                <a:latin typeface="Times New Roman" pitchFamily="18" charset="0"/>
                <a:cs typeface="Times New Roman" pitchFamily="18" charset="0"/>
              </a:rPr>
              <a:t> 2</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457861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086100"/>
            <a:ext cx="8534400" cy="369332"/>
          </a:xfrm>
          <a:prstGeom prst="rect">
            <a:avLst/>
          </a:prstGeom>
          <a:noFill/>
        </p:spPr>
        <p:txBody>
          <a:bodyPr wrap="square" rtlCol="0">
            <a:spAutoFit/>
          </a:bodyPr>
          <a:lstStyle/>
          <a:p>
            <a:endParaRPr lang="en-US" dirty="0"/>
          </a:p>
        </p:txBody>
      </p:sp>
      <p:pic>
        <p:nvPicPr>
          <p:cNvPr id="9" name="Sự hình thành của đất - bài 22 Địa 6.mp4">
            <a:hlinkClick r:id="" action="ppaction://media"/>
          </p:cNvPr>
          <p:cNvPicPr>
            <a:picLocks noRot="1" noChangeAspect="1"/>
          </p:cNvPicPr>
          <p:nvPr>
            <a:videoFile r:link="rId1"/>
          </p:nvPr>
        </p:nvPicPr>
        <p:blipFill>
          <a:blip r:embed="rId3"/>
          <a:stretch>
            <a:fillRect/>
          </a:stretch>
        </p:blipFill>
        <p:spPr>
          <a:xfrm>
            <a:off x="1066804" y="1316870"/>
            <a:ext cx="5614737" cy="2921955"/>
          </a:xfrm>
          <a:prstGeom prst="rect">
            <a:avLst/>
          </a:prstGeom>
        </p:spPr>
      </p:pic>
      <p:sp>
        <p:nvSpPr>
          <p:cNvPr id="5" name="Rectangle 4"/>
          <p:cNvSpPr/>
          <p:nvPr/>
        </p:nvSpPr>
        <p:spPr>
          <a:xfrm>
            <a:off x="1219204" y="285752"/>
            <a:ext cx="5376793" cy="83099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vi-VN" sz="2400" b="1" dirty="0" smtClean="0">
                <a:latin typeface="Times New Roman" pitchFamily="18" charset="0"/>
                <a:cs typeface="Times New Roman" pitchFamily="18" charset="0"/>
              </a:rPr>
              <a:t>Xem đoạn phim và ghi chép lại </a:t>
            </a:r>
          </a:p>
          <a:p>
            <a:r>
              <a:rPr lang="vi-VN" sz="2400" b="1" dirty="0" smtClean="0">
                <a:latin typeface="Times New Roman" pitchFamily="18" charset="0"/>
                <a:cs typeface="Times New Roman" pitchFamily="18" charset="0"/>
              </a:rPr>
              <a:t>những nhân tố tham gia hình thành đất</a:t>
            </a:r>
            <a:endParaRPr lang="en-US" sz="2400" dirty="0"/>
          </a:p>
        </p:txBody>
      </p:sp>
      <p:sp>
        <p:nvSpPr>
          <p:cNvPr id="2" name="Rectangle 1"/>
          <p:cNvSpPr/>
          <p:nvPr/>
        </p:nvSpPr>
        <p:spPr>
          <a:xfrm>
            <a:off x="2874207" y="4586702"/>
            <a:ext cx="5660197" cy="369332"/>
          </a:xfrm>
          <a:prstGeom prst="rect">
            <a:avLst/>
          </a:prstGeom>
        </p:spPr>
        <p:txBody>
          <a:bodyPr wrap="square">
            <a:spAutoFit/>
          </a:bodyPr>
          <a:lstStyle/>
          <a:p>
            <a:r>
              <a:rPr lang="en-US" dirty="0">
                <a:solidFill>
                  <a:srgbClr val="00B0F0"/>
                </a:solidFill>
              </a:rPr>
              <a:t>https://www.youtube.com/watch?v=OdWwckPaQ24</a:t>
            </a:r>
          </a:p>
        </p:txBody>
      </p:sp>
      <p:sp>
        <p:nvSpPr>
          <p:cNvPr id="3" name="AutoShape 4" descr="Writing Hand Joypixels Sticker - Writing Hand Joypixels Human Hand Holding  A Pen - Discover &amp;amp; Share GI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979" y="213406"/>
            <a:ext cx="1368425" cy="150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3700" y="175017"/>
            <a:ext cx="5295900" cy="58477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3200" b="1" dirty="0" err="1" smtClean="0">
                <a:latin typeface="Times New Roman" pitchFamily="18" charset="0"/>
                <a:cs typeface="Times New Roman" pitchFamily="18" charset="0"/>
              </a:rPr>
              <a:t>Thảo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luận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nhóm</a:t>
            </a:r>
            <a:r>
              <a:rPr lang="en-US" sz="3200" b="1" dirty="0" smtClean="0">
                <a:latin typeface="Times New Roman" pitchFamily="18" charset="0"/>
                <a:cs typeface="Times New Roman" pitchFamily="18" charset="0"/>
              </a:rPr>
              <a:t> ( </a:t>
            </a:r>
            <a:r>
              <a:rPr lang="vi-VN" sz="3200" b="1" dirty="0" smtClean="0">
                <a:latin typeface="Times New Roman" pitchFamily="18" charset="0"/>
                <a:cs typeface="Times New Roman" pitchFamily="18" charset="0"/>
              </a:rPr>
              <a:t>10</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phút</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7169" name="Rectangle 1"/>
          <p:cNvSpPr>
            <a:spLocks noChangeArrowheads="1"/>
          </p:cNvSpPr>
          <p:nvPr/>
        </p:nvSpPr>
        <p:spPr bwMode="auto">
          <a:xfrm>
            <a:off x="457200" y="1733552"/>
            <a:ext cx="8305800" cy="206210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Dựa vào hình ảnh và thông tin trong mục 3, em hãy trình bày </a:t>
            </a:r>
            <a:r>
              <a:rPr kumimoji="0" lang="vi-VN"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các</a:t>
            </a:r>
            <a:r>
              <a:rPr kumimoji="0" lang="vi-VN" sz="32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nl-NL"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nhân tố hình thành đất</a:t>
            </a:r>
            <a:r>
              <a:rPr kumimoji="0" lang="vi-VN"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nl-NL"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vi-VN" sz="3200" b="1" dirty="0" smtClean="0">
                <a:latin typeface="Times New Roman" pitchFamily="18" charset="0"/>
                <a:ea typeface="Calibri" pitchFamily="34" charset="0"/>
                <a:cs typeface="Times New Roman" pitchFamily="18" charset="0"/>
              </a:rPr>
              <a:t>Theo</a:t>
            </a:r>
            <a:r>
              <a:rPr kumimoji="0" lang="nl-NL"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em </a:t>
            </a:r>
            <a:r>
              <a:rPr lang="vi-VN" sz="3200" b="1" dirty="0" smtClean="0">
                <a:latin typeface="Times New Roman" pitchFamily="18" charset="0"/>
                <a:ea typeface="Calibri" pitchFamily="34" charset="0"/>
                <a:cs typeface="Times New Roman" pitchFamily="18" charset="0"/>
              </a:rPr>
              <a:t>nhân tố nào là</a:t>
            </a:r>
            <a:r>
              <a:rPr kumimoji="0" lang="nl-NL"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quan trọng nhất và giải thích cho sự lựa chọn đó?</a:t>
            </a:r>
            <a:endParaRPr kumimoji="0" lang="nl-NL"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2" name="AutoShape 2" descr="Bỏ túi ngay 8 kỹ năng làm việc nhóm hiệu quả mà ai cũng cần phải có |  Edu2Review"/>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ỏ túi ngay 8 kỹ năng làm việc nhóm hiệu quả mà ai cũng cần phải có |  Edu2Review"/>
          <p:cNvSpPr>
            <a:spLocks noChangeAspect="1" noChangeArrowheads="1"/>
          </p:cNvSpPr>
          <p:nvPr/>
        </p:nvSpPr>
        <p:spPr bwMode="auto">
          <a:xfrm>
            <a:off x="307975" y="15876"/>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Bỏ túi ngay 8 kỹ năng làm việc nhóm hiệu quả mà ai cũng cần phải có |  Edu2Review"/>
          <p:cNvSpPr>
            <a:spLocks noChangeAspect="1" noChangeArrowheads="1"/>
          </p:cNvSpPr>
          <p:nvPr/>
        </p:nvSpPr>
        <p:spPr bwMode="auto">
          <a:xfrm>
            <a:off x="460375" y="168276"/>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Bỏ túi ngay 8 kỹ năng làm việc nhóm hiệu quả mà ai cũng cần phải có |  Edu2Review"/>
          <p:cNvSpPr>
            <a:spLocks noChangeAspect="1" noChangeArrowheads="1"/>
          </p:cNvSpPr>
          <p:nvPr/>
        </p:nvSpPr>
        <p:spPr bwMode="auto">
          <a:xfrm>
            <a:off x="612775" y="320676"/>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50"/>
            <a:ext cx="2563813"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07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69"/>
                                        </p:tgtEl>
                                        <p:attrNameLst>
                                          <p:attrName>style.visibility</p:attrName>
                                        </p:attrNameLst>
                                      </p:cBhvr>
                                      <p:to>
                                        <p:strVal val="visible"/>
                                      </p:to>
                                    </p:set>
                                    <p:animEffect transition="in" filter="box(in)">
                                      <p:cBhvr>
                                        <p:cTn id="12"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1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Text Box 7"/>
          <p:cNvSpPr txBox="1">
            <a:spLocks noChangeArrowheads="1"/>
          </p:cNvSpPr>
          <p:nvPr/>
        </p:nvSpPr>
        <p:spPr bwMode="auto">
          <a:xfrm>
            <a:off x="3886200" y="400053"/>
            <a:ext cx="1313180" cy="584775"/>
          </a:xfrm>
          <a:prstGeom prst="rect">
            <a:avLst/>
          </a:prstGeom>
          <a:noFill/>
          <a:ln w="9525">
            <a:noFill/>
            <a:miter lim="800000"/>
            <a:headEnd/>
            <a:tailEnd/>
          </a:ln>
          <a:effectLst/>
        </p:spPr>
        <p:txBody>
          <a:bodyPr wrap="none">
            <a:spAutoFit/>
          </a:bodyPr>
          <a:lstStyle/>
          <a:p>
            <a:r>
              <a:rPr lang="en-US" sz="3200" b="1" dirty="0" err="1">
                <a:latin typeface="Times New Roman" pitchFamily="18" charset="0"/>
                <a:cs typeface="Times New Roman" pitchFamily="18" charset="0"/>
              </a:rPr>
              <a:t>Đá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mẹ</a:t>
            </a:r>
            <a:endParaRPr lang="en-US" sz="3200" b="1" dirty="0">
              <a:latin typeface="Times New Roman" pitchFamily="18" charset="0"/>
              <a:cs typeface="Times New Roman" pitchFamily="18" charset="0"/>
            </a:endParaRPr>
          </a:p>
        </p:txBody>
      </p:sp>
      <p:pic>
        <p:nvPicPr>
          <p:cNvPr id="21512" name="Picture 8"/>
          <p:cNvPicPr>
            <a:picLocks noChangeAspect="1" noChangeArrowheads="1"/>
          </p:cNvPicPr>
          <p:nvPr/>
        </p:nvPicPr>
        <p:blipFill>
          <a:blip r:embed="rId2"/>
          <a:srcRect/>
          <a:stretch>
            <a:fillRect/>
          </a:stretch>
        </p:blipFill>
        <p:spPr bwMode="auto">
          <a:xfrm>
            <a:off x="685800" y="1200150"/>
            <a:ext cx="3606800" cy="2857500"/>
          </a:xfrm>
          <a:prstGeom prst="rect">
            <a:avLst/>
          </a:prstGeom>
          <a:noFill/>
          <a:ln w="9525">
            <a:noFill/>
            <a:miter lim="800000"/>
            <a:headEnd/>
            <a:tailEnd/>
          </a:ln>
        </p:spPr>
      </p:pic>
      <p:pic>
        <p:nvPicPr>
          <p:cNvPr id="21513" name="Picture 9"/>
          <p:cNvPicPr>
            <a:picLocks noChangeAspect="1" noChangeArrowheads="1"/>
          </p:cNvPicPr>
          <p:nvPr/>
        </p:nvPicPr>
        <p:blipFill>
          <a:blip r:embed="rId3"/>
          <a:srcRect/>
          <a:stretch>
            <a:fillRect/>
          </a:stretch>
        </p:blipFill>
        <p:spPr bwMode="auto">
          <a:xfrm>
            <a:off x="4876800" y="1200150"/>
            <a:ext cx="3652838" cy="2857500"/>
          </a:xfrm>
          <a:prstGeom prst="rect">
            <a:avLst/>
          </a:prstGeom>
          <a:noFill/>
          <a:ln w="9525">
            <a:noFill/>
            <a:miter lim="800000"/>
            <a:headEnd/>
            <a:tailEnd/>
          </a:ln>
        </p:spPr>
      </p:pic>
      <p:sp>
        <p:nvSpPr>
          <p:cNvPr id="21514" name="Text Box 10"/>
          <p:cNvSpPr txBox="1">
            <a:spLocks noChangeArrowheads="1"/>
          </p:cNvSpPr>
          <p:nvPr/>
        </p:nvSpPr>
        <p:spPr bwMode="auto">
          <a:xfrm>
            <a:off x="1219204" y="4114800"/>
            <a:ext cx="1614545" cy="369332"/>
          </a:xfrm>
          <a:prstGeom prst="rect">
            <a:avLst/>
          </a:prstGeom>
          <a:noFill/>
          <a:ln w="9525">
            <a:noFill/>
            <a:miter lim="800000"/>
            <a:headEnd/>
            <a:tailEnd/>
          </a:ln>
          <a:effectLst/>
        </p:spPr>
        <p:txBody>
          <a:bodyPr wrap="none">
            <a:spAutoFit/>
          </a:bodyPr>
          <a:lstStyle/>
          <a:p>
            <a:r>
              <a:rPr lang="en-US" dirty="0" err="1">
                <a:latin typeface="Times New Roman" pitchFamily="18" charset="0"/>
                <a:cs typeface="Times New Roman" pitchFamily="18" charset="0"/>
              </a:rPr>
              <a:t>Đá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granit</a:t>
            </a:r>
            <a:endParaRPr lang="en-US" dirty="0">
              <a:latin typeface="Times New Roman" pitchFamily="18" charset="0"/>
              <a:cs typeface="Times New Roman" pitchFamily="18" charset="0"/>
            </a:endParaRPr>
          </a:p>
        </p:txBody>
      </p:sp>
      <p:sp>
        <p:nvSpPr>
          <p:cNvPr id="21515" name="Text Box 11"/>
          <p:cNvSpPr txBox="1">
            <a:spLocks noChangeArrowheads="1"/>
          </p:cNvSpPr>
          <p:nvPr/>
        </p:nvSpPr>
        <p:spPr bwMode="auto">
          <a:xfrm>
            <a:off x="5486403" y="4114800"/>
            <a:ext cx="1627369" cy="369332"/>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Đá mẹ là badan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12"/>
                                        </p:tgtEl>
                                        <p:attrNameLst>
                                          <p:attrName>style.visibility</p:attrName>
                                        </p:attrNameLst>
                                      </p:cBhvr>
                                      <p:to>
                                        <p:strVal val="visible"/>
                                      </p:to>
                                    </p:set>
                                    <p:animEffect transition="in" filter="blinds(horizontal)">
                                      <p:cBhvr>
                                        <p:cTn id="12" dur="500"/>
                                        <p:tgtEl>
                                          <p:spTgt spid="2151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1514"/>
                                        </p:tgtEl>
                                        <p:attrNameLst>
                                          <p:attrName>style.visibility</p:attrName>
                                        </p:attrNameLst>
                                      </p:cBhvr>
                                      <p:to>
                                        <p:strVal val="visible"/>
                                      </p:to>
                                    </p:set>
                                    <p:animEffect transition="in" filter="blinds(horizontal)">
                                      <p:cBhvr>
                                        <p:cTn id="15" dur="500"/>
                                        <p:tgtEl>
                                          <p:spTgt spid="215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1513"/>
                                        </p:tgtEl>
                                        <p:attrNameLst>
                                          <p:attrName>style.visibility</p:attrName>
                                        </p:attrNameLst>
                                      </p:cBhvr>
                                      <p:to>
                                        <p:strVal val="visible"/>
                                      </p:to>
                                    </p:set>
                                    <p:animEffect transition="in" filter="blinds(horizontal)">
                                      <p:cBhvr>
                                        <p:cTn id="20" dur="500"/>
                                        <p:tgtEl>
                                          <p:spTgt spid="2151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515"/>
                                        </p:tgtEl>
                                        <p:attrNameLst>
                                          <p:attrName>style.visibility</p:attrName>
                                        </p:attrNameLst>
                                      </p:cBhvr>
                                      <p:to>
                                        <p:strVal val="visible"/>
                                      </p:to>
                                    </p:set>
                                    <p:animEffect transition="in" filter="blinds(horizontal)">
                                      <p:cBhvr>
                                        <p:cTn id="23"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4" grpId="0"/>
      <p:bldP spid="215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Text Box 7"/>
          <p:cNvSpPr txBox="1">
            <a:spLocks noChangeArrowheads="1"/>
          </p:cNvSpPr>
          <p:nvPr/>
        </p:nvSpPr>
        <p:spPr bwMode="auto">
          <a:xfrm>
            <a:off x="3857620" y="142860"/>
            <a:ext cx="1313180" cy="584775"/>
          </a:xfrm>
          <a:prstGeom prst="rect">
            <a:avLst/>
          </a:prstGeom>
          <a:noFill/>
          <a:ln w="9525">
            <a:noFill/>
            <a:miter lim="800000"/>
            <a:headEnd/>
            <a:tailEnd/>
          </a:ln>
          <a:effectLst/>
        </p:spPr>
        <p:txBody>
          <a:bodyPr wrap="none">
            <a:spAutoFit/>
          </a:bodyPr>
          <a:lstStyle/>
          <a:p>
            <a:r>
              <a:rPr lang="en-US" sz="3200" b="1" dirty="0" err="1">
                <a:latin typeface="Times New Roman" pitchFamily="18" charset="0"/>
                <a:cs typeface="Times New Roman" pitchFamily="18" charset="0"/>
              </a:rPr>
              <a:t>Đá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mẹ</a:t>
            </a:r>
            <a:endParaRPr lang="en-US" sz="3200" b="1" dirty="0">
              <a:latin typeface="Times New Roman" pitchFamily="18" charset="0"/>
              <a:cs typeface="Times New Roman" pitchFamily="18" charset="0"/>
            </a:endParaRPr>
          </a:p>
        </p:txBody>
      </p:sp>
      <p:pic>
        <p:nvPicPr>
          <p:cNvPr id="21512" name="Picture 8"/>
          <p:cNvPicPr>
            <a:picLocks noChangeAspect="1" noChangeArrowheads="1"/>
          </p:cNvPicPr>
          <p:nvPr/>
        </p:nvPicPr>
        <p:blipFill>
          <a:blip r:embed="rId2"/>
          <a:srcRect/>
          <a:stretch>
            <a:fillRect/>
          </a:stretch>
        </p:blipFill>
        <p:spPr bwMode="auto">
          <a:xfrm>
            <a:off x="714348" y="785800"/>
            <a:ext cx="3606800" cy="2428892"/>
          </a:xfrm>
          <a:prstGeom prst="rect">
            <a:avLst/>
          </a:prstGeom>
          <a:noFill/>
          <a:ln w="9525">
            <a:noFill/>
            <a:miter lim="800000"/>
            <a:headEnd/>
            <a:tailEnd/>
          </a:ln>
        </p:spPr>
      </p:pic>
      <p:pic>
        <p:nvPicPr>
          <p:cNvPr id="21513" name="Picture 9"/>
          <p:cNvPicPr>
            <a:picLocks noChangeAspect="1" noChangeArrowheads="1"/>
          </p:cNvPicPr>
          <p:nvPr/>
        </p:nvPicPr>
        <p:blipFill>
          <a:blip r:embed="rId3"/>
          <a:srcRect/>
          <a:stretch>
            <a:fillRect/>
          </a:stretch>
        </p:blipFill>
        <p:spPr bwMode="auto">
          <a:xfrm>
            <a:off x="4714876" y="785800"/>
            <a:ext cx="3652838" cy="2428892"/>
          </a:xfrm>
          <a:prstGeom prst="rect">
            <a:avLst/>
          </a:prstGeom>
          <a:noFill/>
          <a:ln w="9525">
            <a:noFill/>
            <a:miter lim="800000"/>
            <a:headEnd/>
            <a:tailEnd/>
          </a:ln>
        </p:spPr>
      </p:pic>
      <p:sp>
        <p:nvSpPr>
          <p:cNvPr id="21514" name="Text Box 10"/>
          <p:cNvSpPr txBox="1">
            <a:spLocks noChangeArrowheads="1"/>
          </p:cNvSpPr>
          <p:nvPr/>
        </p:nvSpPr>
        <p:spPr bwMode="auto">
          <a:xfrm>
            <a:off x="214282" y="3286130"/>
            <a:ext cx="8929718" cy="1631216"/>
          </a:xfrm>
          <a:prstGeom prst="rect">
            <a:avLst/>
          </a:prstGeom>
          <a:noFill/>
          <a:ln w="9525">
            <a:noFill/>
            <a:miter lim="800000"/>
            <a:headEnd/>
            <a:tailEnd/>
          </a:ln>
          <a:effectLst/>
        </p:spPr>
        <p:txBody>
          <a:bodyPr wrap="square">
            <a:spAutoFit/>
          </a:bodyPr>
          <a:lstStyle/>
          <a:p>
            <a:r>
              <a:rPr lang="vi-VN" sz="2000" dirty="0" smtClean="0">
                <a:latin typeface="Times New Roman" pitchFamily="18" charset="0"/>
                <a:cs typeface="Times New Roman" pitchFamily="18" charset="0"/>
              </a:rPr>
              <a:t> Mọi loại đất đều được hình thành từ những sản phẩm phá huỷ của đá gốc (nham thạch).</a:t>
            </a:r>
          </a:p>
          <a:p>
            <a:r>
              <a:rPr lang="vi-VN" sz="2000" dirty="0" smtClean="0">
                <a:latin typeface="Times New Roman" pitchFamily="18" charset="0"/>
                <a:cs typeface="Times New Roman" pitchFamily="18" charset="0"/>
              </a:rPr>
              <a:t>+ Đá mẹ là nguồn cung cấp vật chất vô cơ cho đất.</a:t>
            </a:r>
          </a:p>
          <a:p>
            <a:r>
              <a:rPr lang="vi-VN" sz="2000" dirty="0" smtClean="0">
                <a:latin typeface="Times New Roman" pitchFamily="18" charset="0"/>
                <a:cs typeface="Times New Roman" pitchFamily="18" charset="0"/>
              </a:rPr>
              <a:t>+ Đá mẹ quyết định thành phần khoáng vật, thành phần cơ giới của đất.</a:t>
            </a:r>
          </a:p>
          <a:p>
            <a:r>
              <a:rPr lang="vi-VN" sz="2000" dirty="0" smtClean="0">
                <a:latin typeface="Times New Roman" pitchFamily="18" charset="0"/>
                <a:cs typeface="Times New Roman" pitchFamily="18" charset="0"/>
              </a:rPr>
              <a:t>+ Đá mẹ ảnh hưởng đến nhiều tính chất đất.</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p:cNvPicPr>
            <a:picLocks noChangeAspect="1" noChangeArrowheads="1"/>
          </p:cNvPicPr>
          <p:nvPr/>
        </p:nvPicPr>
        <p:blipFill>
          <a:blip r:embed="rId2"/>
          <a:srcRect/>
          <a:stretch>
            <a:fillRect/>
          </a:stretch>
        </p:blipFill>
        <p:spPr bwMode="auto">
          <a:xfrm>
            <a:off x="457200" y="1371601"/>
            <a:ext cx="3810000" cy="2918222"/>
          </a:xfrm>
          <a:prstGeom prst="rect">
            <a:avLst/>
          </a:prstGeom>
          <a:noFill/>
          <a:ln w="9525">
            <a:noFill/>
            <a:miter lim="800000"/>
            <a:headEnd/>
            <a:tailEnd/>
          </a:ln>
        </p:spPr>
      </p:pic>
      <p:pic>
        <p:nvPicPr>
          <p:cNvPr id="24584" name="Picture 8"/>
          <p:cNvPicPr>
            <a:picLocks noChangeAspect="1" noChangeArrowheads="1"/>
          </p:cNvPicPr>
          <p:nvPr/>
        </p:nvPicPr>
        <p:blipFill>
          <a:blip r:embed="rId3"/>
          <a:srcRect/>
          <a:stretch>
            <a:fillRect/>
          </a:stretch>
        </p:blipFill>
        <p:spPr bwMode="auto">
          <a:xfrm>
            <a:off x="4724400" y="1314451"/>
            <a:ext cx="3886200" cy="2956322"/>
          </a:xfrm>
          <a:prstGeom prst="rect">
            <a:avLst/>
          </a:prstGeom>
          <a:noFill/>
          <a:ln w="9525">
            <a:noFill/>
            <a:miter lim="800000"/>
            <a:headEnd/>
            <a:tailEnd/>
          </a:ln>
        </p:spPr>
      </p:pic>
      <p:sp>
        <p:nvSpPr>
          <p:cNvPr id="24585" name="Text Box 9"/>
          <p:cNvSpPr txBox="1">
            <a:spLocks noChangeArrowheads="1"/>
          </p:cNvSpPr>
          <p:nvPr/>
        </p:nvSpPr>
        <p:spPr bwMode="auto">
          <a:xfrm>
            <a:off x="3581405" y="514353"/>
            <a:ext cx="1630575" cy="584775"/>
          </a:xfrm>
          <a:prstGeom prst="rect">
            <a:avLst/>
          </a:prstGeom>
          <a:noFill/>
          <a:ln w="9525">
            <a:noFill/>
            <a:miter lim="800000"/>
            <a:headEnd/>
            <a:tailEnd/>
          </a:ln>
          <a:effectLst/>
        </p:spPr>
        <p:txBody>
          <a:bodyPr wrap="none">
            <a:spAutoFit/>
          </a:bodyPr>
          <a:lstStyle/>
          <a:p>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vật</a:t>
            </a:r>
            <a:endParaRPr lang="en-US" sz="3200" b="1" dirty="0">
              <a:latin typeface="Times New Roman" pitchFamily="18" charset="0"/>
              <a:cs typeface="Times New Roman" pitchFamily="18" charset="0"/>
            </a:endParaRPr>
          </a:p>
        </p:txBody>
      </p:sp>
      <p:sp>
        <p:nvSpPr>
          <p:cNvPr id="24586" name="Text Box 10"/>
          <p:cNvSpPr txBox="1">
            <a:spLocks noChangeArrowheads="1"/>
          </p:cNvSpPr>
          <p:nvPr/>
        </p:nvSpPr>
        <p:spPr bwMode="auto">
          <a:xfrm>
            <a:off x="1508130" y="4279107"/>
            <a:ext cx="800219" cy="369332"/>
          </a:xfrm>
          <a:prstGeom prst="rect">
            <a:avLst/>
          </a:prstGeom>
          <a:noFill/>
          <a:ln w="9525">
            <a:noFill/>
            <a:miter lim="800000"/>
            <a:headEnd/>
            <a:tailEnd/>
          </a:ln>
          <a:effectLst/>
        </p:spPr>
        <p:txBody>
          <a:bodyPr wrap="none">
            <a:spAutoFit/>
          </a:bodyPr>
          <a:lstStyle/>
          <a:p>
            <a:r>
              <a:rPr lang="en-US" b="1" i="1"/>
              <a:t>Hình 1</a:t>
            </a:r>
          </a:p>
        </p:txBody>
      </p:sp>
      <p:sp>
        <p:nvSpPr>
          <p:cNvPr id="24588" name="Text Box 12"/>
          <p:cNvSpPr txBox="1">
            <a:spLocks noChangeArrowheads="1"/>
          </p:cNvSpPr>
          <p:nvPr/>
        </p:nvSpPr>
        <p:spPr bwMode="auto">
          <a:xfrm>
            <a:off x="6019805" y="4286250"/>
            <a:ext cx="800219" cy="369332"/>
          </a:xfrm>
          <a:prstGeom prst="rect">
            <a:avLst/>
          </a:prstGeom>
          <a:noFill/>
          <a:ln w="9525">
            <a:noFill/>
            <a:miter lim="800000"/>
            <a:headEnd/>
            <a:tailEnd/>
          </a:ln>
          <a:effectLst/>
        </p:spPr>
        <p:txBody>
          <a:bodyPr wrap="none">
            <a:spAutoFit/>
          </a:bodyPr>
          <a:lstStyle/>
          <a:p>
            <a:r>
              <a:rPr lang="en-US" b="1" i="1"/>
              <a:t>Hình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85"/>
                                        </p:tgtEl>
                                        <p:attrNameLst>
                                          <p:attrName>style.visibility</p:attrName>
                                        </p:attrNameLst>
                                      </p:cBhvr>
                                      <p:to>
                                        <p:strVal val="visible"/>
                                      </p:to>
                                    </p:set>
                                    <p:anim calcmode="discrete" valueType="clr">
                                      <p:cBhvr override="childStyle">
                                        <p:cTn id="7" dur="80"/>
                                        <p:tgtEl>
                                          <p:spTgt spid="245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85"/>
                                        </p:tgtEl>
                                        <p:attrNameLst>
                                          <p:attrName>fillcolor</p:attrName>
                                        </p:attrNameLst>
                                      </p:cBhvr>
                                      <p:tavLst>
                                        <p:tav tm="0">
                                          <p:val>
                                            <p:clrVal>
                                              <a:schemeClr val="accent2"/>
                                            </p:clrVal>
                                          </p:val>
                                        </p:tav>
                                        <p:tav tm="50000">
                                          <p:val>
                                            <p:clrVal>
                                              <a:schemeClr val="hlink"/>
                                            </p:clrVal>
                                          </p:val>
                                        </p:tav>
                                      </p:tavLst>
                                    </p:anim>
                                    <p:set>
                                      <p:cBhvr>
                                        <p:cTn id="9" dur="80"/>
                                        <p:tgtEl>
                                          <p:spTgt spid="2458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4583"/>
                                        </p:tgtEl>
                                        <p:attrNameLst>
                                          <p:attrName>style.visibility</p:attrName>
                                        </p:attrNameLst>
                                      </p:cBhvr>
                                      <p:to>
                                        <p:strVal val="visible"/>
                                      </p:to>
                                    </p:set>
                                    <p:animEffect transition="in" filter="blinds(horizontal)">
                                      <p:cBhvr>
                                        <p:cTn id="14" dur="500"/>
                                        <p:tgtEl>
                                          <p:spTgt spid="2458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4586"/>
                                        </p:tgtEl>
                                        <p:attrNameLst>
                                          <p:attrName>style.visibility</p:attrName>
                                        </p:attrNameLst>
                                      </p:cBhvr>
                                      <p:to>
                                        <p:strVal val="visible"/>
                                      </p:to>
                                    </p:set>
                                    <p:animEffect transition="in" filter="blinds(horizontal)">
                                      <p:cBhvr>
                                        <p:cTn id="17" dur="500"/>
                                        <p:tgtEl>
                                          <p:spTgt spid="2458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84"/>
                                        </p:tgtEl>
                                        <p:attrNameLst>
                                          <p:attrName>style.visibility</p:attrName>
                                        </p:attrNameLst>
                                      </p:cBhvr>
                                      <p:to>
                                        <p:strVal val="visible"/>
                                      </p:to>
                                    </p:set>
                                    <p:animEffect transition="in" filter="blinds(horizontal)">
                                      <p:cBhvr>
                                        <p:cTn id="22" dur="500"/>
                                        <p:tgtEl>
                                          <p:spTgt spid="2458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588"/>
                                        </p:tgtEl>
                                        <p:attrNameLst>
                                          <p:attrName>style.visibility</p:attrName>
                                        </p:attrNameLst>
                                      </p:cBhvr>
                                      <p:to>
                                        <p:strVal val="visible"/>
                                      </p:to>
                                    </p:set>
                                    <p:animEffect transition="in" filter="blinds(horizontal)">
                                      <p:cBhvr>
                                        <p:cTn id="25"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P spid="24586" grpId="0"/>
      <p:bldP spid="245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p:cNvPicPr>
            <a:picLocks noChangeAspect="1" noChangeArrowheads="1"/>
          </p:cNvPicPr>
          <p:nvPr/>
        </p:nvPicPr>
        <p:blipFill>
          <a:blip r:embed="rId2"/>
          <a:srcRect/>
          <a:stretch>
            <a:fillRect/>
          </a:stretch>
        </p:blipFill>
        <p:spPr bwMode="auto">
          <a:xfrm>
            <a:off x="428596" y="642925"/>
            <a:ext cx="3810000" cy="2918222"/>
          </a:xfrm>
          <a:prstGeom prst="rect">
            <a:avLst/>
          </a:prstGeom>
          <a:noFill/>
          <a:ln w="9525">
            <a:noFill/>
            <a:miter lim="800000"/>
            <a:headEnd/>
            <a:tailEnd/>
          </a:ln>
        </p:spPr>
      </p:pic>
      <p:pic>
        <p:nvPicPr>
          <p:cNvPr id="24584" name="Picture 8"/>
          <p:cNvPicPr>
            <a:picLocks noChangeAspect="1" noChangeArrowheads="1"/>
          </p:cNvPicPr>
          <p:nvPr/>
        </p:nvPicPr>
        <p:blipFill>
          <a:blip r:embed="rId3"/>
          <a:srcRect/>
          <a:stretch>
            <a:fillRect/>
          </a:stretch>
        </p:blipFill>
        <p:spPr bwMode="auto">
          <a:xfrm>
            <a:off x="4786314" y="571486"/>
            <a:ext cx="3886200" cy="2956322"/>
          </a:xfrm>
          <a:prstGeom prst="rect">
            <a:avLst/>
          </a:prstGeom>
          <a:noFill/>
          <a:ln w="9525">
            <a:noFill/>
            <a:miter lim="800000"/>
            <a:headEnd/>
            <a:tailEnd/>
          </a:ln>
        </p:spPr>
      </p:pic>
      <p:sp>
        <p:nvSpPr>
          <p:cNvPr id="24585" name="Text Box 9"/>
          <p:cNvSpPr txBox="1">
            <a:spLocks noChangeArrowheads="1"/>
          </p:cNvSpPr>
          <p:nvPr/>
        </p:nvSpPr>
        <p:spPr bwMode="auto">
          <a:xfrm>
            <a:off x="3571872" y="2"/>
            <a:ext cx="1630575" cy="584775"/>
          </a:xfrm>
          <a:prstGeom prst="rect">
            <a:avLst/>
          </a:prstGeom>
          <a:noFill/>
          <a:ln w="9525">
            <a:noFill/>
            <a:miter lim="800000"/>
            <a:headEnd/>
            <a:tailEnd/>
          </a:ln>
          <a:effectLst/>
        </p:spPr>
        <p:txBody>
          <a:bodyPr wrap="none">
            <a:spAutoFit/>
          </a:bodyPr>
          <a:lstStyle/>
          <a:p>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vật</a:t>
            </a:r>
            <a:endParaRPr lang="en-US" sz="3200" b="1" dirty="0">
              <a:latin typeface="Times New Roman" pitchFamily="18" charset="0"/>
              <a:cs typeface="Times New Roman" pitchFamily="18" charset="0"/>
            </a:endParaRPr>
          </a:p>
        </p:txBody>
      </p:sp>
      <p:sp>
        <p:nvSpPr>
          <p:cNvPr id="24586" name="Text Box 10"/>
          <p:cNvSpPr txBox="1">
            <a:spLocks noChangeArrowheads="1"/>
          </p:cNvSpPr>
          <p:nvPr/>
        </p:nvSpPr>
        <p:spPr bwMode="auto">
          <a:xfrm>
            <a:off x="1714480" y="3643322"/>
            <a:ext cx="4682692" cy="1323439"/>
          </a:xfrm>
          <a:prstGeom prst="rect">
            <a:avLst/>
          </a:prstGeom>
          <a:noFill/>
          <a:ln w="9525">
            <a:noFill/>
            <a:miter lim="800000"/>
            <a:headEnd/>
            <a:tailEnd/>
          </a:ln>
          <a:effectLst/>
        </p:spPr>
        <p:txBody>
          <a:bodyPr wrap="none">
            <a:spAutoFit/>
          </a:bodyPr>
          <a:lstStyle/>
          <a:p>
            <a:r>
              <a:rPr lang="en-US" sz="2000" dirty="0" smtClean="0">
                <a:latin typeface="Times New Roman" pitchFamily="18" charset="0"/>
                <a:cs typeface="Times New Roman" pitchFamily="18" charset="0"/>
              </a:rPr>
              <a:t> + </a:t>
            </a:r>
            <a:r>
              <a:rPr lang="vi-VN" sz="2000" dirty="0" smtClean="0">
                <a:latin typeface="Times New Roman" pitchFamily="18" charset="0"/>
                <a:cs typeface="Times New Roman" pitchFamily="18" charset="0"/>
              </a:rPr>
              <a:t>Cung cấp chất hữu cơ cho đất.</a:t>
            </a:r>
          </a:p>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Thực vật: hạn chế xói mòn.</a:t>
            </a:r>
          </a:p>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V</a:t>
            </a:r>
            <a:r>
              <a:rPr lang="en-US" sz="2000" dirty="0" err="1" smtClean="0">
                <a:latin typeface="Times New Roman" pitchFamily="18" charset="0"/>
                <a:cs typeface="Times New Roman" pitchFamily="18" charset="0"/>
              </a:rPr>
              <a:t>i</a:t>
            </a:r>
            <a:r>
              <a:rPr lang="vi-VN" sz="2000" dirty="0" smtClean="0">
                <a:latin typeface="Times New Roman" pitchFamily="18" charset="0"/>
                <a:cs typeface="Times New Roman" pitchFamily="18" charset="0"/>
              </a:rPr>
              <a:t> sinh vật: phân huỷ xác động, thực vật.</a:t>
            </a:r>
          </a:p>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Động vật sống trong đất: làm đất tơi xốp.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7"/>
          <p:cNvPicPr>
            <a:picLocks noChangeAspect="1" noChangeArrowheads="1"/>
          </p:cNvPicPr>
          <p:nvPr/>
        </p:nvPicPr>
        <p:blipFill>
          <a:blip r:embed="rId2"/>
          <a:srcRect/>
          <a:stretch>
            <a:fillRect/>
          </a:stretch>
        </p:blipFill>
        <p:spPr bwMode="auto">
          <a:xfrm>
            <a:off x="533400" y="1200150"/>
            <a:ext cx="3886200" cy="3001566"/>
          </a:xfrm>
          <a:prstGeom prst="rect">
            <a:avLst/>
          </a:prstGeom>
          <a:noFill/>
          <a:ln w="9525">
            <a:noFill/>
            <a:miter lim="800000"/>
            <a:headEnd/>
            <a:tailEnd/>
          </a:ln>
        </p:spPr>
      </p:pic>
      <p:pic>
        <p:nvPicPr>
          <p:cNvPr id="26632" name="Picture 8"/>
          <p:cNvPicPr>
            <a:picLocks noChangeAspect="1" noChangeArrowheads="1"/>
          </p:cNvPicPr>
          <p:nvPr/>
        </p:nvPicPr>
        <p:blipFill>
          <a:blip r:embed="rId3"/>
          <a:srcRect/>
          <a:stretch>
            <a:fillRect/>
          </a:stretch>
        </p:blipFill>
        <p:spPr bwMode="auto">
          <a:xfrm>
            <a:off x="4724400" y="1200150"/>
            <a:ext cx="3886200" cy="3001566"/>
          </a:xfrm>
          <a:prstGeom prst="rect">
            <a:avLst/>
          </a:prstGeom>
          <a:noFill/>
          <a:ln w="9525">
            <a:noFill/>
            <a:miter lim="800000"/>
            <a:headEnd/>
            <a:tailEnd/>
          </a:ln>
        </p:spPr>
      </p:pic>
      <p:sp>
        <p:nvSpPr>
          <p:cNvPr id="26634" name="Text Box 10"/>
          <p:cNvSpPr txBox="1">
            <a:spLocks noChangeArrowheads="1"/>
          </p:cNvSpPr>
          <p:nvPr/>
        </p:nvSpPr>
        <p:spPr bwMode="auto">
          <a:xfrm>
            <a:off x="1508128" y="4279107"/>
            <a:ext cx="1071127" cy="369332"/>
          </a:xfrm>
          <a:prstGeom prst="rect">
            <a:avLst/>
          </a:prstGeom>
          <a:noFill/>
          <a:ln w="9525">
            <a:noFill/>
            <a:miter lim="800000"/>
            <a:headEnd/>
            <a:tailEnd/>
          </a:ln>
          <a:effectLst/>
        </p:spPr>
        <p:txBody>
          <a:bodyPr wrap="none">
            <a:spAutoFit/>
          </a:bodyPr>
          <a:lstStyle/>
          <a:p>
            <a:r>
              <a:rPr lang="en-US" b="1" i="1" dirty="0" err="1">
                <a:latin typeface="Times New Roman" pitchFamily="18" charset="0"/>
                <a:cs typeface="Times New Roman" pitchFamily="18" charset="0"/>
              </a:rPr>
              <a:t>Nhiệt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đới</a:t>
            </a:r>
            <a:endParaRPr lang="en-US" b="1" i="1" dirty="0">
              <a:latin typeface="Times New Roman" pitchFamily="18" charset="0"/>
              <a:cs typeface="Times New Roman" pitchFamily="18" charset="0"/>
            </a:endParaRPr>
          </a:p>
        </p:txBody>
      </p:sp>
      <p:sp>
        <p:nvSpPr>
          <p:cNvPr id="26635" name="Text Box 11"/>
          <p:cNvSpPr txBox="1">
            <a:spLocks noChangeArrowheads="1"/>
          </p:cNvSpPr>
          <p:nvPr/>
        </p:nvSpPr>
        <p:spPr bwMode="auto">
          <a:xfrm>
            <a:off x="5943604" y="4286250"/>
            <a:ext cx="840295" cy="369332"/>
          </a:xfrm>
          <a:prstGeom prst="rect">
            <a:avLst/>
          </a:prstGeom>
          <a:noFill/>
          <a:ln w="9525">
            <a:noFill/>
            <a:miter lim="800000"/>
            <a:headEnd/>
            <a:tailEnd/>
          </a:ln>
          <a:effectLst/>
        </p:spPr>
        <p:txBody>
          <a:bodyPr wrap="none">
            <a:spAutoFit/>
          </a:bodyPr>
          <a:lstStyle/>
          <a:p>
            <a:r>
              <a:rPr lang="en-US" b="1" i="1">
                <a:latin typeface="Times New Roman" pitchFamily="18" charset="0"/>
                <a:cs typeface="Times New Roman" pitchFamily="18" charset="0"/>
              </a:rPr>
              <a:t>Ôn đới</a:t>
            </a:r>
          </a:p>
        </p:txBody>
      </p:sp>
      <p:sp>
        <p:nvSpPr>
          <p:cNvPr id="26636" name="Text Box 12"/>
          <p:cNvSpPr txBox="1">
            <a:spLocks noChangeArrowheads="1"/>
          </p:cNvSpPr>
          <p:nvPr/>
        </p:nvSpPr>
        <p:spPr bwMode="auto">
          <a:xfrm>
            <a:off x="838200" y="171453"/>
            <a:ext cx="2743200" cy="584775"/>
          </a:xfrm>
          <a:prstGeom prst="rect">
            <a:avLst/>
          </a:prstGeom>
          <a:gradFill rotWithShape="1">
            <a:gsLst>
              <a:gs pos="0">
                <a:srgbClr val="CCFFCC"/>
              </a:gs>
              <a:gs pos="50000">
                <a:schemeClr val="bg1"/>
              </a:gs>
              <a:gs pos="100000">
                <a:srgbClr val="CCFFCC"/>
              </a:gs>
            </a:gsLst>
            <a:lin ang="5400000" scaled="1"/>
          </a:gradFill>
          <a:ln w="9525">
            <a:solidFill>
              <a:srgbClr val="FF00FF"/>
            </a:solidFill>
            <a:miter lim="800000"/>
            <a:headEnd/>
            <a:tailEnd/>
          </a:ln>
          <a:effectLst/>
        </p:spPr>
        <p:txBody>
          <a:bodyPr wrap="square">
            <a:spAutoFit/>
          </a:bodyPr>
          <a:lstStyle/>
          <a:p>
            <a:r>
              <a:rPr lang="en-US" b="1" i="1" dirty="0"/>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hậu</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blinds(horizontal)">
                                      <p:cBhvr>
                                        <p:cTn id="7" dur="500"/>
                                        <p:tgtEl>
                                          <p:spTgt spid="266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634"/>
                                        </p:tgtEl>
                                        <p:attrNameLst>
                                          <p:attrName>style.visibility</p:attrName>
                                        </p:attrNameLst>
                                      </p:cBhvr>
                                      <p:to>
                                        <p:strVal val="visible"/>
                                      </p:to>
                                    </p:set>
                                    <p:animEffect transition="in" filter="blinds(horizontal)">
                                      <p:cBhvr>
                                        <p:cTn id="10" dur="500"/>
                                        <p:tgtEl>
                                          <p:spTgt spid="2663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6632"/>
                                        </p:tgtEl>
                                        <p:attrNameLst>
                                          <p:attrName>style.visibility</p:attrName>
                                        </p:attrNameLst>
                                      </p:cBhvr>
                                      <p:to>
                                        <p:strVal val="visible"/>
                                      </p:to>
                                    </p:set>
                                    <p:animEffect transition="in" filter="blinds(horizontal)">
                                      <p:cBhvr>
                                        <p:cTn id="15" dur="500"/>
                                        <p:tgtEl>
                                          <p:spTgt spid="2663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6635"/>
                                        </p:tgtEl>
                                        <p:attrNameLst>
                                          <p:attrName>style.visibility</p:attrName>
                                        </p:attrNameLst>
                                      </p:cBhvr>
                                      <p:to>
                                        <p:strVal val="visible"/>
                                      </p:to>
                                    </p:set>
                                    <p:animEffect transition="in" filter="blinds(horizontal)">
                                      <p:cBhvr>
                                        <p:cTn id="18" dur="500"/>
                                        <p:tgtEl>
                                          <p:spTgt spid="26635"/>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26636"/>
                                        </p:tgtEl>
                                        <p:attrNameLst>
                                          <p:attrName>style.visibility</p:attrName>
                                        </p:attrNameLst>
                                      </p:cBhvr>
                                      <p:to>
                                        <p:strVal val="visible"/>
                                      </p:to>
                                    </p:set>
                                    <p:anim calcmode="discrete" valueType="clr">
                                      <p:cBhvr override="childStyle">
                                        <p:cTn id="23" dur="80"/>
                                        <p:tgtEl>
                                          <p:spTgt spid="2663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6636"/>
                                        </p:tgtEl>
                                        <p:attrNameLst>
                                          <p:attrName>fillcolor</p:attrName>
                                        </p:attrNameLst>
                                      </p:cBhvr>
                                      <p:tavLst>
                                        <p:tav tm="0">
                                          <p:val>
                                            <p:clrVal>
                                              <a:schemeClr val="accent2"/>
                                            </p:clrVal>
                                          </p:val>
                                        </p:tav>
                                        <p:tav tm="50000">
                                          <p:val>
                                            <p:clrVal>
                                              <a:schemeClr val="hlink"/>
                                            </p:clrVal>
                                          </p:val>
                                        </p:tav>
                                      </p:tavLst>
                                    </p:anim>
                                    <p:set>
                                      <p:cBhvr>
                                        <p:cTn id="25" dur="80"/>
                                        <p:tgtEl>
                                          <p:spTgt spid="266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 grpId="0"/>
      <p:bldP spid="26635" grpId="0"/>
      <p:bldP spid="266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ặt vài cây để cứu cả cánh rừ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0815"/>
            <a:ext cx="3480122" cy="231221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Ệ VI SINH VẬT TRONG MÔI TRƯỜNG ĐẤT VÀ NHỮNG VAI TRÒ CỦA CHÚNG TRONG NÔNG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3" y="2571750"/>
            <a:ext cx="3098157" cy="248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Những bí mật về đất và giun đất( trùn quế)"/>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4" y="152119"/>
            <a:ext cx="3162715" cy="488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056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29"/>
          <p:cNvPicPr>
            <a:picLocks noChangeAspect="1" noChangeArrowheads="1"/>
          </p:cNvPicPr>
          <p:nvPr/>
        </p:nvPicPr>
        <p:blipFill>
          <a:blip r:embed="rId2"/>
          <a:srcRect/>
          <a:stretch>
            <a:fillRect/>
          </a:stretch>
        </p:blipFill>
        <p:spPr bwMode="auto">
          <a:xfrm>
            <a:off x="714348" y="785800"/>
            <a:ext cx="7812088" cy="3225404"/>
          </a:xfrm>
          <a:prstGeom prst="rect">
            <a:avLst/>
          </a:prstGeom>
          <a:noFill/>
        </p:spPr>
      </p:pic>
      <p:sp>
        <p:nvSpPr>
          <p:cNvPr id="40966" name="Text Box 6"/>
          <p:cNvSpPr txBox="1">
            <a:spLocks noChangeArrowheads="1"/>
          </p:cNvSpPr>
          <p:nvPr/>
        </p:nvSpPr>
        <p:spPr bwMode="auto">
          <a:xfrm>
            <a:off x="642914" y="4286264"/>
            <a:ext cx="7561263"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30711"/>
                </a:solidFill>
                <a:effectLst>
                  <a:outerShdw blurRad="38100" dist="38100" dir="2700000" algn="tl">
                    <a:srgbClr val="C0C0C0"/>
                  </a:outerShdw>
                </a:effectLst>
                <a:latin typeface="Arial" pitchFamily="34" charset="0"/>
              </a:rPr>
              <a:t>T</a:t>
            </a:r>
            <a:r>
              <a:rPr lang="en-US" sz="2400" b="1" dirty="0">
                <a:solidFill>
                  <a:srgbClr val="030711"/>
                </a:solidFill>
                <a:effectLst>
                  <a:outerShdw blurRad="38100" dist="38100" dir="2700000" algn="tl">
                    <a:srgbClr val="C0C0C0"/>
                  </a:outerShdw>
                </a:effectLst>
              </a:rPr>
              <a:t>ÁC ĐỘNG CỦA KHÍ HẬU</a:t>
            </a:r>
            <a:r>
              <a:rPr lang="en-US" b="1" dirty="0">
                <a:solidFill>
                  <a:srgbClr val="030711"/>
                </a:solidFill>
                <a:effectLst>
                  <a:outerShdw blurRad="38100" dist="38100" dir="2700000" algn="tl">
                    <a:srgbClr val="C0C0C0"/>
                  </a:outerShdw>
                </a:effectLst>
                <a:latin typeface="Arial" pitchFamily="34" charset="0"/>
              </a:rPr>
              <a:t> </a:t>
            </a:r>
          </a:p>
        </p:txBody>
      </p:sp>
      <p:sp>
        <p:nvSpPr>
          <p:cNvPr id="40972" name="Text Box 12"/>
          <p:cNvSpPr txBox="1">
            <a:spLocks noChangeArrowheads="1"/>
          </p:cNvSpPr>
          <p:nvPr/>
        </p:nvSpPr>
        <p:spPr bwMode="auto">
          <a:xfrm>
            <a:off x="3643310" y="142860"/>
            <a:ext cx="1608133" cy="584775"/>
          </a:xfrm>
          <a:prstGeom prst="rect">
            <a:avLst/>
          </a:prstGeom>
          <a:noFill/>
          <a:ln w="9525">
            <a:noFill/>
            <a:miter lim="800000"/>
            <a:headEnd/>
            <a:tailEnd/>
          </a:ln>
          <a:effectLst/>
        </p:spPr>
        <p:txBody>
          <a:bodyPr wrap="none">
            <a:spAutoFit/>
          </a:bodyPr>
          <a:lstStyle/>
          <a:p>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hậu</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blinds(horizontal)">
                                      <p:cBhvr>
                                        <p:cTn id="7" dur="500"/>
                                        <p:tgtEl>
                                          <p:spTgt spid="4096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40966"/>
                                        </p:tgtEl>
                                        <p:attrNameLst>
                                          <p:attrName>style.visibility</p:attrName>
                                        </p:attrNameLst>
                                      </p:cBhvr>
                                      <p:to>
                                        <p:strVal val="visible"/>
                                      </p:to>
                                    </p:set>
                                    <p:anim calcmode="discrete" valueType="clr">
                                      <p:cBhvr override="childStyle">
                                        <p:cTn id="10" dur="80"/>
                                        <p:tgtEl>
                                          <p:spTgt spid="4096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0966"/>
                                        </p:tgtEl>
                                        <p:attrNameLst>
                                          <p:attrName>fillcolor</p:attrName>
                                        </p:attrNameLst>
                                      </p:cBhvr>
                                      <p:tavLst>
                                        <p:tav tm="0">
                                          <p:val>
                                            <p:clrVal>
                                              <a:schemeClr val="accent2"/>
                                            </p:clrVal>
                                          </p:val>
                                        </p:tav>
                                        <p:tav tm="50000">
                                          <p:val>
                                            <p:clrVal>
                                              <a:schemeClr val="hlink"/>
                                            </p:clrVal>
                                          </p:val>
                                        </p:tav>
                                      </p:tavLst>
                                    </p:anim>
                                    <p:set>
                                      <p:cBhvr>
                                        <p:cTn id="12" dur="80"/>
                                        <p:tgtEl>
                                          <p:spTgt spid="409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29"/>
          <p:cNvPicPr>
            <a:picLocks noChangeAspect="1" noChangeArrowheads="1"/>
          </p:cNvPicPr>
          <p:nvPr/>
        </p:nvPicPr>
        <p:blipFill>
          <a:blip r:embed="rId2"/>
          <a:srcRect/>
          <a:stretch>
            <a:fillRect/>
          </a:stretch>
        </p:blipFill>
        <p:spPr bwMode="auto">
          <a:xfrm>
            <a:off x="714348" y="785800"/>
            <a:ext cx="7812088" cy="2857520"/>
          </a:xfrm>
          <a:prstGeom prst="rect">
            <a:avLst/>
          </a:prstGeom>
          <a:noFill/>
        </p:spPr>
      </p:pic>
      <p:sp>
        <p:nvSpPr>
          <p:cNvPr id="40966" name="Text Box 6"/>
          <p:cNvSpPr txBox="1">
            <a:spLocks noChangeArrowheads="1"/>
          </p:cNvSpPr>
          <p:nvPr/>
        </p:nvSpPr>
        <p:spPr bwMode="auto">
          <a:xfrm>
            <a:off x="1214418" y="3804672"/>
            <a:ext cx="7561263" cy="1477328"/>
          </a:xfrm>
          <a:prstGeom prst="rect">
            <a:avLst/>
          </a:prstGeom>
          <a:noFill/>
          <a:ln w="9525">
            <a:noFill/>
            <a:miter lim="800000"/>
            <a:headEnd/>
            <a:tailEnd/>
          </a:ln>
          <a:effectLst/>
        </p:spPr>
        <p:txBody>
          <a:bodyPr>
            <a:spAutoFit/>
          </a:bodyPr>
          <a:lstStyle/>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Ảnh hưởng đến sự phá huỷ đá.</a:t>
            </a:r>
          </a:p>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Tăng độ ẩm trong đất.</a:t>
            </a:r>
          </a:p>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Ảnh hưởng gián tiếp thông qua thực vật.</a:t>
            </a:r>
          </a:p>
          <a:p>
            <a:pPr algn="ctr">
              <a:spcBef>
                <a:spcPct val="50000"/>
              </a:spcBef>
            </a:pPr>
            <a:endParaRPr lang="en-US" sz="2000" b="1" dirty="0">
              <a:solidFill>
                <a:srgbClr val="030711"/>
              </a:solidFill>
              <a:effectLst>
                <a:outerShdw blurRad="38100" dist="38100" dir="2700000" algn="tl">
                  <a:srgbClr val="C0C0C0"/>
                </a:outerShdw>
              </a:effectLst>
              <a:latin typeface="Times New Roman" pitchFamily="18" charset="0"/>
              <a:cs typeface="Times New Roman" pitchFamily="18" charset="0"/>
            </a:endParaRPr>
          </a:p>
        </p:txBody>
      </p:sp>
      <p:sp>
        <p:nvSpPr>
          <p:cNvPr id="40972" name="Text Box 12"/>
          <p:cNvSpPr txBox="1">
            <a:spLocks noChangeArrowheads="1"/>
          </p:cNvSpPr>
          <p:nvPr/>
        </p:nvSpPr>
        <p:spPr bwMode="auto">
          <a:xfrm>
            <a:off x="3643310" y="142860"/>
            <a:ext cx="1608133" cy="584775"/>
          </a:xfrm>
          <a:prstGeom prst="rect">
            <a:avLst/>
          </a:prstGeom>
          <a:noFill/>
          <a:ln w="9525">
            <a:noFill/>
            <a:miter lim="800000"/>
            <a:headEnd/>
            <a:tailEnd/>
          </a:ln>
          <a:effectLst/>
        </p:spPr>
        <p:txBody>
          <a:bodyPr wrap="none">
            <a:spAutoFit/>
          </a:bodyPr>
          <a:lstStyle/>
          <a:p>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hậu</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Text Box 7"/>
          <p:cNvSpPr txBox="1">
            <a:spLocks noChangeArrowheads="1"/>
          </p:cNvSpPr>
          <p:nvPr/>
        </p:nvSpPr>
        <p:spPr bwMode="auto">
          <a:xfrm>
            <a:off x="3886200" y="628653"/>
            <a:ext cx="1616148" cy="584775"/>
          </a:xfrm>
          <a:prstGeom prst="rect">
            <a:avLst/>
          </a:prstGeom>
          <a:noFill/>
          <a:ln w="9525">
            <a:noFill/>
            <a:miter lim="800000"/>
            <a:headEnd/>
            <a:tailEnd/>
          </a:ln>
          <a:effectLst/>
        </p:spPr>
        <p:txBody>
          <a:bodyPr wrap="none">
            <a:spAutoFit/>
          </a:bodyPr>
          <a:lstStyle/>
          <a:p>
            <a:r>
              <a:rPr lang="en-US" sz="3200" b="1" dirty="0" err="1"/>
              <a:t>Địa</a:t>
            </a:r>
            <a:r>
              <a:rPr lang="en-US" sz="3200" b="1" dirty="0"/>
              <a:t> </a:t>
            </a:r>
            <a:r>
              <a:rPr lang="en-US" sz="3200" b="1" dirty="0" err="1"/>
              <a:t>hình</a:t>
            </a:r>
            <a:endParaRPr lang="en-US" sz="3200" b="1" dirty="0"/>
          </a:p>
        </p:txBody>
      </p:sp>
      <p:pic>
        <p:nvPicPr>
          <p:cNvPr id="33800" name="Picture 8"/>
          <p:cNvPicPr>
            <a:picLocks noChangeAspect="1" noChangeArrowheads="1"/>
          </p:cNvPicPr>
          <p:nvPr/>
        </p:nvPicPr>
        <p:blipFill>
          <a:blip r:embed="rId2"/>
          <a:srcRect/>
          <a:stretch>
            <a:fillRect/>
          </a:stretch>
        </p:blipFill>
        <p:spPr bwMode="auto">
          <a:xfrm>
            <a:off x="0" y="1371602"/>
            <a:ext cx="4267200" cy="2961085"/>
          </a:xfrm>
          <a:prstGeom prst="rect">
            <a:avLst/>
          </a:prstGeom>
          <a:noFill/>
          <a:ln w="9525">
            <a:noFill/>
            <a:miter lim="800000"/>
            <a:headEnd/>
            <a:tailEnd/>
          </a:ln>
        </p:spPr>
      </p:pic>
      <p:sp>
        <p:nvSpPr>
          <p:cNvPr id="33801" name="Text Box 9"/>
          <p:cNvSpPr txBox="1">
            <a:spLocks noChangeArrowheads="1"/>
          </p:cNvSpPr>
          <p:nvPr/>
        </p:nvSpPr>
        <p:spPr bwMode="auto">
          <a:xfrm>
            <a:off x="3429005" y="4000500"/>
            <a:ext cx="524503" cy="369332"/>
          </a:xfrm>
          <a:prstGeom prst="rect">
            <a:avLst/>
          </a:prstGeom>
          <a:noFill/>
          <a:ln w="9525">
            <a:noFill/>
            <a:miter lim="800000"/>
            <a:headEnd/>
            <a:tailEnd/>
          </a:ln>
          <a:effectLst/>
        </p:spPr>
        <p:txBody>
          <a:bodyPr wrap="none">
            <a:spAutoFit/>
          </a:bodyPr>
          <a:lstStyle/>
          <a:p>
            <a:r>
              <a:rPr lang="en-US" b="1" i="1"/>
              <a:t>đất</a:t>
            </a:r>
          </a:p>
        </p:txBody>
      </p:sp>
      <p:pic>
        <p:nvPicPr>
          <p:cNvPr id="33802" name="Picture 10" descr="scan0016"/>
          <p:cNvPicPr>
            <a:picLocks noChangeAspect="1" noChangeArrowheads="1"/>
          </p:cNvPicPr>
          <p:nvPr/>
        </p:nvPicPr>
        <p:blipFill>
          <a:blip r:embed="rId3">
            <a:lum bright="-12000"/>
          </a:blip>
          <a:srcRect t="1695" r="6580"/>
          <a:stretch>
            <a:fillRect/>
          </a:stretch>
        </p:blipFill>
        <p:spPr bwMode="auto">
          <a:xfrm>
            <a:off x="4495800" y="1371602"/>
            <a:ext cx="4648200" cy="30444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799"/>
                                        </p:tgtEl>
                                        <p:attrNameLst>
                                          <p:attrName>style.visibility</p:attrName>
                                        </p:attrNameLst>
                                      </p:cBhvr>
                                      <p:to>
                                        <p:strVal val="visible"/>
                                      </p:to>
                                    </p:set>
                                    <p:anim calcmode="discrete" valueType="clr">
                                      <p:cBhvr override="childStyle">
                                        <p:cTn id="7" dur="80"/>
                                        <p:tgtEl>
                                          <p:spTgt spid="3379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9"/>
                                        </p:tgtEl>
                                        <p:attrNameLst>
                                          <p:attrName>fillcolor</p:attrName>
                                        </p:attrNameLst>
                                      </p:cBhvr>
                                      <p:tavLst>
                                        <p:tav tm="0">
                                          <p:val>
                                            <p:clrVal>
                                              <a:schemeClr val="accent2"/>
                                            </p:clrVal>
                                          </p:val>
                                        </p:tav>
                                        <p:tav tm="50000">
                                          <p:val>
                                            <p:clrVal>
                                              <a:schemeClr val="hlink"/>
                                            </p:clrVal>
                                          </p:val>
                                        </p:tav>
                                      </p:tavLst>
                                    </p:anim>
                                    <p:set>
                                      <p:cBhvr>
                                        <p:cTn id="9" dur="80"/>
                                        <p:tgtEl>
                                          <p:spTgt spid="3379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3800"/>
                                        </p:tgtEl>
                                        <p:attrNameLst>
                                          <p:attrName>style.visibility</p:attrName>
                                        </p:attrNameLst>
                                      </p:cBhvr>
                                      <p:to>
                                        <p:strVal val="visible"/>
                                      </p:to>
                                    </p:set>
                                    <p:animEffect transition="in" filter="blinds(horizontal)">
                                      <p:cBhvr>
                                        <p:cTn id="14" dur="500"/>
                                        <p:tgtEl>
                                          <p:spTgt spid="3380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3801"/>
                                        </p:tgtEl>
                                        <p:attrNameLst>
                                          <p:attrName>style.visibility</p:attrName>
                                        </p:attrNameLst>
                                      </p:cBhvr>
                                      <p:to>
                                        <p:strVal val="visible"/>
                                      </p:to>
                                    </p:set>
                                    <p:animEffect transition="in" filter="blinds(horizontal)">
                                      <p:cBhvr>
                                        <p:cTn id="17" dur="500"/>
                                        <p:tgtEl>
                                          <p:spTgt spid="3380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3802"/>
                                        </p:tgtEl>
                                        <p:attrNameLst>
                                          <p:attrName>style.visibility</p:attrName>
                                        </p:attrNameLst>
                                      </p:cBhvr>
                                      <p:to>
                                        <p:strVal val="visible"/>
                                      </p:to>
                                    </p:set>
                                    <p:animEffect transition="in" filter="blinds(horizontal)">
                                      <p:cBhvr>
                                        <p:cTn id="22"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P spid="3380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Text Box 7"/>
          <p:cNvSpPr txBox="1">
            <a:spLocks noChangeArrowheads="1"/>
          </p:cNvSpPr>
          <p:nvPr/>
        </p:nvSpPr>
        <p:spPr bwMode="auto">
          <a:xfrm>
            <a:off x="3857620" y="142860"/>
            <a:ext cx="1616148" cy="584775"/>
          </a:xfrm>
          <a:prstGeom prst="rect">
            <a:avLst/>
          </a:prstGeom>
          <a:noFill/>
          <a:ln w="9525">
            <a:noFill/>
            <a:miter lim="800000"/>
            <a:headEnd/>
            <a:tailEnd/>
          </a:ln>
          <a:effectLst/>
        </p:spPr>
        <p:txBody>
          <a:bodyPr wrap="none">
            <a:spAutoFit/>
          </a:bodyPr>
          <a:lstStyle/>
          <a:p>
            <a:r>
              <a:rPr lang="en-US" sz="3200" b="1" dirty="0" err="1"/>
              <a:t>Địa</a:t>
            </a:r>
            <a:r>
              <a:rPr lang="en-US" sz="3200" b="1" dirty="0"/>
              <a:t> </a:t>
            </a:r>
            <a:r>
              <a:rPr lang="en-US" sz="3200" b="1" dirty="0" err="1"/>
              <a:t>hình</a:t>
            </a:r>
            <a:endParaRPr lang="en-US" sz="3200" b="1" dirty="0"/>
          </a:p>
        </p:txBody>
      </p:sp>
      <p:pic>
        <p:nvPicPr>
          <p:cNvPr id="33800" name="Picture 8"/>
          <p:cNvPicPr>
            <a:picLocks noChangeAspect="1" noChangeArrowheads="1"/>
          </p:cNvPicPr>
          <p:nvPr/>
        </p:nvPicPr>
        <p:blipFill>
          <a:blip r:embed="rId2"/>
          <a:srcRect/>
          <a:stretch>
            <a:fillRect/>
          </a:stretch>
        </p:blipFill>
        <p:spPr bwMode="auto">
          <a:xfrm>
            <a:off x="0" y="857240"/>
            <a:ext cx="4267200" cy="2961085"/>
          </a:xfrm>
          <a:prstGeom prst="rect">
            <a:avLst/>
          </a:prstGeom>
          <a:noFill/>
          <a:ln w="9525">
            <a:noFill/>
            <a:miter lim="800000"/>
            <a:headEnd/>
            <a:tailEnd/>
          </a:ln>
        </p:spPr>
      </p:pic>
      <p:sp>
        <p:nvSpPr>
          <p:cNvPr id="33801" name="Text Box 9"/>
          <p:cNvSpPr txBox="1">
            <a:spLocks noChangeArrowheads="1"/>
          </p:cNvSpPr>
          <p:nvPr/>
        </p:nvSpPr>
        <p:spPr bwMode="auto">
          <a:xfrm>
            <a:off x="3357558" y="3429006"/>
            <a:ext cx="524503" cy="369332"/>
          </a:xfrm>
          <a:prstGeom prst="rect">
            <a:avLst/>
          </a:prstGeom>
          <a:noFill/>
          <a:ln w="9525">
            <a:noFill/>
            <a:miter lim="800000"/>
            <a:headEnd/>
            <a:tailEnd/>
          </a:ln>
          <a:effectLst/>
        </p:spPr>
        <p:txBody>
          <a:bodyPr wrap="none">
            <a:spAutoFit/>
          </a:bodyPr>
          <a:lstStyle/>
          <a:p>
            <a:r>
              <a:rPr lang="en-US" b="1" i="1" dirty="0" err="1"/>
              <a:t>đất</a:t>
            </a:r>
            <a:endParaRPr lang="en-US" b="1" i="1" dirty="0"/>
          </a:p>
        </p:txBody>
      </p:sp>
      <p:pic>
        <p:nvPicPr>
          <p:cNvPr id="33802" name="Picture 10" descr="scan0016"/>
          <p:cNvPicPr>
            <a:picLocks noChangeAspect="1" noChangeArrowheads="1"/>
          </p:cNvPicPr>
          <p:nvPr/>
        </p:nvPicPr>
        <p:blipFill>
          <a:blip r:embed="rId3">
            <a:lum bright="-12000"/>
          </a:blip>
          <a:srcRect t="1695" r="6580"/>
          <a:stretch>
            <a:fillRect/>
          </a:stretch>
        </p:blipFill>
        <p:spPr bwMode="auto">
          <a:xfrm>
            <a:off x="4357686" y="857241"/>
            <a:ext cx="4648200" cy="2928958"/>
          </a:xfrm>
          <a:prstGeom prst="rect">
            <a:avLst/>
          </a:prstGeom>
          <a:noFill/>
        </p:spPr>
      </p:pic>
      <p:sp>
        <p:nvSpPr>
          <p:cNvPr id="6" name="Rectangle 5"/>
          <p:cNvSpPr/>
          <p:nvPr/>
        </p:nvSpPr>
        <p:spPr>
          <a:xfrm>
            <a:off x="500034" y="3943171"/>
            <a:ext cx="7643866" cy="707886"/>
          </a:xfrm>
          <a:prstGeom prst="rect">
            <a:avLst/>
          </a:prstGeom>
        </p:spPr>
        <p:txBody>
          <a:bodyPr wrap="square">
            <a:spAutoFit/>
          </a:bodyPr>
          <a:lstStyle/>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Độ cao: càng lên cao tầng đất càng mỏng.</a:t>
            </a:r>
          </a:p>
          <a:p>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Độ dốc: nơi bằng phẳng tầng đất dày hơn nơi dốc.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1" name="Picture 7" descr="dathinhthanh1"/>
          <p:cNvPicPr>
            <a:picLocks noChangeAspect="1" noChangeArrowheads="1"/>
          </p:cNvPicPr>
          <p:nvPr/>
        </p:nvPicPr>
        <p:blipFill>
          <a:blip r:embed="rId2"/>
          <a:srcRect/>
          <a:stretch>
            <a:fillRect/>
          </a:stretch>
        </p:blipFill>
        <p:spPr bwMode="auto">
          <a:xfrm>
            <a:off x="500038" y="714364"/>
            <a:ext cx="8339137" cy="3102769"/>
          </a:xfrm>
          <a:prstGeom prst="rect">
            <a:avLst/>
          </a:prstGeom>
          <a:noFill/>
        </p:spPr>
      </p:pic>
      <p:sp>
        <p:nvSpPr>
          <p:cNvPr id="36873" name="Text Box 9"/>
          <p:cNvSpPr txBox="1">
            <a:spLocks noChangeArrowheads="1"/>
          </p:cNvSpPr>
          <p:nvPr/>
        </p:nvSpPr>
        <p:spPr bwMode="auto">
          <a:xfrm>
            <a:off x="3786186" y="142860"/>
            <a:ext cx="1882247" cy="584775"/>
          </a:xfrm>
          <a:prstGeom prst="rect">
            <a:avLst/>
          </a:prstGeom>
          <a:noFill/>
          <a:ln w="9525">
            <a:noFill/>
            <a:miter lim="800000"/>
            <a:headEnd/>
            <a:tailEnd/>
          </a:ln>
          <a:effectLst/>
        </p:spPr>
        <p:txBody>
          <a:bodyPr wrap="none">
            <a:spAutoFit/>
          </a:bodyPr>
          <a:lstStyle/>
          <a:p>
            <a:r>
              <a:rPr lang="en-US" sz="3200" b="1" dirty="0" err="1">
                <a:latin typeface="Times New Roman" pitchFamily="18" charset="0"/>
                <a:cs typeface="Times New Roman" pitchFamily="18" charset="0"/>
              </a:rPr>
              <a:t>Thời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gian</a:t>
            </a:r>
            <a:endParaRPr lang="en-US" sz="3200" b="1" dirty="0">
              <a:latin typeface="Times New Roman" pitchFamily="18" charset="0"/>
              <a:cs typeface="Times New Roman" pitchFamily="18" charset="0"/>
            </a:endParaRPr>
          </a:p>
        </p:txBody>
      </p:sp>
      <p:sp>
        <p:nvSpPr>
          <p:cNvPr id="4" name="Rectangle 3"/>
          <p:cNvSpPr/>
          <p:nvPr/>
        </p:nvSpPr>
        <p:spPr>
          <a:xfrm>
            <a:off x="1285852" y="3943171"/>
            <a:ext cx="6500858" cy="707886"/>
          </a:xfrm>
          <a:prstGeom prst="rect">
            <a:avLst/>
          </a:prstGeom>
        </p:spPr>
        <p:txBody>
          <a:bodyPr wrap="square">
            <a:spAutoFit/>
          </a:bodyPr>
          <a:lstStyle/>
          <a:p>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Biểu thị tác động tổng hợp của các nhân tố.</a:t>
            </a:r>
          </a:p>
          <a:p>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Thời gian hình thành đất lâu hơn, tầng đất dày hơn.</a:t>
            </a:r>
            <a:endParaRPr lang="vi-VN"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6873"/>
                                        </p:tgtEl>
                                        <p:attrNameLst>
                                          <p:attrName>style.visibility</p:attrName>
                                        </p:attrNameLst>
                                      </p:cBhvr>
                                      <p:to>
                                        <p:strVal val="visible"/>
                                      </p:to>
                                    </p:set>
                                    <p:anim calcmode="discrete" valueType="clr">
                                      <p:cBhvr override="childStyle">
                                        <p:cTn id="7" dur="80"/>
                                        <p:tgtEl>
                                          <p:spTgt spid="3687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873"/>
                                        </p:tgtEl>
                                        <p:attrNameLst>
                                          <p:attrName>fillcolor</p:attrName>
                                        </p:attrNameLst>
                                      </p:cBhvr>
                                      <p:tavLst>
                                        <p:tav tm="0">
                                          <p:val>
                                            <p:clrVal>
                                              <a:schemeClr val="accent2"/>
                                            </p:clrVal>
                                          </p:val>
                                        </p:tav>
                                        <p:tav tm="50000">
                                          <p:val>
                                            <p:clrVal>
                                              <a:schemeClr val="hlink"/>
                                            </p:clrVal>
                                          </p:val>
                                        </p:tav>
                                      </p:tavLst>
                                    </p:anim>
                                    <p:set>
                                      <p:cBhvr>
                                        <p:cTn id="9" dur="80"/>
                                        <p:tgtEl>
                                          <p:spTgt spid="3687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6871"/>
                                        </p:tgtEl>
                                        <p:attrNameLst>
                                          <p:attrName>style.visibility</p:attrName>
                                        </p:attrNameLst>
                                      </p:cBhvr>
                                      <p:to>
                                        <p:strVal val="visible"/>
                                      </p:to>
                                    </p:set>
                                    <p:animEffect transition="in" filter="blinds(horizontal)">
                                      <p:cBhvr>
                                        <p:cTn id="14" dur="500"/>
                                        <p:tgtEl>
                                          <p:spTgt spid="3687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Text Box 7"/>
          <p:cNvSpPr txBox="1">
            <a:spLocks noChangeArrowheads="1"/>
          </p:cNvSpPr>
          <p:nvPr/>
        </p:nvSpPr>
        <p:spPr bwMode="auto">
          <a:xfrm>
            <a:off x="0" y="171450"/>
            <a:ext cx="9144000" cy="523220"/>
          </a:xfrm>
          <a:prstGeom prst="rect">
            <a:avLst/>
          </a:prstGeom>
          <a:noFill/>
          <a:ln w="9525">
            <a:noFill/>
            <a:miter lim="800000"/>
            <a:headEnd/>
            <a:tailEnd/>
          </a:ln>
          <a:effectLst/>
        </p:spPr>
        <p:txBody>
          <a:bodyPr wrap="square">
            <a:spAutoFit/>
          </a:bodyPr>
          <a:lstStyle/>
          <a:p>
            <a:pPr algn="ctr"/>
            <a:r>
              <a:rPr lang="en-US" sz="2800" dirty="0">
                <a:solidFill>
                  <a:srgbClr val="FF0000"/>
                </a:solidFill>
                <a:latin typeface="Times New Roman" pitchFamily="18" charset="0"/>
                <a:cs typeface="Times New Roman" pitchFamily="18" charset="0"/>
              </a:rPr>
              <a:t>Con </a:t>
            </a:r>
            <a:r>
              <a:rPr lang="en-US" sz="2800" dirty="0" err="1" smtClean="0">
                <a:solidFill>
                  <a:srgbClr val="FF0000"/>
                </a:solidFill>
                <a:latin typeface="Times New Roman" pitchFamily="18" charset="0"/>
                <a:cs typeface="Times New Roman" pitchFamily="18" charset="0"/>
              </a:rPr>
              <a:t>người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phải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nhân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tố</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hình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đất</a:t>
            </a:r>
            <a:r>
              <a:rPr lang="en-US" sz="2800" dirty="0" smtClean="0">
                <a:solidFill>
                  <a:srgbClr val="FF0000"/>
                </a:solidFill>
                <a:latin typeface="Times New Roman" pitchFamily="18" charset="0"/>
                <a:cs typeface="Times New Roman" pitchFamily="18" charset="0"/>
              </a:rPr>
              <a:t> hay </a:t>
            </a:r>
            <a:r>
              <a:rPr lang="en-US" sz="2800" dirty="0" err="1" smtClean="0">
                <a:solidFill>
                  <a:srgbClr val="FF0000"/>
                </a:solidFill>
                <a:latin typeface="Times New Roman" pitchFamily="18" charset="0"/>
                <a:cs typeface="Times New Roman" pitchFamily="18" charset="0"/>
              </a:rPr>
              <a:t>không</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pic>
        <p:nvPicPr>
          <p:cNvPr id="34826" name="Picture 10" descr="phan"/>
          <p:cNvPicPr>
            <a:picLocks noChangeAspect="1" noChangeArrowheads="1"/>
          </p:cNvPicPr>
          <p:nvPr/>
        </p:nvPicPr>
        <p:blipFill>
          <a:blip r:embed="rId2"/>
          <a:srcRect/>
          <a:stretch>
            <a:fillRect/>
          </a:stretch>
        </p:blipFill>
        <p:spPr bwMode="auto">
          <a:xfrm>
            <a:off x="228600" y="857238"/>
            <a:ext cx="4129086" cy="3371862"/>
          </a:xfrm>
          <a:prstGeom prst="rect">
            <a:avLst/>
          </a:prstGeom>
          <a:noFill/>
        </p:spPr>
      </p:pic>
      <p:pic>
        <p:nvPicPr>
          <p:cNvPr id="34827" name="Picture 11" descr="bonphan NPK"/>
          <p:cNvPicPr>
            <a:picLocks noChangeAspect="1" noChangeArrowheads="1"/>
          </p:cNvPicPr>
          <p:nvPr/>
        </p:nvPicPr>
        <p:blipFill>
          <a:blip r:embed="rId3"/>
          <a:srcRect/>
          <a:stretch>
            <a:fillRect/>
          </a:stretch>
        </p:blipFill>
        <p:spPr bwMode="auto">
          <a:xfrm>
            <a:off x="4500562" y="857239"/>
            <a:ext cx="4514880" cy="33361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blinds(horizontal)">
                                      <p:cBhvr>
                                        <p:cTn id="7"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ext Box 7"/>
          <p:cNvSpPr txBox="1">
            <a:spLocks noChangeArrowheads="1"/>
          </p:cNvSpPr>
          <p:nvPr/>
        </p:nvSpPr>
        <p:spPr bwMode="auto">
          <a:xfrm>
            <a:off x="3962405" y="457203"/>
            <a:ext cx="2037737" cy="584775"/>
          </a:xfrm>
          <a:prstGeom prst="rect">
            <a:avLst/>
          </a:prstGeom>
          <a:noFill/>
          <a:ln w="9525">
            <a:noFill/>
            <a:miter lim="800000"/>
            <a:headEnd/>
            <a:tailEnd/>
          </a:ln>
          <a:effectLst/>
        </p:spPr>
        <p:txBody>
          <a:bodyPr wrap="none">
            <a:spAutoFit/>
          </a:bodyPr>
          <a:lstStyle/>
          <a:p>
            <a:r>
              <a:rPr lang="en-US" sz="3200" b="1" dirty="0">
                <a:latin typeface="Times New Roman" pitchFamily="18" charset="0"/>
                <a:cs typeface="Times New Roman" pitchFamily="18" charset="0"/>
              </a:rPr>
              <a:t>Con </a:t>
            </a:r>
            <a:r>
              <a:rPr lang="en-US" sz="3200" b="1" dirty="0" err="1">
                <a:latin typeface="Times New Roman" pitchFamily="18" charset="0"/>
                <a:cs typeface="Times New Roman" pitchFamily="18" charset="0"/>
              </a:rPr>
              <a:t>người</a:t>
            </a:r>
            <a:endParaRPr lang="en-US" sz="3200" b="1" dirty="0">
              <a:latin typeface="Times New Roman" pitchFamily="18" charset="0"/>
              <a:cs typeface="Times New Roman" pitchFamily="18" charset="0"/>
            </a:endParaRPr>
          </a:p>
        </p:txBody>
      </p:sp>
      <p:pic>
        <p:nvPicPr>
          <p:cNvPr id="47115" name="Picture 11" descr="1264578946"/>
          <p:cNvPicPr>
            <a:picLocks noChangeAspect="1" noChangeArrowheads="1"/>
          </p:cNvPicPr>
          <p:nvPr/>
        </p:nvPicPr>
        <p:blipFill>
          <a:blip r:embed="rId2"/>
          <a:srcRect/>
          <a:stretch>
            <a:fillRect/>
          </a:stretch>
        </p:blipFill>
        <p:spPr bwMode="auto">
          <a:xfrm>
            <a:off x="4643438" y="1200151"/>
            <a:ext cx="4348162" cy="3157538"/>
          </a:xfrm>
          <a:prstGeom prst="rect">
            <a:avLst/>
          </a:prstGeom>
          <a:noFill/>
        </p:spPr>
      </p:pic>
      <p:pic>
        <p:nvPicPr>
          <p:cNvPr id="47116" name="Picture 12" descr="Chat pha rung"/>
          <p:cNvPicPr>
            <a:picLocks noChangeAspect="1" noChangeArrowheads="1"/>
          </p:cNvPicPr>
          <p:nvPr/>
        </p:nvPicPr>
        <p:blipFill>
          <a:blip r:embed="rId3"/>
          <a:srcRect/>
          <a:stretch>
            <a:fillRect/>
          </a:stretch>
        </p:blipFill>
        <p:spPr bwMode="auto">
          <a:xfrm>
            <a:off x="228600" y="1200150"/>
            <a:ext cx="4271962" cy="3086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15"/>
                                        </p:tgtEl>
                                        <p:attrNameLst>
                                          <p:attrName>style.visibility</p:attrName>
                                        </p:attrNameLst>
                                      </p:cBhvr>
                                      <p:to>
                                        <p:strVal val="visible"/>
                                      </p:to>
                                    </p:set>
                                    <p:animEffect transition="in" filter="blinds(horizontal)">
                                      <p:cBhvr>
                                        <p:cTn id="7" dur="500"/>
                                        <p:tgtEl>
                                          <p:spTgt spid="47115"/>
                                        </p:tgtEl>
                                      </p:cBhvr>
                                    </p:animEffect>
                                  </p:childTnLst>
                                </p:cTn>
                              </p:par>
                              <p:par>
                                <p:cTn id="8" presetID="3" presetClass="entr" presetSubtype="10" fill="hold" nodeType="withEffect">
                                  <p:stCondLst>
                                    <p:cond delay="0"/>
                                  </p:stCondLst>
                                  <p:childTnLst>
                                    <p:set>
                                      <p:cBhvr>
                                        <p:cTn id="9" dur="1" fill="hold">
                                          <p:stCondLst>
                                            <p:cond delay="0"/>
                                          </p:stCondLst>
                                        </p:cTn>
                                        <p:tgtEl>
                                          <p:spTgt spid="47116"/>
                                        </p:tgtEl>
                                        <p:attrNameLst>
                                          <p:attrName>style.visibility</p:attrName>
                                        </p:attrNameLst>
                                      </p:cBhvr>
                                      <p:to>
                                        <p:strVal val="visible"/>
                                      </p:to>
                                    </p:set>
                                    <p:animEffect transition="in" filter="blinds(horizontal)">
                                      <p:cBhvr>
                                        <p:cTn id="10" dur="5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2951"/>
            <a:ext cx="8915400" cy="3108543"/>
          </a:xfrm>
          <a:prstGeom prst="rect">
            <a:avLst/>
          </a:prstGeom>
        </p:spPr>
        <p:txBody>
          <a:bodyPr wrap="square">
            <a:spAutoFit/>
          </a:bodyPr>
          <a:lstStyle/>
          <a:p>
            <a:pPr algn="just"/>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tế</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núi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hp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TextBox 2"/>
          <p:cNvSpPr txBox="1"/>
          <p:nvPr/>
        </p:nvSpPr>
        <p:spPr>
          <a:xfrm>
            <a:off x="2514600" y="228601"/>
            <a:ext cx="4038600" cy="584775"/>
          </a:xfrm>
          <a:prstGeom prst="rect">
            <a:avLst/>
          </a:prstGeom>
          <a:noFill/>
        </p:spPr>
        <p:txBody>
          <a:bodyPr wrap="square" rtlCol="0">
            <a:spAutoFit/>
          </a:bodyPr>
          <a:lstStyle/>
          <a:p>
            <a:pPr algn="ctr"/>
            <a:r>
              <a:rPr lang="en-US" sz="3200" b="1" dirty="0" err="1" smtClean="0">
                <a:solidFill>
                  <a:srgbClr val="002060"/>
                </a:solidFill>
                <a:latin typeface="Times New Roman" pitchFamily="18" charset="0"/>
                <a:cs typeface="Times New Roman" pitchFamily="18" charset="0"/>
              </a:rPr>
              <a:t>Em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có</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biết</a:t>
            </a:r>
            <a:r>
              <a:rPr lang="en-US" sz="3200" b="1" dirty="0" smtClean="0">
                <a:solidFill>
                  <a:srgbClr val="002060"/>
                </a:solidFill>
                <a:latin typeface="Times New Roman" pitchFamily="18" charset="0"/>
                <a:cs typeface="Times New Roman" pitchFamily="18" charset="0"/>
              </a:rPr>
              <a:t>?</a:t>
            </a:r>
            <a:endParaRPr lang="en-US" sz="32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28603"/>
            <a:ext cx="7924800" cy="584775"/>
          </a:xfrm>
          <a:prstGeom prst="rect">
            <a:avLst/>
          </a:prstGeom>
          <a:noFill/>
        </p:spPr>
        <p:txBody>
          <a:bodyPr wrap="square" rtlCol="0">
            <a:spAutoFit/>
          </a:bodyPr>
          <a:lstStyle/>
          <a:p>
            <a:r>
              <a:rPr lang="en-US" sz="3200" b="1" dirty="0" smtClean="0">
                <a:solidFill>
                  <a:schemeClr val="tx2"/>
                </a:solidFill>
                <a:latin typeface="Times New Roman" pitchFamily="18" charset="0"/>
                <a:cs typeface="Times New Roman" pitchFamily="18" charset="0"/>
              </a:rPr>
              <a:t>4. </a:t>
            </a:r>
            <a:r>
              <a:rPr lang="en-US" sz="3200" b="1" dirty="0" err="1" smtClean="0">
                <a:solidFill>
                  <a:schemeClr val="tx2"/>
                </a:solidFill>
                <a:latin typeface="Times New Roman" pitchFamily="18" charset="0"/>
                <a:cs typeface="Times New Roman" pitchFamily="18" charset="0"/>
              </a:rPr>
              <a:t>Một</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số</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nhóm</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đất</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điển</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hình</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trên</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Trái</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đất</a:t>
            </a:r>
            <a:endParaRPr lang="en-US" sz="3200" b="1" dirty="0">
              <a:solidFill>
                <a:schemeClr val="tx2"/>
              </a:solidFill>
              <a:latin typeface="Times New Roman" pitchFamily="18" charset="0"/>
              <a:cs typeface="Times New Roman" pitchFamily="18" charset="0"/>
            </a:endParaRPr>
          </a:p>
        </p:txBody>
      </p:sp>
      <p:sp>
        <p:nvSpPr>
          <p:cNvPr id="5" name="TextBox 4"/>
          <p:cNvSpPr txBox="1"/>
          <p:nvPr/>
        </p:nvSpPr>
        <p:spPr>
          <a:xfrm>
            <a:off x="838200" y="742953"/>
            <a:ext cx="6858000" cy="584775"/>
          </a:xfrm>
          <a:prstGeom prst="rect">
            <a:avLst/>
          </a:prstGeom>
          <a:noFill/>
        </p:spPr>
        <p:txBody>
          <a:bodyPr wrap="square" rtlCol="0">
            <a:spAutoFit/>
          </a:bodyPr>
          <a:lstStyle/>
          <a:p>
            <a:r>
              <a:rPr lang="en-US" dirty="0" smtClean="0"/>
              <a:t> </a:t>
            </a:r>
            <a:r>
              <a:rPr lang="nl-NL" sz="3200" dirty="0" smtClean="0">
                <a:latin typeface="Times New Roman" pitchFamily="18" charset="0"/>
                <a:cs typeface="Times New Roman" pitchFamily="18" charset="0"/>
              </a:rPr>
              <a:t>Dựa vào đâu để chia ra các nhóm đất?</a:t>
            </a:r>
            <a:endParaRPr lang="en-US" sz="3200" dirty="0">
              <a:latin typeface="Times New Roman" pitchFamily="18" charset="0"/>
              <a:cs typeface="Times New Roman" pitchFamily="18" charset="0"/>
            </a:endParaRPr>
          </a:p>
        </p:txBody>
      </p:sp>
      <p:sp>
        <p:nvSpPr>
          <p:cNvPr id="9" name="TextBox 8"/>
          <p:cNvSpPr txBox="1"/>
          <p:nvPr/>
        </p:nvSpPr>
        <p:spPr>
          <a:xfrm>
            <a:off x="304800" y="1314450"/>
            <a:ext cx="8458200" cy="1077218"/>
          </a:xfrm>
          <a:prstGeom prst="rect">
            <a:avLst/>
          </a:prstGeom>
          <a:noFill/>
        </p:spPr>
        <p:txBody>
          <a:bodyPr wrap="square" rtlCol="0">
            <a:spAutoFit/>
          </a:bodyPr>
          <a:lstStyle/>
          <a:p>
            <a:pPr algn="just"/>
            <a:r>
              <a:rPr lang="vi-VN"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Dựa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tính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ta </a:t>
            </a:r>
            <a:r>
              <a:rPr lang="en-US" sz="3200" dirty="0" err="1" smtClean="0">
                <a:latin typeface="Times New Roman" pitchFamily="18" charset="0"/>
                <a:cs typeface="Times New Roman" pitchFamily="18" charset="0"/>
              </a:rPr>
              <a:t>phân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6" name="Rectangle 1"/>
          <p:cNvSpPr>
            <a:spLocks noChangeArrowheads="1"/>
          </p:cNvSpPr>
          <p:nvPr/>
        </p:nvSpPr>
        <p:spPr bwMode="auto">
          <a:xfrm>
            <a:off x="457200" y="2571752"/>
            <a:ext cx="82296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3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Kể tên các nhóm đất điển hình trên Trái đất?</a:t>
            </a:r>
            <a:endParaRPr kumimoji="0" lang="nl-NL"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7" name="Rectangle 6"/>
          <p:cNvSpPr/>
          <p:nvPr/>
        </p:nvSpPr>
        <p:spPr>
          <a:xfrm>
            <a:off x="304800" y="2724150"/>
            <a:ext cx="8229600" cy="1569660"/>
          </a:xfrm>
          <a:prstGeom prst="rect">
            <a:avLst/>
          </a:prstGeom>
        </p:spPr>
        <p:txBody>
          <a:bodyPr wrap="square">
            <a:spAutoFit/>
          </a:bodyPr>
          <a:lstStyle/>
          <a:p>
            <a:pPr algn="just"/>
            <a:r>
              <a:rPr lang="vi-VN" sz="3200" dirty="0" smtClean="0">
                <a:latin typeface="+mj-lt"/>
              </a:rPr>
              <a:t>- Một số nhóm đất điển hình: Đất đen thảo nguyên ôn đới, đất pốt dôn v</a:t>
            </a:r>
            <a:r>
              <a:rPr lang="en-US" sz="3200" dirty="0" smtClean="0">
                <a:latin typeface="Times New Roman" pitchFamily="18" charset="0"/>
                <a:cs typeface="Times New Roman" pitchFamily="18" charset="0"/>
              </a:rPr>
              <a:t>à</a:t>
            </a:r>
            <a:r>
              <a:rPr lang="vi-VN" sz="3200" dirty="0" smtClean="0">
                <a:latin typeface="+mj-lt"/>
              </a:rPr>
              <a:t> đất đỏ vàng nhiệt đới là một số nhóm đất đi</a:t>
            </a:r>
            <a:r>
              <a:rPr lang="en-US" sz="3200" dirty="0" smtClean="0">
                <a:latin typeface="Times New Roman" pitchFamily="18" charset="0"/>
                <a:cs typeface="Times New Roman" pitchFamily="18" charset="0"/>
              </a:rPr>
              <a:t>ể</a:t>
            </a:r>
            <a:r>
              <a:rPr lang="vi-VN" sz="3200" dirty="0" smtClean="0">
                <a:latin typeface="+mj-lt"/>
              </a:rPr>
              <a:t>n hình. </a:t>
            </a:r>
            <a:endParaRPr lang="en-US"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1" nodeType="clickEffect">
                                  <p:stCondLst>
                                    <p:cond delay="0"/>
                                  </p:stCondLst>
                                  <p:childTnLst>
                                    <p:animEffect transition="out" filter="circle(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6" grpId="0"/>
      <p:bldP spid="6" grpId="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Admin\Downloads\large_1617183826487.jpg"/>
          <p:cNvPicPr>
            <a:picLocks noChangeAspect="1" noChangeArrowheads="1"/>
          </p:cNvPicPr>
          <p:nvPr/>
        </p:nvPicPr>
        <p:blipFill>
          <a:blip r:embed="rId2"/>
          <a:srcRect/>
          <a:stretch>
            <a:fillRect/>
          </a:stretch>
        </p:blipFill>
        <p:spPr bwMode="auto">
          <a:xfrm>
            <a:off x="762000" y="285752"/>
            <a:ext cx="7924800" cy="461590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04"/>
          <p:cNvPicPr>
            <a:picLocks noChangeAspect="1" noChangeArrowheads="1"/>
          </p:cNvPicPr>
          <p:nvPr/>
        </p:nvPicPr>
        <p:blipFill>
          <a:blip r:embed="rId2"/>
          <a:srcRect/>
          <a:stretch>
            <a:fillRect/>
          </a:stretch>
        </p:blipFill>
        <p:spPr bwMode="auto">
          <a:xfrm>
            <a:off x="3429000" y="933450"/>
            <a:ext cx="2971800" cy="1866900"/>
          </a:xfrm>
          <a:prstGeom prst="rect">
            <a:avLst/>
          </a:prstGeom>
          <a:noFill/>
          <a:ln w="38100" cmpd="dbl">
            <a:noFill/>
            <a:miter lim="800000"/>
            <a:headEnd/>
            <a:tailEnd/>
          </a:ln>
          <a:effectLst/>
        </p:spPr>
      </p:pic>
      <p:pic>
        <p:nvPicPr>
          <p:cNvPr id="7177" name="Picture 9" descr="06"/>
          <p:cNvPicPr>
            <a:picLocks noChangeAspect="1" noChangeArrowheads="1"/>
          </p:cNvPicPr>
          <p:nvPr/>
        </p:nvPicPr>
        <p:blipFill>
          <a:blip r:embed="rId3"/>
          <a:srcRect/>
          <a:stretch>
            <a:fillRect/>
          </a:stretch>
        </p:blipFill>
        <p:spPr bwMode="auto">
          <a:xfrm>
            <a:off x="3408744" y="3028952"/>
            <a:ext cx="3068256" cy="2047875"/>
          </a:xfrm>
          <a:prstGeom prst="rect">
            <a:avLst/>
          </a:prstGeom>
          <a:noFill/>
          <a:ln w="38100" cmpd="dbl">
            <a:noFill/>
            <a:miter lim="800000"/>
            <a:headEnd/>
            <a:tailEnd/>
          </a:ln>
          <a:effectLst/>
        </p:spPr>
      </p:pic>
      <p:pic>
        <p:nvPicPr>
          <p:cNvPr id="7179" name="Picture 11" descr="phau dien dat"/>
          <p:cNvPicPr>
            <a:picLocks noChangeAspect="1" noChangeArrowheads="1"/>
          </p:cNvPicPr>
          <p:nvPr/>
        </p:nvPicPr>
        <p:blipFill>
          <a:blip r:embed="rId4"/>
          <a:srcRect/>
          <a:stretch>
            <a:fillRect/>
          </a:stretch>
        </p:blipFill>
        <p:spPr bwMode="auto">
          <a:xfrm>
            <a:off x="168801" y="881509"/>
            <a:ext cx="3031603" cy="1943100"/>
          </a:xfrm>
          <a:prstGeom prst="rect">
            <a:avLst/>
          </a:prstGeom>
          <a:noFill/>
        </p:spPr>
      </p:pic>
      <p:pic>
        <p:nvPicPr>
          <p:cNvPr id="7180" name="Picture 12"/>
          <p:cNvPicPr>
            <a:picLocks noChangeAspect="1" noChangeArrowheads="1"/>
          </p:cNvPicPr>
          <p:nvPr/>
        </p:nvPicPr>
        <p:blipFill>
          <a:blip r:embed="rId5" cstate="print"/>
          <a:srcRect/>
          <a:stretch>
            <a:fillRect/>
          </a:stretch>
        </p:blipFill>
        <p:spPr bwMode="auto">
          <a:xfrm>
            <a:off x="228600" y="3028952"/>
            <a:ext cx="2971800" cy="2066925"/>
          </a:xfrm>
          <a:prstGeom prst="rect">
            <a:avLst/>
          </a:prstGeom>
          <a:noFill/>
          <a:ln w="9525">
            <a:noFill/>
            <a:miter lim="800000"/>
            <a:headEnd/>
            <a:tailEnd/>
          </a:ln>
        </p:spPr>
      </p:pic>
      <p:sp>
        <p:nvSpPr>
          <p:cNvPr id="9" name="TextBox 8"/>
          <p:cNvSpPr txBox="1"/>
          <p:nvPr/>
        </p:nvSpPr>
        <p:spPr>
          <a:xfrm>
            <a:off x="6629403" y="971550"/>
            <a:ext cx="2286001"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mỏng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bởi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phì</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0" name="TextBox 9"/>
          <p:cNvSpPr txBox="1"/>
          <p:nvPr/>
        </p:nvSpPr>
        <p:spPr>
          <a:xfrm>
            <a:off x="477456" y="158177"/>
            <a:ext cx="2951544" cy="584775"/>
          </a:xfrm>
          <a:prstGeom prst="rect">
            <a:avLst/>
          </a:prstGeom>
          <a:noFill/>
        </p:spPr>
        <p:txBody>
          <a:bodyPr wrap="square" rtlCol="0">
            <a:spAutoFit/>
          </a:bodyPr>
          <a:lstStyle/>
          <a:p>
            <a:r>
              <a:rPr lang="en-US" sz="3200" b="1" dirty="0" smtClean="0">
                <a:solidFill>
                  <a:schemeClr val="tx2"/>
                </a:solidFill>
                <a:latin typeface="Times New Roman" pitchFamily="18" charset="0"/>
                <a:cs typeface="Times New Roman" pitchFamily="18" charset="0"/>
              </a:rPr>
              <a:t>1. </a:t>
            </a:r>
            <a:r>
              <a:rPr lang="en-US" sz="3200" b="1" dirty="0" err="1" smtClean="0">
                <a:solidFill>
                  <a:schemeClr val="tx2"/>
                </a:solidFill>
                <a:latin typeface="Times New Roman" pitchFamily="18" charset="0"/>
                <a:cs typeface="Times New Roman" pitchFamily="18" charset="0"/>
              </a:rPr>
              <a:t>Các</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tầng</a:t>
            </a:r>
            <a:r>
              <a:rPr lang="en-US" sz="3200" b="1" dirty="0" smtClean="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đất</a:t>
            </a:r>
            <a:endParaRPr lang="en-US" sz="3200" b="1" dirty="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blinds(horizontal)">
                                      <p:cBhvr>
                                        <p:cTn id="7" dur="500"/>
                                        <p:tgtEl>
                                          <p:spTgt spid="71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6"/>
                                        </p:tgtEl>
                                        <p:attrNameLst>
                                          <p:attrName>style.visibility</p:attrName>
                                        </p:attrNameLst>
                                      </p:cBhvr>
                                      <p:to>
                                        <p:strVal val="visible"/>
                                      </p:to>
                                    </p:set>
                                    <p:animEffect transition="in" filter="blinds(horizontal)">
                                      <p:cBhvr>
                                        <p:cTn id="12" dur="500"/>
                                        <p:tgtEl>
                                          <p:spTgt spid="71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80"/>
                                        </p:tgtEl>
                                        <p:attrNameLst>
                                          <p:attrName>style.visibility</p:attrName>
                                        </p:attrNameLst>
                                      </p:cBhvr>
                                      <p:to>
                                        <p:strVal val="visible"/>
                                      </p:to>
                                    </p:set>
                                    <p:animEffect transition="in" filter="blinds(horizontal)">
                                      <p:cBhvr>
                                        <p:cTn id="17" dur="500"/>
                                        <p:tgtEl>
                                          <p:spTgt spid="718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177"/>
                                        </p:tgtEl>
                                        <p:attrNameLst>
                                          <p:attrName>style.visibility</p:attrName>
                                        </p:attrNameLst>
                                      </p:cBhvr>
                                      <p:to>
                                        <p:strVal val="visible"/>
                                      </p:to>
                                    </p:set>
                                    <p:animEffect transition="in" filter="blinds(horizontal)">
                                      <p:cBhvr>
                                        <p:cTn id="22" dur="500"/>
                                        <p:tgtEl>
                                          <p:spTgt spid="717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descr="C:\Users\Admin\Downloads\Tai-sao-dat-den-thao-nguyen-lai-co-do-phi-cao-1118.jpg"/>
          <p:cNvPicPr>
            <a:picLocks noGrp="1" noChangeAspect="1" noChangeArrowheads="1"/>
          </p:cNvPicPr>
          <p:nvPr>
            <p:ph idx="1"/>
          </p:nvPr>
        </p:nvPicPr>
        <p:blipFill rotWithShape="1">
          <a:blip r:embed="rId2"/>
          <a:srcRect l="14606" t="18635" r="7984" b="3367"/>
          <a:stretch/>
        </p:blipFill>
        <p:spPr bwMode="auto">
          <a:xfrm>
            <a:off x="457200" y="514350"/>
            <a:ext cx="3810000" cy="3476626"/>
          </a:xfrm>
          <a:prstGeom prst="rect">
            <a:avLst/>
          </a:prstGeom>
          <a:noFill/>
        </p:spPr>
      </p:pic>
      <p:sp>
        <p:nvSpPr>
          <p:cNvPr id="5" name="TextBox 4"/>
          <p:cNvSpPr txBox="1"/>
          <p:nvPr/>
        </p:nvSpPr>
        <p:spPr>
          <a:xfrm>
            <a:off x="76200" y="4253444"/>
            <a:ext cx="42672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endParaRPr lang="en-US" sz="2800" dirty="0">
              <a:latin typeface="Times New Roman" pitchFamily="18" charset="0"/>
              <a:cs typeface="Times New Roman" pitchFamily="18" charset="0"/>
            </a:endParaRPr>
          </a:p>
        </p:txBody>
      </p:sp>
      <p:pic>
        <p:nvPicPr>
          <p:cNvPr id="52227" name="Picture 3" descr="C:\Users\Admin\Downloads\Oxisol.jpg"/>
          <p:cNvPicPr>
            <a:picLocks noChangeAspect="1" noChangeArrowheads="1"/>
          </p:cNvPicPr>
          <p:nvPr/>
        </p:nvPicPr>
        <p:blipFill>
          <a:blip r:embed="rId3"/>
          <a:srcRect/>
          <a:stretch>
            <a:fillRect/>
          </a:stretch>
        </p:blipFill>
        <p:spPr bwMode="auto">
          <a:xfrm>
            <a:off x="4572000" y="514350"/>
            <a:ext cx="4191000" cy="3476626"/>
          </a:xfrm>
          <a:prstGeom prst="rect">
            <a:avLst/>
          </a:prstGeom>
          <a:noFill/>
        </p:spPr>
      </p:pic>
      <p:sp>
        <p:nvSpPr>
          <p:cNvPr id="7" name="TextBox 6"/>
          <p:cNvSpPr txBox="1"/>
          <p:nvPr/>
        </p:nvSpPr>
        <p:spPr>
          <a:xfrm>
            <a:off x="4724400" y="4279613"/>
            <a:ext cx="401738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đới</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blinds(horizontal)">
                                      <p:cBhvr>
                                        <p:cTn id="7" dur="500"/>
                                        <p:tgtEl>
                                          <p:spTgt spid="522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52226"/>
                                        </p:tgtEl>
                                      </p:cBhvr>
                                    </p:animEffect>
                                    <p:set>
                                      <p:cBhvr>
                                        <p:cTn id="15" dur="1" fill="hold">
                                          <p:stCondLst>
                                            <p:cond delay="499"/>
                                          </p:stCondLst>
                                        </p:cTn>
                                        <p:tgtEl>
                                          <p:spTgt spid="52226"/>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2227"/>
                                        </p:tgtEl>
                                        <p:attrNameLst>
                                          <p:attrName>style.visibility</p:attrName>
                                        </p:attrNameLst>
                                      </p:cBhvr>
                                      <p:to>
                                        <p:strVal val="visible"/>
                                      </p:to>
                                    </p:set>
                                    <p:animEffect transition="in" filter="blinds(horizontal)">
                                      <p:cBhvr>
                                        <p:cTn id="23" dur="500"/>
                                        <p:tgtEl>
                                          <p:spTgt spid="5222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ntent Placeholder 3"/>
          <p:cNvGrpSpPr>
            <a:grpSpLocks noGrp="1"/>
          </p:cNvGrpSpPr>
          <p:nvPr/>
        </p:nvGrpSpPr>
        <p:grpSpPr bwMode="auto">
          <a:xfrm>
            <a:off x="3429000" y="0"/>
            <a:ext cx="5257802" cy="5143500"/>
            <a:chOff x="1595" y="0"/>
            <a:chExt cx="4165" cy="4320"/>
          </a:xfrm>
        </p:grpSpPr>
        <p:pic>
          <p:nvPicPr>
            <p:cNvPr id="5" name="Picture 4" descr="Hinh 36"/>
            <p:cNvPicPr>
              <a:picLocks noChangeAspect="1" noChangeArrowheads="1"/>
            </p:cNvPicPr>
            <p:nvPr/>
          </p:nvPicPr>
          <p:blipFill>
            <a:blip r:embed="rId2"/>
            <a:srcRect/>
            <a:stretch>
              <a:fillRect/>
            </a:stretch>
          </p:blipFill>
          <p:spPr bwMode="auto">
            <a:xfrm>
              <a:off x="2482" y="0"/>
              <a:ext cx="2931" cy="4320"/>
            </a:xfrm>
            <a:prstGeom prst="rect">
              <a:avLst/>
            </a:prstGeom>
            <a:noFill/>
            <a:ln w="9525">
              <a:solidFill>
                <a:srgbClr val="CC99FF"/>
              </a:solidFill>
              <a:miter lim="800000"/>
              <a:headEnd/>
              <a:tailEnd/>
            </a:ln>
            <a:effectLst/>
          </p:spPr>
        </p:pic>
        <p:sp>
          <p:nvSpPr>
            <p:cNvPr id="6" name="Rectangle 5"/>
            <p:cNvSpPr>
              <a:spLocks noChangeArrowheads="1"/>
            </p:cNvSpPr>
            <p:nvPr/>
          </p:nvSpPr>
          <p:spPr bwMode="auto">
            <a:xfrm>
              <a:off x="1595" y="0"/>
              <a:ext cx="248" cy="4320"/>
            </a:xfrm>
            <a:prstGeom prst="rect">
              <a:avLst/>
            </a:prstGeom>
            <a:solidFill>
              <a:schemeClr val="bg1"/>
            </a:solidFill>
            <a:ln w="9525">
              <a:noFill/>
              <a:miter lim="800000"/>
              <a:headEnd/>
              <a:tailEnd/>
            </a:ln>
            <a:effectLst/>
          </p:spPr>
          <p:txBody>
            <a:bodyPr wrap="none" anchor="ctr"/>
            <a:lstStyle/>
            <a:p>
              <a:endParaRPr lang="en-US"/>
            </a:p>
          </p:txBody>
        </p:sp>
        <p:sp>
          <p:nvSpPr>
            <p:cNvPr id="8" name="Rectangle 7"/>
            <p:cNvSpPr>
              <a:spLocks noChangeArrowheads="1"/>
            </p:cNvSpPr>
            <p:nvPr/>
          </p:nvSpPr>
          <p:spPr bwMode="auto">
            <a:xfrm>
              <a:off x="5449" y="0"/>
              <a:ext cx="311" cy="4320"/>
            </a:xfrm>
            <a:prstGeom prst="rect">
              <a:avLst/>
            </a:prstGeom>
            <a:solidFill>
              <a:schemeClr val="bg1"/>
            </a:solidFill>
            <a:ln w="9525">
              <a:noFill/>
              <a:miter lim="800000"/>
              <a:headEnd/>
              <a:tailEnd/>
            </a:ln>
            <a:effectLst/>
          </p:spPr>
          <p:txBody>
            <a:bodyPr wrap="none" anchor="ctr"/>
            <a:lstStyle/>
            <a:p>
              <a:endParaRPr lang="en-US"/>
            </a:p>
          </p:txBody>
        </p:sp>
        <p:sp>
          <p:nvSpPr>
            <p:cNvPr id="11" name="Rectangle 10"/>
            <p:cNvSpPr>
              <a:spLocks noChangeArrowheads="1"/>
            </p:cNvSpPr>
            <p:nvPr/>
          </p:nvSpPr>
          <p:spPr bwMode="auto">
            <a:xfrm>
              <a:off x="1848" y="2888"/>
              <a:ext cx="48" cy="1048"/>
            </a:xfrm>
            <a:prstGeom prst="rect">
              <a:avLst/>
            </a:prstGeom>
            <a:solidFill>
              <a:schemeClr val="bg1"/>
            </a:solidFill>
            <a:ln w="9525">
              <a:noFill/>
              <a:miter lim="800000"/>
              <a:headEnd/>
              <a:tailEnd/>
            </a:ln>
            <a:effectLst/>
          </p:spPr>
          <p:txBody>
            <a:bodyPr wrap="none" anchor="ctr"/>
            <a:lstStyle/>
            <a:p>
              <a:endParaRPr lang="en-US"/>
            </a:p>
          </p:txBody>
        </p:sp>
      </p:grpSp>
      <p:sp>
        <p:nvSpPr>
          <p:cNvPr id="3" name="TextBox 2"/>
          <p:cNvSpPr txBox="1"/>
          <p:nvPr/>
        </p:nvSpPr>
        <p:spPr>
          <a:xfrm>
            <a:off x="609600" y="742950"/>
            <a:ext cx="3429000"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Tx/>
              <a:buChar char="-"/>
            </a:pPr>
            <a:r>
              <a:rPr lang="vi-VN" sz="2000" dirty="0" smtClean="0">
                <a:solidFill>
                  <a:srgbClr val="FF0000"/>
                </a:solidFill>
                <a:latin typeface="+mj-lt"/>
                <a:cs typeface="#9Slide03 Arima Madurai ExtraBo" pitchFamily="2" charset="0"/>
              </a:rPr>
              <a:t>Đất phù sa</a:t>
            </a:r>
            <a:r>
              <a:rPr lang="vi-VN" sz="2000" dirty="0" smtClean="0">
                <a:latin typeface="+mj-lt"/>
                <a:cs typeface="#9Slide03 Arima Madurai ExtraBo" pitchFamily="2" charset="0"/>
              </a:rPr>
              <a:t>: Đồng bằng sông Hồng, đồng bằng sông Cửu Long và dải đồng bằng ven biển.</a:t>
            </a:r>
          </a:p>
          <a:p>
            <a:pPr marL="285750" indent="-285750" algn="just">
              <a:buFontTx/>
              <a:buChar char="-"/>
            </a:pPr>
            <a:r>
              <a:rPr lang="vi-VN" sz="2000" dirty="0" smtClean="0">
                <a:solidFill>
                  <a:srgbClr val="FF0000"/>
                </a:solidFill>
                <a:latin typeface="+mj-lt"/>
                <a:cs typeface="#9Slide03 Arima Madurai ExtraBo" pitchFamily="2" charset="0"/>
              </a:rPr>
              <a:t>Đất xám</a:t>
            </a:r>
            <a:r>
              <a:rPr lang="vi-VN" sz="2000" dirty="0" smtClean="0">
                <a:latin typeface="+mj-lt"/>
                <a:cs typeface="#9Slide03 Arima Madurai ExtraBo" pitchFamily="2" charset="0"/>
              </a:rPr>
              <a:t>: vùng Đông Nam Bộ.</a:t>
            </a:r>
          </a:p>
          <a:p>
            <a:pPr marL="285750" indent="-285750" algn="just">
              <a:buFontTx/>
              <a:buChar char="-"/>
            </a:pPr>
            <a:r>
              <a:rPr lang="vi-VN" sz="2000" dirty="0" smtClean="0">
                <a:solidFill>
                  <a:srgbClr val="FF0000"/>
                </a:solidFill>
                <a:latin typeface="+mj-lt"/>
                <a:cs typeface="#9Slide03 Arima Madurai ExtraBo" pitchFamily="2" charset="0"/>
              </a:rPr>
              <a:t>Đất feralit trên đá vôi </a:t>
            </a:r>
            <a:r>
              <a:rPr lang="vi-VN" sz="2000" dirty="0" smtClean="0">
                <a:latin typeface="+mj-lt"/>
                <a:cs typeface="#9Slide03 Arima Madurai ExtraBo" pitchFamily="2" charset="0"/>
              </a:rPr>
              <a:t>ở vùng đồi núi phía tây.</a:t>
            </a:r>
          </a:p>
          <a:p>
            <a:pPr marL="285750" indent="-285750" algn="just">
              <a:buFontTx/>
              <a:buChar char="-"/>
            </a:pPr>
            <a:r>
              <a:rPr lang="vi-VN" sz="2000" dirty="0" smtClean="0">
                <a:solidFill>
                  <a:srgbClr val="FF0000"/>
                </a:solidFill>
                <a:latin typeface="+mj-lt"/>
                <a:cs typeface="#9Slide03 Arima Madurai ExtraBo" pitchFamily="2" charset="0"/>
              </a:rPr>
              <a:t>Đất feralit trên đá badan</a:t>
            </a:r>
            <a:r>
              <a:rPr lang="vi-VN" sz="2000" dirty="0" smtClean="0">
                <a:latin typeface="+mj-lt"/>
                <a:cs typeface="#9Slide03 Arima Madurai ExtraBo" pitchFamily="2" charset="0"/>
              </a:rPr>
              <a:t> ở Tây Nguyên.</a:t>
            </a:r>
          </a:p>
          <a:p>
            <a:pPr marL="285750" indent="-285750" algn="just">
              <a:buFontTx/>
              <a:buChar char="-"/>
            </a:pPr>
            <a:r>
              <a:rPr lang="vi-VN" sz="2000" dirty="0" smtClean="0">
                <a:solidFill>
                  <a:srgbClr val="FF0000"/>
                </a:solidFill>
                <a:latin typeface="+mj-lt"/>
                <a:cs typeface="#9Slide03 Arima Madurai ExtraBo" pitchFamily="2" charset="0"/>
              </a:rPr>
              <a:t>Các loại đất feralit khác và đất mùn núi cao</a:t>
            </a:r>
            <a:r>
              <a:rPr lang="vi-VN" sz="2000" dirty="0" smtClean="0">
                <a:latin typeface="+mj-lt"/>
                <a:cs typeface="#9Slide03 Arima Madurai ExtraBo" pitchFamily="2" charset="0"/>
              </a:rPr>
              <a:t>.</a:t>
            </a:r>
            <a:endParaRPr lang="en-US" sz="2000" dirty="0">
              <a:latin typeface="+mj-lt"/>
              <a:cs typeface="#9Slide03 Arima Madurai ExtraB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vi-VN" dirty="0" smtClean="0">
                <a:latin typeface="+mj-lt"/>
              </a:rPr>
              <a:t>Luyện tập: </a:t>
            </a:r>
            <a:r>
              <a:rPr lang="vi-VN" sz="3200" dirty="0" smtClean="0">
                <a:latin typeface="+mj-lt"/>
              </a:rPr>
              <a:t>1. Hoàn thành sơ đồ</a:t>
            </a:r>
            <a:endParaRPr lang="en-US" sz="3200" dirty="0">
              <a:latin typeface="+mj-lt"/>
            </a:endParaRPr>
          </a:p>
        </p:txBody>
      </p:sp>
      <p:sp>
        <p:nvSpPr>
          <p:cNvPr id="6" name="Rounded Rectangle 5"/>
          <p:cNvSpPr/>
          <p:nvPr/>
        </p:nvSpPr>
        <p:spPr>
          <a:xfrm>
            <a:off x="2743200" y="1200150"/>
            <a:ext cx="3886200" cy="76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Các nhân tố hình thành đất</a:t>
            </a:r>
            <a:endParaRPr lang="en-US" dirty="0">
              <a:latin typeface="+mj-lt"/>
            </a:endParaRPr>
          </a:p>
        </p:txBody>
      </p:sp>
      <p:sp>
        <p:nvSpPr>
          <p:cNvPr id="7" name="Rounded Rectangle 6"/>
          <p:cNvSpPr/>
          <p:nvPr/>
        </p:nvSpPr>
        <p:spPr>
          <a:xfrm>
            <a:off x="228600" y="2190750"/>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Đá mẹ</a:t>
            </a:r>
            <a:endParaRPr lang="en-US" dirty="0">
              <a:latin typeface="+mj-lt"/>
            </a:endParaRPr>
          </a:p>
        </p:txBody>
      </p:sp>
      <p:sp>
        <p:nvSpPr>
          <p:cNvPr id="8" name="Rounded Rectangle 7"/>
          <p:cNvSpPr/>
          <p:nvPr/>
        </p:nvSpPr>
        <p:spPr>
          <a:xfrm>
            <a:off x="291778"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0" name="Rounded Rectangle 9"/>
          <p:cNvSpPr/>
          <p:nvPr/>
        </p:nvSpPr>
        <p:spPr>
          <a:xfrm>
            <a:off x="1981200" y="2236808"/>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1" name="Rounded Rectangle 10"/>
          <p:cNvSpPr/>
          <p:nvPr/>
        </p:nvSpPr>
        <p:spPr>
          <a:xfrm>
            <a:off x="3810000" y="2236808"/>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2" name="Rounded Rectangle 11"/>
          <p:cNvSpPr/>
          <p:nvPr/>
        </p:nvSpPr>
        <p:spPr>
          <a:xfrm>
            <a:off x="5638800" y="2247419"/>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3" name="Rounded Rectangle 12"/>
          <p:cNvSpPr/>
          <p:nvPr/>
        </p:nvSpPr>
        <p:spPr>
          <a:xfrm>
            <a:off x="7467600" y="2247419"/>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4" name="Rounded Rectangle 13"/>
          <p:cNvSpPr/>
          <p:nvPr/>
        </p:nvSpPr>
        <p:spPr>
          <a:xfrm>
            <a:off x="1981200"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5" name="Rounded Rectangle 14"/>
          <p:cNvSpPr/>
          <p:nvPr/>
        </p:nvSpPr>
        <p:spPr>
          <a:xfrm>
            <a:off x="3796978"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6" name="Rounded Rectangle 15"/>
          <p:cNvSpPr/>
          <p:nvPr/>
        </p:nvSpPr>
        <p:spPr>
          <a:xfrm>
            <a:off x="5638800"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sp>
        <p:nvSpPr>
          <p:cNvPr id="17" name="Rounded Rectangle 16"/>
          <p:cNvSpPr/>
          <p:nvPr/>
        </p:nvSpPr>
        <p:spPr>
          <a:xfrm>
            <a:off x="7447344"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mj-lt"/>
            </a:endParaRPr>
          </a:p>
        </p:txBody>
      </p:sp>
      <p:cxnSp>
        <p:nvCxnSpPr>
          <p:cNvPr id="19" name="Straight Arrow Connector 18"/>
          <p:cNvCxnSpPr>
            <a:stCxn id="6" idx="2"/>
            <a:endCxn id="7" idx="0"/>
          </p:cNvCxnSpPr>
          <p:nvPr/>
        </p:nvCxnSpPr>
        <p:spPr>
          <a:xfrm flipH="1">
            <a:off x="990600" y="1962150"/>
            <a:ext cx="36957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2"/>
            <a:endCxn id="13" idx="0"/>
          </p:cNvCxnSpPr>
          <p:nvPr/>
        </p:nvCxnSpPr>
        <p:spPr>
          <a:xfrm>
            <a:off x="4686300" y="1962152"/>
            <a:ext cx="3543300" cy="285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2"/>
            <a:endCxn id="12" idx="0"/>
          </p:cNvCxnSpPr>
          <p:nvPr/>
        </p:nvCxnSpPr>
        <p:spPr>
          <a:xfrm>
            <a:off x="4686300" y="1962152"/>
            <a:ext cx="1714500" cy="285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2"/>
            <a:endCxn id="10" idx="0"/>
          </p:cNvCxnSpPr>
          <p:nvPr/>
        </p:nvCxnSpPr>
        <p:spPr>
          <a:xfrm flipH="1">
            <a:off x="2743200" y="1962151"/>
            <a:ext cx="1943100" cy="2746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6" idx="2"/>
            <a:endCxn id="11" idx="0"/>
          </p:cNvCxnSpPr>
          <p:nvPr/>
        </p:nvCxnSpPr>
        <p:spPr>
          <a:xfrm flipH="1">
            <a:off x="4572000" y="1962151"/>
            <a:ext cx="114300" cy="2746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 idx="2"/>
          </p:cNvCxnSpPr>
          <p:nvPr/>
        </p:nvCxnSpPr>
        <p:spPr>
          <a:xfrm flipH="1">
            <a:off x="985781" y="2800350"/>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692324" y="2846408"/>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567181" y="2834715"/>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6364392" y="2846408"/>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8224781" y="2846408"/>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5203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vi-VN" dirty="0" smtClean="0">
                <a:latin typeface="+mj-lt"/>
              </a:rPr>
              <a:t>Luyện tập: </a:t>
            </a:r>
            <a:r>
              <a:rPr lang="vi-VN" sz="3200" dirty="0" smtClean="0">
                <a:latin typeface="+mj-lt"/>
              </a:rPr>
              <a:t>Hoàn thành sơ đồ</a:t>
            </a:r>
            <a:endParaRPr lang="en-US" sz="3200" dirty="0">
              <a:latin typeface="+mj-lt"/>
            </a:endParaRPr>
          </a:p>
        </p:txBody>
      </p:sp>
      <p:sp>
        <p:nvSpPr>
          <p:cNvPr id="6" name="Rounded Rectangle 5"/>
          <p:cNvSpPr/>
          <p:nvPr/>
        </p:nvSpPr>
        <p:spPr>
          <a:xfrm>
            <a:off x="2743200" y="1200150"/>
            <a:ext cx="3886200" cy="76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Các nhân tố hình thành đất</a:t>
            </a:r>
            <a:endParaRPr lang="en-US" dirty="0">
              <a:latin typeface="+mj-lt"/>
            </a:endParaRPr>
          </a:p>
        </p:txBody>
      </p:sp>
      <p:sp>
        <p:nvSpPr>
          <p:cNvPr id="7" name="Rounded Rectangle 6"/>
          <p:cNvSpPr/>
          <p:nvPr/>
        </p:nvSpPr>
        <p:spPr>
          <a:xfrm>
            <a:off x="228600" y="2190750"/>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Đá mẹ</a:t>
            </a:r>
            <a:endParaRPr lang="en-US" dirty="0">
              <a:latin typeface="+mj-lt"/>
            </a:endParaRPr>
          </a:p>
        </p:txBody>
      </p:sp>
      <p:sp>
        <p:nvSpPr>
          <p:cNvPr id="8" name="Rounded Rectangle 7"/>
          <p:cNvSpPr/>
          <p:nvPr/>
        </p:nvSpPr>
        <p:spPr>
          <a:xfrm>
            <a:off x="291778"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Là nguồn gốc sinh ra thành phần khoáng trong đất</a:t>
            </a:r>
            <a:endParaRPr lang="en-US" dirty="0">
              <a:latin typeface="+mj-lt"/>
            </a:endParaRPr>
          </a:p>
        </p:txBody>
      </p:sp>
      <p:sp>
        <p:nvSpPr>
          <p:cNvPr id="10" name="Rounded Rectangle 9"/>
          <p:cNvSpPr/>
          <p:nvPr/>
        </p:nvSpPr>
        <p:spPr>
          <a:xfrm>
            <a:off x="1981200" y="2236808"/>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Khí hậu</a:t>
            </a:r>
            <a:endParaRPr lang="en-US" dirty="0">
              <a:latin typeface="+mj-lt"/>
            </a:endParaRPr>
          </a:p>
        </p:txBody>
      </p:sp>
      <p:sp>
        <p:nvSpPr>
          <p:cNvPr id="11" name="Rounded Rectangle 10"/>
          <p:cNvSpPr/>
          <p:nvPr/>
        </p:nvSpPr>
        <p:spPr>
          <a:xfrm>
            <a:off x="3810000" y="2236808"/>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Sinh vật</a:t>
            </a:r>
            <a:endParaRPr lang="en-US" dirty="0">
              <a:latin typeface="+mj-lt"/>
            </a:endParaRPr>
          </a:p>
        </p:txBody>
      </p:sp>
      <p:sp>
        <p:nvSpPr>
          <p:cNvPr id="12" name="Rounded Rectangle 11"/>
          <p:cNvSpPr/>
          <p:nvPr/>
        </p:nvSpPr>
        <p:spPr>
          <a:xfrm>
            <a:off x="5638800" y="2247419"/>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Địa hình</a:t>
            </a:r>
            <a:endParaRPr lang="en-US" dirty="0">
              <a:latin typeface="+mj-lt"/>
            </a:endParaRPr>
          </a:p>
        </p:txBody>
      </p:sp>
      <p:sp>
        <p:nvSpPr>
          <p:cNvPr id="13" name="Rounded Rectangle 12"/>
          <p:cNvSpPr/>
          <p:nvPr/>
        </p:nvSpPr>
        <p:spPr>
          <a:xfrm>
            <a:off x="7467600" y="2247419"/>
            <a:ext cx="1524000" cy="609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Thời gian</a:t>
            </a:r>
            <a:endParaRPr lang="en-US" dirty="0">
              <a:latin typeface="+mj-lt"/>
            </a:endParaRPr>
          </a:p>
        </p:txBody>
      </p:sp>
      <p:sp>
        <p:nvSpPr>
          <p:cNvPr id="14" name="Rounded Rectangle 13"/>
          <p:cNvSpPr/>
          <p:nvPr/>
        </p:nvSpPr>
        <p:spPr>
          <a:xfrm>
            <a:off x="1981200"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Tạo điều kiện phân giải chất khoáng, chất hữu cơ cho đất</a:t>
            </a:r>
            <a:endParaRPr lang="en-US" dirty="0">
              <a:latin typeface="+mj-lt"/>
            </a:endParaRPr>
          </a:p>
        </p:txBody>
      </p:sp>
      <p:sp>
        <p:nvSpPr>
          <p:cNvPr id="15" name="Rounded Rectangle 14"/>
          <p:cNvSpPr/>
          <p:nvPr/>
        </p:nvSpPr>
        <p:spPr>
          <a:xfrm>
            <a:off x="3796978"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Nguồn gốc sinh ra thành phần hữu cơ</a:t>
            </a:r>
            <a:endParaRPr lang="en-US" dirty="0">
              <a:latin typeface="+mj-lt"/>
            </a:endParaRPr>
          </a:p>
        </p:txBody>
      </p:sp>
      <p:sp>
        <p:nvSpPr>
          <p:cNvPr id="16" name="Rounded Rectangle 15"/>
          <p:cNvSpPr/>
          <p:nvPr/>
        </p:nvSpPr>
        <p:spPr>
          <a:xfrm>
            <a:off x="5638800"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Ảnh hưởng đến độ dày và độ phì của tầng đất</a:t>
            </a:r>
            <a:endParaRPr lang="en-US" dirty="0">
              <a:latin typeface="+mj-lt"/>
            </a:endParaRPr>
          </a:p>
        </p:txBody>
      </p:sp>
      <p:sp>
        <p:nvSpPr>
          <p:cNvPr id="17" name="Rounded Rectangle 16"/>
          <p:cNvSpPr/>
          <p:nvPr/>
        </p:nvSpPr>
        <p:spPr>
          <a:xfrm>
            <a:off x="7447344" y="3333750"/>
            <a:ext cx="1460822"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smtClean="0">
                <a:latin typeface="+mj-lt"/>
              </a:rPr>
              <a:t>Thời gian hình thành lâu sẽ có tầng đất dày hơn</a:t>
            </a:r>
            <a:endParaRPr lang="en-US" dirty="0">
              <a:latin typeface="+mj-lt"/>
            </a:endParaRPr>
          </a:p>
        </p:txBody>
      </p:sp>
      <p:cxnSp>
        <p:nvCxnSpPr>
          <p:cNvPr id="19" name="Straight Arrow Connector 18"/>
          <p:cNvCxnSpPr>
            <a:stCxn id="6" idx="2"/>
            <a:endCxn id="7" idx="0"/>
          </p:cNvCxnSpPr>
          <p:nvPr/>
        </p:nvCxnSpPr>
        <p:spPr>
          <a:xfrm flipH="1">
            <a:off x="990600" y="1962150"/>
            <a:ext cx="36957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2"/>
            <a:endCxn id="13" idx="0"/>
          </p:cNvCxnSpPr>
          <p:nvPr/>
        </p:nvCxnSpPr>
        <p:spPr>
          <a:xfrm>
            <a:off x="4686300" y="1962152"/>
            <a:ext cx="3543300" cy="285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2"/>
            <a:endCxn id="12" idx="0"/>
          </p:cNvCxnSpPr>
          <p:nvPr/>
        </p:nvCxnSpPr>
        <p:spPr>
          <a:xfrm>
            <a:off x="4686300" y="1962152"/>
            <a:ext cx="1714500" cy="285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2"/>
            <a:endCxn id="10" idx="0"/>
          </p:cNvCxnSpPr>
          <p:nvPr/>
        </p:nvCxnSpPr>
        <p:spPr>
          <a:xfrm flipH="1">
            <a:off x="2743200" y="1962151"/>
            <a:ext cx="1943100" cy="2746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6" idx="2"/>
            <a:endCxn id="11" idx="0"/>
          </p:cNvCxnSpPr>
          <p:nvPr/>
        </p:nvCxnSpPr>
        <p:spPr>
          <a:xfrm flipH="1">
            <a:off x="4572000" y="1962151"/>
            <a:ext cx="114300" cy="2746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 idx="2"/>
          </p:cNvCxnSpPr>
          <p:nvPr/>
        </p:nvCxnSpPr>
        <p:spPr>
          <a:xfrm flipH="1">
            <a:off x="985781" y="2800350"/>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692324" y="2846408"/>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567181" y="2834715"/>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6364392" y="2846408"/>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8224781" y="2846408"/>
            <a:ext cx="4823" cy="4873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74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vi-VN" sz="3500" dirty="0" smtClean="0">
                <a:latin typeface="+mj-lt"/>
              </a:rPr>
              <a:t>Nối cột A và cột B sao cho phù hợp</a:t>
            </a:r>
            <a:endParaRPr lang="en-US" sz="3500" dirty="0">
              <a:latin typeface="+mj-lt"/>
            </a:endParaRPr>
          </a:p>
        </p:txBody>
      </p:sp>
      <p:sp>
        <p:nvSpPr>
          <p:cNvPr id="4" name="Rectangle 3"/>
          <p:cNvSpPr/>
          <p:nvPr/>
        </p:nvSpPr>
        <p:spPr>
          <a:xfrm>
            <a:off x="838200" y="1276350"/>
            <a:ext cx="24384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90500" indent="12700">
              <a:lnSpc>
                <a:spcPct val="134000"/>
              </a:lnSpc>
              <a:spcAft>
                <a:spcPts val="900"/>
              </a:spcAft>
              <a:tabLst>
                <a:tab pos="318770" algn="l"/>
              </a:tabLst>
            </a:pPr>
            <a:r>
              <a:rPr lang="vi-VN" dirty="0" smtClean="0">
                <a:solidFill>
                  <a:srgbClr val="2A2A2B"/>
                </a:solidFill>
                <a:latin typeface="+mj-lt"/>
                <a:ea typeface="Arial"/>
              </a:rPr>
              <a:t>1. Đất </a:t>
            </a:r>
            <a:r>
              <a:rPr lang="vi-VN" dirty="0">
                <a:solidFill>
                  <a:srgbClr val="2A2A2B"/>
                </a:solidFill>
                <a:latin typeface="+mj-lt"/>
                <a:ea typeface="Arial"/>
              </a:rPr>
              <a:t>đen thảo nguyên ôn đới</a:t>
            </a:r>
            <a:endParaRPr lang="en-US" dirty="0">
              <a:solidFill>
                <a:srgbClr val="2A2A2B"/>
              </a:solidFill>
              <a:latin typeface="+mj-lt"/>
              <a:ea typeface="Arial"/>
            </a:endParaRPr>
          </a:p>
        </p:txBody>
      </p:sp>
      <p:sp>
        <p:nvSpPr>
          <p:cNvPr id="5" name="Rectangle 4"/>
          <p:cNvSpPr/>
          <p:nvPr/>
        </p:nvSpPr>
        <p:spPr>
          <a:xfrm>
            <a:off x="867137" y="2567168"/>
            <a:ext cx="24384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indent="190500">
              <a:lnSpc>
                <a:spcPct val="125000"/>
              </a:lnSpc>
              <a:spcAft>
                <a:spcPts val="400"/>
              </a:spcAft>
              <a:tabLst>
                <a:tab pos="324485" algn="l"/>
              </a:tabLst>
            </a:pPr>
            <a:r>
              <a:rPr lang="vi-VN" dirty="0" smtClean="0">
                <a:solidFill>
                  <a:srgbClr val="2A2A2B"/>
                </a:solidFill>
                <a:latin typeface="+mj-lt"/>
                <a:ea typeface="Arial"/>
              </a:rPr>
              <a:t>2. Đất </a:t>
            </a:r>
            <a:r>
              <a:rPr lang="vi-VN" dirty="0">
                <a:solidFill>
                  <a:srgbClr val="2A2A2B"/>
                </a:solidFill>
                <a:latin typeface="+mj-lt"/>
                <a:ea typeface="Arial"/>
              </a:rPr>
              <a:t>pốt dôn</a:t>
            </a:r>
            <a:endParaRPr lang="en-US" dirty="0">
              <a:solidFill>
                <a:srgbClr val="2A2A2B"/>
              </a:solidFill>
              <a:latin typeface="+mj-lt"/>
              <a:ea typeface="Arial"/>
            </a:endParaRPr>
          </a:p>
        </p:txBody>
      </p:sp>
      <p:sp>
        <p:nvSpPr>
          <p:cNvPr id="6" name="Rectangle 5"/>
          <p:cNvSpPr/>
          <p:nvPr/>
        </p:nvSpPr>
        <p:spPr>
          <a:xfrm>
            <a:off x="900896" y="3790950"/>
            <a:ext cx="2438400"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34000"/>
              </a:lnSpc>
              <a:spcAft>
                <a:spcPts val="500"/>
              </a:spcAft>
              <a:tabLst>
                <a:tab pos="130810" algn="l"/>
              </a:tabLst>
            </a:pPr>
            <a:r>
              <a:rPr lang="vi-VN" dirty="0" smtClean="0">
                <a:solidFill>
                  <a:srgbClr val="2A2A2B"/>
                </a:solidFill>
                <a:latin typeface="+mj-lt"/>
                <a:ea typeface="Arial"/>
              </a:rPr>
              <a:t>3. Đất </a:t>
            </a:r>
            <a:r>
              <a:rPr lang="vi-VN" dirty="0">
                <a:solidFill>
                  <a:srgbClr val="2A2A2B"/>
                </a:solidFill>
                <a:latin typeface="+mj-lt"/>
                <a:ea typeface="Arial"/>
              </a:rPr>
              <a:t>đỏ vàng</a:t>
            </a:r>
            <a:br>
              <a:rPr lang="vi-VN" dirty="0">
                <a:solidFill>
                  <a:srgbClr val="2A2A2B"/>
                </a:solidFill>
                <a:latin typeface="+mj-lt"/>
                <a:ea typeface="Arial"/>
              </a:rPr>
            </a:br>
            <a:r>
              <a:rPr lang="vi-VN" dirty="0">
                <a:solidFill>
                  <a:srgbClr val="2A2A2B"/>
                </a:solidFill>
                <a:latin typeface="+mj-lt"/>
                <a:ea typeface="Arial"/>
              </a:rPr>
              <a:t>nhiệt đới</a:t>
            </a:r>
            <a:endParaRPr lang="en-US" dirty="0">
              <a:solidFill>
                <a:srgbClr val="2A2A2B"/>
              </a:solidFill>
              <a:latin typeface="+mj-lt"/>
              <a:ea typeface="Arial"/>
            </a:endParaRPr>
          </a:p>
        </p:txBody>
      </p:sp>
      <p:sp>
        <p:nvSpPr>
          <p:cNvPr id="8" name="Rectangle 7"/>
          <p:cNvSpPr/>
          <p:nvPr/>
        </p:nvSpPr>
        <p:spPr>
          <a:xfrm>
            <a:off x="4572000" y="1123950"/>
            <a:ext cx="3886200" cy="571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dirty="0">
                <a:latin typeface="+mj-lt"/>
              </a:rPr>
              <a:t>a) có màu đỏ vàng.</a:t>
            </a:r>
            <a:endParaRPr lang="en-US" dirty="0">
              <a:latin typeface="+mj-lt"/>
            </a:endParaRPr>
          </a:p>
        </p:txBody>
      </p:sp>
      <p:sp>
        <p:nvSpPr>
          <p:cNvPr id="9" name="Rectangle 8"/>
          <p:cNvSpPr/>
          <p:nvPr/>
        </p:nvSpPr>
        <p:spPr>
          <a:xfrm>
            <a:off x="4572000" y="1995668"/>
            <a:ext cx="3886200" cy="571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dirty="0">
                <a:latin typeface="+mj-lt"/>
              </a:rPr>
              <a:t>b</a:t>
            </a:r>
            <a:r>
              <a:rPr lang="vi-VN" dirty="0" smtClean="0">
                <a:latin typeface="+mj-lt"/>
              </a:rPr>
              <a:t>) </a:t>
            </a:r>
            <a:r>
              <a:rPr lang="vi-VN" dirty="0">
                <a:latin typeface="+mj-lt"/>
              </a:rPr>
              <a:t>có màu </a:t>
            </a:r>
            <a:r>
              <a:rPr lang="vi-VN" dirty="0" smtClean="0">
                <a:latin typeface="+mj-lt"/>
              </a:rPr>
              <a:t>đen.</a:t>
            </a:r>
            <a:endParaRPr lang="en-US" dirty="0">
              <a:latin typeface="+mj-lt"/>
            </a:endParaRPr>
          </a:p>
        </p:txBody>
      </p:sp>
      <p:sp>
        <p:nvSpPr>
          <p:cNvPr id="11" name="Rectangle 10"/>
          <p:cNvSpPr/>
          <p:nvPr/>
        </p:nvSpPr>
        <p:spPr>
          <a:xfrm>
            <a:off x="4572000" y="3600450"/>
            <a:ext cx="3886200" cy="571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dirty="0">
                <a:latin typeface="+mj-lt"/>
              </a:rPr>
              <a:t>d) </a:t>
            </a:r>
            <a:r>
              <a:rPr lang="vi-VN" dirty="0" smtClean="0">
                <a:latin typeface="+mj-lt"/>
              </a:rPr>
              <a:t>tầng </a:t>
            </a:r>
            <a:r>
              <a:rPr lang="vi-VN" dirty="0">
                <a:latin typeface="+mj-lt"/>
              </a:rPr>
              <a:t>đất dày, tương đối chua, ít dinh dưỡng.</a:t>
            </a:r>
            <a:endParaRPr lang="en-US" dirty="0">
              <a:latin typeface="+mj-lt"/>
            </a:endParaRPr>
          </a:p>
        </p:txBody>
      </p:sp>
      <p:sp>
        <p:nvSpPr>
          <p:cNvPr id="12" name="Rectangle 11"/>
          <p:cNvSpPr/>
          <p:nvPr/>
        </p:nvSpPr>
        <p:spPr>
          <a:xfrm>
            <a:off x="4547886" y="4400550"/>
            <a:ext cx="3886200" cy="571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vi-VN" dirty="0" smtClean="0">
                <a:latin typeface="+mj-lt"/>
              </a:rPr>
              <a:t>e) giàu </a:t>
            </a:r>
            <a:r>
              <a:rPr lang="vi-VN" dirty="0">
                <a:latin typeface="+mj-lt"/>
              </a:rPr>
              <a:t>mùn, là loại đất tốt nhất thế giới.</a:t>
            </a:r>
            <a:endParaRPr lang="en-US" dirty="0">
              <a:latin typeface="+mj-lt"/>
            </a:endParaRPr>
          </a:p>
        </p:txBody>
      </p:sp>
      <p:sp>
        <p:nvSpPr>
          <p:cNvPr id="13" name="Rectangle 12"/>
          <p:cNvSpPr/>
          <p:nvPr/>
        </p:nvSpPr>
        <p:spPr>
          <a:xfrm>
            <a:off x="4547886" y="2796732"/>
            <a:ext cx="3886200" cy="571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90500" indent="12700">
              <a:spcAft>
                <a:spcPts val="900"/>
              </a:spcAft>
              <a:tabLst>
                <a:tab pos="318770" algn="l"/>
              </a:tabLst>
            </a:pPr>
            <a:r>
              <a:rPr lang="vi-VN" dirty="0">
                <a:latin typeface="+mj-lt"/>
              </a:rPr>
              <a:t>c) đặc tính chua, nghèo mùn, ít dinh dưỡng</a:t>
            </a:r>
            <a:endParaRPr lang="en-US" dirty="0">
              <a:solidFill>
                <a:srgbClr val="2A2A2B"/>
              </a:solidFill>
              <a:latin typeface="+mj-lt"/>
              <a:ea typeface="Arial"/>
            </a:endParaRPr>
          </a:p>
        </p:txBody>
      </p:sp>
      <p:cxnSp>
        <p:nvCxnSpPr>
          <p:cNvPr id="15" name="Straight Arrow Connector 14"/>
          <p:cNvCxnSpPr>
            <a:stCxn id="4" idx="3"/>
            <a:endCxn id="12" idx="1"/>
          </p:cNvCxnSpPr>
          <p:nvPr/>
        </p:nvCxnSpPr>
        <p:spPr>
          <a:xfrm>
            <a:off x="3276600" y="1695450"/>
            <a:ext cx="1271286" cy="2990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3"/>
            <a:endCxn id="9" idx="1"/>
          </p:cNvCxnSpPr>
          <p:nvPr/>
        </p:nvCxnSpPr>
        <p:spPr>
          <a:xfrm>
            <a:off x="3276600" y="1695451"/>
            <a:ext cx="1295400" cy="585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p:cNvCxnSpPr>
          <p:nvPr/>
        </p:nvCxnSpPr>
        <p:spPr>
          <a:xfrm flipV="1">
            <a:off x="3339296" y="1409700"/>
            <a:ext cx="1208590" cy="2838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3"/>
            <a:endCxn id="13" idx="1"/>
          </p:cNvCxnSpPr>
          <p:nvPr/>
        </p:nvCxnSpPr>
        <p:spPr>
          <a:xfrm>
            <a:off x="3305539" y="2986269"/>
            <a:ext cx="1242349" cy="96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a:endCxn id="11" idx="1"/>
          </p:cNvCxnSpPr>
          <p:nvPr/>
        </p:nvCxnSpPr>
        <p:spPr>
          <a:xfrm flipV="1">
            <a:off x="3339296" y="3886200"/>
            <a:ext cx="1232704"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3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212751" y="209550"/>
            <a:ext cx="2337498" cy="707886"/>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4000" b="1" i="0" u="none" strike="noStrike" cap="none" normalizeH="0" baseline="0" dirty="0" smtClean="0">
                <a:ln>
                  <a:noFill/>
                </a:ln>
                <a:solidFill>
                  <a:srgbClr val="FFC000"/>
                </a:solidFill>
                <a:effectLst/>
                <a:latin typeface="+mj-lt"/>
                <a:ea typeface="Calibri" pitchFamily="34" charset="0"/>
                <a:cs typeface="Times New Roman" pitchFamily="18" charset="0"/>
              </a:rPr>
              <a:t>Vận dụng</a:t>
            </a:r>
            <a:endParaRPr kumimoji="0" lang="vi-VN" sz="4000" b="0" i="0" u="none" strike="noStrike" cap="none" normalizeH="0" baseline="0" dirty="0" smtClean="0">
              <a:ln>
                <a:noFill/>
              </a:ln>
              <a:solidFill>
                <a:srgbClr val="FFC000"/>
              </a:solidFill>
              <a:effectLst/>
              <a:latin typeface="+mj-lt"/>
              <a:cs typeface="Arial" pitchFamily="34" charset="0"/>
            </a:endParaRPr>
          </a:p>
        </p:txBody>
      </p:sp>
      <p:sp>
        <p:nvSpPr>
          <p:cNvPr id="49154" name="Rectangle 2"/>
          <p:cNvSpPr>
            <a:spLocks noChangeArrowheads="1"/>
          </p:cNvSpPr>
          <p:nvPr/>
        </p:nvSpPr>
        <p:spPr bwMode="auto">
          <a:xfrm>
            <a:off x="381000" y="1047752"/>
            <a:ext cx="8305800" cy="769441"/>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1. </a:t>
            </a:r>
            <a:r>
              <a:rPr kumimoji="0" lang="vi-VN"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Tại sao đ</a:t>
            </a:r>
            <a:r>
              <a:rPr kumimoji="0" lang="en-US"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ể</a:t>
            </a:r>
            <a:r>
              <a:rPr kumimoji="0" lang="vi-VN"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bảo vệ đất, chúng ta phải phủ xanh đất trống, đồi núi trọc?</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 </a:t>
            </a:r>
            <a:r>
              <a:rPr kumimoji="0" lang="vi-VN"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Con người có tác động như thế nào đến sự bi</a:t>
            </a:r>
            <a:r>
              <a:rPr kumimoji="0" lang="en-US"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ế</a:t>
            </a:r>
            <a:r>
              <a:rPr kumimoji="0" lang="vi-VN"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n đ</a:t>
            </a:r>
            <a:r>
              <a:rPr kumimoji="0" lang="en-US"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ổ</a:t>
            </a:r>
            <a:r>
              <a:rPr kumimoji="0" lang="vi-VN" sz="2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đất?</a:t>
            </a:r>
            <a:endParaRPr kumimoji="0" lang="vi-VN"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290" name="Picture 2" descr="Đồi trọc gọi lũ qué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78" y="2440811"/>
            <a:ext cx="3730625"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Cánh đồng chè Boseong ngọn đồi xanh tươi của Hàn Quốc - Công ty du lịch Ấn  Tượng Châu 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 name="AutoShape 6" descr="Cánh đồng chè Boseong ngọn đồi xanh tươi của Hàn Quốc - Công ty du lịch Ấn  Tượng Châu Á"/>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pic>
        <p:nvPicPr>
          <p:cNvPr id="122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440811"/>
            <a:ext cx="37719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vi-VN" dirty="0" smtClean="0">
                <a:latin typeface="Times New Roman" pitchFamily="18" charset="0"/>
                <a:cs typeface="Times New Roman" pitchFamily="18" charset="0"/>
              </a:rPr>
              <a:t>Hướng dẫn học ở nhà:</a:t>
            </a:r>
            <a:endParaRPr lang="en-US" dirty="0">
              <a:latin typeface="Times New Roman" pitchFamily="18" charset="0"/>
              <a:cs typeface="Times New Roman" pitchFamily="18" charset="0"/>
            </a:endParaRPr>
          </a:p>
        </p:txBody>
      </p:sp>
      <p:sp>
        <p:nvSpPr>
          <p:cNvPr id="4" name="Content Placeholder 3"/>
          <p:cNvSpPr txBox="1">
            <a:spLocks noGrp="1"/>
          </p:cNvSpPr>
          <p:nvPr>
            <p:ph idx="1"/>
          </p:nvPr>
        </p:nvSpPr>
        <p:spPr>
          <a:xfrm>
            <a:off x="457200" y="1427428"/>
            <a:ext cx="8229600" cy="297312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indent="0">
              <a:buNone/>
            </a:pPr>
            <a:r>
              <a:rPr lang="en-US" sz="2400" dirty="0" err="1" smtClean="0">
                <a:latin typeface="Times New Roman" pitchFamily="18" charset="0"/>
                <a:cs typeface="Times New Roman" pitchFamily="18" charset="0"/>
              </a:rPr>
              <a:t>Chuẩn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23: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dung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p>
          <a:p>
            <a:pPr>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dương</a:t>
            </a:r>
            <a:endParaRPr lang="en-US" sz="2400" dirty="0" smtClean="0">
              <a:latin typeface="Times New Roman" pitchFamily="18" charset="0"/>
              <a:cs typeface="Times New Roman" pitchFamily="18" charset="0"/>
            </a:endParaRPr>
          </a:p>
          <a:p>
            <a:pPr>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biết</a:t>
            </a:r>
            <a:endParaRPr lang="en-US" sz="2400" dirty="0" smtClean="0">
              <a:latin typeface="Times New Roman" pitchFamily="18" charset="0"/>
              <a:cs typeface="Times New Roman" pitchFamily="18" charset="0"/>
            </a:endParaRPr>
          </a:p>
          <a:p>
            <a:pPr>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nay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tuyệt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a:t>
            </a:r>
          </a:p>
          <a:p>
            <a:pPr>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Sưu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tầm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video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4715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9" name="Picture 15" descr="doi troc"/>
          <p:cNvPicPr>
            <a:picLocks noChangeAspect="1" noChangeArrowheads="1"/>
          </p:cNvPicPr>
          <p:nvPr/>
        </p:nvPicPr>
        <p:blipFill>
          <a:blip r:embed="rId2"/>
          <a:srcRect/>
          <a:stretch>
            <a:fillRect/>
          </a:stretch>
        </p:blipFill>
        <p:spPr bwMode="auto">
          <a:xfrm>
            <a:off x="76200" y="1562100"/>
            <a:ext cx="4343400" cy="2686050"/>
          </a:xfrm>
          <a:prstGeom prst="rect">
            <a:avLst/>
          </a:prstGeom>
          <a:noFill/>
        </p:spPr>
      </p:pic>
      <p:pic>
        <p:nvPicPr>
          <p:cNvPr id="16398" name="Picture 14" descr="rung nhiet doi"/>
          <p:cNvPicPr>
            <a:picLocks noChangeAspect="1" noChangeArrowheads="1"/>
          </p:cNvPicPr>
          <p:nvPr/>
        </p:nvPicPr>
        <p:blipFill>
          <a:blip r:embed="rId3"/>
          <a:srcRect/>
          <a:stretch>
            <a:fillRect/>
          </a:stretch>
        </p:blipFill>
        <p:spPr bwMode="auto">
          <a:xfrm>
            <a:off x="4533900" y="1562100"/>
            <a:ext cx="4533900" cy="2678906"/>
          </a:xfrm>
          <a:prstGeom prst="rect">
            <a:avLst/>
          </a:prstGeom>
          <a:noFill/>
        </p:spPr>
      </p:pic>
      <p:sp>
        <p:nvSpPr>
          <p:cNvPr id="16392" name="Text Box 8"/>
          <p:cNvSpPr txBox="1">
            <a:spLocks noChangeArrowheads="1"/>
          </p:cNvSpPr>
          <p:nvPr/>
        </p:nvSpPr>
        <p:spPr bwMode="auto">
          <a:xfrm>
            <a:off x="717550" y="739481"/>
            <a:ext cx="7893050" cy="707886"/>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000" dirty="0" err="1" smtClean="0">
                <a:latin typeface="Times New Roman" pitchFamily="18" charset="0"/>
                <a:cs typeface="Times New Roman" pitchFamily="18" charset="0"/>
              </a:rPr>
              <a:t>Độ</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phì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1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đất</a:t>
            </a:r>
            <a:r>
              <a:rPr lang="vi-VN" sz="2000" dirty="0" smtClean="0">
                <a:latin typeface="Times New Roman" pitchFamily="18" charset="0"/>
                <a:cs typeface="Times New Roman" pitchFamily="18" charset="0"/>
              </a:rPr>
              <a:t>, là khả năng cung cấp nước, chất dinh dưỡng, nhiệt độ, không khí cho cây sinh trưởng và phát triển</a:t>
            </a:r>
            <a:endParaRPr lang="en-US" sz="2000" dirty="0">
              <a:latin typeface="Times New Roman" pitchFamily="18" charset="0"/>
              <a:cs typeface="Times New Roman" pitchFamily="18" charset="0"/>
            </a:endParaRPr>
          </a:p>
        </p:txBody>
      </p:sp>
      <p:sp>
        <p:nvSpPr>
          <p:cNvPr id="16396" name="Oval 12"/>
          <p:cNvSpPr>
            <a:spLocks noChangeArrowheads="1"/>
          </p:cNvSpPr>
          <p:nvPr/>
        </p:nvSpPr>
        <p:spPr bwMode="auto">
          <a:xfrm>
            <a:off x="4554611" y="3645575"/>
            <a:ext cx="433244" cy="519351"/>
          </a:xfrm>
          <a:prstGeom prst="ellipse">
            <a:avLst/>
          </a:prstGeom>
          <a:gradFill rotWithShape="1">
            <a:gsLst>
              <a:gs pos="0">
                <a:srgbClr val="CCFFCC"/>
              </a:gs>
              <a:gs pos="50000">
                <a:schemeClr val="bg1"/>
              </a:gs>
              <a:gs pos="100000">
                <a:srgbClr val="CCFFCC"/>
              </a:gs>
            </a:gsLst>
            <a:lin ang="5400000" scaled="1"/>
          </a:gradFill>
          <a:ln w="9525">
            <a:solidFill>
              <a:srgbClr val="FF00FF"/>
            </a:solidFill>
            <a:round/>
            <a:headEnd/>
            <a:tailEnd/>
          </a:ln>
          <a:effectLst/>
        </p:spPr>
        <p:txBody>
          <a:bodyPr wrap="none" anchor="ctr">
            <a:spAutoFit/>
          </a:bodyPr>
          <a:lstStyle/>
          <a:p>
            <a:pPr algn="ctr"/>
            <a:r>
              <a:rPr lang="en-US" b="1" dirty="0"/>
              <a:t>b</a:t>
            </a:r>
          </a:p>
        </p:txBody>
      </p:sp>
      <p:sp>
        <p:nvSpPr>
          <p:cNvPr id="16397" name="Oval 13"/>
          <p:cNvSpPr>
            <a:spLocks noChangeArrowheads="1"/>
          </p:cNvSpPr>
          <p:nvPr/>
        </p:nvSpPr>
        <p:spPr bwMode="auto">
          <a:xfrm>
            <a:off x="126694" y="3652719"/>
            <a:ext cx="419719" cy="519351"/>
          </a:xfrm>
          <a:prstGeom prst="ellipse">
            <a:avLst/>
          </a:prstGeom>
          <a:gradFill rotWithShape="1">
            <a:gsLst>
              <a:gs pos="0">
                <a:srgbClr val="CCFFCC"/>
              </a:gs>
              <a:gs pos="50000">
                <a:schemeClr val="bg1"/>
              </a:gs>
              <a:gs pos="100000">
                <a:srgbClr val="CCFFCC"/>
              </a:gs>
            </a:gsLst>
            <a:lin ang="5400000" scaled="1"/>
          </a:gradFill>
          <a:ln w="9525">
            <a:solidFill>
              <a:srgbClr val="FF00FF"/>
            </a:solidFill>
            <a:round/>
            <a:headEnd/>
            <a:tailEnd/>
          </a:ln>
          <a:effectLst/>
        </p:spPr>
        <p:txBody>
          <a:bodyPr wrap="none" anchor="ctr">
            <a:spAutoFit/>
          </a:bodyPr>
          <a:lstStyle/>
          <a:p>
            <a:pPr algn="ctr"/>
            <a:r>
              <a:rPr lang="en-US" b="1" dirty="0"/>
              <a:t>a</a:t>
            </a:r>
          </a:p>
        </p:txBody>
      </p:sp>
      <p:sp>
        <p:nvSpPr>
          <p:cNvPr id="16401" name="AutoShape 17"/>
          <p:cNvSpPr>
            <a:spLocks noChangeArrowheads="1"/>
          </p:cNvSpPr>
          <p:nvPr/>
        </p:nvSpPr>
        <p:spPr bwMode="auto">
          <a:xfrm>
            <a:off x="1281112" y="4248150"/>
            <a:ext cx="9082088" cy="1600200"/>
          </a:xfrm>
          <a:prstGeom prst="wedgeRoundRectCallout">
            <a:avLst>
              <a:gd name="adj1" fmla="val -1463"/>
              <a:gd name="adj2" fmla="val 68380"/>
              <a:gd name="adj3" fmla="val 16667"/>
            </a:avLst>
          </a:prstGeom>
          <a:noFill/>
          <a:ln w="9525">
            <a:noFill/>
            <a:miter lim="800000"/>
            <a:headEnd/>
            <a:tailEnd/>
          </a:ln>
          <a:effectLst/>
        </p:spPr>
        <p:txBody>
          <a:bodyPr/>
          <a:lstStyle/>
          <a:p>
            <a:pPr>
              <a:buFontTx/>
              <a:buChar char="-"/>
            </a:pP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tốt</a:t>
            </a:r>
            <a:r>
              <a:rPr lang="en-US" sz="2000" b="1" dirty="0">
                <a:solidFill>
                  <a:srgbClr val="FF0000"/>
                </a:solidFill>
                <a:latin typeface="Times New Roman" pitchFamily="18" charset="0"/>
                <a:cs typeface="Times New Roman" pitchFamily="18" charset="0"/>
              </a:rPr>
              <a:t> =&gt; </a:t>
            </a:r>
            <a:r>
              <a:rPr lang="en-US" sz="2000" b="1" dirty="0" err="1">
                <a:solidFill>
                  <a:srgbClr val="FF0000"/>
                </a:solidFill>
                <a:latin typeface="Times New Roman" pitchFamily="18" charset="0"/>
                <a:cs typeface="Times New Roman" pitchFamily="18" charset="0"/>
              </a:rPr>
              <a:t>độ</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phì</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=&gt; </a:t>
            </a:r>
            <a:r>
              <a:rPr lang="en-US" sz="2000" b="1" dirty="0" err="1">
                <a:solidFill>
                  <a:srgbClr val="FF0000"/>
                </a:solidFill>
                <a:latin typeface="Times New Roman" pitchFamily="18" charset="0"/>
                <a:cs typeface="Times New Roman" pitchFamily="18" charset="0"/>
              </a:rPr>
              <a:t>thực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vật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sinh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trưởng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thuận</a:t>
            </a:r>
            <a:r>
              <a:rPr lang="en-US" sz="2000" b="1" dirty="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lợi</a:t>
            </a:r>
            <a:endParaRPr lang="en-US" sz="2000" b="1" dirty="0">
              <a:solidFill>
                <a:srgbClr val="FF0000"/>
              </a:solidFill>
              <a:latin typeface="Times New Roman" pitchFamily="18" charset="0"/>
              <a:cs typeface="Times New Roman" pitchFamily="18" charset="0"/>
            </a:endParaRPr>
          </a:p>
          <a:p>
            <a:pPr>
              <a:buFontTx/>
              <a:buChar char="-"/>
            </a:pP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xấu</a:t>
            </a:r>
            <a:r>
              <a:rPr lang="en-US" sz="2000" b="1" dirty="0">
                <a:solidFill>
                  <a:srgbClr val="FF0000"/>
                </a:solidFill>
                <a:latin typeface="Times New Roman" pitchFamily="18" charset="0"/>
                <a:cs typeface="Times New Roman" pitchFamily="18" charset="0"/>
              </a:rPr>
              <a:t> =&gt; </a:t>
            </a:r>
            <a:r>
              <a:rPr lang="en-US" sz="2000" b="1" dirty="0" err="1">
                <a:solidFill>
                  <a:srgbClr val="FF0000"/>
                </a:solidFill>
                <a:latin typeface="Times New Roman" pitchFamily="18" charset="0"/>
                <a:cs typeface="Times New Roman" pitchFamily="18" charset="0"/>
              </a:rPr>
              <a:t>độ</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phì</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kém</a:t>
            </a:r>
            <a:r>
              <a:rPr lang="en-US" sz="2000" b="1" dirty="0">
                <a:solidFill>
                  <a:srgbClr val="FF0000"/>
                </a:solidFill>
                <a:latin typeface="Times New Roman" pitchFamily="18" charset="0"/>
                <a:cs typeface="Times New Roman" pitchFamily="18" charset="0"/>
              </a:rPr>
              <a:t> =&gt; </a:t>
            </a:r>
            <a:r>
              <a:rPr lang="en-US" sz="2000" b="1" dirty="0" err="1">
                <a:solidFill>
                  <a:srgbClr val="FF0000"/>
                </a:solidFill>
                <a:latin typeface="Times New Roman" pitchFamily="18" charset="0"/>
                <a:cs typeface="Times New Roman" pitchFamily="18" charset="0"/>
              </a:rPr>
              <a:t>thực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vật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sinh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trưởng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khăn</a:t>
            </a:r>
            <a:endParaRPr lang="en-US" sz="2000" b="1" dirty="0">
              <a:solidFill>
                <a:srgbClr val="FF0000"/>
              </a:solidFill>
              <a:latin typeface="Times New Roman" pitchFamily="18" charset="0"/>
              <a:cs typeface="Times New Roman" pitchFamily="18" charset="0"/>
            </a:endParaRPr>
          </a:p>
        </p:txBody>
      </p:sp>
      <p:sp>
        <p:nvSpPr>
          <p:cNvPr id="16403" name="Text Box 19"/>
          <p:cNvSpPr txBox="1">
            <a:spLocks noChangeArrowheads="1"/>
          </p:cNvSpPr>
          <p:nvPr/>
        </p:nvSpPr>
        <p:spPr bwMode="auto">
          <a:xfrm>
            <a:off x="1905000" y="133350"/>
            <a:ext cx="5410200" cy="523220"/>
          </a:xfrm>
          <a:prstGeom prst="rect">
            <a:avLst/>
          </a:prstGeom>
          <a:gradFill rotWithShape="1">
            <a:gsLst>
              <a:gs pos="0">
                <a:srgbClr val="CCFFCC"/>
              </a:gs>
              <a:gs pos="50000">
                <a:schemeClr val="bg1"/>
              </a:gs>
              <a:gs pos="100000">
                <a:srgbClr val="CCFFCC"/>
              </a:gs>
            </a:gsLst>
            <a:lin ang="5400000" scaled="1"/>
          </a:gradFill>
          <a:ln w="9525">
            <a:noFill/>
            <a:miter lim="800000"/>
            <a:headEnd/>
            <a:tailEnd/>
          </a:ln>
          <a:effectLst/>
        </p:spPr>
        <p:txBody>
          <a:bodyPr>
            <a:spAutoFit/>
          </a:bodyPr>
          <a:lstStyle/>
          <a:p>
            <a:pPr algn="ctr"/>
            <a:r>
              <a:rPr lang="en-US" sz="2800" b="1" dirty="0">
                <a:solidFill>
                  <a:srgbClr val="FF0000"/>
                </a:solidFill>
              </a:rPr>
              <a:t>        </a:t>
            </a:r>
            <a:r>
              <a:rPr lang="en-US" sz="2800" b="1" dirty="0" err="1">
                <a:solidFill>
                  <a:srgbClr val="FF0000"/>
                </a:solidFill>
              </a:rPr>
              <a:t>Độ</a:t>
            </a:r>
            <a:r>
              <a:rPr lang="en-US" sz="2800" b="1" dirty="0">
                <a:solidFill>
                  <a:srgbClr val="FF0000"/>
                </a:solidFill>
              </a:rPr>
              <a:t> </a:t>
            </a:r>
            <a:r>
              <a:rPr lang="en-US" sz="2800" b="1" dirty="0" err="1">
                <a:solidFill>
                  <a:srgbClr val="FF0000"/>
                </a:solidFill>
              </a:rPr>
              <a:t>phì</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đất</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gì</a:t>
            </a:r>
            <a:r>
              <a:rPr lang="en-US" sz="28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2"/>
                                        </p:tgtEl>
                                        <p:attrNameLst>
                                          <p:attrName>style.visibility</p:attrName>
                                        </p:attrNameLst>
                                      </p:cBhvr>
                                      <p:to>
                                        <p:strVal val="visible"/>
                                      </p:to>
                                    </p:set>
                                    <p:anim calcmode="discrete" valueType="clr">
                                      <p:cBhvr override="childStyle">
                                        <p:cTn id="7" dur="80"/>
                                        <p:tgtEl>
                                          <p:spTgt spid="163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2"/>
                                        </p:tgtEl>
                                        <p:attrNameLst>
                                          <p:attrName>fillcolor</p:attrName>
                                        </p:attrNameLst>
                                      </p:cBhvr>
                                      <p:tavLst>
                                        <p:tav tm="0">
                                          <p:val>
                                            <p:clrVal>
                                              <a:schemeClr val="accent2"/>
                                            </p:clrVal>
                                          </p:val>
                                        </p:tav>
                                        <p:tav tm="50000">
                                          <p:val>
                                            <p:clrVal>
                                              <a:schemeClr val="hlink"/>
                                            </p:clrVal>
                                          </p:val>
                                        </p:tav>
                                      </p:tavLst>
                                    </p:anim>
                                    <p:set>
                                      <p:cBhvr>
                                        <p:cTn id="9" dur="80"/>
                                        <p:tgtEl>
                                          <p:spTgt spid="1639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6397"/>
                                        </p:tgtEl>
                                        <p:attrNameLst>
                                          <p:attrName>style.visibility</p:attrName>
                                        </p:attrNameLst>
                                      </p:cBhvr>
                                      <p:to>
                                        <p:strVal val="visible"/>
                                      </p:to>
                                    </p:set>
                                    <p:animEffect transition="in" filter="blinds(horizontal)">
                                      <p:cBhvr>
                                        <p:cTn id="14" dur="500"/>
                                        <p:tgtEl>
                                          <p:spTgt spid="1639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6396"/>
                                        </p:tgtEl>
                                        <p:attrNameLst>
                                          <p:attrName>style.visibility</p:attrName>
                                        </p:attrNameLst>
                                      </p:cBhvr>
                                      <p:to>
                                        <p:strVal val="visible"/>
                                      </p:to>
                                    </p:set>
                                    <p:animEffect transition="in" filter="blinds(horizontal)">
                                      <p:cBhvr>
                                        <p:cTn id="17" dur="500"/>
                                        <p:tgtEl>
                                          <p:spTgt spid="16396"/>
                                        </p:tgtEl>
                                      </p:cBhvr>
                                    </p:animEffect>
                                  </p:childTnLst>
                                </p:cTn>
                              </p:par>
                              <p:par>
                                <p:cTn id="18" presetID="3" presetClass="entr" presetSubtype="10" fill="hold" nodeType="withEffect">
                                  <p:stCondLst>
                                    <p:cond delay="0"/>
                                  </p:stCondLst>
                                  <p:childTnLst>
                                    <p:set>
                                      <p:cBhvr>
                                        <p:cTn id="19" dur="1" fill="hold">
                                          <p:stCondLst>
                                            <p:cond delay="0"/>
                                          </p:stCondLst>
                                        </p:cTn>
                                        <p:tgtEl>
                                          <p:spTgt spid="16398"/>
                                        </p:tgtEl>
                                        <p:attrNameLst>
                                          <p:attrName>style.visibility</p:attrName>
                                        </p:attrNameLst>
                                      </p:cBhvr>
                                      <p:to>
                                        <p:strVal val="visible"/>
                                      </p:to>
                                    </p:set>
                                    <p:animEffect transition="in" filter="blinds(horizontal)">
                                      <p:cBhvr>
                                        <p:cTn id="20" dur="500"/>
                                        <p:tgtEl>
                                          <p:spTgt spid="16398"/>
                                        </p:tgtEl>
                                      </p:cBhvr>
                                    </p:animEffect>
                                  </p:childTnLst>
                                </p:cTn>
                              </p:par>
                              <p:par>
                                <p:cTn id="21" presetID="3" presetClass="entr" presetSubtype="10" fill="hold" nodeType="withEffect">
                                  <p:stCondLst>
                                    <p:cond delay="0"/>
                                  </p:stCondLst>
                                  <p:childTnLst>
                                    <p:set>
                                      <p:cBhvr>
                                        <p:cTn id="22" dur="1" fill="hold">
                                          <p:stCondLst>
                                            <p:cond delay="0"/>
                                          </p:stCondLst>
                                        </p:cTn>
                                        <p:tgtEl>
                                          <p:spTgt spid="16399"/>
                                        </p:tgtEl>
                                        <p:attrNameLst>
                                          <p:attrName>style.visibility</p:attrName>
                                        </p:attrNameLst>
                                      </p:cBhvr>
                                      <p:to>
                                        <p:strVal val="visible"/>
                                      </p:to>
                                    </p:set>
                                    <p:animEffect transition="in" filter="blinds(horizontal)">
                                      <p:cBhvr>
                                        <p:cTn id="23" dur="500"/>
                                        <p:tgtEl>
                                          <p:spTgt spid="1639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6401"/>
                                        </p:tgtEl>
                                        <p:attrNameLst>
                                          <p:attrName>style.visibility</p:attrName>
                                        </p:attrNameLst>
                                      </p:cBhvr>
                                      <p:to>
                                        <p:strVal val="visible"/>
                                      </p:to>
                                    </p:set>
                                    <p:animEffect transition="in" filter="box(in)">
                                      <p:cBhvr>
                                        <p:cTn id="28" dur="500"/>
                                        <p:tgtEl>
                                          <p:spTgt spid="16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nimBg="1"/>
      <p:bldP spid="16396" grpId="0" animBg="1"/>
      <p:bldP spid="16397" grpId="0" animBg="1"/>
      <p:bldP spid="164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9" name="Picture 7" descr="phan"/>
          <p:cNvPicPr>
            <a:picLocks noChangeAspect="1" noChangeArrowheads="1"/>
          </p:cNvPicPr>
          <p:nvPr/>
        </p:nvPicPr>
        <p:blipFill>
          <a:blip r:embed="rId2"/>
          <a:srcRect/>
          <a:stretch>
            <a:fillRect/>
          </a:stretch>
        </p:blipFill>
        <p:spPr bwMode="auto">
          <a:xfrm>
            <a:off x="228600" y="1524000"/>
            <a:ext cx="4267200" cy="3486150"/>
          </a:xfrm>
          <a:prstGeom prst="rect">
            <a:avLst/>
          </a:prstGeom>
          <a:noFill/>
        </p:spPr>
      </p:pic>
      <p:pic>
        <p:nvPicPr>
          <p:cNvPr id="54280" name="Picture 8" descr="bonphan NPK"/>
          <p:cNvPicPr>
            <a:picLocks noChangeAspect="1" noChangeArrowheads="1"/>
          </p:cNvPicPr>
          <p:nvPr/>
        </p:nvPicPr>
        <p:blipFill>
          <a:blip r:embed="rId3"/>
          <a:srcRect/>
          <a:stretch>
            <a:fillRect/>
          </a:stretch>
        </p:blipFill>
        <p:spPr bwMode="auto">
          <a:xfrm>
            <a:off x="4572000" y="1543052"/>
            <a:ext cx="4114800" cy="3464719"/>
          </a:xfrm>
          <a:prstGeom prst="rect">
            <a:avLst/>
          </a:prstGeom>
          <a:noFill/>
        </p:spPr>
      </p:pic>
      <p:sp>
        <p:nvSpPr>
          <p:cNvPr id="54281" name="AutoShape 9"/>
          <p:cNvSpPr>
            <a:spLocks noChangeArrowheads="1"/>
          </p:cNvSpPr>
          <p:nvPr/>
        </p:nvSpPr>
        <p:spPr bwMode="auto">
          <a:xfrm>
            <a:off x="1371600" y="0"/>
            <a:ext cx="6248400" cy="1428750"/>
          </a:xfrm>
          <a:prstGeom prst="wedgeEllipseCallout">
            <a:avLst>
              <a:gd name="adj1" fmla="val -58813"/>
              <a:gd name="adj2" fmla="val 53136"/>
            </a:avLst>
          </a:prstGeom>
          <a:gradFill rotWithShape="1">
            <a:gsLst>
              <a:gs pos="0">
                <a:srgbClr val="CCFFCC"/>
              </a:gs>
              <a:gs pos="50000">
                <a:schemeClr val="bg1"/>
              </a:gs>
              <a:gs pos="100000">
                <a:srgbClr val="CCFFCC"/>
              </a:gs>
            </a:gsLst>
            <a:lin ang="5400000" scaled="1"/>
          </a:gradFill>
          <a:ln w="38100">
            <a:solidFill>
              <a:srgbClr val="0000FF"/>
            </a:solidFill>
            <a:miter lim="800000"/>
            <a:headEnd/>
            <a:tailEnd/>
          </a:ln>
          <a:effectLst/>
        </p:spPr>
        <p:txBody>
          <a:bodyPr/>
          <a:lstStyle/>
          <a:p>
            <a:pPr algn="ctr"/>
            <a:r>
              <a:rPr lang="en-US" sz="2400" b="1" i="1" dirty="0" err="1"/>
              <a:t>Trong</a:t>
            </a:r>
            <a:r>
              <a:rPr lang="en-US" sz="2400" b="1" i="1" dirty="0"/>
              <a:t> </a:t>
            </a:r>
            <a:r>
              <a:rPr lang="en-US" sz="2400" b="1" i="1" dirty="0" err="1"/>
              <a:t>sinh</a:t>
            </a:r>
            <a:r>
              <a:rPr lang="en-US" sz="2400" b="1" i="1" dirty="0"/>
              <a:t> </a:t>
            </a:r>
            <a:r>
              <a:rPr lang="en-US" sz="2400" b="1" i="1" dirty="0" err="1"/>
              <a:t>hoạt</a:t>
            </a:r>
            <a:r>
              <a:rPr lang="en-US" sz="2400" b="1" i="1" dirty="0"/>
              <a:t> </a:t>
            </a:r>
            <a:r>
              <a:rPr lang="en-US" sz="2400" b="1" i="1" dirty="0" err="1"/>
              <a:t>và</a:t>
            </a:r>
            <a:r>
              <a:rPr lang="en-US" sz="2400" b="1" i="1" dirty="0"/>
              <a:t> </a:t>
            </a:r>
            <a:r>
              <a:rPr lang="en-US" sz="2400" b="1" i="1" dirty="0" err="1"/>
              <a:t>sản</a:t>
            </a:r>
            <a:r>
              <a:rPr lang="en-US" sz="2400" b="1" i="1" dirty="0"/>
              <a:t> </a:t>
            </a:r>
            <a:r>
              <a:rPr lang="en-US" sz="2400" b="1" i="1" dirty="0" err="1"/>
              <a:t>xuất</a:t>
            </a:r>
            <a:r>
              <a:rPr lang="en-US" sz="2400" b="1" i="1" dirty="0"/>
              <a:t> con </a:t>
            </a:r>
            <a:r>
              <a:rPr lang="en-US" sz="2400" b="1" i="1" dirty="0" err="1"/>
              <a:t>người</a:t>
            </a:r>
            <a:r>
              <a:rPr lang="en-US" sz="2400" b="1" i="1" dirty="0"/>
              <a:t> </a:t>
            </a:r>
            <a:r>
              <a:rPr lang="en-US" sz="2400" b="1" i="1" dirty="0" err="1"/>
              <a:t>đã</a:t>
            </a:r>
            <a:r>
              <a:rPr lang="en-US" sz="2400" b="1" i="1" dirty="0"/>
              <a:t> </a:t>
            </a:r>
            <a:r>
              <a:rPr lang="en-US" sz="2400" b="1" i="1" dirty="0" err="1"/>
              <a:t>tác</a:t>
            </a:r>
            <a:r>
              <a:rPr lang="en-US" sz="2400" b="1" i="1" dirty="0"/>
              <a:t> </a:t>
            </a:r>
            <a:r>
              <a:rPr lang="en-US" sz="2400" b="1" i="1" dirty="0" err="1"/>
              <a:t>động</a:t>
            </a:r>
            <a:r>
              <a:rPr lang="en-US" sz="2400" b="1" i="1" dirty="0"/>
              <a:t> </a:t>
            </a:r>
            <a:r>
              <a:rPr lang="en-US" sz="2400" b="1" i="1" dirty="0" err="1"/>
              <a:t>làm</a:t>
            </a:r>
            <a:r>
              <a:rPr lang="en-US" sz="2400" b="1" i="1" dirty="0"/>
              <a:t> </a:t>
            </a:r>
            <a:r>
              <a:rPr lang="en-US" sz="2400" b="1" i="1" dirty="0" err="1">
                <a:solidFill>
                  <a:srgbClr val="FF0000"/>
                </a:solidFill>
              </a:rPr>
              <a:t>tăng</a:t>
            </a:r>
            <a:r>
              <a:rPr lang="en-US" sz="2400" b="1" i="1" dirty="0"/>
              <a:t> </a:t>
            </a:r>
            <a:r>
              <a:rPr lang="en-US" sz="2400" b="1" i="1" dirty="0" err="1"/>
              <a:t>độ</a:t>
            </a:r>
            <a:r>
              <a:rPr lang="en-US" sz="2400" b="1" i="1" dirty="0"/>
              <a:t> </a:t>
            </a:r>
            <a:r>
              <a:rPr lang="en-US" sz="2400" b="1" i="1" dirty="0" err="1"/>
              <a:t>phì</a:t>
            </a:r>
            <a:r>
              <a:rPr lang="en-US" sz="2400" b="1" i="1" dirty="0"/>
              <a:t> </a:t>
            </a:r>
            <a:r>
              <a:rPr lang="en-US" sz="2400" b="1" i="1" dirty="0" err="1"/>
              <a:t>của</a:t>
            </a:r>
            <a:r>
              <a:rPr lang="en-US" sz="2400" b="1" i="1" dirty="0"/>
              <a:t>  </a:t>
            </a:r>
            <a:r>
              <a:rPr lang="en-US" sz="2400" b="1" i="1" dirty="0" err="1"/>
              <a:t>đất</a:t>
            </a:r>
            <a:r>
              <a:rPr lang="en-US" sz="2400" b="1" i="1" dirty="0"/>
              <a:t> </a:t>
            </a:r>
            <a:r>
              <a:rPr lang="en-US" sz="2400" b="1" i="1" dirty="0" err="1"/>
              <a:t>như</a:t>
            </a:r>
            <a:r>
              <a:rPr lang="en-US" sz="2400" b="1" i="1" dirty="0"/>
              <a:t> </a:t>
            </a:r>
            <a:r>
              <a:rPr lang="en-US" sz="2400" b="1" i="1" dirty="0" err="1"/>
              <a:t>thế</a:t>
            </a:r>
            <a:r>
              <a:rPr lang="en-US" sz="2400" b="1" i="1" dirty="0"/>
              <a:t> </a:t>
            </a:r>
            <a:r>
              <a:rPr lang="en-US" sz="2400" b="1" i="1" dirty="0" err="1"/>
              <a:t>nào</a:t>
            </a:r>
            <a:r>
              <a:rPr lang="en-US" sz="2400" b="1"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81"/>
                                        </p:tgtEl>
                                        <p:attrNameLst>
                                          <p:attrName>style.visibility</p:attrName>
                                        </p:attrNameLst>
                                      </p:cBhvr>
                                      <p:to>
                                        <p:strVal val="visible"/>
                                      </p:to>
                                    </p:set>
                                    <p:anim calcmode="discrete" valueType="clr">
                                      <p:cBhvr override="childStyle">
                                        <p:cTn id="7" dur="80"/>
                                        <p:tgtEl>
                                          <p:spTgt spid="5428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81"/>
                                        </p:tgtEl>
                                        <p:attrNameLst>
                                          <p:attrName>fillcolor</p:attrName>
                                        </p:attrNameLst>
                                      </p:cBhvr>
                                      <p:tavLst>
                                        <p:tav tm="0">
                                          <p:val>
                                            <p:clrVal>
                                              <a:schemeClr val="accent2"/>
                                            </p:clrVal>
                                          </p:val>
                                        </p:tav>
                                        <p:tav tm="50000">
                                          <p:val>
                                            <p:clrVal>
                                              <a:schemeClr val="hlink"/>
                                            </p:clrVal>
                                          </p:val>
                                        </p:tav>
                                      </p:tavLst>
                                    </p:anim>
                                    <p:set>
                                      <p:cBhvr>
                                        <p:cTn id="9" dur="80"/>
                                        <p:tgtEl>
                                          <p:spTgt spid="542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AutoShape 11"/>
          <p:cNvSpPr>
            <a:spLocks noChangeArrowheads="1"/>
          </p:cNvSpPr>
          <p:nvPr/>
        </p:nvSpPr>
        <p:spPr bwMode="auto">
          <a:xfrm>
            <a:off x="457200" y="3371850"/>
            <a:ext cx="8305800" cy="1600200"/>
          </a:xfrm>
          <a:prstGeom prst="cloudCallout">
            <a:avLst>
              <a:gd name="adj1" fmla="val 19597"/>
              <a:gd name="adj2" fmla="val -39449"/>
            </a:avLst>
          </a:prstGeom>
          <a:gradFill rotWithShape="1">
            <a:gsLst>
              <a:gs pos="0">
                <a:srgbClr val="CCFFCC"/>
              </a:gs>
              <a:gs pos="50000">
                <a:schemeClr val="bg1"/>
              </a:gs>
              <a:gs pos="100000">
                <a:srgbClr val="CCFFCC"/>
              </a:gs>
            </a:gsLst>
            <a:lin ang="5400000" scaled="1"/>
          </a:gradFill>
          <a:ln w="38100">
            <a:solidFill>
              <a:srgbClr val="0000FF"/>
            </a:solidFill>
            <a:round/>
            <a:headEnd/>
            <a:tailEnd/>
          </a:ln>
          <a:effectLst/>
        </p:spPr>
        <p:txBody>
          <a:bodyPr/>
          <a:lstStyle/>
          <a:p>
            <a:pPr algn="ctr"/>
            <a:r>
              <a:rPr lang="en-US" sz="2400" b="1" i="1" dirty="0" err="1"/>
              <a:t>Trong</a:t>
            </a:r>
            <a:r>
              <a:rPr lang="en-US" sz="2400" b="1" i="1" dirty="0"/>
              <a:t> </a:t>
            </a:r>
            <a:r>
              <a:rPr lang="en-US" sz="2400" b="1" i="1" dirty="0" err="1"/>
              <a:t>sinh</a:t>
            </a:r>
            <a:r>
              <a:rPr lang="en-US" sz="2400" b="1" i="1" dirty="0"/>
              <a:t> </a:t>
            </a:r>
            <a:r>
              <a:rPr lang="en-US" sz="2400" b="1" i="1" dirty="0" err="1"/>
              <a:t>hoạt</a:t>
            </a:r>
            <a:r>
              <a:rPr lang="en-US" sz="2400" b="1" i="1" dirty="0"/>
              <a:t> </a:t>
            </a:r>
            <a:r>
              <a:rPr lang="en-US" sz="2400" b="1" i="1" dirty="0" err="1"/>
              <a:t>và</a:t>
            </a:r>
            <a:r>
              <a:rPr lang="en-US" sz="2400" b="1" i="1" dirty="0"/>
              <a:t> </a:t>
            </a:r>
            <a:r>
              <a:rPr lang="en-US" sz="2400" b="1" i="1" dirty="0" err="1"/>
              <a:t>sản</a:t>
            </a:r>
            <a:r>
              <a:rPr lang="en-US" sz="2400" b="1" i="1" dirty="0"/>
              <a:t> </a:t>
            </a:r>
            <a:r>
              <a:rPr lang="en-US" sz="2400" b="1" i="1" dirty="0" err="1"/>
              <a:t>xuất</a:t>
            </a:r>
            <a:r>
              <a:rPr lang="en-US" sz="2400" b="1" i="1" dirty="0"/>
              <a:t> con </a:t>
            </a:r>
            <a:r>
              <a:rPr lang="en-US" sz="2400" b="1" i="1" dirty="0" err="1"/>
              <a:t>người</a:t>
            </a:r>
            <a:r>
              <a:rPr lang="en-US" sz="2400" b="1" i="1" dirty="0"/>
              <a:t> </a:t>
            </a:r>
            <a:r>
              <a:rPr lang="en-US" sz="2400" b="1" i="1" dirty="0" err="1"/>
              <a:t>đã</a:t>
            </a:r>
            <a:r>
              <a:rPr lang="en-US" sz="2400" b="1" i="1" dirty="0"/>
              <a:t> </a:t>
            </a:r>
            <a:r>
              <a:rPr lang="en-US" sz="2400" b="1" i="1" dirty="0" err="1"/>
              <a:t>tác</a:t>
            </a:r>
            <a:r>
              <a:rPr lang="en-US" sz="2400" b="1" i="1" dirty="0"/>
              <a:t> </a:t>
            </a:r>
            <a:r>
              <a:rPr lang="en-US" sz="2400" b="1" i="1" dirty="0" err="1"/>
              <a:t>động</a:t>
            </a:r>
            <a:r>
              <a:rPr lang="en-US" sz="2400" b="1" i="1" dirty="0"/>
              <a:t> </a:t>
            </a:r>
            <a:r>
              <a:rPr lang="en-US" sz="2400" b="1" i="1" dirty="0" err="1">
                <a:solidFill>
                  <a:srgbClr val="FF0000"/>
                </a:solidFill>
              </a:rPr>
              <a:t>giảm</a:t>
            </a:r>
            <a:r>
              <a:rPr lang="en-US" sz="2400" b="1" i="1" dirty="0"/>
              <a:t> </a:t>
            </a:r>
            <a:r>
              <a:rPr lang="en-US" sz="2400" b="1" i="1" dirty="0" err="1"/>
              <a:t>độ</a:t>
            </a:r>
            <a:r>
              <a:rPr lang="en-US" sz="2400" b="1" i="1" dirty="0"/>
              <a:t> </a:t>
            </a:r>
            <a:r>
              <a:rPr lang="en-US" sz="2400" b="1" i="1" dirty="0" err="1"/>
              <a:t>phì</a:t>
            </a:r>
            <a:r>
              <a:rPr lang="en-US" sz="2400" b="1" i="1" dirty="0"/>
              <a:t> </a:t>
            </a:r>
            <a:r>
              <a:rPr lang="en-US" sz="2400" b="1" i="1" dirty="0" err="1"/>
              <a:t>của</a:t>
            </a:r>
            <a:r>
              <a:rPr lang="en-US" sz="2400" b="1" i="1" dirty="0"/>
              <a:t>  </a:t>
            </a:r>
            <a:r>
              <a:rPr lang="en-US" sz="2400" b="1" i="1" dirty="0" err="1"/>
              <a:t>đất</a:t>
            </a:r>
            <a:r>
              <a:rPr lang="en-US" sz="2400" b="1" i="1" dirty="0"/>
              <a:t> </a:t>
            </a:r>
            <a:r>
              <a:rPr lang="en-US" sz="2400" b="1" i="1" dirty="0" err="1"/>
              <a:t>như</a:t>
            </a:r>
            <a:r>
              <a:rPr lang="en-US" sz="2400" b="1" i="1" dirty="0"/>
              <a:t> </a:t>
            </a:r>
            <a:r>
              <a:rPr lang="en-US" sz="2400" b="1" i="1" dirty="0" err="1"/>
              <a:t>thế</a:t>
            </a:r>
            <a:r>
              <a:rPr lang="en-US" sz="2400" b="1" i="1" dirty="0"/>
              <a:t> </a:t>
            </a:r>
            <a:r>
              <a:rPr lang="en-US" sz="2400" b="1" i="1" dirty="0" err="1"/>
              <a:t>nào</a:t>
            </a:r>
            <a:r>
              <a:rPr lang="en-US" sz="2400" b="1" i="1" dirty="0"/>
              <a:t>?</a:t>
            </a:r>
          </a:p>
        </p:txBody>
      </p:sp>
      <p:pic>
        <p:nvPicPr>
          <p:cNvPr id="1026" name="Picture 2" descr="Phải đưa hành vi phá rừng vào dạng tội phạm đặc biệt nguy hiểm | Thời sự |  Thanh Niên"/>
          <p:cNvPicPr>
            <a:picLocks noChangeAspect="1" noChangeArrowheads="1"/>
          </p:cNvPicPr>
          <p:nvPr/>
        </p:nvPicPr>
        <p:blipFill rotWithShape="1">
          <a:blip r:embed="rId2">
            <a:extLst>
              <a:ext uri="{28A0092B-C50C-407E-A947-70E740481C1C}">
                <a14:useLocalDpi xmlns:a14="http://schemas.microsoft.com/office/drawing/2010/main" val="0"/>
              </a:ext>
            </a:extLst>
          </a:blip>
          <a:srcRect r="12819"/>
          <a:stretch/>
        </p:blipFill>
        <p:spPr bwMode="auto">
          <a:xfrm>
            <a:off x="90725" y="285750"/>
            <a:ext cx="466499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 hình ảnh ô nhiễm phóng xạ - hinhanhsieudep.net"/>
          <p:cNvPicPr>
            <a:picLocks noChangeAspect="1" noChangeArrowheads="1"/>
          </p:cNvPicPr>
          <p:nvPr/>
        </p:nvPicPr>
        <p:blipFill rotWithShape="1">
          <a:blip r:embed="rId3">
            <a:extLst>
              <a:ext uri="{28A0092B-C50C-407E-A947-70E740481C1C}">
                <a14:useLocalDpi xmlns:a14="http://schemas.microsoft.com/office/drawing/2010/main" val="0"/>
              </a:ext>
            </a:extLst>
          </a:blip>
          <a:srcRect t="3659"/>
          <a:stretch/>
        </p:blipFill>
        <p:spPr bwMode="auto">
          <a:xfrm>
            <a:off x="4891329" y="285752"/>
            <a:ext cx="4176475" cy="2819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443"/>
                                        </p:tgtEl>
                                        <p:attrNameLst>
                                          <p:attrName>style.visibility</p:attrName>
                                        </p:attrNameLst>
                                      </p:cBhvr>
                                      <p:to>
                                        <p:strVal val="visible"/>
                                      </p:to>
                                    </p:set>
                                    <p:anim calcmode="discrete" valueType="clr">
                                      <p:cBhvr override="childStyle">
                                        <p:cTn id="7" dur="80"/>
                                        <p:tgtEl>
                                          <p:spTgt spid="184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43"/>
                                        </p:tgtEl>
                                        <p:attrNameLst>
                                          <p:attrName>fillcolor</p:attrName>
                                        </p:attrNameLst>
                                      </p:cBhvr>
                                      <p:tavLst>
                                        <p:tav tm="0">
                                          <p:val>
                                            <p:clrVal>
                                              <a:schemeClr val="accent2"/>
                                            </p:clrVal>
                                          </p:val>
                                        </p:tav>
                                        <p:tav tm="50000">
                                          <p:val>
                                            <p:clrVal>
                                              <a:schemeClr val="hlink"/>
                                            </p:clrVal>
                                          </p:val>
                                        </p:tav>
                                      </p:tavLst>
                                    </p:anim>
                                    <p:set>
                                      <p:cBhvr>
                                        <p:cTn id="9" dur="80"/>
                                        <p:tgtEl>
                                          <p:spTgt spid="184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5943600" cy="707886"/>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1. </a:t>
            </a:r>
            <a:r>
              <a:rPr lang="en-US" sz="4000" b="1" dirty="0" err="1" smtClean="0">
                <a:latin typeface="Times New Roman" pitchFamily="18" charset="0"/>
                <a:cs typeface="Times New Roman" pitchFamily="18" charset="0"/>
              </a:rPr>
              <a:t>Các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tầng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đất</a:t>
            </a:r>
            <a:endParaRPr lang="en-US" sz="4000" b="1" dirty="0">
              <a:latin typeface="Times New Roman" pitchFamily="18" charset="0"/>
              <a:cs typeface="Times New Roman" pitchFamily="18" charset="0"/>
            </a:endParaRPr>
          </a:p>
        </p:txBody>
      </p:sp>
      <p:sp>
        <p:nvSpPr>
          <p:cNvPr id="6" name="TextBox 5"/>
          <p:cNvSpPr txBox="1"/>
          <p:nvPr/>
        </p:nvSpPr>
        <p:spPr>
          <a:xfrm>
            <a:off x="1143004" y="92156"/>
            <a:ext cx="7402011" cy="83099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800" dirty="0" err="1" smtClean="0">
                <a:latin typeface="Times New Roman" pitchFamily="18" charset="0"/>
                <a:cs typeface="Times New Roman" pitchFamily="18" charset="0"/>
              </a:rPr>
              <a:t>Hãy</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kể</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tên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các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tầng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đất</a:t>
            </a:r>
            <a:r>
              <a:rPr lang="en-US" sz="4800" dirty="0" smtClean="0">
                <a:latin typeface="Times New Roman" pitchFamily="18" charset="0"/>
                <a:cs typeface="Times New Roman" pitchFamily="18" charset="0"/>
              </a:rPr>
              <a:t>?</a:t>
            </a:r>
          </a:p>
        </p:txBody>
      </p:sp>
      <p:pic>
        <p:nvPicPr>
          <p:cNvPr id="3074" name="Picture 2" descr="Bài 26. Đất. Các nhân tố hình thành đất - Địa lý 6 - Học ch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3159890" cy="2571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857615696"/>
              </p:ext>
            </p:extLst>
          </p:nvPr>
        </p:nvGraphicFramePr>
        <p:xfrm>
          <a:off x="3886200" y="1276350"/>
          <a:ext cx="4876800" cy="2900680"/>
        </p:xfrm>
        <a:graphic>
          <a:graphicData uri="http://schemas.openxmlformats.org/drawingml/2006/table">
            <a:tbl>
              <a:tblPr firstRow="1" firstCol="1" bandRow="1">
                <a:tableStyleId>{5C22544A-7EE6-4342-B048-85BDC9FD1C3A}</a:tableStyleId>
              </a:tblPr>
              <a:tblGrid>
                <a:gridCol w="1350691"/>
                <a:gridCol w="3526109"/>
              </a:tblGrid>
              <a:tr h="482600">
                <a:tc>
                  <a:txBody>
                    <a:bodyPr/>
                    <a:lstStyle/>
                    <a:p>
                      <a:pPr algn="ctr">
                        <a:spcBef>
                          <a:spcPts val="600"/>
                        </a:spcBef>
                        <a:spcAft>
                          <a:spcPts val="0"/>
                        </a:spcAft>
                      </a:pPr>
                      <a:r>
                        <a:rPr lang="en-US" sz="1600" b="0" dirty="0" err="1">
                          <a:effectLst/>
                          <a:latin typeface="Times New Roman" pitchFamily="18" charset="0"/>
                          <a:cs typeface="Times New Roman" pitchFamily="18" charset="0"/>
                        </a:rPr>
                        <a:t>Tầng</a:t>
                      </a:r>
                      <a:endParaRPr lang="en-US" sz="16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spcBef>
                          <a:spcPts val="600"/>
                        </a:spcBef>
                        <a:spcAft>
                          <a:spcPts val="0"/>
                        </a:spcAft>
                        <a:tabLst>
                          <a:tab pos="504825" algn="l"/>
                          <a:tab pos="1178560" algn="ctr"/>
                        </a:tabLst>
                      </a:pPr>
                      <a:r>
                        <a:rPr lang="en-US" sz="1600" b="0" dirty="0" err="1" smtClean="0">
                          <a:effectLst/>
                          <a:latin typeface="Times New Roman" pitchFamily="18" charset="0"/>
                          <a:cs typeface="Times New Roman" pitchFamily="18" charset="0"/>
                        </a:rPr>
                        <a:t>Đặc</a:t>
                      </a:r>
                      <a:r>
                        <a:rPr lang="en-US" sz="1600" b="0" dirty="0" smtClean="0">
                          <a:effectLst/>
                          <a:latin typeface="Times New Roman" pitchFamily="18" charset="0"/>
                          <a:cs typeface="Times New Roman" pitchFamily="18" charset="0"/>
                        </a:rPr>
                        <a:t> </a:t>
                      </a:r>
                      <a:r>
                        <a:rPr lang="en-US" sz="1600" b="0" dirty="0" err="1">
                          <a:effectLst/>
                          <a:latin typeface="Times New Roman" pitchFamily="18" charset="0"/>
                          <a:cs typeface="Times New Roman" pitchFamily="18" charset="0"/>
                        </a:rPr>
                        <a:t>điểm</a:t>
                      </a:r>
                      <a:r>
                        <a:rPr lang="en-US" sz="1600" b="0" dirty="0">
                          <a:effectLst/>
                          <a:latin typeface="Times New Roman" pitchFamily="18" charset="0"/>
                          <a:cs typeface="Times New Roman" pitchFamily="18" charset="0"/>
                        </a:rPr>
                        <a:t> </a:t>
                      </a:r>
                      <a:r>
                        <a:rPr lang="vi-VN" sz="1600" b="0" dirty="0">
                          <a:effectLst/>
                          <a:latin typeface="Times New Roman" pitchFamily="18" charset="0"/>
                          <a:cs typeface="Times New Roman" pitchFamily="18" charset="0"/>
                        </a:rPr>
                        <a:t>(Màu sắc, vị trí, độ dày,...)</a:t>
                      </a:r>
                      <a:endParaRPr lang="en-US" sz="1600" b="0" dirty="0">
                        <a:solidFill>
                          <a:srgbClr val="000000"/>
                        </a:solidFill>
                        <a:effectLst/>
                        <a:latin typeface="Times New Roman" pitchFamily="18" charset="0"/>
                        <a:ea typeface="Calibri"/>
                        <a:cs typeface="Times New Roman" pitchFamily="18" charset="0"/>
                      </a:endParaRPr>
                    </a:p>
                  </a:txBody>
                  <a:tcPr marL="68580" marR="68580" marT="0" marB="0"/>
                </a:tc>
              </a:tr>
              <a:tr h="487680">
                <a:tc>
                  <a:txBody>
                    <a:bodyPr/>
                    <a:lstStyle/>
                    <a:p>
                      <a:pPr>
                        <a:spcBef>
                          <a:spcPts val="600"/>
                        </a:spcBef>
                        <a:spcAft>
                          <a:spcPts val="0"/>
                        </a:spcAft>
                      </a:pPr>
                      <a:r>
                        <a:rPr lang="en-US" sz="1600" b="0" dirty="0" err="1">
                          <a:effectLst/>
                          <a:latin typeface="Times New Roman" pitchFamily="18" charset="0"/>
                          <a:cs typeface="Times New Roman" pitchFamily="18" charset="0"/>
                        </a:rPr>
                        <a:t>Tầng</a:t>
                      </a:r>
                      <a:r>
                        <a:rPr lang="en-US" sz="1600" b="0" dirty="0">
                          <a:effectLst/>
                          <a:latin typeface="Times New Roman" pitchFamily="18" charset="0"/>
                          <a:cs typeface="Times New Roman" pitchFamily="18" charset="0"/>
                        </a:rPr>
                        <a:t> </a:t>
                      </a:r>
                      <a:r>
                        <a:rPr lang="en-US" sz="1600" b="0" dirty="0" err="1">
                          <a:effectLst/>
                          <a:latin typeface="Times New Roman" pitchFamily="18" charset="0"/>
                          <a:cs typeface="Times New Roman" pitchFamily="18" charset="0"/>
                        </a:rPr>
                        <a:t>chứa</a:t>
                      </a:r>
                      <a:r>
                        <a:rPr lang="en-US" sz="1600" b="0" dirty="0">
                          <a:effectLst/>
                          <a:latin typeface="Times New Roman" pitchFamily="18" charset="0"/>
                          <a:cs typeface="Times New Roman" pitchFamily="18" charset="0"/>
                        </a:rPr>
                        <a:t> </a:t>
                      </a:r>
                      <a:r>
                        <a:rPr lang="en-US" sz="1600" b="0" dirty="0" err="1">
                          <a:effectLst/>
                          <a:latin typeface="Times New Roman" pitchFamily="18" charset="0"/>
                          <a:cs typeface="Times New Roman" pitchFamily="18" charset="0"/>
                        </a:rPr>
                        <a:t>mùn</a:t>
                      </a:r>
                      <a:endParaRPr lang="en-US" sz="16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spcBef>
                          <a:spcPts val="600"/>
                        </a:spcBef>
                        <a:spcAft>
                          <a:spcPts val="0"/>
                        </a:spcAft>
                      </a:pPr>
                      <a:r>
                        <a:rPr lang="en-US" sz="1600" b="0" dirty="0">
                          <a:effectLst/>
                          <a:latin typeface="Times New Roman" pitchFamily="18" charset="0"/>
                          <a:cs typeface="Times New Roman" pitchFamily="18" charset="0"/>
                        </a:rPr>
                        <a:t> </a:t>
                      </a:r>
                      <a:endParaRPr lang="en-US" sz="1600" b="0" dirty="0">
                        <a:solidFill>
                          <a:srgbClr val="000000"/>
                        </a:solidFill>
                        <a:effectLst/>
                        <a:latin typeface="Times New Roman" pitchFamily="18" charset="0"/>
                        <a:ea typeface="Calibri"/>
                        <a:cs typeface="Times New Roman" pitchFamily="18" charset="0"/>
                      </a:endParaRPr>
                    </a:p>
                  </a:txBody>
                  <a:tcPr marL="68580" marR="68580" marT="0" marB="0"/>
                </a:tc>
              </a:tr>
              <a:tr h="482600">
                <a:tc>
                  <a:txBody>
                    <a:bodyPr/>
                    <a:lstStyle/>
                    <a:p>
                      <a:pPr>
                        <a:spcBef>
                          <a:spcPts val="600"/>
                        </a:spcBef>
                        <a:spcAft>
                          <a:spcPts val="0"/>
                        </a:spcAft>
                      </a:pPr>
                      <a:r>
                        <a:rPr lang="en-US" sz="1600" b="0">
                          <a:effectLst/>
                          <a:latin typeface="Times New Roman" pitchFamily="18" charset="0"/>
                          <a:cs typeface="Times New Roman" pitchFamily="18" charset="0"/>
                        </a:rPr>
                        <a:t>Tầng tích tụ</a:t>
                      </a:r>
                      <a:endParaRPr lang="en-US" sz="16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spcBef>
                          <a:spcPts val="600"/>
                        </a:spcBef>
                        <a:spcAft>
                          <a:spcPts val="0"/>
                        </a:spcAft>
                      </a:pPr>
                      <a:r>
                        <a:rPr lang="en-US" sz="1600" b="0">
                          <a:effectLst/>
                          <a:latin typeface="Times New Roman" pitchFamily="18" charset="0"/>
                          <a:cs typeface="Times New Roman" pitchFamily="18" charset="0"/>
                        </a:rPr>
                        <a:t> </a:t>
                      </a:r>
                      <a:endParaRPr lang="en-US" sz="1600" b="0">
                        <a:solidFill>
                          <a:srgbClr val="000000"/>
                        </a:solidFill>
                        <a:effectLst/>
                        <a:latin typeface="Times New Roman" pitchFamily="18" charset="0"/>
                        <a:ea typeface="Calibri"/>
                        <a:cs typeface="Times New Roman" pitchFamily="18" charset="0"/>
                      </a:endParaRPr>
                    </a:p>
                  </a:txBody>
                  <a:tcPr marL="68580" marR="68580" marT="0" marB="0"/>
                </a:tc>
              </a:tr>
              <a:tr h="482600">
                <a:tc>
                  <a:txBody>
                    <a:bodyPr/>
                    <a:lstStyle/>
                    <a:p>
                      <a:pPr>
                        <a:spcBef>
                          <a:spcPts val="600"/>
                        </a:spcBef>
                        <a:spcAft>
                          <a:spcPts val="0"/>
                        </a:spcAft>
                      </a:pPr>
                      <a:r>
                        <a:rPr lang="en-US" sz="1600" b="0" dirty="0" err="1">
                          <a:effectLst/>
                          <a:latin typeface="Times New Roman" pitchFamily="18" charset="0"/>
                          <a:cs typeface="Times New Roman" pitchFamily="18" charset="0"/>
                        </a:rPr>
                        <a:t>Tầng</a:t>
                      </a:r>
                      <a:r>
                        <a:rPr lang="en-US" sz="1600" b="0" dirty="0">
                          <a:effectLst/>
                          <a:latin typeface="Times New Roman" pitchFamily="18" charset="0"/>
                          <a:cs typeface="Times New Roman" pitchFamily="18" charset="0"/>
                        </a:rPr>
                        <a:t> </a:t>
                      </a:r>
                      <a:r>
                        <a:rPr lang="en-US" sz="1600" b="0" dirty="0" err="1">
                          <a:effectLst/>
                          <a:latin typeface="Times New Roman" pitchFamily="18" charset="0"/>
                          <a:cs typeface="Times New Roman" pitchFamily="18" charset="0"/>
                        </a:rPr>
                        <a:t>đá</a:t>
                      </a:r>
                      <a:r>
                        <a:rPr lang="en-US" sz="1600" b="0" dirty="0">
                          <a:effectLst/>
                          <a:latin typeface="Times New Roman" pitchFamily="18" charset="0"/>
                          <a:cs typeface="Times New Roman" pitchFamily="18" charset="0"/>
                        </a:rPr>
                        <a:t> </a:t>
                      </a:r>
                      <a:r>
                        <a:rPr lang="en-US" sz="1600" b="0" dirty="0" err="1">
                          <a:effectLst/>
                          <a:latin typeface="Times New Roman" pitchFamily="18" charset="0"/>
                          <a:cs typeface="Times New Roman" pitchFamily="18" charset="0"/>
                        </a:rPr>
                        <a:t>mẹ</a:t>
                      </a:r>
                      <a:endParaRPr lang="en-US" sz="16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spcBef>
                          <a:spcPts val="600"/>
                        </a:spcBef>
                        <a:spcAft>
                          <a:spcPts val="0"/>
                        </a:spcAft>
                      </a:pPr>
                      <a:r>
                        <a:rPr lang="en-US" sz="1600" b="0">
                          <a:effectLst/>
                          <a:latin typeface="Times New Roman" pitchFamily="18" charset="0"/>
                          <a:cs typeface="Times New Roman" pitchFamily="18" charset="0"/>
                        </a:rPr>
                        <a:t> </a:t>
                      </a:r>
                      <a:endParaRPr lang="en-US" sz="1600" b="0">
                        <a:solidFill>
                          <a:srgbClr val="000000"/>
                        </a:solidFill>
                        <a:effectLst/>
                        <a:latin typeface="Times New Roman" pitchFamily="18" charset="0"/>
                        <a:ea typeface="Calibri"/>
                        <a:cs typeface="Times New Roman" pitchFamily="18" charset="0"/>
                      </a:endParaRPr>
                    </a:p>
                  </a:txBody>
                  <a:tcPr marL="68580" marR="68580" marT="0" marB="0"/>
                </a:tc>
              </a:tr>
              <a:tr h="965200">
                <a:tc gridSpan="2">
                  <a:txBody>
                    <a:bodyPr/>
                    <a:lstStyle/>
                    <a:p>
                      <a:pPr>
                        <a:spcBef>
                          <a:spcPts val="600"/>
                        </a:spcBef>
                        <a:spcAft>
                          <a:spcPts val="0"/>
                        </a:spcAft>
                      </a:pPr>
                      <a:r>
                        <a:rPr lang="nl-NL" sz="1600" b="0" dirty="0">
                          <a:effectLst/>
                          <a:latin typeface="Times New Roman" pitchFamily="18" charset="0"/>
                          <a:cs typeface="Times New Roman" pitchFamily="18" charset="0"/>
                        </a:rPr>
                        <a:t>Trong các tầng đất, tầng nào trực tiếp tác động đến sự sinh trưởng và phát triển của thực vật? Giải thích.</a:t>
                      </a:r>
                      <a:endParaRPr lang="en-US" sz="1600" b="0" dirty="0">
                        <a:solidFill>
                          <a:srgbClr val="000000"/>
                        </a:solidFill>
                        <a:effectLst/>
                        <a:latin typeface="Times New Roman" pitchFamily="18" charset="0"/>
                        <a:ea typeface="Calibri"/>
                        <a:cs typeface="Times New Roman" pitchFamily="18" charset="0"/>
                      </a:endParaRPr>
                    </a:p>
                  </a:txBody>
                  <a:tcPr marL="68580" marR="68580" marT="0" marB="0"/>
                </a:tc>
                <a:tc hMerge="1">
                  <a:txBody>
                    <a:bodyPr/>
                    <a:lstStyle/>
                    <a:p>
                      <a:endParaRPr lang="en-US"/>
                    </a:p>
                  </a:txBody>
                  <a:tcPr/>
                </a:tc>
              </a:tr>
            </a:tbl>
          </a:graphicData>
        </a:graphic>
      </p:graphicFrame>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4" y="4292601"/>
            <a:ext cx="1281906"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676400" y="4476750"/>
            <a:ext cx="65532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dirty="0" smtClean="0">
                <a:latin typeface="Times New Roman" pitchFamily="18" charset="0"/>
                <a:cs typeface="Times New Roman" pitchFamily="18" charset="0"/>
              </a:rPr>
              <a:t>Hoàn thành phiếu học tập (thời gian 5 phút)</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vi-VN" dirty="0" smtClean="0">
                <a:latin typeface="Times New Roman" pitchFamily="18" charset="0"/>
                <a:cs typeface="Times New Roman" pitchFamily="18" charset="0"/>
              </a:rPr>
              <a:t>Phiếu học tập</a:t>
            </a:r>
            <a:endParaRPr lang="en-US"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9907573"/>
              </p:ext>
            </p:extLst>
          </p:nvPr>
        </p:nvGraphicFramePr>
        <p:xfrm>
          <a:off x="533400" y="1428752"/>
          <a:ext cx="8153400" cy="3423927"/>
        </p:xfrm>
        <a:graphic>
          <a:graphicData uri="http://schemas.openxmlformats.org/drawingml/2006/table">
            <a:tbl>
              <a:tblPr firstRow="1" firstCol="1" bandRow="1">
                <a:tableStyleId>{BDBED569-4797-4DF1-A0F4-6AAB3CD982D8}</a:tableStyleId>
              </a:tblPr>
              <a:tblGrid>
                <a:gridCol w="2362532"/>
                <a:gridCol w="5790868"/>
              </a:tblGrid>
              <a:tr h="328455">
                <a:tc>
                  <a:txBody>
                    <a:bodyPr/>
                    <a:lstStyle/>
                    <a:p>
                      <a:pPr algn="ctr">
                        <a:lnSpc>
                          <a:spcPct val="115000"/>
                        </a:lnSpc>
                        <a:spcBef>
                          <a:spcPts val="600"/>
                        </a:spcBef>
                        <a:spcAft>
                          <a:spcPts val="0"/>
                        </a:spcAft>
                      </a:pPr>
                      <a:r>
                        <a:rPr lang="en-US" sz="1800" dirty="0" err="1">
                          <a:effectLst/>
                          <a:latin typeface="Times New Roman" pitchFamily="18" charset="0"/>
                          <a:cs typeface="Times New Roman" pitchFamily="18" charset="0"/>
                        </a:rPr>
                        <a:t>Tầng</a:t>
                      </a:r>
                      <a:endParaRPr lang="en-US" sz="18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Bef>
                          <a:spcPts val="600"/>
                        </a:spcBef>
                        <a:spcAft>
                          <a:spcPts val="0"/>
                        </a:spcAft>
                        <a:tabLst>
                          <a:tab pos="504825" algn="l"/>
                          <a:tab pos="1178560" algn="ctr"/>
                        </a:tabLst>
                      </a:pPr>
                      <a:r>
                        <a:rPr lang="en-US" sz="1800">
                          <a:effectLst/>
                          <a:latin typeface="Times New Roman" pitchFamily="18" charset="0"/>
                          <a:cs typeface="Times New Roman" pitchFamily="18" charset="0"/>
                        </a:rPr>
                        <a:t>Đặc điểm</a:t>
                      </a:r>
                      <a:endParaRPr lang="en-US" sz="1800">
                        <a:solidFill>
                          <a:srgbClr val="000000"/>
                        </a:solidFill>
                        <a:effectLst/>
                        <a:latin typeface="Times New Roman" pitchFamily="18" charset="0"/>
                        <a:ea typeface="Calibri"/>
                        <a:cs typeface="Times New Roman" pitchFamily="18" charset="0"/>
                      </a:endParaRPr>
                    </a:p>
                  </a:txBody>
                  <a:tcPr marL="68580" marR="68580" marT="0" marB="0"/>
                </a:tc>
              </a:tr>
              <a:tr h="978266">
                <a:tc>
                  <a:txBody>
                    <a:bodyPr/>
                    <a:lstStyle/>
                    <a:p>
                      <a:pPr algn="ctr">
                        <a:lnSpc>
                          <a:spcPct val="115000"/>
                        </a:lnSpc>
                        <a:spcBef>
                          <a:spcPts val="600"/>
                        </a:spcBef>
                        <a:spcAft>
                          <a:spcPts val="0"/>
                        </a:spcAft>
                      </a:pPr>
                      <a:r>
                        <a:rPr lang="en-US" sz="1800" dirty="0" err="1">
                          <a:effectLst/>
                          <a:latin typeface="Times New Roman" pitchFamily="18" charset="0"/>
                          <a:cs typeface="Times New Roman" pitchFamily="18" charset="0"/>
                        </a:rPr>
                        <a:t>Tầng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chứa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mùn</a:t>
                      </a:r>
                      <a:endParaRPr lang="en-US" sz="18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285750" indent="-285750">
                        <a:lnSpc>
                          <a:spcPct val="115000"/>
                        </a:lnSpc>
                        <a:spcBef>
                          <a:spcPts val="600"/>
                        </a:spcBef>
                        <a:spcAft>
                          <a:spcPts val="0"/>
                        </a:spcAft>
                        <a:buFontTx/>
                        <a:buChar char="-"/>
                      </a:pPr>
                      <a:r>
                        <a:rPr lang="en-US" sz="1800" dirty="0" err="1" smtClean="0">
                          <a:effectLst/>
                          <a:latin typeface="Times New Roman" pitchFamily="18" charset="0"/>
                          <a:cs typeface="Times New Roman" pitchFamily="18" charset="0"/>
                        </a:rPr>
                        <a:t>Nằm</a:t>
                      </a:r>
                      <a:r>
                        <a:rPr lang="en-US" sz="1800" dirty="0" smtClean="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trên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cùng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khá</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là</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dày</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thường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có</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màu</a:t>
                      </a:r>
                      <a:r>
                        <a:rPr lang="en-US" sz="1800" dirty="0">
                          <a:effectLst/>
                          <a:latin typeface="Times New Roman" pitchFamily="18" charset="0"/>
                          <a:cs typeface="Times New Roman" pitchFamily="18" charset="0"/>
                        </a:rPr>
                        <a:t> </a:t>
                      </a:r>
                      <a:r>
                        <a:rPr lang="en-US" sz="1800" dirty="0" err="1" smtClean="0">
                          <a:effectLst/>
                          <a:latin typeface="Times New Roman" pitchFamily="18" charset="0"/>
                          <a:cs typeface="Times New Roman" pitchFamily="18" charset="0"/>
                        </a:rPr>
                        <a:t>xám</a:t>
                      </a:r>
                      <a:r>
                        <a:rPr lang="vi-VN" sz="1800" dirty="0" smtClean="0">
                          <a:effectLst/>
                          <a:latin typeface="Times New Roman" pitchFamily="18" charset="0"/>
                          <a:cs typeface="Times New Roman" pitchFamily="18" charset="0"/>
                        </a:rPr>
                        <a:t>.</a:t>
                      </a:r>
                    </a:p>
                    <a:p>
                      <a:pPr marL="0" indent="0">
                        <a:lnSpc>
                          <a:spcPct val="115000"/>
                        </a:lnSpc>
                        <a:spcBef>
                          <a:spcPts val="600"/>
                        </a:spcBef>
                        <a:spcAft>
                          <a:spcPts val="0"/>
                        </a:spcAft>
                        <a:buFontTx/>
                        <a:buNone/>
                      </a:pPr>
                      <a:endParaRPr lang="en-US" sz="1800" dirty="0">
                        <a:solidFill>
                          <a:srgbClr val="000000"/>
                        </a:solidFill>
                        <a:effectLst/>
                        <a:latin typeface="Times New Roman" pitchFamily="18" charset="0"/>
                        <a:ea typeface="Calibri"/>
                        <a:cs typeface="Times New Roman" pitchFamily="18" charset="0"/>
                      </a:endParaRPr>
                    </a:p>
                  </a:txBody>
                  <a:tcPr marL="68580" marR="68580" marT="0" marB="0"/>
                </a:tc>
              </a:tr>
              <a:tr h="679198">
                <a:tc>
                  <a:txBody>
                    <a:bodyPr/>
                    <a:lstStyle/>
                    <a:p>
                      <a:pPr algn="ctr">
                        <a:lnSpc>
                          <a:spcPct val="115000"/>
                        </a:lnSpc>
                        <a:spcBef>
                          <a:spcPts val="600"/>
                        </a:spcBef>
                        <a:spcAft>
                          <a:spcPts val="0"/>
                        </a:spcAft>
                      </a:pPr>
                      <a:r>
                        <a:rPr lang="en-US" sz="1800">
                          <a:effectLst/>
                          <a:latin typeface="Times New Roman" pitchFamily="18" charset="0"/>
                          <a:cs typeface="Times New Roman" pitchFamily="18" charset="0"/>
                        </a:rPr>
                        <a:t>Tầng tích tụ</a:t>
                      </a:r>
                      <a:endParaRPr lang="en-US" sz="18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nSpc>
                          <a:spcPct val="115000"/>
                        </a:lnSpc>
                        <a:spcBef>
                          <a:spcPts val="600"/>
                        </a:spcBef>
                        <a:spcAft>
                          <a:spcPts val="0"/>
                        </a:spcAft>
                      </a:pPr>
                      <a:r>
                        <a:rPr lang="en-US" sz="1800">
                          <a:effectLst/>
                          <a:latin typeface="Times New Roman" pitchFamily="18" charset="0"/>
                          <a:cs typeface="Times New Roman" pitchFamily="18" charset="0"/>
                        </a:rPr>
                        <a:t>- Nằm ở giữa, khá là dày thường có màu đỏ vàng do tích tụ sắt và nhôm.</a:t>
                      </a:r>
                      <a:endParaRPr lang="en-US" sz="1800">
                        <a:solidFill>
                          <a:srgbClr val="000000"/>
                        </a:solidFill>
                        <a:effectLst/>
                        <a:latin typeface="Times New Roman" pitchFamily="18" charset="0"/>
                        <a:ea typeface="Calibri"/>
                        <a:cs typeface="Times New Roman" pitchFamily="18" charset="0"/>
                      </a:endParaRPr>
                    </a:p>
                  </a:txBody>
                  <a:tcPr marL="68580" marR="68580" marT="0" marB="0"/>
                </a:tc>
              </a:tr>
              <a:tr h="679198">
                <a:tc>
                  <a:txBody>
                    <a:bodyPr/>
                    <a:lstStyle/>
                    <a:p>
                      <a:pPr algn="ctr">
                        <a:lnSpc>
                          <a:spcPct val="115000"/>
                        </a:lnSpc>
                        <a:spcBef>
                          <a:spcPts val="600"/>
                        </a:spcBef>
                        <a:spcAft>
                          <a:spcPts val="0"/>
                        </a:spcAft>
                      </a:pPr>
                      <a:r>
                        <a:rPr lang="en-US" sz="1800">
                          <a:effectLst/>
                          <a:latin typeface="Times New Roman" pitchFamily="18" charset="0"/>
                          <a:cs typeface="Times New Roman" pitchFamily="18" charset="0"/>
                        </a:rPr>
                        <a:t>Tầng đá mẹ</a:t>
                      </a:r>
                      <a:endParaRPr lang="en-US" sz="18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a:lnSpc>
                          <a:spcPct val="115000"/>
                        </a:lnSpc>
                        <a:spcBef>
                          <a:spcPts val="600"/>
                        </a:spcBef>
                        <a:spcAft>
                          <a:spcPts val="0"/>
                        </a:spcAft>
                      </a:pPr>
                      <a:r>
                        <a:rPr lang="en-US" sz="1800">
                          <a:effectLst/>
                          <a:latin typeface="Times New Roman" pitchFamily="18" charset="0"/>
                          <a:cs typeface="Times New Roman" pitchFamily="18" charset="0"/>
                        </a:rPr>
                        <a:t>- Nằm ở dưới cùng, màu sắc của tầng này tùy thuộc vào màu sắc của đá mẹ.</a:t>
                      </a:r>
                      <a:endParaRPr lang="en-US" sz="1800">
                        <a:solidFill>
                          <a:srgbClr val="000000"/>
                        </a:solidFill>
                        <a:effectLst/>
                        <a:latin typeface="Times New Roman" pitchFamily="18" charset="0"/>
                        <a:ea typeface="Calibri"/>
                        <a:cs typeface="Times New Roman" pitchFamily="18" charset="0"/>
                      </a:endParaRPr>
                    </a:p>
                  </a:txBody>
                  <a:tcPr marL="68580" marR="68580" marT="0" marB="0"/>
                </a:tc>
              </a:tr>
              <a:tr h="1029940">
                <a:tc gridSpan="2">
                  <a:txBody>
                    <a:bodyPr/>
                    <a:lstStyle/>
                    <a:p>
                      <a:pPr algn="ctr">
                        <a:lnSpc>
                          <a:spcPct val="115000"/>
                        </a:lnSpc>
                        <a:spcBef>
                          <a:spcPts val="600"/>
                        </a:spcBef>
                        <a:spcAft>
                          <a:spcPts val="0"/>
                        </a:spcAft>
                      </a:pPr>
                      <a:r>
                        <a:rPr lang="nl-NL" sz="1800" b="0" dirty="0">
                          <a:effectLst/>
                          <a:latin typeface="Times New Roman" pitchFamily="18" charset="0"/>
                          <a:cs typeface="Times New Roman" pitchFamily="18" charset="0"/>
                        </a:rPr>
                        <a:t>Trong các tầng đất, tầng chứa mùn có vai trò quan trọng với sự sinh trưởng và phát triển của thực vật. Vì tầng này trực tiếp cung cấp chất dinh dưỡng cho thực vật.</a:t>
                      </a:r>
                      <a:endParaRPr lang="en-US" sz="1800" b="0" dirty="0">
                        <a:solidFill>
                          <a:srgbClr val="000000"/>
                        </a:solidFill>
                        <a:effectLst/>
                        <a:latin typeface="Times New Roman" pitchFamily="18" charset="0"/>
                        <a:ea typeface="Calibri"/>
                        <a:cs typeface="Times New Roman" pitchFamily="18" charset="0"/>
                      </a:endParaRPr>
                    </a:p>
                  </a:txBody>
                  <a:tcPr marL="68580" marR="68580" marT="0" marB="0"/>
                </a:tc>
                <a:tc hMerge="1">
                  <a:txBody>
                    <a:bodyPr/>
                    <a:lstStyle/>
                    <a:p>
                      <a:endParaRPr lang="en-US"/>
                    </a:p>
                  </a:txBody>
                  <a:tcPr/>
                </a:tc>
              </a:tr>
            </a:tbl>
          </a:graphicData>
        </a:graphic>
      </p:graphicFrame>
    </p:spTree>
    <p:extLst>
      <p:ext uri="{BB962C8B-B14F-4D97-AF65-F5344CB8AC3E}">
        <p14:creationId xmlns:p14="http://schemas.microsoft.com/office/powerpoint/2010/main" val="4154831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1589</Words>
  <Application>Microsoft Office PowerPoint</Application>
  <PresentationFormat>On-screen Show (16:9)</PresentationFormat>
  <Paragraphs>175</Paragraphs>
  <Slides>46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#9Slide03 Arima Madurai ExtraBo</vt:lpstr>
      <vt:lpstr>Arial</vt:lpstr>
      <vt:lpstr>Cabin</vt:lpstr>
      <vt:lpstr>Calibri</vt:lpstr>
      <vt:lpstr>StarsStripes</vt:lpstr>
      <vt:lpstr>Times New Roman</vt:lpstr>
      <vt:lpstr>Office Theme</vt:lpstr>
      <vt:lpstr>PowerPoint Presentation</vt:lpstr>
      <vt:lpstr>Mở đầu:</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 Hoàn thành sơ đồ</vt:lpstr>
      <vt:lpstr>Luyện tập: Hoàn thành sơ đồ</vt:lpstr>
      <vt:lpstr>Nối cột A và cột B sao cho phù hợp</vt:lpstr>
      <vt:lpstr>PowerPoint Presentation</vt:lpstr>
      <vt:lpstr>Hướng dẫn học ở nhà:</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149</cp:revision>
  <dcterms:created xsi:type="dcterms:W3CDTF">2006-08-16T00:00:00Z</dcterms:created>
  <dcterms:modified xsi:type="dcterms:W3CDTF">2026-04-10T08:54:44Z</dcterms:modified>
</cp:coreProperties>
</file>