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8" r:id="rId2"/>
    <p:sldId id="256" r:id="rId3"/>
    <p:sldId id="258" r:id="rId4"/>
    <p:sldId id="269" r:id="rId5"/>
    <p:sldId id="260" r:id="rId6"/>
    <p:sldId id="270" r:id="rId7"/>
    <p:sldId id="271" r:id="rId8"/>
    <p:sldId id="261" r:id="rId9"/>
    <p:sldId id="272" r:id="rId10"/>
    <p:sldId id="273" r:id="rId11"/>
    <p:sldId id="274" r:id="rId12"/>
    <p:sldId id="275" r:id="rId13"/>
    <p:sldId id="369" r:id="rId14"/>
    <p:sldId id="330" r:id="rId15"/>
    <p:sldId id="376" r:id="rId16"/>
    <p:sldId id="370" r:id="rId17"/>
    <p:sldId id="371" r:id="rId18"/>
    <p:sldId id="372" r:id="rId19"/>
    <p:sldId id="373" r:id="rId20"/>
    <p:sldId id="374" r:id="rId21"/>
    <p:sldId id="375" r:id="rId22"/>
  </p:sldIdLst>
  <p:sldSz cx="18288000" cy="10287000"/>
  <p:notesSz cx="6858000" cy="9144000"/>
  <p:embeddedFontLst>
    <p:embeddedFont>
      <p:font typeface="#9Slide07 SVNAppleberry" panose="02040603050506020204" charset="0"/>
      <p:regular r:id="rId24"/>
    </p:embeddedFont>
    <p:embeddedFont>
      <p:font typeface="Bubblebody Neue Thin"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FEFE8-6E15-4E7B-BD9D-06662AC0B4F2}"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A32CE-9381-4A2D-8C19-4E0F5E5AA5FF}" type="slidenum">
              <a:rPr lang="en-US" smtClean="0"/>
              <a:t>‹#›</a:t>
            </a:fld>
            <a:endParaRPr lang="en-US"/>
          </a:p>
        </p:txBody>
      </p:sp>
    </p:spTree>
    <p:extLst>
      <p:ext uri="{BB962C8B-B14F-4D97-AF65-F5344CB8AC3E}">
        <p14:creationId xmlns:p14="http://schemas.microsoft.com/office/powerpoint/2010/main" val="14671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1</a:t>
            </a:fld>
            <a:endParaRPr lang="en-US"/>
          </a:p>
        </p:txBody>
      </p:sp>
    </p:spTree>
    <p:extLst>
      <p:ext uri="{BB962C8B-B14F-4D97-AF65-F5344CB8AC3E}">
        <p14:creationId xmlns:p14="http://schemas.microsoft.com/office/powerpoint/2010/main" val="121827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10</a:t>
            </a:fld>
            <a:endParaRPr lang="en-US"/>
          </a:p>
        </p:txBody>
      </p:sp>
    </p:spTree>
    <p:extLst>
      <p:ext uri="{BB962C8B-B14F-4D97-AF65-F5344CB8AC3E}">
        <p14:creationId xmlns:p14="http://schemas.microsoft.com/office/powerpoint/2010/main" val="265801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11</a:t>
            </a:fld>
            <a:endParaRPr lang="en-US"/>
          </a:p>
        </p:txBody>
      </p:sp>
    </p:spTree>
    <p:extLst>
      <p:ext uri="{BB962C8B-B14F-4D97-AF65-F5344CB8AC3E}">
        <p14:creationId xmlns:p14="http://schemas.microsoft.com/office/powerpoint/2010/main" val="116094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12</a:t>
            </a:fld>
            <a:endParaRPr lang="en-US"/>
          </a:p>
        </p:txBody>
      </p:sp>
    </p:spTree>
    <p:extLst>
      <p:ext uri="{BB962C8B-B14F-4D97-AF65-F5344CB8AC3E}">
        <p14:creationId xmlns:p14="http://schemas.microsoft.com/office/powerpoint/2010/main" val="158415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264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t>14</a:t>
            </a:fld>
            <a:endParaRPr lang="en-US"/>
          </a:p>
        </p:txBody>
      </p:sp>
    </p:spTree>
    <p:extLst>
      <p:ext uri="{BB962C8B-B14F-4D97-AF65-F5344CB8AC3E}">
        <p14:creationId xmlns:p14="http://schemas.microsoft.com/office/powerpoint/2010/main" val="8299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32282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8916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352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5369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3804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2</a:t>
            </a:fld>
            <a:endParaRPr lang="en-US"/>
          </a:p>
        </p:txBody>
      </p:sp>
    </p:spTree>
    <p:extLst>
      <p:ext uri="{BB962C8B-B14F-4D97-AF65-F5344CB8AC3E}">
        <p14:creationId xmlns:p14="http://schemas.microsoft.com/office/powerpoint/2010/main" val="228851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4320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B58C-8855-487C-B615-401EA722C2D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3645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3</a:t>
            </a:fld>
            <a:endParaRPr lang="en-US"/>
          </a:p>
        </p:txBody>
      </p:sp>
    </p:spTree>
    <p:extLst>
      <p:ext uri="{BB962C8B-B14F-4D97-AF65-F5344CB8AC3E}">
        <p14:creationId xmlns:p14="http://schemas.microsoft.com/office/powerpoint/2010/main" val="351523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4</a:t>
            </a:fld>
            <a:endParaRPr lang="en-US"/>
          </a:p>
        </p:txBody>
      </p:sp>
    </p:spTree>
    <p:extLst>
      <p:ext uri="{BB962C8B-B14F-4D97-AF65-F5344CB8AC3E}">
        <p14:creationId xmlns:p14="http://schemas.microsoft.com/office/powerpoint/2010/main" val="151685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5</a:t>
            </a:fld>
            <a:endParaRPr lang="en-US"/>
          </a:p>
        </p:txBody>
      </p:sp>
    </p:spTree>
    <p:extLst>
      <p:ext uri="{BB962C8B-B14F-4D97-AF65-F5344CB8AC3E}">
        <p14:creationId xmlns:p14="http://schemas.microsoft.com/office/powerpoint/2010/main" val="74727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6</a:t>
            </a:fld>
            <a:endParaRPr lang="en-US"/>
          </a:p>
        </p:txBody>
      </p:sp>
    </p:spTree>
    <p:extLst>
      <p:ext uri="{BB962C8B-B14F-4D97-AF65-F5344CB8AC3E}">
        <p14:creationId xmlns:p14="http://schemas.microsoft.com/office/powerpoint/2010/main" val="155777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7</a:t>
            </a:fld>
            <a:endParaRPr lang="en-US"/>
          </a:p>
        </p:txBody>
      </p:sp>
    </p:spTree>
    <p:extLst>
      <p:ext uri="{BB962C8B-B14F-4D97-AF65-F5344CB8AC3E}">
        <p14:creationId xmlns:p14="http://schemas.microsoft.com/office/powerpoint/2010/main" val="153191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8</a:t>
            </a:fld>
            <a:endParaRPr lang="en-US"/>
          </a:p>
        </p:txBody>
      </p:sp>
    </p:spTree>
    <p:extLst>
      <p:ext uri="{BB962C8B-B14F-4D97-AF65-F5344CB8AC3E}">
        <p14:creationId xmlns:p14="http://schemas.microsoft.com/office/powerpoint/2010/main" val="158749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2A32CE-9381-4A2D-8C19-4E0F5E5AA5FF}" type="slidenum">
              <a:rPr lang="en-US" smtClean="0"/>
              <a:t>9</a:t>
            </a:fld>
            <a:endParaRPr lang="en-US"/>
          </a:p>
        </p:txBody>
      </p:sp>
    </p:spTree>
    <p:extLst>
      <p:ext uri="{BB962C8B-B14F-4D97-AF65-F5344CB8AC3E}">
        <p14:creationId xmlns:p14="http://schemas.microsoft.com/office/powerpoint/2010/main" val="261095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6BA">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9.sv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6D7219-9CF6-7B2F-B9A7-0993AC82434A}"/>
              </a:ext>
            </a:extLst>
          </p:cNvPr>
          <p:cNvSpPr/>
          <p:nvPr/>
        </p:nvSpPr>
        <p:spPr>
          <a:xfrm>
            <a:off x="2133600" y="9105900"/>
            <a:ext cx="13868400" cy="707886"/>
          </a:xfrm>
          <a:prstGeom prst="rect">
            <a:avLst/>
          </a:prstGeom>
        </p:spPr>
        <p:txBody>
          <a:bodyPr wrap="square">
            <a:spAutoFit/>
          </a:bodyPr>
          <a:lstStyle/>
          <a:p>
            <a:pPr algn="ctr"/>
            <a:r>
              <a:rPr lang="en-US" sz="4000" dirty="0">
                <a:solidFill>
                  <a:srgbClr val="000000"/>
                </a:solidFill>
                <a:latin typeface="Times New Roman" panose="02020603050405020304" pitchFamily="18" charset="0"/>
                <a:cs typeface="Times New Roman" panose="02020603050405020304" pitchFamily="18" charset="0"/>
              </a:rPr>
              <a:t>Theo </a:t>
            </a:r>
            <a:r>
              <a:rPr lang="en-US" sz="4000" dirty="0" err="1">
                <a:solidFill>
                  <a:srgbClr val="000000"/>
                </a:solidFill>
                <a:latin typeface="Times New Roman" panose="02020603050405020304" pitchFamily="18" charset="0"/>
                <a:cs typeface="Times New Roman" panose="02020603050405020304" pitchFamily="18" charset="0"/>
              </a:rPr>
              <a:t>em</a:t>
            </a:r>
            <a:r>
              <a:rPr lang="en-US" sz="4000" dirty="0">
                <a:solidFill>
                  <a:srgbClr val="000000"/>
                </a:solidFill>
                <a:latin typeface="Times New Roman" panose="02020603050405020304" pitchFamily="18" charset="0"/>
                <a:cs typeface="Times New Roman" panose="02020603050405020304" pitchFamily="18" charset="0"/>
              </a:rPr>
              <a:t>, con </a:t>
            </a:r>
            <a:r>
              <a:rPr lang="en-US" sz="4000" dirty="0" err="1">
                <a:solidFill>
                  <a:srgbClr val="000000"/>
                </a:solidFill>
                <a:latin typeface="Times New Roman" panose="02020603050405020304" pitchFamily="18" charset="0"/>
                <a:cs typeface="Times New Roman" panose="02020603050405020304" pitchFamily="18" charset="0"/>
              </a:rPr>
              <a:t>người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những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mối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quan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hệ</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sống</a:t>
            </a:r>
            <a:r>
              <a:rPr lang="en-US" sz="4000" dirty="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5" name="Freeform 2">
            <a:extLst>
              <a:ext uri="{FF2B5EF4-FFF2-40B4-BE49-F238E27FC236}">
                <a16:creationId xmlns:a16="http://schemas.microsoft.com/office/drawing/2014/main" id="{F393E192-2C87-0A02-5FA4-724B423D9F0B}"/>
              </a:ext>
            </a:extLst>
          </p:cNvPr>
          <p:cNvSpPr/>
          <p:nvPr/>
        </p:nvSpPr>
        <p:spPr>
          <a:xfrm>
            <a:off x="3886200" y="242556"/>
            <a:ext cx="8788544" cy="8634744"/>
          </a:xfrm>
          <a:custGeom>
            <a:avLst/>
            <a:gdLst/>
            <a:ahLst/>
            <a:cxnLst/>
            <a:rect l="l" t="t" r="r" b="b"/>
            <a:pathLst>
              <a:path w="8788544" h="8634744">
                <a:moveTo>
                  <a:pt x="0" y="0"/>
                </a:moveTo>
                <a:lnTo>
                  <a:pt x="8788544" y="0"/>
                </a:lnTo>
                <a:lnTo>
                  <a:pt x="8788544" y="8634744"/>
                </a:lnTo>
                <a:lnTo>
                  <a:pt x="0" y="86347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a:extLst>
              <a:ext uri="{FF2B5EF4-FFF2-40B4-BE49-F238E27FC236}">
                <a16:creationId xmlns:a16="http://schemas.microsoft.com/office/drawing/2014/main" id="{BC279A82-2650-E9BE-34F3-2537D8E36619}"/>
              </a:ext>
            </a:extLst>
          </p:cNvPr>
          <p:cNvSpPr/>
          <p:nvPr/>
        </p:nvSpPr>
        <p:spPr>
          <a:xfrm rot="2893084">
            <a:off x="-200597" y="-2448273"/>
            <a:ext cx="4031668" cy="5966832"/>
          </a:xfrm>
          <a:custGeom>
            <a:avLst/>
            <a:gdLst/>
            <a:ahLst/>
            <a:cxnLst/>
            <a:rect l="l" t="t" r="r" b="b"/>
            <a:pathLst>
              <a:path w="6715726" h="6936430">
                <a:moveTo>
                  <a:pt x="0" y="0"/>
                </a:moveTo>
                <a:lnTo>
                  <a:pt x="6715725" y="0"/>
                </a:lnTo>
                <a:lnTo>
                  <a:pt x="6715725" y="6936431"/>
                </a:lnTo>
                <a:lnTo>
                  <a:pt x="0" y="6936431"/>
                </a:lnTo>
                <a:lnTo>
                  <a:pt x="0" y="0"/>
                </a:lnTo>
                <a:close/>
              </a:path>
            </a:pathLst>
          </a:custGeom>
          <a:blipFill>
            <a:blip r:embed="rId3"/>
            <a:stretch>
              <a:fillRect/>
            </a:stretch>
          </a:blipFill>
        </p:spPr>
        <p:txBody>
          <a:bodyPr/>
          <a:lstStyle/>
          <a:p>
            <a:endParaRPr lang="en-US"/>
          </a:p>
        </p:txBody>
      </p:sp>
      <p:sp>
        <p:nvSpPr>
          <p:cNvPr id="3" name="Freeform 11">
            <a:extLst>
              <a:ext uri="{FF2B5EF4-FFF2-40B4-BE49-F238E27FC236}">
                <a16:creationId xmlns:a16="http://schemas.microsoft.com/office/drawing/2014/main" id="{BFCF5FAA-0F02-A1EC-F01C-25208AF2A855}"/>
              </a:ext>
            </a:extLst>
          </p:cNvPr>
          <p:cNvSpPr/>
          <p:nvPr/>
        </p:nvSpPr>
        <p:spPr>
          <a:xfrm rot="9119920">
            <a:off x="-994449" y="-935875"/>
            <a:ext cx="2752029" cy="2942036"/>
          </a:xfrm>
          <a:custGeom>
            <a:avLst/>
            <a:gdLst/>
            <a:ahLst/>
            <a:cxnLst/>
            <a:rect l="l" t="t" r="r" b="b"/>
            <a:pathLst>
              <a:path w="2752029" h="2942036">
                <a:moveTo>
                  <a:pt x="0" y="0"/>
                </a:moveTo>
                <a:lnTo>
                  <a:pt x="2752029" y="0"/>
                </a:lnTo>
                <a:lnTo>
                  <a:pt x="2752029" y="2942035"/>
                </a:lnTo>
                <a:lnTo>
                  <a:pt x="0" y="2942035"/>
                </a:lnTo>
                <a:lnTo>
                  <a:pt x="0" y="0"/>
                </a:lnTo>
                <a:close/>
              </a:path>
            </a:pathLst>
          </a:custGeom>
          <a:blipFill>
            <a:blip r:embed="rId4">
              <a:alphaModFix amt="78000"/>
            </a:blip>
            <a:stretch>
              <a:fillRect/>
            </a:stretch>
          </a:blipFill>
        </p:spPr>
        <p:txBody>
          <a:bodyPr/>
          <a:lstStyle/>
          <a:p>
            <a:endParaRPr lang="en-US"/>
          </a:p>
        </p:txBody>
      </p:sp>
      <p:sp>
        <p:nvSpPr>
          <p:cNvPr id="4" name="Rectangle 3">
            <a:extLst>
              <a:ext uri="{FF2B5EF4-FFF2-40B4-BE49-F238E27FC236}">
                <a16:creationId xmlns:a16="http://schemas.microsoft.com/office/drawing/2014/main" id="{625C78A5-FBBD-62EE-AB3B-7670BC59EF44}"/>
              </a:ext>
            </a:extLst>
          </p:cNvPr>
          <p:cNvSpPr/>
          <p:nvPr/>
        </p:nvSpPr>
        <p:spPr>
          <a:xfrm>
            <a:off x="4876800" y="876300"/>
            <a:ext cx="7296003" cy="707886"/>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1. TRƯỚC KHI VIẾT</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D3D96C4-3F4C-7CDE-E91E-049AFC1AF251}"/>
              </a:ext>
            </a:extLst>
          </p:cNvPr>
          <p:cNvSpPr/>
          <p:nvPr/>
        </p:nvSpPr>
        <p:spPr>
          <a:xfrm>
            <a:off x="834874" y="2196887"/>
            <a:ext cx="15849600" cy="1828386"/>
          </a:xfrm>
          <a:prstGeom prst="rect">
            <a:avLst/>
          </a:prstGeom>
        </p:spPr>
        <p:txBody>
          <a:bodyPr wrap="square">
            <a:spAutoFit/>
          </a:bodyPr>
          <a:lstStyle/>
          <a:p>
            <a:pPr algn="just">
              <a:lnSpc>
                <a:spcPct val="150000"/>
              </a:lnSpc>
            </a:pPr>
            <a:r>
              <a:rPr lang="vi-VN" sz="4000" b="1" dirty="0">
                <a:solidFill>
                  <a:srgbClr val="333333"/>
                </a:solidFill>
                <a:latin typeface="+mj-lt"/>
              </a:rPr>
              <a:t>a. Lựa chọn đề tài</a:t>
            </a:r>
          </a:p>
          <a:p>
            <a:pPr algn="just">
              <a:lnSpc>
                <a:spcPct val="150000"/>
              </a:lnSpc>
            </a:pPr>
            <a:r>
              <a:rPr lang="vi-VN" sz="4000" dirty="0">
                <a:solidFill>
                  <a:srgbClr val="333333"/>
                </a:solidFill>
                <a:latin typeface="+mj-lt"/>
              </a:rPr>
              <a:t>Có thể tham khảo các đề tài sau:</a:t>
            </a:r>
          </a:p>
        </p:txBody>
      </p:sp>
      <p:sp>
        <p:nvSpPr>
          <p:cNvPr id="6" name="Google Shape;3136;p36">
            <a:extLst>
              <a:ext uri="{FF2B5EF4-FFF2-40B4-BE49-F238E27FC236}">
                <a16:creationId xmlns:a16="http://schemas.microsoft.com/office/drawing/2014/main" id="{BF43DC41-733F-AF70-947E-352C2E98C292}"/>
              </a:ext>
            </a:extLst>
          </p:cNvPr>
          <p:cNvSpPr txBox="1">
            <a:spLocks/>
          </p:cNvSpPr>
          <p:nvPr/>
        </p:nvSpPr>
        <p:spPr>
          <a:xfrm>
            <a:off x="841801" y="4364542"/>
            <a:ext cx="3577799" cy="4101811"/>
          </a:xfrm>
          <a:custGeom>
            <a:avLst/>
            <a:gdLst>
              <a:gd name="connsiteX0" fmla="*/ 0 w 3577799"/>
              <a:gd name="connsiteY0" fmla="*/ 0 h 4101811"/>
              <a:gd name="connsiteX1" fmla="*/ 632078 w 3577799"/>
              <a:gd name="connsiteY1" fmla="*/ 0 h 4101811"/>
              <a:gd name="connsiteX2" fmla="*/ 1156822 w 3577799"/>
              <a:gd name="connsiteY2" fmla="*/ 0 h 4101811"/>
              <a:gd name="connsiteX3" fmla="*/ 1645788 w 3577799"/>
              <a:gd name="connsiteY3" fmla="*/ 0 h 4101811"/>
              <a:gd name="connsiteX4" fmla="*/ 2313643 w 3577799"/>
              <a:gd name="connsiteY4" fmla="*/ 0 h 4101811"/>
              <a:gd name="connsiteX5" fmla="*/ 2981499 w 3577799"/>
              <a:gd name="connsiteY5" fmla="*/ 0 h 4101811"/>
              <a:gd name="connsiteX6" fmla="*/ 3577799 w 3577799"/>
              <a:gd name="connsiteY6" fmla="*/ 0 h 4101811"/>
              <a:gd name="connsiteX7" fmla="*/ 3577799 w 3577799"/>
              <a:gd name="connsiteY7" fmla="*/ 724653 h 4101811"/>
              <a:gd name="connsiteX8" fmla="*/ 3577799 w 3577799"/>
              <a:gd name="connsiteY8" fmla="*/ 1285234 h 4101811"/>
              <a:gd name="connsiteX9" fmla="*/ 3577799 w 3577799"/>
              <a:gd name="connsiteY9" fmla="*/ 2009887 h 4101811"/>
              <a:gd name="connsiteX10" fmla="*/ 3577799 w 3577799"/>
              <a:gd name="connsiteY10" fmla="*/ 2734541 h 4101811"/>
              <a:gd name="connsiteX11" fmla="*/ 3577799 w 3577799"/>
              <a:gd name="connsiteY11" fmla="*/ 3295122 h 4101811"/>
              <a:gd name="connsiteX12" fmla="*/ 3577799 w 3577799"/>
              <a:gd name="connsiteY12" fmla="*/ 4101811 h 4101811"/>
              <a:gd name="connsiteX13" fmla="*/ 2909943 w 3577799"/>
              <a:gd name="connsiteY13" fmla="*/ 4101811 h 4101811"/>
              <a:gd name="connsiteX14" fmla="*/ 2313643 w 3577799"/>
              <a:gd name="connsiteY14" fmla="*/ 4101811 h 4101811"/>
              <a:gd name="connsiteX15" fmla="*/ 1788900 w 3577799"/>
              <a:gd name="connsiteY15" fmla="*/ 4101811 h 4101811"/>
              <a:gd name="connsiteX16" fmla="*/ 1228378 w 3577799"/>
              <a:gd name="connsiteY16" fmla="*/ 4101811 h 4101811"/>
              <a:gd name="connsiteX17" fmla="*/ 739412 w 3577799"/>
              <a:gd name="connsiteY17" fmla="*/ 4101811 h 4101811"/>
              <a:gd name="connsiteX18" fmla="*/ 0 w 3577799"/>
              <a:gd name="connsiteY18" fmla="*/ 4101811 h 4101811"/>
              <a:gd name="connsiteX19" fmla="*/ 0 w 3577799"/>
              <a:gd name="connsiteY19" fmla="*/ 3336140 h 4101811"/>
              <a:gd name="connsiteX20" fmla="*/ 0 w 3577799"/>
              <a:gd name="connsiteY20" fmla="*/ 2734541 h 4101811"/>
              <a:gd name="connsiteX21" fmla="*/ 0 w 3577799"/>
              <a:gd name="connsiteY21" fmla="*/ 2173960 h 4101811"/>
              <a:gd name="connsiteX22" fmla="*/ 0 w 3577799"/>
              <a:gd name="connsiteY22" fmla="*/ 1531343 h 4101811"/>
              <a:gd name="connsiteX23" fmla="*/ 0 w 3577799"/>
              <a:gd name="connsiteY23" fmla="*/ 847708 h 4101811"/>
              <a:gd name="connsiteX24" fmla="*/ 0 w 3577799"/>
              <a:gd name="connsiteY24" fmla="*/ 0 h 4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7799" h="4101811" fill="none" extrusionOk="0">
                <a:moveTo>
                  <a:pt x="0" y="0"/>
                </a:moveTo>
                <a:cubicBezTo>
                  <a:pt x="139760" y="11034"/>
                  <a:pt x="396378" y="1866"/>
                  <a:pt x="632078" y="0"/>
                </a:cubicBezTo>
                <a:cubicBezTo>
                  <a:pt x="867778" y="-1866"/>
                  <a:pt x="1002575" y="3356"/>
                  <a:pt x="1156822" y="0"/>
                </a:cubicBezTo>
                <a:cubicBezTo>
                  <a:pt x="1311069" y="-3356"/>
                  <a:pt x="1547380" y="18977"/>
                  <a:pt x="1645788" y="0"/>
                </a:cubicBezTo>
                <a:cubicBezTo>
                  <a:pt x="1744196" y="-18977"/>
                  <a:pt x="2070570" y="-27649"/>
                  <a:pt x="2313643" y="0"/>
                </a:cubicBezTo>
                <a:cubicBezTo>
                  <a:pt x="2556717" y="27649"/>
                  <a:pt x="2836830" y="15234"/>
                  <a:pt x="2981499" y="0"/>
                </a:cubicBezTo>
                <a:cubicBezTo>
                  <a:pt x="3126168" y="-15234"/>
                  <a:pt x="3428301" y="-16355"/>
                  <a:pt x="3577799" y="0"/>
                </a:cubicBezTo>
                <a:cubicBezTo>
                  <a:pt x="3558352" y="360215"/>
                  <a:pt x="3575541" y="443865"/>
                  <a:pt x="3577799" y="724653"/>
                </a:cubicBezTo>
                <a:cubicBezTo>
                  <a:pt x="3580057" y="1005441"/>
                  <a:pt x="3604850" y="1148088"/>
                  <a:pt x="3577799" y="1285234"/>
                </a:cubicBezTo>
                <a:cubicBezTo>
                  <a:pt x="3550748" y="1422380"/>
                  <a:pt x="3560214" y="1789247"/>
                  <a:pt x="3577799" y="2009887"/>
                </a:cubicBezTo>
                <a:cubicBezTo>
                  <a:pt x="3595384" y="2230527"/>
                  <a:pt x="3596125" y="2468003"/>
                  <a:pt x="3577799" y="2734541"/>
                </a:cubicBezTo>
                <a:cubicBezTo>
                  <a:pt x="3559473" y="3001079"/>
                  <a:pt x="3581607" y="3177215"/>
                  <a:pt x="3577799" y="3295122"/>
                </a:cubicBezTo>
                <a:cubicBezTo>
                  <a:pt x="3573991" y="3413029"/>
                  <a:pt x="3539875" y="3812292"/>
                  <a:pt x="3577799" y="4101811"/>
                </a:cubicBezTo>
                <a:cubicBezTo>
                  <a:pt x="3355701" y="4123840"/>
                  <a:pt x="3156513" y="4073168"/>
                  <a:pt x="2909943" y="4101811"/>
                </a:cubicBezTo>
                <a:cubicBezTo>
                  <a:pt x="2663373" y="4130454"/>
                  <a:pt x="2607987" y="4093859"/>
                  <a:pt x="2313643" y="4101811"/>
                </a:cubicBezTo>
                <a:cubicBezTo>
                  <a:pt x="2019299" y="4109763"/>
                  <a:pt x="1972328" y="4101384"/>
                  <a:pt x="1788900" y="4101811"/>
                </a:cubicBezTo>
                <a:cubicBezTo>
                  <a:pt x="1605472" y="4102238"/>
                  <a:pt x="1417961" y="4078720"/>
                  <a:pt x="1228378" y="4101811"/>
                </a:cubicBezTo>
                <a:cubicBezTo>
                  <a:pt x="1038795" y="4124902"/>
                  <a:pt x="980670" y="4121255"/>
                  <a:pt x="739412" y="4101811"/>
                </a:cubicBezTo>
                <a:cubicBezTo>
                  <a:pt x="498154" y="4082367"/>
                  <a:pt x="273557" y="4132524"/>
                  <a:pt x="0" y="4101811"/>
                </a:cubicBezTo>
                <a:cubicBezTo>
                  <a:pt x="-16837" y="3821211"/>
                  <a:pt x="-25194" y="3512718"/>
                  <a:pt x="0" y="3336140"/>
                </a:cubicBezTo>
                <a:cubicBezTo>
                  <a:pt x="25194" y="3159562"/>
                  <a:pt x="-23129" y="3025261"/>
                  <a:pt x="0" y="2734541"/>
                </a:cubicBezTo>
                <a:cubicBezTo>
                  <a:pt x="23129" y="2443821"/>
                  <a:pt x="-17396" y="2381544"/>
                  <a:pt x="0" y="2173960"/>
                </a:cubicBezTo>
                <a:cubicBezTo>
                  <a:pt x="17396" y="1966376"/>
                  <a:pt x="27794" y="1698741"/>
                  <a:pt x="0" y="1531343"/>
                </a:cubicBezTo>
                <a:cubicBezTo>
                  <a:pt x="-27794" y="1363945"/>
                  <a:pt x="31612" y="987630"/>
                  <a:pt x="0" y="847708"/>
                </a:cubicBezTo>
                <a:cubicBezTo>
                  <a:pt x="-31612" y="707787"/>
                  <a:pt x="12857" y="368973"/>
                  <a:pt x="0" y="0"/>
                </a:cubicBezTo>
                <a:close/>
              </a:path>
              <a:path w="3577799" h="4101811" stroke="0" extrusionOk="0">
                <a:moveTo>
                  <a:pt x="0" y="0"/>
                </a:moveTo>
                <a:cubicBezTo>
                  <a:pt x="287641" y="-13655"/>
                  <a:pt x="364580" y="1342"/>
                  <a:pt x="596300" y="0"/>
                </a:cubicBezTo>
                <a:cubicBezTo>
                  <a:pt x="828020" y="-1342"/>
                  <a:pt x="878481" y="10562"/>
                  <a:pt x="1085266" y="0"/>
                </a:cubicBezTo>
                <a:cubicBezTo>
                  <a:pt x="1292051" y="-10562"/>
                  <a:pt x="1461884" y="-8297"/>
                  <a:pt x="1753122" y="0"/>
                </a:cubicBezTo>
                <a:cubicBezTo>
                  <a:pt x="2044360" y="8297"/>
                  <a:pt x="2142516" y="-225"/>
                  <a:pt x="2349421" y="0"/>
                </a:cubicBezTo>
                <a:cubicBezTo>
                  <a:pt x="2556326" y="225"/>
                  <a:pt x="2668164" y="2852"/>
                  <a:pt x="2945721" y="0"/>
                </a:cubicBezTo>
                <a:cubicBezTo>
                  <a:pt x="3223278" y="-2852"/>
                  <a:pt x="3391268" y="-8996"/>
                  <a:pt x="3577799" y="0"/>
                </a:cubicBezTo>
                <a:cubicBezTo>
                  <a:pt x="3584133" y="126223"/>
                  <a:pt x="3598206" y="419668"/>
                  <a:pt x="3577799" y="560581"/>
                </a:cubicBezTo>
                <a:cubicBezTo>
                  <a:pt x="3557392" y="701494"/>
                  <a:pt x="3605376" y="918830"/>
                  <a:pt x="3577799" y="1244216"/>
                </a:cubicBezTo>
                <a:cubicBezTo>
                  <a:pt x="3550222" y="1569603"/>
                  <a:pt x="3553870" y="1629732"/>
                  <a:pt x="3577799" y="2009887"/>
                </a:cubicBezTo>
                <a:cubicBezTo>
                  <a:pt x="3601728" y="2390042"/>
                  <a:pt x="3592268" y="2456271"/>
                  <a:pt x="3577799" y="2570468"/>
                </a:cubicBezTo>
                <a:cubicBezTo>
                  <a:pt x="3563330" y="2684665"/>
                  <a:pt x="3599456" y="3016744"/>
                  <a:pt x="3577799" y="3295122"/>
                </a:cubicBezTo>
                <a:cubicBezTo>
                  <a:pt x="3556142" y="3573500"/>
                  <a:pt x="3614450" y="3873817"/>
                  <a:pt x="3577799" y="4101811"/>
                </a:cubicBezTo>
                <a:cubicBezTo>
                  <a:pt x="3401128" y="4111888"/>
                  <a:pt x="3309390" y="4107866"/>
                  <a:pt x="3053055" y="4101811"/>
                </a:cubicBezTo>
                <a:cubicBezTo>
                  <a:pt x="2796720" y="4095756"/>
                  <a:pt x="2764940" y="4082780"/>
                  <a:pt x="2528311" y="4101811"/>
                </a:cubicBezTo>
                <a:cubicBezTo>
                  <a:pt x="2291682" y="4120842"/>
                  <a:pt x="2206070" y="4105677"/>
                  <a:pt x="1967789" y="4101811"/>
                </a:cubicBezTo>
                <a:cubicBezTo>
                  <a:pt x="1729508" y="4097945"/>
                  <a:pt x="1452208" y="4091770"/>
                  <a:pt x="1299934" y="4101811"/>
                </a:cubicBezTo>
                <a:cubicBezTo>
                  <a:pt x="1147660" y="4111852"/>
                  <a:pt x="815413" y="4080634"/>
                  <a:pt x="667856" y="4101811"/>
                </a:cubicBezTo>
                <a:cubicBezTo>
                  <a:pt x="520299" y="4122988"/>
                  <a:pt x="164913" y="4083495"/>
                  <a:pt x="0" y="4101811"/>
                </a:cubicBezTo>
                <a:cubicBezTo>
                  <a:pt x="-1422" y="3947330"/>
                  <a:pt x="-19311" y="3725945"/>
                  <a:pt x="0" y="3418176"/>
                </a:cubicBezTo>
                <a:cubicBezTo>
                  <a:pt x="19311" y="3110408"/>
                  <a:pt x="3532" y="3043731"/>
                  <a:pt x="0" y="2857595"/>
                </a:cubicBezTo>
                <a:cubicBezTo>
                  <a:pt x="-3532" y="2671459"/>
                  <a:pt x="25090" y="2298456"/>
                  <a:pt x="0" y="2091924"/>
                </a:cubicBezTo>
                <a:cubicBezTo>
                  <a:pt x="-25090" y="1885392"/>
                  <a:pt x="-23471" y="1532294"/>
                  <a:pt x="0" y="1326252"/>
                </a:cubicBezTo>
                <a:cubicBezTo>
                  <a:pt x="23471" y="1120210"/>
                  <a:pt x="395" y="821968"/>
                  <a:pt x="0" y="683635"/>
                </a:cubicBezTo>
                <a:cubicBezTo>
                  <a:pt x="-395" y="545302"/>
                  <a:pt x="-17270" y="280322"/>
                  <a:pt x="0" y="0"/>
                </a:cubicBezTo>
                <a:close/>
              </a:path>
            </a:pathLst>
          </a:custGeom>
          <a:solidFill>
            <a:schemeClr val="bg1"/>
          </a:solidFill>
          <a:ln w="12700">
            <a:solidFill>
              <a:schemeClr val="tx2">
                <a:lumMod val="50000"/>
              </a:schemeClr>
            </a:solidFill>
            <a:extLst>
              <a:ext uri="{C807C97D-BFC1-408E-A445-0C87EB9F89A2}">
                <ask:lineSketchStyleProps xmlns:ask="http://schemas.microsoft.com/office/drawing/2018/sketchyshapes" sd="1288587397">
                  <a:prstGeom prst="rect">
                    <a:avLst/>
                  </a:prstGeom>
                  <ask:type>
                    <ask:lineSketchFreehand/>
                  </ask:type>
                </ask:lineSketchStyleProps>
              </a:ext>
            </a:extLst>
          </a:ln>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3600" dirty="0">
                <a:solidFill>
                  <a:srgbClr val="333333"/>
                </a:solidFill>
                <a:latin typeface="Times New Roman" panose="02020603050405020304" pitchFamily="18" charset="0"/>
                <a:cs typeface="Times New Roman" panose="02020603050405020304" pitchFamily="18" charset="0"/>
              </a:rPr>
              <a:t>Học sinh với vấn đề xây dựng trường học thân thiện.</a:t>
            </a:r>
          </a:p>
        </p:txBody>
      </p:sp>
      <p:sp>
        <p:nvSpPr>
          <p:cNvPr id="7" name="Google Shape;3136;p36">
            <a:extLst>
              <a:ext uri="{FF2B5EF4-FFF2-40B4-BE49-F238E27FC236}">
                <a16:creationId xmlns:a16="http://schemas.microsoft.com/office/drawing/2014/main" id="{714A51F8-5660-3004-CC19-10EE17780E61}"/>
              </a:ext>
            </a:extLst>
          </p:cNvPr>
          <p:cNvSpPr txBox="1">
            <a:spLocks/>
          </p:cNvSpPr>
          <p:nvPr/>
        </p:nvSpPr>
        <p:spPr>
          <a:xfrm>
            <a:off x="4876801" y="4364539"/>
            <a:ext cx="3429000" cy="4101811"/>
          </a:xfrm>
          <a:custGeom>
            <a:avLst/>
            <a:gdLst>
              <a:gd name="connsiteX0" fmla="*/ 0 w 3429000"/>
              <a:gd name="connsiteY0" fmla="*/ 0 h 4101811"/>
              <a:gd name="connsiteX1" fmla="*/ 651510 w 3429000"/>
              <a:gd name="connsiteY1" fmla="*/ 0 h 4101811"/>
              <a:gd name="connsiteX2" fmla="*/ 1337310 w 3429000"/>
              <a:gd name="connsiteY2" fmla="*/ 0 h 4101811"/>
              <a:gd name="connsiteX3" fmla="*/ 1920240 w 3429000"/>
              <a:gd name="connsiteY3" fmla="*/ 0 h 4101811"/>
              <a:gd name="connsiteX4" fmla="*/ 2537460 w 3429000"/>
              <a:gd name="connsiteY4" fmla="*/ 0 h 4101811"/>
              <a:gd name="connsiteX5" fmla="*/ 3429000 w 3429000"/>
              <a:gd name="connsiteY5" fmla="*/ 0 h 4101811"/>
              <a:gd name="connsiteX6" fmla="*/ 3429000 w 3429000"/>
              <a:gd name="connsiteY6" fmla="*/ 765671 h 4101811"/>
              <a:gd name="connsiteX7" fmla="*/ 3429000 w 3429000"/>
              <a:gd name="connsiteY7" fmla="*/ 1449307 h 4101811"/>
              <a:gd name="connsiteX8" fmla="*/ 3429000 w 3429000"/>
              <a:gd name="connsiteY8" fmla="*/ 2173960 h 4101811"/>
              <a:gd name="connsiteX9" fmla="*/ 3429000 w 3429000"/>
              <a:gd name="connsiteY9" fmla="*/ 2775559 h 4101811"/>
              <a:gd name="connsiteX10" fmla="*/ 3429000 w 3429000"/>
              <a:gd name="connsiteY10" fmla="*/ 3336140 h 4101811"/>
              <a:gd name="connsiteX11" fmla="*/ 3429000 w 3429000"/>
              <a:gd name="connsiteY11" fmla="*/ 4101811 h 4101811"/>
              <a:gd name="connsiteX12" fmla="*/ 2708910 w 3429000"/>
              <a:gd name="connsiteY12" fmla="*/ 4101811 h 4101811"/>
              <a:gd name="connsiteX13" fmla="*/ 2023110 w 3429000"/>
              <a:gd name="connsiteY13" fmla="*/ 4101811 h 4101811"/>
              <a:gd name="connsiteX14" fmla="*/ 1337310 w 3429000"/>
              <a:gd name="connsiteY14" fmla="*/ 4101811 h 4101811"/>
              <a:gd name="connsiteX15" fmla="*/ 651510 w 3429000"/>
              <a:gd name="connsiteY15" fmla="*/ 4101811 h 4101811"/>
              <a:gd name="connsiteX16" fmla="*/ 0 w 3429000"/>
              <a:gd name="connsiteY16" fmla="*/ 4101811 h 4101811"/>
              <a:gd name="connsiteX17" fmla="*/ 0 w 3429000"/>
              <a:gd name="connsiteY17" fmla="*/ 3500212 h 4101811"/>
              <a:gd name="connsiteX18" fmla="*/ 0 w 3429000"/>
              <a:gd name="connsiteY18" fmla="*/ 2775559 h 4101811"/>
              <a:gd name="connsiteX19" fmla="*/ 0 w 3429000"/>
              <a:gd name="connsiteY19" fmla="*/ 2009887 h 4101811"/>
              <a:gd name="connsiteX20" fmla="*/ 0 w 3429000"/>
              <a:gd name="connsiteY20" fmla="*/ 1449307 h 4101811"/>
              <a:gd name="connsiteX21" fmla="*/ 0 w 3429000"/>
              <a:gd name="connsiteY21" fmla="*/ 683635 h 4101811"/>
              <a:gd name="connsiteX22" fmla="*/ 0 w 3429000"/>
              <a:gd name="connsiteY22" fmla="*/ 0 h 4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29000" h="4101811" fill="none" extrusionOk="0">
                <a:moveTo>
                  <a:pt x="0" y="0"/>
                </a:moveTo>
                <a:cubicBezTo>
                  <a:pt x="285174" y="25445"/>
                  <a:pt x="443965" y="-17000"/>
                  <a:pt x="651510" y="0"/>
                </a:cubicBezTo>
                <a:cubicBezTo>
                  <a:pt x="859055" y="17000"/>
                  <a:pt x="1013685" y="17177"/>
                  <a:pt x="1337310" y="0"/>
                </a:cubicBezTo>
                <a:cubicBezTo>
                  <a:pt x="1660935" y="-17177"/>
                  <a:pt x="1665176" y="-8461"/>
                  <a:pt x="1920240" y="0"/>
                </a:cubicBezTo>
                <a:cubicBezTo>
                  <a:pt x="2175304" y="8461"/>
                  <a:pt x="2293625" y="797"/>
                  <a:pt x="2537460" y="0"/>
                </a:cubicBezTo>
                <a:cubicBezTo>
                  <a:pt x="2781295" y="-797"/>
                  <a:pt x="3086664" y="-20454"/>
                  <a:pt x="3429000" y="0"/>
                </a:cubicBezTo>
                <a:cubicBezTo>
                  <a:pt x="3452436" y="344680"/>
                  <a:pt x="3426655" y="386740"/>
                  <a:pt x="3429000" y="765671"/>
                </a:cubicBezTo>
                <a:cubicBezTo>
                  <a:pt x="3431345" y="1144602"/>
                  <a:pt x="3410384" y="1217670"/>
                  <a:pt x="3429000" y="1449307"/>
                </a:cubicBezTo>
                <a:cubicBezTo>
                  <a:pt x="3447616" y="1680944"/>
                  <a:pt x="3450439" y="1929823"/>
                  <a:pt x="3429000" y="2173960"/>
                </a:cubicBezTo>
                <a:cubicBezTo>
                  <a:pt x="3407561" y="2418097"/>
                  <a:pt x="3426675" y="2558481"/>
                  <a:pt x="3429000" y="2775559"/>
                </a:cubicBezTo>
                <a:cubicBezTo>
                  <a:pt x="3431325" y="2992637"/>
                  <a:pt x="3456051" y="3198994"/>
                  <a:pt x="3429000" y="3336140"/>
                </a:cubicBezTo>
                <a:cubicBezTo>
                  <a:pt x="3401949" y="3473286"/>
                  <a:pt x="3413299" y="3898627"/>
                  <a:pt x="3429000" y="4101811"/>
                </a:cubicBezTo>
                <a:cubicBezTo>
                  <a:pt x="3108925" y="4102199"/>
                  <a:pt x="2982779" y="4091312"/>
                  <a:pt x="2708910" y="4101811"/>
                </a:cubicBezTo>
                <a:cubicBezTo>
                  <a:pt x="2435041" y="4112311"/>
                  <a:pt x="2318365" y="4080491"/>
                  <a:pt x="2023110" y="4101811"/>
                </a:cubicBezTo>
                <a:cubicBezTo>
                  <a:pt x="1727855" y="4123131"/>
                  <a:pt x="1663554" y="4091808"/>
                  <a:pt x="1337310" y="4101811"/>
                </a:cubicBezTo>
                <a:cubicBezTo>
                  <a:pt x="1011066" y="4111814"/>
                  <a:pt x="974324" y="4107808"/>
                  <a:pt x="651510" y="4101811"/>
                </a:cubicBezTo>
                <a:cubicBezTo>
                  <a:pt x="328696" y="4095814"/>
                  <a:pt x="132956" y="4073387"/>
                  <a:pt x="0" y="4101811"/>
                </a:cubicBezTo>
                <a:cubicBezTo>
                  <a:pt x="-24436" y="3834447"/>
                  <a:pt x="1419" y="3702707"/>
                  <a:pt x="0" y="3500212"/>
                </a:cubicBezTo>
                <a:cubicBezTo>
                  <a:pt x="-1419" y="3297717"/>
                  <a:pt x="34284" y="3099070"/>
                  <a:pt x="0" y="2775559"/>
                </a:cubicBezTo>
                <a:cubicBezTo>
                  <a:pt x="-34284" y="2452048"/>
                  <a:pt x="16553" y="2203086"/>
                  <a:pt x="0" y="2009887"/>
                </a:cubicBezTo>
                <a:cubicBezTo>
                  <a:pt x="-16553" y="1816688"/>
                  <a:pt x="-27559" y="1672464"/>
                  <a:pt x="0" y="1449307"/>
                </a:cubicBezTo>
                <a:cubicBezTo>
                  <a:pt x="27559" y="1226150"/>
                  <a:pt x="-29315" y="860292"/>
                  <a:pt x="0" y="683635"/>
                </a:cubicBezTo>
                <a:cubicBezTo>
                  <a:pt x="29315" y="506978"/>
                  <a:pt x="-32566" y="149246"/>
                  <a:pt x="0" y="0"/>
                </a:cubicBezTo>
                <a:close/>
              </a:path>
              <a:path w="3429000" h="4101811" stroke="0" extrusionOk="0">
                <a:moveTo>
                  <a:pt x="0" y="0"/>
                </a:moveTo>
                <a:cubicBezTo>
                  <a:pt x="329567" y="-20340"/>
                  <a:pt x="516569" y="19497"/>
                  <a:pt x="685800" y="0"/>
                </a:cubicBezTo>
                <a:cubicBezTo>
                  <a:pt x="855031" y="-19497"/>
                  <a:pt x="1045067" y="-27770"/>
                  <a:pt x="1268730" y="0"/>
                </a:cubicBezTo>
                <a:cubicBezTo>
                  <a:pt x="1492393" y="27770"/>
                  <a:pt x="1863371" y="21274"/>
                  <a:pt x="2023110" y="0"/>
                </a:cubicBezTo>
                <a:cubicBezTo>
                  <a:pt x="2182849" y="-21274"/>
                  <a:pt x="2473778" y="18113"/>
                  <a:pt x="2708910" y="0"/>
                </a:cubicBezTo>
                <a:cubicBezTo>
                  <a:pt x="2944042" y="-18113"/>
                  <a:pt x="3170016" y="-16356"/>
                  <a:pt x="3429000" y="0"/>
                </a:cubicBezTo>
                <a:cubicBezTo>
                  <a:pt x="3441660" y="173912"/>
                  <a:pt x="3414472" y="398510"/>
                  <a:pt x="3429000" y="765671"/>
                </a:cubicBezTo>
                <a:cubicBezTo>
                  <a:pt x="3443528" y="1132832"/>
                  <a:pt x="3461080" y="1308416"/>
                  <a:pt x="3429000" y="1449307"/>
                </a:cubicBezTo>
                <a:cubicBezTo>
                  <a:pt x="3396920" y="1590198"/>
                  <a:pt x="3456577" y="1807556"/>
                  <a:pt x="3429000" y="2132942"/>
                </a:cubicBezTo>
                <a:cubicBezTo>
                  <a:pt x="3401423" y="2458329"/>
                  <a:pt x="3405071" y="2518458"/>
                  <a:pt x="3429000" y="2898613"/>
                </a:cubicBezTo>
                <a:cubicBezTo>
                  <a:pt x="3452929" y="3278768"/>
                  <a:pt x="3443469" y="3344997"/>
                  <a:pt x="3429000" y="3459194"/>
                </a:cubicBezTo>
                <a:cubicBezTo>
                  <a:pt x="3414531" y="3573391"/>
                  <a:pt x="3427841" y="3931222"/>
                  <a:pt x="3429000" y="4101811"/>
                </a:cubicBezTo>
                <a:cubicBezTo>
                  <a:pt x="3226527" y="4106871"/>
                  <a:pt x="3109686" y="4106511"/>
                  <a:pt x="2846070" y="4101811"/>
                </a:cubicBezTo>
                <a:cubicBezTo>
                  <a:pt x="2582454" y="4097112"/>
                  <a:pt x="2494404" y="4116348"/>
                  <a:pt x="2263140" y="4101811"/>
                </a:cubicBezTo>
                <a:cubicBezTo>
                  <a:pt x="2031876" y="4087275"/>
                  <a:pt x="1825080" y="4083258"/>
                  <a:pt x="1645920" y="4101811"/>
                </a:cubicBezTo>
                <a:cubicBezTo>
                  <a:pt x="1466760" y="4120364"/>
                  <a:pt x="1300357" y="4129576"/>
                  <a:pt x="994410" y="4101811"/>
                </a:cubicBezTo>
                <a:cubicBezTo>
                  <a:pt x="688463" y="4074047"/>
                  <a:pt x="377898" y="4052454"/>
                  <a:pt x="0" y="4101811"/>
                </a:cubicBezTo>
                <a:cubicBezTo>
                  <a:pt x="-6483" y="3764493"/>
                  <a:pt x="4879" y="3593927"/>
                  <a:pt x="0" y="3377158"/>
                </a:cubicBezTo>
                <a:cubicBezTo>
                  <a:pt x="-4879" y="3160389"/>
                  <a:pt x="1369" y="2962663"/>
                  <a:pt x="0" y="2816577"/>
                </a:cubicBezTo>
                <a:cubicBezTo>
                  <a:pt x="-1369" y="2670491"/>
                  <a:pt x="-24700" y="2400120"/>
                  <a:pt x="0" y="2173960"/>
                </a:cubicBezTo>
                <a:cubicBezTo>
                  <a:pt x="24700" y="1947800"/>
                  <a:pt x="3532" y="1799515"/>
                  <a:pt x="0" y="1613379"/>
                </a:cubicBezTo>
                <a:cubicBezTo>
                  <a:pt x="-3532" y="1427243"/>
                  <a:pt x="25090" y="1054240"/>
                  <a:pt x="0" y="847708"/>
                </a:cubicBezTo>
                <a:cubicBezTo>
                  <a:pt x="-25090" y="641176"/>
                  <a:pt x="33428" y="203447"/>
                  <a:pt x="0" y="0"/>
                </a:cubicBezTo>
                <a:close/>
              </a:path>
            </a:pathLst>
          </a:custGeom>
          <a:solidFill>
            <a:schemeClr val="bg1"/>
          </a:solidFill>
          <a:ln w="12700">
            <a:solidFill>
              <a:schemeClr val="tx2">
                <a:lumMod val="50000"/>
              </a:schemeClr>
            </a:solidFill>
            <a:extLst>
              <a:ext uri="{C807C97D-BFC1-408E-A445-0C87EB9F89A2}">
                <ask:lineSketchStyleProps xmlns:ask="http://schemas.microsoft.com/office/drawing/2018/sketchyshapes" sd="1288587397">
                  <a:prstGeom prst="rect">
                    <a:avLst/>
                  </a:prstGeom>
                  <ask:type>
                    <ask:lineSketchFreehand/>
                  </ask:type>
                </ask:lineSketchStyleProps>
              </a:ext>
            </a:extLst>
          </a:ln>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3600" dirty="0">
                <a:solidFill>
                  <a:srgbClr val="333333"/>
                </a:solidFill>
                <a:latin typeface="Times New Roman" panose="02020603050405020304" pitchFamily="18" charset="0"/>
                <a:cs typeface="Times New Roman" panose="02020603050405020304" pitchFamily="18" charset="0"/>
              </a:rPr>
              <a:t>Học sinh với việc giữ gìn sự trong sáng của tiếng Việt.</a:t>
            </a:r>
          </a:p>
        </p:txBody>
      </p:sp>
      <p:sp>
        <p:nvSpPr>
          <p:cNvPr id="8" name="Google Shape;3136;p36">
            <a:extLst>
              <a:ext uri="{FF2B5EF4-FFF2-40B4-BE49-F238E27FC236}">
                <a16:creationId xmlns:a16="http://schemas.microsoft.com/office/drawing/2014/main" id="{17A8CC2B-1BEE-3E11-34ED-7F974A48CE74}"/>
              </a:ext>
            </a:extLst>
          </p:cNvPr>
          <p:cNvSpPr txBox="1">
            <a:spLocks/>
          </p:cNvSpPr>
          <p:nvPr/>
        </p:nvSpPr>
        <p:spPr>
          <a:xfrm>
            <a:off x="8759674" y="4364538"/>
            <a:ext cx="4956326" cy="4101811"/>
          </a:xfrm>
          <a:custGeom>
            <a:avLst/>
            <a:gdLst>
              <a:gd name="connsiteX0" fmla="*/ 0 w 4956326"/>
              <a:gd name="connsiteY0" fmla="*/ 0 h 4101811"/>
              <a:gd name="connsiteX1" fmla="*/ 470851 w 4956326"/>
              <a:gd name="connsiteY1" fmla="*/ 0 h 4101811"/>
              <a:gd name="connsiteX2" fmla="*/ 1189518 w 4956326"/>
              <a:gd name="connsiteY2" fmla="*/ 0 h 4101811"/>
              <a:gd name="connsiteX3" fmla="*/ 1660369 w 4956326"/>
              <a:gd name="connsiteY3" fmla="*/ 0 h 4101811"/>
              <a:gd name="connsiteX4" fmla="*/ 2329473 w 4956326"/>
              <a:gd name="connsiteY4" fmla="*/ 0 h 4101811"/>
              <a:gd name="connsiteX5" fmla="*/ 2899451 w 4956326"/>
              <a:gd name="connsiteY5" fmla="*/ 0 h 4101811"/>
              <a:gd name="connsiteX6" fmla="*/ 3568555 w 4956326"/>
              <a:gd name="connsiteY6" fmla="*/ 0 h 4101811"/>
              <a:gd name="connsiteX7" fmla="*/ 4287222 w 4956326"/>
              <a:gd name="connsiteY7" fmla="*/ 0 h 4101811"/>
              <a:gd name="connsiteX8" fmla="*/ 4956326 w 4956326"/>
              <a:gd name="connsiteY8" fmla="*/ 0 h 4101811"/>
              <a:gd name="connsiteX9" fmla="*/ 4956326 w 4956326"/>
              <a:gd name="connsiteY9" fmla="*/ 724653 h 4101811"/>
              <a:gd name="connsiteX10" fmla="*/ 4956326 w 4956326"/>
              <a:gd name="connsiteY10" fmla="*/ 1490325 h 4101811"/>
              <a:gd name="connsiteX11" fmla="*/ 4956326 w 4956326"/>
              <a:gd name="connsiteY11" fmla="*/ 2091924 h 4101811"/>
              <a:gd name="connsiteX12" fmla="*/ 4956326 w 4956326"/>
              <a:gd name="connsiteY12" fmla="*/ 2775559 h 4101811"/>
              <a:gd name="connsiteX13" fmla="*/ 4956326 w 4956326"/>
              <a:gd name="connsiteY13" fmla="*/ 3459194 h 4101811"/>
              <a:gd name="connsiteX14" fmla="*/ 4956326 w 4956326"/>
              <a:gd name="connsiteY14" fmla="*/ 4101811 h 4101811"/>
              <a:gd name="connsiteX15" fmla="*/ 4485475 w 4956326"/>
              <a:gd name="connsiteY15" fmla="*/ 4101811 h 4101811"/>
              <a:gd name="connsiteX16" fmla="*/ 3766808 w 4956326"/>
              <a:gd name="connsiteY16" fmla="*/ 4101811 h 4101811"/>
              <a:gd name="connsiteX17" fmla="*/ 3147267 w 4956326"/>
              <a:gd name="connsiteY17" fmla="*/ 4101811 h 4101811"/>
              <a:gd name="connsiteX18" fmla="*/ 2428600 w 4956326"/>
              <a:gd name="connsiteY18" fmla="*/ 4101811 h 4101811"/>
              <a:gd name="connsiteX19" fmla="*/ 1809059 w 4956326"/>
              <a:gd name="connsiteY19" fmla="*/ 4101811 h 4101811"/>
              <a:gd name="connsiteX20" fmla="*/ 1090392 w 4956326"/>
              <a:gd name="connsiteY20" fmla="*/ 4101811 h 4101811"/>
              <a:gd name="connsiteX21" fmla="*/ 569977 w 4956326"/>
              <a:gd name="connsiteY21" fmla="*/ 4101811 h 4101811"/>
              <a:gd name="connsiteX22" fmla="*/ 0 w 4956326"/>
              <a:gd name="connsiteY22" fmla="*/ 4101811 h 4101811"/>
              <a:gd name="connsiteX23" fmla="*/ 0 w 4956326"/>
              <a:gd name="connsiteY23" fmla="*/ 3500212 h 4101811"/>
              <a:gd name="connsiteX24" fmla="*/ 0 w 4956326"/>
              <a:gd name="connsiteY24" fmla="*/ 2898613 h 4101811"/>
              <a:gd name="connsiteX25" fmla="*/ 0 w 4956326"/>
              <a:gd name="connsiteY25" fmla="*/ 2297014 h 4101811"/>
              <a:gd name="connsiteX26" fmla="*/ 0 w 4956326"/>
              <a:gd name="connsiteY26" fmla="*/ 1695415 h 4101811"/>
              <a:gd name="connsiteX27" fmla="*/ 0 w 4956326"/>
              <a:gd name="connsiteY27" fmla="*/ 970762 h 4101811"/>
              <a:gd name="connsiteX28" fmla="*/ 0 w 4956326"/>
              <a:gd name="connsiteY28" fmla="*/ 0 h 4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56326" h="4101811" fill="none" extrusionOk="0">
                <a:moveTo>
                  <a:pt x="0" y="0"/>
                </a:moveTo>
                <a:cubicBezTo>
                  <a:pt x="112056" y="7529"/>
                  <a:pt x="326759" y="-8595"/>
                  <a:pt x="470851" y="0"/>
                </a:cubicBezTo>
                <a:cubicBezTo>
                  <a:pt x="614943" y="8595"/>
                  <a:pt x="838153" y="-10165"/>
                  <a:pt x="1189518" y="0"/>
                </a:cubicBezTo>
                <a:cubicBezTo>
                  <a:pt x="1540883" y="10165"/>
                  <a:pt x="1506124" y="-8072"/>
                  <a:pt x="1660369" y="0"/>
                </a:cubicBezTo>
                <a:cubicBezTo>
                  <a:pt x="1814614" y="8072"/>
                  <a:pt x="2098950" y="-13011"/>
                  <a:pt x="2329473" y="0"/>
                </a:cubicBezTo>
                <a:cubicBezTo>
                  <a:pt x="2559996" y="13011"/>
                  <a:pt x="2681130" y="320"/>
                  <a:pt x="2899451" y="0"/>
                </a:cubicBezTo>
                <a:cubicBezTo>
                  <a:pt x="3117772" y="-320"/>
                  <a:pt x="3288050" y="26318"/>
                  <a:pt x="3568555" y="0"/>
                </a:cubicBezTo>
                <a:cubicBezTo>
                  <a:pt x="3849060" y="-26318"/>
                  <a:pt x="4104163" y="28332"/>
                  <a:pt x="4287222" y="0"/>
                </a:cubicBezTo>
                <a:cubicBezTo>
                  <a:pt x="4470281" y="-28332"/>
                  <a:pt x="4723705" y="2819"/>
                  <a:pt x="4956326" y="0"/>
                </a:cubicBezTo>
                <a:cubicBezTo>
                  <a:pt x="4988796" y="346823"/>
                  <a:pt x="4991705" y="502055"/>
                  <a:pt x="4956326" y="724653"/>
                </a:cubicBezTo>
                <a:cubicBezTo>
                  <a:pt x="4920947" y="947251"/>
                  <a:pt x="4953946" y="1113445"/>
                  <a:pt x="4956326" y="1490325"/>
                </a:cubicBezTo>
                <a:cubicBezTo>
                  <a:pt x="4958706" y="1867205"/>
                  <a:pt x="4982807" y="1829341"/>
                  <a:pt x="4956326" y="2091924"/>
                </a:cubicBezTo>
                <a:cubicBezTo>
                  <a:pt x="4929845" y="2354507"/>
                  <a:pt x="4940643" y="2637730"/>
                  <a:pt x="4956326" y="2775559"/>
                </a:cubicBezTo>
                <a:cubicBezTo>
                  <a:pt x="4972009" y="2913389"/>
                  <a:pt x="4977442" y="3299401"/>
                  <a:pt x="4956326" y="3459194"/>
                </a:cubicBezTo>
                <a:cubicBezTo>
                  <a:pt x="4935210" y="3618988"/>
                  <a:pt x="4943833" y="3871509"/>
                  <a:pt x="4956326" y="4101811"/>
                </a:cubicBezTo>
                <a:cubicBezTo>
                  <a:pt x="4770145" y="4101474"/>
                  <a:pt x="4690245" y="4110134"/>
                  <a:pt x="4485475" y="4101811"/>
                </a:cubicBezTo>
                <a:cubicBezTo>
                  <a:pt x="4280705" y="4093488"/>
                  <a:pt x="4075071" y="4137656"/>
                  <a:pt x="3766808" y="4101811"/>
                </a:cubicBezTo>
                <a:cubicBezTo>
                  <a:pt x="3458545" y="4065966"/>
                  <a:pt x="3361867" y="4121781"/>
                  <a:pt x="3147267" y="4101811"/>
                </a:cubicBezTo>
                <a:cubicBezTo>
                  <a:pt x="2932667" y="4081841"/>
                  <a:pt x="2768262" y="4107136"/>
                  <a:pt x="2428600" y="4101811"/>
                </a:cubicBezTo>
                <a:cubicBezTo>
                  <a:pt x="2088938" y="4096486"/>
                  <a:pt x="1962798" y="4110135"/>
                  <a:pt x="1809059" y="4101811"/>
                </a:cubicBezTo>
                <a:cubicBezTo>
                  <a:pt x="1655320" y="4093487"/>
                  <a:pt x="1316784" y="4128703"/>
                  <a:pt x="1090392" y="4101811"/>
                </a:cubicBezTo>
                <a:cubicBezTo>
                  <a:pt x="864000" y="4074919"/>
                  <a:pt x="757074" y="4078085"/>
                  <a:pt x="569977" y="4101811"/>
                </a:cubicBezTo>
                <a:cubicBezTo>
                  <a:pt x="382880" y="4125537"/>
                  <a:pt x="257255" y="4121076"/>
                  <a:pt x="0" y="4101811"/>
                </a:cubicBezTo>
                <a:cubicBezTo>
                  <a:pt x="-27294" y="3859583"/>
                  <a:pt x="22606" y="3705940"/>
                  <a:pt x="0" y="3500212"/>
                </a:cubicBezTo>
                <a:cubicBezTo>
                  <a:pt x="-22606" y="3294484"/>
                  <a:pt x="-6514" y="3045963"/>
                  <a:pt x="0" y="2898613"/>
                </a:cubicBezTo>
                <a:cubicBezTo>
                  <a:pt x="6514" y="2751263"/>
                  <a:pt x="-24764" y="2514128"/>
                  <a:pt x="0" y="2297014"/>
                </a:cubicBezTo>
                <a:cubicBezTo>
                  <a:pt x="24764" y="2079900"/>
                  <a:pt x="7400" y="1817956"/>
                  <a:pt x="0" y="1695415"/>
                </a:cubicBezTo>
                <a:cubicBezTo>
                  <a:pt x="-7400" y="1572874"/>
                  <a:pt x="-16940" y="1179649"/>
                  <a:pt x="0" y="970762"/>
                </a:cubicBezTo>
                <a:cubicBezTo>
                  <a:pt x="16940" y="761875"/>
                  <a:pt x="-13007" y="363457"/>
                  <a:pt x="0" y="0"/>
                </a:cubicBezTo>
                <a:close/>
              </a:path>
              <a:path w="4956326" h="4101811" stroke="0" extrusionOk="0">
                <a:moveTo>
                  <a:pt x="0" y="0"/>
                </a:moveTo>
                <a:cubicBezTo>
                  <a:pt x="132701" y="15954"/>
                  <a:pt x="459761" y="3177"/>
                  <a:pt x="619541" y="0"/>
                </a:cubicBezTo>
                <a:cubicBezTo>
                  <a:pt x="779321" y="-3177"/>
                  <a:pt x="897956" y="12642"/>
                  <a:pt x="1090392" y="0"/>
                </a:cubicBezTo>
                <a:cubicBezTo>
                  <a:pt x="1282828" y="-12642"/>
                  <a:pt x="1604927" y="12473"/>
                  <a:pt x="1809059" y="0"/>
                </a:cubicBezTo>
                <a:cubicBezTo>
                  <a:pt x="2013191" y="-12473"/>
                  <a:pt x="2138798" y="12265"/>
                  <a:pt x="2428600" y="0"/>
                </a:cubicBezTo>
                <a:cubicBezTo>
                  <a:pt x="2718402" y="-12265"/>
                  <a:pt x="2915295" y="27008"/>
                  <a:pt x="3048140" y="0"/>
                </a:cubicBezTo>
                <a:cubicBezTo>
                  <a:pt x="3180985" y="-27008"/>
                  <a:pt x="3433789" y="-27651"/>
                  <a:pt x="3766808" y="0"/>
                </a:cubicBezTo>
                <a:cubicBezTo>
                  <a:pt x="4099827" y="27651"/>
                  <a:pt x="4073038" y="21413"/>
                  <a:pt x="4237659" y="0"/>
                </a:cubicBezTo>
                <a:cubicBezTo>
                  <a:pt x="4402280" y="-21413"/>
                  <a:pt x="4762173" y="21054"/>
                  <a:pt x="4956326" y="0"/>
                </a:cubicBezTo>
                <a:cubicBezTo>
                  <a:pt x="4967693" y="274262"/>
                  <a:pt x="4932397" y="385516"/>
                  <a:pt x="4956326" y="765671"/>
                </a:cubicBezTo>
                <a:cubicBezTo>
                  <a:pt x="4980255" y="1145826"/>
                  <a:pt x="4970795" y="1212055"/>
                  <a:pt x="4956326" y="1326252"/>
                </a:cubicBezTo>
                <a:cubicBezTo>
                  <a:pt x="4941857" y="1440449"/>
                  <a:pt x="4977983" y="1772528"/>
                  <a:pt x="4956326" y="2050906"/>
                </a:cubicBezTo>
                <a:cubicBezTo>
                  <a:pt x="4934669" y="2329284"/>
                  <a:pt x="4959878" y="2354513"/>
                  <a:pt x="4956326" y="2611486"/>
                </a:cubicBezTo>
                <a:cubicBezTo>
                  <a:pt x="4952774" y="2868459"/>
                  <a:pt x="4961814" y="2990652"/>
                  <a:pt x="4956326" y="3213085"/>
                </a:cubicBezTo>
                <a:cubicBezTo>
                  <a:pt x="4950838" y="3435518"/>
                  <a:pt x="4986000" y="3685462"/>
                  <a:pt x="4956326" y="4101811"/>
                </a:cubicBezTo>
                <a:cubicBezTo>
                  <a:pt x="4821573" y="4100792"/>
                  <a:pt x="4606392" y="4123605"/>
                  <a:pt x="4336785" y="4101811"/>
                </a:cubicBezTo>
                <a:cubicBezTo>
                  <a:pt x="4067178" y="4080017"/>
                  <a:pt x="3875484" y="4095992"/>
                  <a:pt x="3618118" y="4101811"/>
                </a:cubicBezTo>
                <a:cubicBezTo>
                  <a:pt x="3360752" y="4107630"/>
                  <a:pt x="3266747" y="4092223"/>
                  <a:pt x="2949014" y="4101811"/>
                </a:cubicBezTo>
                <a:cubicBezTo>
                  <a:pt x="2631281" y="4111399"/>
                  <a:pt x="2574252" y="4099138"/>
                  <a:pt x="2230347" y="4101811"/>
                </a:cubicBezTo>
                <a:cubicBezTo>
                  <a:pt x="1886442" y="4104484"/>
                  <a:pt x="1890239" y="4071553"/>
                  <a:pt x="1610806" y="4101811"/>
                </a:cubicBezTo>
                <a:cubicBezTo>
                  <a:pt x="1331373" y="4132069"/>
                  <a:pt x="1204639" y="4088700"/>
                  <a:pt x="1040828" y="4101811"/>
                </a:cubicBezTo>
                <a:cubicBezTo>
                  <a:pt x="877017" y="4114922"/>
                  <a:pt x="383357" y="4083520"/>
                  <a:pt x="0" y="4101811"/>
                </a:cubicBezTo>
                <a:cubicBezTo>
                  <a:pt x="30208" y="3954310"/>
                  <a:pt x="16347" y="3603519"/>
                  <a:pt x="0" y="3459194"/>
                </a:cubicBezTo>
                <a:cubicBezTo>
                  <a:pt x="-16347" y="3314869"/>
                  <a:pt x="395" y="2954910"/>
                  <a:pt x="0" y="2816577"/>
                </a:cubicBezTo>
                <a:cubicBezTo>
                  <a:pt x="-395" y="2678244"/>
                  <a:pt x="-19835" y="2368897"/>
                  <a:pt x="0" y="2173960"/>
                </a:cubicBezTo>
                <a:cubicBezTo>
                  <a:pt x="19835" y="1979023"/>
                  <a:pt x="14752" y="1605734"/>
                  <a:pt x="0" y="1449307"/>
                </a:cubicBezTo>
                <a:cubicBezTo>
                  <a:pt x="-14752" y="1292880"/>
                  <a:pt x="27477" y="934101"/>
                  <a:pt x="0" y="765671"/>
                </a:cubicBezTo>
                <a:cubicBezTo>
                  <a:pt x="-27477" y="597241"/>
                  <a:pt x="31085" y="360152"/>
                  <a:pt x="0" y="0"/>
                </a:cubicBezTo>
                <a:close/>
              </a:path>
            </a:pathLst>
          </a:custGeom>
          <a:solidFill>
            <a:schemeClr val="bg1"/>
          </a:solidFill>
          <a:ln w="12700">
            <a:solidFill>
              <a:schemeClr val="tx2">
                <a:lumMod val="50000"/>
              </a:schemeClr>
            </a:solidFill>
            <a:extLst>
              <a:ext uri="{C807C97D-BFC1-408E-A445-0C87EB9F89A2}">
                <ask:lineSketchStyleProps xmlns:ask="http://schemas.microsoft.com/office/drawing/2018/sketchyshapes" sd="1288587397">
                  <a:prstGeom prst="rect">
                    <a:avLst/>
                  </a:prstGeom>
                  <ask:type>
                    <ask:lineSketchFreehand/>
                  </ask:type>
                </ask:lineSketchStyleProps>
              </a:ext>
            </a:extLst>
          </a:ln>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3600" dirty="0">
                <a:solidFill>
                  <a:srgbClr val="333333"/>
                </a:solidFill>
                <a:latin typeface="Times New Roman" panose="02020603050405020304" pitchFamily="18" charset="0"/>
                <a:cs typeface="Times New Roman" panose="02020603050405020304" pitchFamily="18" charset="0"/>
              </a:rPr>
              <a:t>Giữ gìn và phát huy giá trị văn hóa của dân tộc thông qua việc tổ chức một lễ hội ở quê em</a:t>
            </a:r>
            <a:r>
              <a:rPr lang="en-US" sz="3600" dirty="0">
                <a:solidFill>
                  <a:srgbClr val="333333"/>
                </a:solidFill>
                <a:latin typeface="Times New Roman" panose="02020603050405020304" pitchFamily="18" charset="0"/>
                <a:cs typeface="Times New Roman" panose="02020603050405020304" pitchFamily="18" charset="0"/>
              </a:rPr>
              <a:t>.</a:t>
            </a:r>
            <a:endParaRPr lang="vi-VN" sz="3600" dirty="0">
              <a:solidFill>
                <a:srgbClr val="333333"/>
              </a:solidFill>
              <a:latin typeface="Times New Roman" panose="02020603050405020304" pitchFamily="18" charset="0"/>
              <a:cs typeface="Times New Roman" panose="02020603050405020304" pitchFamily="18" charset="0"/>
            </a:endParaRPr>
          </a:p>
        </p:txBody>
      </p:sp>
      <p:sp>
        <p:nvSpPr>
          <p:cNvPr id="9" name="Google Shape;3136;p36">
            <a:extLst>
              <a:ext uri="{FF2B5EF4-FFF2-40B4-BE49-F238E27FC236}">
                <a16:creationId xmlns:a16="http://schemas.microsoft.com/office/drawing/2014/main" id="{E1FC0E13-1F56-B9A7-2DBC-50F2A995958B}"/>
              </a:ext>
            </a:extLst>
          </p:cNvPr>
          <p:cNvSpPr txBox="1">
            <a:spLocks/>
          </p:cNvSpPr>
          <p:nvPr/>
        </p:nvSpPr>
        <p:spPr>
          <a:xfrm>
            <a:off x="14204509" y="4364538"/>
            <a:ext cx="3429000" cy="4101811"/>
          </a:xfrm>
          <a:custGeom>
            <a:avLst/>
            <a:gdLst>
              <a:gd name="connsiteX0" fmla="*/ 0 w 3429000"/>
              <a:gd name="connsiteY0" fmla="*/ 0 h 4101811"/>
              <a:gd name="connsiteX1" fmla="*/ 651510 w 3429000"/>
              <a:gd name="connsiteY1" fmla="*/ 0 h 4101811"/>
              <a:gd name="connsiteX2" fmla="*/ 1337310 w 3429000"/>
              <a:gd name="connsiteY2" fmla="*/ 0 h 4101811"/>
              <a:gd name="connsiteX3" fmla="*/ 1920240 w 3429000"/>
              <a:gd name="connsiteY3" fmla="*/ 0 h 4101811"/>
              <a:gd name="connsiteX4" fmla="*/ 2537460 w 3429000"/>
              <a:gd name="connsiteY4" fmla="*/ 0 h 4101811"/>
              <a:gd name="connsiteX5" fmla="*/ 3429000 w 3429000"/>
              <a:gd name="connsiteY5" fmla="*/ 0 h 4101811"/>
              <a:gd name="connsiteX6" fmla="*/ 3429000 w 3429000"/>
              <a:gd name="connsiteY6" fmla="*/ 765671 h 4101811"/>
              <a:gd name="connsiteX7" fmla="*/ 3429000 w 3429000"/>
              <a:gd name="connsiteY7" fmla="*/ 1449307 h 4101811"/>
              <a:gd name="connsiteX8" fmla="*/ 3429000 w 3429000"/>
              <a:gd name="connsiteY8" fmla="*/ 2173960 h 4101811"/>
              <a:gd name="connsiteX9" fmla="*/ 3429000 w 3429000"/>
              <a:gd name="connsiteY9" fmla="*/ 2775559 h 4101811"/>
              <a:gd name="connsiteX10" fmla="*/ 3429000 w 3429000"/>
              <a:gd name="connsiteY10" fmla="*/ 3336140 h 4101811"/>
              <a:gd name="connsiteX11" fmla="*/ 3429000 w 3429000"/>
              <a:gd name="connsiteY11" fmla="*/ 4101811 h 4101811"/>
              <a:gd name="connsiteX12" fmla="*/ 2708910 w 3429000"/>
              <a:gd name="connsiteY12" fmla="*/ 4101811 h 4101811"/>
              <a:gd name="connsiteX13" fmla="*/ 2023110 w 3429000"/>
              <a:gd name="connsiteY13" fmla="*/ 4101811 h 4101811"/>
              <a:gd name="connsiteX14" fmla="*/ 1337310 w 3429000"/>
              <a:gd name="connsiteY14" fmla="*/ 4101811 h 4101811"/>
              <a:gd name="connsiteX15" fmla="*/ 651510 w 3429000"/>
              <a:gd name="connsiteY15" fmla="*/ 4101811 h 4101811"/>
              <a:gd name="connsiteX16" fmla="*/ 0 w 3429000"/>
              <a:gd name="connsiteY16" fmla="*/ 4101811 h 4101811"/>
              <a:gd name="connsiteX17" fmla="*/ 0 w 3429000"/>
              <a:gd name="connsiteY17" fmla="*/ 3500212 h 4101811"/>
              <a:gd name="connsiteX18" fmla="*/ 0 w 3429000"/>
              <a:gd name="connsiteY18" fmla="*/ 2775559 h 4101811"/>
              <a:gd name="connsiteX19" fmla="*/ 0 w 3429000"/>
              <a:gd name="connsiteY19" fmla="*/ 2009887 h 4101811"/>
              <a:gd name="connsiteX20" fmla="*/ 0 w 3429000"/>
              <a:gd name="connsiteY20" fmla="*/ 1449307 h 4101811"/>
              <a:gd name="connsiteX21" fmla="*/ 0 w 3429000"/>
              <a:gd name="connsiteY21" fmla="*/ 683635 h 4101811"/>
              <a:gd name="connsiteX22" fmla="*/ 0 w 3429000"/>
              <a:gd name="connsiteY22" fmla="*/ 0 h 4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29000" h="4101811" fill="none" extrusionOk="0">
                <a:moveTo>
                  <a:pt x="0" y="0"/>
                </a:moveTo>
                <a:cubicBezTo>
                  <a:pt x="285174" y="25445"/>
                  <a:pt x="443965" y="-17000"/>
                  <a:pt x="651510" y="0"/>
                </a:cubicBezTo>
                <a:cubicBezTo>
                  <a:pt x="859055" y="17000"/>
                  <a:pt x="1013685" y="17177"/>
                  <a:pt x="1337310" y="0"/>
                </a:cubicBezTo>
                <a:cubicBezTo>
                  <a:pt x="1660935" y="-17177"/>
                  <a:pt x="1665176" y="-8461"/>
                  <a:pt x="1920240" y="0"/>
                </a:cubicBezTo>
                <a:cubicBezTo>
                  <a:pt x="2175304" y="8461"/>
                  <a:pt x="2293625" y="797"/>
                  <a:pt x="2537460" y="0"/>
                </a:cubicBezTo>
                <a:cubicBezTo>
                  <a:pt x="2781295" y="-797"/>
                  <a:pt x="3086664" y="-20454"/>
                  <a:pt x="3429000" y="0"/>
                </a:cubicBezTo>
                <a:cubicBezTo>
                  <a:pt x="3452436" y="344680"/>
                  <a:pt x="3426655" y="386740"/>
                  <a:pt x="3429000" y="765671"/>
                </a:cubicBezTo>
                <a:cubicBezTo>
                  <a:pt x="3431345" y="1144602"/>
                  <a:pt x="3410384" y="1217670"/>
                  <a:pt x="3429000" y="1449307"/>
                </a:cubicBezTo>
                <a:cubicBezTo>
                  <a:pt x="3447616" y="1680944"/>
                  <a:pt x="3450439" y="1929823"/>
                  <a:pt x="3429000" y="2173960"/>
                </a:cubicBezTo>
                <a:cubicBezTo>
                  <a:pt x="3407561" y="2418097"/>
                  <a:pt x="3426675" y="2558481"/>
                  <a:pt x="3429000" y="2775559"/>
                </a:cubicBezTo>
                <a:cubicBezTo>
                  <a:pt x="3431325" y="2992637"/>
                  <a:pt x="3456051" y="3198994"/>
                  <a:pt x="3429000" y="3336140"/>
                </a:cubicBezTo>
                <a:cubicBezTo>
                  <a:pt x="3401949" y="3473286"/>
                  <a:pt x="3413299" y="3898627"/>
                  <a:pt x="3429000" y="4101811"/>
                </a:cubicBezTo>
                <a:cubicBezTo>
                  <a:pt x="3108925" y="4102199"/>
                  <a:pt x="2982779" y="4091312"/>
                  <a:pt x="2708910" y="4101811"/>
                </a:cubicBezTo>
                <a:cubicBezTo>
                  <a:pt x="2435041" y="4112311"/>
                  <a:pt x="2318365" y="4080491"/>
                  <a:pt x="2023110" y="4101811"/>
                </a:cubicBezTo>
                <a:cubicBezTo>
                  <a:pt x="1727855" y="4123131"/>
                  <a:pt x="1663554" y="4091808"/>
                  <a:pt x="1337310" y="4101811"/>
                </a:cubicBezTo>
                <a:cubicBezTo>
                  <a:pt x="1011066" y="4111814"/>
                  <a:pt x="974324" y="4107808"/>
                  <a:pt x="651510" y="4101811"/>
                </a:cubicBezTo>
                <a:cubicBezTo>
                  <a:pt x="328696" y="4095814"/>
                  <a:pt x="132956" y="4073387"/>
                  <a:pt x="0" y="4101811"/>
                </a:cubicBezTo>
                <a:cubicBezTo>
                  <a:pt x="-24436" y="3834447"/>
                  <a:pt x="1419" y="3702707"/>
                  <a:pt x="0" y="3500212"/>
                </a:cubicBezTo>
                <a:cubicBezTo>
                  <a:pt x="-1419" y="3297717"/>
                  <a:pt x="34284" y="3099070"/>
                  <a:pt x="0" y="2775559"/>
                </a:cubicBezTo>
                <a:cubicBezTo>
                  <a:pt x="-34284" y="2452048"/>
                  <a:pt x="16553" y="2203086"/>
                  <a:pt x="0" y="2009887"/>
                </a:cubicBezTo>
                <a:cubicBezTo>
                  <a:pt x="-16553" y="1816688"/>
                  <a:pt x="-27559" y="1672464"/>
                  <a:pt x="0" y="1449307"/>
                </a:cubicBezTo>
                <a:cubicBezTo>
                  <a:pt x="27559" y="1226150"/>
                  <a:pt x="-29315" y="860292"/>
                  <a:pt x="0" y="683635"/>
                </a:cubicBezTo>
                <a:cubicBezTo>
                  <a:pt x="29315" y="506978"/>
                  <a:pt x="-32566" y="149246"/>
                  <a:pt x="0" y="0"/>
                </a:cubicBezTo>
                <a:close/>
              </a:path>
              <a:path w="3429000" h="4101811" stroke="0" extrusionOk="0">
                <a:moveTo>
                  <a:pt x="0" y="0"/>
                </a:moveTo>
                <a:cubicBezTo>
                  <a:pt x="329567" y="-20340"/>
                  <a:pt x="516569" y="19497"/>
                  <a:pt x="685800" y="0"/>
                </a:cubicBezTo>
                <a:cubicBezTo>
                  <a:pt x="855031" y="-19497"/>
                  <a:pt x="1045067" y="-27770"/>
                  <a:pt x="1268730" y="0"/>
                </a:cubicBezTo>
                <a:cubicBezTo>
                  <a:pt x="1492393" y="27770"/>
                  <a:pt x="1863371" y="21274"/>
                  <a:pt x="2023110" y="0"/>
                </a:cubicBezTo>
                <a:cubicBezTo>
                  <a:pt x="2182849" y="-21274"/>
                  <a:pt x="2473778" y="18113"/>
                  <a:pt x="2708910" y="0"/>
                </a:cubicBezTo>
                <a:cubicBezTo>
                  <a:pt x="2944042" y="-18113"/>
                  <a:pt x="3170016" y="-16356"/>
                  <a:pt x="3429000" y="0"/>
                </a:cubicBezTo>
                <a:cubicBezTo>
                  <a:pt x="3441660" y="173912"/>
                  <a:pt x="3414472" y="398510"/>
                  <a:pt x="3429000" y="765671"/>
                </a:cubicBezTo>
                <a:cubicBezTo>
                  <a:pt x="3443528" y="1132832"/>
                  <a:pt x="3461080" y="1308416"/>
                  <a:pt x="3429000" y="1449307"/>
                </a:cubicBezTo>
                <a:cubicBezTo>
                  <a:pt x="3396920" y="1590198"/>
                  <a:pt x="3456577" y="1807556"/>
                  <a:pt x="3429000" y="2132942"/>
                </a:cubicBezTo>
                <a:cubicBezTo>
                  <a:pt x="3401423" y="2458329"/>
                  <a:pt x="3405071" y="2518458"/>
                  <a:pt x="3429000" y="2898613"/>
                </a:cubicBezTo>
                <a:cubicBezTo>
                  <a:pt x="3452929" y="3278768"/>
                  <a:pt x="3443469" y="3344997"/>
                  <a:pt x="3429000" y="3459194"/>
                </a:cubicBezTo>
                <a:cubicBezTo>
                  <a:pt x="3414531" y="3573391"/>
                  <a:pt x="3427841" y="3931222"/>
                  <a:pt x="3429000" y="4101811"/>
                </a:cubicBezTo>
                <a:cubicBezTo>
                  <a:pt x="3226527" y="4106871"/>
                  <a:pt x="3109686" y="4106511"/>
                  <a:pt x="2846070" y="4101811"/>
                </a:cubicBezTo>
                <a:cubicBezTo>
                  <a:pt x="2582454" y="4097112"/>
                  <a:pt x="2494404" y="4116348"/>
                  <a:pt x="2263140" y="4101811"/>
                </a:cubicBezTo>
                <a:cubicBezTo>
                  <a:pt x="2031876" y="4087275"/>
                  <a:pt x="1825080" y="4083258"/>
                  <a:pt x="1645920" y="4101811"/>
                </a:cubicBezTo>
                <a:cubicBezTo>
                  <a:pt x="1466760" y="4120364"/>
                  <a:pt x="1300357" y="4129576"/>
                  <a:pt x="994410" y="4101811"/>
                </a:cubicBezTo>
                <a:cubicBezTo>
                  <a:pt x="688463" y="4074047"/>
                  <a:pt x="377898" y="4052454"/>
                  <a:pt x="0" y="4101811"/>
                </a:cubicBezTo>
                <a:cubicBezTo>
                  <a:pt x="-6483" y="3764493"/>
                  <a:pt x="4879" y="3593927"/>
                  <a:pt x="0" y="3377158"/>
                </a:cubicBezTo>
                <a:cubicBezTo>
                  <a:pt x="-4879" y="3160389"/>
                  <a:pt x="1369" y="2962663"/>
                  <a:pt x="0" y="2816577"/>
                </a:cubicBezTo>
                <a:cubicBezTo>
                  <a:pt x="-1369" y="2670491"/>
                  <a:pt x="-24700" y="2400120"/>
                  <a:pt x="0" y="2173960"/>
                </a:cubicBezTo>
                <a:cubicBezTo>
                  <a:pt x="24700" y="1947800"/>
                  <a:pt x="3532" y="1799515"/>
                  <a:pt x="0" y="1613379"/>
                </a:cubicBezTo>
                <a:cubicBezTo>
                  <a:pt x="-3532" y="1427243"/>
                  <a:pt x="25090" y="1054240"/>
                  <a:pt x="0" y="847708"/>
                </a:cubicBezTo>
                <a:cubicBezTo>
                  <a:pt x="-25090" y="641176"/>
                  <a:pt x="33428" y="203447"/>
                  <a:pt x="0" y="0"/>
                </a:cubicBezTo>
                <a:close/>
              </a:path>
            </a:pathLst>
          </a:custGeom>
          <a:solidFill>
            <a:schemeClr val="bg1"/>
          </a:solidFill>
          <a:ln w="12700">
            <a:solidFill>
              <a:schemeClr val="tx2">
                <a:lumMod val="50000"/>
              </a:schemeClr>
            </a:solidFill>
            <a:extLst>
              <a:ext uri="{C807C97D-BFC1-408E-A445-0C87EB9F89A2}">
                <ask:lineSketchStyleProps xmlns:ask="http://schemas.microsoft.com/office/drawing/2018/sketchyshapes" sd="1288587397">
                  <a:prstGeom prst="rect">
                    <a:avLst/>
                  </a:prstGeom>
                  <ask:type>
                    <ask:lineSketchFreehand/>
                  </ask:type>
                </ask:lineSketchStyleProps>
              </a:ext>
            </a:extLst>
          </a:ln>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3600" dirty="0">
                <a:solidFill>
                  <a:srgbClr val="333333"/>
                </a:solidFill>
                <a:latin typeface="+mj-lt"/>
              </a:rPr>
              <a:t>Trách nhiệm của con người đối với nơi mình sinh sống.</a:t>
            </a:r>
          </a:p>
        </p:txBody>
      </p:sp>
      <p:grpSp>
        <p:nvGrpSpPr>
          <p:cNvPr id="10" name="Group 4">
            <a:extLst>
              <a:ext uri="{FF2B5EF4-FFF2-40B4-BE49-F238E27FC236}">
                <a16:creationId xmlns:a16="http://schemas.microsoft.com/office/drawing/2014/main" id="{9303683B-2DD7-7CB6-60D7-9D08A5A5F18F}"/>
              </a:ext>
            </a:extLst>
          </p:cNvPr>
          <p:cNvGrpSpPr/>
          <p:nvPr/>
        </p:nvGrpSpPr>
        <p:grpSpPr>
          <a:xfrm rot="16200000">
            <a:off x="-490476" y="2224982"/>
            <a:ext cx="980952" cy="1209552"/>
            <a:chOff x="0" y="0"/>
            <a:chExt cx="6238240" cy="6238240"/>
          </a:xfrm>
        </p:grpSpPr>
        <p:sp>
          <p:nvSpPr>
            <p:cNvPr id="11" name="Freeform 5">
              <a:extLst>
                <a:ext uri="{FF2B5EF4-FFF2-40B4-BE49-F238E27FC236}">
                  <a16:creationId xmlns:a16="http://schemas.microsoft.com/office/drawing/2014/main" id="{CE78CC69-CB54-4175-3FD1-FA3337357FFD}"/>
                </a:ext>
              </a:extLst>
            </p:cNvPr>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Tree>
    <p:extLst>
      <p:ext uri="{BB962C8B-B14F-4D97-AF65-F5344CB8AC3E}">
        <p14:creationId xmlns:p14="http://schemas.microsoft.com/office/powerpoint/2010/main" val="5691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4E3D4020-D0A2-B9DD-32DB-14E3329EEAD6}"/>
              </a:ext>
            </a:extLst>
          </p:cNvPr>
          <p:cNvGrpSpPr/>
          <p:nvPr/>
        </p:nvGrpSpPr>
        <p:grpSpPr>
          <a:xfrm>
            <a:off x="14817128" y="7505700"/>
            <a:ext cx="6941744" cy="6941744"/>
            <a:chOff x="0" y="0"/>
            <a:chExt cx="812800" cy="812800"/>
          </a:xfrm>
        </p:grpSpPr>
        <p:sp>
          <p:nvSpPr>
            <p:cNvPr id="3" name="Freeform 19">
              <a:extLst>
                <a:ext uri="{FF2B5EF4-FFF2-40B4-BE49-F238E27FC236}">
                  <a16:creationId xmlns:a16="http://schemas.microsoft.com/office/drawing/2014/main" id="{1958DF73-4E8C-0838-9111-11AEDE39B89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BB6AC"/>
            </a:solidFill>
          </p:spPr>
          <p:txBody>
            <a:bodyPr/>
            <a:lstStyle/>
            <a:p>
              <a:endParaRPr lang="en-US"/>
            </a:p>
          </p:txBody>
        </p:sp>
        <p:sp>
          <p:nvSpPr>
            <p:cNvPr id="4" name="TextBox 20">
              <a:extLst>
                <a:ext uri="{FF2B5EF4-FFF2-40B4-BE49-F238E27FC236}">
                  <a16:creationId xmlns:a16="http://schemas.microsoft.com/office/drawing/2014/main" id="{7AB6A314-F6D7-17D1-9755-40CAEA776294}"/>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grpSp>
      <p:sp>
        <p:nvSpPr>
          <p:cNvPr id="5" name="Freeform 9">
            <a:extLst>
              <a:ext uri="{FF2B5EF4-FFF2-40B4-BE49-F238E27FC236}">
                <a16:creationId xmlns:a16="http://schemas.microsoft.com/office/drawing/2014/main" id="{61D566B3-7AC9-94A3-F1CE-B17930E7021B}"/>
              </a:ext>
            </a:extLst>
          </p:cNvPr>
          <p:cNvSpPr/>
          <p:nvPr/>
        </p:nvSpPr>
        <p:spPr>
          <a:xfrm>
            <a:off x="15219247" y="-1508003"/>
            <a:ext cx="4210927" cy="5073405"/>
          </a:xfrm>
          <a:custGeom>
            <a:avLst/>
            <a:gdLst/>
            <a:ahLst/>
            <a:cxnLst/>
            <a:rect l="l" t="t" r="r" b="b"/>
            <a:pathLst>
              <a:path w="4210927" h="5073405">
                <a:moveTo>
                  <a:pt x="0" y="0"/>
                </a:moveTo>
                <a:lnTo>
                  <a:pt x="4210927" y="0"/>
                </a:lnTo>
                <a:lnTo>
                  <a:pt x="4210927" y="5073406"/>
                </a:lnTo>
                <a:lnTo>
                  <a:pt x="0" y="5073406"/>
                </a:lnTo>
                <a:lnTo>
                  <a:pt x="0" y="0"/>
                </a:lnTo>
                <a:close/>
              </a:path>
            </a:pathLst>
          </a:custGeom>
          <a:blipFill>
            <a:blip r:embed="rId3"/>
            <a:stretch>
              <a:fillRect/>
            </a:stretch>
          </a:blipFill>
        </p:spPr>
        <p:txBody>
          <a:bodyPr/>
          <a:lstStyle/>
          <a:p>
            <a:endParaRPr lang="en-US"/>
          </a:p>
        </p:txBody>
      </p:sp>
      <p:sp>
        <p:nvSpPr>
          <p:cNvPr id="6" name="Rectangle 5">
            <a:extLst>
              <a:ext uri="{FF2B5EF4-FFF2-40B4-BE49-F238E27FC236}">
                <a16:creationId xmlns:a16="http://schemas.microsoft.com/office/drawing/2014/main" id="{1B0A7E75-1CF8-F668-0DD0-8C81CE8B7A5F}"/>
              </a:ext>
            </a:extLst>
          </p:cNvPr>
          <p:cNvSpPr/>
          <p:nvPr/>
        </p:nvSpPr>
        <p:spPr>
          <a:xfrm>
            <a:off x="1219200" y="283944"/>
            <a:ext cx="15849600" cy="1015663"/>
          </a:xfrm>
          <a:prstGeom prst="rect">
            <a:avLst/>
          </a:prstGeom>
        </p:spPr>
        <p:txBody>
          <a:bodyPr wrap="square">
            <a:spAutoFit/>
          </a:bodyPr>
          <a:lstStyle/>
          <a:p>
            <a:pPr algn="just">
              <a:lnSpc>
                <a:spcPct val="150000"/>
              </a:lnSpc>
            </a:pPr>
            <a:r>
              <a:rPr lang="en-US" sz="4000" b="1" dirty="0">
                <a:solidFill>
                  <a:srgbClr val="333333"/>
                </a:solidFill>
                <a:latin typeface="Times New Roman" panose="02020603050405020304" pitchFamily="18" charset="0"/>
                <a:cs typeface="Times New Roman" panose="02020603050405020304" pitchFamily="18" charset="0"/>
              </a:rPr>
              <a:t>b. </a:t>
            </a:r>
            <a:r>
              <a:rPr lang="en-US" sz="4000" b="1" dirty="0" err="1">
                <a:solidFill>
                  <a:srgbClr val="333333"/>
                </a:solidFill>
                <a:latin typeface="Times New Roman" panose="02020603050405020304" pitchFamily="18" charset="0"/>
                <a:cs typeface="Times New Roman" panose="02020603050405020304" pitchFamily="18" charset="0"/>
              </a:rPr>
              <a:t>Tìm</a:t>
            </a:r>
            <a:r>
              <a:rPr lang="en-US" sz="4000" b="1" dirty="0">
                <a:solidFill>
                  <a:srgbClr val="333333"/>
                </a:solidFill>
                <a:latin typeface="Times New Roman" panose="02020603050405020304" pitchFamily="18" charset="0"/>
                <a:cs typeface="Times New Roman" panose="02020603050405020304" pitchFamily="18" charset="0"/>
              </a:rPr>
              <a:t> ý</a:t>
            </a:r>
            <a:endParaRPr lang="vi-VN" sz="4000" b="1" dirty="0">
              <a:solidFill>
                <a:srgbClr val="333333"/>
              </a:solidFill>
              <a:latin typeface="Times New Roman" panose="020206030504050203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5102686E-2289-D480-0B04-BDDCC6574906}"/>
              </a:ext>
            </a:extLst>
          </p:cNvPr>
          <p:cNvSpPr/>
          <p:nvPr/>
        </p:nvSpPr>
        <p:spPr>
          <a:xfrm rot="16200000">
            <a:off x="-490476" y="228600"/>
            <a:ext cx="980952" cy="1209552"/>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pic>
        <p:nvPicPr>
          <p:cNvPr id="10" name="Picture 9">
            <a:extLst>
              <a:ext uri="{FF2B5EF4-FFF2-40B4-BE49-F238E27FC236}">
                <a16:creationId xmlns:a16="http://schemas.microsoft.com/office/drawing/2014/main" id="{6B853755-10C5-03FE-F638-4583D725E0AF}"/>
              </a:ext>
            </a:extLst>
          </p:cNvPr>
          <p:cNvPicPr>
            <a:picLocks noChangeAspect="1"/>
          </p:cNvPicPr>
          <p:nvPr/>
        </p:nvPicPr>
        <p:blipFill>
          <a:blip r:embed="rId4"/>
          <a:stretch>
            <a:fillRect/>
          </a:stretch>
        </p:blipFill>
        <p:spPr>
          <a:xfrm>
            <a:off x="9179560" y="503342"/>
            <a:ext cx="6629400" cy="9473126"/>
          </a:xfrm>
          <a:prstGeom prst="rect">
            <a:avLst/>
          </a:prstGeom>
        </p:spPr>
      </p:pic>
      <p:sp>
        <p:nvSpPr>
          <p:cNvPr id="11" name="Freeform 8">
            <a:extLst>
              <a:ext uri="{FF2B5EF4-FFF2-40B4-BE49-F238E27FC236}">
                <a16:creationId xmlns:a16="http://schemas.microsoft.com/office/drawing/2014/main" id="{54011E4C-C109-E752-C570-33F556B1D0BF}"/>
              </a:ext>
            </a:extLst>
          </p:cNvPr>
          <p:cNvSpPr/>
          <p:nvPr/>
        </p:nvSpPr>
        <p:spPr>
          <a:xfrm>
            <a:off x="-99616" y="3238500"/>
            <a:ext cx="8847893" cy="5243259"/>
          </a:xfrm>
          <a:custGeom>
            <a:avLst/>
            <a:gdLst/>
            <a:ahLst/>
            <a:cxnLst/>
            <a:rect l="l" t="t" r="r" b="b"/>
            <a:pathLst>
              <a:path w="8847893" h="5243259">
                <a:moveTo>
                  <a:pt x="0" y="0"/>
                </a:moveTo>
                <a:lnTo>
                  <a:pt x="8847893" y="0"/>
                </a:lnTo>
                <a:lnTo>
                  <a:pt x="8847893" y="5243259"/>
                </a:lnTo>
                <a:lnTo>
                  <a:pt x="0" y="5243259"/>
                </a:lnTo>
                <a:lnTo>
                  <a:pt x="0" y="0"/>
                </a:lnTo>
                <a:close/>
              </a:path>
            </a:pathLst>
          </a:custGeom>
          <a:blipFill>
            <a:blip r:embed="rId5"/>
            <a:stretch>
              <a:fillRect r="-16"/>
            </a:stretch>
          </a:blipFill>
        </p:spPr>
        <p:txBody>
          <a:bodyPr/>
          <a:lstStyle/>
          <a:p>
            <a:endParaRPr lang="en-US"/>
          </a:p>
        </p:txBody>
      </p:sp>
    </p:spTree>
    <p:extLst>
      <p:ext uri="{BB962C8B-B14F-4D97-AF65-F5344CB8AC3E}">
        <p14:creationId xmlns:p14="http://schemas.microsoft.com/office/powerpoint/2010/main" val="12730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15E910B-8A9A-A121-1598-0CFA520B1269}"/>
              </a:ext>
            </a:extLst>
          </p:cNvPr>
          <p:cNvSpPr/>
          <p:nvPr/>
        </p:nvSpPr>
        <p:spPr>
          <a:xfrm rot="-5400000">
            <a:off x="12958137" y="5828766"/>
            <a:ext cx="7591881" cy="7841380"/>
          </a:xfrm>
          <a:custGeom>
            <a:avLst/>
            <a:gdLst/>
            <a:ahLst/>
            <a:cxnLst/>
            <a:rect l="l" t="t" r="r" b="b"/>
            <a:pathLst>
              <a:path w="7591881" h="7841380">
                <a:moveTo>
                  <a:pt x="0" y="0"/>
                </a:moveTo>
                <a:lnTo>
                  <a:pt x="7591881" y="0"/>
                </a:lnTo>
                <a:lnTo>
                  <a:pt x="7591881" y="7841379"/>
                </a:lnTo>
                <a:lnTo>
                  <a:pt x="0" y="7841379"/>
                </a:lnTo>
                <a:lnTo>
                  <a:pt x="0" y="0"/>
                </a:lnTo>
                <a:close/>
              </a:path>
            </a:pathLst>
          </a:custGeom>
          <a:blipFill>
            <a:blip r:embed="rId3"/>
            <a:stretch>
              <a:fillRect/>
            </a:stretch>
          </a:blipFill>
        </p:spPr>
        <p:txBody>
          <a:bodyPr/>
          <a:lstStyle/>
          <a:p>
            <a:endParaRPr lang="en-US"/>
          </a:p>
        </p:txBody>
      </p:sp>
      <p:sp>
        <p:nvSpPr>
          <p:cNvPr id="3" name="Rectangle 2">
            <a:extLst>
              <a:ext uri="{FF2B5EF4-FFF2-40B4-BE49-F238E27FC236}">
                <a16:creationId xmlns:a16="http://schemas.microsoft.com/office/drawing/2014/main" id="{9698690D-9244-3097-C595-EBE5DB600E64}"/>
              </a:ext>
            </a:extLst>
          </p:cNvPr>
          <p:cNvSpPr/>
          <p:nvPr/>
        </p:nvSpPr>
        <p:spPr>
          <a:xfrm>
            <a:off x="1219200" y="283944"/>
            <a:ext cx="15849600" cy="905056"/>
          </a:xfrm>
          <a:prstGeom prst="rect">
            <a:avLst/>
          </a:prstGeom>
        </p:spPr>
        <p:txBody>
          <a:bodyPr wrap="square">
            <a:spAutoFit/>
          </a:bodyPr>
          <a:lstStyle/>
          <a:p>
            <a:pPr algn="just">
              <a:lnSpc>
                <a:spcPct val="150000"/>
              </a:lnSpc>
            </a:pPr>
            <a:r>
              <a:rPr lang="en-US" sz="4000" b="1" dirty="0">
                <a:solidFill>
                  <a:srgbClr val="333333"/>
                </a:solidFill>
                <a:latin typeface="Times New Roman" panose="02020603050405020304" pitchFamily="18" charset="0"/>
                <a:cs typeface="Times New Roman" panose="02020603050405020304" pitchFamily="18" charset="0"/>
              </a:rPr>
              <a:t>c. </a:t>
            </a:r>
            <a:r>
              <a:rPr lang="en-US" sz="4000" b="1" dirty="0" err="1">
                <a:solidFill>
                  <a:srgbClr val="333333"/>
                </a:solidFill>
                <a:latin typeface="Times New Roman" panose="02020603050405020304" pitchFamily="18" charset="0"/>
                <a:cs typeface="Times New Roman" panose="02020603050405020304" pitchFamily="18" charset="0"/>
              </a:rPr>
              <a:t>Lập</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dàn</a:t>
            </a:r>
            <a:r>
              <a:rPr lang="en-US" sz="4000" b="1" dirty="0">
                <a:solidFill>
                  <a:srgbClr val="333333"/>
                </a:solidFill>
                <a:latin typeface="Times New Roman" panose="02020603050405020304" pitchFamily="18" charset="0"/>
                <a:cs typeface="Times New Roman" panose="02020603050405020304" pitchFamily="18" charset="0"/>
              </a:rPr>
              <a:t> ý</a:t>
            </a:r>
            <a:endParaRPr lang="vi-VN" sz="4000" b="1" dirty="0">
              <a:solidFill>
                <a:srgbClr val="333333"/>
              </a:solidFill>
              <a:latin typeface="Times New Roman" panose="02020603050405020304" pitchFamily="18" charset="0"/>
              <a:cs typeface="Times New Roman" panose="02020603050405020304" pitchFamily="18" charset="0"/>
            </a:endParaRPr>
          </a:p>
        </p:txBody>
      </p:sp>
      <p:sp>
        <p:nvSpPr>
          <p:cNvPr id="4" name="Freeform 5">
            <a:extLst>
              <a:ext uri="{FF2B5EF4-FFF2-40B4-BE49-F238E27FC236}">
                <a16:creationId xmlns:a16="http://schemas.microsoft.com/office/drawing/2014/main" id="{953C7EBC-52A7-5370-B802-83308352C726}"/>
              </a:ext>
            </a:extLst>
          </p:cNvPr>
          <p:cNvSpPr/>
          <p:nvPr/>
        </p:nvSpPr>
        <p:spPr>
          <a:xfrm rot="16200000">
            <a:off x="-490476" y="228600"/>
            <a:ext cx="980952" cy="1209552"/>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sp>
        <p:nvSpPr>
          <p:cNvPr id="5" name="Rectangle 4">
            <a:extLst>
              <a:ext uri="{FF2B5EF4-FFF2-40B4-BE49-F238E27FC236}">
                <a16:creationId xmlns:a16="http://schemas.microsoft.com/office/drawing/2014/main" id="{9B360E97-E282-552D-D3D9-08E17ACA7D60}"/>
              </a:ext>
            </a:extLst>
          </p:cNvPr>
          <p:cNvSpPr/>
          <p:nvPr/>
        </p:nvSpPr>
        <p:spPr>
          <a:xfrm>
            <a:off x="487745" y="3447426"/>
            <a:ext cx="4416181" cy="3316742"/>
          </a:xfrm>
          <a:prstGeom prst="rect">
            <a:avLst/>
          </a:prstGeom>
        </p:spPr>
        <p:txBody>
          <a:bodyPr wrap="square">
            <a:spAutoFit/>
          </a:bodyPr>
          <a:lstStyle/>
          <a:p>
            <a:pPr algn="just">
              <a:lnSpc>
                <a:spcPct val="150000"/>
              </a:lnSpc>
            </a:pPr>
            <a:r>
              <a:rPr lang="vi-VN" sz="3600" dirty="0">
                <a:solidFill>
                  <a:srgbClr val="333333"/>
                </a:solidFill>
                <a:latin typeface="+mj-lt"/>
              </a:rPr>
              <a:t> Nêu vấn đề đời sống và ý kiến riêng của người viết về vấn đề đó.</a:t>
            </a:r>
          </a:p>
        </p:txBody>
      </p:sp>
      <p:sp>
        <p:nvSpPr>
          <p:cNvPr id="6" name="Google Shape;3102;p35">
            <a:extLst>
              <a:ext uri="{FF2B5EF4-FFF2-40B4-BE49-F238E27FC236}">
                <a16:creationId xmlns:a16="http://schemas.microsoft.com/office/drawing/2014/main" id="{65841E3F-E3C3-42B1-7338-79F26C3CBBD6}"/>
              </a:ext>
            </a:extLst>
          </p:cNvPr>
          <p:cNvSpPr txBox="1">
            <a:spLocks/>
          </p:cNvSpPr>
          <p:nvPr/>
        </p:nvSpPr>
        <p:spPr>
          <a:xfrm>
            <a:off x="896554" y="1993244"/>
            <a:ext cx="3598565" cy="1027790"/>
          </a:xfrm>
          <a:prstGeom prst="rect">
            <a:avLst/>
          </a:prstGeom>
          <a:solidFill>
            <a:schemeClr val="bg1">
              <a:lumMod val="9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mở</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Google Shape;3103;p35">
            <a:extLst>
              <a:ext uri="{FF2B5EF4-FFF2-40B4-BE49-F238E27FC236}">
                <a16:creationId xmlns:a16="http://schemas.microsoft.com/office/drawing/2014/main" id="{14892124-E756-89D0-93A5-FD507C2B60BC}"/>
              </a:ext>
            </a:extLst>
          </p:cNvPr>
          <p:cNvSpPr txBox="1">
            <a:spLocks/>
          </p:cNvSpPr>
          <p:nvPr/>
        </p:nvSpPr>
        <p:spPr>
          <a:xfrm>
            <a:off x="7086600" y="1993244"/>
            <a:ext cx="3601167" cy="1027790"/>
          </a:xfrm>
          <a:prstGeom prst="rect">
            <a:avLst/>
          </a:prstGeom>
          <a:solidFill>
            <a:schemeClr val="accent5">
              <a:lumMod val="40000"/>
              <a:lumOff val="6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Google Shape;3107;p35">
            <a:extLst>
              <a:ext uri="{FF2B5EF4-FFF2-40B4-BE49-F238E27FC236}">
                <a16:creationId xmlns:a16="http://schemas.microsoft.com/office/drawing/2014/main" id="{FBE36A95-9382-9226-B9E3-DC99E7BB3959}"/>
              </a:ext>
            </a:extLst>
          </p:cNvPr>
          <p:cNvSpPr txBox="1">
            <a:spLocks/>
          </p:cNvSpPr>
          <p:nvPr/>
        </p:nvSpPr>
        <p:spPr>
          <a:xfrm>
            <a:off x="13814987" y="1993244"/>
            <a:ext cx="3558613" cy="1027790"/>
          </a:xfrm>
          <a:prstGeom prst="rect">
            <a:avLst/>
          </a:prstGeom>
          <a:solidFill>
            <a:schemeClr val="accent3">
              <a:lumMod val="60000"/>
              <a:lumOff val="4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738F8DD5-F468-C03B-30D0-9FB0C2AC58CF}"/>
              </a:ext>
            </a:extLst>
          </p:cNvPr>
          <p:cNvCxnSpPr/>
          <p:nvPr/>
        </p:nvCxnSpPr>
        <p:spPr>
          <a:xfrm>
            <a:off x="5410200" y="3447426"/>
            <a:ext cx="0" cy="403860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345988-EB8B-4F5B-FA79-8B2A6B9ED013}"/>
              </a:ext>
            </a:extLst>
          </p:cNvPr>
          <p:cNvCxnSpPr/>
          <p:nvPr/>
        </p:nvCxnSpPr>
        <p:spPr>
          <a:xfrm>
            <a:off x="12853232" y="3447426"/>
            <a:ext cx="0" cy="403860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C5878B-4B93-84DF-98FF-B521F8B320D6}"/>
              </a:ext>
            </a:extLst>
          </p:cNvPr>
          <p:cNvSpPr/>
          <p:nvPr/>
        </p:nvSpPr>
        <p:spPr>
          <a:xfrm>
            <a:off x="13386202" y="3394014"/>
            <a:ext cx="4416181" cy="2485745"/>
          </a:xfrm>
          <a:prstGeom prst="rect">
            <a:avLst/>
          </a:prstGeom>
        </p:spPr>
        <p:txBody>
          <a:bodyPr wrap="square">
            <a:spAutoFit/>
          </a:bodyPr>
          <a:lstStyle/>
          <a:p>
            <a:pPr algn="just">
              <a:lnSpc>
                <a:spcPct val="150000"/>
              </a:lnSpc>
            </a:pPr>
            <a:r>
              <a:rPr lang="vi-VN" sz="3600" dirty="0">
                <a:solidFill>
                  <a:srgbClr val="333333"/>
                </a:solidFill>
                <a:latin typeface="+mj-lt"/>
              </a:rPr>
              <a:t>Những nhận thức và hành động người đọc cần hướng tới.</a:t>
            </a:r>
          </a:p>
        </p:txBody>
      </p:sp>
      <p:sp>
        <p:nvSpPr>
          <p:cNvPr id="12" name="Rectangle 11">
            <a:extLst>
              <a:ext uri="{FF2B5EF4-FFF2-40B4-BE49-F238E27FC236}">
                <a16:creationId xmlns:a16="http://schemas.microsoft.com/office/drawing/2014/main" id="{609A44C7-FAA5-0666-EFA3-82E9F3047921}"/>
              </a:ext>
            </a:extLst>
          </p:cNvPr>
          <p:cNvSpPr/>
          <p:nvPr/>
        </p:nvSpPr>
        <p:spPr>
          <a:xfrm>
            <a:off x="5644772" y="3394014"/>
            <a:ext cx="6934199" cy="6740307"/>
          </a:xfrm>
          <a:prstGeom prst="rect">
            <a:avLst/>
          </a:prstGeom>
        </p:spPr>
        <p:txBody>
          <a:bodyPr wrap="square">
            <a:spAutoFit/>
          </a:bodyPr>
          <a:lstStyle/>
          <a:p>
            <a:pPr algn="just">
              <a:lnSpc>
                <a:spcPct val="150000"/>
              </a:lnSpc>
            </a:pPr>
            <a:r>
              <a:rPr lang="vi-VN" sz="3600" b="1" dirty="0">
                <a:solidFill>
                  <a:srgbClr val="333333"/>
                </a:solidFill>
                <a:latin typeface="+mj-lt"/>
              </a:rPr>
              <a:t>Lập luận làm sáng rõ ý kiến và thuyết phục người đọc.</a:t>
            </a:r>
          </a:p>
          <a:p>
            <a:pPr algn="just">
              <a:lnSpc>
                <a:spcPct val="150000"/>
              </a:lnSpc>
              <a:buFont typeface="Arial" panose="020B0604020202020204" pitchFamily="34" charset="0"/>
              <a:buChar char="•"/>
            </a:pPr>
            <a:r>
              <a:rPr lang="vi-VN" sz="3600" dirty="0">
                <a:solidFill>
                  <a:srgbClr val="333333"/>
                </a:solidFill>
                <a:latin typeface="+mj-lt"/>
              </a:rPr>
              <a:t>Vì sao lại có ý kiến như vậy? (Lí lẽ, bằng chứng)</a:t>
            </a:r>
          </a:p>
          <a:p>
            <a:pPr algn="just">
              <a:lnSpc>
                <a:spcPct val="150000"/>
              </a:lnSpc>
              <a:buFont typeface="Arial" panose="020B0604020202020204" pitchFamily="34" charset="0"/>
              <a:buChar char="•"/>
            </a:pPr>
            <a:r>
              <a:rPr lang="vi-VN" sz="3600" dirty="0">
                <a:solidFill>
                  <a:srgbClr val="333333"/>
                </a:solidFill>
                <a:latin typeface="+mj-lt"/>
              </a:rPr>
              <a:t>Ý kiến đó đúng đắn như thế nào? (Lí lẽ, bằng chứng)</a:t>
            </a:r>
          </a:p>
          <a:p>
            <a:pPr algn="just">
              <a:lnSpc>
                <a:spcPct val="150000"/>
              </a:lnSpc>
              <a:buFont typeface="Arial" panose="020B0604020202020204" pitchFamily="34" charset="0"/>
              <a:buChar char="•"/>
            </a:pPr>
            <a:r>
              <a:rPr lang="vi-VN" sz="3600" dirty="0">
                <a:solidFill>
                  <a:srgbClr val="333333"/>
                </a:solidFill>
                <a:latin typeface="+mj-lt"/>
              </a:rPr>
              <a:t>Liên hệ, mở rộng vấn đề? (Lí lẽ, bằng chứng)</a:t>
            </a:r>
          </a:p>
        </p:txBody>
      </p:sp>
    </p:spTree>
    <p:extLst>
      <p:ext uri="{BB962C8B-B14F-4D97-AF65-F5344CB8AC3E}">
        <p14:creationId xmlns:p14="http://schemas.microsoft.com/office/powerpoint/2010/main" val="19025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p:nvPr/>
        </p:nvSpPr>
        <p:spPr>
          <a:xfrm rot="2893084">
            <a:off x="-200597" y="-2448273"/>
            <a:ext cx="4031668" cy="5966832"/>
          </a:xfrm>
          <a:custGeom>
            <a:avLst/>
            <a:gdLst/>
            <a:ahLst/>
            <a:cxnLst/>
            <a:rect l="l" t="t" r="r" b="b"/>
            <a:pathLst>
              <a:path w="6715726" h="6936430">
                <a:moveTo>
                  <a:pt x="0" y="0"/>
                </a:moveTo>
                <a:lnTo>
                  <a:pt x="6715725" y="0"/>
                </a:lnTo>
                <a:lnTo>
                  <a:pt x="6715725" y="6936431"/>
                </a:lnTo>
                <a:lnTo>
                  <a:pt x="0" y="6936431"/>
                </a:lnTo>
                <a:lnTo>
                  <a:pt x="0" y="0"/>
                </a:lnTo>
                <a:close/>
              </a:path>
            </a:pathLst>
          </a:custGeom>
          <a:blipFill>
            <a:blip r:embed="rId3"/>
            <a:stretch>
              <a:fillRect/>
            </a:stretch>
          </a:blipFill>
        </p:spPr>
        <p:txBody>
          <a:bodyPr/>
          <a:lstStyle/>
          <a:p>
            <a:endParaRPr lang="en-US"/>
          </a:p>
        </p:txBody>
      </p:sp>
      <p:sp>
        <p:nvSpPr>
          <p:cNvPr id="5" name="Freeform 11"/>
          <p:cNvSpPr/>
          <p:nvPr/>
        </p:nvSpPr>
        <p:spPr>
          <a:xfrm rot="9119920">
            <a:off x="-994449" y="-935875"/>
            <a:ext cx="2752029" cy="2942036"/>
          </a:xfrm>
          <a:custGeom>
            <a:avLst/>
            <a:gdLst/>
            <a:ahLst/>
            <a:cxnLst/>
            <a:rect l="l" t="t" r="r" b="b"/>
            <a:pathLst>
              <a:path w="2752029" h="2942036">
                <a:moveTo>
                  <a:pt x="0" y="0"/>
                </a:moveTo>
                <a:lnTo>
                  <a:pt x="2752029" y="0"/>
                </a:lnTo>
                <a:lnTo>
                  <a:pt x="2752029" y="2942035"/>
                </a:lnTo>
                <a:lnTo>
                  <a:pt x="0" y="2942035"/>
                </a:lnTo>
                <a:lnTo>
                  <a:pt x="0" y="0"/>
                </a:lnTo>
                <a:close/>
              </a:path>
            </a:pathLst>
          </a:custGeom>
          <a:blipFill>
            <a:blip r:embed="rId4">
              <a:alphaModFix amt="78000"/>
            </a:blip>
            <a:stretch>
              <a:fillRect/>
            </a:stretch>
          </a:blipFill>
        </p:spPr>
        <p:txBody>
          <a:bodyPr/>
          <a:lstStyle/>
          <a:p>
            <a:endParaRPr lang="en-US"/>
          </a:p>
        </p:txBody>
      </p:sp>
      <p:sp>
        <p:nvSpPr>
          <p:cNvPr id="6" name="Rectangle 5"/>
          <p:cNvSpPr/>
          <p:nvPr/>
        </p:nvSpPr>
        <p:spPr>
          <a:xfrm>
            <a:off x="4876800" y="876300"/>
            <a:ext cx="7296003" cy="707886"/>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2. VIẾT BÀI</a:t>
            </a:r>
            <a:endParaRPr lang="en-US" sz="4000" dirty="0">
              <a:solidFill>
                <a:prstClr val="black"/>
              </a:solidFill>
              <a:latin typeface="Times New Roman" panose="02020603050405020304" pitchFamily="18" charset="0"/>
              <a:cs typeface="Times New Roman" panose="02020603050405020304" pitchFamily="18" charset="0"/>
            </a:endParaRPr>
          </a:p>
        </p:txBody>
      </p:sp>
      <p:grpSp>
        <p:nvGrpSpPr>
          <p:cNvPr id="21" name="Group 4"/>
          <p:cNvGrpSpPr/>
          <p:nvPr/>
        </p:nvGrpSpPr>
        <p:grpSpPr>
          <a:xfrm rot="16200000">
            <a:off x="-490476" y="2224982"/>
            <a:ext cx="980952" cy="1209552"/>
            <a:chOff x="0" y="0"/>
            <a:chExt cx="6238240" cy="6238240"/>
          </a:xfrm>
        </p:grpSpPr>
        <p:sp>
          <p:nvSpPr>
            <p:cNvPr id="22"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
        <p:nvSpPr>
          <p:cNvPr id="23" name="Rectangle 22"/>
          <p:cNvSpPr/>
          <p:nvPr/>
        </p:nvSpPr>
        <p:spPr>
          <a:xfrm>
            <a:off x="853139" y="2339282"/>
            <a:ext cx="3261661" cy="1015663"/>
          </a:xfrm>
          <a:prstGeom prst="rect">
            <a:avLst/>
          </a:prstGeom>
        </p:spPr>
        <p:txBody>
          <a:bodyPr wrap="square">
            <a:spAutoFit/>
          </a:bodyPr>
          <a:lstStyle/>
          <a:p>
            <a:pPr algn="just">
              <a:lnSpc>
                <a:spcPct val="150000"/>
              </a:lnSpc>
            </a:pPr>
            <a:r>
              <a:rPr lang="en-US" sz="4000" b="1" dirty="0" err="1">
                <a:solidFill>
                  <a:srgbClr val="333333"/>
                </a:solidFill>
                <a:latin typeface="Times New Roman" panose="02020603050405020304" pitchFamily="18" charset="0"/>
                <a:cs typeface="Times New Roman" panose="02020603050405020304" pitchFamily="18" charset="0"/>
              </a:rPr>
              <a:t>Với</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mở</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bài</a:t>
            </a:r>
            <a:endParaRPr lang="vi-VN" sz="4000" dirty="0">
              <a:solidFill>
                <a:srgbClr val="333333"/>
              </a:solidFill>
              <a:latin typeface="Times New Roman" panose="02020603050405020304" pitchFamily="18" charset="0"/>
              <a:cs typeface="Times New Roman" panose="02020603050405020304" pitchFamily="18" charset="0"/>
            </a:endParaRPr>
          </a:p>
        </p:txBody>
      </p:sp>
      <p:sp>
        <p:nvSpPr>
          <p:cNvPr id="24" name="Google Shape;3104;p35"/>
          <p:cNvSpPr txBox="1">
            <a:spLocks/>
          </p:cNvSpPr>
          <p:nvPr/>
        </p:nvSpPr>
        <p:spPr>
          <a:xfrm>
            <a:off x="381565" y="3324351"/>
            <a:ext cx="11512613" cy="2490158"/>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định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a:p>
            <a:r>
              <a:rPr lang="en-US" sz="40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trực</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r>
              <a:rPr lang="en-US" sz="4000" dirty="0" err="1">
                <a:latin typeface="Times New Roman" panose="02020603050405020304" pitchFamily="18" charset="0"/>
                <a:ea typeface="Cambria" panose="02040503050406030204" pitchFamily="18" charset="0"/>
                <a:cs typeface="Times New Roman" panose="02020603050405020304" pitchFamily="18" charset="0"/>
              </a:rPr>
              <a:t>gián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a:p>
            <a:r>
              <a:rPr lang="en-US" sz="4000" dirty="0" err="1">
                <a:latin typeface="Times New Roman" panose="02020603050405020304" pitchFamily="18" charset="0"/>
                <a:ea typeface="Cambria" panose="02040503050406030204" pitchFamily="18" charset="0"/>
                <a:cs typeface="Times New Roman" panose="02020603050405020304" pitchFamily="18" charset="0"/>
              </a:rPr>
              <a:t>Đưa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ra</a:t>
            </a:r>
            <a:r>
              <a:rPr lang="en-US" sz="4000" dirty="0">
                <a:latin typeface="Times New Roman" panose="02020603050405020304" pitchFamily="18" charset="0"/>
                <a:ea typeface="Cambria" panose="02040503050406030204" pitchFamily="18" charset="0"/>
                <a:cs typeface="Times New Roman" panose="02020603050405020304" pitchFamily="18" charset="0"/>
              </a:rPr>
              <a:t> ý </a:t>
            </a:r>
            <a:r>
              <a:rPr lang="en-US" sz="4000"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4000" dirty="0">
                <a:latin typeface="Times New Roman" panose="02020603050405020304" pitchFamily="18" charset="0"/>
                <a:ea typeface="Cambria" panose="02040503050406030204" pitchFamily="18" charset="0"/>
                <a:cs typeface="Times New Roman" panose="02020603050405020304" pitchFamily="18" charset="0"/>
              </a:rPr>
              <a:t> 1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p:txBody>
      </p:sp>
      <p:grpSp>
        <p:nvGrpSpPr>
          <p:cNvPr id="25" name="Group 4"/>
          <p:cNvGrpSpPr/>
          <p:nvPr/>
        </p:nvGrpSpPr>
        <p:grpSpPr>
          <a:xfrm rot="16200000">
            <a:off x="-409452" y="6430275"/>
            <a:ext cx="980952" cy="1209552"/>
            <a:chOff x="0" y="0"/>
            <a:chExt cx="6238240" cy="6238240"/>
          </a:xfrm>
        </p:grpSpPr>
        <p:sp>
          <p:nvSpPr>
            <p:cNvPr id="26"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
        <p:nvSpPr>
          <p:cNvPr id="27" name="Rectangle 26"/>
          <p:cNvSpPr/>
          <p:nvPr/>
        </p:nvSpPr>
        <p:spPr>
          <a:xfrm>
            <a:off x="856683" y="6544575"/>
            <a:ext cx="3261661" cy="1015663"/>
          </a:xfrm>
          <a:prstGeom prst="rect">
            <a:avLst/>
          </a:prstGeom>
        </p:spPr>
        <p:txBody>
          <a:bodyPr wrap="square">
            <a:spAutoFit/>
          </a:bodyPr>
          <a:lstStyle/>
          <a:p>
            <a:pPr algn="just">
              <a:lnSpc>
                <a:spcPct val="150000"/>
              </a:lnSpc>
            </a:pPr>
            <a:r>
              <a:rPr lang="en-US" sz="4000" b="1" dirty="0" err="1">
                <a:solidFill>
                  <a:srgbClr val="333333"/>
                </a:solidFill>
                <a:latin typeface="Times New Roman" panose="02020603050405020304" pitchFamily="18" charset="0"/>
                <a:cs typeface="Times New Roman" panose="02020603050405020304" pitchFamily="18" charset="0"/>
              </a:rPr>
              <a:t>Với</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thân</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bài</a:t>
            </a:r>
            <a:endParaRPr lang="vi-VN" sz="4000" dirty="0">
              <a:solidFill>
                <a:srgbClr val="333333"/>
              </a:solidFill>
              <a:latin typeface="Times New Roman" panose="02020603050405020304" pitchFamily="18" charset="0"/>
              <a:cs typeface="Times New Roman" panose="02020603050405020304" pitchFamily="18" charset="0"/>
            </a:endParaRPr>
          </a:p>
        </p:txBody>
      </p:sp>
      <p:sp>
        <p:nvSpPr>
          <p:cNvPr id="28" name="Google Shape;3105;p35"/>
          <p:cNvSpPr txBox="1">
            <a:spLocks/>
          </p:cNvSpPr>
          <p:nvPr/>
        </p:nvSpPr>
        <p:spPr>
          <a:xfrm>
            <a:off x="2895600" y="7140256"/>
            <a:ext cx="12283440" cy="56622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685800"/>
            <a:r>
              <a:rPr lang="en-US" sz="4000" dirty="0" err="1">
                <a:latin typeface="Times New Roman" panose="02020603050405020304" pitchFamily="18" charset="0"/>
                <a:ea typeface="Cambria" panose="02040503050406030204" pitchFamily="18" charset="0"/>
                <a:cs typeface="Times New Roman" panose="02020603050405020304" pitchFamily="18" charset="0"/>
              </a:rPr>
              <a:t>Tách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điểm</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000" dirty="0">
                <a:latin typeface="Times New Roman" panose="02020603050405020304" pitchFamily="18" charset="0"/>
                <a:ea typeface="Cambria" panose="02040503050406030204" pitchFamily="18" charset="0"/>
                <a:cs typeface="Times New Roman" panose="02020603050405020304" pitchFamily="18" charset="0"/>
              </a:rPr>
              <a:t> 1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hoàn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chỉnh</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a:p>
            <a:pPr marL="685800" indent="-685800"/>
            <a:r>
              <a:rPr lang="en-US" sz="4000" dirty="0" err="1">
                <a:latin typeface="Times New Roman" panose="02020603050405020304" pitchFamily="18" charset="0"/>
                <a:ea typeface="Cambria" panose="02040503050406030204" pitchFamily="18" charset="0"/>
                <a:cs typeface="Times New Roman" panose="02020603050405020304" pitchFamily="18" charset="0"/>
              </a:rPr>
              <a:t>Luôn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thống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nhất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lựa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a:p>
            <a:pPr marL="685800" indent="-685800"/>
            <a:r>
              <a:rPr lang="en-US" sz="4000" dirty="0" err="1">
                <a:latin typeface="Times New Roman" panose="02020603050405020304" pitchFamily="18" charset="0"/>
                <a:ea typeface="Cambria" panose="02040503050406030204" pitchFamily="18" charset="0"/>
                <a:cs typeface="Times New Roman" panose="02020603050405020304" pitchFamily="18" charset="0"/>
              </a:rPr>
              <a:t>Chú</a:t>
            </a:r>
            <a:r>
              <a:rPr lang="en-US" sz="4000" dirty="0">
                <a:latin typeface="Times New Roman" panose="02020603050405020304" pitchFamily="18" charset="0"/>
                <a:ea typeface="Cambria" panose="02040503050406030204" pitchFamily="18" charset="0"/>
                <a:cs typeface="Times New Roman" panose="02020603050405020304" pitchFamily="18" charset="0"/>
              </a:rPr>
              <a:t> ý </a:t>
            </a:r>
            <a:r>
              <a:rPr lang="en-US" sz="4000" dirty="0" err="1">
                <a:latin typeface="Times New Roman" panose="02020603050405020304" pitchFamily="18" charset="0"/>
                <a:ea typeface="Cambria" panose="02040503050406030204" pitchFamily="18" charset="0"/>
                <a:cs typeface="Times New Roman" panose="02020603050405020304" pitchFamily="18" charset="0"/>
              </a:rPr>
              <a:t>phương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tiện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liên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giữa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000" dirty="0">
                <a:latin typeface="Times New Roman" panose="02020603050405020304" pitchFamily="18" charset="0"/>
                <a:ea typeface="Cambria" panose="02040503050406030204" pitchFamily="18" charset="0"/>
                <a:cs typeface="Times New Roman" panose="02020603050405020304" pitchFamily="18" charset="0"/>
              </a:rPr>
              <a:t>.</a:t>
            </a:r>
          </a:p>
        </p:txBody>
      </p:sp>
      <p:grpSp>
        <p:nvGrpSpPr>
          <p:cNvPr id="29" name="Group 4"/>
          <p:cNvGrpSpPr/>
          <p:nvPr/>
        </p:nvGrpSpPr>
        <p:grpSpPr>
          <a:xfrm rot="16200000">
            <a:off x="9867900" y="2304058"/>
            <a:ext cx="980952" cy="1209552"/>
            <a:chOff x="0" y="0"/>
            <a:chExt cx="6238240" cy="6238240"/>
          </a:xfrm>
        </p:grpSpPr>
        <p:sp>
          <p:nvSpPr>
            <p:cNvPr id="30"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
        <p:nvSpPr>
          <p:cNvPr id="31" name="Rectangle 30"/>
          <p:cNvSpPr/>
          <p:nvPr/>
        </p:nvSpPr>
        <p:spPr>
          <a:xfrm>
            <a:off x="11211515" y="2418358"/>
            <a:ext cx="3261661" cy="1015663"/>
          </a:xfrm>
          <a:prstGeom prst="rect">
            <a:avLst/>
          </a:prstGeom>
        </p:spPr>
        <p:txBody>
          <a:bodyPr wrap="square">
            <a:spAutoFit/>
          </a:bodyPr>
          <a:lstStyle/>
          <a:p>
            <a:pPr algn="just">
              <a:lnSpc>
                <a:spcPct val="150000"/>
              </a:lnSpc>
            </a:pPr>
            <a:r>
              <a:rPr lang="en-US" sz="4000" b="1" dirty="0" err="1">
                <a:solidFill>
                  <a:srgbClr val="333333"/>
                </a:solidFill>
                <a:latin typeface="Times New Roman" panose="02020603050405020304" pitchFamily="18" charset="0"/>
                <a:cs typeface="Times New Roman" panose="02020603050405020304" pitchFamily="18" charset="0"/>
              </a:rPr>
              <a:t>Với</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kết</a:t>
            </a:r>
            <a:r>
              <a:rPr lang="en-US" sz="4000" b="1" dirty="0">
                <a:solidFill>
                  <a:srgbClr val="333333"/>
                </a:solidFill>
                <a:latin typeface="Times New Roman" panose="02020603050405020304" pitchFamily="18" charset="0"/>
                <a:cs typeface="Times New Roman" panose="02020603050405020304" pitchFamily="18" charset="0"/>
              </a:rPr>
              <a:t> </a:t>
            </a:r>
            <a:r>
              <a:rPr lang="en-US" sz="4000" b="1" dirty="0" err="1">
                <a:solidFill>
                  <a:srgbClr val="333333"/>
                </a:solidFill>
                <a:latin typeface="Times New Roman" panose="02020603050405020304" pitchFamily="18" charset="0"/>
                <a:cs typeface="Times New Roman" panose="02020603050405020304" pitchFamily="18" charset="0"/>
              </a:rPr>
              <a:t>bài</a:t>
            </a:r>
            <a:endParaRPr lang="vi-VN" sz="4000" dirty="0">
              <a:solidFill>
                <a:srgbClr val="333333"/>
              </a:solidFill>
              <a:latin typeface="Times New Roman" panose="02020603050405020304" pitchFamily="18" charset="0"/>
              <a:cs typeface="Times New Roman" panose="02020603050405020304" pitchFamily="18" charset="0"/>
            </a:endParaRPr>
          </a:p>
        </p:txBody>
      </p:sp>
      <p:sp>
        <p:nvSpPr>
          <p:cNvPr id="32" name="Google Shape;3106;p35"/>
          <p:cNvSpPr txBox="1">
            <a:spLocks/>
          </p:cNvSpPr>
          <p:nvPr/>
        </p:nvSpPr>
        <p:spPr>
          <a:xfrm>
            <a:off x="9753600" y="3326299"/>
            <a:ext cx="8686800" cy="2884001"/>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685800"/>
            <a:r>
              <a:rPr lang="en-US" sz="40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đoạn</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marL="685800" indent="-685800"/>
            <a:r>
              <a:rPr lang="vi-VN" sz="4000" dirty="0">
                <a:latin typeface="Times New Roman" panose="02020603050405020304" pitchFamily="18" charset="0"/>
                <a:ea typeface="Cambria" panose="02040503050406030204" pitchFamily="18" charset="0"/>
                <a:cs typeface="Times New Roman" panose="02020603050405020304" pitchFamily="18" charset="0"/>
              </a:rPr>
              <a:t>Nêu ý nghĩa vấn đề.</a:t>
            </a:r>
          </a:p>
          <a:p>
            <a:pPr marL="685800" indent="-685800"/>
            <a:r>
              <a:rPr lang="vi-VN" sz="4000" dirty="0">
                <a:latin typeface="Times New Roman" panose="02020603050405020304" pitchFamily="18" charset="0"/>
                <a:ea typeface="Cambria" panose="02040503050406030204" pitchFamily="18" charset="0"/>
                <a:cs typeface="Times New Roman" panose="02020603050405020304" pitchFamily="18" charset="0"/>
              </a:rPr>
              <a:t>Xác định phương hướng hành động</a:t>
            </a:r>
          </a:p>
        </p:txBody>
      </p:sp>
    </p:spTree>
    <p:extLst>
      <p:ext uri="{BB962C8B-B14F-4D97-AF65-F5344CB8AC3E}">
        <p14:creationId xmlns:p14="http://schemas.microsoft.com/office/powerpoint/2010/main" val="37173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1000"/>
                                        <p:tgtEl>
                                          <p:spTgt spid="28">
                                            <p:txEl>
                                              <p:pRg st="0" end="0"/>
                                            </p:txEl>
                                          </p:spTgt>
                                        </p:tgtEl>
                                      </p:cBhvr>
                                    </p:animEffect>
                                    <p:anim calcmode="lin" valueType="num">
                                      <p:cBhvr>
                                        <p:cTn id="29"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1000"/>
                                        <p:tgtEl>
                                          <p:spTgt spid="28">
                                            <p:txEl>
                                              <p:pRg st="1" end="1"/>
                                            </p:txEl>
                                          </p:spTgt>
                                        </p:tgtEl>
                                      </p:cBhvr>
                                    </p:animEffect>
                                    <p:anim calcmode="lin" valueType="num">
                                      <p:cBhvr>
                                        <p:cTn id="36"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xEl>
                                              <p:pRg st="2" end="2"/>
                                            </p:txEl>
                                          </p:spTgt>
                                        </p:tgtEl>
                                        <p:attrNameLst>
                                          <p:attrName>style.visibility</p:attrName>
                                        </p:attrNameLst>
                                      </p:cBhvr>
                                      <p:to>
                                        <p:strVal val="visible"/>
                                      </p:to>
                                    </p:set>
                                    <p:animEffect transition="in" filter="fade">
                                      <p:cBhvr>
                                        <p:cTn id="42" dur="1000"/>
                                        <p:tgtEl>
                                          <p:spTgt spid="28">
                                            <p:txEl>
                                              <p:pRg st="2" end="2"/>
                                            </p:txEl>
                                          </p:spTgt>
                                        </p:tgtEl>
                                      </p:cBhvr>
                                    </p:animEffect>
                                    <p:anim calcmode="lin" valueType="num">
                                      <p:cBhvr>
                                        <p:cTn id="43"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animEffect transition="in" filter="barn(inVertical)">
                                      <p:cBhvr>
                                        <p:cTn id="49" dur="500"/>
                                        <p:tgtEl>
                                          <p:spTgt spid="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xEl>
                                              <p:pRg st="1" end="1"/>
                                            </p:txEl>
                                          </p:spTgt>
                                        </p:tgtEl>
                                        <p:attrNameLst>
                                          <p:attrName>style.visibility</p:attrName>
                                        </p:attrNameLst>
                                      </p:cBhvr>
                                      <p:to>
                                        <p:strVal val="visible"/>
                                      </p:to>
                                    </p:set>
                                    <p:animEffect transition="in" filter="barn(inVertical)">
                                      <p:cBhvr>
                                        <p:cTn id="54" dur="500"/>
                                        <p:tgtEl>
                                          <p:spTgt spid="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2">
                                            <p:txEl>
                                              <p:pRg st="2" end="2"/>
                                            </p:txEl>
                                          </p:spTgt>
                                        </p:tgtEl>
                                        <p:attrNameLst>
                                          <p:attrName>style.visibility</p:attrName>
                                        </p:attrNameLst>
                                      </p:cBhvr>
                                      <p:to>
                                        <p:strVal val="visible"/>
                                      </p:to>
                                    </p:set>
                                    <p:animEffect transition="in" filter="barn(inVertical)">
                                      <p:cBhvr>
                                        <p:cTn id="5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8" grpId="0" build="p"/>
      <p:bldP spid="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a:xfrm rot="2893084">
            <a:off x="15105472" y="6800636"/>
            <a:ext cx="6715726" cy="6936430"/>
          </a:xfrm>
          <a:custGeom>
            <a:avLst/>
            <a:gdLst/>
            <a:ahLst/>
            <a:cxnLst/>
            <a:rect l="l" t="t" r="r" b="b"/>
            <a:pathLst>
              <a:path w="6715726" h="6936430">
                <a:moveTo>
                  <a:pt x="0" y="0"/>
                </a:moveTo>
                <a:lnTo>
                  <a:pt x="6715725" y="0"/>
                </a:lnTo>
                <a:lnTo>
                  <a:pt x="6715725" y="6936431"/>
                </a:lnTo>
                <a:lnTo>
                  <a:pt x="0" y="6936431"/>
                </a:lnTo>
                <a:lnTo>
                  <a:pt x="0" y="0"/>
                </a:lnTo>
                <a:close/>
              </a:path>
            </a:pathLst>
          </a:custGeom>
          <a:blipFill>
            <a:blip r:embed="rId3"/>
            <a:stretch>
              <a:fillRect/>
            </a:stretch>
          </a:blipFill>
        </p:spPr>
        <p:txBody>
          <a:bodyPr/>
          <a:lstStyle/>
          <a:p>
            <a:endParaRPr lang="en-US"/>
          </a:p>
        </p:txBody>
      </p:sp>
      <p:sp>
        <p:nvSpPr>
          <p:cNvPr id="9" name="Freeform 6"/>
          <p:cNvSpPr/>
          <p:nvPr/>
        </p:nvSpPr>
        <p:spPr>
          <a:xfrm rot="9119920">
            <a:off x="13939620" y="8360525"/>
            <a:ext cx="2752029" cy="2942036"/>
          </a:xfrm>
          <a:custGeom>
            <a:avLst/>
            <a:gdLst/>
            <a:ahLst/>
            <a:cxnLst/>
            <a:rect l="l" t="t" r="r" b="b"/>
            <a:pathLst>
              <a:path w="2752029" h="2942036">
                <a:moveTo>
                  <a:pt x="0" y="0"/>
                </a:moveTo>
                <a:lnTo>
                  <a:pt x="2752029" y="0"/>
                </a:lnTo>
                <a:lnTo>
                  <a:pt x="2752029" y="2942035"/>
                </a:lnTo>
                <a:lnTo>
                  <a:pt x="0" y="2942035"/>
                </a:lnTo>
                <a:lnTo>
                  <a:pt x="0" y="0"/>
                </a:lnTo>
                <a:close/>
              </a:path>
            </a:pathLst>
          </a:custGeom>
          <a:blipFill>
            <a:blip r:embed="rId4">
              <a:alphaModFix amt="78000"/>
            </a:blip>
            <a:stretch>
              <a:fillRect/>
            </a:stretch>
          </a:blipFill>
        </p:spPr>
        <p:txBody>
          <a:bodyPr/>
          <a:lstStyle/>
          <a:p>
            <a:endParaRPr lang="en-US"/>
          </a:p>
        </p:txBody>
      </p:sp>
      <p:sp>
        <p:nvSpPr>
          <p:cNvPr id="10" name="Rectangle 9"/>
          <p:cNvSpPr/>
          <p:nvPr/>
        </p:nvSpPr>
        <p:spPr>
          <a:xfrm>
            <a:off x="8839200" y="1257300"/>
            <a:ext cx="7296003" cy="707886"/>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3. CHỈNH SỬA BÀI VIẾT</a:t>
            </a:r>
            <a:endParaRPr lang="en-US" sz="4000"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FF0BB0-9C60-1796-F4BF-B2A5C527193E}"/>
              </a:ext>
            </a:extLst>
          </p:cNvPr>
          <p:cNvPicPr>
            <a:picLocks noChangeAspect="1"/>
          </p:cNvPicPr>
          <p:nvPr/>
        </p:nvPicPr>
        <p:blipFill>
          <a:blip r:embed="rId5"/>
          <a:stretch>
            <a:fillRect/>
          </a:stretch>
        </p:blipFill>
        <p:spPr>
          <a:xfrm>
            <a:off x="1219200" y="647700"/>
            <a:ext cx="6629400" cy="9509925"/>
          </a:xfrm>
          <a:prstGeom prst="rect">
            <a:avLst/>
          </a:prstGeom>
        </p:spPr>
      </p:pic>
    </p:spTree>
    <p:extLst>
      <p:ext uri="{BB962C8B-B14F-4D97-AF65-F5344CB8AC3E}">
        <p14:creationId xmlns:p14="http://schemas.microsoft.com/office/powerpoint/2010/main" val="1715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p:cNvSpPr/>
          <p:nvPr/>
        </p:nvSpPr>
        <p:spPr>
          <a:xfrm rot="-5400000">
            <a:off x="14337915" y="4104351"/>
            <a:ext cx="7591881" cy="7841380"/>
          </a:xfrm>
          <a:custGeom>
            <a:avLst/>
            <a:gdLst/>
            <a:ahLst/>
            <a:cxnLst/>
            <a:rect l="l" t="t" r="r" b="b"/>
            <a:pathLst>
              <a:path w="7591881" h="7841380">
                <a:moveTo>
                  <a:pt x="0" y="0"/>
                </a:moveTo>
                <a:lnTo>
                  <a:pt x="7591881" y="0"/>
                </a:lnTo>
                <a:lnTo>
                  <a:pt x="7591881" y="7841379"/>
                </a:lnTo>
                <a:lnTo>
                  <a:pt x="0" y="7841379"/>
                </a:lnTo>
                <a:lnTo>
                  <a:pt x="0" y="0"/>
                </a:lnTo>
                <a:close/>
              </a:path>
            </a:pathLst>
          </a:custGeom>
          <a: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a:blipFill>
        </p:spPr>
        <p:txBody>
          <a:bodyPr/>
          <a:lstStyle/>
          <a:p>
            <a:endParaRPr lang="en-US"/>
          </a:p>
        </p:txBody>
      </p:sp>
      <p:sp>
        <p:nvSpPr>
          <p:cNvPr id="21" name="Rectangle 20"/>
          <p:cNvSpPr/>
          <p:nvPr/>
        </p:nvSpPr>
        <p:spPr>
          <a:xfrm>
            <a:off x="304800" y="2329867"/>
            <a:ext cx="11734800" cy="7368364"/>
          </a:xfrm>
          <a:prstGeom prst="rect">
            <a:avLst/>
          </a:prstGeom>
        </p:spPr>
        <p:txBody>
          <a:bodyPr wrap="square">
            <a:spAutoFit/>
          </a:bodyPr>
          <a:lstStyle/>
          <a:p>
            <a:pPr algn="just">
              <a:lnSpc>
                <a:spcPct val="150000"/>
              </a:lnSpc>
            </a:pP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Giả</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sử</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em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báo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viết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bài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tòa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soạn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mình</a:t>
            </a:r>
            <a:r>
              <a:rPr lang="en-US" sz="40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Yêu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cầu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viết</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B</a:t>
            </a:r>
            <a:r>
              <a:rPr lang="vi-VN" sz="4000" dirty="0">
                <a:latin typeface="Times New Roman" panose="02020603050405020304" pitchFamily="18" charset="0"/>
                <a:cs typeface="Times New Roman" panose="02020603050405020304" pitchFamily="18" charset="0"/>
              </a:rPr>
              <a:t>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báo</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nghị luận về một vấn đề đời sống (con người trong mối quan hệ với xã hội, cộng đồng, đất nước)</a:t>
            </a:r>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Bài viết được đăng tải trên tòa soạn (facebook) của lớp, được đánh giá 50% lượt tương tác trên tòa soạn + 50% sự đánh giá của giáo viên</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311233" y="190500"/>
            <a:ext cx="12193057" cy="2566638"/>
          </a:xfrm>
          <a:prstGeom prst="rect">
            <a:avLst/>
          </a:prstGeom>
        </p:spPr>
      </p:pic>
      <p:sp>
        <p:nvSpPr>
          <p:cNvPr id="3" name="Freeform 2">
            <a:extLst>
              <a:ext uri="{FF2B5EF4-FFF2-40B4-BE49-F238E27FC236}">
                <a16:creationId xmlns:a16="http://schemas.microsoft.com/office/drawing/2014/main" id="{E298CD87-E3CE-7570-B480-7EE9C2556434}"/>
              </a:ext>
            </a:extLst>
          </p:cNvPr>
          <p:cNvSpPr/>
          <p:nvPr/>
        </p:nvSpPr>
        <p:spPr>
          <a:xfrm>
            <a:off x="11963399" y="2247900"/>
            <a:ext cx="6190775" cy="5867400"/>
          </a:xfrm>
          <a:custGeom>
            <a:avLst/>
            <a:gdLst/>
            <a:ahLst/>
            <a:cxnLst/>
            <a:rect l="l" t="t" r="r" b="b"/>
            <a:pathLst>
              <a:path w="8119144" h="7023060">
                <a:moveTo>
                  <a:pt x="0" y="0"/>
                </a:moveTo>
                <a:lnTo>
                  <a:pt x="8119144" y="0"/>
                </a:lnTo>
                <a:lnTo>
                  <a:pt x="8119144" y="7023059"/>
                </a:lnTo>
                <a:lnTo>
                  <a:pt x="0" y="7023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925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anim calcmode="lin" valueType="num">
                                      <p:cBhvr>
                                        <p:cTn id="15" dur="2000" fill="hold"/>
                                        <p:tgtEl>
                                          <p:spTgt spid="21"/>
                                        </p:tgtEl>
                                        <p:attrNameLst>
                                          <p:attrName>ppt_w</p:attrName>
                                        </p:attrNameLst>
                                      </p:cBhvr>
                                      <p:tavLst>
                                        <p:tav tm="0" fmla="#ppt_w*sin(2.5*pi*$)">
                                          <p:val>
                                            <p:fltVal val="0"/>
                                          </p:val>
                                        </p:tav>
                                        <p:tav tm="100000">
                                          <p:val>
                                            <p:fltVal val="1"/>
                                          </p:val>
                                        </p:tav>
                                      </p:tavLst>
                                    </p:anim>
                                    <p:anim calcmode="lin" valueType="num">
                                      <p:cBhvr>
                                        <p:cTn id="1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6740307"/>
          </a:xfrm>
          <a:prstGeom prst="rect">
            <a:avLst/>
          </a:prstGeom>
        </p:spPr>
        <p:txBody>
          <a:bodyPr wrap="square">
            <a:spAutoFit/>
          </a:bodyPr>
          <a:lstStyle/>
          <a:p>
            <a:pPr algn="just"/>
            <a:r>
              <a:rPr lang="en-US" sz="3600" dirty="0">
                <a:solidFill>
                  <a:srgbClr val="333333"/>
                </a:solidFill>
                <a:latin typeface="+mj-lt"/>
              </a:rPr>
              <a:t>     </a:t>
            </a:r>
            <a:r>
              <a:rPr lang="vi-VN" sz="3600" dirty="0">
                <a:solidFill>
                  <a:srgbClr val="333333"/>
                </a:solidFill>
                <a:latin typeface="+mj-lt"/>
              </a:rPr>
              <a:t>Trong cuộc sống hằng ngày, ai cũng biết rằng tuổi trẻ là một thành phần, yếu tố quan trọng, ảnh hưởng đến tương lai đất nước, vì thế mà Bác đã căn dặn: “Non sông Việt Nam có trở nên tươi đẹp hay không, dân tộc Việt Nam có bước đến đài vinh quang để sánh vai với các cường quốc năm châu được hay không, chính là nhờ một phần ở công học tập của các em”. Chúng ta cùng tìm hiểu vai trò, trách nhiệm của thế hệ trẻ ngay nay với tương lai đất nước dân tộc.</a:t>
            </a:r>
          </a:p>
          <a:p>
            <a:pPr algn="just"/>
            <a:r>
              <a:rPr lang="en-US" sz="3600" dirty="0">
                <a:solidFill>
                  <a:srgbClr val="333333"/>
                </a:solidFill>
                <a:latin typeface="+mj-lt"/>
              </a:rPr>
              <a:t>     </a:t>
            </a:r>
            <a:r>
              <a:rPr lang="vi-VN" sz="3600" dirty="0">
                <a:solidFill>
                  <a:srgbClr val="333333"/>
                </a:solidFill>
                <a:latin typeface="+mj-lt"/>
              </a:rPr>
              <a:t>Tuổi trẻ là những công dân ở lứa thành niên, thanh niên… là thế hệ măng đã sắp thành tre, là người đã đủ điều kiện, đủ ý thức để nhận biết vai trò của mình đối với bản thân, xã hội. Tuổi trẻ của mỗi thời đại là niềm tự hào dân tộc, là lớp người tiên phong trong công cuộc xây dựng, đổi mới, phát triển đất nước.</a:t>
            </a:r>
          </a:p>
          <a:p>
            <a:pPr algn="just"/>
            <a:r>
              <a:rPr lang="en-US" sz="3600" dirty="0">
                <a:solidFill>
                  <a:srgbClr val="333333"/>
                </a:solidFill>
                <a:latin typeface="+mj-lt"/>
              </a:rPr>
              <a:t>     </a:t>
            </a:r>
            <a:r>
              <a:rPr lang="vi-VN" sz="3600" dirty="0">
                <a:solidFill>
                  <a:srgbClr val="333333"/>
                </a:solidFill>
                <a:latin typeface="+mj-lt"/>
              </a:rPr>
              <a:t>Tương lai đất nước là vận mệnh, là số phận của đất nước mà mỗi công dân sẽ góp phần xây dựng, phát triển, trong đó quan trọng nhất là thế hệ trẻ.</a:t>
            </a:r>
          </a:p>
        </p:txBody>
      </p:sp>
    </p:spTree>
    <p:extLst>
      <p:ext uri="{BB962C8B-B14F-4D97-AF65-F5344CB8AC3E}">
        <p14:creationId xmlns:p14="http://schemas.microsoft.com/office/powerpoint/2010/main" val="210341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7848302"/>
          </a:xfrm>
          <a:prstGeom prst="rect">
            <a:avLst/>
          </a:prstGeom>
        </p:spPr>
        <p:txBody>
          <a:bodyPr wrap="square">
            <a:spAutoFit/>
          </a:bodyPr>
          <a:lstStyle/>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Thế kỉ 21, thế kỉ của sự phát triển, không ngừng nâng cao trình độ văn hoá kinh tế, đất nước. Để có thể bắt kịp đà phát triển của những nước lớn mạnh thì đòi hỏi sự chung sức đồng lòng của tất cả mọi người mà lực lượng chủ yếu là tuổi trẻ. Bởi đó là lực lượng nòng cốt, là chủ nhân tương lai, là nhân vật chính góp phần tạo nên cái thế, cái dáng đứng cho non sông Tổ quốc.</a:t>
            </a:r>
          </a:p>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Tuổi trẻ hôm nay là tôi, là bạn, là những anh chị đang có mặt trên giảng đường đại học, đang hoạt động bằng cả tâm huyết để cống hiến sức trẻ với những đam mê cùng lòng nhiệt tình bốc lửa. Tuổi trẻ tốt thì xã hội tốt, còn xã hội tốt sẽ tạo điều kiện cho tầng lớp trẻ phát triển toàn diện, sinh ra những người con có ích cho đất nước, đó là điều tất yếu, hiển nhiên mà ai cũng biết.</a:t>
            </a:r>
          </a:p>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Mỗi người chúng ta cũng đi qua thời tuổi trẻ - tuổi của sức mạnh phi thường, của cái tuổi không chịu khuất phục trước khó khăn và sẵn sàng hi sinh vì nghĩa lớn. Sức mạnh vô song của tuổi trẻ “sông kia phải chuyển, núi kia phải dời”. Chúng ta chỉ có một lần trong đời là tuổi trẻ vì vậy cần phải nắm bắt, cần đóng góp sức lực cho đất nước.</a:t>
            </a:r>
          </a:p>
        </p:txBody>
      </p:sp>
    </p:spTree>
    <p:extLst>
      <p:ext uri="{BB962C8B-B14F-4D97-AF65-F5344CB8AC3E}">
        <p14:creationId xmlns:p14="http://schemas.microsoft.com/office/powerpoint/2010/main" val="30138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7848302"/>
          </a:xfrm>
          <a:prstGeom prst="rect">
            <a:avLst/>
          </a:prstGeom>
        </p:spPr>
        <p:txBody>
          <a:bodyPr wrap="square">
            <a:spAutoFit/>
          </a:bodyPr>
          <a:lstStyle/>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Việc xây dựng đất nước là trách nhiệm của mọi người, mọi công dân chứ không phải của riêng ai. Nhưng với số lượng đông đảo hàng chục triệu người thì lẽ nào tuổi trẻ lại không thể xây dựng đất nước. Chẳng lẽ chúng ta để cho những cụ già đi khuân vác, lao động nặng, những phụ nữ phải ngày đêm làm việc trong các nhà xưởng đầy khói bụi, những trẻ em phải phụ giúp gia đình ngay còn nhỏ mà “quên” đi việc học hành, lúc đó chúng ta sẽ “làm” gì? Chẳng lẽ ngồi không như một “người bị liệt”. Vì vậy chúng ta phải cố gắng xây dựng đất nước như lời dặn của Bác: “Các vua Hùng đã có công dựng nước, thì Bác cháu ta phải cùng nhau giữ lấy nước”.</a:t>
            </a:r>
          </a:p>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Sinh ra ở đời ai cũng khao khát được sống hạnh phúc, sung sướng. Mỗi người luôn tìm cho mình một lẽ sống hay nói đúng hơn là lý tưởng sống. Là chủ nhân tương lai thì chúng ta phải xác định cho mình lý tưởng sống phù hợp, đúng đắn. Trong thời đại công nghiệp hoá, hiện đại hoá như hiện nay thì tuổi trẻ chúng ta lại đứng trước một câu hỏi lớn: “Sống như thế nào là đúng đắn là có ích cho xã hội?”. Vì lý tưởng sống của chúng ta là động lực thúc đẩy đất nước phát triển.</a:t>
            </a:r>
          </a:p>
        </p:txBody>
      </p:sp>
    </p:spTree>
    <p:extLst>
      <p:ext uri="{BB962C8B-B14F-4D97-AF65-F5344CB8AC3E}">
        <p14:creationId xmlns:p14="http://schemas.microsoft.com/office/powerpoint/2010/main" val="2249532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7417415"/>
          </a:xfrm>
          <a:prstGeom prst="rect">
            <a:avLst/>
          </a:prstGeom>
        </p:spPr>
        <p:txBody>
          <a:bodyPr wrap="square">
            <a:spAutoFit/>
          </a:bodyPr>
          <a:lstStyle/>
          <a:p>
            <a:pPr algn="just"/>
            <a:r>
              <a:rPr lang="en-US" sz="3400" dirty="0">
                <a:solidFill>
                  <a:srgbClr val="333333"/>
                </a:solidFill>
                <a:latin typeface="Times New Roman" panose="02020603050405020304" pitchFamily="18" charset="0"/>
              </a:rPr>
              <a:t>     </a:t>
            </a:r>
            <a:r>
              <a:rPr lang="vi-VN" sz="3400" dirty="0">
                <a:solidFill>
                  <a:srgbClr val="333333"/>
                </a:solidFill>
                <a:latin typeface="Times New Roman" panose="02020603050405020304" pitchFamily="18" charset="0"/>
              </a:rPr>
              <a:t>Và thời nào cũng vậy, thế hệ trẻ luôn là lực lượng tiên phong, xông pha vào những nơi gian khổ mà không ngại khó. Điều đó đã được thể hiện rất rõ trong thời kì kháng chiến. Những người con đất nước như: Kim Đồng, Võ Thị Sáu, Lê Văn Tám… đã hiến dâng cả tuổi trẻ của mình cho Tổ quốc. Đây là những thanh niên của hơn 40 năm trước còn lớp thanh niên ngày nay thì sao?</a:t>
            </a:r>
          </a:p>
          <a:p>
            <a:pPr algn="just"/>
            <a:r>
              <a:rPr lang="en-US" sz="3400" dirty="0">
                <a:solidFill>
                  <a:srgbClr val="333333"/>
                </a:solidFill>
                <a:latin typeface="Times New Roman" panose="02020603050405020304" pitchFamily="18" charset="0"/>
              </a:rPr>
              <a:t>     </a:t>
            </a:r>
            <a:r>
              <a:rPr lang="vi-VN" sz="3400" dirty="0">
                <a:solidFill>
                  <a:srgbClr val="333333"/>
                </a:solidFill>
                <a:latin typeface="Times New Roman" panose="02020603050405020304" pitchFamily="18" charset="0"/>
              </a:rPr>
              <a:t>Vâng. Cách bạn ạ! Chúng ta nên biết một điều: những thế hệ trước đã dâng hiến xương máu để ngày sau độc lập thì chúng ta phải biết “cùng nhau giữ nước” và nối tiếp, kế thừa truyền thống cao đẹp đó. Và một điều quan trọng là các bạn đừng nghĩ đó là nghĩa vụ để rồi miễn cưỡng thực hiện. Chúng ta phải hiểu rằng: được sinh ra là một hạnh phúc và sống tự do, no đủ là một món quà quý báu, vô giá mà quê hương xã hội đã ban tặng. Hạnh phúc không tự nhiên mà có mà đó xương máu, tâm huyết của biết bao người con của đất nước. Mỗi thời đại, mỗi hoàn cảnh lịch sử mà thanh niên nuôi dưỡng những ước vọng, suy nghĩ riêng. Chúng ta không được bác bỏ, phủ nhận quá khứ hay công sức của những anh hùng dân tộc. Đơn giản là vì mỗi thế hệ đều có sứ mệnh riêng, nhận thức riêng mà chúng ta không nên so bì, tính toán. Vì vậy: “Không có chuyện lớp trẻ ngày nay quay lưng với quá khứ” (như tổng bí thư Đỗ Mười nói).</a:t>
            </a:r>
          </a:p>
        </p:txBody>
      </p:sp>
    </p:spTree>
    <p:extLst>
      <p:ext uri="{BB962C8B-B14F-4D97-AF65-F5344CB8AC3E}">
        <p14:creationId xmlns:p14="http://schemas.microsoft.com/office/powerpoint/2010/main" val="221921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60141" y="1406044"/>
            <a:ext cx="6127859" cy="8880956"/>
          </a:xfrm>
          <a:custGeom>
            <a:avLst/>
            <a:gdLst/>
            <a:ahLst/>
            <a:cxnLst/>
            <a:rect l="l" t="t" r="r" b="b"/>
            <a:pathLst>
              <a:path w="6127859" h="8880956">
                <a:moveTo>
                  <a:pt x="0" y="0"/>
                </a:moveTo>
                <a:lnTo>
                  <a:pt x="6127859" y="0"/>
                </a:lnTo>
                <a:lnTo>
                  <a:pt x="6127859" y="8880956"/>
                </a:lnTo>
                <a:lnTo>
                  <a:pt x="0" y="888095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354557" y="3839916"/>
            <a:ext cx="10829742" cy="4485157"/>
            <a:chOff x="0" y="0"/>
            <a:chExt cx="2110604" cy="280968"/>
          </a:xfrm>
        </p:grpSpPr>
        <p:sp>
          <p:nvSpPr>
            <p:cNvPr id="4" name="Freeform 4"/>
            <p:cNvSpPr/>
            <p:nvPr/>
          </p:nvSpPr>
          <p:spPr>
            <a:xfrm>
              <a:off x="0" y="0"/>
              <a:ext cx="2110604" cy="280968"/>
            </a:xfrm>
            <a:custGeom>
              <a:avLst/>
              <a:gdLst/>
              <a:ahLst/>
              <a:cxnLst/>
              <a:rect l="l" t="t" r="r" b="b"/>
              <a:pathLst>
                <a:path w="2110604" h="280968">
                  <a:moveTo>
                    <a:pt x="45458" y="0"/>
                  </a:moveTo>
                  <a:lnTo>
                    <a:pt x="2065146" y="0"/>
                  </a:lnTo>
                  <a:cubicBezTo>
                    <a:pt x="2077202" y="0"/>
                    <a:pt x="2088765" y="4789"/>
                    <a:pt x="2097290" y="13314"/>
                  </a:cubicBezTo>
                  <a:cubicBezTo>
                    <a:pt x="2105815" y="21839"/>
                    <a:pt x="2110604" y="33402"/>
                    <a:pt x="2110604" y="45458"/>
                  </a:cubicBezTo>
                  <a:lnTo>
                    <a:pt x="2110604" y="235510"/>
                  </a:lnTo>
                  <a:cubicBezTo>
                    <a:pt x="2110604" y="247566"/>
                    <a:pt x="2105815" y="259129"/>
                    <a:pt x="2097290" y="267654"/>
                  </a:cubicBezTo>
                  <a:cubicBezTo>
                    <a:pt x="2088765" y="276179"/>
                    <a:pt x="2077202" y="280968"/>
                    <a:pt x="2065146" y="280968"/>
                  </a:cubicBezTo>
                  <a:lnTo>
                    <a:pt x="45458" y="280968"/>
                  </a:lnTo>
                  <a:cubicBezTo>
                    <a:pt x="33402" y="280968"/>
                    <a:pt x="21839" y="276179"/>
                    <a:pt x="13314" y="267654"/>
                  </a:cubicBezTo>
                  <a:cubicBezTo>
                    <a:pt x="4789" y="259129"/>
                    <a:pt x="0" y="247566"/>
                    <a:pt x="0" y="235510"/>
                  </a:cubicBezTo>
                  <a:lnTo>
                    <a:pt x="0" y="45458"/>
                  </a:lnTo>
                  <a:cubicBezTo>
                    <a:pt x="0" y="33402"/>
                    <a:pt x="4789" y="21839"/>
                    <a:pt x="13314" y="13314"/>
                  </a:cubicBezTo>
                  <a:cubicBezTo>
                    <a:pt x="21839" y="4789"/>
                    <a:pt x="33402" y="0"/>
                    <a:pt x="45458" y="0"/>
                  </a:cubicBezTo>
                  <a:close/>
                </a:path>
              </a:pathLst>
            </a:custGeom>
            <a:solidFill>
              <a:srgbClr val="F6B73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285473">
            <a:off x="11196259" y="541385"/>
            <a:ext cx="1927763" cy="2129055"/>
          </a:xfrm>
          <a:custGeom>
            <a:avLst/>
            <a:gdLst/>
            <a:ahLst/>
            <a:cxnLst/>
            <a:rect l="l" t="t" r="r" b="b"/>
            <a:pathLst>
              <a:path w="1927763" h="2129055">
                <a:moveTo>
                  <a:pt x="0" y="0"/>
                </a:moveTo>
                <a:lnTo>
                  <a:pt x="1927763" y="0"/>
                </a:lnTo>
                <a:lnTo>
                  <a:pt x="1927763" y="2129056"/>
                </a:lnTo>
                <a:lnTo>
                  <a:pt x="0" y="2129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676193" y="590028"/>
            <a:ext cx="2017506" cy="1306335"/>
          </a:xfrm>
          <a:custGeom>
            <a:avLst/>
            <a:gdLst/>
            <a:ahLst/>
            <a:cxnLst/>
            <a:rect l="l" t="t" r="r" b="b"/>
            <a:pathLst>
              <a:path w="2017506" h="1306335">
                <a:moveTo>
                  <a:pt x="2017506" y="0"/>
                </a:moveTo>
                <a:lnTo>
                  <a:pt x="0" y="0"/>
                </a:lnTo>
                <a:lnTo>
                  <a:pt x="0" y="1306336"/>
                </a:lnTo>
                <a:lnTo>
                  <a:pt x="2017506" y="1306336"/>
                </a:lnTo>
                <a:lnTo>
                  <a:pt x="201750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9914292" y="8636877"/>
            <a:ext cx="1919453" cy="1242846"/>
          </a:xfrm>
          <a:custGeom>
            <a:avLst/>
            <a:gdLst/>
            <a:ahLst/>
            <a:cxnLst/>
            <a:rect l="l" t="t" r="r" b="b"/>
            <a:pathLst>
              <a:path w="1919453" h="1242846">
                <a:moveTo>
                  <a:pt x="0" y="0"/>
                </a:moveTo>
                <a:lnTo>
                  <a:pt x="1919452" y="0"/>
                </a:lnTo>
                <a:lnTo>
                  <a:pt x="1919452" y="1242846"/>
                </a:lnTo>
                <a:lnTo>
                  <a:pt x="0" y="12428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3137569">
            <a:off x="-1700766" y="6937054"/>
            <a:ext cx="4753918" cy="5218872"/>
          </a:xfrm>
          <a:custGeom>
            <a:avLst/>
            <a:gdLst/>
            <a:ahLst/>
            <a:cxnLst/>
            <a:rect l="l" t="t" r="r" b="b"/>
            <a:pathLst>
              <a:path w="4753918" h="5218872">
                <a:moveTo>
                  <a:pt x="0" y="0"/>
                </a:moveTo>
                <a:lnTo>
                  <a:pt x="4753918" y="0"/>
                </a:lnTo>
                <a:lnTo>
                  <a:pt x="4753918" y="5218872"/>
                </a:lnTo>
                <a:lnTo>
                  <a:pt x="0" y="5218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D97D7D49-C6D0-F10C-0D91-7D9F8F512213}"/>
              </a:ext>
            </a:extLst>
          </p:cNvPr>
          <p:cNvPicPr>
            <a:picLocks noChangeAspect="1"/>
          </p:cNvPicPr>
          <p:nvPr/>
        </p:nvPicPr>
        <p:blipFill>
          <a:blip r:embed="rId10"/>
          <a:stretch>
            <a:fillRect/>
          </a:stretch>
        </p:blipFill>
        <p:spPr>
          <a:xfrm>
            <a:off x="724749" y="663623"/>
            <a:ext cx="11748010" cy="7163421"/>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4524315"/>
          </a:xfrm>
          <a:prstGeom prst="rect">
            <a:avLst/>
          </a:prstGeom>
        </p:spPr>
        <p:txBody>
          <a:bodyPr wrap="square">
            <a:spAutoFit/>
          </a:bodyPr>
          <a:lstStyle/>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Nhưng tuổi trẻ chúng ta có điều kiện gì để xây dựng đất nước? Vâng, đó chính là học tập. Nói đến tuổi trẻ hôm nay là nói đến việc học hành... Trong cuộc sống ta gặp không ít trường hợp xem việc học là việc khổ sai chỉ do cha mẹ, thầy cô thúc ép, chứ không ham học. Họ xem đi học như một hình thức giải khuây cho vui nên không cần học tập, coi học tập là một nỗi nhọc nhằn. Có người lại coi việc học là để ứng phó với đời, để không xấu hổ với mọi người, để có “bằng cấp” mà hãnh diện với đời, dù đó chỉ là “hàng giả” mà thực lực không làm được. Chúng chẳng những không đưa nước ta “sánh kịp với cường quốc năm châu” mà còn đưa nước ta về lạc hậu, lụi bại.</a:t>
            </a:r>
          </a:p>
        </p:txBody>
      </p:sp>
    </p:spTree>
    <p:extLst>
      <p:ext uri="{BB962C8B-B14F-4D97-AF65-F5344CB8AC3E}">
        <p14:creationId xmlns:p14="http://schemas.microsoft.com/office/powerpoint/2010/main" val="9563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a:xfrm rot="-4645527">
            <a:off x="15720434" y="-1789338"/>
            <a:ext cx="3621292" cy="4762902"/>
          </a:xfrm>
          <a:custGeom>
            <a:avLst/>
            <a:gdLst/>
            <a:ahLst/>
            <a:cxnLst/>
            <a:rect l="l" t="t" r="r" b="b"/>
            <a:pathLst>
              <a:path w="3621292" h="4762902">
                <a:moveTo>
                  <a:pt x="0" y="0"/>
                </a:moveTo>
                <a:lnTo>
                  <a:pt x="3621292" y="0"/>
                </a:lnTo>
                <a:lnTo>
                  <a:pt x="3621292" y="4762902"/>
                </a:lnTo>
                <a:lnTo>
                  <a:pt x="0" y="4762902"/>
                </a:lnTo>
                <a:lnTo>
                  <a:pt x="0" y="0"/>
                </a:lnTo>
                <a:close/>
              </a:path>
            </a:pathLst>
          </a:custGeom>
          <a:blipFill>
            <a:blip r:embed="rId3">
              <a:alphaModFix amt="53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4"/>
          <p:cNvGrpSpPr/>
          <p:nvPr/>
        </p:nvGrpSpPr>
        <p:grpSpPr>
          <a:xfrm rot="16200000">
            <a:off x="3009900" y="477813"/>
            <a:ext cx="980952" cy="1209552"/>
            <a:chOff x="0" y="0"/>
            <a:chExt cx="6238240" cy="6238240"/>
          </a:xfrm>
        </p:grpSpPr>
        <p:sp>
          <p:nvSpPr>
            <p:cNvPr id="8"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pic>
        <p:nvPicPr>
          <p:cNvPr id="3" name="Picture 2"/>
          <p:cNvPicPr>
            <a:picLocks noChangeAspect="1"/>
          </p:cNvPicPr>
          <p:nvPr/>
        </p:nvPicPr>
        <p:blipFill>
          <a:blip r:embed="rId5"/>
          <a:stretch>
            <a:fillRect/>
          </a:stretch>
        </p:blipFill>
        <p:spPr>
          <a:xfrm>
            <a:off x="4648200" y="15695"/>
            <a:ext cx="6882981" cy="2133785"/>
          </a:xfrm>
          <a:prstGeom prst="rect">
            <a:avLst/>
          </a:prstGeom>
        </p:spPr>
      </p:pic>
      <p:sp>
        <p:nvSpPr>
          <p:cNvPr id="4" name="Rectangle 3"/>
          <p:cNvSpPr/>
          <p:nvPr/>
        </p:nvSpPr>
        <p:spPr>
          <a:xfrm>
            <a:off x="621607" y="2125235"/>
            <a:ext cx="16916400" cy="5078313"/>
          </a:xfrm>
          <a:prstGeom prst="rect">
            <a:avLst/>
          </a:prstGeom>
        </p:spPr>
        <p:txBody>
          <a:bodyPr wrap="square">
            <a:spAutoFit/>
          </a:bodyPr>
          <a:lstStyle/>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Cách duy nhất là phải học chân chính, học bằng khả năng của mình. Bước vào thời đại công nghiệp hoá, hiện đại hoá thì ai nắm được tri thức thì mới có thể xây dựng đất nước, lèo lái chiếc thuyền số phận của non sông Tổ quốc. Và nhiệm vụ của chúng ta phải học, học nữa, học mãi. Nhà nước phải tạo mọi điều kiện để chúng ta dễ dàng tiếp cận tri thức thì tương lai dân tộc mới xán lạn, lấp lánh hào quang.</a:t>
            </a:r>
          </a:p>
          <a:p>
            <a:pPr algn="just"/>
            <a:r>
              <a:rPr lang="en-US" sz="3600" dirty="0">
                <a:solidFill>
                  <a:srgbClr val="333333"/>
                </a:solidFill>
                <a:latin typeface="Times New Roman" panose="02020603050405020304" pitchFamily="18" charset="0"/>
              </a:rPr>
              <a:t>     </a:t>
            </a:r>
            <a:r>
              <a:rPr lang="vi-VN" sz="3600" dirty="0">
                <a:solidFill>
                  <a:srgbClr val="333333"/>
                </a:solidFill>
                <a:latin typeface="Times New Roman" panose="02020603050405020304" pitchFamily="18" charset="0"/>
              </a:rPr>
              <a:t>Tóm lại, tuổi trẻ là người sẽ quyết định tương lai đất nước sau này. Tuổi trẻ nước ta đầy rẫy nhân tài sẽ góp phần cho dáng hình xứ sở. Ngay từ hôm nay, tôi, bạn và tất cả mọi người phải cố gắng học tập để sau này có thể giúp nước ta tiến nhanh trên con đường xây dựng và phát triển nước Việt Nam ngày càng giàu mạnh.</a:t>
            </a:r>
          </a:p>
        </p:txBody>
      </p:sp>
    </p:spTree>
    <p:extLst>
      <p:ext uri="{BB962C8B-B14F-4D97-AF65-F5344CB8AC3E}">
        <p14:creationId xmlns:p14="http://schemas.microsoft.com/office/powerpoint/2010/main" val="299475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83225"/>
            <a:ext cx="8648700" cy="7010400"/>
            <a:chOff x="0" y="0"/>
            <a:chExt cx="2072138" cy="1846360"/>
          </a:xfrm>
        </p:grpSpPr>
        <p:sp>
          <p:nvSpPr>
            <p:cNvPr id="3"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5C3072"/>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3600">
                <a:latin typeface="#9Slide07 SVNAppleberry" panose="02040603050506020204" pitchFamily="18" charset="0"/>
              </a:endParaRPr>
            </a:p>
          </p:txBody>
        </p:sp>
      </p:grpSp>
      <p:sp>
        <p:nvSpPr>
          <p:cNvPr id="9" name="Freeform 9"/>
          <p:cNvSpPr/>
          <p:nvPr/>
        </p:nvSpPr>
        <p:spPr>
          <a:xfrm>
            <a:off x="2465754" y="-301043"/>
            <a:ext cx="1293016" cy="1236593"/>
          </a:xfrm>
          <a:custGeom>
            <a:avLst/>
            <a:gdLst/>
            <a:ahLst/>
            <a:cxnLst/>
            <a:rect l="l" t="t" r="r" b="b"/>
            <a:pathLst>
              <a:path w="1293016" h="1236593">
                <a:moveTo>
                  <a:pt x="0" y="0"/>
                </a:moveTo>
                <a:lnTo>
                  <a:pt x="1293016" y="0"/>
                </a:lnTo>
                <a:lnTo>
                  <a:pt x="1293016" y="1236593"/>
                </a:lnTo>
                <a:lnTo>
                  <a:pt x="0" y="123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2812099">
            <a:off x="15648354" y="458419"/>
            <a:ext cx="1293016" cy="1236593"/>
          </a:xfrm>
          <a:custGeom>
            <a:avLst/>
            <a:gdLst/>
            <a:ahLst/>
            <a:cxnLst/>
            <a:rect l="l" t="t" r="r" b="b"/>
            <a:pathLst>
              <a:path w="1293016" h="1236593">
                <a:moveTo>
                  <a:pt x="0" y="0"/>
                </a:moveTo>
                <a:lnTo>
                  <a:pt x="1293016" y="0"/>
                </a:lnTo>
                <a:lnTo>
                  <a:pt x="1293016" y="1236594"/>
                </a:lnTo>
                <a:lnTo>
                  <a:pt x="0" y="1236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794119">
            <a:off x="9433877" y="8234163"/>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2">
            <a:extLst>
              <a:ext uri="{FF2B5EF4-FFF2-40B4-BE49-F238E27FC236}">
                <a16:creationId xmlns:a16="http://schemas.microsoft.com/office/drawing/2014/main" id="{138C6E5D-6329-4174-926F-7AC90C907ED4}"/>
              </a:ext>
            </a:extLst>
          </p:cNvPr>
          <p:cNvSpPr/>
          <p:nvPr/>
        </p:nvSpPr>
        <p:spPr>
          <a:xfrm>
            <a:off x="10398761" y="1995113"/>
            <a:ext cx="6213827" cy="5786627"/>
          </a:xfrm>
          <a:custGeom>
            <a:avLst/>
            <a:gdLst/>
            <a:ahLst/>
            <a:cxnLst/>
            <a:rect l="l" t="t" r="r" b="b"/>
            <a:pathLst>
              <a:path w="6213827" h="5786627">
                <a:moveTo>
                  <a:pt x="0" y="0"/>
                </a:moveTo>
                <a:lnTo>
                  <a:pt x="6213827" y="0"/>
                </a:lnTo>
                <a:lnTo>
                  <a:pt x="6213827" y="5786627"/>
                </a:lnTo>
                <a:lnTo>
                  <a:pt x="0" y="57866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E89BB4DB-E022-AAB1-0172-383C77B161D2}"/>
              </a:ext>
            </a:extLst>
          </p:cNvPr>
          <p:cNvPicPr>
            <a:picLocks noChangeAspect="1"/>
          </p:cNvPicPr>
          <p:nvPr/>
        </p:nvPicPr>
        <p:blipFill>
          <a:blip r:embed="rId9"/>
          <a:stretch>
            <a:fillRect/>
          </a:stretch>
        </p:blipFill>
        <p:spPr>
          <a:xfrm>
            <a:off x="996929" y="2552700"/>
            <a:ext cx="9041152" cy="3682303"/>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A063C-C598-2EFA-6334-D95F78AEB570}"/>
              </a:ext>
            </a:extLst>
          </p:cNvPr>
          <p:cNvSpPr/>
          <p:nvPr/>
        </p:nvSpPr>
        <p:spPr>
          <a:xfrm>
            <a:off x="838200" y="2552700"/>
            <a:ext cx="7580512" cy="1938992"/>
          </a:xfrm>
          <a:prstGeom prst="rect">
            <a:avLst/>
          </a:prstGeom>
        </p:spPr>
        <p:txBody>
          <a:bodyPr wrap="square">
            <a:spAutoFit/>
          </a:bodyPr>
          <a:lstStyle/>
          <a:p>
            <a:pPr algn="just"/>
            <a:r>
              <a:rPr lang="vi-VN" sz="4000" dirty="0">
                <a:solidFill>
                  <a:srgbClr val="000000"/>
                </a:solidFill>
                <a:latin typeface="+mj-lt"/>
              </a:rPr>
              <a:t>- Nêu được vấn đề nghị luận và giải thích để người đọc hiểu vì sao vấn đề này đáng được bàn đến.</a:t>
            </a:r>
          </a:p>
        </p:txBody>
      </p:sp>
      <p:grpSp>
        <p:nvGrpSpPr>
          <p:cNvPr id="3" name="Group 4">
            <a:extLst>
              <a:ext uri="{FF2B5EF4-FFF2-40B4-BE49-F238E27FC236}">
                <a16:creationId xmlns:a16="http://schemas.microsoft.com/office/drawing/2014/main" id="{9FAF7825-4471-2842-040E-7BD5C987B207}"/>
              </a:ext>
            </a:extLst>
          </p:cNvPr>
          <p:cNvGrpSpPr/>
          <p:nvPr/>
        </p:nvGrpSpPr>
        <p:grpSpPr>
          <a:xfrm>
            <a:off x="4448669" y="1104900"/>
            <a:ext cx="980952" cy="1209552"/>
            <a:chOff x="0" y="0"/>
            <a:chExt cx="6238240" cy="6238240"/>
          </a:xfrm>
        </p:grpSpPr>
        <p:sp>
          <p:nvSpPr>
            <p:cNvPr id="4" name="Freeform 5">
              <a:extLst>
                <a:ext uri="{FF2B5EF4-FFF2-40B4-BE49-F238E27FC236}">
                  <a16:creationId xmlns:a16="http://schemas.microsoft.com/office/drawing/2014/main" id="{A9BCBC19-8208-C30B-C6EE-1B9C76A1D1F7}"/>
                </a:ext>
              </a:extLst>
            </p:cNvPr>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grpSp>
        <p:nvGrpSpPr>
          <p:cNvPr id="5" name="Group 4">
            <a:extLst>
              <a:ext uri="{FF2B5EF4-FFF2-40B4-BE49-F238E27FC236}">
                <a16:creationId xmlns:a16="http://schemas.microsoft.com/office/drawing/2014/main" id="{EAF82DB8-2489-7817-9DFE-B217DD2CA7BA}"/>
              </a:ext>
            </a:extLst>
          </p:cNvPr>
          <p:cNvGrpSpPr/>
          <p:nvPr/>
        </p:nvGrpSpPr>
        <p:grpSpPr>
          <a:xfrm>
            <a:off x="12021202" y="1104900"/>
            <a:ext cx="980952" cy="1209552"/>
            <a:chOff x="0" y="0"/>
            <a:chExt cx="6238240" cy="6238240"/>
          </a:xfrm>
        </p:grpSpPr>
        <p:sp>
          <p:nvSpPr>
            <p:cNvPr id="6" name="Freeform 5">
              <a:extLst>
                <a:ext uri="{FF2B5EF4-FFF2-40B4-BE49-F238E27FC236}">
                  <a16:creationId xmlns:a16="http://schemas.microsoft.com/office/drawing/2014/main" id="{9B8F47EF-23C4-16EF-F93E-508C3F2AF58F}"/>
                </a:ext>
              </a:extLst>
            </p:cNvPr>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
        <p:nvSpPr>
          <p:cNvPr id="7" name="Rectangle 6">
            <a:extLst>
              <a:ext uri="{FF2B5EF4-FFF2-40B4-BE49-F238E27FC236}">
                <a16:creationId xmlns:a16="http://schemas.microsoft.com/office/drawing/2014/main" id="{D25F935D-14C3-EDB9-2165-376D968F876A}"/>
              </a:ext>
            </a:extLst>
          </p:cNvPr>
          <p:cNvSpPr/>
          <p:nvPr/>
        </p:nvSpPr>
        <p:spPr>
          <a:xfrm>
            <a:off x="9876458" y="2552700"/>
            <a:ext cx="7573342" cy="2554545"/>
          </a:xfrm>
          <a:prstGeom prst="rect">
            <a:avLst/>
          </a:prstGeom>
        </p:spPr>
        <p:txBody>
          <a:bodyPr wrap="square">
            <a:spAutoFit/>
          </a:bodyPr>
          <a:lstStyle/>
          <a:p>
            <a:pPr algn="just"/>
            <a:r>
              <a:rPr lang="vi-VN" sz="4000" dirty="0">
                <a:solidFill>
                  <a:srgbClr val="000000"/>
                </a:solidFill>
                <a:latin typeface="+mj-lt"/>
              </a:rPr>
              <a:t>- Trình bày rõ ý kiến về vấn đề được bàn; đưa ra được những lí lẽ thuyết phục, bằng chứng đa dạng để chứng minh ý kiến của người viết.</a:t>
            </a:r>
          </a:p>
        </p:txBody>
      </p:sp>
      <p:grpSp>
        <p:nvGrpSpPr>
          <p:cNvPr id="8" name="Group 4">
            <a:extLst>
              <a:ext uri="{FF2B5EF4-FFF2-40B4-BE49-F238E27FC236}">
                <a16:creationId xmlns:a16="http://schemas.microsoft.com/office/drawing/2014/main" id="{F3844C99-16EA-98C6-E7E5-D0280CDD9526}"/>
              </a:ext>
            </a:extLst>
          </p:cNvPr>
          <p:cNvGrpSpPr/>
          <p:nvPr/>
        </p:nvGrpSpPr>
        <p:grpSpPr>
          <a:xfrm>
            <a:off x="4448669" y="5282179"/>
            <a:ext cx="980952" cy="1209552"/>
            <a:chOff x="0" y="0"/>
            <a:chExt cx="6238240" cy="6238240"/>
          </a:xfrm>
        </p:grpSpPr>
        <p:sp>
          <p:nvSpPr>
            <p:cNvPr id="9" name="Freeform 5">
              <a:extLst>
                <a:ext uri="{FF2B5EF4-FFF2-40B4-BE49-F238E27FC236}">
                  <a16:creationId xmlns:a16="http://schemas.microsoft.com/office/drawing/2014/main" id="{23AAD6F2-4D63-F29A-A684-35D8892CA4F7}"/>
                </a:ext>
              </a:extLst>
            </p:cNvPr>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grpSp>
        <p:nvGrpSpPr>
          <p:cNvPr id="10" name="Group 4">
            <a:extLst>
              <a:ext uri="{FF2B5EF4-FFF2-40B4-BE49-F238E27FC236}">
                <a16:creationId xmlns:a16="http://schemas.microsoft.com/office/drawing/2014/main" id="{2C531C13-1DC1-2465-AE8F-BDE720486443}"/>
              </a:ext>
            </a:extLst>
          </p:cNvPr>
          <p:cNvGrpSpPr/>
          <p:nvPr/>
        </p:nvGrpSpPr>
        <p:grpSpPr>
          <a:xfrm>
            <a:off x="12021202" y="5282179"/>
            <a:ext cx="980952" cy="1209552"/>
            <a:chOff x="0" y="0"/>
            <a:chExt cx="6238240" cy="6238240"/>
          </a:xfrm>
        </p:grpSpPr>
        <p:sp>
          <p:nvSpPr>
            <p:cNvPr id="11" name="Freeform 5">
              <a:extLst>
                <a:ext uri="{FF2B5EF4-FFF2-40B4-BE49-F238E27FC236}">
                  <a16:creationId xmlns:a16="http://schemas.microsoft.com/office/drawing/2014/main" id="{E14F0C8B-9200-7020-F846-091E8DDE3255}"/>
                </a:ext>
              </a:extLst>
            </p:cNvPr>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8BB6AC"/>
            </a:solidFill>
          </p:spPr>
          <p:txBody>
            <a:bodyPr/>
            <a:lstStyle/>
            <a:p>
              <a:endParaRPr lang="en-US"/>
            </a:p>
          </p:txBody>
        </p:sp>
      </p:grpSp>
      <p:sp>
        <p:nvSpPr>
          <p:cNvPr id="12" name="Rectangle 11">
            <a:extLst>
              <a:ext uri="{FF2B5EF4-FFF2-40B4-BE49-F238E27FC236}">
                <a16:creationId xmlns:a16="http://schemas.microsoft.com/office/drawing/2014/main" id="{A959C68D-2F9C-C6B0-2777-2909A404EFF7}"/>
              </a:ext>
            </a:extLst>
          </p:cNvPr>
          <p:cNvSpPr/>
          <p:nvPr/>
        </p:nvSpPr>
        <p:spPr>
          <a:xfrm>
            <a:off x="9876458" y="6729979"/>
            <a:ext cx="7573342" cy="1323439"/>
          </a:xfrm>
          <a:prstGeom prst="rect">
            <a:avLst/>
          </a:prstGeom>
        </p:spPr>
        <p:txBody>
          <a:bodyPr wrap="square">
            <a:spAutoFit/>
          </a:bodyPr>
          <a:lstStyle/>
          <a:p>
            <a:pPr algn="just"/>
            <a:r>
              <a:rPr lang="vi-VN" sz="4000" dirty="0">
                <a:solidFill>
                  <a:srgbClr val="000000"/>
                </a:solidFill>
                <a:latin typeface="+mj-lt"/>
              </a:rPr>
              <a:t>- Nêu được ý nghĩa của vấn đề nghị luận và phương hướng hành động.</a:t>
            </a:r>
            <a:endParaRPr lang="vi-VN" sz="4000" b="0" i="0" dirty="0">
              <a:solidFill>
                <a:srgbClr val="000000"/>
              </a:solidFill>
              <a:effectLst/>
              <a:latin typeface="+mj-lt"/>
            </a:endParaRPr>
          </a:p>
        </p:txBody>
      </p:sp>
      <p:sp>
        <p:nvSpPr>
          <p:cNvPr id="13" name="Rectangle 12">
            <a:extLst>
              <a:ext uri="{FF2B5EF4-FFF2-40B4-BE49-F238E27FC236}">
                <a16:creationId xmlns:a16="http://schemas.microsoft.com/office/drawing/2014/main" id="{2759D295-E940-8848-C58E-C27ED94C12BA}"/>
              </a:ext>
            </a:extLst>
          </p:cNvPr>
          <p:cNvSpPr/>
          <p:nvPr/>
        </p:nvSpPr>
        <p:spPr>
          <a:xfrm>
            <a:off x="838200" y="6719588"/>
            <a:ext cx="7580512" cy="1938992"/>
          </a:xfrm>
          <a:prstGeom prst="rect">
            <a:avLst/>
          </a:prstGeom>
        </p:spPr>
        <p:txBody>
          <a:bodyPr wrap="square">
            <a:spAutoFit/>
          </a:bodyPr>
          <a:lstStyle/>
          <a:p>
            <a:pPr algn="just"/>
            <a:r>
              <a:rPr lang="vi-VN" sz="4000" dirty="0">
                <a:solidFill>
                  <a:srgbClr val="000000"/>
                </a:solidFill>
                <a:latin typeface="+mj-lt"/>
              </a:rPr>
              <a:t>- Đối thoại với những ý kiến khác (giả định) nhằm khẳng định quan điểm của người viết.</a:t>
            </a:r>
          </a:p>
        </p:txBody>
      </p:sp>
    </p:spTree>
    <p:extLst>
      <p:ext uri="{BB962C8B-B14F-4D97-AF65-F5344CB8AC3E}">
        <p14:creationId xmlns:p14="http://schemas.microsoft.com/office/powerpoint/2010/main" val="33073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17169" y="1310228"/>
            <a:ext cx="8678915" cy="7010400"/>
            <a:chOff x="0" y="0"/>
            <a:chExt cx="2285805" cy="1846360"/>
          </a:xfrm>
        </p:grpSpPr>
        <p:sp>
          <p:nvSpPr>
            <p:cNvPr id="3" name="Freeform 3"/>
            <p:cNvSpPr/>
            <p:nvPr/>
          </p:nvSpPr>
          <p:spPr>
            <a:xfrm>
              <a:off x="0" y="0"/>
              <a:ext cx="2285805" cy="1846361"/>
            </a:xfrm>
            <a:custGeom>
              <a:avLst/>
              <a:gdLst/>
              <a:ahLst/>
              <a:cxnLst/>
              <a:rect l="l" t="t" r="r" b="b"/>
              <a:pathLst>
                <a:path w="2285805" h="1846361">
                  <a:moveTo>
                    <a:pt x="45494" y="0"/>
                  </a:moveTo>
                  <a:lnTo>
                    <a:pt x="2240311" y="0"/>
                  </a:lnTo>
                  <a:cubicBezTo>
                    <a:pt x="2252376" y="0"/>
                    <a:pt x="2263948" y="4793"/>
                    <a:pt x="2272480" y="13325"/>
                  </a:cubicBezTo>
                  <a:cubicBezTo>
                    <a:pt x="2281012" y="21857"/>
                    <a:pt x="2285805" y="33428"/>
                    <a:pt x="2285805" y="45494"/>
                  </a:cubicBezTo>
                  <a:lnTo>
                    <a:pt x="2285805" y="1800867"/>
                  </a:lnTo>
                  <a:cubicBezTo>
                    <a:pt x="2285805" y="1812932"/>
                    <a:pt x="2281012" y="1824504"/>
                    <a:pt x="2272480" y="1833036"/>
                  </a:cubicBezTo>
                  <a:cubicBezTo>
                    <a:pt x="2263948" y="1841567"/>
                    <a:pt x="2252376" y="1846361"/>
                    <a:pt x="2240311" y="1846361"/>
                  </a:cubicBezTo>
                  <a:lnTo>
                    <a:pt x="45494" y="1846361"/>
                  </a:lnTo>
                  <a:cubicBezTo>
                    <a:pt x="20368" y="1846361"/>
                    <a:pt x="0" y="1825992"/>
                    <a:pt x="0" y="1800867"/>
                  </a:cubicBezTo>
                  <a:lnTo>
                    <a:pt x="0" y="45494"/>
                  </a:lnTo>
                  <a:cubicBezTo>
                    <a:pt x="0" y="33428"/>
                    <a:pt x="4793" y="21857"/>
                    <a:pt x="13325" y="13325"/>
                  </a:cubicBezTo>
                  <a:cubicBezTo>
                    <a:pt x="21857" y="4793"/>
                    <a:pt x="33428" y="0"/>
                    <a:pt x="45494" y="0"/>
                  </a:cubicBezTo>
                  <a:close/>
                </a:path>
              </a:pathLst>
            </a:custGeom>
            <a:solidFill>
              <a:srgbClr val="5C3072"/>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89739" y="2181950"/>
            <a:ext cx="6865480" cy="5595366"/>
          </a:xfrm>
          <a:custGeom>
            <a:avLst/>
            <a:gdLst/>
            <a:ahLst/>
            <a:cxnLst/>
            <a:rect l="l" t="t" r="r" b="b"/>
            <a:pathLst>
              <a:path w="6865480" h="5595366">
                <a:moveTo>
                  <a:pt x="0" y="0"/>
                </a:moveTo>
                <a:lnTo>
                  <a:pt x="6865480" y="0"/>
                </a:lnTo>
                <a:lnTo>
                  <a:pt x="6865480" y="5595367"/>
                </a:lnTo>
                <a:lnTo>
                  <a:pt x="0" y="5595367"/>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028700" y="9201150"/>
            <a:ext cx="2916497" cy="375285"/>
          </a:xfrm>
          <a:prstGeom prst="rect">
            <a:avLst/>
          </a:prstGeom>
        </p:spPr>
        <p:txBody>
          <a:bodyPr lIns="0" tIns="0" rIns="0" bIns="0" rtlCol="0" anchor="t">
            <a:spAutoFit/>
          </a:bodyPr>
          <a:lstStyle/>
          <a:p>
            <a:pPr>
              <a:lnSpc>
                <a:spcPts val="2940"/>
              </a:lnSpc>
            </a:pPr>
            <a:r>
              <a:rPr lang="en-US" sz="2100" spc="210">
                <a:solidFill>
                  <a:srgbClr val="FFFFFF"/>
                </a:solidFill>
                <a:latin typeface="Bubblebody Neue Thin"/>
              </a:rPr>
              <a:t>@reallygreatsite</a:t>
            </a:r>
          </a:p>
        </p:txBody>
      </p:sp>
      <p:sp>
        <p:nvSpPr>
          <p:cNvPr id="13" name="Freeform 13"/>
          <p:cNvSpPr/>
          <p:nvPr/>
        </p:nvSpPr>
        <p:spPr>
          <a:xfrm>
            <a:off x="-1173674" y="12455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6221558">
            <a:off x="5398060" y="8370672"/>
            <a:ext cx="3748209" cy="4114800"/>
          </a:xfrm>
          <a:custGeom>
            <a:avLst/>
            <a:gdLst/>
            <a:ahLst/>
            <a:cxnLst/>
            <a:rect l="l" t="t" r="r" b="b"/>
            <a:pathLst>
              <a:path w="3748209" h="4114800">
                <a:moveTo>
                  <a:pt x="0" y="0"/>
                </a:moveTo>
                <a:lnTo>
                  <a:pt x="3748208" y="0"/>
                </a:lnTo>
                <a:lnTo>
                  <a:pt x="37482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6462203" y="481225"/>
            <a:ext cx="1293016" cy="1236593"/>
          </a:xfrm>
          <a:custGeom>
            <a:avLst/>
            <a:gdLst/>
            <a:ahLst/>
            <a:cxnLst/>
            <a:rect l="l" t="t" r="r" b="b"/>
            <a:pathLst>
              <a:path w="1293016" h="1236593">
                <a:moveTo>
                  <a:pt x="0" y="0"/>
                </a:moveTo>
                <a:lnTo>
                  <a:pt x="1293016" y="0"/>
                </a:lnTo>
                <a:lnTo>
                  <a:pt x="1293016" y="1236593"/>
                </a:lnTo>
                <a:lnTo>
                  <a:pt x="0" y="12365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6620890">
            <a:off x="16386061" y="8640003"/>
            <a:ext cx="1293016" cy="1236593"/>
          </a:xfrm>
          <a:custGeom>
            <a:avLst/>
            <a:gdLst/>
            <a:ahLst/>
            <a:cxnLst/>
            <a:rect l="l" t="t" r="r" b="b"/>
            <a:pathLst>
              <a:path w="1293016" h="1236593">
                <a:moveTo>
                  <a:pt x="0" y="0"/>
                </a:moveTo>
                <a:lnTo>
                  <a:pt x="1293016" y="0"/>
                </a:lnTo>
                <a:lnTo>
                  <a:pt x="1293016" y="1236594"/>
                </a:lnTo>
                <a:lnTo>
                  <a:pt x="0" y="1236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15">
            <a:extLst>
              <a:ext uri="{FF2B5EF4-FFF2-40B4-BE49-F238E27FC236}">
                <a16:creationId xmlns:a16="http://schemas.microsoft.com/office/drawing/2014/main" id="{0E9061C4-CDEF-B033-A3B0-9316293B97B2}"/>
              </a:ext>
            </a:extLst>
          </p:cNvPr>
          <p:cNvSpPr/>
          <p:nvPr/>
        </p:nvSpPr>
        <p:spPr>
          <a:xfrm rot="560376">
            <a:off x="11255102" y="2750127"/>
            <a:ext cx="1366751" cy="884971"/>
          </a:xfrm>
          <a:custGeom>
            <a:avLst/>
            <a:gdLst/>
            <a:ahLst/>
            <a:cxnLst/>
            <a:rect l="l" t="t" r="r" b="b"/>
            <a:pathLst>
              <a:path w="1366751" h="884971">
                <a:moveTo>
                  <a:pt x="0" y="0"/>
                </a:moveTo>
                <a:lnTo>
                  <a:pt x="1366751" y="0"/>
                </a:lnTo>
                <a:lnTo>
                  <a:pt x="1366751" y="884971"/>
                </a:lnTo>
                <a:lnTo>
                  <a:pt x="0" y="884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id="{B8C2EBF0-3F12-F1BF-DA03-2C6FB0FD4CE6}"/>
              </a:ext>
            </a:extLst>
          </p:cNvPr>
          <p:cNvPicPr>
            <a:picLocks noChangeAspect="1"/>
          </p:cNvPicPr>
          <p:nvPr/>
        </p:nvPicPr>
        <p:blipFill>
          <a:blip r:embed="rId10"/>
          <a:stretch>
            <a:fillRect/>
          </a:stretch>
        </p:blipFill>
        <p:spPr>
          <a:xfrm>
            <a:off x="8164028" y="2779291"/>
            <a:ext cx="9041152" cy="4249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589AA-4050-9E41-3A48-E3B0766C4FE7}"/>
              </a:ext>
            </a:extLst>
          </p:cNvPr>
          <p:cNvPicPr>
            <a:picLocks noChangeAspect="1"/>
          </p:cNvPicPr>
          <p:nvPr/>
        </p:nvPicPr>
        <p:blipFill>
          <a:blip r:embed="rId3"/>
          <a:stretch>
            <a:fillRect/>
          </a:stretch>
        </p:blipFill>
        <p:spPr>
          <a:xfrm>
            <a:off x="2057400" y="3464"/>
            <a:ext cx="13259949" cy="2566638"/>
          </a:xfrm>
          <a:prstGeom prst="rect">
            <a:avLst/>
          </a:prstGeom>
        </p:spPr>
      </p:pic>
      <p:pic>
        <p:nvPicPr>
          <p:cNvPr id="3" name="Picture 2">
            <a:extLst>
              <a:ext uri="{FF2B5EF4-FFF2-40B4-BE49-F238E27FC236}">
                <a16:creationId xmlns:a16="http://schemas.microsoft.com/office/drawing/2014/main" id="{17D9A553-5562-CDBF-C2CA-83FA581D034A}"/>
              </a:ext>
            </a:extLst>
          </p:cNvPr>
          <p:cNvPicPr>
            <a:picLocks noChangeAspect="1"/>
          </p:cNvPicPr>
          <p:nvPr/>
        </p:nvPicPr>
        <p:blipFill>
          <a:blip r:embed="rId4"/>
          <a:stretch>
            <a:fillRect/>
          </a:stretch>
        </p:blipFill>
        <p:spPr>
          <a:xfrm>
            <a:off x="10018700" y="2845603"/>
            <a:ext cx="6127011" cy="2139881"/>
          </a:xfrm>
          <a:prstGeom prst="rect">
            <a:avLst/>
          </a:prstGeom>
        </p:spPr>
      </p:pic>
      <p:sp>
        <p:nvSpPr>
          <p:cNvPr id="4" name="TextBox 27">
            <a:extLst>
              <a:ext uri="{FF2B5EF4-FFF2-40B4-BE49-F238E27FC236}">
                <a16:creationId xmlns:a16="http://schemas.microsoft.com/office/drawing/2014/main" id="{31F0FB4D-BB69-E986-DD1E-58DD89E01EC0}"/>
              </a:ext>
            </a:extLst>
          </p:cNvPr>
          <p:cNvSpPr txBox="1"/>
          <p:nvPr/>
        </p:nvSpPr>
        <p:spPr>
          <a:xfrm>
            <a:off x="9552812" y="4414209"/>
            <a:ext cx="7058788" cy="3046988"/>
          </a:xfrm>
          <a:prstGeom prst="rect">
            <a:avLst/>
          </a:prstGeom>
        </p:spPr>
        <p:txBody>
          <a:bodyPr wrap="square" lIns="0" tIns="0" rIns="0" bIns="0" rtlCol="0" anchor="t">
            <a:spAutoFit/>
          </a:bodyPr>
          <a:lstStyle/>
          <a:p>
            <a:pPr lvl="0" algn="just">
              <a:lnSpc>
                <a:spcPct val="150000"/>
              </a:lnSpc>
              <a:spcBef>
                <a:spcPct val="0"/>
              </a:spcBef>
            </a:pP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Yêu</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cầu</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Hoàn</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thành</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Phiếu</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học</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tập</a:t>
            </a:r>
            <a:endParaRPr lang="en-US" sz="4400" spc="57" dirty="0">
              <a:latin typeface="Times New Roman" panose="02020603050405020304" pitchFamily="18" charset="0"/>
              <a:cs typeface="Times New Roman" panose="02020603050405020304" pitchFamily="18" charset="0"/>
            </a:endParaRPr>
          </a:p>
          <a:p>
            <a:pPr lvl="0" algn="just">
              <a:lnSpc>
                <a:spcPct val="150000"/>
              </a:lnSpc>
              <a:spcBef>
                <a:spcPct val="0"/>
              </a:spcBef>
            </a:pP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Thời</a:t>
            </a:r>
            <a:r>
              <a:rPr lang="en-US" sz="4400" spc="57" dirty="0">
                <a:latin typeface="Times New Roman" panose="02020603050405020304" pitchFamily="18" charset="0"/>
                <a:cs typeface="Times New Roman" panose="02020603050405020304" pitchFamily="18" charset="0"/>
              </a:rPr>
              <a:t> </a:t>
            </a:r>
            <a:r>
              <a:rPr lang="en-US" sz="4400" spc="57" dirty="0" err="1">
                <a:latin typeface="Times New Roman" panose="02020603050405020304" pitchFamily="18" charset="0"/>
                <a:cs typeface="Times New Roman" panose="02020603050405020304" pitchFamily="18" charset="0"/>
              </a:rPr>
              <a:t>gian</a:t>
            </a:r>
            <a:r>
              <a:rPr lang="en-US" sz="4400" spc="57" dirty="0">
                <a:latin typeface="Times New Roman" panose="02020603050405020304" pitchFamily="18" charset="0"/>
                <a:cs typeface="Times New Roman" panose="02020603050405020304" pitchFamily="18" charset="0"/>
              </a:rPr>
              <a:t>: 10 </a:t>
            </a:r>
            <a:r>
              <a:rPr lang="en-US" sz="4400" spc="57" dirty="0" err="1">
                <a:latin typeface="Times New Roman" panose="02020603050405020304" pitchFamily="18" charset="0"/>
                <a:cs typeface="Times New Roman" panose="02020603050405020304" pitchFamily="18" charset="0"/>
              </a:rPr>
              <a:t>phút</a:t>
            </a:r>
            <a:endParaRPr lang="vi-VN" sz="4400" spc="5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EBF11B3-B203-8A8C-119E-3E859CE49E86}"/>
              </a:ext>
            </a:extLst>
          </p:cNvPr>
          <p:cNvPicPr>
            <a:picLocks noChangeAspect="1"/>
          </p:cNvPicPr>
          <p:nvPr/>
        </p:nvPicPr>
        <p:blipFill>
          <a:blip r:embed="rId5"/>
          <a:stretch>
            <a:fillRect/>
          </a:stretch>
        </p:blipFill>
        <p:spPr>
          <a:xfrm>
            <a:off x="1884710" y="1943100"/>
            <a:ext cx="6040090" cy="7848600"/>
          </a:xfrm>
          <a:prstGeom prst="rect">
            <a:avLst/>
          </a:prstGeom>
        </p:spPr>
      </p:pic>
    </p:spTree>
    <p:extLst>
      <p:ext uri="{BB962C8B-B14F-4D97-AF65-F5344CB8AC3E}">
        <p14:creationId xmlns:p14="http://schemas.microsoft.com/office/powerpoint/2010/main" val="5978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58C3F39-604B-DA10-1761-C2C43FA0DC65}"/>
              </a:ext>
            </a:extLst>
          </p:cNvPr>
          <p:cNvSpPr/>
          <p:nvPr/>
        </p:nvSpPr>
        <p:spPr>
          <a:xfrm rot="-5400000">
            <a:off x="15288549" y="-3920690"/>
            <a:ext cx="7591881" cy="7841380"/>
          </a:xfrm>
          <a:custGeom>
            <a:avLst/>
            <a:gdLst/>
            <a:ahLst/>
            <a:cxnLst/>
            <a:rect l="l" t="t" r="r" b="b"/>
            <a:pathLst>
              <a:path w="7591881" h="7841380">
                <a:moveTo>
                  <a:pt x="0" y="0"/>
                </a:moveTo>
                <a:lnTo>
                  <a:pt x="7591881" y="0"/>
                </a:lnTo>
                <a:lnTo>
                  <a:pt x="7591881" y="7841379"/>
                </a:lnTo>
                <a:lnTo>
                  <a:pt x="0" y="7841379"/>
                </a:lnTo>
                <a:lnTo>
                  <a:pt x="0" y="0"/>
                </a:lnTo>
                <a:close/>
              </a:path>
            </a:pathLst>
          </a:custGeom>
          <a:blipFill>
            <a:blip r:embed="rId3"/>
            <a:stretch>
              <a:fillRect/>
            </a:stretch>
          </a:blipFill>
        </p:spPr>
        <p:txBody>
          <a:bodyPr/>
          <a:lstStyle/>
          <a:p>
            <a:endParaRPr lang="en-US"/>
          </a:p>
        </p:txBody>
      </p:sp>
      <p:grpSp>
        <p:nvGrpSpPr>
          <p:cNvPr id="3" name="Group 56">
            <a:extLst>
              <a:ext uri="{FF2B5EF4-FFF2-40B4-BE49-F238E27FC236}">
                <a16:creationId xmlns:a16="http://schemas.microsoft.com/office/drawing/2014/main" id="{78AF660D-13F1-DA3E-D2C6-81C5110C1D81}"/>
              </a:ext>
            </a:extLst>
          </p:cNvPr>
          <p:cNvGrpSpPr/>
          <p:nvPr/>
        </p:nvGrpSpPr>
        <p:grpSpPr>
          <a:xfrm>
            <a:off x="-543530" y="8707256"/>
            <a:ext cx="1705344" cy="1705344"/>
            <a:chOff x="0" y="0"/>
            <a:chExt cx="812800" cy="812800"/>
          </a:xfrm>
        </p:grpSpPr>
        <p:sp>
          <p:nvSpPr>
            <p:cNvPr id="4" name="Freeform 57">
              <a:extLst>
                <a:ext uri="{FF2B5EF4-FFF2-40B4-BE49-F238E27FC236}">
                  <a16:creationId xmlns:a16="http://schemas.microsoft.com/office/drawing/2014/main" id="{36580E9B-942D-060C-D82D-94B454FE482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txBody>
            <a:bodyPr/>
            <a:lstStyle/>
            <a:p>
              <a:endParaRPr lang="en-US"/>
            </a:p>
          </p:txBody>
        </p:sp>
        <p:sp>
          <p:nvSpPr>
            <p:cNvPr id="5" name="TextBox 58">
              <a:extLst>
                <a:ext uri="{FF2B5EF4-FFF2-40B4-BE49-F238E27FC236}">
                  <a16:creationId xmlns:a16="http://schemas.microsoft.com/office/drawing/2014/main" id="{4BFCDA23-DD6C-4D9C-DCE8-DCCAAE48C67E}"/>
                </a:ext>
              </a:extLst>
            </p:cNvPr>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a:p>
          </p:txBody>
        </p:sp>
      </p:grpSp>
      <p:sp>
        <p:nvSpPr>
          <p:cNvPr id="6" name="Rectangle 5">
            <a:extLst>
              <a:ext uri="{FF2B5EF4-FFF2-40B4-BE49-F238E27FC236}">
                <a16:creationId xmlns:a16="http://schemas.microsoft.com/office/drawing/2014/main" id="{475C0D45-C014-A6C8-A407-6DC6E62B6C11}"/>
              </a:ext>
            </a:extLst>
          </p:cNvPr>
          <p:cNvSpPr/>
          <p:nvPr/>
        </p:nvSpPr>
        <p:spPr>
          <a:xfrm>
            <a:off x="248231" y="3447426"/>
            <a:ext cx="5213601" cy="3016210"/>
          </a:xfrm>
          <a:prstGeom prst="rect">
            <a:avLst/>
          </a:prstGeom>
        </p:spPr>
        <p:txBody>
          <a:bodyPr wrap="square">
            <a:spAutoFit/>
          </a:bodyPr>
          <a:lstStyle/>
          <a:p>
            <a:pPr marL="342900" lvl="0" indent="-342900" algn="just">
              <a:spcAft>
                <a:spcPts val="200"/>
              </a:spcAft>
              <a:buClr>
                <a:srgbClr val="000000"/>
              </a:buClr>
              <a:buSzPts val="1200"/>
              <a:buFont typeface="Symbol" panose="05050102010706020507" pitchFamily="18" charset="2"/>
              <a:buChar char="-"/>
              <a:tabLst>
                <a:tab pos="532130" algn="l"/>
              </a:tabLst>
            </a:pPr>
            <a:r>
              <a:rPr lang="vi-VN" sz="3800" dirty="0">
                <a:latin typeface="Times New Roman" panose="02020603050405020304" pitchFamily="18" charset="0"/>
                <a:ea typeface="Times New Roman" panose="02020603050405020304" pitchFamily="18" charset="0"/>
                <a:cs typeface="Times New Roman" panose="02020603050405020304" pitchFamily="18" charset="0"/>
              </a:rPr>
              <a:t>Kiến thức lịch sử cho ta biết được truyền thống đấu tranh dựng nước và giữ nước vẻ vang của tổ tiên. </a:t>
            </a:r>
            <a:endParaRPr lang="en-US" sz="3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Google Shape;3102;p35">
            <a:extLst>
              <a:ext uri="{FF2B5EF4-FFF2-40B4-BE49-F238E27FC236}">
                <a16:creationId xmlns:a16="http://schemas.microsoft.com/office/drawing/2014/main" id="{D7B39C37-9A6B-BFC7-9BC2-FD317655DB3C}"/>
              </a:ext>
            </a:extLst>
          </p:cNvPr>
          <p:cNvSpPr txBox="1">
            <a:spLocks/>
          </p:cNvSpPr>
          <p:nvPr/>
        </p:nvSpPr>
        <p:spPr>
          <a:xfrm>
            <a:off x="339267" y="342900"/>
            <a:ext cx="3598565" cy="1027790"/>
          </a:xfrm>
          <a:prstGeom prst="rect">
            <a:avLst/>
          </a:prstGeom>
          <a:solidFill>
            <a:schemeClr val="bg1">
              <a:lumMod val="9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mở</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Google Shape;3103;p35">
            <a:extLst>
              <a:ext uri="{FF2B5EF4-FFF2-40B4-BE49-F238E27FC236}">
                <a16:creationId xmlns:a16="http://schemas.microsoft.com/office/drawing/2014/main" id="{1666A2D3-68B0-AD76-C885-FEAAC6E24F1E}"/>
              </a:ext>
            </a:extLst>
          </p:cNvPr>
          <p:cNvSpPr txBox="1">
            <a:spLocks/>
          </p:cNvSpPr>
          <p:nvPr/>
        </p:nvSpPr>
        <p:spPr>
          <a:xfrm>
            <a:off x="373903" y="1895163"/>
            <a:ext cx="3601167" cy="1027790"/>
          </a:xfrm>
          <a:prstGeom prst="rect">
            <a:avLst/>
          </a:prstGeom>
          <a:solidFill>
            <a:schemeClr val="accent5">
              <a:lumMod val="40000"/>
              <a:lumOff val="6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Google Shape;3107;p35">
            <a:extLst>
              <a:ext uri="{FF2B5EF4-FFF2-40B4-BE49-F238E27FC236}">
                <a16:creationId xmlns:a16="http://schemas.microsoft.com/office/drawing/2014/main" id="{21740190-8CAD-3B8D-123B-DAE8C1672C67}"/>
              </a:ext>
            </a:extLst>
          </p:cNvPr>
          <p:cNvSpPr txBox="1">
            <a:spLocks/>
          </p:cNvSpPr>
          <p:nvPr/>
        </p:nvSpPr>
        <p:spPr>
          <a:xfrm>
            <a:off x="359242" y="8532138"/>
            <a:ext cx="3558613" cy="1027790"/>
          </a:xfrm>
          <a:prstGeom prst="rect">
            <a:avLst/>
          </a:prstGeom>
          <a:solidFill>
            <a:schemeClr val="accent3">
              <a:lumMod val="60000"/>
              <a:lumOff val="40000"/>
            </a:schemeClr>
          </a:solidFill>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C1107CD-0C83-B2F9-8ECE-58E0F5DEB481}"/>
              </a:ext>
            </a:extLst>
          </p:cNvPr>
          <p:cNvSpPr/>
          <p:nvPr/>
        </p:nvSpPr>
        <p:spPr>
          <a:xfrm>
            <a:off x="4242632" y="342900"/>
            <a:ext cx="12808236" cy="923330"/>
          </a:xfrm>
          <a:prstGeom prst="rect">
            <a:avLst/>
          </a:prstGeom>
        </p:spPr>
        <p:txBody>
          <a:bodyPr wrap="square">
            <a:spAutoFit/>
          </a:bodyPr>
          <a:lstStyle/>
          <a:p>
            <a:pPr lvl="0" algn="just">
              <a:lnSpc>
                <a:spcPct val="150000"/>
              </a:lnSpc>
              <a:spcAft>
                <a:spcPts val="200"/>
              </a:spcAft>
              <a:buClr>
                <a:srgbClr val="000000"/>
              </a:buClr>
              <a:buSzPts val="1200"/>
              <a:tabLst>
                <a:tab pos="521970" algn="l"/>
              </a:tabLs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N</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êu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sự cẩn thiết của hiểu biết vể lịch sử.</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264004C-6764-1F3F-4F1D-631DDC60A4A5}"/>
              </a:ext>
            </a:extLst>
          </p:cNvPr>
          <p:cNvSpPr/>
          <p:nvPr/>
        </p:nvSpPr>
        <p:spPr>
          <a:xfrm>
            <a:off x="4242632" y="1976614"/>
            <a:ext cx="12808236" cy="923330"/>
          </a:xfrm>
          <a:prstGeom prst="rect">
            <a:avLst/>
          </a:prstGeom>
        </p:spPr>
        <p:txBody>
          <a:bodyPr wrap="square">
            <a:spAutoFit/>
          </a:bodyPr>
          <a:lstStyle/>
          <a:p>
            <a:pPr lvl="0" algn="just">
              <a:lnSpc>
                <a:spcPct val="150000"/>
              </a:lnSpc>
              <a:spcAft>
                <a:spcPts val="200"/>
              </a:spcAft>
              <a:buClr>
                <a:srgbClr val="000000"/>
              </a:buClr>
              <a:buSzPts val="1200"/>
              <a:tabLst>
                <a:tab pos="521970" algn="l"/>
              </a:tabLst>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7149C36-B78A-150B-63A5-50E8B3993FE4}"/>
              </a:ext>
            </a:extLst>
          </p:cNvPr>
          <p:cNvSpPr/>
          <p:nvPr/>
        </p:nvSpPr>
        <p:spPr>
          <a:xfrm>
            <a:off x="5853226" y="3447426"/>
            <a:ext cx="6771406" cy="4185761"/>
          </a:xfrm>
          <a:prstGeom prst="rect">
            <a:avLst/>
          </a:prstGeom>
        </p:spPr>
        <p:txBody>
          <a:bodyPr wrap="square">
            <a:spAutoFit/>
          </a:bodyPr>
          <a:lstStyle/>
          <a:p>
            <a:pPr marL="342900" lvl="0" indent="-342900" algn="just">
              <a:spcAft>
                <a:spcPts val="200"/>
              </a:spcAft>
              <a:buClr>
                <a:srgbClr val="000000"/>
              </a:buClr>
              <a:buSzPts val="1200"/>
              <a:buFont typeface="Symbol" panose="05050102010706020507" pitchFamily="18" charset="2"/>
              <a:buChar char="-"/>
              <a:tabLst>
                <a:tab pos="535305" algn="l"/>
              </a:tabLst>
            </a:pPr>
            <a:r>
              <a:rPr lang="vi-VN" sz="3800" dirty="0">
                <a:latin typeface="Times New Roman" panose="02020603050405020304" pitchFamily="18" charset="0"/>
                <a:ea typeface="Times New Roman" panose="02020603050405020304" pitchFamily="18" charset="0"/>
                <a:cs typeface="Times New Roman" panose="02020603050405020304" pitchFamily="18" charset="0"/>
              </a:rPr>
              <a:t>Hiểu biết về lịch sử đem lại cho ta bài học về lòng yêu nước, tự hào d</a:t>
            </a:r>
            <a:r>
              <a:rPr lang="en-US" sz="38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3800" dirty="0">
                <a:latin typeface="Times New Roman" panose="02020603050405020304" pitchFamily="18" charset="0"/>
                <a:ea typeface="Times New Roman" panose="02020603050405020304" pitchFamily="18" charset="0"/>
                <a:cs typeface="Times New Roman" panose="02020603050405020304" pitchFamily="18" charset="0"/>
              </a:rPr>
              <a:t>n tộc, đồng thời giúp ta rút ra từ quá khứ những kinh nghiệm quý báu để giải quyết các vấn đẽ của cuộc sống hiện tại. </a:t>
            </a:r>
            <a:endParaRPr lang="en-US" sz="3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1E026B8-E61D-106A-FE3E-CB1D7DBCB190}"/>
              </a:ext>
            </a:extLst>
          </p:cNvPr>
          <p:cNvSpPr/>
          <p:nvPr/>
        </p:nvSpPr>
        <p:spPr>
          <a:xfrm>
            <a:off x="12885020" y="3447426"/>
            <a:ext cx="4969722" cy="4185761"/>
          </a:xfrm>
          <a:prstGeom prst="rect">
            <a:avLst/>
          </a:prstGeom>
        </p:spPr>
        <p:txBody>
          <a:bodyPr wrap="square">
            <a:spAutoFit/>
          </a:bodyPr>
          <a:lstStyle/>
          <a:p>
            <a:pPr marL="342900" lvl="0" indent="-342900" algn="just">
              <a:spcAft>
                <a:spcPts val="200"/>
              </a:spcAft>
              <a:buClr>
                <a:srgbClr val="000000"/>
              </a:buClr>
              <a:buSzPts val="1200"/>
              <a:buFont typeface="Symbol" panose="05050102010706020507" pitchFamily="18" charset="2"/>
              <a:buChar char="-"/>
              <a:tabLst>
                <a:tab pos="532130" algn="l"/>
              </a:tabLst>
            </a:pPr>
            <a:r>
              <a:rPr lang="vi-VN" sz="3800" dirty="0">
                <a:latin typeface="Times New Roman" panose="02020603050405020304" pitchFamily="18" charset="0"/>
                <a:ea typeface="Times New Roman" panose="02020603050405020304" pitchFamily="18" charset="0"/>
                <a:cs typeface="Times New Roman" panose="02020603050405020304" pitchFamily="18" charset="0"/>
              </a:rPr>
              <a:t>Hiện nay, có một bộ phận HS không thích học môn Lịch sử và thiếu hiểu biết v</a:t>
            </a:r>
            <a:r>
              <a:rPr lang="en-US" sz="3800" dirty="0">
                <a:latin typeface="Times New Roman" panose="02020603050405020304" pitchFamily="18" charset="0"/>
                <a:ea typeface="Times New Roman" panose="02020603050405020304" pitchFamily="18" charset="0"/>
                <a:cs typeface="Times New Roman" panose="02020603050405020304" pitchFamily="18" charset="0"/>
              </a:rPr>
              <a:t>ề</a:t>
            </a:r>
            <a:r>
              <a:rPr lang="vi-VN" sz="3800" dirty="0">
                <a:latin typeface="Times New Roman" panose="02020603050405020304" pitchFamily="18" charset="0"/>
                <a:ea typeface="Times New Roman" panose="02020603050405020304" pitchFamily="18" charset="0"/>
                <a:cs typeface="Times New Roman" panose="02020603050405020304" pitchFamily="18" charset="0"/>
              </a:rPr>
              <a:t> truyền thống của dân tộc, điều này dẫn đến những hệ quả tiêu cực. </a:t>
            </a:r>
            <a:endParaRPr lang="en-US" sz="3800" dirty="0">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9F941143-D2EC-2FAD-12B4-E0159C810B12}"/>
              </a:ext>
            </a:extLst>
          </p:cNvPr>
          <p:cNvCxnSpPr/>
          <p:nvPr/>
        </p:nvCxnSpPr>
        <p:spPr>
          <a:xfrm>
            <a:off x="5853226" y="3447426"/>
            <a:ext cx="0" cy="403860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D7721E-86B8-3002-EEBB-2408683CD43C}"/>
              </a:ext>
            </a:extLst>
          </p:cNvPr>
          <p:cNvCxnSpPr/>
          <p:nvPr/>
        </p:nvCxnSpPr>
        <p:spPr>
          <a:xfrm>
            <a:off x="12853232" y="3447426"/>
            <a:ext cx="0" cy="403860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518278F-2BC9-9DD7-A2DF-42D0E655C5F2}"/>
              </a:ext>
            </a:extLst>
          </p:cNvPr>
          <p:cNvSpPr/>
          <p:nvPr/>
        </p:nvSpPr>
        <p:spPr>
          <a:xfrm>
            <a:off x="4228777" y="8212293"/>
            <a:ext cx="13625965" cy="1938992"/>
          </a:xfrm>
          <a:prstGeom prst="rect">
            <a:avLst/>
          </a:prstGeom>
        </p:spPr>
        <p:txBody>
          <a:bodyPr wrap="square">
            <a:spAutoFit/>
          </a:bodyPr>
          <a:lstStyle/>
          <a:p>
            <a:pPr algn="just"/>
            <a:r>
              <a:rPr lang="en-US" sz="40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Kết</a:t>
            </a:r>
            <a:r>
              <a:rPr lang="en-US" sz="40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luận</a:t>
            </a:r>
            <a:r>
              <a:rPr lang="en-US" sz="40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vấn</a:t>
            </a:r>
            <a:r>
              <a:rPr lang="en-US" sz="40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đề</a:t>
            </a:r>
            <a:r>
              <a:rPr lang="en-US" sz="40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40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Nhắc lại sự cần thiết của việc hiểu biết về lịch sử đất nước, khơi gợi thái độ cần có ở mỗi người và nêu cách thức hành động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3016" y="1249875"/>
            <a:ext cx="7867650" cy="7010400"/>
            <a:chOff x="0" y="0"/>
            <a:chExt cx="2072138" cy="1846360"/>
          </a:xfrm>
        </p:grpSpPr>
        <p:sp>
          <p:nvSpPr>
            <p:cNvPr id="3"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5C3072"/>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415917" y="9201150"/>
            <a:ext cx="2916497" cy="375285"/>
          </a:xfrm>
          <a:prstGeom prst="rect">
            <a:avLst/>
          </a:prstGeom>
        </p:spPr>
        <p:txBody>
          <a:bodyPr lIns="0" tIns="0" rIns="0" bIns="0" rtlCol="0" anchor="t">
            <a:spAutoFit/>
          </a:bodyPr>
          <a:lstStyle/>
          <a:p>
            <a:pPr>
              <a:lnSpc>
                <a:spcPts val="2940"/>
              </a:lnSpc>
            </a:pPr>
            <a:r>
              <a:rPr lang="en-US" sz="2100" spc="210">
                <a:solidFill>
                  <a:srgbClr val="FFFFFF"/>
                </a:solidFill>
                <a:latin typeface="Bubblebody Neue Thin"/>
              </a:rPr>
              <a:t>@reallygreatsite</a:t>
            </a:r>
          </a:p>
        </p:txBody>
      </p:sp>
      <p:sp>
        <p:nvSpPr>
          <p:cNvPr id="12" name="Freeform 12"/>
          <p:cNvSpPr/>
          <p:nvPr/>
        </p:nvSpPr>
        <p:spPr>
          <a:xfrm rot="-6165393">
            <a:off x="9052762" y="7907819"/>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0282502" y="1028700"/>
            <a:ext cx="6617037" cy="8081877"/>
          </a:xfrm>
          <a:custGeom>
            <a:avLst/>
            <a:gdLst/>
            <a:ahLst/>
            <a:cxnLst/>
            <a:rect l="l" t="t" r="r" b="b"/>
            <a:pathLst>
              <a:path w="6617037" h="8081877">
                <a:moveTo>
                  <a:pt x="0" y="0"/>
                </a:moveTo>
                <a:lnTo>
                  <a:pt x="6617037" y="0"/>
                </a:lnTo>
                <a:lnTo>
                  <a:pt x="6617037" y="8081877"/>
                </a:lnTo>
                <a:lnTo>
                  <a:pt x="0" y="8081877"/>
                </a:lnTo>
                <a:lnTo>
                  <a:pt x="0" y="0"/>
                </a:lnTo>
                <a:close/>
              </a:path>
            </a:pathLst>
          </a:custGeom>
          <a:blipFill>
            <a:blip r:embed="rId5"/>
            <a:stretch>
              <a:fillRect/>
            </a:stretch>
          </a:blipFill>
        </p:spPr>
        <p:txBody>
          <a:bodyPr/>
          <a:lstStyle/>
          <a:p>
            <a:endParaRPr lang="en-US"/>
          </a:p>
        </p:txBody>
      </p:sp>
      <p:sp>
        <p:nvSpPr>
          <p:cNvPr id="14" name="Freeform 14"/>
          <p:cNvSpPr/>
          <p:nvPr/>
        </p:nvSpPr>
        <p:spPr>
          <a:xfrm rot="560376">
            <a:off x="7140885" y="1844429"/>
            <a:ext cx="1366751" cy="884971"/>
          </a:xfrm>
          <a:custGeom>
            <a:avLst/>
            <a:gdLst/>
            <a:ahLst/>
            <a:cxnLst/>
            <a:rect l="l" t="t" r="r" b="b"/>
            <a:pathLst>
              <a:path w="1366751" h="884971">
                <a:moveTo>
                  <a:pt x="0" y="0"/>
                </a:moveTo>
                <a:lnTo>
                  <a:pt x="1366751" y="0"/>
                </a:lnTo>
                <a:lnTo>
                  <a:pt x="1366751" y="884971"/>
                </a:lnTo>
                <a:lnTo>
                  <a:pt x="0" y="884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9201790">
            <a:off x="15385196" y="-2057400"/>
            <a:ext cx="3748209" cy="4114800"/>
          </a:xfrm>
          <a:custGeom>
            <a:avLst/>
            <a:gdLst/>
            <a:ahLst/>
            <a:cxnLst/>
            <a:rect l="l" t="t" r="r" b="b"/>
            <a:pathLst>
              <a:path w="3748209" h="4114800">
                <a:moveTo>
                  <a:pt x="0" y="0"/>
                </a:moveTo>
                <a:lnTo>
                  <a:pt x="3748208" y="0"/>
                </a:lnTo>
                <a:lnTo>
                  <a:pt x="37482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8837086" y="0"/>
            <a:ext cx="1293016" cy="1236593"/>
          </a:xfrm>
          <a:custGeom>
            <a:avLst/>
            <a:gdLst/>
            <a:ahLst/>
            <a:cxnLst/>
            <a:rect l="l" t="t" r="r" b="b"/>
            <a:pathLst>
              <a:path w="1293016" h="1236593">
                <a:moveTo>
                  <a:pt x="0" y="0"/>
                </a:moveTo>
                <a:lnTo>
                  <a:pt x="1293016" y="0"/>
                </a:lnTo>
                <a:lnTo>
                  <a:pt x="1293016" y="1236593"/>
                </a:lnTo>
                <a:lnTo>
                  <a:pt x="0" y="12365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0" y="8021707"/>
            <a:ext cx="1293016" cy="1236593"/>
          </a:xfrm>
          <a:custGeom>
            <a:avLst/>
            <a:gdLst/>
            <a:ahLst/>
            <a:cxnLst/>
            <a:rect l="l" t="t" r="r" b="b"/>
            <a:pathLst>
              <a:path w="1293016" h="1236593">
                <a:moveTo>
                  <a:pt x="0" y="0"/>
                </a:moveTo>
                <a:lnTo>
                  <a:pt x="1293016" y="0"/>
                </a:lnTo>
                <a:lnTo>
                  <a:pt x="1293016" y="1236593"/>
                </a:lnTo>
                <a:lnTo>
                  <a:pt x="0" y="12365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23" name="Picture 22">
            <a:extLst>
              <a:ext uri="{FF2B5EF4-FFF2-40B4-BE49-F238E27FC236}">
                <a16:creationId xmlns:a16="http://schemas.microsoft.com/office/drawing/2014/main" id="{AE39D0CC-3997-60AC-3DED-2838134C2E9F}"/>
              </a:ext>
            </a:extLst>
          </p:cNvPr>
          <p:cNvPicPr>
            <a:picLocks noChangeAspect="1"/>
          </p:cNvPicPr>
          <p:nvPr/>
        </p:nvPicPr>
        <p:blipFill>
          <a:blip r:embed="rId10"/>
          <a:stretch>
            <a:fillRect/>
          </a:stretch>
        </p:blipFill>
        <p:spPr>
          <a:xfrm>
            <a:off x="1542295" y="2603920"/>
            <a:ext cx="7571888" cy="42553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472F57A4-389B-AF62-A714-BC58C2B3A010}"/>
              </a:ext>
            </a:extLst>
          </p:cNvPr>
          <p:cNvSpPr/>
          <p:nvPr/>
        </p:nvSpPr>
        <p:spPr>
          <a:xfrm>
            <a:off x="10846409" y="5744517"/>
            <a:ext cx="9855808" cy="8229600"/>
          </a:xfrm>
          <a:custGeom>
            <a:avLst/>
            <a:gdLst/>
            <a:ahLst/>
            <a:cxnLst/>
            <a:rect l="l" t="t" r="r" b="b"/>
            <a:pathLst>
              <a:path w="9855808" h="8229600">
                <a:moveTo>
                  <a:pt x="0" y="0"/>
                </a:moveTo>
                <a:lnTo>
                  <a:pt x="9855808" y="0"/>
                </a:lnTo>
                <a:lnTo>
                  <a:pt x="9855808" y="8229600"/>
                </a:lnTo>
                <a:lnTo>
                  <a:pt x="0" y="8229600"/>
                </a:lnTo>
                <a:lnTo>
                  <a:pt x="0" y="0"/>
                </a:lnTo>
                <a:close/>
              </a:path>
            </a:pathLst>
          </a:custGeom>
          <a:blipFill>
            <a:blip r:embed="rId3">
              <a:alphaModFix amt="65999"/>
              <a:duotone>
                <a:schemeClr val="bg2">
                  <a:shade val="45000"/>
                  <a:satMod val="135000"/>
                </a:schemeClr>
                <a:prstClr val="white"/>
              </a:duotone>
            </a:blip>
            <a:stretch>
              <a:fillRect/>
            </a:stretch>
          </a:blipFill>
        </p:spPr>
        <p:txBody>
          <a:bodyPr/>
          <a:lstStyle/>
          <a:p>
            <a:endParaRPr lang="en-US"/>
          </a:p>
        </p:txBody>
      </p:sp>
      <p:sp>
        <p:nvSpPr>
          <p:cNvPr id="3" name="Freeform 4">
            <a:extLst>
              <a:ext uri="{FF2B5EF4-FFF2-40B4-BE49-F238E27FC236}">
                <a16:creationId xmlns:a16="http://schemas.microsoft.com/office/drawing/2014/main" id="{2269B1A7-68BB-C795-26DB-E757A7E5AC85}"/>
              </a:ext>
            </a:extLst>
          </p:cNvPr>
          <p:cNvSpPr/>
          <p:nvPr/>
        </p:nvSpPr>
        <p:spPr>
          <a:xfrm rot="-10800000">
            <a:off x="-2884374" y="-2466476"/>
            <a:ext cx="9855808" cy="8229600"/>
          </a:xfrm>
          <a:custGeom>
            <a:avLst/>
            <a:gdLst/>
            <a:ahLst/>
            <a:cxnLst/>
            <a:rect l="l" t="t" r="r" b="b"/>
            <a:pathLst>
              <a:path w="9855808" h="8229600">
                <a:moveTo>
                  <a:pt x="0" y="0"/>
                </a:moveTo>
                <a:lnTo>
                  <a:pt x="9855808" y="0"/>
                </a:lnTo>
                <a:lnTo>
                  <a:pt x="9855808" y="8229600"/>
                </a:lnTo>
                <a:lnTo>
                  <a:pt x="0" y="8229600"/>
                </a:lnTo>
                <a:lnTo>
                  <a:pt x="0" y="0"/>
                </a:lnTo>
                <a:close/>
              </a:path>
            </a:pathLst>
          </a:custGeom>
          <a:blipFill>
            <a:blip r:embed="rId3">
              <a:alphaModFix amt="65999"/>
              <a:duotone>
                <a:schemeClr val="bg2">
                  <a:shade val="45000"/>
                  <a:satMod val="135000"/>
                </a:schemeClr>
                <a:prstClr val="white"/>
              </a:duotone>
            </a:blip>
            <a:stretch>
              <a:fillRect/>
            </a:stretch>
          </a:blipFill>
        </p:spPr>
        <p:txBody>
          <a:bodyPr/>
          <a:lstStyle/>
          <a:p>
            <a:endParaRPr lang="en-US"/>
          </a:p>
        </p:txBody>
      </p:sp>
      <p:grpSp>
        <p:nvGrpSpPr>
          <p:cNvPr id="4" name="Group 3">
            <a:extLst>
              <a:ext uri="{FF2B5EF4-FFF2-40B4-BE49-F238E27FC236}">
                <a16:creationId xmlns:a16="http://schemas.microsoft.com/office/drawing/2014/main" id="{EEE2F823-94AB-98EF-5063-1F93F8881A55}"/>
              </a:ext>
            </a:extLst>
          </p:cNvPr>
          <p:cNvGrpSpPr/>
          <p:nvPr/>
        </p:nvGrpSpPr>
        <p:grpSpPr>
          <a:xfrm>
            <a:off x="1018882" y="1943100"/>
            <a:ext cx="4543718" cy="4343400"/>
            <a:chOff x="0" y="0"/>
            <a:chExt cx="753347" cy="875338"/>
          </a:xfrm>
        </p:grpSpPr>
        <p:sp>
          <p:nvSpPr>
            <p:cNvPr id="5" name="Freeform 4">
              <a:extLst>
                <a:ext uri="{FF2B5EF4-FFF2-40B4-BE49-F238E27FC236}">
                  <a16:creationId xmlns:a16="http://schemas.microsoft.com/office/drawing/2014/main" id="{AE84247F-785B-3086-7021-A33234E1D772}"/>
                </a:ext>
              </a:extLst>
            </p:cNvPr>
            <p:cNvSpPr/>
            <p:nvPr/>
          </p:nvSpPr>
          <p:spPr>
            <a:xfrm>
              <a:off x="0" y="0"/>
              <a:ext cx="753347" cy="875338"/>
            </a:xfrm>
            <a:custGeom>
              <a:avLst/>
              <a:gdLst/>
              <a:ahLst/>
              <a:cxnLst/>
              <a:rect l="l" t="t" r="r" b="b"/>
              <a:pathLst>
                <a:path w="753347" h="875338">
                  <a:moveTo>
                    <a:pt x="753347" y="0"/>
                  </a:moveTo>
                  <a:lnTo>
                    <a:pt x="753347" y="761038"/>
                  </a:lnTo>
                  <a:lnTo>
                    <a:pt x="376673" y="875338"/>
                  </a:lnTo>
                  <a:lnTo>
                    <a:pt x="0" y="761038"/>
                  </a:lnTo>
                  <a:lnTo>
                    <a:pt x="0" y="0"/>
                  </a:lnTo>
                  <a:lnTo>
                    <a:pt x="753347" y="0"/>
                  </a:lnTo>
                  <a:close/>
                </a:path>
              </a:pathLst>
            </a:custGeom>
            <a:solidFill>
              <a:srgbClr val="ECF0F3"/>
            </a:solidFill>
          </p:spPr>
          <p:txBody>
            <a:bodyPr/>
            <a:lstStyle/>
            <a:p>
              <a:endParaRPr lang="en-US"/>
            </a:p>
          </p:txBody>
        </p:sp>
        <p:sp>
          <p:nvSpPr>
            <p:cNvPr id="6" name="TextBox 5">
              <a:extLst>
                <a:ext uri="{FF2B5EF4-FFF2-40B4-BE49-F238E27FC236}">
                  <a16:creationId xmlns:a16="http://schemas.microsoft.com/office/drawing/2014/main" id="{83104D10-CCA6-3542-E648-C249F902D190}"/>
                </a:ext>
              </a:extLst>
            </p:cNvPr>
            <p:cNvSpPr txBox="1"/>
            <p:nvPr/>
          </p:nvSpPr>
          <p:spPr>
            <a:xfrm>
              <a:off x="0" y="-57150"/>
              <a:ext cx="635000" cy="755650"/>
            </a:xfrm>
            <a:prstGeom prst="rect">
              <a:avLst/>
            </a:prstGeom>
          </p:spPr>
          <p:txBody>
            <a:bodyPr lIns="50800" tIns="50800" rIns="50800" bIns="50800" rtlCol="0" anchor="ctr"/>
            <a:lstStyle/>
            <a:p>
              <a:pPr algn="ctr">
                <a:lnSpc>
                  <a:spcPts val="2800"/>
                </a:lnSpc>
              </a:pPr>
              <a:endParaRPr>
                <a:solidFill>
                  <a:prstClr val="black"/>
                </a:solidFill>
              </a:endParaRPr>
            </a:p>
          </p:txBody>
        </p:sp>
      </p:grpSp>
      <p:grpSp>
        <p:nvGrpSpPr>
          <p:cNvPr id="7" name="Group 6">
            <a:extLst>
              <a:ext uri="{FF2B5EF4-FFF2-40B4-BE49-F238E27FC236}">
                <a16:creationId xmlns:a16="http://schemas.microsoft.com/office/drawing/2014/main" id="{5DE97306-1855-6CB2-6B3F-3EA01CCB79EC}"/>
              </a:ext>
            </a:extLst>
          </p:cNvPr>
          <p:cNvGrpSpPr>
            <a:grpSpLocks noChangeAspect="1"/>
          </p:cNvGrpSpPr>
          <p:nvPr/>
        </p:nvGrpSpPr>
        <p:grpSpPr>
          <a:xfrm>
            <a:off x="2146208" y="126103"/>
            <a:ext cx="2289065" cy="2289065"/>
            <a:chOff x="0" y="0"/>
            <a:chExt cx="495300" cy="495300"/>
          </a:xfrm>
        </p:grpSpPr>
        <p:sp>
          <p:nvSpPr>
            <p:cNvPr id="8" name="Freeform 7">
              <a:extLst>
                <a:ext uri="{FF2B5EF4-FFF2-40B4-BE49-F238E27FC236}">
                  <a16:creationId xmlns:a16="http://schemas.microsoft.com/office/drawing/2014/main" id="{F31E0F4F-8645-B5A4-2ABD-898669ABB0C6}"/>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FDFD"/>
            </a:solidFill>
          </p:spPr>
          <p:txBody>
            <a:bodyPr/>
            <a:lstStyle/>
            <a:p>
              <a:endParaRPr lang="en-US"/>
            </a:p>
          </p:txBody>
        </p:sp>
        <p:sp>
          <p:nvSpPr>
            <p:cNvPr id="9" name="Freeform 8">
              <a:extLst>
                <a:ext uri="{FF2B5EF4-FFF2-40B4-BE49-F238E27FC236}">
                  <a16:creationId xmlns:a16="http://schemas.microsoft.com/office/drawing/2014/main" id="{36620E59-A4D2-68AC-1A98-F8EE8EB0FEA0}"/>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C7ECF"/>
            </a:solidFill>
          </p:spPr>
          <p:txBody>
            <a:bodyPr/>
            <a:lstStyle/>
            <a:p>
              <a:endParaRPr lang="en-US"/>
            </a:p>
          </p:txBody>
        </p:sp>
      </p:grpSp>
      <p:sp>
        <p:nvSpPr>
          <p:cNvPr id="10" name="Rectangle 9">
            <a:extLst>
              <a:ext uri="{FF2B5EF4-FFF2-40B4-BE49-F238E27FC236}">
                <a16:creationId xmlns:a16="http://schemas.microsoft.com/office/drawing/2014/main" id="{F2EE8F79-20F4-AEBD-2B48-963C50D82C61}"/>
              </a:ext>
            </a:extLst>
          </p:cNvPr>
          <p:cNvSpPr/>
          <p:nvPr/>
        </p:nvSpPr>
        <p:spPr>
          <a:xfrm>
            <a:off x="-324568" y="2826393"/>
            <a:ext cx="7296003" cy="707886"/>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TRƯỚC KHI VIẾT</a:t>
            </a:r>
            <a:endParaRPr lang="en-US" sz="4000" dirty="0">
              <a:solidFill>
                <a:prstClr val="black"/>
              </a:solidFill>
              <a:latin typeface="Times New Roman" panose="02020603050405020304" pitchFamily="18" charset="0"/>
              <a:cs typeface="Times New Roman" panose="02020603050405020304" pitchFamily="18" charset="0"/>
            </a:endParaRPr>
          </a:p>
        </p:txBody>
      </p:sp>
      <p:grpSp>
        <p:nvGrpSpPr>
          <p:cNvPr id="11" name="Group 3">
            <a:extLst>
              <a:ext uri="{FF2B5EF4-FFF2-40B4-BE49-F238E27FC236}">
                <a16:creationId xmlns:a16="http://schemas.microsoft.com/office/drawing/2014/main" id="{E859C832-E43B-B2B0-9EB8-AF42FE3ECE20}"/>
              </a:ext>
            </a:extLst>
          </p:cNvPr>
          <p:cNvGrpSpPr/>
          <p:nvPr/>
        </p:nvGrpSpPr>
        <p:grpSpPr>
          <a:xfrm>
            <a:off x="6330973" y="3002475"/>
            <a:ext cx="4543718" cy="4343400"/>
            <a:chOff x="0" y="0"/>
            <a:chExt cx="753347" cy="875338"/>
          </a:xfrm>
        </p:grpSpPr>
        <p:sp>
          <p:nvSpPr>
            <p:cNvPr id="12" name="Freeform 4">
              <a:extLst>
                <a:ext uri="{FF2B5EF4-FFF2-40B4-BE49-F238E27FC236}">
                  <a16:creationId xmlns:a16="http://schemas.microsoft.com/office/drawing/2014/main" id="{7F606205-0BBB-AADD-8B9A-387FF5E68C7A}"/>
                </a:ext>
              </a:extLst>
            </p:cNvPr>
            <p:cNvSpPr/>
            <p:nvPr/>
          </p:nvSpPr>
          <p:spPr>
            <a:xfrm>
              <a:off x="0" y="0"/>
              <a:ext cx="753347" cy="875338"/>
            </a:xfrm>
            <a:custGeom>
              <a:avLst/>
              <a:gdLst/>
              <a:ahLst/>
              <a:cxnLst/>
              <a:rect l="l" t="t" r="r" b="b"/>
              <a:pathLst>
                <a:path w="753347" h="875338">
                  <a:moveTo>
                    <a:pt x="753347" y="0"/>
                  </a:moveTo>
                  <a:lnTo>
                    <a:pt x="753347" y="761038"/>
                  </a:lnTo>
                  <a:lnTo>
                    <a:pt x="376673" y="875338"/>
                  </a:lnTo>
                  <a:lnTo>
                    <a:pt x="0" y="761038"/>
                  </a:lnTo>
                  <a:lnTo>
                    <a:pt x="0" y="0"/>
                  </a:lnTo>
                  <a:lnTo>
                    <a:pt x="753347" y="0"/>
                  </a:lnTo>
                  <a:close/>
                </a:path>
              </a:pathLst>
            </a:custGeom>
            <a:solidFill>
              <a:srgbClr val="ECF0F3"/>
            </a:solidFill>
          </p:spPr>
          <p:txBody>
            <a:bodyPr/>
            <a:lstStyle/>
            <a:p>
              <a:endParaRPr lang="en-US"/>
            </a:p>
          </p:txBody>
        </p:sp>
        <p:sp>
          <p:nvSpPr>
            <p:cNvPr id="13" name="TextBox 5">
              <a:extLst>
                <a:ext uri="{FF2B5EF4-FFF2-40B4-BE49-F238E27FC236}">
                  <a16:creationId xmlns:a16="http://schemas.microsoft.com/office/drawing/2014/main" id="{835C17D9-7C69-62DB-3264-CA37140DB557}"/>
                </a:ext>
              </a:extLst>
            </p:cNvPr>
            <p:cNvSpPr txBox="1"/>
            <p:nvPr/>
          </p:nvSpPr>
          <p:spPr>
            <a:xfrm>
              <a:off x="0" y="-57150"/>
              <a:ext cx="635000" cy="755650"/>
            </a:xfrm>
            <a:prstGeom prst="rect">
              <a:avLst/>
            </a:prstGeom>
          </p:spPr>
          <p:txBody>
            <a:bodyPr lIns="50800" tIns="50800" rIns="50800" bIns="50800" rtlCol="0" anchor="ctr"/>
            <a:lstStyle/>
            <a:p>
              <a:pPr algn="ctr">
                <a:lnSpc>
                  <a:spcPts val="2800"/>
                </a:lnSpc>
              </a:pPr>
              <a:endParaRPr>
                <a:solidFill>
                  <a:prstClr val="black"/>
                </a:solidFill>
              </a:endParaRPr>
            </a:p>
          </p:txBody>
        </p:sp>
      </p:grpSp>
      <p:sp>
        <p:nvSpPr>
          <p:cNvPr id="14" name="Rectangle 13">
            <a:extLst>
              <a:ext uri="{FF2B5EF4-FFF2-40B4-BE49-F238E27FC236}">
                <a16:creationId xmlns:a16="http://schemas.microsoft.com/office/drawing/2014/main" id="{BD6517FB-E705-2E68-EB57-2B12CCD978BD}"/>
              </a:ext>
            </a:extLst>
          </p:cNvPr>
          <p:cNvSpPr/>
          <p:nvPr/>
        </p:nvSpPr>
        <p:spPr>
          <a:xfrm>
            <a:off x="4987523" y="3885768"/>
            <a:ext cx="7296003" cy="707886"/>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VIẾT BÀI</a:t>
            </a:r>
            <a:endParaRPr lang="en-US" sz="4000" dirty="0">
              <a:solidFill>
                <a:prstClr val="black"/>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4F77CFB-B3CC-DC45-75A6-4D1468A35382}"/>
              </a:ext>
            </a:extLst>
          </p:cNvPr>
          <p:cNvGrpSpPr>
            <a:grpSpLocks noChangeAspect="1"/>
          </p:cNvGrpSpPr>
          <p:nvPr/>
        </p:nvGrpSpPr>
        <p:grpSpPr>
          <a:xfrm>
            <a:off x="7458299" y="1133547"/>
            <a:ext cx="2289065" cy="2289065"/>
            <a:chOff x="0" y="0"/>
            <a:chExt cx="495300" cy="495300"/>
          </a:xfrm>
        </p:grpSpPr>
        <p:sp>
          <p:nvSpPr>
            <p:cNvPr id="16" name="Freeform 25">
              <a:extLst>
                <a:ext uri="{FF2B5EF4-FFF2-40B4-BE49-F238E27FC236}">
                  <a16:creationId xmlns:a16="http://schemas.microsoft.com/office/drawing/2014/main" id="{8AFD77D5-A153-DB15-DEF2-03BC6D860D39}"/>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FDFD"/>
            </a:solidFill>
          </p:spPr>
          <p:txBody>
            <a:bodyPr/>
            <a:lstStyle/>
            <a:p>
              <a:endParaRPr lang="en-US"/>
            </a:p>
          </p:txBody>
        </p:sp>
        <p:sp>
          <p:nvSpPr>
            <p:cNvPr id="17" name="Freeform 26">
              <a:extLst>
                <a:ext uri="{FF2B5EF4-FFF2-40B4-BE49-F238E27FC236}">
                  <a16:creationId xmlns:a16="http://schemas.microsoft.com/office/drawing/2014/main" id="{52A6679C-8335-F08C-5FCA-C0C919E185B7}"/>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8CD7E7"/>
            </a:solidFill>
          </p:spPr>
          <p:txBody>
            <a:bodyPr/>
            <a:lstStyle/>
            <a:p>
              <a:endParaRPr lang="en-US"/>
            </a:p>
          </p:txBody>
        </p:sp>
      </p:grpSp>
      <p:grpSp>
        <p:nvGrpSpPr>
          <p:cNvPr id="18" name="Group 3">
            <a:extLst>
              <a:ext uri="{FF2B5EF4-FFF2-40B4-BE49-F238E27FC236}">
                <a16:creationId xmlns:a16="http://schemas.microsoft.com/office/drawing/2014/main" id="{BE54181B-6DB3-DDB9-E637-30879F32E2D2}"/>
              </a:ext>
            </a:extLst>
          </p:cNvPr>
          <p:cNvGrpSpPr/>
          <p:nvPr/>
        </p:nvGrpSpPr>
        <p:grpSpPr>
          <a:xfrm>
            <a:off x="11768223" y="4234711"/>
            <a:ext cx="4543718" cy="4343400"/>
            <a:chOff x="0" y="0"/>
            <a:chExt cx="753347" cy="875338"/>
          </a:xfrm>
        </p:grpSpPr>
        <p:sp>
          <p:nvSpPr>
            <p:cNvPr id="19" name="Freeform 4">
              <a:extLst>
                <a:ext uri="{FF2B5EF4-FFF2-40B4-BE49-F238E27FC236}">
                  <a16:creationId xmlns:a16="http://schemas.microsoft.com/office/drawing/2014/main" id="{E0A7C513-0707-995F-65D0-AA720BE25A9E}"/>
                </a:ext>
              </a:extLst>
            </p:cNvPr>
            <p:cNvSpPr/>
            <p:nvPr/>
          </p:nvSpPr>
          <p:spPr>
            <a:xfrm>
              <a:off x="0" y="0"/>
              <a:ext cx="753347" cy="875338"/>
            </a:xfrm>
            <a:custGeom>
              <a:avLst/>
              <a:gdLst/>
              <a:ahLst/>
              <a:cxnLst/>
              <a:rect l="l" t="t" r="r" b="b"/>
              <a:pathLst>
                <a:path w="753347" h="875338">
                  <a:moveTo>
                    <a:pt x="753347" y="0"/>
                  </a:moveTo>
                  <a:lnTo>
                    <a:pt x="753347" y="761038"/>
                  </a:lnTo>
                  <a:lnTo>
                    <a:pt x="376673" y="875338"/>
                  </a:lnTo>
                  <a:lnTo>
                    <a:pt x="0" y="761038"/>
                  </a:lnTo>
                  <a:lnTo>
                    <a:pt x="0" y="0"/>
                  </a:lnTo>
                  <a:lnTo>
                    <a:pt x="753347" y="0"/>
                  </a:lnTo>
                  <a:close/>
                </a:path>
              </a:pathLst>
            </a:custGeom>
            <a:solidFill>
              <a:srgbClr val="ECF0F3"/>
            </a:solidFill>
          </p:spPr>
          <p:txBody>
            <a:bodyPr/>
            <a:lstStyle/>
            <a:p>
              <a:endParaRPr lang="en-US"/>
            </a:p>
          </p:txBody>
        </p:sp>
        <p:sp>
          <p:nvSpPr>
            <p:cNvPr id="20" name="TextBox 5">
              <a:extLst>
                <a:ext uri="{FF2B5EF4-FFF2-40B4-BE49-F238E27FC236}">
                  <a16:creationId xmlns:a16="http://schemas.microsoft.com/office/drawing/2014/main" id="{E9EBA979-5B08-631C-29E1-EF95DB1FC528}"/>
                </a:ext>
              </a:extLst>
            </p:cNvPr>
            <p:cNvSpPr txBox="1"/>
            <p:nvPr/>
          </p:nvSpPr>
          <p:spPr>
            <a:xfrm>
              <a:off x="0" y="-57150"/>
              <a:ext cx="635000" cy="755650"/>
            </a:xfrm>
            <a:prstGeom prst="rect">
              <a:avLst/>
            </a:prstGeom>
          </p:spPr>
          <p:txBody>
            <a:bodyPr lIns="50800" tIns="50800" rIns="50800" bIns="50800" rtlCol="0" anchor="ctr"/>
            <a:lstStyle/>
            <a:p>
              <a:pPr algn="ctr">
                <a:lnSpc>
                  <a:spcPts val="2800"/>
                </a:lnSpc>
              </a:pPr>
              <a:endParaRPr>
                <a:solidFill>
                  <a:prstClr val="black"/>
                </a:solidFill>
              </a:endParaRPr>
            </a:p>
          </p:txBody>
        </p:sp>
      </p:grpSp>
      <p:sp>
        <p:nvSpPr>
          <p:cNvPr id="21" name="Rectangle 20">
            <a:extLst>
              <a:ext uri="{FF2B5EF4-FFF2-40B4-BE49-F238E27FC236}">
                <a16:creationId xmlns:a16="http://schemas.microsoft.com/office/drawing/2014/main" id="{B8875CC6-8451-9C01-FF82-CE82EE7E2964}"/>
              </a:ext>
            </a:extLst>
          </p:cNvPr>
          <p:cNvSpPr/>
          <p:nvPr/>
        </p:nvSpPr>
        <p:spPr>
          <a:xfrm>
            <a:off x="10424773" y="5118004"/>
            <a:ext cx="7296003" cy="1323439"/>
          </a:xfrm>
          <a:prstGeom prst="rect">
            <a:avLst/>
          </a:prstGeom>
        </p:spPr>
        <p:txBody>
          <a:bodyPr wrap="square">
            <a:spAutoFit/>
          </a:bodyPr>
          <a:lstStyle/>
          <a:p>
            <a:pPr algn="ctr"/>
            <a:r>
              <a:rPr lang="en-US" sz="4000" b="1" dirty="0">
                <a:solidFill>
                  <a:prstClr val="black"/>
                </a:solidFill>
                <a:latin typeface="Times New Roman" panose="02020603050405020304" pitchFamily="18" charset="0"/>
                <a:cs typeface="Times New Roman" panose="02020603050405020304" pitchFamily="18" charset="0"/>
              </a:rPr>
              <a:t>CHỈNH SỬA</a:t>
            </a:r>
          </a:p>
          <a:p>
            <a:pPr algn="ctr"/>
            <a:r>
              <a:rPr lang="en-US" sz="4000" b="1" dirty="0">
                <a:solidFill>
                  <a:prstClr val="black"/>
                </a:solidFill>
                <a:latin typeface="Times New Roman" panose="02020603050405020304" pitchFamily="18" charset="0"/>
                <a:cs typeface="Times New Roman" panose="02020603050405020304" pitchFamily="18" charset="0"/>
              </a:rPr>
              <a:t>BÀI VIẾT</a:t>
            </a:r>
            <a:endParaRPr lang="en-US" sz="4000" dirty="0">
              <a:solidFill>
                <a:prstClr val="black"/>
              </a:solidFill>
              <a:latin typeface="Times New Roman" panose="02020603050405020304" pitchFamily="18" charset="0"/>
              <a:cs typeface="Times New Roman" panose="02020603050405020304" pitchFamily="18" charset="0"/>
            </a:endParaRPr>
          </a:p>
        </p:txBody>
      </p:sp>
      <p:grpSp>
        <p:nvGrpSpPr>
          <p:cNvPr id="22" name="Group 24">
            <a:extLst>
              <a:ext uri="{FF2B5EF4-FFF2-40B4-BE49-F238E27FC236}">
                <a16:creationId xmlns:a16="http://schemas.microsoft.com/office/drawing/2014/main" id="{5B80D77A-E6BC-93A2-52FE-DAC488384662}"/>
              </a:ext>
            </a:extLst>
          </p:cNvPr>
          <p:cNvGrpSpPr>
            <a:grpSpLocks noChangeAspect="1"/>
          </p:cNvGrpSpPr>
          <p:nvPr/>
        </p:nvGrpSpPr>
        <p:grpSpPr>
          <a:xfrm>
            <a:off x="12868966" y="2415168"/>
            <a:ext cx="2289065" cy="2289065"/>
            <a:chOff x="0" y="0"/>
            <a:chExt cx="495300" cy="495300"/>
          </a:xfrm>
        </p:grpSpPr>
        <p:sp>
          <p:nvSpPr>
            <p:cNvPr id="23" name="Freeform 25">
              <a:extLst>
                <a:ext uri="{FF2B5EF4-FFF2-40B4-BE49-F238E27FC236}">
                  <a16:creationId xmlns:a16="http://schemas.microsoft.com/office/drawing/2014/main" id="{EA86340B-2F57-A2CC-424A-9E504873EC39}"/>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FDFD"/>
            </a:solidFill>
          </p:spPr>
          <p:txBody>
            <a:bodyPr/>
            <a:lstStyle/>
            <a:p>
              <a:endParaRPr lang="en-US"/>
            </a:p>
          </p:txBody>
        </p:sp>
        <p:sp>
          <p:nvSpPr>
            <p:cNvPr id="24" name="Freeform 26">
              <a:extLst>
                <a:ext uri="{FF2B5EF4-FFF2-40B4-BE49-F238E27FC236}">
                  <a16:creationId xmlns:a16="http://schemas.microsoft.com/office/drawing/2014/main" id="{47D47AA3-29F4-55E5-C354-1F53278BFA13}"/>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chemeClr val="accent6">
                <a:lumMod val="60000"/>
                <a:lumOff val="40000"/>
              </a:schemeClr>
            </a:solidFill>
          </p:spPr>
          <p:txBody>
            <a:bodyPr/>
            <a:lstStyle/>
            <a:p>
              <a:endParaRPr lang="en-US"/>
            </a:p>
          </p:txBody>
        </p:sp>
      </p:grpSp>
    </p:spTree>
    <p:extLst>
      <p:ext uri="{BB962C8B-B14F-4D97-AF65-F5344CB8AC3E}">
        <p14:creationId xmlns:p14="http://schemas.microsoft.com/office/powerpoint/2010/main" val="288939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2161</Words>
  <Application>Microsoft Office PowerPoint</Application>
  <PresentationFormat>Custom</PresentationFormat>
  <Paragraphs>92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Arial</vt:lpstr>
      <vt:lpstr>#9Slide07 SVNAppleberry</vt:lpstr>
      <vt:lpstr>Symbol</vt:lpstr>
      <vt:lpstr>Times New Roman</vt:lpstr>
      <vt:lpstr>Bubblebody Neue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Playful Modern Strategies For Exam Success Presentation</dc:title>
  <dc:creator>hoa pham</dc:creator>
  <cp:lastModifiedBy>hoa pham</cp:lastModifiedBy>
  <cp:revision>11</cp:revision>
  <dcterms:created xsi:type="dcterms:W3CDTF">2006-08-16T00:00:00Z</dcterms:created>
  <dcterms:modified xsi:type="dcterms:W3CDTF">2025-11-06T04:36:50Z</dcterms:modified>
  <dc:identifier>DAFrk53HlUg</dc:identifier>
</cp:coreProperties>
</file>