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Lst>
  <p:notesMasterIdLst>
    <p:notesMasterId r:id="rId30"/>
  </p:notesMasterIdLst>
  <p:sldIdLst>
    <p:sldId id="309" r:id="rId3"/>
    <p:sldId id="257" r:id="rId4"/>
    <p:sldId id="310" r:id="rId5"/>
    <p:sldId id="311" r:id="rId6"/>
    <p:sldId id="259" r:id="rId7"/>
    <p:sldId id="312" r:id="rId8"/>
    <p:sldId id="296" r:id="rId9"/>
    <p:sldId id="313" r:id="rId10"/>
    <p:sldId id="314" r:id="rId11"/>
    <p:sldId id="297" r:id="rId12"/>
    <p:sldId id="298" r:id="rId13"/>
    <p:sldId id="300" r:id="rId14"/>
    <p:sldId id="303" r:id="rId15"/>
    <p:sldId id="317" r:id="rId16"/>
    <p:sldId id="265" r:id="rId17"/>
    <p:sldId id="316" r:id="rId18"/>
    <p:sldId id="318" r:id="rId19"/>
    <p:sldId id="315" r:id="rId20"/>
    <p:sldId id="305" r:id="rId21"/>
    <p:sldId id="319" r:id="rId22"/>
    <p:sldId id="332" r:id="rId23"/>
    <p:sldId id="308" r:id="rId24"/>
    <p:sldId id="333" r:id="rId25"/>
    <p:sldId id="335" r:id="rId26"/>
    <p:sldId id="336" r:id="rId27"/>
    <p:sldId id="337" r:id="rId28"/>
    <p:sldId id="339" r:id="rId2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183"/>
    <a:srgbClr val="FFFFFF"/>
    <a:srgbClr val="4FDDB1"/>
    <a:srgbClr val="A6EED8"/>
    <a:srgbClr val="8D6B43"/>
    <a:srgbClr val="15B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58" d="100"/>
          <a:sy n="58" d="100"/>
        </p:scale>
        <p:origin x="952" y="3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51BA0DD-2C1F-4BBF-8873-010ADAF44425}" type="datetimeFigureOut">
              <a:rPr lang="zh-CN" altLang="en-US" smtClean="0"/>
              <a:t>2025/9/23</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256B7D7-24F9-4490-B2DA-DD66701C2C20}" type="slidenum">
              <a:rPr lang="zh-CN" altLang="en-US" smtClean="0"/>
              <a:t>‹#›</a:t>
            </a:fld>
            <a:endParaRPr lang="zh-CN" altLang="en-US"/>
          </a:p>
        </p:txBody>
      </p:sp>
    </p:spTree>
    <p:extLst>
      <p:ext uri="{BB962C8B-B14F-4D97-AF65-F5344CB8AC3E}">
        <p14:creationId xmlns:p14="http://schemas.microsoft.com/office/powerpoint/2010/main" val="258714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01558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89066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945090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518947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109436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317174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15</a:t>
            </a:fld>
            <a:endParaRPr lang="zh-CN" altLang="en-US"/>
          </a:p>
        </p:txBody>
      </p:sp>
    </p:spTree>
    <p:extLst>
      <p:ext uri="{BB962C8B-B14F-4D97-AF65-F5344CB8AC3E}">
        <p14:creationId xmlns:p14="http://schemas.microsoft.com/office/powerpoint/2010/main" val="1873976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63867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448167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221494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12810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2</a:t>
            </a:fld>
            <a:endParaRPr lang="zh-CN" altLang="en-US"/>
          </a:p>
        </p:txBody>
      </p:sp>
    </p:spTree>
    <p:extLst>
      <p:ext uri="{BB962C8B-B14F-4D97-AF65-F5344CB8AC3E}">
        <p14:creationId xmlns:p14="http://schemas.microsoft.com/office/powerpoint/2010/main" val="299956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162350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648825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01569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2642898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79595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833941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1814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5</a:t>
            </a:fld>
            <a:endParaRPr lang="zh-CN" altLang="en-US"/>
          </a:p>
        </p:txBody>
      </p:sp>
    </p:spTree>
    <p:extLst>
      <p:ext uri="{BB962C8B-B14F-4D97-AF65-F5344CB8AC3E}">
        <p14:creationId xmlns:p14="http://schemas.microsoft.com/office/powerpoint/2010/main" val="76676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639569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27354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409094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87329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508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5"/>
            <a:ext cx="10972800" cy="4525963"/>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6"/>
            <a:ext cx="2844800" cy="365125"/>
          </a:xfrm>
          <a:prstGeom prst="rect">
            <a:avLst/>
          </a:prstGeom>
        </p:spPr>
        <p:txBody>
          <a:bodyPr lIns="34247" tIns="17120" rIns="34247" bIns="17120"/>
          <a:lstStyle/>
          <a:p>
            <a:pPr defTabSz="1086632"/>
            <a:fld id="{7FE5A9CD-1CA5-4BB6-ABF6-C3DB2F9C09D1}" type="datetimeFigureOut">
              <a:rPr lang="en-US" sz="2133" smtClean="0">
                <a:solidFill>
                  <a:prstClr val="black"/>
                </a:solidFill>
              </a:rPr>
              <a:pPr defTabSz="1086632"/>
              <a:t>9/23/2025</a:t>
            </a:fld>
            <a:endParaRPr lang="en-US" sz="2133">
              <a:solidFill>
                <a:prstClr val="black"/>
              </a:solidFill>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lIns="34247" tIns="17120" rIns="34247" bIns="17120"/>
          <a:lstStyle/>
          <a:p>
            <a:pPr defTabSz="1086632"/>
            <a:endParaRPr lang="en-US" sz="2133">
              <a:solidFill>
                <a:prstClr val="black"/>
              </a:solidFill>
            </a:endParaRPr>
          </a:p>
        </p:txBody>
      </p:sp>
      <p:sp>
        <p:nvSpPr>
          <p:cNvPr id="6" name="Slide Number Placeholder 5"/>
          <p:cNvSpPr>
            <a:spLocks noGrp="1"/>
          </p:cNvSpPr>
          <p:nvPr>
            <p:ph type="sldNum" sz="quarter" idx="12"/>
          </p:nvPr>
        </p:nvSpPr>
        <p:spPr>
          <a:xfrm>
            <a:off x="8737600" y="6356356"/>
            <a:ext cx="2844800" cy="365125"/>
          </a:xfrm>
          <a:prstGeom prst="rect">
            <a:avLst/>
          </a:prstGeom>
        </p:spPr>
        <p:txBody>
          <a:bodyPr lIns="34247" tIns="17120" rIns="34247" bIns="17120"/>
          <a:lstStyle/>
          <a:p>
            <a:pPr defTabSz="1086632"/>
            <a:fld id="{E9E3A461-C528-4C33-83FA-271D1850C3B5}"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1124665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0" y="292103"/>
            <a:ext cx="10972800" cy="1384300"/>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609600" y="1905000"/>
            <a:ext cx="10972800" cy="41148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609600" y="6245225"/>
            <a:ext cx="2844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5" name="Rectangle 5"/>
          <p:cNvSpPr>
            <a:spLocks noGrp="1" noChangeArrowheads="1"/>
          </p:cNvSpPr>
          <p:nvPr>
            <p:ph type="ftr" sz="quarter" idx="11"/>
          </p:nvPr>
        </p:nvSpPr>
        <p:spPr>
          <a:xfrm>
            <a:off x="4165600" y="6245225"/>
            <a:ext cx="3860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6" name="Rectangle 6"/>
          <p:cNvSpPr>
            <a:spLocks noGrp="1" noChangeArrowheads="1"/>
          </p:cNvSpPr>
          <p:nvPr>
            <p:ph type="sldNum" sz="quarter" idx="12"/>
          </p:nvPr>
        </p:nvSpPr>
        <p:spPr>
          <a:xfrm>
            <a:off x="8737600" y="6245225"/>
            <a:ext cx="2844800" cy="476251"/>
          </a:xfrm>
          <a:prstGeom prst="rect">
            <a:avLst/>
          </a:prstGeom>
        </p:spPr>
        <p:txBody>
          <a:bodyPr lIns="81520" tIns="40760" rIns="81520" bIns="40760"/>
          <a:lstStyle>
            <a:lvl1pPr>
              <a:defRPr/>
            </a:lvl1pPr>
          </a:lstStyle>
          <a:p>
            <a:pPr defTabSz="1086632">
              <a:defRPr/>
            </a:pPr>
            <a:fld id="{E979D15E-7C97-46BA-A533-0FCFA23F6052}" type="slidenum">
              <a:rPr lang="en-US" sz="2133" smtClean="0">
                <a:solidFill>
                  <a:prstClr val="black"/>
                </a:solidFill>
              </a:rPr>
              <a:pPr defTabSz="1086632">
                <a:defRPr/>
              </a:pPr>
              <a:t>‹#›</a:t>
            </a:fld>
            <a:endParaRPr lang="en-US" sz="2133">
              <a:solidFill>
                <a:prstClr val="black"/>
              </a:solidFill>
            </a:endParaRPr>
          </a:p>
        </p:txBody>
      </p:sp>
    </p:spTree>
    <p:extLst>
      <p:ext uri="{BB962C8B-B14F-4D97-AF65-F5344CB8AC3E}">
        <p14:creationId xmlns:p14="http://schemas.microsoft.com/office/powerpoint/2010/main" val="308986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173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3" name="Rectangle 5"/>
          <p:cNvSpPr>
            <a:spLocks noGrp="1" noChangeArrowheads="1"/>
          </p:cNvSpPr>
          <p:nvPr>
            <p:ph type="ftr" sz="quarter" idx="11"/>
          </p:nvPr>
        </p:nvSpPr>
        <p:spPr>
          <a:xfrm>
            <a:off x="4165600" y="6245225"/>
            <a:ext cx="3860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4" name="Rectangle 6"/>
          <p:cNvSpPr>
            <a:spLocks noGrp="1" noChangeArrowheads="1"/>
          </p:cNvSpPr>
          <p:nvPr>
            <p:ph type="sldNum" sz="quarter" idx="12"/>
          </p:nvPr>
        </p:nvSpPr>
        <p:spPr>
          <a:xfrm>
            <a:off x="8737600" y="6245225"/>
            <a:ext cx="2844800" cy="476251"/>
          </a:xfrm>
          <a:prstGeom prst="rect">
            <a:avLst/>
          </a:prstGeom>
        </p:spPr>
        <p:txBody>
          <a:bodyPr lIns="34247" tIns="17120" rIns="34247" bIns="17120"/>
          <a:lstStyle>
            <a:lvl1pPr>
              <a:defRPr/>
            </a:lvl1pPr>
          </a:lstStyle>
          <a:p>
            <a:pPr defTabSz="1086632"/>
            <a:fld id="{475E0F57-EEA1-4A8B-9311-4AD2064A14C0}"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1566779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89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476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577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5" name="Rectangle 5"/>
          <p:cNvSpPr>
            <a:spLocks noGrp="1" noChangeArrowheads="1"/>
          </p:cNvSpPr>
          <p:nvPr>
            <p:ph type="ftr" sz="quarter" idx="11"/>
          </p:nvPr>
        </p:nvSpPr>
        <p:spPr>
          <a:xfrm>
            <a:off x="4165875" y="6245225"/>
            <a:ext cx="3860297"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6" name="Rectangle 6"/>
          <p:cNvSpPr>
            <a:spLocks noGrp="1" noChangeArrowheads="1"/>
          </p:cNvSpPr>
          <p:nvPr>
            <p:ph type="sldNum" sz="quarter" idx="12"/>
          </p:nvPr>
        </p:nvSpPr>
        <p:spPr>
          <a:xfrm>
            <a:off x="8737281" y="6245225"/>
            <a:ext cx="2845223" cy="476251"/>
          </a:xfrm>
          <a:prstGeom prst="rect">
            <a:avLst/>
          </a:prstGeom>
        </p:spPr>
        <p:txBody>
          <a:bodyPr lIns="34247" tIns="17120" rIns="34247" bIns="17120"/>
          <a:lstStyle>
            <a:lvl1pPr>
              <a:defRPr/>
            </a:lvl1pPr>
          </a:lstStyle>
          <a:p>
            <a:pPr defTabSz="1086632">
              <a:defRPr/>
            </a:pPr>
            <a:fld id="{BEF8FD80-C95D-4220-BF8B-01906B7B67AD}" type="slidenum">
              <a:rPr lang="en-US" sz="2133" smtClean="0">
                <a:solidFill>
                  <a:srgbClr val="000000"/>
                </a:solidFill>
              </a:rPr>
              <a:pPr defTabSz="1086632">
                <a:defRPr/>
              </a:pPr>
              <a:t>‹#›</a:t>
            </a:fld>
            <a:endParaRPr lang="en-US" sz="2133">
              <a:solidFill>
                <a:srgbClr val="000000"/>
              </a:solidFill>
            </a:endParaRPr>
          </a:p>
        </p:txBody>
      </p:sp>
    </p:spTree>
    <p:extLst>
      <p:ext uri="{BB962C8B-B14F-4D97-AF65-F5344CB8AC3E}">
        <p14:creationId xmlns:p14="http://schemas.microsoft.com/office/powerpoint/2010/main" val="24250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2025/9/23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矩形 10"/>
          <p:cNvSpPr/>
          <p:nvPr userDrawn="1"/>
        </p:nvSpPr>
        <p:spPr>
          <a:xfrm>
            <a:off x="8820528" y="64311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emf"/><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2025/9/23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457897" y="-3261555"/>
            <a:ext cx="12190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83255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ctr" defTabSz="1086632" rtl="0" eaLnBrk="1" latinLnBrk="0" hangingPunct="1">
        <a:spcBef>
          <a:spcPct val="0"/>
        </a:spcBef>
        <a:buNone/>
        <a:defRPr sz="5200" kern="1200">
          <a:solidFill>
            <a:schemeClr val="tx1"/>
          </a:solidFill>
          <a:latin typeface="+mj-lt"/>
          <a:ea typeface="+mj-ea"/>
          <a:cs typeface="+mj-cs"/>
        </a:defRPr>
      </a:lvl1pPr>
    </p:titleStyle>
    <p:bodyStyle>
      <a:lvl1pPr marL="407652" indent="-407652" algn="l" defTabSz="1086632"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883135" indent="-339502" algn="l" defTabSz="1086632" rtl="0" eaLnBrk="1" latinLnBrk="0" hangingPunct="1">
        <a:spcBef>
          <a:spcPct val="20000"/>
        </a:spcBef>
        <a:buFont typeface="Arial" panose="020B0604020202020204" pitchFamily="34" charset="0"/>
        <a:buChar char="–"/>
        <a:defRPr sz="3333" kern="1200">
          <a:solidFill>
            <a:schemeClr val="tx1"/>
          </a:solidFill>
          <a:latin typeface="+mn-lt"/>
          <a:ea typeface="+mn-ea"/>
          <a:cs typeface="+mn-cs"/>
        </a:defRPr>
      </a:lvl2pPr>
      <a:lvl3pPr marL="1358619" indent="-271661" algn="l" defTabSz="108663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1931"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5594"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8889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2540"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5853"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1916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6632" rtl="0" eaLnBrk="1" latinLnBrk="0" hangingPunct="1">
        <a:defRPr sz="2133" kern="1200">
          <a:solidFill>
            <a:schemeClr val="tx1"/>
          </a:solidFill>
          <a:latin typeface="+mn-lt"/>
          <a:ea typeface="+mn-ea"/>
          <a:cs typeface="+mn-cs"/>
        </a:defRPr>
      </a:lvl1pPr>
      <a:lvl2pPr marL="543322" algn="l" defTabSz="1086632" rtl="0" eaLnBrk="1" latinLnBrk="0" hangingPunct="1">
        <a:defRPr sz="2133" kern="1200">
          <a:solidFill>
            <a:schemeClr val="tx1"/>
          </a:solidFill>
          <a:latin typeface="+mn-lt"/>
          <a:ea typeface="+mn-ea"/>
          <a:cs typeface="+mn-cs"/>
        </a:defRPr>
      </a:lvl2pPr>
      <a:lvl3pPr marL="1086947" algn="l" defTabSz="1086632" rtl="0" eaLnBrk="1" latinLnBrk="0" hangingPunct="1">
        <a:defRPr sz="2133" kern="1200">
          <a:solidFill>
            <a:schemeClr val="tx1"/>
          </a:solidFill>
          <a:latin typeface="+mn-lt"/>
          <a:ea typeface="+mn-ea"/>
          <a:cs typeface="+mn-cs"/>
        </a:defRPr>
      </a:lvl3pPr>
      <a:lvl4pPr marL="1630289" algn="l" defTabSz="1086632" rtl="0" eaLnBrk="1" latinLnBrk="0" hangingPunct="1">
        <a:defRPr sz="2133" kern="1200">
          <a:solidFill>
            <a:schemeClr val="tx1"/>
          </a:solidFill>
          <a:latin typeface="+mn-lt"/>
          <a:ea typeface="+mn-ea"/>
          <a:cs typeface="+mn-cs"/>
        </a:defRPr>
      </a:lvl4pPr>
      <a:lvl5pPr marL="2173922" algn="l" defTabSz="1086632" rtl="0" eaLnBrk="1" latinLnBrk="0" hangingPunct="1">
        <a:defRPr sz="2133" kern="1200">
          <a:solidFill>
            <a:schemeClr val="tx1"/>
          </a:solidFill>
          <a:latin typeface="+mn-lt"/>
          <a:ea typeface="+mn-ea"/>
          <a:cs typeface="+mn-cs"/>
        </a:defRPr>
      </a:lvl5pPr>
      <a:lvl6pPr marL="2717236" algn="l" defTabSz="1086632" rtl="0" eaLnBrk="1" latinLnBrk="0" hangingPunct="1">
        <a:defRPr sz="2133" kern="1200">
          <a:solidFill>
            <a:schemeClr val="tx1"/>
          </a:solidFill>
          <a:latin typeface="+mn-lt"/>
          <a:ea typeface="+mn-ea"/>
          <a:cs typeface="+mn-cs"/>
        </a:defRPr>
      </a:lvl6pPr>
      <a:lvl7pPr marL="3260558" algn="l" defTabSz="1086632" rtl="0" eaLnBrk="1" latinLnBrk="0" hangingPunct="1">
        <a:defRPr sz="2133" kern="1200">
          <a:solidFill>
            <a:schemeClr val="tx1"/>
          </a:solidFill>
          <a:latin typeface="+mn-lt"/>
          <a:ea typeface="+mn-ea"/>
          <a:cs typeface="+mn-cs"/>
        </a:defRPr>
      </a:lvl7pPr>
      <a:lvl8pPr marL="3804201" algn="l" defTabSz="1086632" rtl="0" eaLnBrk="1" latinLnBrk="0" hangingPunct="1">
        <a:defRPr sz="2133" kern="1200">
          <a:solidFill>
            <a:schemeClr val="tx1"/>
          </a:solidFill>
          <a:latin typeface="+mn-lt"/>
          <a:ea typeface="+mn-ea"/>
          <a:cs typeface="+mn-cs"/>
        </a:defRPr>
      </a:lvl8pPr>
      <a:lvl9pPr marL="4347522" algn="l" defTabSz="1086632"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6" name="图片 5"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pic>
        <p:nvPicPr>
          <p:cNvPr id="23" name="Picture 22" descr="22858PICdbgea5Gz679dY_PIC2018.png"/>
          <p:cNvPicPr>
            <a:picLocks noChangeAspect="1"/>
          </p:cNvPicPr>
          <p:nvPr/>
        </p:nvPicPr>
        <p:blipFill>
          <a:blip r:embed="rId6" cstate="print"/>
          <a:stretch>
            <a:fillRect/>
          </a:stretch>
        </p:blipFill>
        <p:spPr>
          <a:xfrm flipH="1">
            <a:off x="353623" y="1959972"/>
            <a:ext cx="4597220" cy="4865400"/>
          </a:xfrm>
          <a:prstGeom prst="rect">
            <a:avLst/>
          </a:prstGeom>
        </p:spPr>
      </p:pic>
      <p:sp>
        <p:nvSpPr>
          <p:cNvPr id="24" name="Cloud Callout 23"/>
          <p:cNvSpPr/>
          <p:nvPr/>
        </p:nvSpPr>
        <p:spPr>
          <a:xfrm>
            <a:off x="4358785" y="1502451"/>
            <a:ext cx="5372650" cy="3209951"/>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950843" y="1877542"/>
            <a:ext cx="4329635" cy="2554545"/>
          </a:xfrm>
          <a:prstGeom prst="rect">
            <a:avLst/>
          </a:prstGeom>
        </p:spPr>
        <p:txBody>
          <a:bodyPr wrap="square">
            <a:spAutoFit/>
          </a:bodyPr>
          <a:lstStyle/>
          <a:p>
            <a:pPr algn="ct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em</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MC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liệt</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kê</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những</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tin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tức</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HÓT HÍT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trên</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mạng</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xã</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hội</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mà</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em</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quan</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tâm</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nhé</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7"/>
          <a:stretch>
            <a:fillRect/>
          </a:stretch>
        </p:blipFill>
        <p:spPr>
          <a:xfrm>
            <a:off x="631025" y="482050"/>
            <a:ext cx="11849900" cy="1115178"/>
          </a:xfrm>
          <a:prstGeom prst="rect">
            <a:avLst/>
          </a:prstGeom>
        </p:spPr>
      </p:pic>
    </p:spTree>
    <p:extLst>
      <p:ext uri="{BB962C8B-B14F-4D97-AF65-F5344CB8AC3E}">
        <p14:creationId xmlns:p14="http://schemas.microsoft.com/office/powerpoint/2010/main" val="2673731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3"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28"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33" name="矩形 1"/>
          <p:cNvSpPr/>
          <p:nvPr/>
        </p:nvSpPr>
        <p:spPr>
          <a:xfrm>
            <a:off x="1258457" y="1350870"/>
            <a:ext cx="3055064"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7"/>
          <p:cNvSpPr/>
          <p:nvPr/>
        </p:nvSpPr>
        <p:spPr>
          <a:xfrm>
            <a:off x="3853554" y="152096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2" name="Picture 1"/>
          <p:cNvPicPr>
            <a:picLocks noChangeAspect="1"/>
          </p:cNvPicPr>
          <p:nvPr/>
        </p:nvPicPr>
        <p:blipFill>
          <a:blip r:embed="rId5"/>
          <a:stretch>
            <a:fillRect/>
          </a:stretch>
        </p:blipFill>
        <p:spPr>
          <a:xfrm>
            <a:off x="1160317" y="1914014"/>
            <a:ext cx="3029226" cy="3441318"/>
          </a:xfrm>
          <a:prstGeom prst="rect">
            <a:avLst/>
          </a:prstGeom>
        </p:spPr>
      </p:pic>
      <p:sp>
        <p:nvSpPr>
          <p:cNvPr id="35" name="圆角矩形 32"/>
          <p:cNvSpPr/>
          <p:nvPr/>
        </p:nvSpPr>
        <p:spPr>
          <a:xfrm>
            <a:off x="5034134" y="1741535"/>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367" y="1635852"/>
            <a:ext cx="778604" cy="601427"/>
          </a:xfrm>
          <a:prstGeom prst="rect">
            <a:avLst/>
          </a:prstGeom>
        </p:spPr>
      </p:pic>
      <p:sp>
        <p:nvSpPr>
          <p:cNvPr id="40" name="圆角矩形 32"/>
          <p:cNvSpPr/>
          <p:nvPr/>
        </p:nvSpPr>
        <p:spPr>
          <a:xfrm>
            <a:off x="5034135" y="2810162"/>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368" y="2704479"/>
            <a:ext cx="778604" cy="601427"/>
          </a:xfrm>
          <a:prstGeom prst="rect">
            <a:avLst/>
          </a:prstGeom>
        </p:spPr>
      </p:pic>
      <p:sp>
        <p:nvSpPr>
          <p:cNvPr id="42" name="圆角矩形 32"/>
          <p:cNvSpPr/>
          <p:nvPr/>
        </p:nvSpPr>
        <p:spPr>
          <a:xfrm>
            <a:off x="5034247" y="3818872"/>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480" y="3713189"/>
            <a:ext cx="778604" cy="601427"/>
          </a:xfrm>
          <a:prstGeom prst="rect">
            <a:avLst/>
          </a:prstGeom>
        </p:spPr>
      </p:pic>
      <p:sp>
        <p:nvSpPr>
          <p:cNvPr id="45" name="圆角矩形 32"/>
          <p:cNvSpPr/>
          <p:nvPr/>
        </p:nvSpPr>
        <p:spPr>
          <a:xfrm>
            <a:off x="5034248" y="4887499"/>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481" y="4781816"/>
            <a:ext cx="778604" cy="601427"/>
          </a:xfrm>
          <a:prstGeom prst="rect">
            <a:avLst/>
          </a:prstGeom>
        </p:spPr>
      </p:pic>
      <p:sp>
        <p:nvSpPr>
          <p:cNvPr id="47" name="TextBox 46"/>
          <p:cNvSpPr txBox="1"/>
          <p:nvPr/>
        </p:nvSpPr>
        <p:spPr>
          <a:xfrm>
            <a:off x="5727715" y="1515346"/>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ràng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5803819" y="2583973"/>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dàn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bảo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5803819" y="3652600"/>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yếu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phi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50" name="TextBox 49"/>
          <p:cNvSpPr txBox="1"/>
          <p:nvPr/>
        </p:nvSpPr>
        <p:spPr>
          <a:xfrm>
            <a:off x="5803818" y="4721227"/>
            <a:ext cx="5541497" cy="1384995"/>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tăng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sức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dẫn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00129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80">
                                          <p:stCondLst>
                                            <p:cond delay="0"/>
                                          </p:stCondLst>
                                        </p:cTn>
                                        <p:tgtEl>
                                          <p:spTgt spid="34"/>
                                        </p:tgtEl>
                                      </p:cBhvr>
                                    </p:animEffect>
                                    <p:anim calcmode="lin" valueType="num">
                                      <p:cBhvr>
                                        <p:cTn id="2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29" dur="26">
                                          <p:stCondLst>
                                            <p:cond delay="650"/>
                                          </p:stCondLst>
                                        </p:cTn>
                                        <p:tgtEl>
                                          <p:spTgt spid="34"/>
                                        </p:tgtEl>
                                      </p:cBhvr>
                                      <p:to x="100000" y="60000"/>
                                    </p:animScale>
                                    <p:animScale>
                                      <p:cBhvr>
                                        <p:cTn id="30" dur="166" decel="50000">
                                          <p:stCondLst>
                                            <p:cond delay="676"/>
                                          </p:stCondLst>
                                        </p:cTn>
                                        <p:tgtEl>
                                          <p:spTgt spid="34"/>
                                        </p:tgtEl>
                                      </p:cBhvr>
                                      <p:to x="100000" y="100000"/>
                                    </p:animScale>
                                    <p:animScale>
                                      <p:cBhvr>
                                        <p:cTn id="31" dur="26">
                                          <p:stCondLst>
                                            <p:cond delay="1312"/>
                                          </p:stCondLst>
                                        </p:cTn>
                                        <p:tgtEl>
                                          <p:spTgt spid="34"/>
                                        </p:tgtEl>
                                      </p:cBhvr>
                                      <p:to x="100000" y="80000"/>
                                    </p:animScale>
                                    <p:animScale>
                                      <p:cBhvr>
                                        <p:cTn id="32" dur="166" decel="50000">
                                          <p:stCondLst>
                                            <p:cond delay="1338"/>
                                          </p:stCondLst>
                                        </p:cTn>
                                        <p:tgtEl>
                                          <p:spTgt spid="34"/>
                                        </p:tgtEl>
                                      </p:cBhvr>
                                      <p:to x="100000" y="100000"/>
                                    </p:animScale>
                                    <p:animScale>
                                      <p:cBhvr>
                                        <p:cTn id="33" dur="26">
                                          <p:stCondLst>
                                            <p:cond delay="1642"/>
                                          </p:stCondLst>
                                        </p:cTn>
                                        <p:tgtEl>
                                          <p:spTgt spid="34"/>
                                        </p:tgtEl>
                                      </p:cBhvr>
                                      <p:to x="100000" y="90000"/>
                                    </p:animScale>
                                    <p:animScale>
                                      <p:cBhvr>
                                        <p:cTn id="34" dur="166" decel="50000">
                                          <p:stCondLst>
                                            <p:cond delay="1668"/>
                                          </p:stCondLst>
                                        </p:cTn>
                                        <p:tgtEl>
                                          <p:spTgt spid="34"/>
                                        </p:tgtEl>
                                      </p:cBhvr>
                                      <p:to x="100000" y="100000"/>
                                    </p:animScale>
                                    <p:animScale>
                                      <p:cBhvr>
                                        <p:cTn id="35" dur="26">
                                          <p:stCondLst>
                                            <p:cond delay="1808"/>
                                          </p:stCondLst>
                                        </p:cTn>
                                        <p:tgtEl>
                                          <p:spTgt spid="34"/>
                                        </p:tgtEl>
                                      </p:cBhvr>
                                      <p:to x="100000" y="95000"/>
                                    </p:animScale>
                                    <p:animScale>
                                      <p:cBhvr>
                                        <p:cTn id="36" dur="166" decel="50000">
                                          <p:stCondLst>
                                            <p:cond delay="1834"/>
                                          </p:stCondLst>
                                        </p:cTn>
                                        <p:tgtEl>
                                          <p:spTgt spid="3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80">
                                          <p:stCondLst>
                                            <p:cond delay="0"/>
                                          </p:stCondLst>
                                        </p:cTn>
                                        <p:tgtEl>
                                          <p:spTgt spid="33"/>
                                        </p:tgtEl>
                                      </p:cBhvr>
                                    </p:animEffect>
                                    <p:anim calcmode="lin" valueType="num">
                                      <p:cBhvr>
                                        <p:cTn id="4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5" dur="26">
                                          <p:stCondLst>
                                            <p:cond delay="650"/>
                                          </p:stCondLst>
                                        </p:cTn>
                                        <p:tgtEl>
                                          <p:spTgt spid="33"/>
                                        </p:tgtEl>
                                      </p:cBhvr>
                                      <p:to x="100000" y="60000"/>
                                    </p:animScale>
                                    <p:animScale>
                                      <p:cBhvr>
                                        <p:cTn id="46" dur="166" decel="50000">
                                          <p:stCondLst>
                                            <p:cond delay="676"/>
                                          </p:stCondLst>
                                        </p:cTn>
                                        <p:tgtEl>
                                          <p:spTgt spid="33"/>
                                        </p:tgtEl>
                                      </p:cBhvr>
                                      <p:to x="100000" y="100000"/>
                                    </p:animScale>
                                    <p:animScale>
                                      <p:cBhvr>
                                        <p:cTn id="47" dur="26">
                                          <p:stCondLst>
                                            <p:cond delay="1312"/>
                                          </p:stCondLst>
                                        </p:cTn>
                                        <p:tgtEl>
                                          <p:spTgt spid="33"/>
                                        </p:tgtEl>
                                      </p:cBhvr>
                                      <p:to x="100000" y="80000"/>
                                    </p:animScale>
                                    <p:animScale>
                                      <p:cBhvr>
                                        <p:cTn id="48" dur="166" decel="50000">
                                          <p:stCondLst>
                                            <p:cond delay="1338"/>
                                          </p:stCondLst>
                                        </p:cTn>
                                        <p:tgtEl>
                                          <p:spTgt spid="33"/>
                                        </p:tgtEl>
                                      </p:cBhvr>
                                      <p:to x="100000" y="100000"/>
                                    </p:animScale>
                                    <p:animScale>
                                      <p:cBhvr>
                                        <p:cTn id="49" dur="26">
                                          <p:stCondLst>
                                            <p:cond delay="1642"/>
                                          </p:stCondLst>
                                        </p:cTn>
                                        <p:tgtEl>
                                          <p:spTgt spid="33"/>
                                        </p:tgtEl>
                                      </p:cBhvr>
                                      <p:to x="100000" y="90000"/>
                                    </p:animScale>
                                    <p:animScale>
                                      <p:cBhvr>
                                        <p:cTn id="50" dur="166" decel="50000">
                                          <p:stCondLst>
                                            <p:cond delay="1668"/>
                                          </p:stCondLst>
                                        </p:cTn>
                                        <p:tgtEl>
                                          <p:spTgt spid="33"/>
                                        </p:tgtEl>
                                      </p:cBhvr>
                                      <p:to x="100000" y="100000"/>
                                    </p:animScale>
                                    <p:animScale>
                                      <p:cBhvr>
                                        <p:cTn id="51" dur="26">
                                          <p:stCondLst>
                                            <p:cond delay="1808"/>
                                          </p:stCondLst>
                                        </p:cTn>
                                        <p:tgtEl>
                                          <p:spTgt spid="33"/>
                                        </p:tgtEl>
                                      </p:cBhvr>
                                      <p:to x="100000" y="95000"/>
                                    </p:animScale>
                                    <p:animScale>
                                      <p:cBhvr>
                                        <p:cTn id="52" dur="166" decel="50000">
                                          <p:stCondLst>
                                            <p:cond delay="1834"/>
                                          </p:stCondLst>
                                        </p:cTn>
                                        <p:tgtEl>
                                          <p:spTgt spid="33"/>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down)">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down)">
                                      <p:cBhvr>
                                        <p:cTn id="68" dur="500"/>
                                        <p:tgtEl>
                                          <p:spTgt spid="40"/>
                                        </p:tgtEl>
                                      </p:cBhvr>
                                    </p:animEffect>
                                  </p:childTnLst>
                                </p:cTn>
                              </p:par>
                              <p:par>
                                <p:cTn id="69" presetID="22" presetClass="entr" presetSubtype="4"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par>
                                <p:cTn id="80" presetID="22" presetClass="entr" presetSubtype="4"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down)">
                                      <p:cBhvr>
                                        <p:cTn id="82" dur="500"/>
                                        <p:tgtEl>
                                          <p:spTgt spid="43"/>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down)">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down)">
                                      <p:cBhvr>
                                        <p:cTn id="90" dur="500"/>
                                        <p:tgtEl>
                                          <p:spTgt spid="45"/>
                                        </p:tgtEl>
                                      </p:cBhvr>
                                    </p:animEffect>
                                  </p:childTnLst>
                                </p:cTn>
                              </p:par>
                              <p:par>
                                <p:cTn id="91" presetID="22" presetClass="entr" presetSubtype="4"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wipe(down)">
                                      <p:cBhvr>
                                        <p:cTn id="93" dur="500"/>
                                        <p:tgtEl>
                                          <p:spTgt spid="46"/>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0" grpId="0" animBg="1"/>
      <p:bldP spid="42" grpId="0" animBg="1"/>
      <p:bldP spid="45" grpId="0" animBg="1"/>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III. SAU KHI NÓI</a:t>
            </a:r>
          </a:p>
        </p:txBody>
      </p:sp>
      <p:graphicFrame>
        <p:nvGraphicFramePr>
          <p:cNvPr id="2" name="Table 1"/>
          <p:cNvGraphicFramePr>
            <a:graphicFrameLocks noGrp="1"/>
          </p:cNvGraphicFramePr>
          <p:nvPr>
            <p:extLst>
              <p:ext uri="{D42A27DB-BD31-4B8C-83A1-F6EECF244321}">
                <p14:modId xmlns:p14="http://schemas.microsoft.com/office/powerpoint/2010/main" val="3771288444"/>
              </p:ext>
            </p:extLst>
          </p:nvPr>
        </p:nvGraphicFramePr>
        <p:xfrm>
          <a:off x="1119118" y="1487607"/>
          <a:ext cx="10031104" cy="4770120"/>
        </p:xfrm>
        <a:graphic>
          <a:graphicData uri="http://schemas.openxmlformats.org/drawingml/2006/table">
            <a:tbl>
              <a:tblPr>
                <a:tableStyleId>{5940675A-B579-460E-94D1-54222C63F5DA}</a:tableStyleId>
              </a:tblPr>
              <a:tblGrid>
                <a:gridCol w="4762242">
                  <a:extLst>
                    <a:ext uri="{9D8B030D-6E8A-4147-A177-3AD203B41FA5}">
                      <a16:colId xmlns:a16="http://schemas.microsoft.com/office/drawing/2014/main" val="20000"/>
                    </a:ext>
                  </a:extLst>
                </a:gridCol>
                <a:gridCol w="5268862">
                  <a:extLst>
                    <a:ext uri="{9D8B030D-6E8A-4147-A177-3AD203B41FA5}">
                      <a16:colId xmlns:a16="http://schemas.microsoft.com/office/drawing/2014/main" val="20001"/>
                    </a:ext>
                  </a:extLst>
                </a:gridCol>
              </a:tblGrid>
              <a:tr h="330945">
                <a:tc>
                  <a:txBody>
                    <a:bodyPr/>
                    <a:lstStyle/>
                    <a:p>
                      <a:pPr algn="ctr"/>
                      <a:r>
                        <a:rPr lang="vi-VN" sz="2800" b="1" dirty="0">
                          <a:effectLst/>
                          <a:latin typeface="Times New Roman" panose="02020603050405020304" pitchFamily="18" charset="0"/>
                          <a:cs typeface="Times New Roman" panose="02020603050405020304" pitchFamily="18" charset="0"/>
                        </a:rPr>
                        <a:t>Người nghe</a:t>
                      </a:r>
                      <a:endParaRPr lang="vi-VN" sz="2800" b="1"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solidFill>
                      <a:schemeClr val="accent5">
                        <a:lumMod val="20000"/>
                        <a:lumOff val="80000"/>
                      </a:schemeClr>
                    </a:solidFill>
                  </a:tcPr>
                </a:tc>
                <a:tc>
                  <a:txBody>
                    <a:bodyPr/>
                    <a:lstStyle/>
                    <a:p>
                      <a:pPr algn="ctr"/>
                      <a:r>
                        <a:rPr lang="vi-VN" sz="2800" b="1" dirty="0">
                          <a:effectLst/>
                          <a:latin typeface="Times New Roman" panose="02020603050405020304" pitchFamily="18" charset="0"/>
                          <a:cs typeface="Times New Roman" panose="02020603050405020304" pitchFamily="18" charset="0"/>
                        </a:rPr>
                        <a:t>Người nói</a:t>
                      </a:r>
                      <a:endParaRPr lang="vi-VN" sz="2800" b="1"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solidFill>
                      <a:schemeClr val="accent5">
                        <a:lumMod val="20000"/>
                        <a:lumOff val="80000"/>
                      </a:schemeClr>
                    </a:solidFill>
                  </a:tcPr>
                </a:tc>
                <a:extLst>
                  <a:ext uri="{0D108BD9-81ED-4DB2-BD59-A6C34878D82A}">
                    <a16:rowId xmlns:a16="http://schemas.microsoft.com/office/drawing/2014/main" val="10000"/>
                  </a:ext>
                </a:extLst>
              </a:tr>
              <a:tr h="3817975">
                <a:tc>
                  <a:txBody>
                    <a:bodyPr/>
                    <a:lstStyle/>
                    <a:p>
                      <a:r>
                        <a:rPr lang="vi-VN" sz="2800" dirty="0">
                          <a:effectLst/>
                          <a:latin typeface="Times New Roman" panose="02020603050405020304" pitchFamily="18" charset="0"/>
                          <a:cs typeface="Times New Roman" panose="02020603050405020304" pitchFamily="18" charset="0"/>
                        </a:rPr>
                        <a:t>Trao đổi về bài nói với tinh thần xây dựng và tôn trọng. Có thể trao đổi một số nội dung như:</a:t>
                      </a:r>
                    </a:p>
                    <a:p>
                      <a:r>
                        <a:rPr lang="vi-VN" sz="2800" dirty="0">
                          <a:effectLst/>
                          <a:latin typeface="Times New Roman" panose="02020603050405020304" pitchFamily="18" charset="0"/>
                          <a:cs typeface="Times New Roman" panose="02020603050405020304" pitchFamily="18" charset="0"/>
                        </a:rPr>
                        <a:t>+ Những nội dung (hoặc những điểm) còn chưa rõ trong bài trình bày.</a:t>
                      </a:r>
                    </a:p>
                    <a:p>
                      <a:r>
                        <a:rPr lang="vi-VN" sz="2800" dirty="0">
                          <a:effectLst/>
                          <a:latin typeface="Times New Roman" panose="02020603050405020304" pitchFamily="18" charset="0"/>
                          <a:cs typeface="Times New Roman" panose="02020603050405020304" pitchFamily="18" charset="0"/>
                        </a:rPr>
                        <a:t>+ Đóng góp chính của người nói trên vấn đề đang trao đổi.</a:t>
                      </a:r>
                    </a:p>
                    <a:p>
                      <a:r>
                        <a:rPr lang="vi-VN" sz="2800" dirty="0">
                          <a:effectLst/>
                          <a:latin typeface="Times New Roman" panose="02020603050405020304" pitchFamily="18" charset="0"/>
                          <a:cs typeface="Times New Roman" panose="02020603050405020304" pitchFamily="18" charset="0"/>
                        </a:rPr>
                        <a:t>+ Lí lẽ và bằng chứng mà người nói sử dụng.</a:t>
                      </a:r>
                      <a:endParaRPr lang="vi-VN" sz="2800"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tc>
                <a:tc>
                  <a:txBody>
                    <a:bodyPr/>
                    <a:lstStyle/>
                    <a:p>
                      <a:r>
                        <a:rPr lang="vi-VN" sz="2800" dirty="0">
                          <a:effectLst/>
                          <a:latin typeface="Times New Roman" panose="02020603050405020304" pitchFamily="18" charset="0"/>
                          <a:cs typeface="Times New Roman" panose="02020603050405020304" pitchFamily="18" charset="0"/>
                        </a:rPr>
                        <a:t>Lắng nghe, phản hồi những ý kiến của người nghe với tinh thần cầu thị:</a:t>
                      </a:r>
                    </a:p>
                    <a:p>
                      <a:r>
                        <a:rPr lang="vi-VN" sz="2800" dirty="0">
                          <a:effectLst/>
                          <a:latin typeface="Times New Roman" panose="02020603050405020304" pitchFamily="18" charset="0"/>
                          <a:cs typeface="Times New Roman" panose="02020603050405020304" pitchFamily="18" charset="0"/>
                        </a:rPr>
                        <a:t>+ Giải thích thêm những chỗ người nghe chưa rõ.</a:t>
                      </a:r>
                    </a:p>
                    <a:p>
                      <a:r>
                        <a:rPr lang="vi-VN" sz="2800" dirty="0">
                          <a:effectLst/>
                          <a:latin typeface="Times New Roman" panose="02020603050405020304" pitchFamily="18" charset="0"/>
                          <a:cs typeface="Times New Roman" panose="02020603050405020304" pitchFamily="18" charset="0"/>
                        </a:rPr>
                        <a:t>+ Tiếp thu những ý kiến góp ý mà em cho là xác đáng.</a:t>
                      </a:r>
                    </a:p>
                    <a:p>
                      <a:r>
                        <a:rPr lang="vi-VN" sz="2800" dirty="0">
                          <a:effectLst/>
                          <a:latin typeface="Times New Roman" panose="02020603050405020304" pitchFamily="18" charset="0"/>
                          <a:cs typeface="Times New Roman" panose="02020603050405020304" pitchFamily="18" charset="0"/>
                        </a:rPr>
                        <a:t>+ Bổ sung lí lẽ, bằng chứng để bảo vệ ý kiến của mình nếu nhận thấy ý kiến đó đúng.</a:t>
                      </a:r>
                      <a:endParaRPr lang="vi-VN" sz="2800"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3820249"/>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grpSp>
        <p:nvGrpSpPr>
          <p:cNvPr id="47" name="组合 46"/>
          <p:cNvGrpSpPr/>
          <p:nvPr/>
        </p:nvGrpSpPr>
        <p:grpSpPr>
          <a:xfrm>
            <a:off x="2673633" y="1365985"/>
            <a:ext cx="6697595" cy="863599"/>
            <a:chOff x="2666845" y="2570631"/>
            <a:chExt cx="6697595" cy="863599"/>
          </a:xfrm>
        </p:grpSpPr>
        <p:cxnSp>
          <p:nvCxnSpPr>
            <p:cNvPr id="48"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pic>
        <p:nvPicPr>
          <p:cNvPr id="6" name="图片 5"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pic>
        <p:nvPicPr>
          <p:cNvPr id="36" name="Picture 35"/>
          <p:cNvPicPr>
            <a:picLocks noChangeAspect="1"/>
          </p:cNvPicPr>
          <p:nvPr/>
        </p:nvPicPr>
        <p:blipFill>
          <a:blip r:embed="rId6"/>
          <a:stretch>
            <a:fillRect/>
          </a:stretch>
        </p:blipFill>
        <p:spPr>
          <a:xfrm>
            <a:off x="1902375" y="287774"/>
            <a:ext cx="8537447" cy="1555477"/>
          </a:xfrm>
          <a:prstGeom prst="rect">
            <a:avLst/>
          </a:prstGeom>
        </p:spPr>
      </p:pic>
      <p:sp>
        <p:nvSpPr>
          <p:cNvPr id="37" name="TextBox 36"/>
          <p:cNvSpPr txBox="1"/>
          <p:nvPr/>
        </p:nvSpPr>
        <p:spPr>
          <a:xfrm>
            <a:off x="1096238" y="2126027"/>
            <a:ext cx="2827574" cy="2031325"/>
          </a:xfrm>
          <a:prstGeom prst="rect">
            <a:avLst/>
          </a:prstGeom>
          <a:noFill/>
        </p:spPr>
        <p:txBody>
          <a:bodyPr wrap="square" rtlCol="0">
            <a:spAutoFit/>
          </a:bodyPr>
          <a:lstStyle/>
          <a:p>
            <a:pPr algn="ctr">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bị</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nghệ</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4348744" y="2126025"/>
            <a:ext cx="3444128" cy="2031325"/>
          </a:xfrm>
          <a:prstGeom prst="rect">
            <a:avLst/>
          </a:prstGeom>
          <a:noFill/>
        </p:spPr>
        <p:txBody>
          <a:bodyPr wrap="square" rtlCol="0">
            <a:spAutoFit/>
          </a:bodyPr>
          <a:lstStyle/>
          <a:p>
            <a:pPr algn="ctr">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nguyện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vọng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thấu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hiểu</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8412946" y="2126024"/>
            <a:ext cx="2523920" cy="2031325"/>
          </a:xfrm>
          <a:prstGeom prst="rect">
            <a:avLst/>
          </a:prstGeom>
          <a:noFill/>
        </p:spPr>
        <p:txBody>
          <a:bodyPr wrap="square" rtlCol="0">
            <a:spAutoFit/>
          </a:bodyPr>
          <a:lstStyle/>
          <a:p>
            <a:pPr algn="ctr">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ngoài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23" name="Picture 22"/>
          <p:cNvPicPr>
            <a:picLocks noChangeAspect="1"/>
          </p:cNvPicPr>
          <p:nvPr/>
        </p:nvPicPr>
        <p:blipFill>
          <a:blip r:embed="rId7"/>
          <a:stretch>
            <a:fillRect/>
          </a:stretch>
        </p:blipFill>
        <p:spPr>
          <a:xfrm>
            <a:off x="1070663" y="4196156"/>
            <a:ext cx="2778990" cy="2019436"/>
          </a:xfrm>
          <a:prstGeom prst="rect">
            <a:avLst/>
          </a:prstGeom>
        </p:spPr>
      </p:pic>
      <p:pic>
        <p:nvPicPr>
          <p:cNvPr id="24" name="Picture 23"/>
          <p:cNvPicPr>
            <a:picLocks noChangeAspect="1"/>
          </p:cNvPicPr>
          <p:nvPr/>
        </p:nvPicPr>
        <p:blipFill>
          <a:blip r:embed="rId8"/>
          <a:stretch>
            <a:fillRect/>
          </a:stretch>
        </p:blipFill>
        <p:spPr>
          <a:xfrm>
            <a:off x="4553472" y="4176543"/>
            <a:ext cx="3034672" cy="2019436"/>
          </a:xfrm>
          <a:prstGeom prst="rect">
            <a:avLst/>
          </a:prstGeom>
        </p:spPr>
      </p:pic>
      <p:pic>
        <p:nvPicPr>
          <p:cNvPr id="25" name="Picture 24"/>
          <p:cNvPicPr>
            <a:picLocks noChangeAspect="1"/>
          </p:cNvPicPr>
          <p:nvPr/>
        </p:nvPicPr>
        <p:blipFill>
          <a:blip r:embed="rId9"/>
          <a:stretch>
            <a:fillRect/>
          </a:stretch>
        </p:blipFill>
        <p:spPr>
          <a:xfrm>
            <a:off x="8222856" y="4157350"/>
            <a:ext cx="3003209" cy="2030919"/>
          </a:xfrm>
          <a:prstGeom prst="rect">
            <a:avLst/>
          </a:prstGeom>
        </p:spPr>
      </p:pic>
    </p:spTree>
    <p:extLst>
      <p:ext uri="{BB962C8B-B14F-4D97-AF65-F5344CB8AC3E}">
        <p14:creationId xmlns:p14="http://schemas.microsoft.com/office/powerpoint/2010/main" val="24948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46" name="图片 45"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23780" y="4994275"/>
            <a:ext cx="2396490" cy="2344420"/>
          </a:xfrm>
          <a:prstGeom prst="rect">
            <a:avLst/>
          </a:prstGeom>
        </p:spPr>
      </p:pic>
      <p:pic>
        <p:nvPicPr>
          <p:cNvPr id="3" name="Picture 2"/>
          <p:cNvPicPr>
            <a:picLocks noChangeAspect="1"/>
          </p:cNvPicPr>
          <p:nvPr/>
        </p:nvPicPr>
        <p:blipFill>
          <a:blip r:embed="rId6"/>
          <a:stretch>
            <a:fillRect/>
          </a:stretch>
        </p:blipFill>
        <p:spPr>
          <a:xfrm>
            <a:off x="1491564" y="238944"/>
            <a:ext cx="5593982" cy="2539374"/>
          </a:xfrm>
          <a:prstGeom prst="rect">
            <a:avLst/>
          </a:prstGeom>
        </p:spPr>
      </p:pic>
      <p:pic>
        <p:nvPicPr>
          <p:cNvPr id="8" name="Picture 7"/>
          <p:cNvPicPr>
            <a:picLocks noChangeAspect="1"/>
          </p:cNvPicPr>
          <p:nvPr/>
        </p:nvPicPr>
        <p:blipFill>
          <a:blip r:embed="rId7"/>
          <a:stretch>
            <a:fillRect/>
          </a:stretch>
        </p:blipFill>
        <p:spPr>
          <a:xfrm>
            <a:off x="5459104" y="2387701"/>
            <a:ext cx="6732896" cy="4480436"/>
          </a:xfrm>
          <a:prstGeom prst="rect">
            <a:avLst/>
          </a:prstGeom>
        </p:spPr>
      </p:pic>
    </p:spTree>
    <p:extLst>
      <p:ext uri="{BB962C8B-B14F-4D97-AF65-F5344CB8AC3E}">
        <p14:creationId xmlns:p14="http://schemas.microsoft.com/office/powerpoint/2010/main" val="1444860873"/>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4401205"/>
          </a:xfrm>
          <a:prstGeom prst="rect">
            <a:avLst/>
          </a:prstGeom>
        </p:spPr>
        <p:txBody>
          <a:bodyPr wrap="square">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Ví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a:t>
            </a:r>
            <a:r>
              <a:rPr lang="en-US" sz="2800" b="1" i="1" dirty="0" err="1">
                <a:solidFill>
                  <a:srgbClr val="FF0000"/>
                </a:solidFill>
                <a:latin typeface="Times New Roman" panose="02020603050405020304" pitchFamily="18" charset="0"/>
                <a:cs typeface="Times New Roman" panose="02020603050405020304" pitchFamily="18" charset="0"/>
              </a:rPr>
              <a:t>Trẻ</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em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được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người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lớn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lắng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nghe</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thấu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hiểu</a:t>
            </a:r>
            <a:r>
              <a:rPr lang="en-US" sz="2800" b="1" i="1" dirty="0">
                <a:solidFill>
                  <a:srgbClr val="FF0000"/>
                </a:solidFill>
                <a:latin typeface="Times New Roman" panose="02020603050405020304" pitchFamily="18" charset="0"/>
                <a:cs typeface="Times New Roman" panose="02020603050405020304" pitchFamily="18" charset="0"/>
              </a:rPr>
              <a:t>”</a:t>
            </a:r>
          </a:p>
          <a:p>
            <a:pPr algn="just"/>
            <a:r>
              <a:rPr lang="en-US" sz="2800" dirty="0">
                <a:solidFill>
                  <a:srgbClr val="222222"/>
                </a:solidFill>
                <a:latin typeface="Times New Roman" panose="02020603050405020304" pitchFamily="18" charset="0"/>
                <a:cs typeface="Times New Roman" panose="02020603050405020304" pitchFamily="18" charset="0"/>
              </a:rPr>
              <a:t>       </a:t>
            </a:r>
            <a:r>
              <a:rPr lang="vi-VN" sz="2800" dirty="0">
                <a:solidFill>
                  <a:srgbClr val="222222"/>
                </a:solidFill>
                <a:latin typeface="Times New Roman" panose="02020603050405020304" pitchFamily="18" charset="0"/>
                <a:cs typeface="Times New Roman" panose="02020603050405020304" pitchFamily="18" charset="0"/>
              </a:rPr>
              <a:t>Kính chào thầy cô và các bạn. Tôi tên là…………học sinh………trường……… </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Hôm</a:t>
            </a:r>
            <a:r>
              <a:rPr lang="en-US" sz="2800" dirty="0">
                <a:solidFill>
                  <a:srgbClr val="222222"/>
                </a:solidFill>
                <a:latin typeface="Times New Roman" panose="02020603050405020304" pitchFamily="18" charset="0"/>
                <a:cs typeface="Times New Roman" panose="02020603050405020304" pitchFamily="18" charset="0"/>
              </a:rPr>
              <a:t> nay, </a:t>
            </a:r>
            <a:r>
              <a:rPr lang="en-US" sz="2800" dirty="0" err="1">
                <a:solidFill>
                  <a:srgbClr val="222222"/>
                </a:solidFill>
                <a:latin typeface="Times New Roman" panose="02020603050405020304" pitchFamily="18" charset="0"/>
                <a:cs typeface="Times New Roman" panose="02020603050405020304" pitchFamily="18" charset="0"/>
              </a:rPr>
              <a:t>tôi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sẽ</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cùng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các</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bạn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trao</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đổi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về</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một</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vấn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đề</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đó</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là</a:t>
            </a:r>
            <a:r>
              <a:rPr lang="en-US" sz="2800" dirty="0">
                <a:solidFill>
                  <a:srgbClr val="222222"/>
                </a:solidFill>
                <a:latin typeface="Times New Roman" panose="02020603050405020304" pitchFamily="18" charset="0"/>
                <a:cs typeface="Times New Roman" panose="02020603050405020304" pitchFamily="18" charset="0"/>
              </a:rPr>
              <a:t> </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Trẻ</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nỏi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ước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mơ</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chúng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gửi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bậc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cha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mẹ</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Mục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đích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muốn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gắn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giữa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viên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rằng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hạnh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phúc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thì</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cùng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nhé</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b="1" i="1"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21499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4893647"/>
          </a:xfrm>
          <a:prstGeom prst="rect">
            <a:avLst/>
          </a:prstGeom>
        </p:spPr>
        <p:txBody>
          <a:bodyPr wrap="square">
            <a:spAutoFit/>
          </a:bodyPr>
          <a:lstStyle/>
          <a:p>
            <a:pPr algn="just"/>
            <a:r>
              <a:rPr lang="en-US" sz="2600" b="1" i="1" dirty="0">
                <a:latin typeface="Times New Roman" panose="02020603050405020304" pitchFamily="18" charset="0"/>
                <a:cs typeface="Times New Roman" panose="02020603050405020304" pitchFamily="18" charset="0"/>
              </a:rPr>
              <a:t>     </a:t>
            </a:r>
            <a:r>
              <a:rPr lang="vi-VN" sz="2600" b="1" i="1" dirty="0">
                <a:latin typeface="Times New Roman" panose="02020603050405020304" pitchFamily="18" charset="0"/>
                <a:cs typeface="Times New Roman" panose="02020603050405020304" pitchFamily="18" charset="0"/>
              </a:rPr>
              <a:t>Người lớn đã từng là trẻ em, nhưng trẻ em thì chưa từng làm người lớn”, dù là trong sinh hoạt hằng ngày, học tập, vui chơi hay đời sống tinh thần, thì con trẻ cũng rất cần nhận được sự lắng nghe và chia sẻ từ bố mẹ. Thực tế cho thấy rất nhiều ông bố, bà mẹ vẫn chưa thực sự lắng nghe con, vẫn chưa thực sự thấu hiểu những tâm tư, nguyện vọng của con trẻ.</a:t>
            </a:r>
            <a:endParaRPr lang="vi-VN"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Bản thân mỗi đứa trẻ khi sinh ra đã là một cá thể riêng biệt, mỗi con sẽ có những tính cách và thói quen, tố chất khác nhau. Bởi vậy, cách dạy dỗ đối vói mỗi đứa trẻ cũng khác nhau. Bố mẹ không thể áp sở thích, đường hướng học tập của trẻ này lên trẻ khác. Bó mẹ cũng không thể để một đứa trẻ thích vận động ngồi một chỗ làm thơ, hay bắt một đứa trẻ có năng khiếu nghệ thuật phải học tốt về các con số. Nếu như không lắng nghe, không trò chuyện với con, thì vô tình cha mẹ đang kìm hãm những ước mơ của con. </a:t>
            </a: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4893647"/>
          </a:xfrm>
          <a:prstGeom prst="rect">
            <a:avLst/>
          </a:prstGeom>
        </p:spPr>
        <p:txBody>
          <a:bodyPr wrap="square">
            <a:spAutoFit/>
          </a:bodyPr>
          <a:lstStyle/>
          <a:p>
            <a:pPr algn="just"/>
            <a:r>
              <a:rPr lang="en-US" sz="2600" dirty="0">
                <a:solidFill>
                  <a:prstClr val="black"/>
                </a:solidFill>
                <a:latin typeface="Times New Roman" panose="02020603050405020304" pitchFamily="18" charset="0"/>
                <a:cs typeface="Times New Roman" panose="02020603050405020304" pitchFamily="18" charset="0"/>
              </a:rPr>
              <a:t>     </a:t>
            </a:r>
            <a:r>
              <a:rPr lang="vi-VN" sz="2600" dirty="0">
                <a:solidFill>
                  <a:prstClr val="black"/>
                </a:solidFill>
                <a:latin typeface="Times New Roman" panose="02020603050405020304" pitchFamily="18" charset="0"/>
                <a:cs typeface="Times New Roman" panose="02020603050405020304" pitchFamily="18" charset="0"/>
              </a:rPr>
              <a:t>Khi cha mẹ thật sự lắng nghe thì trẻ em sẽ dần dần học được cách chia sẻ những khúc mắc, hy vọng và mong muốn của mình với cha mẹ. Dù cha mẹ có trò chuyện tán gẫu với con về bất cứ vấn đề gì thì đó cũng là một cách thể hiện tình yêu và sự quan tâm của cha mẹ đối với trẻ. Kỳ thực, con trẻ suy nghĩ vô cùng đơn giản, chúng chỉ muốn hằng ngày cha mẹ quan tâm tới mình nhiều hơn, trò chuyện với mình nhiều hơn. Cho dù đó chỉ là một số chuyện vặt. </a:t>
            </a:r>
          </a:p>
          <a:p>
            <a:pPr algn="just"/>
            <a:r>
              <a:rPr lang="en-US" sz="2600" dirty="0">
                <a:solidFill>
                  <a:prstClr val="black"/>
                </a:solidFill>
                <a:latin typeface="Times New Roman" panose="02020603050405020304" pitchFamily="18" charset="0"/>
                <a:cs typeface="Times New Roman" panose="02020603050405020304" pitchFamily="18" charset="0"/>
              </a:rPr>
              <a:t>     </a:t>
            </a:r>
            <a:r>
              <a:rPr lang="vi-VN" sz="2600" dirty="0">
                <a:solidFill>
                  <a:prstClr val="black"/>
                </a:solidFill>
                <a:latin typeface="Times New Roman" panose="02020603050405020304" pitchFamily="18" charset="0"/>
                <a:cs typeface="Times New Roman" panose="02020603050405020304" pitchFamily="18" charset="0"/>
              </a:rPr>
              <a:t>Tuy nhiên, cũng có những lúc vì gánh nặng mưu sinh mà cha mẹ lại sao nhãng đi việc trò chuyện thấu hiểu với chúng ta. Những lúc như vậy, thay vì trách cứ cha mẹ chúng ta hãy tiến lại gần trò chuyện, tâm tình với cha mẹ. Điều đó vừa giúp cha mẹ giải tỏa bớt áp lục, đồng thời cũng giúp họ hiểu được suy nghĩa của chúng ta hơn.</a:t>
            </a:r>
          </a:p>
        </p:txBody>
      </p:sp>
    </p:spTree>
    <p:extLst>
      <p:ext uri="{BB962C8B-B14F-4D97-AF65-F5344CB8AC3E}">
        <p14:creationId xmlns:p14="http://schemas.microsoft.com/office/powerpoint/2010/main" val="1365225353"/>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2246769"/>
          </a:xfrm>
          <a:prstGeom prst="rect">
            <a:avLst/>
          </a:prstGeom>
        </p:spPr>
        <p:txBody>
          <a:bodyPr wrap="square">
            <a:spAutoFit/>
          </a:bodyPr>
          <a:lstStyle/>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Tôi tin rằng nếu chúng ta mở lòng thì cha mẹ sẽ luôn sẵn lòng lắng nghe chúng ta.</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Tôi rất vinh 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người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lớn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nghe</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hiểu</a:t>
            </a:r>
            <a:r>
              <a:rPr lang="en-US" sz="2800" b="1"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ảm ơn thầy cô và các bạn đã lắng nghe. </a:t>
            </a: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179226"/>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2165576"/>
              </p:ext>
            </p:extLst>
          </p:nvPr>
        </p:nvGraphicFramePr>
        <p:xfrm>
          <a:off x="204714" y="163772"/>
          <a:ext cx="11737076" cy="6550927"/>
        </p:xfrm>
        <a:graphic>
          <a:graphicData uri="http://schemas.openxmlformats.org/drawingml/2006/table">
            <a:tbl>
              <a:tblPr>
                <a:tableStyleId>{5940675A-B579-460E-94D1-54222C63F5DA}</a:tableStyleId>
              </a:tblPr>
              <a:tblGrid>
                <a:gridCol w="2661316">
                  <a:extLst>
                    <a:ext uri="{9D8B030D-6E8A-4147-A177-3AD203B41FA5}">
                      <a16:colId xmlns:a16="http://schemas.microsoft.com/office/drawing/2014/main" val="20000"/>
                    </a:ext>
                  </a:extLst>
                </a:gridCol>
                <a:gridCol w="3207222">
                  <a:extLst>
                    <a:ext uri="{9D8B030D-6E8A-4147-A177-3AD203B41FA5}">
                      <a16:colId xmlns:a16="http://schemas.microsoft.com/office/drawing/2014/main" val="20001"/>
                    </a:ext>
                  </a:extLst>
                </a:gridCol>
                <a:gridCol w="2934269">
                  <a:extLst>
                    <a:ext uri="{9D8B030D-6E8A-4147-A177-3AD203B41FA5}">
                      <a16:colId xmlns:a16="http://schemas.microsoft.com/office/drawing/2014/main" val="20002"/>
                    </a:ext>
                  </a:extLst>
                </a:gridCol>
                <a:gridCol w="2934269">
                  <a:extLst>
                    <a:ext uri="{9D8B030D-6E8A-4147-A177-3AD203B41FA5}">
                      <a16:colId xmlns:a16="http://schemas.microsoft.com/office/drawing/2014/main" val="20003"/>
                    </a:ext>
                  </a:extLst>
                </a:gridCol>
              </a:tblGrid>
              <a:tr h="313321">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3321">
                <a:tc gridSpan="4">
                  <a:txBody>
                    <a:bodyPr/>
                    <a:lstStyle/>
                    <a:p>
                      <a:pPr algn="ctr"/>
                      <a:r>
                        <a:rPr lang="en-US" sz="1800">
                          <a:effectLst/>
                          <a:latin typeface="Times New Roman" panose="02020603050405020304" pitchFamily="18" charset="0"/>
                          <a:cs typeface="Times New Roman" panose="02020603050405020304" pitchFamily="18" charset="0"/>
                        </a:rPr>
                        <a:t>Nhóm: ……………………….</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3321">
                <a:tc rowSpan="2">
                  <a:txBody>
                    <a:bodyPr/>
                    <a:lstStyle/>
                    <a:p>
                      <a:pPr algn="ctr"/>
                      <a:r>
                        <a:rPr lang="en-US" sz="1800">
                          <a:effectLst/>
                          <a:latin typeface="Times New Roman" panose="02020603050405020304" pitchFamily="18" charset="0"/>
                          <a:cs typeface="Times New Roman" panose="02020603050405020304" pitchFamily="18" charset="0"/>
                        </a:rPr>
                        <a:t>Tiêu chí</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gridSpan="3">
                  <a:txBody>
                    <a:bodyPr/>
                    <a:lstStyle/>
                    <a:p>
                      <a:pPr algn="ctr"/>
                      <a:r>
                        <a:rPr lang="en-US" sz="1800">
                          <a:effectLst/>
                          <a:latin typeface="Times New Roman" panose="02020603050405020304" pitchFamily="18" charset="0"/>
                          <a:cs typeface="Times New Roman" panose="02020603050405020304" pitchFamily="18" charset="0"/>
                        </a:rPr>
                        <a:t>Mức độ</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13321">
                <a:tc vMerge="1">
                  <a:txBody>
                    <a:bodyPr/>
                    <a:lstStyle/>
                    <a:p>
                      <a:endParaRPr lang="en-US"/>
                    </a:p>
                  </a:txBody>
                  <a:tcPr/>
                </a:tc>
                <a:tc>
                  <a:txBody>
                    <a:bodyPr/>
                    <a:lstStyle/>
                    <a:p>
                      <a:pPr algn="ctr"/>
                      <a:r>
                        <a:rPr lang="vi-VN" sz="1800" dirty="0">
                          <a:effectLst/>
                          <a:latin typeface="Times New Roman" panose="02020603050405020304" pitchFamily="18" charset="0"/>
                          <a:cs typeface="Times New Roman" panose="02020603050405020304" pitchFamily="18" charset="0"/>
                        </a:rPr>
                        <a:t>Chưa đạt</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ctr"/>
                      <a:r>
                        <a:rPr lang="en-US" sz="1800" dirty="0" err="1">
                          <a:effectLst/>
                          <a:latin typeface="Times New Roman" panose="02020603050405020304" pitchFamily="18" charset="0"/>
                          <a:cs typeface="Times New Roman" panose="02020603050405020304" pitchFamily="18" charset="0"/>
                        </a:rPr>
                        <a:t>Đạt</a:t>
                      </a:r>
                      <a:r>
                        <a:rPr lang="en-US" sz="1800" dirty="0">
                          <a:effectLst/>
                          <a:latin typeface="Times New Roman" panose="02020603050405020304" pitchFamily="18" charset="0"/>
                          <a:cs typeface="Times New Roman" panose="02020603050405020304" pitchFamily="18" charset="0"/>
                        </a:rPr>
                        <a:t> </a:t>
                      </a:r>
                      <a:endParaRPr lang="en-US"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ctr"/>
                      <a:r>
                        <a:rPr lang="en-US" sz="1800" dirty="0" err="1">
                          <a:effectLst/>
                          <a:latin typeface="Times New Roman" panose="02020603050405020304" pitchFamily="18" charset="0"/>
                          <a:cs typeface="Times New Roman" panose="02020603050405020304" pitchFamily="18" charset="0"/>
                        </a:rPr>
                        <a:t>Tốt</a:t>
                      </a:r>
                      <a:r>
                        <a:rPr lang="en-US" sz="1800" dirty="0">
                          <a:effectLst/>
                          <a:latin typeface="Times New Roman" panose="02020603050405020304" pitchFamily="18" charset="0"/>
                          <a:cs typeface="Times New Roman" panose="02020603050405020304" pitchFamily="18" charset="0"/>
                        </a:rPr>
                        <a:t> </a:t>
                      </a:r>
                      <a:endParaRPr lang="en-US"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3"/>
                  </a:ext>
                </a:extLst>
              </a:tr>
              <a:tr h="1023018">
                <a:tc>
                  <a:txBody>
                    <a:bodyPr/>
                    <a:lstStyle/>
                    <a:p>
                      <a:pPr algn="l"/>
                      <a:r>
                        <a:rPr lang="vi-VN" sz="1800" dirty="0">
                          <a:effectLst/>
                          <a:latin typeface="Times New Roman" panose="02020603050405020304" pitchFamily="18" charset="0"/>
                          <a:cs typeface="Times New Roman" panose="02020603050405020304" pitchFamily="18" charset="0"/>
                        </a:rPr>
                        <a:t>1. Thể hiện ý kiến của người nói về một vấn đề mà mình quan tâm</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Ch</a:t>
                      </a:r>
                      <a:r>
                        <a:rPr lang="en-US" sz="1800" dirty="0">
                          <a:effectLst/>
                          <a:latin typeface="Times New Roman" panose="02020603050405020304" pitchFamily="18" charset="0"/>
                          <a:cs typeface="Times New Roman" panose="02020603050405020304" pitchFamily="18" charset="0"/>
                        </a:rPr>
                        <a:t>ư</a:t>
                      </a:r>
                      <a:r>
                        <a:rPr lang="vi-VN" sz="1800" dirty="0">
                          <a:effectLst/>
                          <a:latin typeface="Times New Roman" panose="02020603050405020304" pitchFamily="18" charset="0"/>
                          <a:cs typeface="Times New Roman" panose="02020603050405020304" pitchFamily="18" charset="0"/>
                        </a:rPr>
                        <a:t>a thể hiện được ý kiến của người nói về một vấn đề đời sống</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Thể hiện được ý kiến của người nói về một vấn đề đời sống</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Thể hiện được ý kiến của người nói về một vấn đề đời sống một cách rõ ràng, ấn tượng</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4"/>
                  </a:ext>
                </a:extLst>
              </a:tr>
              <a:tr h="1259583">
                <a:tc>
                  <a:txBody>
                    <a:bodyPr/>
                    <a:lstStyle/>
                    <a:p>
                      <a:pPr algn="l"/>
                      <a:r>
                        <a:rPr lang="vi-VN" sz="1800">
                          <a:effectLst/>
                          <a:latin typeface="Times New Roman" panose="02020603050405020304" pitchFamily="18" charset="0"/>
                          <a:cs typeface="Times New Roman" panose="02020603050405020304" pitchFamily="18" charset="0"/>
                        </a:rPr>
                        <a:t>2. Đưa ra được các lí lẽ và bằng chứng</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Đưa ra được các lí lẽ và bằng chứng phù hợp với vấn đề bàn luận</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5"/>
                  </a:ext>
                </a:extLst>
              </a:tr>
              <a:tr h="786452">
                <a:tc>
                  <a:txBody>
                    <a:bodyPr/>
                    <a:lstStyle/>
                    <a:p>
                      <a:pPr algn="l"/>
                      <a:r>
                        <a:rPr lang="en-US" sz="1800">
                          <a:effectLst/>
                          <a:latin typeface="Times New Roman" panose="02020603050405020304" pitchFamily="18" charset="0"/>
                          <a:cs typeface="Times New Roman" panose="02020603050405020304" pitchFamily="18" charset="0"/>
                        </a:rPr>
                        <a:t>3. Nói rõ ràng, truyền cảm</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en-US" sz="1800">
                          <a:effectLst/>
                          <a:latin typeface="Times New Roman" panose="02020603050405020304" pitchFamily="18" charset="0"/>
                          <a:cs typeface="Times New Roman" panose="02020603050405020304" pitchFamily="18" charset="0"/>
                        </a:rPr>
                        <a:t>Nói nhỏ, khó nghe; nói lặp lại, ngập ngừng nhiều lần</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Nói rõ nhưng đôi chỗ lặp lại hoặc ngập ngừng một vài câu</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Nói rõ, truyền cảm, hầu như không lặp lại hay ngập ngừng</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6"/>
                  </a:ext>
                </a:extLst>
              </a:tr>
              <a:tr h="850636">
                <a:tc>
                  <a:txBody>
                    <a:bodyPr/>
                    <a:lstStyle/>
                    <a:p>
                      <a:pPr algn="l"/>
                      <a:r>
                        <a:rPr lang="vi-VN" sz="1800" dirty="0">
                          <a:effectLst/>
                          <a:latin typeface="Times New Roman" panose="02020603050405020304" pitchFamily="18" charset="0"/>
                          <a:cs typeface="Times New Roman" panose="02020603050405020304" pitchFamily="18" charset="0"/>
                        </a:rPr>
                        <a:t>4. Sử dụng ngôn ngữ cơ thể (cử chỉ, điệu bộ, nét mặt,…) phù hợp</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7"/>
                  </a:ext>
                </a:extLst>
              </a:tr>
              <a:tr h="520940">
                <a:tc gridSpan="4">
                  <a:txBody>
                    <a:bodyPr/>
                    <a:lstStyle/>
                    <a:p>
                      <a:pPr algn="r"/>
                      <a:r>
                        <a:rPr lang="en-US" sz="2800" b="1" i="1" dirty="0" err="1">
                          <a:solidFill>
                            <a:srgbClr val="FF0000"/>
                          </a:solidFill>
                          <a:effectLst/>
                          <a:latin typeface="Times New Roman" panose="02020603050405020304" pitchFamily="18" charset="0"/>
                          <a:cs typeface="Times New Roman" panose="02020603050405020304" pitchFamily="18" charset="0"/>
                        </a:rPr>
                        <a:t>Tổng</a:t>
                      </a:r>
                      <a:r>
                        <a:rPr lang="en-US" sz="2800" b="1" i="1" dirty="0">
                          <a:solidFill>
                            <a:srgbClr val="FF0000"/>
                          </a:solidFill>
                          <a:effectLst/>
                          <a:latin typeface="Times New Roman" panose="02020603050405020304" pitchFamily="18" charset="0"/>
                          <a:cs typeface="Times New Roman" panose="02020603050405020304" pitchFamily="18" charset="0"/>
                        </a:rPr>
                        <a:t>: ……/10 </a:t>
                      </a:r>
                      <a:r>
                        <a:rPr lang="en-US" sz="2800" b="1" i="1" dirty="0" err="1">
                          <a:solidFill>
                            <a:srgbClr val="FF0000"/>
                          </a:solidFill>
                          <a:effectLst/>
                          <a:latin typeface="Times New Roman" panose="02020603050405020304" pitchFamily="18" charset="0"/>
                          <a:cs typeface="Times New Roman" panose="02020603050405020304" pitchFamily="18" charset="0"/>
                        </a:rPr>
                        <a:t>điểm</a:t>
                      </a:r>
                      <a:endParaRPr lang="vi-VN" sz="28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3105626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pic>
        <p:nvPicPr>
          <p:cNvPr id="4" name="Picture 3"/>
          <p:cNvPicPr>
            <a:picLocks noChangeAspect="1"/>
          </p:cNvPicPr>
          <p:nvPr/>
        </p:nvPicPr>
        <p:blipFill>
          <a:blip r:embed="rId4"/>
          <a:stretch>
            <a:fillRect/>
          </a:stretch>
        </p:blipFill>
        <p:spPr>
          <a:xfrm>
            <a:off x="3182811" y="1774622"/>
            <a:ext cx="5827012" cy="4011349"/>
          </a:xfrm>
          <a:prstGeom prst="rect">
            <a:avLst/>
          </a:prstGeom>
        </p:spPr>
      </p:pic>
    </p:spTree>
    <p:extLst>
      <p:ext uri="{BB962C8B-B14F-4D97-AF65-F5344CB8AC3E}">
        <p14:creationId xmlns:p14="http://schemas.microsoft.com/office/powerpoint/2010/main" val="89649101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同侧圆角矩形 8"/>
          <p:cNvSpPr/>
          <p:nvPr/>
        </p:nvSpPr>
        <p:spPr>
          <a:xfrm>
            <a:off x="4837113" y="4420870"/>
            <a:ext cx="2517140" cy="213868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90880" y="612775"/>
            <a:ext cx="10809605" cy="5586730"/>
          </a:xfrm>
          <a:prstGeom prst="rect">
            <a:avLst/>
          </a:prstGeom>
          <a:blipFill rotWithShape="1">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2515880" y="298450"/>
            <a:ext cx="4952576" cy="170662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5" name="文本框 14"/>
          <p:cNvSpPr txBox="1"/>
          <p:nvPr/>
        </p:nvSpPr>
        <p:spPr>
          <a:xfrm>
            <a:off x="2699395" y="983068"/>
            <a:ext cx="4449427" cy="769441"/>
          </a:xfrm>
          <a:prstGeom prst="rect">
            <a:avLst/>
          </a:prstGeom>
          <a:noFill/>
        </p:spPr>
        <p:txBody>
          <a:bodyPr wrap="square" rtlCol="0">
            <a:spAutoFit/>
          </a:bodyPr>
          <a:lstStyle/>
          <a:p>
            <a:pPr algn="ctr"/>
            <a:r>
              <a:rPr lang="en-US" altLang="zh-CN" sz="4400">
                <a:solidFill>
                  <a:schemeClr val="bg1"/>
                </a:solidFill>
                <a:latin typeface="Agency FB" panose="020B0503020202020204" pitchFamily="34" charset="0"/>
                <a:ea typeface="方正姚体" panose="02010601030101010101" charset="-122"/>
              </a:rPr>
              <a:t>Tiết 13 - </a:t>
            </a:r>
            <a:r>
              <a:rPr lang="vi-VN" altLang="zh-CN" sz="4400">
                <a:solidFill>
                  <a:schemeClr val="bg1"/>
                </a:solidFill>
                <a:latin typeface="Agency FB" panose="020B0503020202020204" pitchFamily="34" charset="0"/>
                <a:ea typeface="方正姚体" panose="02010601030101010101" charset="-122"/>
              </a:rPr>
              <a:t>Nói </a:t>
            </a:r>
            <a:r>
              <a:rPr lang="vi-VN" altLang="zh-CN" sz="4400" dirty="0">
                <a:solidFill>
                  <a:schemeClr val="bg1"/>
                </a:solidFill>
                <a:latin typeface="Agency FB" panose="020B0503020202020204" pitchFamily="34" charset="0"/>
                <a:ea typeface="方正姚体" panose="02010601030101010101" charset="-122"/>
              </a:rPr>
              <a:t>và nghe</a:t>
            </a:r>
            <a:endParaRPr lang="en-US" altLang="zh-CN" sz="4400" dirty="0">
              <a:solidFill>
                <a:schemeClr val="bg1"/>
              </a:solidFill>
              <a:latin typeface="Agency FB" panose="020B0503020202020204" pitchFamily="34" charset="0"/>
              <a:ea typeface="方正姚体" panose="02010601030101010101" charset="-122"/>
            </a:endParaRPr>
          </a:p>
        </p:txBody>
      </p:sp>
      <p:pic>
        <p:nvPicPr>
          <p:cNvPr id="16" name="图片 15"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 flipH="1">
            <a:off x="867449" y="3002280"/>
            <a:ext cx="2900680" cy="2837180"/>
          </a:xfrm>
          <a:prstGeom prst="rect">
            <a:avLst/>
          </a:prstGeom>
        </p:spPr>
      </p:pic>
      <p:pic>
        <p:nvPicPr>
          <p:cNvPr id="18" name="图片 17"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360000">
            <a:off x="8590460" y="3012693"/>
            <a:ext cx="2677160" cy="2946400"/>
          </a:xfrm>
          <a:prstGeom prst="rect">
            <a:avLst/>
          </a:prstGeom>
        </p:spPr>
      </p:pic>
      <p:pic>
        <p:nvPicPr>
          <p:cNvPr id="19" name="图片 18" descr="91a91957d94893cda4457f0efd2b5ba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35195" y="4831715"/>
            <a:ext cx="2992755" cy="1586865"/>
          </a:xfrm>
          <a:prstGeom prst="rect">
            <a:avLst/>
          </a:prstGeom>
        </p:spPr>
      </p:pic>
      <p:pic>
        <p:nvPicPr>
          <p:cNvPr id="4" name="Picture 3"/>
          <p:cNvPicPr>
            <a:picLocks noChangeAspect="1"/>
          </p:cNvPicPr>
          <p:nvPr/>
        </p:nvPicPr>
        <p:blipFill>
          <a:blip r:embed="rId7"/>
          <a:stretch>
            <a:fillRect/>
          </a:stretch>
        </p:blipFill>
        <p:spPr>
          <a:xfrm>
            <a:off x="2699395" y="2553434"/>
            <a:ext cx="6690878" cy="26579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TextBox 9"/>
          <p:cNvSpPr txBox="1"/>
          <p:nvPr/>
        </p:nvSpPr>
        <p:spPr>
          <a:xfrm>
            <a:off x="3952464" y="391398"/>
            <a:ext cx="4318078"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1</a:t>
            </a:r>
          </a:p>
        </p:txBody>
      </p:sp>
      <p:graphicFrame>
        <p:nvGraphicFramePr>
          <p:cNvPr id="12" name="Table 11">
            <a:extLst>
              <a:ext uri="{FF2B5EF4-FFF2-40B4-BE49-F238E27FC236}">
                <a16:creationId xmlns:a16="http://schemas.microsoft.com/office/drawing/2014/main" id="{611C4982-D7CA-CF92-77FA-DDC4ADF23760}"/>
              </a:ext>
            </a:extLst>
          </p:cNvPr>
          <p:cNvGraphicFramePr>
            <a:graphicFrameLocks noGrp="1"/>
          </p:cNvGraphicFramePr>
          <p:nvPr>
            <p:extLst>
              <p:ext uri="{D42A27DB-BD31-4B8C-83A1-F6EECF244321}">
                <p14:modId xmlns:p14="http://schemas.microsoft.com/office/powerpoint/2010/main" val="850279237"/>
              </p:ext>
            </p:extLst>
          </p:nvPr>
        </p:nvGraphicFramePr>
        <p:xfrm>
          <a:off x="870699" y="2796367"/>
          <a:ext cx="10481607" cy="3288984"/>
        </p:xfrm>
        <a:graphic>
          <a:graphicData uri="http://schemas.openxmlformats.org/drawingml/2006/table">
            <a:tbl>
              <a:tblPr firstRow="1" firstCol="1" bandRow="1"/>
              <a:tblGrid>
                <a:gridCol w="1064650">
                  <a:extLst>
                    <a:ext uri="{9D8B030D-6E8A-4147-A177-3AD203B41FA5}">
                      <a16:colId xmlns:a16="http://schemas.microsoft.com/office/drawing/2014/main" val="2509942382"/>
                    </a:ext>
                  </a:extLst>
                </a:gridCol>
                <a:gridCol w="3657600">
                  <a:extLst>
                    <a:ext uri="{9D8B030D-6E8A-4147-A177-3AD203B41FA5}">
                      <a16:colId xmlns:a16="http://schemas.microsoft.com/office/drawing/2014/main" val="937923893"/>
                    </a:ext>
                  </a:extLst>
                </a:gridCol>
                <a:gridCol w="2402006">
                  <a:extLst>
                    <a:ext uri="{9D8B030D-6E8A-4147-A177-3AD203B41FA5}">
                      <a16:colId xmlns:a16="http://schemas.microsoft.com/office/drawing/2014/main" val="2706506456"/>
                    </a:ext>
                  </a:extLst>
                </a:gridCol>
                <a:gridCol w="3357351">
                  <a:extLst>
                    <a:ext uri="{9D8B030D-6E8A-4147-A177-3AD203B41FA5}">
                      <a16:colId xmlns:a16="http://schemas.microsoft.com/office/drawing/2014/main" val="3822833358"/>
                    </a:ext>
                  </a:extLst>
                </a:gridCol>
              </a:tblGrid>
              <a:tr h="0">
                <a:tc>
                  <a:txBody>
                    <a:bodyPr/>
                    <a:lstStyle/>
                    <a:p>
                      <a:pPr algn="just">
                        <a:lnSpc>
                          <a:spcPct val="150000"/>
                        </a:lnSpc>
                      </a:pP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0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52457590"/>
                  </a:ext>
                </a:extLst>
              </a:tr>
              <a:tr h="0">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Bầy</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chìa</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vôi</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321027242"/>
                  </a:ext>
                </a:extLst>
              </a:tr>
              <a:tr h="0">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mật</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82699742"/>
                  </a:ext>
                </a:extLst>
              </a:tr>
              <a:tr h="0">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88032692"/>
                  </a:ext>
                </a:extLst>
              </a:tr>
            </a:tbl>
          </a:graphicData>
        </a:graphic>
      </p:graphicFrame>
      <p:pic>
        <p:nvPicPr>
          <p:cNvPr id="4" name="Picture 3"/>
          <p:cNvPicPr>
            <a:picLocks noChangeAspect="1"/>
          </p:cNvPicPr>
          <p:nvPr/>
        </p:nvPicPr>
        <p:blipFill>
          <a:blip r:embed="rId6"/>
          <a:stretch>
            <a:fillRect/>
          </a:stretch>
        </p:blipFill>
        <p:spPr>
          <a:xfrm>
            <a:off x="281568" y="1341471"/>
            <a:ext cx="6132879" cy="1621856"/>
          </a:xfrm>
          <a:prstGeom prst="rect">
            <a:avLst/>
          </a:prstGeom>
        </p:spPr>
      </p:pic>
    </p:spTree>
    <p:extLst>
      <p:ext uri="{BB962C8B-B14F-4D97-AF65-F5344CB8AC3E}">
        <p14:creationId xmlns:p14="http://schemas.microsoft.com/office/powerpoint/2010/main" val="369363381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6BBED96-8BD5-DDBE-7243-EBC30BB2A064}"/>
              </a:ext>
            </a:extLst>
          </p:cNvPr>
          <p:cNvGraphicFramePr>
            <a:graphicFrameLocks noGrp="1"/>
          </p:cNvGraphicFramePr>
          <p:nvPr>
            <p:extLst>
              <p:ext uri="{D42A27DB-BD31-4B8C-83A1-F6EECF244321}">
                <p14:modId xmlns:p14="http://schemas.microsoft.com/office/powerpoint/2010/main" val="1620771817"/>
              </p:ext>
            </p:extLst>
          </p:nvPr>
        </p:nvGraphicFramePr>
        <p:xfrm>
          <a:off x="0" y="313896"/>
          <a:ext cx="12192000" cy="6267036"/>
        </p:xfrm>
        <a:graphic>
          <a:graphicData uri="http://schemas.openxmlformats.org/drawingml/2006/table">
            <a:tbl>
              <a:tblPr firstRow="1" firstCol="1" bandRow="1">
                <a:tableStyleId>{5940675A-B579-460E-94D1-54222C63F5DA}</a:tableStyleId>
              </a:tblPr>
              <a:tblGrid>
                <a:gridCol w="818866">
                  <a:extLst>
                    <a:ext uri="{9D8B030D-6E8A-4147-A177-3AD203B41FA5}">
                      <a16:colId xmlns:a16="http://schemas.microsoft.com/office/drawing/2014/main" val="1916213037"/>
                    </a:ext>
                  </a:extLst>
                </a:gridCol>
                <a:gridCol w="1528549">
                  <a:extLst>
                    <a:ext uri="{9D8B030D-6E8A-4147-A177-3AD203B41FA5}">
                      <a16:colId xmlns:a16="http://schemas.microsoft.com/office/drawing/2014/main" val="3537923207"/>
                    </a:ext>
                  </a:extLst>
                </a:gridCol>
                <a:gridCol w="3248167">
                  <a:extLst>
                    <a:ext uri="{9D8B030D-6E8A-4147-A177-3AD203B41FA5}">
                      <a16:colId xmlns:a16="http://schemas.microsoft.com/office/drawing/2014/main" val="1945996982"/>
                    </a:ext>
                  </a:extLst>
                </a:gridCol>
                <a:gridCol w="6596418">
                  <a:extLst>
                    <a:ext uri="{9D8B030D-6E8A-4147-A177-3AD203B41FA5}">
                      <a16:colId xmlns:a16="http://schemas.microsoft.com/office/drawing/2014/main" val="1979576269"/>
                    </a:ext>
                  </a:extLst>
                </a:gridCol>
              </a:tblGrid>
              <a:tr h="843578">
                <a:tc>
                  <a:txBody>
                    <a:bodyPr/>
                    <a:lstStyle/>
                    <a:p>
                      <a:pPr algn="ctr">
                        <a:lnSpc>
                          <a:spcPct val="100000"/>
                        </a:lnSpc>
                      </a:pPr>
                      <a:r>
                        <a:rPr lang="en-US" sz="2800" b="1" dirty="0">
                          <a:solidFill>
                            <a:srgbClr val="FF0000"/>
                          </a:solidFill>
                          <a:effectLst/>
                          <a:latin typeface="Times New Roman" panose="02020603050405020304" pitchFamily="18" charset="0"/>
                          <a:cs typeface="Times New Roman" panose="02020603050405020304" pitchFamily="18" charset="0"/>
                        </a:rPr>
                        <a:t>STT</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Văn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bản</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tài</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Ấn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tượng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chung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về</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văn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bản</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4050846422"/>
                  </a:ext>
                </a:extLst>
              </a:tr>
              <a:tr h="1517487">
                <a:tc>
                  <a:txBody>
                    <a:bodyPr/>
                    <a:lstStyle/>
                    <a:p>
                      <a:pPr algn="just">
                        <a:lnSpc>
                          <a:spcPct val="100000"/>
                        </a:lnSpc>
                      </a:pPr>
                      <a:r>
                        <a:rPr lang="en-US" sz="2800" dirty="0">
                          <a:effectLst/>
                          <a:latin typeface="Times New Roman" panose="02020603050405020304" pitchFamily="18" charset="0"/>
                          <a:cs typeface="Times New Roman" panose="02020603050405020304" pitchFamily="18" charset="0"/>
                        </a:rPr>
                        <a:t>1</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Bầy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chìa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vôi</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Tuổi thơ à thiên nhiên/ Hai đứa trẻ và bầy chim chìa vôi</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2868795455"/>
                  </a:ext>
                </a:extLst>
              </a:tr>
              <a:tr h="1719969">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Đi lấy mật</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Tuổi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mật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rừng</a:t>
                      </a:r>
                      <a:r>
                        <a:rPr lang="en-US" sz="2800" dirty="0">
                          <a:effectLst/>
                          <a:latin typeface="Times New Roman" panose="02020603050405020304" pitchFamily="18" charset="0"/>
                          <a:cs typeface="Times New Roman" panose="02020603050405020304" pitchFamily="18" charset="0"/>
                        </a:rPr>
                        <a:t> U Minh</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giàu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3437238136"/>
                  </a:ext>
                </a:extLst>
              </a:tr>
              <a:tr h="1719969">
                <a:tc>
                  <a:txBody>
                    <a:bodyPr/>
                    <a:lstStyle/>
                    <a:p>
                      <a:pPr algn="just">
                        <a:lnSpc>
                          <a:spcPct val="100000"/>
                        </a:lnSpc>
                      </a:pPr>
                      <a:r>
                        <a:rPr lang="en-US" sz="2800" dirty="0">
                          <a:effectLst/>
                          <a:latin typeface="Times New Roman" panose="02020603050405020304" pitchFamily="18" charset="0"/>
                          <a:cs typeface="Times New Roman" panose="02020603050405020304" pitchFamily="18" charset="0"/>
                        </a:rPr>
                        <a:t>3</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effectLst/>
                          <a:latin typeface="Times New Roman" panose="02020603050405020304" pitchFamily="18" charset="0"/>
                          <a:cs typeface="Times New Roman" panose="02020603050405020304" pitchFamily="18" charset="0"/>
                        </a:rPr>
                        <a:t>Ngàn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endParaRPr lang="en-US" sz="2800" dirty="0">
                        <a:effectLst/>
                        <a:latin typeface="Times New Roman" panose="02020603050405020304" pitchFamily="18" charset="0"/>
                        <a:cs typeface="Times New Roman" panose="02020603050405020304" pitchFamily="18" charset="0"/>
                      </a:endParaRPr>
                    </a:p>
                    <a:p>
                      <a:pPr algn="just">
                        <a:lnSpc>
                          <a:spcPct val="100000"/>
                        </a:lnSpc>
                      </a:pP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effectLst/>
                          <a:latin typeface="Times New Roman" panose="02020603050405020304" pitchFamily="18" charset="0"/>
                          <a:cs typeface="Times New Roman" panose="02020603050405020304" pitchFamily="18" charset="0"/>
                        </a:rPr>
                        <a:t>Tuổi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đẹp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cs typeface="Times New Roman" panose="02020603050405020304" pitchFamily="18" charset="0"/>
                        </a:rPr>
                        <a:t> qua con </a:t>
                      </a:r>
                      <a:r>
                        <a:rPr lang="en-US" sz="2800" dirty="0" err="1">
                          <a:effectLst/>
                          <a:latin typeface="Times New Roman" panose="02020603050405020304" pitchFamily="18" charset="0"/>
                          <a:cs typeface="Times New Roman" panose="02020603050405020304" pitchFamily="18" charset="0"/>
                        </a:rPr>
                        <a:t>mắt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cs typeface="Times New Roman" panose="02020603050405020304" pitchFamily="18" charset="0"/>
                      </a:endParaRPr>
                    </a:p>
                    <a:p>
                      <a:pPr algn="just">
                        <a:lnSpc>
                          <a:spcPct val="100000"/>
                        </a:lnSpc>
                      </a:pP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nhịp</a:t>
                      </a:r>
                      <a:r>
                        <a:rPr lang="en-US" sz="2800" dirty="0">
                          <a:effectLst/>
                          <a:latin typeface="Times New Roman" panose="02020603050405020304" pitchFamily="18" charset="0"/>
                          <a:cs typeface="Times New Roman" panose="02020603050405020304" pitchFamily="18" charset="0"/>
                        </a:rPr>
                        <a:t> 3/2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2/3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nhịp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đủng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đỉnh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23611007"/>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736979" y="1434759"/>
            <a:ext cx="10631606" cy="4925098"/>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1125577" y="1527448"/>
            <a:ext cx="9983702" cy="4616648"/>
          </a:xfrm>
          <a:prstGeom prst="rect">
            <a:avLst/>
          </a:prstGeom>
          <a:noFill/>
          <a:ln w="9525">
            <a:noFill/>
            <a:miter lim="800000"/>
            <a:headEnd/>
            <a:tailEnd/>
          </a:ln>
        </p:spPr>
        <p:txBody>
          <a:bodyPr wrap="square">
            <a:spAutoFit/>
          </a:bodyPr>
          <a:lstStyle/>
          <a:p>
            <a:pPr algn="just">
              <a:lnSpc>
                <a:spcPct val="150000"/>
              </a:lnSpc>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Chủ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đê</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trời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tuổi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hoặc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vật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nghiệm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giúp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vê</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hoặc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vật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800" b="1" dirty="0">
                <a:latin typeface="Times New Roman" panose="02020603050405020304" pitchFamily="18" charset="0"/>
                <a:ea typeface="微软雅黑"/>
                <a:cs typeface="Times New Roman" panose="02020603050405020304" pitchFamily="18" charset="0"/>
                <a:sym typeface="Wingdings" panose="05000000000000000000" pitchFamily="2" charset="2"/>
              </a:rPr>
              <a:t> </a:t>
            </a:r>
            <a:r>
              <a:rPr lang="vi-VN" sz="2800" b="1" i="1" dirty="0">
                <a:latin typeface="Times New Roman" panose="02020603050405020304" pitchFamily="18" charset="0"/>
                <a:ea typeface="微软雅黑"/>
                <a:cs typeface="Times New Roman" panose="02020603050405020304" pitchFamily="18" charset="0"/>
              </a:rPr>
              <a:t>Chủ đề chung của cả ba văn bản là đều viết về và hướng tới những đứa trẻ - mầm xanh tương lai của đất nước</a:t>
            </a:r>
          </a:p>
          <a:p>
            <a:pPr algn="just">
              <a:lnSpc>
                <a:spcPct val="150000"/>
              </a:lnSpc>
            </a:pPr>
            <a:endParaRPr lang="en-US" sz="2800" b="1"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2</a:t>
            </a:r>
          </a:p>
        </p:txBody>
      </p:sp>
    </p:spTree>
    <p:extLst>
      <p:ext uri="{BB962C8B-B14F-4D97-AF65-F5344CB8AC3E}">
        <p14:creationId xmlns:p14="http://schemas.microsoft.com/office/powerpoint/2010/main" val="732778836"/>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504968" y="1310185"/>
            <a:ext cx="11163868" cy="5049672"/>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504968" y="1527448"/>
            <a:ext cx="11041038" cy="4662815"/>
          </a:xfrm>
          <a:prstGeom prst="rect">
            <a:avLst/>
          </a:prstGeom>
          <a:noFill/>
          <a:ln w="9525">
            <a:noFill/>
            <a:miter lim="800000"/>
            <a:headEnd/>
            <a:tailEnd/>
          </a:ln>
        </p:spPr>
        <p:txBody>
          <a:bodyPr wrap="square">
            <a:spAutoFit/>
          </a:bodyPr>
          <a:lstStyle/>
          <a:p>
            <a:pPr algn="just"/>
            <a:r>
              <a:rPr lang="en-US"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 tất cả các nhân vật qua các tác phẩm của chủ đề Bầu trời tuổi thơ thì em có ấn tượng nhất với cậu bé Mon. Sở dĩ em có ấn tượng nhất với cậu bé là bởi vì tấm lòng yêu thiên nhiên, yêu động vật của cậu bé. Hơn nữa, trải nghiệm một lần cứu tổ chim cũng đã khiến em hiểu được hơn tâm trạng và tình cảm của cậu bé Mon dành cho những chú chim chìa vôi. Đó là vào một lần nghe trái cây ngọt dần mà em đã bước ra vườn. Đi qua cây nhãn em đột nhiên thấy một tổ trứng chim đang sắp rơi xuống đất. “Nếu rơi thì chúng sẽ vỡ mất”, “Nhưng cao thế này mình trèo lên sao được đây?” hàng loạt những câu hỏi cứ thế xuất hiện trong suy nghĩ của em. Em đã phải đấu tranh tâm hồn mãi mới dám trèo lên cây cao để chỉnh lại chiếc tổ chim cho ngay ngắn. Chẳng phải việc gì quá to tát nhưng em cảm thấy rất vui và hạnh phúc</a:t>
            </a:r>
            <a:endParaRPr lang="en-US" sz="27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2</a:t>
            </a:r>
          </a:p>
        </p:txBody>
      </p:sp>
    </p:spTree>
    <p:extLst>
      <p:ext uri="{BB962C8B-B14F-4D97-AF65-F5344CB8AC3E}">
        <p14:creationId xmlns:p14="http://schemas.microsoft.com/office/powerpoint/2010/main" val="1209262864"/>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TextBox 9"/>
          <p:cNvSpPr txBox="1"/>
          <p:nvPr/>
        </p:nvSpPr>
        <p:spPr>
          <a:xfrm>
            <a:off x="3952464" y="391398"/>
            <a:ext cx="4318078"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3</a:t>
            </a:r>
          </a:p>
        </p:txBody>
      </p:sp>
      <p:pic>
        <p:nvPicPr>
          <p:cNvPr id="4" name="Picture 3"/>
          <p:cNvPicPr>
            <a:picLocks noChangeAspect="1"/>
          </p:cNvPicPr>
          <p:nvPr/>
        </p:nvPicPr>
        <p:blipFill>
          <a:blip r:embed="rId6"/>
          <a:stretch>
            <a:fillRect/>
          </a:stretch>
        </p:blipFill>
        <p:spPr>
          <a:xfrm>
            <a:off x="904038" y="1509544"/>
            <a:ext cx="10614672" cy="5026499"/>
          </a:xfrm>
          <a:prstGeom prst="rect">
            <a:avLst/>
          </a:prstGeom>
        </p:spPr>
      </p:pic>
    </p:spTree>
    <p:extLst>
      <p:ext uri="{BB962C8B-B14F-4D97-AF65-F5344CB8AC3E}">
        <p14:creationId xmlns:p14="http://schemas.microsoft.com/office/powerpoint/2010/main" val="340048726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504968" y="1310185"/>
            <a:ext cx="11163868" cy="5049672"/>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676046" y="1457504"/>
            <a:ext cx="10854539" cy="4708981"/>
          </a:xfrm>
          <a:prstGeom prst="rect">
            <a:avLst/>
          </a:prstGeom>
          <a:noFill/>
          <a:ln w="9525">
            <a:noFill/>
            <a:miter lim="800000"/>
            <a:headEnd/>
            <a:tailEnd/>
          </a:ln>
        </p:spPr>
        <p:txBody>
          <a:bodyPr wrap="square">
            <a:spAutoFit/>
          </a:bodyPr>
          <a:lstStyle/>
          <a:p>
            <a:pPr algn="just" defTabSz="914217"/>
            <a:r>
              <a:rPr lang="en-US" sz="3000" b="1" i="1" dirty="0">
                <a:latin typeface="Times New Roman" panose="02020603050405020304" pitchFamily="18" charset="0"/>
                <a:ea typeface="微软雅黑"/>
                <a:cs typeface="Times New Roman" panose="02020603050405020304" pitchFamily="18" charset="0"/>
              </a:rPr>
              <a:t>a. </a:t>
            </a:r>
            <a:r>
              <a:rPr lang="vi-VN" sz="3000" b="1" i="1" dirty="0">
                <a:latin typeface="Times New Roman" panose="02020603050405020304" pitchFamily="18" charset="0"/>
                <a:ea typeface="微软雅黑"/>
                <a:cs typeface="Times New Roman" panose="02020603050405020304" pitchFamily="18" charset="0"/>
              </a:rPr>
              <a:t>Đề tài của truyện: tình cảm gia đình</a:t>
            </a:r>
            <a:endParaRPr lang="en-US" sz="3000" b="1" i="1" dirty="0">
              <a:latin typeface="Times New Roman" panose="02020603050405020304" pitchFamily="18" charset="0"/>
              <a:ea typeface="微软雅黑"/>
              <a:cs typeface="Times New Roman" panose="02020603050405020304" pitchFamily="18" charset="0"/>
            </a:endParaRPr>
          </a:p>
          <a:p>
            <a:pPr algn="just" defTabSz="914217"/>
            <a:r>
              <a:rPr lang="en-US" sz="3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Các nhân vật trong truyện</a:t>
            </a:r>
            <a:r>
              <a:rPr lang="vi-VN"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nhân vật “tôi” - người anh, Kiều Phương - người em, bố mẹ của hai anh em, bé Quỳnh, chú Tiến Lê</a:t>
            </a:r>
            <a:r>
              <a:rPr 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914217"/>
            <a:r>
              <a:rPr lang="vi-VN" sz="3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Nhân vật chính của truyện là nhân vật “tôi” </a:t>
            </a:r>
            <a:r>
              <a:rPr lang="vi-VN"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người anh. Đây là nhân vật có đặc điểm tính cách vô cùng đặc biệt. Ban đầu, tác giả thể hiện nhân vật người anh là người hay mắng mỏ em gái khi em nghịch ngợm và đố kị khi cô bé có tài năng hội họa được mọi người khen ngợi. Sau đó, tính cách của nhân vật này được bộc lộ là một người anh yêu thương em khi vỡ òa hạnh phúc, ăn năn hối lỗi trước tình cảm ruột thịt.</a:t>
            </a: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3</a:t>
            </a:r>
          </a:p>
        </p:txBody>
      </p:sp>
    </p:spTree>
    <p:extLst>
      <p:ext uri="{BB962C8B-B14F-4D97-AF65-F5344CB8AC3E}">
        <p14:creationId xmlns:p14="http://schemas.microsoft.com/office/powerpoint/2010/main" val="426009692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TextBox 8"/>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3</a:t>
            </a:r>
          </a:p>
        </p:txBody>
      </p:sp>
      <p:sp>
        <p:nvSpPr>
          <p:cNvPr id="10" name="TextBox 9">
            <a:extLst>
              <a:ext uri="{FF2B5EF4-FFF2-40B4-BE49-F238E27FC236}">
                <a16:creationId xmlns:a16="http://schemas.microsoft.com/office/drawing/2014/main" id="{347BCABE-A2D5-281B-40D1-E1DEECAFDA21}"/>
              </a:ext>
            </a:extLst>
          </p:cNvPr>
          <p:cNvSpPr txBox="1"/>
          <p:nvPr/>
        </p:nvSpPr>
        <p:spPr>
          <a:xfrm>
            <a:off x="1095057" y="1406934"/>
            <a:ext cx="7615107" cy="523220"/>
          </a:xfrm>
          <a:prstGeom prst="rect">
            <a:avLst/>
          </a:prstGeom>
          <a:noFill/>
        </p:spPr>
        <p:txBody>
          <a:bodyPr wrap="square">
            <a:spAutoFit/>
          </a:bodyPr>
          <a:lstStyle/>
          <a:p>
            <a:pPr algn="just">
              <a:defRPr/>
            </a:pP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 Các sự việc tiêu biểu của cốt truyện</a:t>
            </a:r>
          </a:p>
        </p:txBody>
      </p:sp>
      <p:sp>
        <p:nvSpPr>
          <p:cNvPr id="11" name="TextBox 10">
            <a:extLst>
              <a:ext uri="{FF2B5EF4-FFF2-40B4-BE49-F238E27FC236}">
                <a16:creationId xmlns:a16="http://schemas.microsoft.com/office/drawing/2014/main" id="{8A0EB907-3441-501E-5CD8-BBE55DE73088}"/>
              </a:ext>
            </a:extLst>
          </p:cNvPr>
          <p:cNvSpPr txBox="1"/>
          <p:nvPr/>
        </p:nvSpPr>
        <p:spPr>
          <a:xfrm>
            <a:off x="1063006" y="2052272"/>
            <a:ext cx="9412589" cy="954107"/>
          </a:xfrm>
          <a:prstGeom prst="rect">
            <a:avLst/>
          </a:prstGeom>
          <a:noFill/>
        </p:spPr>
        <p:txBody>
          <a:bodyPr wrap="square">
            <a:spAutoFit/>
          </a:bodyPr>
          <a:lstStyle/>
          <a:p>
            <a:pPr algn="ju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Kiều Phương là một cô bé hay lục lọi đồ và thường bôi bẩn lên mặt, cô bé có sở thích vẽ tranh</a:t>
            </a:r>
          </a:p>
        </p:txBody>
      </p:sp>
      <p:sp>
        <p:nvSpPr>
          <p:cNvPr id="12" name="TextBox 11">
            <a:extLst>
              <a:ext uri="{FF2B5EF4-FFF2-40B4-BE49-F238E27FC236}">
                <a16:creationId xmlns:a16="http://schemas.microsoft.com/office/drawing/2014/main" id="{ACBDE69C-555B-C7FF-89E9-D1E0951F989B}"/>
              </a:ext>
            </a:extLst>
          </p:cNvPr>
          <p:cNvSpPr txBox="1"/>
          <p:nvPr/>
        </p:nvSpPr>
        <p:spPr>
          <a:xfrm>
            <a:off x="1063007" y="3088546"/>
            <a:ext cx="9412587" cy="954107"/>
          </a:xfrm>
          <a:prstGeom prst="rect">
            <a:avLst/>
          </a:prstGeom>
          <a:noFill/>
        </p:spPr>
        <p:txBody>
          <a:bodyPr wrap="square">
            <a:spAutoFit/>
          </a:bodyPr>
          <a:lstStyle/>
          <a:p>
            <a:pPr algn="ju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Khi mọi người phát hiện ra tài năng hội họa của Kiều Phương, người anh tỏ ra ghen tị và xa lánh</a:t>
            </a:r>
          </a:p>
        </p:txBody>
      </p:sp>
      <p:sp>
        <p:nvSpPr>
          <p:cNvPr id="14" name="TextBox 13">
            <a:extLst>
              <a:ext uri="{FF2B5EF4-FFF2-40B4-BE49-F238E27FC236}">
                <a16:creationId xmlns:a16="http://schemas.microsoft.com/office/drawing/2014/main" id="{D263AF43-15FA-3878-F2C0-B33443AA49B6}"/>
              </a:ext>
            </a:extLst>
          </p:cNvPr>
          <p:cNvSpPr txBox="1"/>
          <p:nvPr/>
        </p:nvSpPr>
        <p:spPr>
          <a:xfrm>
            <a:off x="1071744" y="4158049"/>
            <a:ext cx="6687020" cy="1815882"/>
          </a:xfrm>
          <a:prstGeom prst="rect">
            <a:avLst/>
          </a:prstGeom>
          <a:noFill/>
        </p:spPr>
        <p:txBody>
          <a:bodyPr wrap="square">
            <a:spAutoFit/>
          </a:bodyPr>
          <a:lstStyle/>
          <a:p>
            <a:pPr algn="ju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Kiều Phương đạt giải nhất cuộc thi vẽ tranh quốc tế với bức vẽ “Anh trai tôi”, người anh nhận ra lòng nhân hậu của em gái và hối lỗi về bản thân mình.</a:t>
            </a:r>
          </a:p>
        </p:txBody>
      </p:sp>
      <p:pic>
        <p:nvPicPr>
          <p:cNvPr id="15" name="Picture 14"/>
          <p:cNvPicPr>
            <a:picLocks noChangeAspect="1"/>
          </p:cNvPicPr>
          <p:nvPr/>
        </p:nvPicPr>
        <p:blipFill>
          <a:blip r:embed="rId3"/>
          <a:stretch>
            <a:fillRect/>
          </a:stretch>
        </p:blipFill>
        <p:spPr>
          <a:xfrm>
            <a:off x="8075806" y="4755582"/>
            <a:ext cx="3425314" cy="1466783"/>
          </a:xfrm>
          <a:prstGeom prst="rect">
            <a:avLst/>
          </a:prstGeom>
        </p:spPr>
      </p:pic>
    </p:spTree>
    <p:extLst>
      <p:ext uri="{BB962C8B-B14F-4D97-AF65-F5344CB8AC3E}">
        <p14:creationId xmlns:p14="http://schemas.microsoft.com/office/powerpoint/2010/main" val="347560822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C77D4F-B2CD-227B-2BB4-7581C7B70B00}"/>
              </a:ext>
            </a:extLst>
          </p:cNvPr>
          <p:cNvSpPr txBox="1"/>
          <p:nvPr/>
        </p:nvSpPr>
        <p:spPr>
          <a:xfrm>
            <a:off x="286603" y="1912063"/>
            <a:ext cx="11641540" cy="4524315"/>
          </a:xfrm>
          <a:prstGeom prst="rect">
            <a:avLst/>
          </a:prstGeom>
          <a:solidFill>
            <a:schemeClr val="bg1"/>
          </a:solidFill>
        </p:spPr>
        <p:txBody>
          <a:bodyPr wrap="square">
            <a:spAutoFit/>
          </a:bodyPr>
          <a:lstStyle/>
          <a:p>
            <a:pPr algn="just">
              <a:lnSpc>
                <a:spcPct val="150000"/>
              </a:lnSpc>
            </a:pP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Kiều Phương là cô gái hay lục lọi đồ và thường bôi bẩn lên mặt. Cô bé có sở thích vẽ tranh nên thường bí mật pha chế màu và vẽ. Khi mọi người phát hiện ra Kiều Phương có tài năng hội họa thì người anh lúc này tỏ ra ghen tị và xa lánh em. Kiều Phương đạt giải nhất tại trại thi vẽ tranh quốc tế với bức vẽ “Anh trai tôi”, lúc này người anh trai mới nhận ra tấm lòng nhân hậu của em và hối lỗi về bản thân mình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ounded Rectangle 4"/>
          <p:cNvSpPr/>
          <p:nvPr/>
        </p:nvSpPr>
        <p:spPr>
          <a:xfrm>
            <a:off x="284869" y="845786"/>
            <a:ext cx="2985262" cy="783080"/>
          </a:xfrm>
          <a:prstGeom prst="roundRect">
            <a:avLst/>
          </a:prstGeom>
          <a:solidFill>
            <a:srgbClr val="33918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6536"/>
            <a:endParaRPr lang="en-US" sz="2133" i="1">
              <a:solidFill>
                <a:prstClr val="white"/>
              </a:solidFill>
            </a:endParaRPr>
          </a:p>
        </p:txBody>
      </p:sp>
      <p:pic>
        <p:nvPicPr>
          <p:cNvPr id="6" name="Picture 5"/>
          <p:cNvPicPr>
            <a:picLocks noChangeAspect="1"/>
          </p:cNvPicPr>
          <p:nvPr/>
        </p:nvPicPr>
        <p:blipFill>
          <a:blip r:embed="rId2"/>
          <a:stretch>
            <a:fillRect/>
          </a:stretch>
        </p:blipFill>
        <p:spPr>
          <a:xfrm>
            <a:off x="-218304" y="777923"/>
            <a:ext cx="3991608" cy="1339879"/>
          </a:xfrm>
          <a:prstGeom prst="rect">
            <a:avLst/>
          </a:prstGeom>
        </p:spPr>
      </p:pic>
    </p:spTree>
    <p:extLst>
      <p:ext uri="{BB962C8B-B14F-4D97-AF65-F5344CB8AC3E}">
        <p14:creationId xmlns:p14="http://schemas.microsoft.com/office/powerpoint/2010/main" val="4200501722"/>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1773" y="391398"/>
            <a:ext cx="3667615"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 TRƯỚC KHI NÓI</a:t>
            </a: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2514722" y="1981628"/>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endParaRPr>
          </a:p>
        </p:txBody>
      </p:sp>
      <p:sp>
        <p:nvSpPr>
          <p:cNvPr id="28" name="TextBox 27"/>
          <p:cNvSpPr txBox="1"/>
          <p:nvPr/>
        </p:nvSpPr>
        <p:spPr>
          <a:xfrm>
            <a:off x="691515" y="1344757"/>
            <a:ext cx="1833428" cy="2246769"/>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33" name="TextBox 32"/>
          <p:cNvSpPr txBox="1"/>
          <p:nvPr/>
        </p:nvSpPr>
        <p:spPr>
          <a:xfrm>
            <a:off x="3785954" y="1101125"/>
            <a:ext cx="7715166" cy="5324535"/>
          </a:xfrm>
          <a:prstGeom prst="rect">
            <a:avLst/>
          </a:prstGeom>
          <a:noFill/>
        </p:spPr>
        <p:txBody>
          <a:bodyPr wrap="square" rtlCol="0">
            <a:spAutoFit/>
          </a:bodyPr>
          <a:lstStyle/>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Thu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thập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dụ</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Trẻ</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Theo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thực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chưa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xảy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nếu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a:p>
            <a:pPr algn="ct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5"/>
          <a:stretch>
            <a:fillRect/>
          </a:stretch>
        </p:blipFill>
        <p:spPr>
          <a:xfrm>
            <a:off x="4456185" y="1864574"/>
            <a:ext cx="1640132" cy="1191851"/>
          </a:xfrm>
          <a:prstGeom prst="rect">
            <a:avLst/>
          </a:prstGeom>
        </p:spPr>
      </p:pic>
      <p:pic>
        <p:nvPicPr>
          <p:cNvPr id="4" name="Picture 3"/>
          <p:cNvPicPr>
            <a:picLocks noChangeAspect="1"/>
          </p:cNvPicPr>
          <p:nvPr/>
        </p:nvPicPr>
        <p:blipFill>
          <a:blip r:embed="rId6"/>
          <a:stretch>
            <a:fillRect/>
          </a:stretch>
        </p:blipFill>
        <p:spPr>
          <a:xfrm>
            <a:off x="6642308" y="1849698"/>
            <a:ext cx="1813388" cy="1206727"/>
          </a:xfrm>
          <a:prstGeom prst="rect">
            <a:avLst/>
          </a:prstGeom>
        </p:spPr>
      </p:pic>
      <p:pic>
        <p:nvPicPr>
          <p:cNvPr id="5" name="Picture 4"/>
          <p:cNvPicPr>
            <a:picLocks noChangeAspect="1"/>
          </p:cNvPicPr>
          <p:nvPr/>
        </p:nvPicPr>
        <p:blipFill>
          <a:blip r:embed="rId7"/>
          <a:stretch>
            <a:fillRect/>
          </a:stretch>
        </p:blipFill>
        <p:spPr>
          <a:xfrm>
            <a:off x="9001687" y="1879450"/>
            <a:ext cx="1762442" cy="1191851"/>
          </a:xfrm>
          <a:prstGeom prst="rect">
            <a:avLst/>
          </a:prstGeom>
        </p:spPr>
      </p:pic>
    </p:spTree>
    <p:extLst>
      <p:ext uri="{BB962C8B-B14F-4D97-AF65-F5344CB8AC3E}">
        <p14:creationId xmlns:p14="http://schemas.microsoft.com/office/powerpoint/2010/main" val="976161427"/>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1000"/>
                                        <p:tgtEl>
                                          <p:spTgt spid="33">
                                            <p:txEl>
                                              <p:pRg st="0" end="0"/>
                                            </p:txEl>
                                          </p:spTgt>
                                        </p:tgtEl>
                                      </p:cBhvr>
                                    </p:animEffect>
                                    <p:anim calcmode="lin" valueType="num">
                                      <p:cBhvr>
                                        <p:cTn id="31"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3">
                                            <p:txEl>
                                              <p:pRg st="5" end="5"/>
                                            </p:txEl>
                                          </p:spTgt>
                                        </p:tgtEl>
                                        <p:attrNameLst>
                                          <p:attrName>style.visibility</p:attrName>
                                        </p:attrNameLst>
                                      </p:cBhvr>
                                      <p:to>
                                        <p:strVal val="visible"/>
                                      </p:to>
                                    </p:set>
                                    <p:animEffect transition="in" filter="barn(inVertical)">
                                      <p:cBhvr>
                                        <p:cTn id="48" dur="500"/>
                                        <p:tgtEl>
                                          <p:spTgt spid="3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3">
                                            <p:txEl>
                                              <p:pRg st="6" end="6"/>
                                            </p:txEl>
                                          </p:spTgt>
                                        </p:tgtEl>
                                        <p:attrNameLst>
                                          <p:attrName>style.visibility</p:attrName>
                                        </p:attrNameLst>
                                      </p:cBhvr>
                                      <p:to>
                                        <p:strVal val="visible"/>
                                      </p:to>
                                    </p:set>
                                    <p:animEffect transition="in" filter="circle(in)">
                                      <p:cBhvr>
                                        <p:cTn id="53" dur="2000"/>
                                        <p:tgtEl>
                                          <p:spTgt spid="3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3">
                                            <p:txEl>
                                              <p:pRg st="7" end="7"/>
                                            </p:txEl>
                                          </p:spTgt>
                                        </p:tgtEl>
                                        <p:attrNameLst>
                                          <p:attrName>style.visibility</p:attrName>
                                        </p:attrNameLst>
                                      </p:cBhvr>
                                      <p:to>
                                        <p:strVal val="visible"/>
                                      </p:to>
                                    </p:set>
                                    <p:anim calcmode="lin" valueType="num">
                                      <p:cBhvr>
                                        <p:cTn id="58" dur="1000" fill="hold"/>
                                        <p:tgtEl>
                                          <p:spTgt spid="33">
                                            <p:txEl>
                                              <p:pRg st="7" end="7"/>
                                            </p:txEl>
                                          </p:spTgt>
                                        </p:tgtEl>
                                        <p:attrNameLst>
                                          <p:attrName>ppt_w</p:attrName>
                                        </p:attrNameLst>
                                      </p:cBhvr>
                                      <p:tavLst>
                                        <p:tav tm="0">
                                          <p:val>
                                            <p:fltVal val="0"/>
                                          </p:val>
                                        </p:tav>
                                        <p:tav tm="100000">
                                          <p:val>
                                            <p:strVal val="#ppt_w"/>
                                          </p:val>
                                        </p:tav>
                                      </p:tavLst>
                                    </p:anim>
                                    <p:anim calcmode="lin" valueType="num">
                                      <p:cBhvr>
                                        <p:cTn id="59" dur="1000" fill="hold"/>
                                        <p:tgtEl>
                                          <p:spTgt spid="33">
                                            <p:txEl>
                                              <p:pRg st="7" end="7"/>
                                            </p:txEl>
                                          </p:spTgt>
                                        </p:tgtEl>
                                        <p:attrNameLst>
                                          <p:attrName>ppt_h</p:attrName>
                                        </p:attrNameLst>
                                      </p:cBhvr>
                                      <p:tavLst>
                                        <p:tav tm="0">
                                          <p:val>
                                            <p:fltVal val="0"/>
                                          </p:val>
                                        </p:tav>
                                        <p:tav tm="100000">
                                          <p:val>
                                            <p:strVal val="#ppt_h"/>
                                          </p:val>
                                        </p:tav>
                                      </p:tavLst>
                                    </p:anim>
                                    <p:anim calcmode="lin" valueType="num">
                                      <p:cBhvr>
                                        <p:cTn id="60" dur="1000" fill="hold"/>
                                        <p:tgtEl>
                                          <p:spTgt spid="33">
                                            <p:txEl>
                                              <p:pRg st="7" end="7"/>
                                            </p:txEl>
                                          </p:spTgt>
                                        </p:tgtEl>
                                        <p:attrNameLst>
                                          <p:attrName>style.rotation</p:attrName>
                                        </p:attrNameLst>
                                      </p:cBhvr>
                                      <p:tavLst>
                                        <p:tav tm="0">
                                          <p:val>
                                            <p:fltVal val="90"/>
                                          </p:val>
                                        </p:tav>
                                        <p:tav tm="100000">
                                          <p:val>
                                            <p:fltVal val="0"/>
                                          </p:val>
                                        </p:tav>
                                      </p:tavLst>
                                    </p:anim>
                                    <p:animEffect transition="in" filter="fade">
                                      <p:cBhvr>
                                        <p:cTn id="61" dur="1000"/>
                                        <p:tgtEl>
                                          <p:spTgt spid="33">
                                            <p:txEl>
                                              <p:pRg st="7" end="7"/>
                                            </p:txEl>
                                          </p:spTgt>
                                        </p:tgtEl>
                                      </p:cBhvr>
                                    </p:animEffect>
                                  </p:childTnLst>
                                </p:cTn>
                              </p:par>
                              <p:par>
                                <p:cTn id="62" presetID="31" presetClass="entr" presetSubtype="0" fill="hold" nodeType="withEffect">
                                  <p:stCondLst>
                                    <p:cond delay="0"/>
                                  </p:stCondLst>
                                  <p:childTnLst>
                                    <p:set>
                                      <p:cBhvr>
                                        <p:cTn id="63" dur="1" fill="hold">
                                          <p:stCondLst>
                                            <p:cond delay="0"/>
                                          </p:stCondLst>
                                        </p:cTn>
                                        <p:tgtEl>
                                          <p:spTgt spid="33">
                                            <p:txEl>
                                              <p:pRg st="8" end="8"/>
                                            </p:txEl>
                                          </p:spTgt>
                                        </p:tgtEl>
                                        <p:attrNameLst>
                                          <p:attrName>style.visibility</p:attrName>
                                        </p:attrNameLst>
                                      </p:cBhvr>
                                      <p:to>
                                        <p:strVal val="visible"/>
                                      </p:to>
                                    </p:set>
                                    <p:anim calcmode="lin" valueType="num">
                                      <p:cBhvr>
                                        <p:cTn id="64" dur="1000" fill="hold"/>
                                        <p:tgtEl>
                                          <p:spTgt spid="33">
                                            <p:txEl>
                                              <p:pRg st="8" end="8"/>
                                            </p:txEl>
                                          </p:spTgt>
                                        </p:tgtEl>
                                        <p:attrNameLst>
                                          <p:attrName>ppt_w</p:attrName>
                                        </p:attrNameLst>
                                      </p:cBhvr>
                                      <p:tavLst>
                                        <p:tav tm="0">
                                          <p:val>
                                            <p:fltVal val="0"/>
                                          </p:val>
                                        </p:tav>
                                        <p:tav tm="100000">
                                          <p:val>
                                            <p:strVal val="#ppt_w"/>
                                          </p:val>
                                        </p:tav>
                                      </p:tavLst>
                                    </p:anim>
                                    <p:anim calcmode="lin" valueType="num">
                                      <p:cBhvr>
                                        <p:cTn id="65" dur="1000" fill="hold"/>
                                        <p:tgtEl>
                                          <p:spTgt spid="33">
                                            <p:txEl>
                                              <p:pRg st="8" end="8"/>
                                            </p:txEl>
                                          </p:spTgt>
                                        </p:tgtEl>
                                        <p:attrNameLst>
                                          <p:attrName>ppt_h</p:attrName>
                                        </p:attrNameLst>
                                      </p:cBhvr>
                                      <p:tavLst>
                                        <p:tav tm="0">
                                          <p:val>
                                            <p:fltVal val="0"/>
                                          </p:val>
                                        </p:tav>
                                        <p:tav tm="100000">
                                          <p:val>
                                            <p:strVal val="#ppt_h"/>
                                          </p:val>
                                        </p:tav>
                                      </p:tavLst>
                                    </p:anim>
                                    <p:anim calcmode="lin" valueType="num">
                                      <p:cBhvr>
                                        <p:cTn id="66" dur="1000" fill="hold"/>
                                        <p:tgtEl>
                                          <p:spTgt spid="33">
                                            <p:txEl>
                                              <p:pRg st="8" end="8"/>
                                            </p:txEl>
                                          </p:spTgt>
                                        </p:tgtEl>
                                        <p:attrNameLst>
                                          <p:attrName>style.rotation</p:attrName>
                                        </p:attrNameLst>
                                      </p:cBhvr>
                                      <p:tavLst>
                                        <p:tav tm="0">
                                          <p:val>
                                            <p:fltVal val="90"/>
                                          </p:val>
                                        </p:tav>
                                        <p:tav tm="100000">
                                          <p:val>
                                            <p:fltVal val="0"/>
                                          </p:val>
                                        </p:tav>
                                      </p:tavLst>
                                    </p:anim>
                                    <p:animEffect transition="in" filter="fade">
                                      <p:cBhvr>
                                        <p:cTn id="67" dur="1000"/>
                                        <p:tgtEl>
                                          <p:spTgt spid="33">
                                            <p:txEl>
                                              <p:pRg st="8" end="8"/>
                                            </p:txEl>
                                          </p:spTgt>
                                        </p:tgtEl>
                                      </p:cBhvr>
                                    </p:animEffect>
                                  </p:childTnLst>
                                </p:cTn>
                              </p:par>
                              <p:par>
                                <p:cTn id="68" presetID="31" presetClass="entr" presetSubtype="0" fill="hold" nodeType="withEffect">
                                  <p:stCondLst>
                                    <p:cond delay="0"/>
                                  </p:stCondLst>
                                  <p:childTnLst>
                                    <p:set>
                                      <p:cBhvr>
                                        <p:cTn id="69" dur="1" fill="hold">
                                          <p:stCondLst>
                                            <p:cond delay="0"/>
                                          </p:stCondLst>
                                        </p:cTn>
                                        <p:tgtEl>
                                          <p:spTgt spid="33">
                                            <p:txEl>
                                              <p:pRg st="9" end="9"/>
                                            </p:txEl>
                                          </p:spTgt>
                                        </p:tgtEl>
                                        <p:attrNameLst>
                                          <p:attrName>style.visibility</p:attrName>
                                        </p:attrNameLst>
                                      </p:cBhvr>
                                      <p:to>
                                        <p:strVal val="visible"/>
                                      </p:to>
                                    </p:set>
                                    <p:anim calcmode="lin" valueType="num">
                                      <p:cBhvr>
                                        <p:cTn id="70" dur="1000" fill="hold"/>
                                        <p:tgtEl>
                                          <p:spTgt spid="33">
                                            <p:txEl>
                                              <p:pRg st="9" end="9"/>
                                            </p:txEl>
                                          </p:spTgt>
                                        </p:tgtEl>
                                        <p:attrNameLst>
                                          <p:attrName>ppt_w</p:attrName>
                                        </p:attrNameLst>
                                      </p:cBhvr>
                                      <p:tavLst>
                                        <p:tav tm="0">
                                          <p:val>
                                            <p:fltVal val="0"/>
                                          </p:val>
                                        </p:tav>
                                        <p:tav tm="100000">
                                          <p:val>
                                            <p:strVal val="#ppt_w"/>
                                          </p:val>
                                        </p:tav>
                                      </p:tavLst>
                                    </p:anim>
                                    <p:anim calcmode="lin" valueType="num">
                                      <p:cBhvr>
                                        <p:cTn id="71" dur="1000" fill="hold"/>
                                        <p:tgtEl>
                                          <p:spTgt spid="33">
                                            <p:txEl>
                                              <p:pRg st="9" end="9"/>
                                            </p:txEl>
                                          </p:spTgt>
                                        </p:tgtEl>
                                        <p:attrNameLst>
                                          <p:attrName>ppt_h</p:attrName>
                                        </p:attrNameLst>
                                      </p:cBhvr>
                                      <p:tavLst>
                                        <p:tav tm="0">
                                          <p:val>
                                            <p:fltVal val="0"/>
                                          </p:val>
                                        </p:tav>
                                        <p:tav tm="100000">
                                          <p:val>
                                            <p:strVal val="#ppt_h"/>
                                          </p:val>
                                        </p:tav>
                                      </p:tavLst>
                                    </p:anim>
                                    <p:anim calcmode="lin" valueType="num">
                                      <p:cBhvr>
                                        <p:cTn id="72" dur="1000" fill="hold"/>
                                        <p:tgtEl>
                                          <p:spTgt spid="33">
                                            <p:txEl>
                                              <p:pRg st="9" end="9"/>
                                            </p:txEl>
                                          </p:spTgt>
                                        </p:tgtEl>
                                        <p:attrNameLst>
                                          <p:attrName>style.rotation</p:attrName>
                                        </p:attrNameLst>
                                      </p:cBhvr>
                                      <p:tavLst>
                                        <p:tav tm="0">
                                          <p:val>
                                            <p:fltVal val="90"/>
                                          </p:val>
                                        </p:tav>
                                        <p:tav tm="100000">
                                          <p:val>
                                            <p:fltVal val="0"/>
                                          </p:val>
                                        </p:tav>
                                      </p:tavLst>
                                    </p:anim>
                                    <p:animEffect transition="in" filter="fade">
                                      <p:cBhvr>
                                        <p:cTn id="73" dur="1000"/>
                                        <p:tgtEl>
                                          <p:spTgt spid="3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0"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1773" y="391398"/>
            <a:ext cx="3667615"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 TRƯỚC KHI NÓI</a:t>
            </a: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2528056" y="2006181"/>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endParaRPr>
          </a:p>
        </p:txBody>
      </p:sp>
      <p:sp>
        <p:nvSpPr>
          <p:cNvPr id="28" name="TextBox 27"/>
          <p:cNvSpPr txBox="1"/>
          <p:nvPr/>
        </p:nvSpPr>
        <p:spPr>
          <a:xfrm>
            <a:off x="691515" y="1344757"/>
            <a:ext cx="1833428" cy="2246769"/>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33" name="TextBox 32"/>
          <p:cNvSpPr txBox="1"/>
          <p:nvPr/>
        </p:nvSpPr>
        <p:spPr>
          <a:xfrm>
            <a:off x="4129748" y="1137478"/>
            <a:ext cx="7379496" cy="2677656"/>
          </a:xfrm>
          <a:prstGeom prst="rect">
            <a:avLst/>
          </a:prstGeom>
          <a:noFill/>
        </p:spPr>
        <p:txBody>
          <a:bodyPr wrap="square" rtlCol="0">
            <a:spAutoFit/>
          </a:bodyPr>
          <a:lstStyle/>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Thu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thập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Ghi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giấy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sắp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xếp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trật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hợp</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kiến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trao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chuẩn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bị</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phản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hồi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5"/>
          <a:stretch>
            <a:fillRect/>
          </a:stretch>
        </p:blipFill>
        <p:spPr>
          <a:xfrm>
            <a:off x="1050878" y="4040170"/>
            <a:ext cx="2778990" cy="2019436"/>
          </a:xfrm>
          <a:prstGeom prst="rect">
            <a:avLst/>
          </a:prstGeom>
        </p:spPr>
      </p:pic>
      <p:pic>
        <p:nvPicPr>
          <p:cNvPr id="4" name="Picture 3"/>
          <p:cNvPicPr>
            <a:picLocks noChangeAspect="1"/>
          </p:cNvPicPr>
          <p:nvPr/>
        </p:nvPicPr>
        <p:blipFill>
          <a:blip r:embed="rId6"/>
          <a:stretch>
            <a:fillRect/>
          </a:stretch>
        </p:blipFill>
        <p:spPr>
          <a:xfrm>
            <a:off x="4456185" y="3993570"/>
            <a:ext cx="3034672" cy="2019436"/>
          </a:xfrm>
          <a:prstGeom prst="rect">
            <a:avLst/>
          </a:prstGeom>
        </p:spPr>
      </p:pic>
      <p:pic>
        <p:nvPicPr>
          <p:cNvPr id="5" name="Picture 4"/>
          <p:cNvPicPr>
            <a:picLocks noChangeAspect="1"/>
          </p:cNvPicPr>
          <p:nvPr/>
        </p:nvPicPr>
        <p:blipFill>
          <a:blip r:embed="rId7"/>
          <a:stretch>
            <a:fillRect/>
          </a:stretch>
        </p:blipFill>
        <p:spPr>
          <a:xfrm>
            <a:off x="8092420" y="4003290"/>
            <a:ext cx="3003209" cy="2030919"/>
          </a:xfrm>
          <a:prstGeom prst="rect">
            <a:avLst/>
          </a:prstGeom>
        </p:spPr>
      </p:pic>
    </p:spTree>
    <p:extLst>
      <p:ext uri="{BB962C8B-B14F-4D97-AF65-F5344CB8AC3E}">
        <p14:creationId xmlns:p14="http://schemas.microsoft.com/office/powerpoint/2010/main" val="109547746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animEffect transition="in" filter="barn(inVertical)">
                                      <p:cBhvr>
                                        <p:cTn id="7" dur="500"/>
                                        <p:tgtEl>
                                          <p:spTgt spid="3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3" end="3"/>
                                            </p:txEl>
                                          </p:spTgt>
                                        </p:tgtEl>
                                        <p:attrNameLst>
                                          <p:attrName>style.visibility</p:attrName>
                                        </p:attrNameLst>
                                      </p:cBhvr>
                                      <p:to>
                                        <p:strVal val="visible"/>
                                      </p:to>
                                    </p:set>
                                    <p:animEffect transition="in" filter="barn(inVertical)">
                                      <p:cBhvr>
                                        <p:cTn id="12" dur="500"/>
                                        <p:tgtEl>
                                          <p:spTgt spid="3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1773" y="391398"/>
            <a:ext cx="3667615" cy="661207"/>
          </a:xfrm>
          <a:prstGeom prst="rect">
            <a:avLst/>
          </a:prstGeom>
          <a:noFill/>
        </p:spPr>
        <p:txBody>
          <a:bodyPr wrap="square" rtlCol="0">
            <a:spAutoFit/>
          </a:bodyPr>
          <a:lstStyle/>
          <a:p>
            <a:pPr algn="ctr">
              <a:lnSpc>
                <a:spcPct val="150000"/>
              </a:lnSpc>
            </a:pPr>
            <a:r>
              <a:rPr lang="en-US" sz="2800" b="1" dirty="0">
                <a:solidFill>
                  <a:schemeClr val="bg1"/>
                </a:solidFill>
                <a:latin typeface="Times New Roman" panose="02020603050405020304" pitchFamily="18" charset="0"/>
                <a:cs typeface="Times New Roman" panose="02020603050405020304" pitchFamily="18" charset="0"/>
              </a:rPr>
              <a:t>I. TRƯỚC KHI NÓI</a:t>
            </a: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2528056" y="2006181"/>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cxnSp>
        <p:nvCxnSpPr>
          <p:cNvPr id="21" name="直接连接符 18"/>
          <p:cNvCxnSpPr/>
          <p:nvPr/>
        </p:nvCxnSpPr>
        <p:spPr>
          <a:xfrm>
            <a:off x="3297056" y="3676617"/>
            <a:ext cx="0" cy="504967"/>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2" name="菱形 19"/>
          <p:cNvSpPr/>
          <p:nvPr/>
        </p:nvSpPr>
        <p:spPr>
          <a:xfrm>
            <a:off x="2582681" y="4300648"/>
            <a:ext cx="1428750" cy="1428750"/>
          </a:xfrm>
          <a:prstGeom prst="diamond">
            <a:avLst/>
          </a:prstGeom>
          <a:blipFill rotWithShape="1">
            <a:blip r:embed="rId5" cstate="screen">
              <a:extLst>
                <a:ext uri="{28A0092B-C50C-407E-A947-70E740481C1C}">
                  <a14:useLocalDpi xmlns:a14="http://schemas.microsoft.com/office/drawing/2010/main"/>
                </a:ext>
              </a:extLst>
            </a:blip>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cxnSp>
        <p:nvCxnSpPr>
          <p:cNvPr id="23" name="直接连接符 11"/>
          <p:cNvCxnSpPr/>
          <p:nvPr/>
        </p:nvCxnSpPr>
        <p:spPr>
          <a:xfrm>
            <a:off x="3297056" y="5915319"/>
            <a:ext cx="0" cy="33683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8" name="TextBox 27"/>
          <p:cNvSpPr txBox="1"/>
          <p:nvPr/>
        </p:nvSpPr>
        <p:spPr>
          <a:xfrm>
            <a:off x="691515" y="1344757"/>
            <a:ext cx="1833428" cy="2246769"/>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33" name="TextBox 32"/>
          <p:cNvSpPr txBox="1"/>
          <p:nvPr/>
        </p:nvSpPr>
        <p:spPr>
          <a:xfrm>
            <a:off x="4129748" y="1137478"/>
            <a:ext cx="7379496" cy="2677656"/>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Lựa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Thu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thập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liệu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xếp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kiến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chuẩn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bị</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phản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hồi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34" name="TextBox 33"/>
          <p:cNvSpPr txBox="1"/>
          <p:nvPr/>
        </p:nvSpPr>
        <p:spPr>
          <a:xfrm>
            <a:off x="683391" y="4443986"/>
            <a:ext cx="1833428" cy="1384995"/>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2. </a:t>
            </a:r>
          </a:p>
          <a:p>
            <a:pPr algn="ctr"/>
            <a:r>
              <a:rPr lang="en-US" sz="2800" b="1" dirty="0">
                <a:solidFill>
                  <a:srgbClr val="339183"/>
                </a:solidFill>
                <a:latin typeface="Times New Roman" panose="02020603050405020304" pitchFamily="18" charset="0"/>
                <a:cs typeface="Times New Roman" panose="02020603050405020304" pitchFamily="18" charset="0"/>
              </a:rPr>
              <a:t>TẬP LUYỆN</a:t>
            </a:r>
          </a:p>
        </p:txBody>
      </p:sp>
      <p:sp>
        <p:nvSpPr>
          <p:cNvPr id="35" name="TextBox 34"/>
          <p:cNvSpPr txBox="1"/>
          <p:nvPr/>
        </p:nvSpPr>
        <p:spPr>
          <a:xfrm>
            <a:off x="4066527" y="4316977"/>
            <a:ext cx="7379496" cy="1815882"/>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luyện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mình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bè</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thân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luyện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1144721" y="1434085"/>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1</a:t>
            </a:r>
          </a:p>
        </p:txBody>
      </p:sp>
      <p:sp>
        <p:nvSpPr>
          <p:cNvPr id="26" name="TextBox 25"/>
          <p:cNvSpPr txBox="1"/>
          <p:nvPr/>
        </p:nvSpPr>
        <p:spPr>
          <a:xfrm>
            <a:off x="1724158" y="1350702"/>
            <a:ext cx="1761234" cy="523220"/>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MỞ ĐẦU</a:t>
            </a:r>
          </a:p>
        </p:txBody>
      </p:sp>
      <p:sp>
        <p:nvSpPr>
          <p:cNvPr id="27" name="TextBox 26"/>
          <p:cNvSpPr txBox="1"/>
          <p:nvPr/>
        </p:nvSpPr>
        <p:spPr>
          <a:xfrm>
            <a:off x="4121624" y="1103969"/>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7" name="Straight Arrow Connector 6"/>
          <p:cNvCxnSpPr>
            <a:endCxn id="27" idx="1"/>
          </p:cNvCxnSpPr>
          <p:nvPr/>
        </p:nvCxnSpPr>
        <p:spPr>
          <a:xfrm flipV="1">
            <a:off x="3485392" y="1581023"/>
            <a:ext cx="636232" cy="211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82103" y="2430545"/>
            <a:ext cx="9140822" cy="3785652"/>
          </a:xfrm>
          <a:prstGeom prst="rect">
            <a:avLst/>
          </a:prstGeom>
        </p:spPr>
        <p:txBody>
          <a:bodyPr wrap="square">
            <a:spAutoFit/>
          </a:bodyPr>
          <a:lstStyle/>
          <a:p>
            <a:pPr algn="just"/>
            <a:r>
              <a:rPr lang="en-US" sz="2400" dirty="0" err="1">
                <a:solidFill>
                  <a:srgbClr val="FF0000"/>
                </a:solidFill>
                <a:latin typeface="Times New Roman" panose="02020603050405020304" pitchFamily="18" charset="0"/>
                <a:cs typeface="Times New Roman" panose="02020603050405020304" pitchFamily="18" charset="0"/>
              </a:rPr>
              <a:t>Ví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tài</a:t>
            </a:r>
            <a:r>
              <a:rPr lang="en-US" sz="2400" dirty="0">
                <a:solidFill>
                  <a:srgbClr val="FF0000"/>
                </a:solidFill>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a:t>
            </a:r>
            <a:r>
              <a:rPr lang="en-US" sz="2400" b="1" i="1" dirty="0" err="1">
                <a:solidFill>
                  <a:srgbClr val="FF0000"/>
                </a:solidFill>
                <a:latin typeface="Times New Roman" panose="02020603050405020304" pitchFamily="18" charset="0"/>
                <a:cs typeface="Times New Roman" panose="02020603050405020304" pitchFamily="18" charset="0"/>
              </a:rPr>
              <a:t>Trẻ</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cần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được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người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lớn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lắng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nghe</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thấu</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hiểu</a:t>
            </a:r>
            <a:r>
              <a:rPr lang="en-US" sz="2400" b="1" i="1" dirty="0">
                <a:solidFill>
                  <a:srgbClr val="FF0000"/>
                </a:solidFill>
                <a:latin typeface="Times New Roman" panose="02020603050405020304" pitchFamily="18" charset="0"/>
                <a:cs typeface="Times New Roman" panose="02020603050405020304" pitchFamily="18" charset="0"/>
              </a:rPr>
              <a:t>”</a:t>
            </a:r>
          </a:p>
          <a:p>
            <a:pPr algn="just"/>
            <a:r>
              <a:rPr lang="en-US" sz="2400" dirty="0">
                <a:solidFill>
                  <a:srgbClr val="222222"/>
                </a:solidFill>
                <a:latin typeface="Times New Roman" panose="02020603050405020304" pitchFamily="18" charset="0"/>
                <a:cs typeface="Times New Roman" panose="02020603050405020304" pitchFamily="18" charset="0"/>
              </a:rPr>
              <a:t>       </a:t>
            </a:r>
            <a:r>
              <a:rPr lang="vi-VN" sz="2400" dirty="0">
                <a:solidFill>
                  <a:srgbClr val="222222"/>
                </a:solidFill>
                <a:latin typeface="Times New Roman" panose="02020603050405020304" pitchFamily="18" charset="0"/>
                <a:cs typeface="Times New Roman" panose="02020603050405020304" pitchFamily="18" charset="0"/>
              </a:rPr>
              <a:t>Kính chào thầy cô và các bạn. Tôi tên là…………học sinh………trường……… </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Hôm</a:t>
            </a:r>
            <a:r>
              <a:rPr lang="en-US" sz="2400" dirty="0">
                <a:solidFill>
                  <a:srgbClr val="222222"/>
                </a:solidFill>
                <a:latin typeface="Times New Roman" panose="02020603050405020304" pitchFamily="18" charset="0"/>
                <a:cs typeface="Times New Roman" panose="02020603050405020304" pitchFamily="18" charset="0"/>
              </a:rPr>
              <a:t> nay, </a:t>
            </a:r>
            <a:r>
              <a:rPr lang="en-US" sz="2400" dirty="0" err="1">
                <a:solidFill>
                  <a:srgbClr val="222222"/>
                </a:solidFill>
                <a:latin typeface="Times New Roman" panose="02020603050405020304" pitchFamily="18" charset="0"/>
                <a:cs typeface="Times New Roman" panose="02020603050405020304" pitchFamily="18" charset="0"/>
              </a:rPr>
              <a:t>tôi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sẽ</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cùng</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các</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bạn</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trao</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đổi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về</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một</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vấn</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đề</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đó</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là</a:t>
            </a:r>
            <a:r>
              <a:rPr lang="en-US" sz="2400" dirty="0">
                <a:solidFill>
                  <a:srgbClr val="222222"/>
                </a:solidFill>
                <a:latin typeface="Times New Roman" panose="02020603050405020304" pitchFamily="18" charset="0"/>
                <a:cs typeface="Times New Roman" panose="02020603050405020304" pitchFamily="18" charset="0"/>
              </a:rPr>
              <a:t> </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Trẻ</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nỏi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vọng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ước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mơ</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chúng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gửi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bậc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cha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mẹ</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Mục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đích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muốn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gắn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giữa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viên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rằng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hạnh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phúc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cùng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nhé</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400" b="1" i="1"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10174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ircle(in)">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6" grpId="0" animBg="1"/>
      <p:bldP spid="2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Oval 77"/>
          <p:cNvSpPr/>
          <p:nvPr/>
        </p:nvSpPr>
        <p:spPr>
          <a:xfrm>
            <a:off x="1144721" y="348851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dirty="0">
                <a:solidFill>
                  <a:schemeClr val="bg1"/>
                </a:solidFill>
                <a:latin typeface="Calibri Light" panose="020F0302020204030204" charset="0"/>
              </a:rPr>
              <a:t>2</a:t>
            </a:r>
          </a:p>
        </p:txBody>
      </p:sp>
      <p:sp>
        <p:nvSpPr>
          <p:cNvPr id="29" name="TextBox 28"/>
          <p:cNvSpPr txBox="1"/>
          <p:nvPr/>
        </p:nvSpPr>
        <p:spPr>
          <a:xfrm>
            <a:off x="1715722" y="3246574"/>
            <a:ext cx="1761234" cy="1384995"/>
          </a:xfrm>
          <a:prstGeom prst="rect">
            <a:avLst/>
          </a:prstGeom>
          <a:solidFill>
            <a:srgbClr val="4FDDB1"/>
          </a:solidFill>
        </p:spPr>
        <p:txBody>
          <a:bodyPr wrap="square" rtlCol="0">
            <a:spAutoFit/>
          </a:bodyP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NỘI DUNG CHÍNH</a:t>
            </a:r>
          </a:p>
        </p:txBody>
      </p:sp>
      <p:sp>
        <p:nvSpPr>
          <p:cNvPr id="30" name="TextBox 29"/>
          <p:cNvSpPr txBox="1"/>
          <p:nvPr/>
        </p:nvSpPr>
        <p:spPr>
          <a:xfrm>
            <a:off x="4121623" y="1658812"/>
            <a:ext cx="7001301" cy="1815882"/>
          </a:xfrm>
          <a:prstGeom prst="rect">
            <a:avLst/>
          </a:prstGeom>
          <a:noFill/>
          <a:ln w="28575">
            <a:solidFill>
              <a:srgbClr val="339183"/>
            </a:solidFill>
          </a:ln>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khía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lẽ</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chứng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thuyết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Chú</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31" name="TextBox 30"/>
          <p:cNvSpPr txBox="1"/>
          <p:nvPr/>
        </p:nvSpPr>
        <p:spPr>
          <a:xfrm>
            <a:off x="4121624" y="3613385"/>
            <a:ext cx="7001301" cy="954107"/>
          </a:xfrm>
          <a:prstGeom prst="rect">
            <a:avLst/>
          </a:prstGeom>
          <a:noFill/>
          <a:ln w="28575">
            <a:solidFill>
              <a:srgbClr val="339183"/>
            </a:solidFill>
          </a:ln>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giọng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tốc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36" name="TextBox 35"/>
          <p:cNvSpPr txBox="1"/>
          <p:nvPr/>
        </p:nvSpPr>
        <p:spPr>
          <a:xfrm>
            <a:off x="4121624" y="4727749"/>
            <a:ext cx="7001301" cy="954107"/>
          </a:xfrm>
          <a:prstGeom prst="rect">
            <a:avLst/>
          </a:prstGeom>
          <a:noFill/>
          <a:ln w="28575">
            <a:solidFill>
              <a:srgbClr val="339183"/>
            </a:solidFill>
          </a:ln>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video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hỗ</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dẫn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hút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cxnSp>
        <p:nvCxnSpPr>
          <p:cNvPr id="10" name="Straight Arrow Connector 9"/>
          <p:cNvCxnSpPr/>
          <p:nvPr/>
        </p:nvCxnSpPr>
        <p:spPr>
          <a:xfrm flipV="1">
            <a:off x="3476957" y="2942765"/>
            <a:ext cx="644667" cy="1115721"/>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1" idx="1"/>
          </p:cNvCxnSpPr>
          <p:nvPr/>
        </p:nvCxnSpPr>
        <p:spPr>
          <a:xfrm>
            <a:off x="3485392" y="4058485"/>
            <a:ext cx="636232" cy="31954"/>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76957" y="4049099"/>
            <a:ext cx="644667" cy="91717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912999"/>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4" grpId="0" animBg="1"/>
      <p:bldP spid="29" grpId="0" animBg="1"/>
      <p:bldP spid="30" grpId="0" animBg="1"/>
      <p:bldP spid="31"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Oval 78"/>
          <p:cNvSpPr/>
          <p:nvPr/>
        </p:nvSpPr>
        <p:spPr>
          <a:xfrm>
            <a:off x="1144721" y="1718730"/>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3</a:t>
            </a:r>
          </a:p>
        </p:txBody>
      </p:sp>
      <p:sp>
        <p:nvSpPr>
          <p:cNvPr id="37" name="TextBox 36"/>
          <p:cNvSpPr txBox="1"/>
          <p:nvPr/>
        </p:nvSpPr>
        <p:spPr>
          <a:xfrm>
            <a:off x="1715723" y="1468517"/>
            <a:ext cx="1761234" cy="954107"/>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KẾT THÚC</a:t>
            </a:r>
          </a:p>
        </p:txBody>
      </p:sp>
      <p:sp>
        <p:nvSpPr>
          <p:cNvPr id="38" name="TextBox 37"/>
          <p:cNvSpPr txBox="1"/>
          <p:nvPr/>
        </p:nvSpPr>
        <p:spPr>
          <a:xfrm>
            <a:off x="4121624" y="1645674"/>
            <a:ext cx="7001301" cy="523220"/>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44" name="Straight Arrow Connector 43"/>
          <p:cNvCxnSpPr>
            <a:endCxn id="38" idx="1"/>
          </p:cNvCxnSpPr>
          <p:nvPr/>
        </p:nvCxnSpPr>
        <p:spPr>
          <a:xfrm>
            <a:off x="3485392" y="1907284"/>
            <a:ext cx="636232" cy="0"/>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715723" y="2967335"/>
            <a:ext cx="9407201" cy="2677656"/>
          </a:xfrm>
          <a:prstGeom prst="rect">
            <a:avLst/>
          </a:prstGeom>
        </p:spPr>
        <p:txBody>
          <a:bodyPr wrap="square">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Ví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a:t>
            </a:r>
            <a:r>
              <a:rPr lang="en-US" sz="2800" b="1" i="1" dirty="0" err="1">
                <a:solidFill>
                  <a:srgbClr val="FF0000"/>
                </a:solidFill>
                <a:latin typeface="Times New Roman" panose="02020603050405020304" pitchFamily="18" charset="0"/>
                <a:cs typeface="Times New Roman" panose="02020603050405020304" pitchFamily="18" charset="0"/>
              </a:rPr>
              <a:t>Trẻ</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em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được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người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lớn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lắng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nghe</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thấu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hiểu</a:t>
            </a:r>
            <a:r>
              <a:rPr lang="en-US" sz="2800" b="1" i="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222222"/>
              </a:solidFill>
              <a:latin typeface="+mj-lt"/>
            </a:endParaRPr>
          </a:p>
          <a:p>
            <a:pPr algn="just"/>
            <a:r>
              <a:rPr lang="vi-VN" sz="2800" dirty="0">
                <a:latin typeface="Times New Roman" panose="02020603050405020304" pitchFamily="18" charset="0"/>
                <a:cs typeface="Times New Roman" panose="02020603050405020304" pitchFamily="18" charset="0"/>
              </a:rPr>
              <a:t>Tôi rất vinh 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người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lớn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nghe</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hiểu</a:t>
            </a:r>
            <a:r>
              <a:rPr lang="en-US" sz="2800" b="1"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ảm ơn thầy cô và các bạn đã lắng nghe.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88910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inVertical)">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5" grpId="0" animBg="1"/>
      <p:bldP spid="37" grpId="0" animBg="1"/>
      <p:bldP spid="38"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1144721" y="1434085"/>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1</a:t>
            </a:r>
          </a:p>
        </p:txBody>
      </p:sp>
      <p:sp>
        <p:nvSpPr>
          <p:cNvPr id="24" name="Oval 77"/>
          <p:cNvSpPr/>
          <p:nvPr/>
        </p:nvSpPr>
        <p:spPr>
          <a:xfrm>
            <a:off x="1144721" y="348851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2</a:t>
            </a:r>
          </a:p>
        </p:txBody>
      </p:sp>
      <p:sp>
        <p:nvSpPr>
          <p:cNvPr id="25" name="Oval 78"/>
          <p:cNvSpPr/>
          <p:nvPr/>
        </p:nvSpPr>
        <p:spPr>
          <a:xfrm>
            <a:off x="1144721" y="5662947"/>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3</a:t>
            </a:r>
          </a:p>
        </p:txBody>
      </p:sp>
      <p:sp>
        <p:nvSpPr>
          <p:cNvPr id="26" name="TextBox 25"/>
          <p:cNvSpPr txBox="1"/>
          <p:nvPr/>
        </p:nvSpPr>
        <p:spPr>
          <a:xfrm>
            <a:off x="1724158" y="1350702"/>
            <a:ext cx="1761234" cy="523220"/>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MỞ ĐẦU</a:t>
            </a:r>
          </a:p>
        </p:txBody>
      </p:sp>
      <p:sp>
        <p:nvSpPr>
          <p:cNvPr id="27" name="TextBox 26"/>
          <p:cNvSpPr txBox="1"/>
          <p:nvPr/>
        </p:nvSpPr>
        <p:spPr>
          <a:xfrm>
            <a:off x="4121624" y="1090321"/>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9" name="TextBox 28"/>
          <p:cNvSpPr txBox="1"/>
          <p:nvPr/>
        </p:nvSpPr>
        <p:spPr>
          <a:xfrm>
            <a:off x="1715723" y="2997495"/>
            <a:ext cx="1761234" cy="1384995"/>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NỘI DUNG CHÍNH</a:t>
            </a:r>
          </a:p>
        </p:txBody>
      </p:sp>
      <p:sp>
        <p:nvSpPr>
          <p:cNvPr id="30" name="TextBox 29"/>
          <p:cNvSpPr txBox="1"/>
          <p:nvPr/>
        </p:nvSpPr>
        <p:spPr>
          <a:xfrm>
            <a:off x="4121624" y="2153611"/>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khía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cạnh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1" name="TextBox 30"/>
          <p:cNvSpPr txBox="1"/>
          <p:nvPr/>
        </p:nvSpPr>
        <p:spPr>
          <a:xfrm>
            <a:off x="4121624" y="3244892"/>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6" name="TextBox 35"/>
          <p:cNvSpPr txBox="1"/>
          <p:nvPr/>
        </p:nvSpPr>
        <p:spPr>
          <a:xfrm>
            <a:off x="4121624" y="4359256"/>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7" name="TextBox 36"/>
          <p:cNvSpPr txBox="1"/>
          <p:nvPr/>
        </p:nvSpPr>
        <p:spPr>
          <a:xfrm>
            <a:off x="1715723" y="5412734"/>
            <a:ext cx="1761234" cy="954107"/>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KẾT THÚC</a:t>
            </a:r>
          </a:p>
        </p:txBody>
      </p:sp>
      <p:sp>
        <p:nvSpPr>
          <p:cNvPr id="38" name="TextBox 37"/>
          <p:cNvSpPr txBox="1"/>
          <p:nvPr/>
        </p:nvSpPr>
        <p:spPr>
          <a:xfrm>
            <a:off x="4121624" y="5589891"/>
            <a:ext cx="7001301" cy="523220"/>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7" name="Straight Arrow Connector 6"/>
          <p:cNvCxnSpPr>
            <a:stCxn id="26" idx="3"/>
            <a:endCxn id="27" idx="1"/>
          </p:cNvCxnSpPr>
          <p:nvPr/>
        </p:nvCxnSpPr>
        <p:spPr>
          <a:xfrm flipV="1">
            <a:off x="3485392" y="1567375"/>
            <a:ext cx="636232" cy="4493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9" idx="3"/>
          </p:cNvCxnSpPr>
          <p:nvPr/>
        </p:nvCxnSpPr>
        <p:spPr>
          <a:xfrm flipV="1">
            <a:off x="3476957" y="2574272"/>
            <a:ext cx="644667" cy="1115721"/>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1" idx="1"/>
          </p:cNvCxnSpPr>
          <p:nvPr/>
        </p:nvCxnSpPr>
        <p:spPr>
          <a:xfrm>
            <a:off x="3485392" y="3689992"/>
            <a:ext cx="636232" cy="31954"/>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76957" y="3680606"/>
            <a:ext cx="644667" cy="91717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38" idx="1"/>
          </p:cNvCxnSpPr>
          <p:nvPr/>
        </p:nvCxnSpPr>
        <p:spPr>
          <a:xfrm>
            <a:off x="3485392" y="5851501"/>
            <a:ext cx="636232" cy="0"/>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58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2856</Words>
  <Application>Microsoft Office PowerPoint</Application>
  <PresentationFormat>Widescreen</PresentationFormat>
  <Paragraphs>186</Paragraphs>
  <Slides>27</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等线</vt:lpstr>
      <vt:lpstr>.VnTime</vt:lpstr>
      <vt:lpstr>Agency FB</vt:lpstr>
      <vt:lpstr>Arial</vt:lpstr>
      <vt:lpstr>Calibri</vt:lpstr>
      <vt:lpstr>Calibri Light</vt:lpstr>
      <vt:lpstr>Times New Roman</vt:lpstr>
      <vt:lpstr>第一PPT，www.1ppt.com</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清新淡雅</dc:title>
  <dc:creator>第一PPT</dc:creator>
  <cp:keywords>www.1ppt.com</cp:keywords>
  <dc:description>www.1ppt.com</dc:description>
  <cp:lastModifiedBy>hoa pham</cp:lastModifiedBy>
  <cp:revision>155</cp:revision>
  <dcterms:created xsi:type="dcterms:W3CDTF">2017-07-11T03:06:00Z</dcterms:created>
  <dcterms:modified xsi:type="dcterms:W3CDTF">2025-09-23T02:13:39Z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