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3" ContentType="audio/mpeg"/>
  <Default Extension="svg" ContentType="image/svg+xml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vml" ContentType="application/vnd.openxmlformats-officedocument.vmlDrawing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comments/comment3.xml" ContentType="application/vnd.openxmlformats-officedocument.presentationml.comment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8f042eb456cb4cd0" Type="http://schemas.microsoft.com/office/2007/relationships/ui/extensibility" Target="customUI/customUI14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2"/>
  </p:notesMasterIdLst>
  <p:sldIdLst>
    <p:sldId id="456" r:id="rId2"/>
    <p:sldId id="345" r:id="rId3"/>
    <p:sldId id="580" r:id="rId4"/>
    <p:sldId id="326" r:id="rId5"/>
    <p:sldId id="483" r:id="rId6"/>
    <p:sldId id="351" r:id="rId7"/>
    <p:sldId id="576" r:id="rId8"/>
    <p:sldId id="577" r:id="rId9"/>
    <p:sldId id="581" r:id="rId10"/>
    <p:sldId id="582" r:id="rId11"/>
    <p:sldId id="583" r:id="rId12"/>
    <p:sldId id="584" r:id="rId13"/>
    <p:sldId id="587" r:id="rId14"/>
    <p:sldId id="588" r:id="rId15"/>
    <p:sldId id="589" r:id="rId16"/>
    <p:sldId id="590" r:id="rId17"/>
    <p:sldId id="591" r:id="rId18"/>
    <p:sldId id="592" r:id="rId19"/>
    <p:sldId id="593" r:id="rId20"/>
    <p:sldId id="595" r:id="rId21"/>
    <p:sldId id="484" r:id="rId22"/>
    <p:sldId id="596" r:id="rId23"/>
    <p:sldId id="494" r:id="rId24"/>
    <p:sldId id="578" r:id="rId25"/>
    <p:sldId id="597" r:id="rId26"/>
    <p:sldId id="304" r:id="rId27"/>
    <p:sldId id="598" r:id="rId28"/>
    <p:sldId id="325" r:id="rId29"/>
    <p:sldId id="257" r:id="rId30"/>
    <p:sldId id="344" r:id="rId31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uan Nguyen Thi My" initials="TNTM" lastIdx="1" clrIdx="0"/>
  <p:cmAuthor id="2" name="ADMIN" initials="A" lastIdx="2" clrIdx="1"/>
  <p:cmAuthor id="3" name="Admin" initials="A" lastIdx="27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DE4654"/>
    <a:srgbClr val="8BCD43"/>
    <a:srgbClr val="54304F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35" d="100"/>
          <a:sy n="135" d="100"/>
        </p:scale>
        <p:origin x="894" y="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3" dt="2022-07-16T13:02:33.485" idx="1">
    <p:pos x="1278" y="2357"/>
    <p:text>Chỉnh sửa để phông chữ ở cỡ chữ theo suy định.</p:tex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3" dt="2022-07-18T14:33:50.357" idx="22">
    <p:pos x="1377" y="2867"/>
    <p:text>font chữ và cỡ chữ</p:tex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3" dt="2022-07-18T14:35:18.512" idx="23">
    <p:pos x="5328" y="1309"/>
    <p:text>thiếu HÌNH 13</p:text>
  </p:cm>
</p:cmLst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23.wmf"/><Relationship Id="rId3" Type="http://schemas.openxmlformats.org/officeDocument/2006/relationships/image" Target="../media/image18.wmf"/><Relationship Id="rId7" Type="http://schemas.openxmlformats.org/officeDocument/2006/relationships/image" Target="../media/image22.wmf"/><Relationship Id="rId2" Type="http://schemas.openxmlformats.org/officeDocument/2006/relationships/image" Target="../media/image17.wmf"/><Relationship Id="rId1" Type="http://schemas.openxmlformats.org/officeDocument/2006/relationships/image" Target="../media/image16.wmf"/><Relationship Id="rId6" Type="http://schemas.openxmlformats.org/officeDocument/2006/relationships/image" Target="../media/image21.wmf"/><Relationship Id="rId11" Type="http://schemas.openxmlformats.org/officeDocument/2006/relationships/image" Target="../media/image26.wmf"/><Relationship Id="rId5" Type="http://schemas.openxmlformats.org/officeDocument/2006/relationships/image" Target="../media/image20.wmf"/><Relationship Id="rId10" Type="http://schemas.openxmlformats.org/officeDocument/2006/relationships/image" Target="../media/image25.emf"/><Relationship Id="rId4" Type="http://schemas.openxmlformats.org/officeDocument/2006/relationships/image" Target="../media/image19.wmf"/><Relationship Id="rId9" Type="http://schemas.openxmlformats.org/officeDocument/2006/relationships/image" Target="../media/image24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image" Target="../media/image30.wmf"/><Relationship Id="rId1" Type="http://schemas.openxmlformats.org/officeDocument/2006/relationships/image" Target="../media/image29.wmf"/><Relationship Id="rId4" Type="http://schemas.openxmlformats.org/officeDocument/2006/relationships/image" Target="../media/image32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35.wmf"/><Relationship Id="rId1" Type="http://schemas.openxmlformats.org/officeDocument/2006/relationships/image" Target="../media/image34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50.wmf"/><Relationship Id="rId2" Type="http://schemas.openxmlformats.org/officeDocument/2006/relationships/image" Target="../media/image49.wmf"/><Relationship Id="rId1" Type="http://schemas.openxmlformats.org/officeDocument/2006/relationships/image" Target="../media/image48.wmf"/><Relationship Id="rId4" Type="http://schemas.openxmlformats.org/officeDocument/2006/relationships/image" Target="../media/image51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56.wmf"/><Relationship Id="rId2" Type="http://schemas.openxmlformats.org/officeDocument/2006/relationships/image" Target="../media/image48.wmf"/><Relationship Id="rId1" Type="http://schemas.openxmlformats.org/officeDocument/2006/relationships/image" Target="../media/image55.wmf"/><Relationship Id="rId4" Type="http://schemas.openxmlformats.org/officeDocument/2006/relationships/image" Target="../media/image57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59.wmf"/><Relationship Id="rId1" Type="http://schemas.openxmlformats.org/officeDocument/2006/relationships/image" Target="../media/image58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64.wmf"/><Relationship Id="rId1" Type="http://schemas.openxmlformats.org/officeDocument/2006/relationships/image" Target="../media/image63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69.wmf"/><Relationship Id="rId2" Type="http://schemas.openxmlformats.org/officeDocument/2006/relationships/image" Target="../media/image68.wmf"/><Relationship Id="rId1" Type="http://schemas.openxmlformats.org/officeDocument/2006/relationships/image" Target="../media/image67.wmf"/><Relationship Id="rId4" Type="http://schemas.openxmlformats.org/officeDocument/2006/relationships/image" Target="../media/image7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8A3592-FEF6-4F18-A34B-F0E5D14EE5C6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986841-B6E9-4602-99D2-E5DE71145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5915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8218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33CDBAB-F658-4D34-85F6-F10CCB343CA9}" type="slidenum">
              <a:rPr lang="en-US" altLang="en-US" smtClean="0"/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87953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lượt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trắc</a:t>
            </a:r>
            <a:r>
              <a:rPr lang="en-US" dirty="0"/>
              <a:t> </a:t>
            </a:r>
            <a:r>
              <a:rPr lang="en-US" dirty="0" err="1"/>
              <a:t>nghiệm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1 </a:t>
            </a:r>
            <a:r>
              <a:rPr lang="en-US" dirty="0" err="1"/>
              <a:t>đến</a:t>
            </a:r>
            <a:r>
              <a:rPr lang="en-US" dirty="0"/>
              <a:t> 5 </a:t>
            </a:r>
            <a:r>
              <a:rPr lang="en-US" dirty="0" err="1" smtClean="0"/>
              <a:t>bằng</a:t>
            </a:r>
            <a:r>
              <a:rPr lang="en-US" dirty="0" smtClean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A, B, C, D. </a:t>
            </a:r>
            <a:r>
              <a:rPr lang="en-US" dirty="0" err="1"/>
              <a:t>Mỗi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bac </a:t>
            </a:r>
            <a:r>
              <a:rPr lang="en-US" dirty="0" err="1"/>
              <a:t>sĩ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tiêm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vắc-xin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1 </a:t>
            </a:r>
            <a:r>
              <a:rPr lang="en-US" dirty="0" err="1"/>
              <a:t>người</a:t>
            </a:r>
            <a:r>
              <a:rPr lang="en-US" dirty="0"/>
              <a:t>. </a:t>
            </a:r>
            <a:r>
              <a:rPr lang="en-US" dirty="0" err="1"/>
              <a:t>Đội</a:t>
            </a:r>
            <a:r>
              <a:rPr lang="en-US" dirty="0"/>
              <a:t> </a:t>
            </a:r>
            <a:r>
              <a:rPr lang="en-US" dirty="0" err="1"/>
              <a:t>nhanh</a:t>
            </a:r>
            <a:r>
              <a:rPr lang="en-US" dirty="0"/>
              <a:t> </a:t>
            </a:r>
            <a:r>
              <a:rPr lang="en-US" dirty="0" err="1"/>
              <a:t>tay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10 </a:t>
            </a:r>
            <a:r>
              <a:rPr lang="en-US" dirty="0" err="1"/>
              <a:t>điểm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026226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6464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38DDCE-A2E0-4ED5-91D6-A39DA716103D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.bin"/><Relationship Id="rId3" Type="http://schemas.openxmlformats.org/officeDocument/2006/relationships/image" Target="../media/image33.png"/><Relationship Id="rId7" Type="http://schemas.openxmlformats.org/officeDocument/2006/relationships/image" Target="../media/image30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13.bin"/><Relationship Id="rId11" Type="http://schemas.openxmlformats.org/officeDocument/2006/relationships/image" Target="../media/image32.wmf"/><Relationship Id="rId5" Type="http://schemas.openxmlformats.org/officeDocument/2006/relationships/image" Target="../media/image29.wmf"/><Relationship Id="rId10" Type="http://schemas.openxmlformats.org/officeDocument/2006/relationships/oleObject" Target="../embeddings/oleObject15.bin"/><Relationship Id="rId4" Type="http://schemas.openxmlformats.org/officeDocument/2006/relationships/oleObject" Target="../embeddings/oleObject12.bin"/><Relationship Id="rId9" Type="http://schemas.openxmlformats.org/officeDocument/2006/relationships/image" Target="../media/image31.w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6.png"/><Relationship Id="rId7" Type="http://schemas.openxmlformats.org/officeDocument/2006/relationships/image" Target="../media/image3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17.bin"/><Relationship Id="rId5" Type="http://schemas.openxmlformats.org/officeDocument/2006/relationships/image" Target="../media/image34.wmf"/><Relationship Id="rId4" Type="http://schemas.openxmlformats.org/officeDocument/2006/relationships/oleObject" Target="../embeddings/oleObject16.bin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GIF"/><Relationship Id="rId9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openxmlformats.org/officeDocument/2006/relationships/image" Target="../media/image44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svg"/><Relationship Id="rId5" Type="http://schemas.openxmlformats.org/officeDocument/2006/relationships/image" Target="../media/image45.png"/><Relationship Id="rId4" Type="http://schemas.openxmlformats.org/officeDocument/2006/relationships/image" Target="../media/image1.svg"/><Relationship Id="rId9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GIF"/><Relationship Id="rId13" Type="http://schemas.openxmlformats.org/officeDocument/2006/relationships/image" Target="../media/image49.wmf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8.GIF"/><Relationship Id="rId12" Type="http://schemas.openxmlformats.org/officeDocument/2006/relationships/oleObject" Target="../embeddings/oleObject19.bin"/><Relationship Id="rId17" Type="http://schemas.openxmlformats.org/officeDocument/2006/relationships/image" Target="../media/image51.wmf"/><Relationship Id="rId2" Type="http://schemas.openxmlformats.org/officeDocument/2006/relationships/slideLayout" Target="../slideLayouts/slideLayout1.xml"/><Relationship Id="rId16" Type="http://schemas.openxmlformats.org/officeDocument/2006/relationships/oleObject" Target="../embeddings/oleObject21.bin"/><Relationship Id="rId1" Type="http://schemas.openxmlformats.org/officeDocument/2006/relationships/vmlDrawing" Target="../drawings/vmlDrawing4.vml"/><Relationship Id="rId6" Type="http://schemas.openxmlformats.org/officeDocument/2006/relationships/image" Target="../media/image52.png"/><Relationship Id="rId11" Type="http://schemas.openxmlformats.org/officeDocument/2006/relationships/image" Target="../media/image48.wmf"/><Relationship Id="rId5" Type="http://schemas.openxmlformats.org/officeDocument/2006/relationships/audio" Target="../media/audio2.wav"/><Relationship Id="rId15" Type="http://schemas.openxmlformats.org/officeDocument/2006/relationships/image" Target="../media/image50.wmf"/><Relationship Id="rId10" Type="http://schemas.openxmlformats.org/officeDocument/2006/relationships/oleObject" Target="../embeddings/oleObject18.bin"/><Relationship Id="rId4" Type="http://schemas.openxmlformats.org/officeDocument/2006/relationships/audio" Target="../media/audio1.wav"/><Relationship Id="rId9" Type="http://schemas.openxmlformats.org/officeDocument/2006/relationships/image" Target="../media/image54.GIF"/><Relationship Id="rId14" Type="http://schemas.openxmlformats.org/officeDocument/2006/relationships/oleObject" Target="../embeddings/oleObject20.bin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GIF"/><Relationship Id="rId13" Type="http://schemas.openxmlformats.org/officeDocument/2006/relationships/oleObject" Target="../embeddings/oleObject24.bin"/><Relationship Id="rId3" Type="http://schemas.openxmlformats.org/officeDocument/2006/relationships/audio" Target="../media/audio1.wav"/><Relationship Id="rId7" Type="http://schemas.openxmlformats.org/officeDocument/2006/relationships/image" Target="../media/image53.GIF"/><Relationship Id="rId12" Type="http://schemas.openxmlformats.org/officeDocument/2006/relationships/image" Target="../media/image48.wmf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57.wmf"/><Relationship Id="rId1" Type="http://schemas.openxmlformats.org/officeDocument/2006/relationships/vmlDrawing" Target="../drawings/vmlDrawing5.vml"/><Relationship Id="rId6" Type="http://schemas.openxmlformats.org/officeDocument/2006/relationships/image" Target="../media/image38.GIF"/><Relationship Id="rId11" Type="http://schemas.openxmlformats.org/officeDocument/2006/relationships/oleObject" Target="../embeddings/oleObject23.bin"/><Relationship Id="rId5" Type="http://schemas.openxmlformats.org/officeDocument/2006/relationships/image" Target="../media/image52.png"/><Relationship Id="rId15" Type="http://schemas.openxmlformats.org/officeDocument/2006/relationships/oleObject" Target="../embeddings/oleObject25.bin"/><Relationship Id="rId10" Type="http://schemas.openxmlformats.org/officeDocument/2006/relationships/image" Target="../media/image55.wmf"/><Relationship Id="rId4" Type="http://schemas.openxmlformats.org/officeDocument/2006/relationships/audio" Target="../media/audio2.wav"/><Relationship Id="rId9" Type="http://schemas.openxmlformats.org/officeDocument/2006/relationships/oleObject" Target="../embeddings/oleObject22.bin"/><Relationship Id="rId14" Type="http://schemas.openxmlformats.org/officeDocument/2006/relationships/image" Target="../media/image56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54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GIF"/><Relationship Id="rId5" Type="http://schemas.openxmlformats.org/officeDocument/2006/relationships/image" Target="../media/image38.GIF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1.xml"/><Relationship Id="rId3" Type="http://schemas.openxmlformats.org/officeDocument/2006/relationships/audio" Target="../media/audio2.wav"/><Relationship Id="rId7" Type="http://schemas.openxmlformats.org/officeDocument/2006/relationships/image" Target="../media/image54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GIF"/><Relationship Id="rId5" Type="http://schemas.openxmlformats.org/officeDocument/2006/relationships/image" Target="../media/image38.GIF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GIF"/><Relationship Id="rId3" Type="http://schemas.openxmlformats.org/officeDocument/2006/relationships/audio" Target="../media/audio2.wav"/><Relationship Id="rId7" Type="http://schemas.openxmlformats.org/officeDocument/2006/relationships/image" Target="../media/image7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png"/><Relationship Id="rId5" Type="http://schemas.openxmlformats.org/officeDocument/2006/relationships/image" Target="../media/image38.GIF"/><Relationship Id="rId10" Type="http://schemas.openxmlformats.org/officeDocument/2006/relationships/comments" Target="../comments/comment2.xml"/><Relationship Id="rId4" Type="http://schemas.openxmlformats.org/officeDocument/2006/relationships/image" Target="../media/image52.png"/><Relationship Id="rId9" Type="http://schemas.openxmlformats.org/officeDocument/2006/relationships/image" Target="../media/image54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wmf"/><Relationship Id="rId3" Type="http://schemas.openxmlformats.org/officeDocument/2006/relationships/image" Target="../media/image60.png"/><Relationship Id="rId7" Type="http://schemas.openxmlformats.org/officeDocument/2006/relationships/oleObject" Target="../embeddings/oleObject2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58.wmf"/><Relationship Id="rId5" Type="http://schemas.openxmlformats.org/officeDocument/2006/relationships/oleObject" Target="../embeddings/oleObject26.bin"/><Relationship Id="rId4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wmf"/><Relationship Id="rId3" Type="http://schemas.openxmlformats.org/officeDocument/2006/relationships/image" Target="../media/image4.png"/><Relationship Id="rId7" Type="http://schemas.openxmlformats.org/officeDocument/2006/relationships/oleObject" Target="../embeddings/oleObject2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63.wmf"/><Relationship Id="rId5" Type="http://schemas.openxmlformats.org/officeDocument/2006/relationships/oleObject" Target="../embeddings/oleObject28.bin"/><Relationship Id="rId4" Type="http://schemas.openxmlformats.org/officeDocument/2006/relationships/image" Target="../media/image65.png"/><Relationship Id="rId9" Type="http://schemas.openxmlformats.org/officeDocument/2006/relationships/comments" Target="../comments/commen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wmf"/><Relationship Id="rId13" Type="http://schemas.openxmlformats.org/officeDocument/2006/relationships/image" Target="../media/image9.png"/><Relationship Id="rId3" Type="http://schemas.openxmlformats.org/officeDocument/2006/relationships/video" Target="../media/media2.mp4"/><Relationship Id="rId7" Type="http://schemas.openxmlformats.org/officeDocument/2006/relationships/oleObject" Target="../embeddings/oleObject31.bin"/><Relationship Id="rId12" Type="http://schemas.openxmlformats.org/officeDocument/2006/relationships/image" Target="../media/image70.wmf"/><Relationship Id="rId2" Type="http://schemas.microsoft.com/office/2007/relationships/media" Target="../media/media2.mp4"/><Relationship Id="rId1" Type="http://schemas.openxmlformats.org/officeDocument/2006/relationships/vmlDrawing" Target="../drawings/vmlDrawing8.vml"/><Relationship Id="rId6" Type="http://schemas.openxmlformats.org/officeDocument/2006/relationships/image" Target="../media/image67.wmf"/><Relationship Id="rId11" Type="http://schemas.openxmlformats.org/officeDocument/2006/relationships/oleObject" Target="../embeddings/oleObject33.bin"/><Relationship Id="rId5" Type="http://schemas.openxmlformats.org/officeDocument/2006/relationships/oleObject" Target="../embeddings/oleObject30.bin"/><Relationship Id="rId10" Type="http://schemas.openxmlformats.org/officeDocument/2006/relationships/image" Target="../media/image69.wmf"/><Relationship Id="rId4" Type="http://schemas.openxmlformats.org/officeDocument/2006/relationships/slideLayout" Target="../slideLayouts/slideLayout2.xml"/><Relationship Id="rId9" Type="http://schemas.openxmlformats.org/officeDocument/2006/relationships/oleObject" Target="../embeddings/oleObject32.bin"/><Relationship Id="rId14" Type="http://schemas.openxmlformats.org/officeDocument/2006/relationships/image" Target="../media/image7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20.wmf"/><Relationship Id="rId18" Type="http://schemas.openxmlformats.org/officeDocument/2006/relationships/oleObject" Target="../embeddings/oleObject8.bin"/><Relationship Id="rId26" Type="http://schemas.openxmlformats.org/officeDocument/2006/relationships/image" Target="../media/image27.png"/><Relationship Id="rId3" Type="http://schemas.openxmlformats.org/officeDocument/2006/relationships/image" Target="../media/image9.png"/><Relationship Id="rId21" Type="http://schemas.openxmlformats.org/officeDocument/2006/relationships/image" Target="../media/image24.wmf"/><Relationship Id="rId7" Type="http://schemas.openxmlformats.org/officeDocument/2006/relationships/image" Target="../media/image17.wmf"/><Relationship Id="rId12" Type="http://schemas.openxmlformats.org/officeDocument/2006/relationships/oleObject" Target="../embeddings/oleObject5.bin"/><Relationship Id="rId17" Type="http://schemas.openxmlformats.org/officeDocument/2006/relationships/image" Target="../media/image22.wmf"/><Relationship Id="rId25" Type="http://schemas.openxmlformats.org/officeDocument/2006/relationships/image" Target="../media/image26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7.bin"/><Relationship Id="rId20" Type="http://schemas.openxmlformats.org/officeDocument/2006/relationships/oleObject" Target="../embeddings/oleObject9.bin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19.wmf"/><Relationship Id="rId24" Type="http://schemas.openxmlformats.org/officeDocument/2006/relationships/oleObject" Target="../embeddings/oleObject11.bin"/><Relationship Id="rId5" Type="http://schemas.openxmlformats.org/officeDocument/2006/relationships/image" Target="../media/image16.wmf"/><Relationship Id="rId15" Type="http://schemas.openxmlformats.org/officeDocument/2006/relationships/image" Target="../media/image21.wmf"/><Relationship Id="rId23" Type="http://schemas.openxmlformats.org/officeDocument/2006/relationships/image" Target="../media/image25.emf"/><Relationship Id="rId10" Type="http://schemas.openxmlformats.org/officeDocument/2006/relationships/oleObject" Target="../embeddings/oleObject4.bin"/><Relationship Id="rId19" Type="http://schemas.openxmlformats.org/officeDocument/2006/relationships/image" Target="../media/image23.w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18.wmf"/><Relationship Id="rId14" Type="http://schemas.openxmlformats.org/officeDocument/2006/relationships/oleObject" Target="../embeddings/oleObject6.bin"/><Relationship Id="rId22" Type="http://schemas.openxmlformats.org/officeDocument/2006/relationships/oleObject" Target="../embeddings/oleObject10.bin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/>
          <p:cNvSpPr/>
          <p:nvPr/>
        </p:nvSpPr>
        <p:spPr>
          <a:xfrm>
            <a:off x="1428750" y="628650"/>
            <a:ext cx="3143250" cy="30861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743450" y="1906243"/>
            <a:ext cx="3371850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MỞ ĐẦU</a:t>
            </a:r>
            <a:endParaRPr lang="en-US" sz="3600" dirty="0"/>
          </a:p>
        </p:txBody>
      </p:sp>
      <p:pic>
        <p:nvPicPr>
          <p:cNvPr id="6" name="Hình ảnh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1" t="12222" r="20015" b="20370"/>
          <a:stretch>
            <a:fillRect/>
          </a:stretch>
        </p:blipFill>
        <p:spPr>
          <a:xfrm>
            <a:off x="5276850" y="2633787"/>
            <a:ext cx="2305049" cy="2231484"/>
          </a:xfrm>
          <a:prstGeom prst="ellipse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/>
          <p:cNvSpPr/>
          <p:nvPr/>
        </p:nvSpPr>
        <p:spPr>
          <a:xfrm>
            <a:off x="0" y="0"/>
            <a:ext cx="6340582" cy="461665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 err="1">
                <a:ln w="1905">
                  <a:solidFill>
                    <a:srgbClr val="4F81B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dirty="0">
                <a:ln w="1905">
                  <a:solidFill>
                    <a:srgbClr val="4F81B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…, </a:t>
            </a:r>
            <a:r>
              <a:rPr lang="en-US" sz="2400" dirty="0" err="1" smtClean="0">
                <a:ln w="1905">
                  <a:solidFill>
                    <a:srgbClr val="4F81B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 smtClean="0">
                <a:ln w="1905">
                  <a:solidFill>
                    <a:srgbClr val="4F81B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400" dirty="0" err="1" smtClean="0">
                <a:ln w="1905">
                  <a:solidFill>
                    <a:srgbClr val="4F81B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 smtClean="0">
                <a:ln w="1905">
                  <a:solidFill>
                    <a:srgbClr val="4F81B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1905">
                  <a:solidFill>
                    <a:srgbClr val="4F81B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400" dirty="0" smtClean="0">
                <a:ln w="1905">
                  <a:solidFill>
                    <a:srgbClr val="4F81B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1905">
                  <a:solidFill>
                    <a:srgbClr val="4F81B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dirty="0" smtClean="0">
                <a:ln w="1905">
                  <a:solidFill>
                    <a:srgbClr val="4F81B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1905">
                  <a:solidFill>
                    <a:srgbClr val="4F81B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400" dirty="0" smtClean="0">
                <a:ln w="1905">
                  <a:solidFill>
                    <a:srgbClr val="4F81B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1905">
                  <a:solidFill>
                    <a:srgbClr val="4F81B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 smtClean="0">
                <a:ln w="1905">
                  <a:solidFill>
                    <a:srgbClr val="4F81B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1905">
                  <a:solidFill>
                    <a:srgbClr val="4F81B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dirty="0" smtClean="0">
                <a:ln w="1905">
                  <a:solidFill>
                    <a:srgbClr val="4F81B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1905">
                  <a:solidFill>
                    <a:srgbClr val="4F81B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endParaRPr lang="en-US" sz="2400" dirty="0">
              <a:ln w="1905">
                <a:solidFill>
                  <a:srgbClr val="4F81BD">
                    <a:lumMod val="50000"/>
                  </a:srgbClr>
                </a:solidFill>
              </a:ln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2"/>
          <a:stretch>
            <a:fillRect/>
          </a:stretch>
        </p:blipFill>
        <p:spPr>
          <a:xfrm>
            <a:off x="2743200" y="2038350"/>
            <a:ext cx="4114800" cy="262967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23824" y="1002323"/>
            <a:ext cx="8763000" cy="9541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fr-FR" sz="2800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Chú</a:t>
            </a:r>
            <a:r>
              <a:rPr lang="fr-FR" sz="280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 ý : </a:t>
            </a:r>
            <a:r>
              <a:rPr lang="fr-FR" sz="2800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Để</a:t>
            </a:r>
            <a:r>
              <a:rPr lang="fr-FR" sz="280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fr-FR" sz="2800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nhận</a:t>
            </a:r>
            <a:r>
              <a:rPr lang="fr-FR" sz="280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fr-FR" sz="2800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dạng</a:t>
            </a:r>
            <a:r>
              <a:rPr lang="fr-FR" sz="280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fr-FR" sz="2800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tốt</a:t>
            </a:r>
            <a:r>
              <a:rPr lang="fr-FR" sz="280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fr-FR" sz="2800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hơn</a:t>
            </a:r>
            <a:r>
              <a:rPr lang="fr-FR" sz="280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fr-FR" sz="2800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hình</a:t>
            </a:r>
            <a:r>
              <a:rPr lang="fr-FR" sz="280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fr-FR" sz="2800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hộp</a:t>
            </a:r>
            <a:r>
              <a:rPr lang="fr-FR" sz="280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fr-FR" sz="2800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chữ</a:t>
            </a:r>
            <a:r>
              <a:rPr lang="fr-FR" sz="280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fr-FR" sz="2800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nhật</a:t>
            </a:r>
            <a:r>
              <a:rPr lang="fr-FR" sz="280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fr-FR" sz="2800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người</a:t>
            </a:r>
            <a:r>
              <a:rPr lang="fr-FR" sz="280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 ta </a:t>
            </a:r>
            <a:r>
              <a:rPr lang="fr-FR" sz="2800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vẽ</a:t>
            </a:r>
            <a:r>
              <a:rPr lang="fr-FR" sz="280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fr-FR" sz="2800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các</a:t>
            </a:r>
            <a:r>
              <a:rPr lang="fr-FR" sz="280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fr-FR" sz="2800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cạnh</a:t>
            </a:r>
            <a:r>
              <a:rPr lang="fr-FR" sz="280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fr-FR" sz="2800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không</a:t>
            </a:r>
            <a:r>
              <a:rPr lang="fr-FR" sz="280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fr-FR" sz="2800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nhìn</a:t>
            </a:r>
            <a:r>
              <a:rPr lang="fr-FR" sz="280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fr-FR" sz="2800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thấy</a:t>
            </a:r>
            <a:r>
              <a:rPr lang="fr-FR" sz="280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fr-FR" sz="2800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bằng</a:t>
            </a:r>
            <a:r>
              <a:rPr lang="fr-FR" sz="280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fr-FR" sz="2800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nét</a:t>
            </a:r>
            <a:r>
              <a:rPr lang="fr-FR" sz="280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fr-FR" sz="2800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đứt</a:t>
            </a:r>
            <a:r>
              <a:rPr lang="fr-FR" sz="280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 (</a:t>
            </a:r>
            <a:r>
              <a:rPr lang="fr-FR" sz="2800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như</a:t>
            </a:r>
            <a:r>
              <a:rPr lang="fr-FR" sz="280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fr-FR" sz="2800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hình</a:t>
            </a:r>
            <a:r>
              <a:rPr lang="fr-FR" sz="280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 4b).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479103"/>
            <a:ext cx="1063112" cy="523220"/>
          </a:xfrm>
          <a:prstGeom prst="rect">
            <a:avLst/>
          </a:prstGeom>
          <a:solidFill>
            <a:srgbClr val="ED7D31">
              <a:lumMod val="75000"/>
            </a:srgbClr>
          </a:solidFill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2800" kern="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*HĐ2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/>
          <p:cNvSpPr/>
          <p:nvPr/>
        </p:nvSpPr>
        <p:spPr>
          <a:xfrm>
            <a:off x="0" y="0"/>
            <a:ext cx="6340582" cy="461665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 err="1">
                <a:ln w="1905">
                  <a:solidFill>
                    <a:srgbClr val="4F81B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dirty="0">
                <a:ln w="1905">
                  <a:solidFill>
                    <a:srgbClr val="4F81B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…, </a:t>
            </a:r>
            <a:r>
              <a:rPr lang="en-US" sz="2400" dirty="0" err="1" smtClean="0">
                <a:ln w="1905">
                  <a:solidFill>
                    <a:srgbClr val="4F81B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 smtClean="0">
                <a:ln w="1905">
                  <a:solidFill>
                    <a:srgbClr val="4F81B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400" dirty="0" err="1" smtClean="0">
                <a:ln w="1905">
                  <a:solidFill>
                    <a:srgbClr val="4F81B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 smtClean="0">
                <a:ln w="1905">
                  <a:solidFill>
                    <a:srgbClr val="4F81B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1905">
                  <a:solidFill>
                    <a:srgbClr val="4F81B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400" dirty="0" smtClean="0">
                <a:ln w="1905">
                  <a:solidFill>
                    <a:srgbClr val="4F81B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1905">
                  <a:solidFill>
                    <a:srgbClr val="4F81B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dirty="0" smtClean="0">
                <a:ln w="1905">
                  <a:solidFill>
                    <a:srgbClr val="4F81B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1905">
                  <a:solidFill>
                    <a:srgbClr val="4F81B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400" dirty="0" smtClean="0">
                <a:ln w="1905">
                  <a:solidFill>
                    <a:srgbClr val="4F81B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1905">
                  <a:solidFill>
                    <a:srgbClr val="4F81B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 smtClean="0">
                <a:ln w="1905">
                  <a:solidFill>
                    <a:srgbClr val="4F81B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1905">
                  <a:solidFill>
                    <a:srgbClr val="4F81B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dirty="0" smtClean="0">
                <a:ln w="1905">
                  <a:solidFill>
                    <a:srgbClr val="4F81B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1905">
                  <a:solidFill>
                    <a:srgbClr val="4F81B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endParaRPr lang="en-US" sz="2400" dirty="0">
              <a:ln w="1905">
                <a:solidFill>
                  <a:srgbClr val="4F81BD">
                    <a:lumMod val="50000"/>
                  </a:srgbClr>
                </a:solidFill>
              </a:ln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479103"/>
            <a:ext cx="1063112" cy="523220"/>
          </a:xfrm>
          <a:prstGeom prst="rect">
            <a:avLst/>
          </a:prstGeom>
          <a:solidFill>
            <a:srgbClr val="ED7D31">
              <a:lumMod val="75000"/>
            </a:srgbClr>
          </a:solidFill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2800" kern="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*HĐ3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/>
          <p:nvPr/>
        </p:nvPicPr>
        <p:blipFill>
          <a:blip r:embed="rId3"/>
          <a:stretch>
            <a:fillRect/>
          </a:stretch>
        </p:blipFill>
        <p:spPr>
          <a:xfrm>
            <a:off x="4876800" y="955294"/>
            <a:ext cx="3657600" cy="228989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83575" y="479103"/>
            <a:ext cx="44775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-76200" y="961003"/>
            <a:ext cx="4003019" cy="523220"/>
            <a:chOff x="-71437" y="1014229"/>
            <a:chExt cx="4003019" cy="523220"/>
          </a:xfrm>
        </p:grpSpPr>
        <p:graphicFrame>
          <p:nvGraphicFramePr>
            <p:cNvPr id="11" name="Object 10"/>
            <p:cNvGraphicFramePr>
              <a:graphicFrameLocks noChangeAspect="1"/>
            </p:cNvGraphicFramePr>
            <p:nvPr/>
          </p:nvGraphicFramePr>
          <p:xfrm>
            <a:off x="1037060" y="1145381"/>
            <a:ext cx="1125537" cy="2619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271" name="Equation" r:id="rId4" imgW="26822400" imgH="6400800" progId="Equation.DSMT4">
                    <p:embed/>
                  </p:oleObj>
                </mc:Choice>
                <mc:Fallback>
                  <p:oleObj name="Equation" r:id="rId4" imgW="26822400" imgH="6400800" progId="Equation.DSMT4">
                    <p:embed/>
                    <p:pic>
                      <p:nvPicPr>
                        <p:cNvPr id="0" name="Object 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37060" y="1145381"/>
                          <a:ext cx="1125537" cy="26193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" name="Rectangle 3"/>
            <p:cNvSpPr>
              <a:spLocks noChangeArrowheads="1"/>
            </p:cNvSpPr>
            <p:nvPr/>
          </p:nvSpPr>
          <p:spPr bwMode="auto">
            <a:xfrm>
              <a:off x="-71437" y="1014229"/>
              <a:ext cx="4003019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en-US" sz="2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+ </a:t>
              </a:r>
              <a:r>
                <a:rPr kumimoji="0" lang="en-US" sz="28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Mặt</a:t>
              </a:r>
              <a:r>
                <a:rPr kumimoji="0" lang="en-US" sz="2800" b="0" i="0" u="none" strike="noStrike" cap="none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              </a:t>
              </a:r>
              <a:r>
                <a:rPr kumimoji="0" lang="en-US" sz="28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kumimoji="0" lang="en-US" sz="2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kumimoji="0" lang="en-US" sz="2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kumimoji="0" lang="en-US" sz="2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? </a:t>
              </a:r>
              <a:endPara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41787" y="1391305"/>
            <a:ext cx="3699126" cy="523220"/>
            <a:chOff x="386493" y="1092939"/>
            <a:chExt cx="3699126" cy="523220"/>
          </a:xfrm>
        </p:grpSpPr>
        <p:graphicFrame>
          <p:nvGraphicFramePr>
            <p:cNvPr id="16" name="Object 15"/>
            <p:cNvGraphicFramePr>
              <a:graphicFrameLocks noChangeAspect="1"/>
            </p:cNvGraphicFramePr>
            <p:nvPr/>
          </p:nvGraphicFramePr>
          <p:xfrm>
            <a:off x="386493" y="1266066"/>
            <a:ext cx="1125537" cy="2619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272" name="Equation" r:id="rId6" imgW="26822400" imgH="6400800" progId="Equation.DSMT4">
                    <p:embed/>
                  </p:oleObj>
                </mc:Choice>
                <mc:Fallback>
                  <p:oleObj name="Equation" r:id="rId6" imgW="26822400" imgH="6400800" progId="Equation.DSMT4">
                    <p:embed/>
                    <p:pic>
                      <p:nvPicPr>
                        <p:cNvPr id="0" name="Picture 424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6493" y="1266066"/>
                          <a:ext cx="1125537" cy="26193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7" name="Rectangle 3"/>
            <p:cNvSpPr>
              <a:spLocks noChangeArrowheads="1"/>
            </p:cNvSpPr>
            <p:nvPr/>
          </p:nvSpPr>
          <p:spPr bwMode="auto">
            <a:xfrm>
              <a:off x="1406681" y="1092939"/>
              <a:ext cx="2678938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en-US" sz="2800" b="0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cap="none" normalizeH="0" baseline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kumimoji="0" lang="en-US" sz="2800" b="0" i="0" u="none" strike="noStrike" cap="none" normalizeH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cap="none" normalizeH="0" baseline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kumimoji="0" lang="en-US" sz="2800" b="0" i="0" u="none" strike="noStrike" cap="none" normalizeH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cap="none" normalizeH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chữ</a:t>
              </a:r>
              <a:r>
                <a:rPr kumimoji="0" lang="en-US" sz="2800" b="0" i="0" u="none" strike="noStrike" cap="none" normalizeH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cap="none" normalizeH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nhật</a:t>
              </a:r>
              <a:r>
                <a:rPr kumimoji="0" lang="en-US" sz="2800" b="0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-44397" y="1885950"/>
            <a:ext cx="3873176" cy="954107"/>
            <a:chOff x="-47626" y="1975307"/>
            <a:chExt cx="3873176" cy="954107"/>
          </a:xfrm>
        </p:grpSpPr>
        <p:sp>
          <p:nvSpPr>
            <p:cNvPr id="13" name="Rectangle 3"/>
            <p:cNvSpPr>
              <a:spLocks noChangeArrowheads="1"/>
            </p:cNvSpPr>
            <p:nvPr/>
          </p:nvSpPr>
          <p:spPr bwMode="auto">
            <a:xfrm>
              <a:off x="-47626" y="1975307"/>
              <a:ext cx="3873176" cy="9541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en-US" sz="2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+ So</a:t>
              </a:r>
              <a:r>
                <a:rPr kumimoji="0" lang="en-US" sz="2800" b="0" i="0" u="none" strike="noStrike" cap="none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cap="none" normalizeH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sánh</a:t>
              </a:r>
              <a:r>
                <a:rPr kumimoji="0" lang="en-US" sz="2800" b="0" i="0" u="none" strike="noStrike" cap="none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cap="none" normalizeH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độ</a:t>
              </a:r>
              <a:r>
                <a:rPr kumimoji="0" lang="en-US" sz="2800" b="0" i="0" u="none" strike="noStrike" cap="none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cap="none" normalizeH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dài</a:t>
              </a:r>
              <a:r>
                <a:rPr kumimoji="0" lang="en-US" sz="2800" b="0" i="0" u="none" strike="noStrike" cap="none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cap="none" normalizeH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kumimoji="0" lang="en-US" sz="2800" b="0" i="0" u="none" strike="noStrike" cap="none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cap="none" normalizeH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cạnh</a:t>
              </a:r>
              <a:endParaRPr kumimoji="0" lang="en-US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en-US" sz="2800" b="0" i="0" u="none" strike="noStrike" cap="none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      </a:t>
              </a:r>
              <a:r>
                <a:rPr kumimoji="0" lang="en-US" sz="2800" b="0" i="0" u="none" strike="noStrike" cap="none" normalizeH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kumimoji="0" lang="en-US" sz="2800" b="0" i="0" u="none" strike="noStrike" cap="none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   </a:t>
              </a:r>
              <a:r>
                <a:rPr kumimoji="0" lang="en-US" sz="2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    ?</a:t>
              </a:r>
              <a:endPara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18" name="Object 17"/>
            <p:cNvGraphicFramePr>
              <a:graphicFrameLocks noChangeAspect="1"/>
            </p:cNvGraphicFramePr>
            <p:nvPr/>
          </p:nvGraphicFramePr>
          <p:xfrm>
            <a:off x="112049" y="2586514"/>
            <a:ext cx="1600200" cy="342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273" name="Equation" r:id="rId8" imgW="38404800" imgH="8229600" progId="Equation.DSMT4">
                    <p:embed/>
                  </p:oleObj>
                </mc:Choice>
                <mc:Fallback>
                  <p:oleObj name="Equation" r:id="rId8" imgW="38404800" imgH="8229600" progId="Equation.DSMT4">
                    <p:embed/>
                    <p:pic>
                      <p:nvPicPr>
                        <p:cNvPr id="0" name="Picture 4242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112049" y="2586514"/>
                          <a:ext cx="1600200" cy="3429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19" name="Object 18"/>
          <p:cNvGraphicFramePr>
            <a:graphicFrameLocks noChangeAspect="1"/>
          </p:cNvGraphicFramePr>
          <p:nvPr/>
        </p:nvGraphicFramePr>
        <p:xfrm>
          <a:off x="685800" y="2939924"/>
          <a:ext cx="14351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74" name="Equation" r:id="rId10" imgW="34442400" imgH="8229600" progId="Equation.DSMT4">
                  <p:embed/>
                </p:oleObj>
              </mc:Choice>
              <mc:Fallback>
                <p:oleObj name="Equation" r:id="rId10" imgW="34442400" imgH="8229600" progId="Equation.DSMT4">
                  <p:embed/>
                  <p:pic>
                    <p:nvPicPr>
                      <p:cNvPr id="0" name="Picture 4243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685800" y="2939924"/>
                        <a:ext cx="1435100" cy="342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Rectangle 20"/>
          <p:cNvSpPr/>
          <p:nvPr/>
        </p:nvSpPr>
        <p:spPr>
          <a:xfrm>
            <a:off x="2324100" y="3486150"/>
            <a:ext cx="5105400" cy="14881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fr-FR" sz="2800" b="1" i="1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Nhận</a:t>
            </a:r>
            <a:r>
              <a:rPr lang="fr-FR" sz="2800" b="1" i="1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fr-FR" sz="2800" b="1" i="1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xét</a:t>
            </a:r>
            <a:r>
              <a:rPr lang="fr-FR" sz="2800" b="1" i="1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: </a:t>
            </a:r>
            <a:r>
              <a:rPr lang="fr-FR" sz="2800" dirty="0" err="1" smtClean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Hình</a:t>
            </a:r>
            <a:r>
              <a:rPr lang="fr-FR" sz="2800" dirty="0" smtClean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fr-FR" sz="2800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hộp</a:t>
            </a:r>
            <a:r>
              <a:rPr lang="fr-FR" sz="280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fr-FR" sz="2800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chữ</a:t>
            </a:r>
            <a:r>
              <a:rPr lang="fr-FR" sz="280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fr-FR" sz="2800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nhật</a:t>
            </a:r>
            <a:r>
              <a:rPr lang="fr-FR" sz="280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fr-FR" sz="2800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có</a:t>
            </a:r>
            <a:r>
              <a:rPr lang="fr-FR" sz="280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:</a:t>
            </a:r>
            <a:endParaRPr lang="en-US" sz="2800" dirty="0">
              <a:solidFill>
                <a:srgbClr val="FF0000"/>
              </a:solidFill>
              <a:latin typeface="Times New Roman" panose="02020603050405020304"/>
              <a:ea typeface="Times New Roman" panose="02020603050405020304"/>
            </a:endParaRPr>
          </a:p>
          <a:p>
            <a:pPr algn="just">
              <a:lnSpc>
                <a:spcPct val="115000"/>
              </a:lnSpc>
            </a:pPr>
            <a:r>
              <a:rPr lang="en-US" sz="2800" spc="-7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+ </a:t>
            </a:r>
            <a:r>
              <a:rPr lang="en-US" sz="2800" spc="-70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Các</a:t>
            </a:r>
            <a:r>
              <a:rPr lang="en-US" sz="2800" spc="-7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spc="-70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mặt</a:t>
            </a:r>
            <a:r>
              <a:rPr lang="en-US" sz="2800" spc="-7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spc="-70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đều</a:t>
            </a:r>
            <a:r>
              <a:rPr lang="en-US" sz="2800" spc="-7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spc="-70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là</a:t>
            </a:r>
            <a:r>
              <a:rPr lang="en-US" sz="2800" spc="-7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spc="-70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hình</a:t>
            </a:r>
            <a:r>
              <a:rPr lang="en-US" sz="2800" spc="-7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spc="-70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chữ</a:t>
            </a:r>
            <a:r>
              <a:rPr lang="en-US" sz="2800" spc="-7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spc="-70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nhật</a:t>
            </a:r>
            <a:r>
              <a:rPr lang="en-US" sz="2800" spc="-7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.</a:t>
            </a:r>
            <a:endParaRPr lang="en-US" sz="2800" dirty="0">
              <a:solidFill>
                <a:srgbClr val="FF0000"/>
              </a:solidFill>
              <a:latin typeface="Times New Roman" panose="02020603050405020304"/>
              <a:ea typeface="Times New Roman" panose="02020603050405020304"/>
            </a:endParaRPr>
          </a:p>
          <a:p>
            <a:r>
              <a:rPr lang="en-US" sz="2800" spc="-7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+ </a:t>
            </a:r>
            <a:r>
              <a:rPr lang="en-US" sz="2800" spc="-70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Các</a:t>
            </a:r>
            <a:r>
              <a:rPr lang="en-US" sz="2800" spc="-7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spc="-70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cạnh</a:t>
            </a:r>
            <a:r>
              <a:rPr lang="en-US" sz="2800" spc="-7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spc="-70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bên</a:t>
            </a:r>
            <a:r>
              <a:rPr lang="en-US" sz="2800" spc="-7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spc="-70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bằng</a:t>
            </a:r>
            <a:r>
              <a:rPr lang="en-US" sz="2800" spc="-7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spc="-70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nhau</a:t>
            </a:r>
            <a:r>
              <a:rPr lang="en-US" sz="2800" spc="-7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.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/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/>
          <p:cNvSpPr/>
          <p:nvPr/>
        </p:nvSpPr>
        <p:spPr>
          <a:xfrm>
            <a:off x="0" y="0"/>
            <a:ext cx="6340582" cy="461665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 err="1">
                <a:ln w="1905">
                  <a:solidFill>
                    <a:srgbClr val="4F81B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dirty="0">
                <a:ln w="1905">
                  <a:solidFill>
                    <a:srgbClr val="4F81B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…, </a:t>
            </a:r>
            <a:r>
              <a:rPr lang="en-US" sz="2400" dirty="0" err="1" smtClean="0">
                <a:ln w="1905">
                  <a:solidFill>
                    <a:srgbClr val="4F81B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 smtClean="0">
                <a:ln w="1905">
                  <a:solidFill>
                    <a:srgbClr val="4F81B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400" dirty="0" err="1" smtClean="0">
                <a:ln w="1905">
                  <a:solidFill>
                    <a:srgbClr val="4F81B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 smtClean="0">
                <a:ln w="1905">
                  <a:solidFill>
                    <a:srgbClr val="4F81B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1905">
                  <a:solidFill>
                    <a:srgbClr val="4F81B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400" dirty="0" smtClean="0">
                <a:ln w="1905">
                  <a:solidFill>
                    <a:srgbClr val="4F81B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1905">
                  <a:solidFill>
                    <a:srgbClr val="4F81B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dirty="0" smtClean="0">
                <a:ln w="1905">
                  <a:solidFill>
                    <a:srgbClr val="4F81B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1905">
                  <a:solidFill>
                    <a:srgbClr val="4F81B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400" dirty="0" smtClean="0">
                <a:ln w="1905">
                  <a:solidFill>
                    <a:srgbClr val="4F81B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1905">
                  <a:solidFill>
                    <a:srgbClr val="4F81B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 smtClean="0">
                <a:ln w="1905">
                  <a:solidFill>
                    <a:srgbClr val="4F81B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1905">
                  <a:solidFill>
                    <a:srgbClr val="4F81B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dirty="0" smtClean="0">
                <a:ln w="1905">
                  <a:solidFill>
                    <a:srgbClr val="4F81B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1905">
                  <a:solidFill>
                    <a:srgbClr val="4F81B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endParaRPr lang="en-US" sz="2400" dirty="0">
              <a:ln w="1905">
                <a:solidFill>
                  <a:srgbClr val="4F81BD">
                    <a:lumMod val="50000"/>
                  </a:srgbClr>
                </a:solidFill>
              </a:ln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479103"/>
            <a:ext cx="1063112" cy="523220"/>
          </a:xfrm>
          <a:prstGeom prst="rect">
            <a:avLst/>
          </a:prstGeom>
          <a:solidFill>
            <a:srgbClr val="ED7D31">
              <a:lumMod val="75000"/>
            </a:srgbClr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kern="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*HĐ3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/>
          <p:nvPr/>
        </p:nvPicPr>
        <p:blipFill>
          <a:blip r:embed="rId3"/>
          <a:stretch>
            <a:fillRect/>
          </a:stretch>
        </p:blipFill>
        <p:spPr>
          <a:xfrm>
            <a:off x="5410199" y="1352550"/>
            <a:ext cx="3329940" cy="24384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071642" y="456902"/>
            <a:ext cx="6853158" cy="954107"/>
            <a:chOff x="1068309" y="479103"/>
            <a:chExt cx="6853158" cy="954107"/>
          </a:xfrm>
        </p:grpSpPr>
        <p:grpSp>
          <p:nvGrpSpPr>
            <p:cNvPr id="7" name="Group 6"/>
            <p:cNvGrpSpPr/>
            <p:nvPr/>
          </p:nvGrpSpPr>
          <p:grpSpPr>
            <a:xfrm>
              <a:off x="1068309" y="479103"/>
              <a:ext cx="6853158" cy="954107"/>
              <a:chOff x="49003" y="1071280"/>
              <a:chExt cx="6853158" cy="954107"/>
            </a:xfrm>
          </p:grpSpPr>
          <p:graphicFrame>
            <p:nvGraphicFramePr>
              <p:cNvPr id="8" name="Object 7"/>
              <p:cNvGraphicFramePr>
                <a:graphicFrameLocks noChangeAspect="1"/>
              </p:cNvGraphicFramePr>
              <p:nvPr/>
            </p:nvGraphicFramePr>
            <p:xfrm>
              <a:off x="3171694" y="1195571"/>
              <a:ext cx="574675" cy="27463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7253" name="Equation" r:id="rId4" imgW="13716000" imgH="6705600" progId="Equation.DSMT4">
                      <p:embed/>
                    </p:oleObj>
                  </mc:Choice>
                  <mc:Fallback>
                    <p:oleObj name="Equation" r:id="rId4" imgW="13716000" imgH="6705600" progId="Equation.DSMT4">
                      <p:embed/>
                      <p:pic>
                        <p:nvPicPr>
                          <p:cNvPr id="0" name="Picture 7236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171694" y="1195571"/>
                            <a:ext cx="574675" cy="274638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9" name="Rectangle 3"/>
              <p:cNvSpPr>
                <a:spLocks noChangeArrowheads="1"/>
              </p:cNvSpPr>
              <p:nvPr/>
            </p:nvSpPr>
            <p:spPr bwMode="auto">
              <a:xfrm>
                <a:off x="49003" y="1071280"/>
                <a:ext cx="6853158" cy="95410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anchor="ctr" anchorCtr="0" compatLnSpc="1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en-US" sz="2800" dirty="0" err="1" smtClean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Quan</a:t>
                </a:r>
                <a:r>
                  <a:rPr lang="en-US" sz="2800" dirty="0" smtClean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sát</a:t>
                </a:r>
                <a:r>
                  <a:rPr lang="en-US" sz="2800" dirty="0" smtClean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800" dirty="0" smtClean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6 ta </a:t>
                </a:r>
                <a:r>
                  <a:rPr 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sz="2800" dirty="0" err="1" smtClean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ọi</a:t>
                </a:r>
                <a:r>
                  <a:rPr lang="en-US" sz="2800" dirty="0" smtClean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cap="none" normalizeH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</a:t>
                </a:r>
                <a:r>
                  <a:rPr kumimoji="0" lang="en-US" sz="2800" b="0" i="0" u="none" strike="noStrike" cap="none" normalizeH="0" baseline="0" dirty="0" err="1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kumimoji="0" lang="en-US" sz="28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800" dirty="0" smtClean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chéo</a:t>
                </a:r>
                <a:r>
                  <a:rPr lang="en-US" sz="2800" dirty="0" smtClean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 smtClean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en-US" sz="2800" dirty="0" err="1" smtClean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800" dirty="0" smtClean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hộp</a:t>
                </a:r>
                <a:r>
                  <a:rPr lang="en-US" sz="2800" dirty="0" smtClean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chữ</a:t>
                </a:r>
                <a:r>
                  <a:rPr lang="en-US" sz="2800" dirty="0" smtClean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nhật</a:t>
                </a:r>
                <a:r>
                  <a:rPr kumimoji="0" lang="en-US" sz="28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             . </a:t>
                </a:r>
                <a:endParaRPr kumimoji="0" lang="en-US" sz="2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aphicFrame>
          <p:nvGraphicFramePr>
            <p:cNvPr id="12" name="Object 1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622263707"/>
                </p:ext>
              </p:extLst>
            </p:nvPr>
          </p:nvGraphicFramePr>
          <p:xfrm>
            <a:off x="3836512" y="1048290"/>
            <a:ext cx="2027555" cy="28130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254" name="Equation" r:id="rId6" imgW="2082800" imgH="279400" progId="Equation.DSMT4">
                    <p:embed/>
                  </p:oleObj>
                </mc:Choice>
                <mc:Fallback>
                  <p:oleObj name="Equation" r:id="rId6" imgW="2082800" imgH="279400" progId="Equation.DSMT4">
                    <p:embed/>
                    <p:pic>
                      <p:nvPicPr>
                        <p:cNvPr id="0" name="Picture 7237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3836512" y="1048290"/>
                          <a:ext cx="2027555" cy="28130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89636"/>
            <a:ext cx="2082439" cy="2082439"/>
          </a:xfrm>
          <a:prstGeom prst="rect">
            <a:avLst/>
          </a:prstGeom>
        </p:spPr>
      </p:pic>
      <p:sp>
        <p:nvSpPr>
          <p:cNvPr id="15" name="Cloud Callout 14"/>
          <p:cNvSpPr/>
          <p:nvPr/>
        </p:nvSpPr>
        <p:spPr>
          <a:xfrm>
            <a:off x="1066800" y="1581150"/>
            <a:ext cx="3581400" cy="1532838"/>
          </a:xfrm>
          <a:prstGeom prst="cloudCallout">
            <a:avLst>
              <a:gd name="adj1" fmla="val -48322"/>
              <a:gd name="adj2" fmla="val 69124"/>
            </a:avLst>
          </a:prstGeom>
          <a:solidFill>
            <a:schemeClr val="accent2">
              <a:lumMod val="40000"/>
              <a:lumOff val="60000"/>
            </a:schemeClr>
          </a:solidFill>
          <a:ln w="12700" cap="flat" cmpd="sng" algn="ctr">
            <a:solidFill>
              <a:srgbClr val="FF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en-US" sz="2400" kern="0" noProof="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kern="0" noProof="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noProof="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altLang="en-US" sz="2400" kern="0" noProof="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noProof="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400" kern="0" noProof="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noProof="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en-US" sz="2400" kern="0" noProof="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noProof="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kern="0" noProof="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noProof="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altLang="en-US" sz="2400" kern="0" noProof="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noProof="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altLang="en-US" sz="2400" kern="0" noProof="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noProof="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400" kern="0" noProof="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noProof="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r>
              <a:rPr lang="en-US" altLang="en-US" sz="2400" kern="0" noProof="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altLang="en-US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082439" y="4130855"/>
            <a:ext cx="7023076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Nhận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xét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: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Hình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hộp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chữ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nhật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 4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đường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chéo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.</a:t>
            </a:r>
            <a:endParaRPr lang="en-US" sz="2800" dirty="0">
              <a:solidFill>
                <a:srgbClr val="FF0000"/>
              </a:solidFill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5681158" y="1433210"/>
            <a:ext cx="2788023" cy="1991027"/>
            <a:chOff x="5681158" y="1433210"/>
            <a:chExt cx="2788023" cy="1991027"/>
          </a:xfrm>
        </p:grpSpPr>
        <p:cxnSp>
          <p:nvCxnSpPr>
            <p:cNvPr id="21" name="Straight Connector 20"/>
            <p:cNvCxnSpPr/>
            <p:nvPr/>
          </p:nvCxnSpPr>
          <p:spPr>
            <a:xfrm flipV="1">
              <a:off x="5681158" y="1447497"/>
              <a:ext cx="2788023" cy="1976740"/>
            </a:xfrm>
            <a:prstGeom prst="line">
              <a:avLst/>
            </a:prstGeom>
            <a:ln w="12700">
              <a:prstDash val="dash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6340582" y="1433210"/>
              <a:ext cx="1431818" cy="1991027"/>
            </a:xfrm>
            <a:prstGeom prst="line">
              <a:avLst/>
            </a:prstGeom>
            <a:ln w="12700">
              <a:prstDash val="dash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V="1">
              <a:off x="6340582" y="2190750"/>
              <a:ext cx="1431818" cy="533400"/>
            </a:xfrm>
            <a:prstGeom prst="line">
              <a:avLst/>
            </a:prstGeom>
            <a:ln w="12700">
              <a:prstDash val="dash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5" grpId="0" animBg="1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Hình chữ nhật 22"/>
          <p:cNvSpPr/>
          <p:nvPr/>
        </p:nvSpPr>
        <p:spPr>
          <a:xfrm>
            <a:off x="4816549" y="-11960"/>
            <a:ext cx="4327451" cy="51435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endParaRPr lang="en-US" sz="1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Hình chữ nhật 9"/>
          <p:cNvSpPr/>
          <p:nvPr/>
        </p:nvSpPr>
        <p:spPr>
          <a:xfrm>
            <a:off x="-24905" y="758163"/>
            <a:ext cx="4833772" cy="4385338"/>
          </a:xfrm>
          <a:prstGeom prst="rect">
            <a:avLst/>
          </a:prstGeom>
          <a:solidFill>
            <a:srgbClr val="E4DB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endParaRPr lang="en-US" sz="140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Hình ảnh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629"/>
          <a:stretch>
            <a:fillRect/>
          </a:stretch>
        </p:blipFill>
        <p:spPr>
          <a:xfrm>
            <a:off x="-5485" y="1725240"/>
            <a:ext cx="3401958" cy="3297720"/>
          </a:xfrm>
          <a:prstGeom prst="rect">
            <a:avLst/>
          </a:prstGeom>
        </p:spPr>
      </p:pic>
      <p:pic>
        <p:nvPicPr>
          <p:cNvPr id="7" name="Hình ảnh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139" y="707044"/>
            <a:ext cx="1632619" cy="1632619"/>
          </a:xfrm>
          <a:prstGeom prst="rect">
            <a:avLst/>
          </a:prstGeom>
        </p:spPr>
      </p:pic>
      <p:pic>
        <p:nvPicPr>
          <p:cNvPr id="9" name="Hình ảnh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64" y="1118269"/>
            <a:ext cx="2041710" cy="1417979"/>
          </a:xfrm>
          <a:prstGeom prst="rect">
            <a:avLst/>
          </a:prstGeom>
        </p:spPr>
      </p:pic>
      <p:sp>
        <p:nvSpPr>
          <p:cNvPr id="11" name="Hình chữ nhật 10"/>
          <p:cNvSpPr/>
          <p:nvPr/>
        </p:nvSpPr>
        <p:spPr>
          <a:xfrm>
            <a:off x="0" y="0"/>
            <a:ext cx="4816549" cy="758162"/>
          </a:xfrm>
          <a:prstGeom prst="rect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5400000" scaled="1"/>
            <a:tileRect/>
          </a:gra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3300" dirty="0">
                <a:solidFill>
                  <a:prstClr val="white"/>
                </a:solidFill>
                <a:latin typeface="Calibri" panose="020F0502020204030204"/>
              </a:rPr>
              <a:t>PHÒNG TIÊM CHỦNG</a:t>
            </a:r>
          </a:p>
        </p:txBody>
      </p:sp>
      <p:grpSp>
        <p:nvGrpSpPr>
          <p:cNvPr id="25" name="Nhóm 24"/>
          <p:cNvGrpSpPr/>
          <p:nvPr/>
        </p:nvGrpSpPr>
        <p:grpSpPr>
          <a:xfrm>
            <a:off x="3196802" y="1897912"/>
            <a:ext cx="702689" cy="685961"/>
            <a:chOff x="4535944" y="2262232"/>
            <a:chExt cx="1338521" cy="1144844"/>
          </a:xfrm>
        </p:grpSpPr>
        <p:pic>
          <p:nvPicPr>
            <p:cNvPr id="15" name="Hình ảnh 14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394" t="12273" r="11243" b="39468"/>
            <a:stretch>
              <a:fillRect/>
            </a:stretch>
          </p:blipFill>
          <p:spPr>
            <a:xfrm>
              <a:off x="4535944" y="2262232"/>
              <a:ext cx="1338521" cy="1144844"/>
            </a:xfrm>
            <a:prstGeom prst="rect">
              <a:avLst/>
            </a:prstGeom>
          </p:spPr>
        </p:pic>
        <p:pic>
          <p:nvPicPr>
            <p:cNvPr id="16" name="Hình ảnh 1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6051" y="2685251"/>
              <a:ext cx="170816" cy="298799"/>
            </a:xfrm>
            <a:prstGeom prst="rect">
              <a:avLst/>
            </a:prstGeom>
          </p:spPr>
        </p:pic>
        <p:pic>
          <p:nvPicPr>
            <p:cNvPr id="19" name="Hình ảnh 1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97683" y="2685253"/>
              <a:ext cx="170816" cy="298799"/>
            </a:xfrm>
            <a:prstGeom prst="rect">
              <a:avLst/>
            </a:prstGeom>
          </p:spPr>
        </p:pic>
        <p:pic>
          <p:nvPicPr>
            <p:cNvPr id="20" name="Hình ảnh 1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2617" y="2685253"/>
              <a:ext cx="170816" cy="298799"/>
            </a:xfrm>
            <a:prstGeom prst="rect">
              <a:avLst/>
            </a:prstGeom>
          </p:spPr>
        </p:pic>
        <p:pic>
          <p:nvPicPr>
            <p:cNvPr id="21" name="Hình ảnh 2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3433" y="2685254"/>
              <a:ext cx="170816" cy="298799"/>
            </a:xfrm>
            <a:prstGeom prst="rect">
              <a:avLst/>
            </a:prstGeom>
          </p:spPr>
        </p:pic>
        <p:pic>
          <p:nvPicPr>
            <p:cNvPr id="22" name="Hình ảnh 2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6867" y="2685252"/>
              <a:ext cx="170816" cy="298799"/>
            </a:xfrm>
            <a:prstGeom prst="rect">
              <a:avLst/>
            </a:prstGeom>
          </p:spPr>
        </p:pic>
      </p:grpSp>
      <p:sp>
        <p:nvSpPr>
          <p:cNvPr id="24" name="Hình chữ nhật 23"/>
          <p:cNvSpPr/>
          <p:nvPr/>
        </p:nvSpPr>
        <p:spPr>
          <a:xfrm>
            <a:off x="5350804" y="462834"/>
            <a:ext cx="3641702" cy="90024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 defTabSz="685800">
              <a:defRPr/>
            </a:pPr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/>
              </a:rPr>
              <a:t>TRÒ CHƠI</a:t>
            </a:r>
            <a:endParaRPr lang="vi-VN" sz="54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26" name="Hình chữ nhật 25"/>
          <p:cNvSpPr/>
          <p:nvPr/>
        </p:nvSpPr>
        <p:spPr>
          <a:xfrm>
            <a:off x="5145437" y="1483183"/>
            <a:ext cx="3996992" cy="2377574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defRPr/>
            </a:pPr>
            <a:r>
              <a:rPr lang="en-US" sz="50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/>
              </a:rPr>
              <a:t>TIÊM VẮC-XIN </a:t>
            </a:r>
          </a:p>
          <a:p>
            <a:pPr algn="ctr" defTabSz="685800">
              <a:defRPr/>
            </a:pPr>
            <a:r>
              <a:rPr lang="en-US" sz="50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/>
              </a:rPr>
              <a:t>PHÒNG DỊCH</a:t>
            </a:r>
          </a:p>
          <a:p>
            <a:pPr algn="ctr" defTabSz="685800">
              <a:defRPr/>
            </a:pPr>
            <a:r>
              <a:rPr lang="en-US" sz="50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/>
              </a:rPr>
              <a:t>COVID-19</a:t>
            </a:r>
            <a:endParaRPr lang="vi-VN" sz="5000" b="1" dirty="0">
              <a:ln w="6600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ED7D31"/>
                </a:outerShdw>
              </a:effectLst>
              <a:latin typeface="Arial" panose="020B0604020202020204" pitchFamily="34" charset="0"/>
            </a:endParaRPr>
          </a:p>
        </p:txBody>
      </p:sp>
      <p:pic>
        <p:nvPicPr>
          <p:cNvPr id="2" name="y2meta.com - Karaoke Ghen Cô Vy - Beat Gốc (128 kbps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426485" y="4826741"/>
            <a:ext cx="304800" cy="30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8300" numSld="6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306228" y="0"/>
            <a:ext cx="7514051" cy="51435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-54912" y="2400300"/>
            <a:ext cx="2029968" cy="27432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768370">
            <a:off x="1908595" y="991993"/>
            <a:ext cx="474268" cy="567059"/>
          </a:xfrm>
          <a:prstGeom prst="rect">
            <a:avLst/>
          </a:prstGeom>
        </p:spPr>
      </p:pic>
      <p:pic>
        <p:nvPicPr>
          <p:cNvPr id="12" name="图片 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96" b="48378"/>
          <a:stretch>
            <a:fillRect/>
          </a:stretch>
        </p:blipFill>
        <p:spPr>
          <a:xfrm>
            <a:off x="2375042" y="4079629"/>
            <a:ext cx="2260592" cy="81864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600200" y="417238"/>
            <a:ext cx="7300398" cy="454739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defRPr/>
            </a:pP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FontTx/>
              <a:buChar char="-"/>
              <a:defRPr/>
            </a:pPr>
            <a:r>
              <a:rPr lang="en-US" sz="3000" dirty="0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2400" dirty="0" err="1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dirty="0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2400" dirty="0" err="1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400" dirty="0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400" dirty="0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dirty="0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dirty="0" err="1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dirty="0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lang="en-US" sz="2400" dirty="0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400" dirty="0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giơ</a:t>
            </a:r>
            <a:r>
              <a:rPr lang="en-US" sz="2400" dirty="0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400" dirty="0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  <a:defRPr/>
            </a:pPr>
            <a:r>
              <a:rPr lang="en-US" sz="2400" dirty="0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400" dirty="0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dirty="0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dirty="0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400" dirty="0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2400" dirty="0" err="1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  <a:buFontTx/>
              <a:buChar char="-"/>
              <a:defRPr/>
            </a:pPr>
            <a:r>
              <a:rPr lang="en-US" sz="2400" dirty="0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400" dirty="0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dirty="0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400" dirty="0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nhường</a:t>
            </a:r>
            <a:r>
              <a:rPr lang="en-US" sz="2400" dirty="0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400" dirty="0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dirty="0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400" dirty="0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  <a:buFontTx/>
              <a:buChar char="-"/>
              <a:defRPr/>
            </a:pPr>
            <a:r>
              <a:rPr lang="en-US" sz="2400" dirty="0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400" dirty="0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dirty="0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400" dirty="0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dirty="0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dirty="0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400" dirty="0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dirty="0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400" dirty="0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2400" dirty="0">
                <a:solidFill>
                  <a:srgbClr val="33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  <a:buFontTx/>
              <a:buChar char="-"/>
              <a:defRPr/>
            </a:pPr>
            <a:endParaRPr lang="en-US" sz="2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Hình chữ nhật 38"/>
          <p:cNvSpPr/>
          <p:nvPr/>
        </p:nvSpPr>
        <p:spPr>
          <a:xfrm>
            <a:off x="-24905" y="0"/>
            <a:ext cx="9168905" cy="2076450"/>
          </a:xfrm>
          <a:prstGeom prst="rect">
            <a:avLst/>
          </a:prstGeom>
          <a:solidFill>
            <a:srgbClr val="E4DB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endParaRPr lang="en-US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Hình ảnh 2" descr="Ảnh có chứa văn bản, đồ chơi&#10;&#10;Mô tả được tạo tự độ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09" y="320775"/>
            <a:ext cx="857250" cy="1657604"/>
          </a:xfrm>
          <a:prstGeom prst="rect">
            <a:avLst/>
          </a:prstGeom>
        </p:spPr>
      </p:pic>
      <p:pic>
        <p:nvPicPr>
          <p:cNvPr id="35" name="Hình ảnh 34" descr="Ảnh có chứa văn bản, đồ chơi&#10;&#10;Mô tả được tạo tự độ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415" y="320775"/>
            <a:ext cx="857250" cy="1657604"/>
          </a:xfrm>
          <a:prstGeom prst="rect">
            <a:avLst/>
          </a:prstGeom>
        </p:spPr>
      </p:pic>
      <p:pic>
        <p:nvPicPr>
          <p:cNvPr id="36" name="Hình ảnh 35" descr="Ảnh có chứa văn bản, đồ chơi&#10;&#10;Mô tả được tạo tự độ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4812" y="320775"/>
            <a:ext cx="857250" cy="1657604"/>
          </a:xfrm>
          <a:prstGeom prst="rect">
            <a:avLst/>
          </a:prstGeom>
        </p:spPr>
      </p:pic>
      <p:pic>
        <p:nvPicPr>
          <p:cNvPr id="37" name="Hình ảnh 36" descr="Ảnh có chứa văn bản, đồ chơi&#10;&#10;Mô tả được tạo tự độ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3337" y="317827"/>
            <a:ext cx="857250" cy="1657604"/>
          </a:xfrm>
          <a:prstGeom prst="rect">
            <a:avLst/>
          </a:prstGeom>
        </p:spPr>
      </p:pic>
      <p:pic>
        <p:nvPicPr>
          <p:cNvPr id="38" name="Hình ảnh 37" descr="Ảnh có chứa văn bản, đồ chơi&#10;&#10;Mô tả được tạo tự độ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4734" y="314878"/>
            <a:ext cx="857250" cy="1657604"/>
          </a:xfrm>
          <a:prstGeom prst="rect">
            <a:avLst/>
          </a:prstGeom>
        </p:spPr>
      </p:pic>
      <p:sp>
        <p:nvSpPr>
          <p:cNvPr id="4" name="Hình chữ nhật: Góc Tròn 3"/>
          <p:cNvSpPr/>
          <p:nvPr/>
        </p:nvSpPr>
        <p:spPr>
          <a:xfrm>
            <a:off x="319088" y="2076450"/>
            <a:ext cx="8505825" cy="116205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marL="342900" algn="just">
              <a:lnSpc>
                <a:spcPct val="125000"/>
              </a:lnSpc>
              <a:spcAft>
                <a:spcPts val="600"/>
              </a:spcAft>
            </a:pP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Hình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hộp</a:t>
            </a:r>
            <a:r>
              <a:rPr lang="en-US" sz="3000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chữ</a:t>
            </a:r>
            <a:r>
              <a:rPr lang="en-US" sz="3000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nhật</a:t>
            </a:r>
            <a:r>
              <a:rPr lang="en-US" sz="3000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bao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nhiêu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đỉnh</a:t>
            </a:r>
            <a:r>
              <a:rPr lang="en-US" sz="3000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defTabSz="685800">
              <a:defRPr/>
            </a:pPr>
            <a:endParaRPr lang="en-US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Lục giác 5"/>
          <p:cNvSpPr/>
          <p:nvPr/>
        </p:nvSpPr>
        <p:spPr>
          <a:xfrm>
            <a:off x="388890" y="3469921"/>
            <a:ext cx="3829051" cy="682979"/>
          </a:xfrm>
          <a:prstGeom prst="hexagon">
            <a:avLst/>
          </a:prstGeom>
          <a:solidFill>
            <a:schemeClr val="accent1">
              <a:lumMod val="75000"/>
            </a:schemeClr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27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</a:p>
        </p:txBody>
      </p:sp>
      <p:sp>
        <p:nvSpPr>
          <p:cNvPr id="43" name="Lục giác 42"/>
          <p:cNvSpPr/>
          <p:nvPr/>
        </p:nvSpPr>
        <p:spPr>
          <a:xfrm>
            <a:off x="4794825" y="3478192"/>
            <a:ext cx="3829051" cy="682979"/>
          </a:xfrm>
          <a:prstGeom prst="hexagon">
            <a:avLst/>
          </a:prstGeom>
          <a:solidFill>
            <a:schemeClr val="accent1">
              <a:lumMod val="75000"/>
            </a:schemeClr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27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</a:p>
        </p:txBody>
      </p:sp>
      <p:pic>
        <p:nvPicPr>
          <p:cNvPr id="14" name="Hình ảnh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66" t="11556" r="25305" b="6444"/>
          <a:stretch>
            <a:fillRect/>
          </a:stretch>
        </p:blipFill>
        <p:spPr>
          <a:xfrm>
            <a:off x="394622" y="171450"/>
            <a:ext cx="1544505" cy="1861446"/>
          </a:xfrm>
          <a:prstGeom prst="rect">
            <a:avLst/>
          </a:prstGeom>
        </p:spPr>
      </p:pic>
      <p:sp>
        <p:nvSpPr>
          <p:cNvPr id="52" name="Lục giác 51"/>
          <p:cNvSpPr/>
          <p:nvPr/>
        </p:nvSpPr>
        <p:spPr>
          <a:xfrm>
            <a:off x="4794825" y="4347632"/>
            <a:ext cx="3829051" cy="682979"/>
          </a:xfrm>
          <a:prstGeom prst="hexagon">
            <a:avLst/>
          </a:prstGeom>
          <a:solidFill>
            <a:schemeClr val="accent1">
              <a:lumMod val="75000"/>
            </a:schemeClr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27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</a:p>
        </p:txBody>
      </p:sp>
      <p:sp>
        <p:nvSpPr>
          <p:cNvPr id="53" name="Lục giác 52"/>
          <p:cNvSpPr/>
          <p:nvPr/>
        </p:nvSpPr>
        <p:spPr>
          <a:xfrm>
            <a:off x="466724" y="4347632"/>
            <a:ext cx="3829051" cy="682979"/>
          </a:xfrm>
          <a:prstGeom prst="hexagon">
            <a:avLst/>
          </a:prstGeom>
          <a:solidFill>
            <a:schemeClr val="accent1">
              <a:lumMod val="75000"/>
            </a:schemeClr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27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</a:p>
        </p:txBody>
      </p:sp>
      <p:pic>
        <p:nvPicPr>
          <p:cNvPr id="18" name="Hình ảnh 17" descr="Ảnh có chứa văn bản, mẫu họa&#10;&#10;Mô tả được tạo tự độ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0" y="3638760"/>
            <a:ext cx="1143000" cy="1143000"/>
          </a:xfrm>
          <a:prstGeom prst="rect">
            <a:avLst/>
          </a:prstGeom>
        </p:spPr>
      </p:pic>
      <p:pic>
        <p:nvPicPr>
          <p:cNvPr id="54" name="Hình ảnh 53" descr="Ảnh có chứa văn bản, mẫu họa&#10;&#10;Mô tả được tạo tự độ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587" y="3625899"/>
            <a:ext cx="1143000" cy="1143000"/>
          </a:xfrm>
          <a:prstGeom prst="rect">
            <a:avLst/>
          </a:prstGeom>
        </p:spPr>
      </p:pic>
      <p:pic>
        <p:nvPicPr>
          <p:cNvPr id="55" name="Hình ảnh 54" descr="Ảnh có chứa văn bản, mẫu họa&#10;&#10;Mô tả được tạo tự độ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766" y="3638760"/>
            <a:ext cx="1143000" cy="1143000"/>
          </a:xfrm>
          <a:prstGeom prst="rect">
            <a:avLst/>
          </a:prstGeom>
        </p:spPr>
      </p:pic>
      <p:pic>
        <p:nvPicPr>
          <p:cNvPr id="47" name="Hình ảnh 46" descr="Ảnh có chứa văn bản, mẫu họa&#10;&#10;Mô tả được tạo tự độ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564" y="3577422"/>
            <a:ext cx="1283404" cy="1283404"/>
          </a:xfrm>
          <a:prstGeom prst="rect">
            <a:avLst/>
          </a:prstGeom>
        </p:spPr>
      </p:pic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2478821" y="3562350"/>
          <a:ext cx="285480" cy="4723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44" name="Equation" r:id="rId10" imgW="2743200" imgH="4267200" progId="Equation.DSMT4">
                  <p:embed/>
                </p:oleObj>
              </mc:Choice>
              <mc:Fallback>
                <p:oleObj name="Equation" r:id="rId10" imgW="2743200" imgH="4267200" progId="Equation.DSMT4">
                  <p:embed/>
                  <p:pic>
                    <p:nvPicPr>
                      <p:cNvPr id="0" name="Picture 8313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478821" y="3562350"/>
                        <a:ext cx="285480" cy="4723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6906878" y="4407909"/>
          <a:ext cx="272777" cy="4529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45" name="Equation" r:id="rId12" imgW="3048000" imgH="3962400" progId="Equation.DSMT4">
                  <p:embed/>
                </p:oleObj>
              </mc:Choice>
              <mc:Fallback>
                <p:oleObj name="Equation" r:id="rId12" imgW="3048000" imgH="3962400" progId="Equation.DSMT4">
                  <p:embed/>
                  <p:pic>
                    <p:nvPicPr>
                      <p:cNvPr id="0" name="Picture 8314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6906878" y="4407909"/>
                        <a:ext cx="272777" cy="4529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2576008" y="4466053"/>
          <a:ext cx="283250" cy="4829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46" name="Equation" r:id="rId14" imgW="3048000" imgH="4267200" progId="Equation.DSMT4">
                  <p:embed/>
                </p:oleObj>
              </mc:Choice>
              <mc:Fallback>
                <p:oleObj name="Equation" r:id="rId14" imgW="3048000" imgH="4267200" progId="Equation.DSMT4">
                  <p:embed/>
                  <p:pic>
                    <p:nvPicPr>
                      <p:cNvPr id="0" name="Picture 8315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2576008" y="4466053"/>
                        <a:ext cx="283250" cy="4829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6879384" y="3577422"/>
          <a:ext cx="300271" cy="4408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47" name="Equation" r:id="rId16" imgW="3048000" imgH="3962400" progId="Equation.DSMT4">
                  <p:embed/>
                </p:oleObj>
              </mc:Choice>
              <mc:Fallback>
                <p:oleObj name="Equation" r:id="rId16" imgW="3048000" imgH="3962400" progId="Equation.DSMT4">
                  <p:embed/>
                  <p:pic>
                    <p:nvPicPr>
                      <p:cNvPr id="0" name="Picture 8316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6879384" y="3577422"/>
                        <a:ext cx="300271" cy="4408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2EF065"/>
                                      </p:to>
                                    </p:animClr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B3D23"/>
                                      </p:to>
                                    </p:animClr>
                                    <p:set>
                                      <p:cBhvr>
                                        <p:cTn id="2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B3D23"/>
                                      </p:to>
                                    </p:animClr>
                                    <p:set>
                                      <p:cBhvr>
                                        <p:cTn id="3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B3D23"/>
                                      </p:to>
                                    </p:animClr>
                                    <p:set>
                                      <p:cBhvr>
                                        <p:cTn id="4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Hình chữ nhật 38"/>
          <p:cNvSpPr/>
          <p:nvPr/>
        </p:nvSpPr>
        <p:spPr>
          <a:xfrm>
            <a:off x="-24905" y="0"/>
            <a:ext cx="9168905" cy="2076450"/>
          </a:xfrm>
          <a:prstGeom prst="rect">
            <a:avLst/>
          </a:prstGeom>
          <a:solidFill>
            <a:srgbClr val="E4DB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endParaRPr lang="en-US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" name="Hình ảnh 34" descr="Ảnh có chứa văn bản, đồ chơi&#10;&#10;Mô tả được tạo tự độ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415" y="320775"/>
            <a:ext cx="857250" cy="1657604"/>
          </a:xfrm>
          <a:prstGeom prst="rect">
            <a:avLst/>
          </a:prstGeom>
        </p:spPr>
      </p:pic>
      <p:pic>
        <p:nvPicPr>
          <p:cNvPr id="36" name="Hình ảnh 35" descr="Ảnh có chứa văn bản, đồ chơi&#10;&#10;Mô tả được tạo tự độ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4812" y="320775"/>
            <a:ext cx="857250" cy="1657604"/>
          </a:xfrm>
          <a:prstGeom prst="rect">
            <a:avLst/>
          </a:prstGeom>
        </p:spPr>
      </p:pic>
      <p:pic>
        <p:nvPicPr>
          <p:cNvPr id="37" name="Hình ảnh 36" descr="Ảnh có chứa văn bản, đồ chơi&#10;&#10;Mô tả được tạo tự độ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3337" y="317827"/>
            <a:ext cx="857250" cy="1657604"/>
          </a:xfrm>
          <a:prstGeom prst="rect">
            <a:avLst/>
          </a:prstGeom>
        </p:spPr>
      </p:pic>
      <p:pic>
        <p:nvPicPr>
          <p:cNvPr id="38" name="Hình ảnh 37" descr="Ảnh có chứa văn bản, đồ chơi&#10;&#10;Mô tả được tạo tự độ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4734" y="314878"/>
            <a:ext cx="857250" cy="1657604"/>
          </a:xfrm>
          <a:prstGeom prst="rect">
            <a:avLst/>
          </a:prstGeom>
        </p:spPr>
      </p:pic>
      <p:sp>
        <p:nvSpPr>
          <p:cNvPr id="4" name="Hình chữ nhật: Góc Tròn 3"/>
          <p:cNvSpPr/>
          <p:nvPr/>
        </p:nvSpPr>
        <p:spPr>
          <a:xfrm>
            <a:off x="314325" y="2095500"/>
            <a:ext cx="8505825" cy="116205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hộp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nhật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bao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nhiêu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cạnh</a:t>
            </a:r>
            <a:r>
              <a:rPr lang="en-US" sz="30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7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defTabSz="685800">
              <a:defRPr/>
            </a:pPr>
            <a:endParaRPr lang="en-US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Lục giác 5"/>
          <p:cNvSpPr/>
          <p:nvPr/>
        </p:nvSpPr>
        <p:spPr>
          <a:xfrm>
            <a:off x="4792933" y="3461101"/>
            <a:ext cx="3829051" cy="682979"/>
          </a:xfrm>
          <a:prstGeom prst="hexagon">
            <a:avLst/>
          </a:prstGeom>
          <a:solidFill>
            <a:schemeClr val="accent1">
              <a:lumMod val="75000"/>
            </a:schemeClr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</a:p>
        </p:txBody>
      </p:sp>
      <p:sp>
        <p:nvSpPr>
          <p:cNvPr id="43" name="Lục giác 42"/>
          <p:cNvSpPr/>
          <p:nvPr/>
        </p:nvSpPr>
        <p:spPr>
          <a:xfrm>
            <a:off x="480238" y="3450769"/>
            <a:ext cx="3829051" cy="682979"/>
          </a:xfrm>
          <a:prstGeom prst="hexagon">
            <a:avLst/>
          </a:prstGeom>
          <a:solidFill>
            <a:schemeClr val="accent1">
              <a:lumMod val="75000"/>
            </a:schemeClr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</a:p>
        </p:txBody>
      </p:sp>
      <p:pic>
        <p:nvPicPr>
          <p:cNvPr id="14" name="Hình ảnh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66" t="11556" r="25305" b="6444"/>
          <a:stretch>
            <a:fillRect/>
          </a:stretch>
        </p:blipFill>
        <p:spPr>
          <a:xfrm>
            <a:off x="2254522" y="134534"/>
            <a:ext cx="1584053" cy="1909109"/>
          </a:xfrm>
          <a:prstGeom prst="rect">
            <a:avLst/>
          </a:prstGeom>
        </p:spPr>
      </p:pic>
      <p:sp>
        <p:nvSpPr>
          <p:cNvPr id="52" name="Lục giác 51"/>
          <p:cNvSpPr/>
          <p:nvPr/>
        </p:nvSpPr>
        <p:spPr>
          <a:xfrm>
            <a:off x="4794825" y="4347632"/>
            <a:ext cx="3829051" cy="682979"/>
          </a:xfrm>
          <a:prstGeom prst="hexagon">
            <a:avLst/>
          </a:prstGeom>
          <a:solidFill>
            <a:schemeClr val="accent1">
              <a:lumMod val="75000"/>
            </a:schemeClr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</a:p>
        </p:txBody>
      </p:sp>
      <p:sp>
        <p:nvSpPr>
          <p:cNvPr id="53" name="Lục giác 52"/>
          <p:cNvSpPr/>
          <p:nvPr/>
        </p:nvSpPr>
        <p:spPr>
          <a:xfrm>
            <a:off x="480238" y="4347632"/>
            <a:ext cx="3829051" cy="682979"/>
          </a:xfrm>
          <a:prstGeom prst="hexagon">
            <a:avLst/>
          </a:prstGeom>
          <a:solidFill>
            <a:schemeClr val="accent1">
              <a:lumMod val="75000"/>
            </a:schemeClr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</a:p>
        </p:txBody>
      </p:sp>
      <p:pic>
        <p:nvPicPr>
          <p:cNvPr id="18" name="Hình ảnh 17" descr="Ảnh có chứa văn bản, mẫu họa&#10;&#10;Mô tả được tạo tự độ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1937" y="3602567"/>
            <a:ext cx="1143000" cy="1143000"/>
          </a:xfrm>
          <a:prstGeom prst="rect">
            <a:avLst/>
          </a:prstGeom>
        </p:spPr>
      </p:pic>
      <p:pic>
        <p:nvPicPr>
          <p:cNvPr id="54" name="Hình ảnh 53" descr="Ảnh có chứa văn bản, mẫu họa&#10;&#10;Mô tả được tạo tự độ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1937" y="3599998"/>
            <a:ext cx="1143000" cy="1143000"/>
          </a:xfrm>
          <a:prstGeom prst="rect">
            <a:avLst/>
          </a:prstGeom>
        </p:spPr>
      </p:pic>
      <p:pic>
        <p:nvPicPr>
          <p:cNvPr id="55" name="Hình ảnh 54" descr="Ảnh có chứa văn bản, mẫu họa&#10;&#10;Mô tả được tạo tự độ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9520" y="3594823"/>
            <a:ext cx="1143000" cy="1143000"/>
          </a:xfrm>
          <a:prstGeom prst="rect">
            <a:avLst/>
          </a:prstGeom>
        </p:spPr>
      </p:pic>
      <p:pic>
        <p:nvPicPr>
          <p:cNvPr id="47" name="Hình ảnh 46" descr="Ảnh có chứa văn bản, mẫu họa&#10;&#10;Mô tả được tạo tự độ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367" y="3539321"/>
            <a:ext cx="1283404" cy="1283404"/>
          </a:xfrm>
          <a:prstGeom prst="rect">
            <a:avLst/>
          </a:prstGeom>
        </p:spPr>
      </p:pic>
      <p:graphicFrame>
        <p:nvGraphicFramePr>
          <p:cNvPr id="17" name="Object 16"/>
          <p:cNvGraphicFramePr>
            <a:graphicFrameLocks noChangeAspect="1"/>
          </p:cNvGraphicFramePr>
          <p:nvPr/>
        </p:nvGraphicFramePr>
        <p:xfrm>
          <a:off x="2745582" y="3573066"/>
          <a:ext cx="330161" cy="4555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68" name="Equation" r:id="rId9" imgW="3048000" imgH="3962400" progId="Equation.DSMT4">
                  <p:embed/>
                </p:oleObj>
              </mc:Choice>
              <mc:Fallback>
                <p:oleObj name="Equation" r:id="rId9" imgW="3048000" imgH="3962400" progId="Equation.DSMT4">
                  <p:embed/>
                  <p:pic>
                    <p:nvPicPr>
                      <p:cNvPr id="0" name="Picture 9337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745582" y="3573066"/>
                        <a:ext cx="330161" cy="4555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/>
        </p:nvGraphicFramePr>
        <p:xfrm>
          <a:off x="7078957" y="4452950"/>
          <a:ext cx="285480" cy="4723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69" name="Equation" r:id="rId11" imgW="2743200" imgH="4267200" progId="Equation.DSMT4">
                  <p:embed/>
                </p:oleObj>
              </mc:Choice>
              <mc:Fallback>
                <p:oleObj name="Equation" r:id="rId11" imgW="2743200" imgH="4267200" progId="Equation.DSMT4">
                  <p:embed/>
                  <p:pic>
                    <p:nvPicPr>
                      <p:cNvPr id="0" name="Picture 9338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7078957" y="4452950"/>
                        <a:ext cx="285480" cy="4723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6857010" y="3578461"/>
          <a:ext cx="443893" cy="4121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70" name="Equation" r:id="rId13" imgW="4267200" imgH="3962400" progId="Equation.DSMT4">
                  <p:embed/>
                </p:oleObj>
              </mc:Choice>
              <mc:Fallback>
                <p:oleObj name="Equation" r:id="rId13" imgW="4267200" imgH="3962400" progId="Equation.DSMT4">
                  <p:embed/>
                  <p:pic>
                    <p:nvPicPr>
                      <p:cNvPr id="0" name="Picture 9339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6857010" y="3578461"/>
                        <a:ext cx="443893" cy="4121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2603928" y="4453478"/>
          <a:ext cx="471815" cy="4718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71" name="Equation" r:id="rId15" imgW="4267200" imgH="4267200" progId="Equation.DSMT4">
                  <p:embed/>
                </p:oleObj>
              </mc:Choice>
              <mc:Fallback>
                <p:oleObj name="Equation" r:id="rId15" imgW="4267200" imgH="4267200" progId="Equation.DSMT4">
                  <p:embed/>
                  <p:pic>
                    <p:nvPicPr>
                      <p:cNvPr id="0" name="Picture 9340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2603928" y="4453478"/>
                        <a:ext cx="471815" cy="4718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2EF065"/>
                                      </p:to>
                                    </p:animClr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B3D23"/>
                                      </p:to>
                                    </p:animClr>
                                    <p:set>
                                      <p:cBhvr>
                                        <p:cTn id="2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B3D23"/>
                                      </p:to>
                                    </p:animClr>
                                    <p:set>
                                      <p:cBhvr>
                                        <p:cTn id="3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B3D23"/>
                                      </p:to>
                                    </p:animClr>
                                    <p:set>
                                      <p:cBhvr>
                                        <p:cTn id="4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Hình chữ nhật 38"/>
          <p:cNvSpPr/>
          <p:nvPr/>
        </p:nvSpPr>
        <p:spPr>
          <a:xfrm>
            <a:off x="-24905" y="0"/>
            <a:ext cx="9168905" cy="2076450"/>
          </a:xfrm>
          <a:prstGeom prst="rect">
            <a:avLst/>
          </a:prstGeom>
          <a:solidFill>
            <a:srgbClr val="E4DB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endParaRPr lang="en-US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6" name="Hình ảnh 35" descr="Ảnh có chứa văn bản, đồ chơi&#10;&#10;Mô tả được tạo tự độ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4812" y="320775"/>
            <a:ext cx="857250" cy="1657604"/>
          </a:xfrm>
          <a:prstGeom prst="rect">
            <a:avLst/>
          </a:prstGeom>
        </p:spPr>
      </p:pic>
      <p:pic>
        <p:nvPicPr>
          <p:cNvPr id="37" name="Hình ảnh 36" descr="Ảnh có chứa văn bản, đồ chơi&#10;&#10;Mô tả được tạo tự độ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3337" y="317827"/>
            <a:ext cx="857250" cy="1657604"/>
          </a:xfrm>
          <a:prstGeom prst="rect">
            <a:avLst/>
          </a:prstGeom>
        </p:spPr>
      </p:pic>
      <p:pic>
        <p:nvPicPr>
          <p:cNvPr id="38" name="Hình ảnh 37" descr="Ảnh có chứa văn bản, đồ chơi&#10;&#10;Mô tả được tạo tự độ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4734" y="314878"/>
            <a:ext cx="857250" cy="1657604"/>
          </a:xfrm>
          <a:prstGeom prst="rect">
            <a:avLst/>
          </a:prstGeom>
        </p:spPr>
      </p:pic>
      <p:sp>
        <p:nvSpPr>
          <p:cNvPr id="4" name="Hình chữ nhật: Góc Tròn 3"/>
          <p:cNvSpPr/>
          <p:nvPr/>
        </p:nvSpPr>
        <p:spPr>
          <a:xfrm>
            <a:off x="314325" y="2095500"/>
            <a:ext cx="8505825" cy="116205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3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hộp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nhật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đều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7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Lục giác 5"/>
          <p:cNvSpPr/>
          <p:nvPr/>
        </p:nvSpPr>
        <p:spPr>
          <a:xfrm>
            <a:off x="466725" y="3469921"/>
            <a:ext cx="3829051" cy="682979"/>
          </a:xfrm>
          <a:prstGeom prst="hexagon">
            <a:avLst/>
          </a:prstGeom>
          <a:solidFill>
            <a:schemeClr val="accent1">
              <a:lumMod val="75000"/>
            </a:schemeClr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nhật</a:t>
            </a:r>
            <a:r>
              <a:rPr lang="en-US" sz="27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3" name="Lục giác 42"/>
          <p:cNvSpPr/>
          <p:nvPr/>
        </p:nvSpPr>
        <p:spPr>
          <a:xfrm>
            <a:off x="4781550" y="3469921"/>
            <a:ext cx="3829051" cy="682979"/>
          </a:xfrm>
          <a:prstGeom prst="hexagon">
            <a:avLst/>
          </a:prstGeom>
          <a:solidFill>
            <a:schemeClr val="accent1">
              <a:lumMod val="75000"/>
            </a:schemeClr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7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B. </a:t>
            </a:r>
            <a:r>
              <a:rPr lang="en-US" sz="27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7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vuông</a:t>
            </a:r>
            <a:r>
              <a:rPr lang="en-US" sz="27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4" name="Hình ảnh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66" t="11556" r="25305" b="6444"/>
          <a:stretch>
            <a:fillRect/>
          </a:stretch>
        </p:blipFill>
        <p:spPr>
          <a:xfrm>
            <a:off x="4034250" y="200025"/>
            <a:ext cx="1532095" cy="1846488"/>
          </a:xfrm>
          <a:prstGeom prst="rect">
            <a:avLst/>
          </a:prstGeom>
        </p:spPr>
      </p:pic>
      <p:sp>
        <p:nvSpPr>
          <p:cNvPr id="52" name="Lục giác 51"/>
          <p:cNvSpPr/>
          <p:nvPr/>
        </p:nvSpPr>
        <p:spPr>
          <a:xfrm>
            <a:off x="4794825" y="4347632"/>
            <a:ext cx="3829051" cy="682979"/>
          </a:xfrm>
          <a:prstGeom prst="hexagon">
            <a:avLst/>
          </a:prstGeom>
          <a:solidFill>
            <a:schemeClr val="accent1">
              <a:lumMod val="75000"/>
            </a:schemeClr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7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D. </a:t>
            </a:r>
            <a:r>
              <a:rPr lang="en-US" sz="27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7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thoi</a:t>
            </a:r>
            <a:r>
              <a:rPr lang="en-US" sz="27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3" name="Lục giác 52"/>
          <p:cNvSpPr/>
          <p:nvPr/>
        </p:nvSpPr>
        <p:spPr>
          <a:xfrm>
            <a:off x="466724" y="4347632"/>
            <a:ext cx="3829051" cy="682979"/>
          </a:xfrm>
          <a:prstGeom prst="hexagon">
            <a:avLst/>
          </a:prstGeom>
          <a:solidFill>
            <a:schemeClr val="accent1">
              <a:lumMod val="75000"/>
            </a:schemeClr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7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27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7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tam </a:t>
            </a:r>
            <a:r>
              <a:rPr lang="en-US" sz="27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giác</a:t>
            </a:r>
            <a:r>
              <a:rPr lang="en-US" sz="27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8" name="Hình ảnh 17" descr="Ảnh có chứa văn bản, mẫu họa&#10;&#10;Mô tả được tạo tự độ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1937" y="3602567"/>
            <a:ext cx="1143000" cy="1143000"/>
          </a:xfrm>
          <a:prstGeom prst="rect">
            <a:avLst/>
          </a:prstGeom>
        </p:spPr>
      </p:pic>
      <p:pic>
        <p:nvPicPr>
          <p:cNvPr id="54" name="Hình ảnh 53" descr="Ảnh có chứa văn bản, mẫu họa&#10;&#10;Mô tả được tạo tự độ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1937" y="3599998"/>
            <a:ext cx="1143000" cy="1143000"/>
          </a:xfrm>
          <a:prstGeom prst="rect">
            <a:avLst/>
          </a:prstGeom>
        </p:spPr>
      </p:pic>
      <p:pic>
        <p:nvPicPr>
          <p:cNvPr id="55" name="Hình ảnh 54" descr="Ảnh có chứa văn bản, mẫu họa&#10;&#10;Mô tả được tạo tự độ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1937" y="3605135"/>
            <a:ext cx="1143000" cy="1143000"/>
          </a:xfrm>
          <a:prstGeom prst="rect">
            <a:avLst/>
          </a:prstGeom>
        </p:spPr>
      </p:pic>
      <p:pic>
        <p:nvPicPr>
          <p:cNvPr id="47" name="Hình ảnh 46" descr="Ảnh có chứa văn bản, mẫu họa&#10;&#10;Mô tả được tạo tự độ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322" y="3511198"/>
            <a:ext cx="1283404" cy="12834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2EF065"/>
                                      </p:to>
                                    </p:animClr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B3D23"/>
                                      </p:to>
                                    </p:animClr>
                                    <p:set>
                                      <p:cBhvr>
                                        <p:cTn id="2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B3D23"/>
                                      </p:to>
                                    </p:animClr>
                                    <p:set>
                                      <p:cBhvr>
                                        <p:cTn id="3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B3D23"/>
                                      </p:to>
                                    </p:animClr>
                                    <p:set>
                                      <p:cBhvr>
                                        <p:cTn id="4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Hình chữ nhật 38"/>
          <p:cNvSpPr/>
          <p:nvPr/>
        </p:nvSpPr>
        <p:spPr>
          <a:xfrm>
            <a:off x="49390" y="0"/>
            <a:ext cx="9168905" cy="2076450"/>
          </a:xfrm>
          <a:prstGeom prst="rect">
            <a:avLst/>
          </a:prstGeom>
          <a:solidFill>
            <a:srgbClr val="E4DB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endParaRPr lang="en-US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7" name="Hình ảnh 36" descr="Ảnh có chứa văn bản, đồ chơi&#10;&#10;Mô tả được tạo tự độ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145415"/>
            <a:ext cx="652780" cy="1264920"/>
          </a:xfrm>
          <a:prstGeom prst="rect">
            <a:avLst/>
          </a:prstGeom>
        </p:spPr>
      </p:pic>
      <p:pic>
        <p:nvPicPr>
          <p:cNvPr id="38" name="Hình ảnh 37" descr="Ảnh có chứa văn bản, đồ chơi&#10;&#10;Mô tả được tạo tự độ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94615"/>
            <a:ext cx="680085" cy="1315720"/>
          </a:xfrm>
          <a:prstGeom prst="rect">
            <a:avLst/>
          </a:prstGeom>
        </p:spPr>
      </p:pic>
      <p:sp>
        <p:nvSpPr>
          <p:cNvPr id="4" name="Hình chữ nhật: Góc Tròn 3"/>
          <p:cNvSpPr/>
          <p:nvPr/>
        </p:nvSpPr>
        <p:spPr>
          <a:xfrm>
            <a:off x="381000" y="1581150"/>
            <a:ext cx="8505825" cy="116205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0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endParaRPr lang="en-US" sz="27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Lục giác 5"/>
          <p:cNvSpPr/>
          <p:nvPr/>
        </p:nvSpPr>
        <p:spPr>
          <a:xfrm>
            <a:off x="314325" y="4109085"/>
            <a:ext cx="4148455" cy="922020"/>
          </a:xfrm>
          <a:prstGeom prst="hexagon">
            <a:avLst/>
          </a:prstGeom>
          <a:solidFill>
            <a:schemeClr val="accent1">
              <a:lumMod val="75000"/>
            </a:schemeClr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đỉnh,12 cạnh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en-US" sz="28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4 đường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Lục giác 42"/>
          <p:cNvSpPr/>
          <p:nvPr/>
        </p:nvSpPr>
        <p:spPr>
          <a:xfrm>
            <a:off x="4738370" y="2806065"/>
            <a:ext cx="4148455" cy="781050"/>
          </a:xfrm>
          <a:prstGeom prst="hexagon">
            <a:avLst/>
          </a:prstGeom>
          <a:solidFill>
            <a:schemeClr val="accent1">
              <a:lumMod val="75000"/>
            </a:schemeClr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8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12  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4" name="Hình ảnh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66" t="11556" r="25305" b="6444"/>
          <a:stretch>
            <a:fillRect/>
          </a:stretch>
        </p:blipFill>
        <p:spPr>
          <a:xfrm>
            <a:off x="4191000" y="57150"/>
            <a:ext cx="1195705" cy="1441450"/>
          </a:xfrm>
          <a:prstGeom prst="rect">
            <a:avLst/>
          </a:prstGeom>
        </p:spPr>
      </p:pic>
      <p:sp>
        <p:nvSpPr>
          <p:cNvPr id="52" name="Lục giác 51"/>
          <p:cNvSpPr/>
          <p:nvPr/>
        </p:nvSpPr>
        <p:spPr>
          <a:xfrm>
            <a:off x="4794885" y="4109085"/>
            <a:ext cx="4268470" cy="922020"/>
          </a:xfrm>
          <a:prstGeom prst="hexagon">
            <a:avLst/>
          </a:prstGeom>
          <a:solidFill>
            <a:schemeClr val="accent1">
              <a:lumMod val="75000"/>
            </a:schemeClr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12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8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Lục giác 52"/>
          <p:cNvSpPr/>
          <p:nvPr/>
        </p:nvSpPr>
        <p:spPr>
          <a:xfrm>
            <a:off x="381000" y="2784475"/>
            <a:ext cx="4148455" cy="812800"/>
          </a:xfrm>
          <a:prstGeom prst="hexagon">
            <a:avLst/>
          </a:prstGeom>
          <a:solidFill>
            <a:schemeClr val="accent1">
              <a:lumMod val="75000"/>
            </a:schemeClr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marL="514350" indent="-514350">
              <a:buAutoNum type="alphaUcPeriod"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8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  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Hình ảnh 17" descr="Ảnh có chứa văn bản, mẫu họa&#10;&#10;Mô tả được tạo tự độ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210" y="3552069"/>
            <a:ext cx="1143000" cy="1143000"/>
          </a:xfrm>
          <a:prstGeom prst="rect">
            <a:avLst/>
          </a:prstGeom>
        </p:spPr>
      </p:pic>
      <p:pic>
        <p:nvPicPr>
          <p:cNvPr id="54" name="Hình ảnh 53" descr="Ảnh có chứa văn bản, mẫu họa&#10;&#10;Mô tả được tạo tự độ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210" y="3542104"/>
            <a:ext cx="1143000" cy="1143000"/>
          </a:xfrm>
          <a:prstGeom prst="rect">
            <a:avLst/>
          </a:prstGeom>
        </p:spPr>
      </p:pic>
      <p:pic>
        <p:nvPicPr>
          <p:cNvPr id="55" name="Hình ảnh 54" descr="Ảnh có chứa văn bản, mẫu họa&#10;&#10;Mô tả được tạo tự độ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210" y="3532139"/>
            <a:ext cx="1143000" cy="1143000"/>
          </a:xfrm>
          <a:prstGeom prst="rect">
            <a:avLst/>
          </a:prstGeom>
        </p:spPr>
      </p:pic>
      <p:pic>
        <p:nvPicPr>
          <p:cNvPr id="47" name="Hình ảnh 46" descr="Ảnh có chứa văn bản, mẫu họa&#10;&#10;Mô tả được tạo tự độ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008" y="3481867"/>
            <a:ext cx="1283404" cy="12834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2EF065"/>
                                      </p:to>
                                    </p:animClr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B3D23"/>
                                      </p:to>
                                    </p:animClr>
                                    <p:set>
                                      <p:cBhvr>
                                        <p:cTn id="2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B3D23"/>
                                      </p:to>
                                    </p:animClr>
                                    <p:set>
                                      <p:cBhvr>
                                        <p:cTn id="3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B3D23"/>
                                      </p:to>
                                    </p:animClr>
                                    <p:set>
                                      <p:cBhvr>
                                        <p:cTn id="4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Hình chữ nhật 38"/>
          <p:cNvSpPr/>
          <p:nvPr/>
        </p:nvSpPr>
        <p:spPr>
          <a:xfrm>
            <a:off x="-24905" y="0"/>
            <a:ext cx="9168905" cy="2076450"/>
          </a:xfrm>
          <a:prstGeom prst="rect">
            <a:avLst/>
          </a:prstGeom>
          <a:solidFill>
            <a:srgbClr val="E4DB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endParaRPr lang="en-US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" name="Hình ảnh 37" descr="Ảnh có chứa văn bản, đồ chơi&#10;&#10;Mô tả được tạo tự độ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3284" y="331711"/>
            <a:ext cx="857250" cy="1657604"/>
          </a:xfrm>
          <a:prstGeom prst="rect">
            <a:avLst/>
          </a:prstGeom>
        </p:spPr>
      </p:pic>
      <p:sp>
        <p:nvSpPr>
          <p:cNvPr id="4" name="Hình chữ nhật: Góc Tròn 3"/>
          <p:cNvSpPr/>
          <p:nvPr/>
        </p:nvSpPr>
        <p:spPr>
          <a:xfrm>
            <a:off x="314325" y="2095500"/>
            <a:ext cx="8505825" cy="116205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3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3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7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Lục giác 5"/>
          <p:cNvSpPr/>
          <p:nvPr/>
        </p:nvSpPr>
        <p:spPr>
          <a:xfrm>
            <a:off x="4791468" y="4347632"/>
            <a:ext cx="4028683" cy="682979"/>
          </a:xfrm>
          <a:prstGeom prst="hexagon">
            <a:avLst/>
          </a:prstGeom>
          <a:solidFill>
            <a:schemeClr val="accent1">
              <a:lumMod val="75000"/>
            </a:schemeClr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D.    4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Lục giác 42"/>
          <p:cNvSpPr/>
          <p:nvPr/>
        </p:nvSpPr>
        <p:spPr>
          <a:xfrm>
            <a:off x="4781550" y="3469921"/>
            <a:ext cx="3981449" cy="682979"/>
          </a:xfrm>
          <a:prstGeom prst="hexagon">
            <a:avLst/>
          </a:prstGeom>
          <a:solidFill>
            <a:schemeClr val="accent1">
              <a:lumMod val="75000"/>
            </a:schemeClr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   2</a:t>
            </a:r>
            <a:endParaRPr lang="en-US" sz="28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Hình ảnh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66" t="11556" r="25305" b="6444"/>
          <a:stretch>
            <a:fillRect/>
          </a:stretch>
        </p:blipFill>
        <p:spPr>
          <a:xfrm>
            <a:off x="7548721" y="95251"/>
            <a:ext cx="1609916" cy="194027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2" name="Lục giác 51"/>
              <p:cNvSpPr/>
              <p:nvPr/>
            </p:nvSpPr>
            <p:spPr>
              <a:xfrm>
                <a:off x="1" y="3468565"/>
                <a:ext cx="4295774" cy="682979"/>
              </a:xfrm>
              <a:prstGeom prst="hexagon">
                <a:avLst/>
              </a:prstGeom>
              <a:solidFill>
                <a:schemeClr val="accent1">
                  <a:lumMod val="75000"/>
                </a:schemeClr>
              </a:solidFill>
              <a:ln w="28575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80" tIns="34290" rIns="68580" bIns="34290" rtlCol="0" anchor="ctr"/>
              <a:lstStyle/>
              <a:p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</a:t>
                </a:r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A.    </a:t>
                </a:r>
                <a14:m>
                  <m:oMath xmlns:m="http://schemas.openxmlformats.org/officeDocument/2006/math">
                    <m:r>
                      <a:rPr lang="en-US" sz="2800" dirty="0" smtClean="0"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</a:rPr>
                      <m:t> </m:t>
                    </m:r>
                    <m:r>
                      <a:rPr lang="en-US" sz="2800" b="0" i="0" dirty="0" smtClean="0"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</a:rPr>
                      <m:t>1</m:t>
                    </m:r>
                  </m:oMath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2" name="Lục giác 5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" y="3468565"/>
                <a:ext cx="4295774" cy="682979"/>
              </a:xfrm>
              <a:prstGeom prst="hexagon">
                <a:avLst/>
              </a:prstGeom>
              <a:blipFill rotWithShape="1">
                <a:blip r:embed="rId6"/>
                <a:stretch>
                  <a:fillRect l="-325" t="-2167" r="-325" b="-2058"/>
                </a:stretch>
              </a:blipFill>
              <a:ln w="28575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Lục giác 52"/>
              <p:cNvSpPr/>
              <p:nvPr/>
            </p:nvSpPr>
            <p:spPr>
              <a:xfrm>
                <a:off x="56760" y="4347632"/>
                <a:ext cx="4295774" cy="682979"/>
              </a:xfrm>
              <a:prstGeom prst="hexagon">
                <a:avLst/>
              </a:prstGeom>
              <a:solidFill>
                <a:schemeClr val="accent1">
                  <a:lumMod val="75000"/>
                </a:schemeClr>
              </a:solidFill>
              <a:ln w="28575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80" tIns="34290" rIns="68580" bIns="34290" rtlCol="0" anchor="ctr"/>
              <a:lstStyle/>
              <a:p>
                <a:r>
                  <a:rPr lang="en-US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</a:t>
                </a:r>
                <a:r>
                  <a:rPr 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C.      </a:t>
                </a:r>
                <a14:m>
                  <m:oMath xmlns:m="http://schemas.openxmlformats.org/officeDocument/2006/math">
                    <m:r>
                      <a:rPr lang="en-US" sz="28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</a:rPr>
                      <m:t> </m:t>
                    </m:r>
                    <m:r>
                      <a:rPr lang="en-US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</a:rPr>
                      <m:t>3</m:t>
                    </m:r>
                  </m:oMath>
                </a14:m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3" name="Lục giác 5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60" y="4347632"/>
                <a:ext cx="4295774" cy="682979"/>
              </a:xfrm>
              <a:prstGeom prst="hexagon">
                <a:avLst/>
              </a:prstGeom>
              <a:blipFill rotWithShape="1">
                <a:blip r:embed="rId7"/>
                <a:stretch>
                  <a:fillRect l="-346" t="-2107" r="-320" b="-2025"/>
                </a:stretch>
              </a:blipFill>
              <a:ln w="28575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Hình ảnh 17" descr="Ảnh có chứa văn bản, mẫu họa&#10;&#10;Mô tả được tạo tự độ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1937" y="3602567"/>
            <a:ext cx="1143000" cy="1143000"/>
          </a:xfrm>
          <a:prstGeom prst="rect">
            <a:avLst/>
          </a:prstGeom>
        </p:spPr>
      </p:pic>
      <p:pic>
        <p:nvPicPr>
          <p:cNvPr id="54" name="Hình ảnh 53" descr="Ảnh có chứa văn bản, mẫu họa&#10;&#10;Mô tả được tạo tự độ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1937" y="3599998"/>
            <a:ext cx="1143000" cy="1143000"/>
          </a:xfrm>
          <a:prstGeom prst="rect">
            <a:avLst/>
          </a:prstGeom>
        </p:spPr>
      </p:pic>
      <p:pic>
        <p:nvPicPr>
          <p:cNvPr id="55" name="Hình ảnh 54" descr="Ảnh có chứa văn bản, mẫu họa&#10;&#10;Mô tả được tạo tự độ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1937" y="3574928"/>
            <a:ext cx="1143000" cy="1143000"/>
          </a:xfrm>
          <a:prstGeom prst="rect">
            <a:avLst/>
          </a:prstGeom>
        </p:spPr>
      </p:pic>
      <p:pic>
        <p:nvPicPr>
          <p:cNvPr id="47" name="Hình ảnh 46" descr="Ảnh có chứa văn bản, mẫu họa&#10;&#10;Mô tả được tạo tự độ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6961" y="3516143"/>
            <a:ext cx="1283404" cy="12834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2EF065"/>
                                      </p:to>
                                    </p:animClr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B3D23"/>
                                      </p:to>
                                    </p:animClr>
                                    <p:set>
                                      <p:cBhvr>
                                        <p:cTn id="2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B3D23"/>
                                      </p:to>
                                    </p:animClr>
                                    <p:set>
                                      <p:cBhvr>
                                        <p:cTn id="3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B3D23"/>
                                      </p:to>
                                    </p:animClr>
                                    <p:set>
                                      <p:cBhvr>
                                        <p:cTn id="4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739" y="1809750"/>
            <a:ext cx="1545525" cy="2156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809750"/>
            <a:ext cx="1447800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Bế Cá Mini - Bể cá mini để bàn phong thủy văn phò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839191"/>
            <a:ext cx="1905000" cy="202795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Hình lập phương là hình gì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11" r="34360"/>
          <a:stretch>
            <a:fillRect/>
          </a:stretch>
        </p:blipFill>
        <p:spPr bwMode="auto">
          <a:xfrm>
            <a:off x="6815138" y="1627148"/>
            <a:ext cx="1871662" cy="254480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oup 1"/>
          <p:cNvGrpSpPr/>
          <p:nvPr/>
        </p:nvGrpSpPr>
        <p:grpSpPr>
          <a:xfrm>
            <a:off x="-15334" y="-9377"/>
            <a:ext cx="1402267" cy="1530927"/>
            <a:chOff x="2560133" y="-79663"/>
            <a:chExt cx="1859467" cy="1857376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2560133" y="-79663"/>
              <a:ext cx="1630867" cy="18573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0814" y="-59523"/>
              <a:ext cx="1638786" cy="18170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9" name="Group 8"/>
          <p:cNvGrpSpPr/>
          <p:nvPr/>
        </p:nvGrpSpPr>
        <p:grpSpPr>
          <a:xfrm>
            <a:off x="1386933" y="273627"/>
            <a:ext cx="6004467" cy="1359657"/>
            <a:chOff x="0" y="15213"/>
            <a:chExt cx="6096000" cy="719549"/>
          </a:xfrm>
        </p:grpSpPr>
        <p:sp>
          <p:nvSpPr>
            <p:cNvPr id="10" name="Rounded Rectangle 9"/>
            <p:cNvSpPr/>
            <p:nvPr/>
          </p:nvSpPr>
          <p:spPr>
            <a:xfrm>
              <a:off x="0" y="15213"/>
              <a:ext cx="6096000" cy="719549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Rounded Rectangle 4"/>
            <p:cNvSpPr/>
            <p:nvPr/>
          </p:nvSpPr>
          <p:spPr>
            <a:xfrm>
              <a:off x="35125" y="50338"/>
              <a:ext cx="6025750" cy="64929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4300" tIns="114300" rIns="114300" bIns="114300" numCol="1" spcCol="1270" anchor="ctr" anchorCtr="0">
              <a:noAutofit/>
            </a:bodyPr>
            <a:lstStyle/>
            <a:p>
              <a:pPr lvl="0" algn="l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3000" kern="1200" dirty="0"/>
            </a:p>
          </p:txBody>
        </p:sp>
      </p:grpSp>
      <p:sp>
        <p:nvSpPr>
          <p:cNvPr id="6" name="Rectangle 5"/>
          <p:cNvSpPr/>
          <p:nvPr/>
        </p:nvSpPr>
        <p:spPr>
          <a:xfrm>
            <a:off x="1600200" y="432955"/>
            <a:ext cx="575660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 smtClean="0">
                <a:latin typeface="Times New Roman" panose="02020603050405020304"/>
                <a:ea typeface="Arial" panose="020B0604020202020204"/>
              </a:rPr>
              <a:t>Các</a:t>
            </a:r>
            <a:r>
              <a:rPr lang="en-US" sz="2400" dirty="0" smtClean="0">
                <a:latin typeface="Times New Roman" panose="02020603050405020304"/>
                <a:ea typeface="Arial" panose="020B0604020202020204"/>
              </a:rPr>
              <a:t> </a:t>
            </a:r>
            <a:r>
              <a:rPr lang="en-US" sz="2400" dirty="0" err="1" smtClean="0">
                <a:latin typeface="Times New Roman" panose="02020603050405020304"/>
                <a:ea typeface="Arial" panose="020B0604020202020204"/>
              </a:rPr>
              <a:t>em</a:t>
            </a:r>
            <a:r>
              <a:rPr lang="en-US" sz="2400" dirty="0" smtClean="0">
                <a:latin typeface="Times New Roman" panose="02020603050405020304"/>
                <a:ea typeface="Arial" panose="020B0604020202020204"/>
              </a:rPr>
              <a:t> </a:t>
            </a:r>
            <a:r>
              <a:rPr lang="en-US" sz="2400" dirty="0" err="1" smtClean="0">
                <a:latin typeface="Times New Roman" panose="02020603050405020304"/>
                <a:ea typeface="Arial" panose="020B0604020202020204"/>
              </a:rPr>
              <a:t>hãy</a:t>
            </a:r>
            <a:r>
              <a:rPr lang="en-US" sz="2400" dirty="0" smtClean="0">
                <a:latin typeface="Times New Roman" panose="02020603050405020304"/>
                <a:ea typeface="Arial" panose="020B0604020202020204"/>
              </a:rPr>
              <a:t> </a:t>
            </a:r>
            <a:r>
              <a:rPr lang="en-US" sz="2400" dirty="0" err="1" smtClean="0">
                <a:latin typeface="Times New Roman" panose="02020603050405020304"/>
                <a:ea typeface="Arial" panose="020B0604020202020204"/>
              </a:rPr>
              <a:t>quan</a:t>
            </a:r>
            <a:r>
              <a:rPr lang="en-US" sz="2400" dirty="0" smtClean="0">
                <a:latin typeface="Times New Roman" panose="02020603050405020304"/>
                <a:ea typeface="Arial" panose="020B0604020202020204"/>
              </a:rPr>
              <a:t> </a:t>
            </a:r>
            <a:r>
              <a:rPr lang="en-US" sz="2400" dirty="0" err="1">
                <a:latin typeface="Times New Roman" panose="02020603050405020304"/>
                <a:ea typeface="Arial" panose="020B0604020202020204"/>
              </a:rPr>
              <a:t>sát</a:t>
            </a:r>
            <a:r>
              <a:rPr lang="en-US" sz="2400" dirty="0">
                <a:latin typeface="Times New Roman" panose="02020603050405020304"/>
                <a:ea typeface="Arial" panose="020B0604020202020204"/>
              </a:rPr>
              <a:t> </a:t>
            </a:r>
            <a:r>
              <a:rPr lang="en-US" sz="2400" dirty="0" err="1">
                <a:latin typeface="Times New Roman" panose="02020603050405020304"/>
                <a:ea typeface="Arial" panose="020B0604020202020204"/>
              </a:rPr>
              <a:t>các</a:t>
            </a:r>
            <a:r>
              <a:rPr lang="en-US" sz="2400" dirty="0">
                <a:latin typeface="Times New Roman" panose="02020603050405020304"/>
                <a:ea typeface="Arial" panose="020B0604020202020204"/>
              </a:rPr>
              <a:t> </a:t>
            </a:r>
            <a:r>
              <a:rPr lang="en-US" sz="2400" dirty="0" err="1">
                <a:latin typeface="Times New Roman" panose="02020603050405020304"/>
                <a:ea typeface="Arial" panose="020B0604020202020204"/>
              </a:rPr>
              <a:t>hình</a:t>
            </a:r>
            <a:r>
              <a:rPr lang="en-US" sz="2400" dirty="0">
                <a:latin typeface="Times New Roman" panose="02020603050405020304"/>
                <a:ea typeface="Arial" panose="020B0604020202020204"/>
              </a:rPr>
              <a:t> </a:t>
            </a:r>
            <a:r>
              <a:rPr lang="en-US" sz="2400" dirty="0" err="1">
                <a:latin typeface="Times New Roman" panose="02020603050405020304"/>
                <a:ea typeface="Arial" panose="020B0604020202020204"/>
              </a:rPr>
              <a:t>ảnh</a:t>
            </a:r>
            <a:r>
              <a:rPr lang="en-US" sz="2400" dirty="0">
                <a:latin typeface="Times New Roman" panose="02020603050405020304"/>
                <a:ea typeface="Arial" panose="020B0604020202020204"/>
              </a:rPr>
              <a:t> </a:t>
            </a:r>
            <a:r>
              <a:rPr lang="en-US" sz="2400" dirty="0" err="1">
                <a:latin typeface="Times New Roman" panose="02020603050405020304"/>
                <a:ea typeface="Arial" panose="020B0604020202020204"/>
              </a:rPr>
              <a:t>và</a:t>
            </a:r>
            <a:r>
              <a:rPr lang="en-US" sz="2400" dirty="0">
                <a:latin typeface="Times New Roman" panose="02020603050405020304"/>
                <a:ea typeface="Arial" panose="020B0604020202020204"/>
              </a:rPr>
              <a:t> </a:t>
            </a:r>
            <a:r>
              <a:rPr lang="en-US" sz="2400" dirty="0" err="1">
                <a:latin typeface="Times New Roman" panose="02020603050405020304"/>
                <a:ea typeface="Arial" panose="020B0604020202020204"/>
              </a:rPr>
              <a:t>nêu</a:t>
            </a:r>
            <a:r>
              <a:rPr lang="en-US" sz="2400" dirty="0">
                <a:latin typeface="Times New Roman" panose="02020603050405020304"/>
                <a:ea typeface="Arial" panose="020B0604020202020204"/>
              </a:rPr>
              <a:t> </a:t>
            </a:r>
            <a:r>
              <a:rPr lang="en-US" sz="2400" dirty="0" err="1">
                <a:latin typeface="Times New Roman" panose="02020603050405020304"/>
                <a:ea typeface="Arial" panose="020B0604020202020204"/>
              </a:rPr>
              <a:t>một</a:t>
            </a:r>
            <a:r>
              <a:rPr lang="en-US" sz="2400" dirty="0">
                <a:latin typeface="Times New Roman" panose="02020603050405020304"/>
                <a:ea typeface="Arial" panose="020B0604020202020204"/>
              </a:rPr>
              <a:t> </a:t>
            </a:r>
            <a:r>
              <a:rPr lang="en-US" sz="2400" dirty="0" err="1">
                <a:latin typeface="Times New Roman" panose="02020603050405020304"/>
                <a:ea typeface="Arial" panose="020B0604020202020204"/>
              </a:rPr>
              <a:t>vài</a:t>
            </a:r>
            <a:r>
              <a:rPr lang="en-US" sz="2400" dirty="0">
                <a:latin typeface="Times New Roman" panose="02020603050405020304"/>
                <a:ea typeface="Arial" panose="020B0604020202020204"/>
              </a:rPr>
              <a:t> </a:t>
            </a:r>
            <a:r>
              <a:rPr lang="en-US" sz="2400" dirty="0" err="1">
                <a:latin typeface="Times New Roman" panose="02020603050405020304"/>
                <a:ea typeface="Arial" panose="020B0604020202020204"/>
              </a:rPr>
              <a:t>đặc</a:t>
            </a:r>
            <a:r>
              <a:rPr lang="en-US" sz="2400" dirty="0">
                <a:latin typeface="Times New Roman" panose="02020603050405020304"/>
                <a:ea typeface="Arial" panose="020B0604020202020204"/>
              </a:rPr>
              <a:t> </a:t>
            </a:r>
            <a:r>
              <a:rPr lang="en-US" sz="2400" dirty="0" err="1">
                <a:latin typeface="Times New Roman" panose="02020603050405020304"/>
                <a:ea typeface="Arial" panose="020B0604020202020204"/>
              </a:rPr>
              <a:t>điểm</a:t>
            </a:r>
            <a:r>
              <a:rPr lang="en-US" sz="2400" dirty="0">
                <a:latin typeface="Times New Roman" panose="02020603050405020304"/>
                <a:ea typeface="Arial" panose="020B0604020202020204"/>
              </a:rPr>
              <a:t> </a:t>
            </a:r>
            <a:r>
              <a:rPr lang="en-US" sz="2400" dirty="0" err="1">
                <a:latin typeface="Times New Roman" panose="02020603050405020304"/>
                <a:ea typeface="Arial" panose="020B0604020202020204"/>
              </a:rPr>
              <a:t>chung</a:t>
            </a:r>
            <a:r>
              <a:rPr lang="en-US" sz="2400" dirty="0">
                <a:latin typeface="Times New Roman" panose="02020603050405020304"/>
                <a:ea typeface="Arial" panose="020B0604020202020204"/>
              </a:rPr>
              <a:t> </a:t>
            </a:r>
            <a:r>
              <a:rPr lang="en-US" sz="2400" dirty="0" err="1">
                <a:latin typeface="Times New Roman" panose="02020603050405020304"/>
                <a:ea typeface="Arial" panose="020B0604020202020204"/>
              </a:rPr>
              <a:t>của</a:t>
            </a:r>
            <a:r>
              <a:rPr lang="en-US" sz="2400" dirty="0">
                <a:latin typeface="Times New Roman" panose="02020603050405020304"/>
                <a:ea typeface="Arial" panose="020B0604020202020204"/>
              </a:rPr>
              <a:t> </a:t>
            </a:r>
            <a:r>
              <a:rPr lang="en-US" sz="2400" dirty="0" err="1">
                <a:latin typeface="Times New Roman" panose="02020603050405020304"/>
                <a:ea typeface="Arial" panose="020B0604020202020204"/>
              </a:rPr>
              <a:t>các</a:t>
            </a:r>
            <a:r>
              <a:rPr lang="en-US" sz="2400" dirty="0">
                <a:latin typeface="Times New Roman" panose="02020603050405020304"/>
                <a:ea typeface="Arial" panose="020B0604020202020204"/>
              </a:rPr>
              <a:t> </a:t>
            </a:r>
            <a:r>
              <a:rPr lang="en-US" sz="2400" dirty="0" err="1">
                <a:latin typeface="Times New Roman" panose="02020603050405020304"/>
                <a:ea typeface="Arial" panose="020B0604020202020204"/>
              </a:rPr>
              <a:t>hình</a:t>
            </a:r>
            <a:r>
              <a:rPr lang="en-US" sz="2400" dirty="0">
                <a:latin typeface="Times New Roman" panose="02020603050405020304"/>
                <a:ea typeface="Arial" panose="020B0604020202020204"/>
              </a:rPr>
              <a:t> </a:t>
            </a:r>
            <a:r>
              <a:rPr lang="en-US" sz="2400" dirty="0" err="1">
                <a:latin typeface="Times New Roman" panose="02020603050405020304"/>
                <a:ea typeface="Arial" panose="020B0604020202020204"/>
              </a:rPr>
              <a:t>ảnh</a:t>
            </a:r>
            <a:r>
              <a:rPr lang="en-US" sz="2400" dirty="0">
                <a:latin typeface="Times New Roman" panose="02020603050405020304"/>
                <a:ea typeface="Arial" panose="020B0604020202020204"/>
              </a:rPr>
              <a:t> </a:t>
            </a:r>
            <a:r>
              <a:rPr lang="en-US" sz="2400" dirty="0" err="1">
                <a:latin typeface="Times New Roman" panose="02020603050405020304"/>
                <a:ea typeface="Arial" panose="020B0604020202020204"/>
              </a:rPr>
              <a:t>đó</a:t>
            </a:r>
            <a:r>
              <a:rPr lang="en-US" sz="2400" dirty="0">
                <a:latin typeface="Times New Roman" panose="02020603050405020304"/>
                <a:ea typeface="Arial" panose="020B0604020202020204"/>
              </a:rPr>
              <a:t> </a:t>
            </a:r>
            <a:r>
              <a:rPr lang="en-US" sz="2400" dirty="0" err="1">
                <a:latin typeface="Times New Roman" panose="02020603050405020304"/>
                <a:ea typeface="Arial" panose="020B0604020202020204"/>
              </a:rPr>
              <a:t>về</a:t>
            </a:r>
            <a:r>
              <a:rPr lang="en-US" sz="2400" dirty="0">
                <a:latin typeface="Times New Roman" panose="02020603050405020304"/>
                <a:ea typeface="Arial" panose="020B0604020202020204"/>
              </a:rPr>
              <a:t> </a:t>
            </a:r>
            <a:r>
              <a:rPr lang="en-US" sz="2400" dirty="0" err="1">
                <a:latin typeface="Times New Roman" panose="02020603050405020304"/>
                <a:ea typeface="Arial" panose="020B0604020202020204"/>
              </a:rPr>
              <a:t>số</a:t>
            </a:r>
            <a:r>
              <a:rPr lang="en-US" sz="2400" dirty="0">
                <a:latin typeface="Times New Roman" panose="02020603050405020304"/>
                <a:ea typeface="Arial" panose="020B0604020202020204"/>
              </a:rPr>
              <a:t> </a:t>
            </a:r>
            <a:r>
              <a:rPr lang="en-US" sz="2400" dirty="0" err="1">
                <a:latin typeface="Times New Roman" panose="02020603050405020304"/>
                <a:ea typeface="Arial" panose="020B0604020202020204"/>
              </a:rPr>
              <a:t>cạnh</a:t>
            </a:r>
            <a:r>
              <a:rPr lang="en-US" sz="2400" dirty="0">
                <a:latin typeface="Times New Roman" panose="02020603050405020304"/>
                <a:ea typeface="Arial" panose="020B0604020202020204"/>
              </a:rPr>
              <a:t>, </a:t>
            </a:r>
            <a:r>
              <a:rPr lang="en-US" sz="2400" dirty="0" err="1">
                <a:latin typeface="Times New Roman" panose="02020603050405020304"/>
                <a:ea typeface="Arial" panose="020B0604020202020204"/>
              </a:rPr>
              <a:t>số</a:t>
            </a:r>
            <a:r>
              <a:rPr lang="en-US" sz="2400" dirty="0">
                <a:latin typeface="Times New Roman" panose="02020603050405020304"/>
                <a:ea typeface="Arial" panose="020B0604020202020204"/>
              </a:rPr>
              <a:t> </a:t>
            </a:r>
            <a:r>
              <a:rPr lang="en-US" sz="2400" dirty="0" err="1">
                <a:latin typeface="Times New Roman" panose="02020603050405020304"/>
                <a:ea typeface="Arial" panose="020B0604020202020204"/>
              </a:rPr>
              <a:t>mặt</a:t>
            </a:r>
            <a:r>
              <a:rPr lang="en-US" sz="2400" dirty="0">
                <a:latin typeface="Times New Roman" panose="02020603050405020304"/>
                <a:ea typeface="Arial" panose="020B0604020202020204"/>
              </a:rPr>
              <a:t>, </a:t>
            </a:r>
            <a:r>
              <a:rPr lang="en-US" sz="2400" dirty="0" err="1">
                <a:latin typeface="Times New Roman" panose="02020603050405020304"/>
                <a:ea typeface="Arial" panose="020B0604020202020204"/>
              </a:rPr>
              <a:t>số</a:t>
            </a:r>
            <a:r>
              <a:rPr lang="en-US" sz="2400" dirty="0">
                <a:latin typeface="Times New Roman" panose="02020603050405020304"/>
                <a:ea typeface="Arial" panose="020B0604020202020204"/>
              </a:rPr>
              <a:t> </a:t>
            </a:r>
            <a:r>
              <a:rPr lang="en-US" sz="2400" dirty="0" err="1" smtClean="0">
                <a:latin typeface="Times New Roman" panose="02020603050405020304"/>
                <a:ea typeface="Arial" panose="020B0604020202020204"/>
              </a:rPr>
              <a:t>đỉnh</a:t>
            </a:r>
            <a:r>
              <a:rPr lang="en-US" sz="2400" dirty="0" smtClean="0">
                <a:latin typeface="Times New Roman" panose="02020603050405020304"/>
                <a:ea typeface="Arial" panose="020B0604020202020204"/>
              </a:rPr>
              <a:t>.</a:t>
            </a:r>
            <a:endParaRPr lang="en-US" sz="2400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1"/>
          <p:cNvSpPr/>
          <p:nvPr/>
        </p:nvSpPr>
        <p:spPr>
          <a:xfrm>
            <a:off x="0" y="0"/>
            <a:ext cx="6340582" cy="461665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 err="1">
                <a:ln w="1905">
                  <a:solidFill>
                    <a:srgbClr val="4F81B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dirty="0">
                <a:ln w="1905">
                  <a:solidFill>
                    <a:srgbClr val="4F81B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…, </a:t>
            </a:r>
            <a:r>
              <a:rPr lang="en-US" sz="2400" dirty="0" err="1" smtClean="0">
                <a:ln w="1905">
                  <a:solidFill>
                    <a:srgbClr val="4F81B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 smtClean="0">
                <a:ln w="1905">
                  <a:solidFill>
                    <a:srgbClr val="4F81B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400" dirty="0" err="1" smtClean="0">
                <a:ln w="1905">
                  <a:solidFill>
                    <a:srgbClr val="4F81B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 smtClean="0">
                <a:ln w="1905">
                  <a:solidFill>
                    <a:srgbClr val="4F81B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1905">
                  <a:solidFill>
                    <a:srgbClr val="4F81B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400" dirty="0" smtClean="0">
                <a:ln w="1905">
                  <a:solidFill>
                    <a:srgbClr val="4F81B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1905">
                  <a:solidFill>
                    <a:srgbClr val="4F81B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dirty="0" smtClean="0">
                <a:ln w="1905">
                  <a:solidFill>
                    <a:srgbClr val="4F81B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1905">
                  <a:solidFill>
                    <a:srgbClr val="4F81B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400" dirty="0" smtClean="0">
                <a:ln w="1905">
                  <a:solidFill>
                    <a:srgbClr val="4F81B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1905">
                  <a:solidFill>
                    <a:srgbClr val="4F81B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 smtClean="0">
                <a:ln w="1905">
                  <a:solidFill>
                    <a:srgbClr val="4F81B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1905">
                  <a:solidFill>
                    <a:srgbClr val="4F81B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dirty="0" smtClean="0">
                <a:ln w="1905">
                  <a:solidFill>
                    <a:srgbClr val="4F81B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1905">
                  <a:solidFill>
                    <a:srgbClr val="4F81B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endParaRPr lang="en-US" sz="2400" dirty="0">
              <a:ln w="1905">
                <a:solidFill>
                  <a:srgbClr val="4F81BD">
                    <a:lumMod val="50000"/>
                  </a:srgbClr>
                </a:solidFill>
              </a:ln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3990975"/>
            <a:ext cx="1143000" cy="1143000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-4763" y="514350"/>
            <a:ext cx="8727069" cy="523220"/>
          </a:xfrm>
          <a:prstGeom prst="rect">
            <a:avLst/>
          </a:prstGeom>
          <a:solidFill>
            <a:srgbClr val="FFC000">
              <a:lumMod val="40000"/>
              <a:lumOff val="60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28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28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8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8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8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ình</a:t>
            </a:r>
            <a:r>
              <a:rPr lang="en-US" sz="28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8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1" name="Picture 10"/>
          <p:cNvPicPr/>
          <p:nvPr/>
        </p:nvPicPr>
        <p:blipFill>
          <a:blip r:embed="rId4"/>
          <a:stretch>
            <a:fillRect/>
          </a:stretch>
        </p:blipFill>
        <p:spPr>
          <a:xfrm>
            <a:off x="4387346" y="2008673"/>
            <a:ext cx="3693106" cy="248801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6681" y="1037570"/>
            <a:ext cx="860562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Hình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hộp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chữ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nhật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(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hình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11)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có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chiều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dài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là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i="1" dirty="0">
                <a:latin typeface="Times New Roman" panose="02020603050405020304"/>
                <a:ea typeface="Times New Roman" panose="02020603050405020304"/>
              </a:rPr>
              <a:t>a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chiều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rộng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là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i="1" dirty="0">
                <a:latin typeface="Times New Roman" panose="02020603050405020304"/>
                <a:ea typeface="Times New Roman" panose="02020603050405020304"/>
              </a:rPr>
              <a:t>b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chiều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cao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là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i="1" dirty="0">
                <a:latin typeface="Times New Roman" panose="02020603050405020304"/>
                <a:ea typeface="Times New Roman" panose="02020603050405020304"/>
              </a:rPr>
              <a:t>c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 (</a:t>
            </a:r>
            <a:r>
              <a:rPr lang="en-US" sz="2800" i="1" dirty="0">
                <a:latin typeface="Times New Roman" panose="02020603050405020304"/>
                <a:ea typeface="Times New Roman" panose="02020603050405020304"/>
              </a:rPr>
              <a:t>a, b, c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cùng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độ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dài</a:t>
            </a:r>
            <a:r>
              <a:rPr lang="en-US" sz="2800" dirty="0" smtClean="0">
                <a:latin typeface="Times New Roman" panose="02020603050405020304"/>
                <a:ea typeface="Times New Roman" panose="02020603050405020304"/>
              </a:rPr>
              <a:t>).</a:t>
            </a:r>
            <a:endParaRPr lang="en-US" sz="2800" dirty="0"/>
          </a:p>
        </p:txBody>
      </p:sp>
      <p:sp>
        <p:nvSpPr>
          <p:cNvPr id="8" name="Rectangle 7"/>
          <p:cNvSpPr/>
          <p:nvPr/>
        </p:nvSpPr>
        <p:spPr>
          <a:xfrm>
            <a:off x="535781" y="1996767"/>
            <a:ext cx="42931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fr-FR" sz="2800" dirty="0">
                <a:latin typeface="Times New Roman" panose="02020603050405020304"/>
                <a:ea typeface="Times New Roman" panose="02020603050405020304"/>
              </a:rPr>
              <a:t>+ </a:t>
            </a:r>
            <a:r>
              <a:rPr lang="fr-FR" sz="2800" dirty="0" err="1">
                <a:latin typeface="Times New Roman" panose="02020603050405020304"/>
                <a:ea typeface="Times New Roman" panose="02020603050405020304"/>
              </a:rPr>
              <a:t>Diện</a:t>
            </a:r>
            <a:r>
              <a:rPr lang="fr-FR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fr-FR" sz="2800" dirty="0" err="1">
                <a:latin typeface="Times New Roman" panose="02020603050405020304"/>
                <a:ea typeface="Times New Roman" panose="02020603050405020304"/>
              </a:rPr>
              <a:t>tích</a:t>
            </a:r>
            <a:r>
              <a:rPr lang="fr-FR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fr-FR" sz="2800" dirty="0" err="1">
                <a:latin typeface="Times New Roman" panose="02020603050405020304"/>
                <a:ea typeface="Times New Roman" panose="02020603050405020304"/>
              </a:rPr>
              <a:t>xung</a:t>
            </a:r>
            <a:r>
              <a:rPr lang="fr-FR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fr-FR" sz="2800" dirty="0" err="1" smtClean="0">
                <a:latin typeface="Times New Roman" panose="02020603050405020304"/>
                <a:ea typeface="Times New Roman" panose="02020603050405020304"/>
              </a:rPr>
              <a:t>quanh</a:t>
            </a:r>
            <a:r>
              <a:rPr lang="fr-FR" sz="2800" dirty="0" smtClean="0">
                <a:latin typeface="Times New Roman" panose="02020603050405020304"/>
                <a:ea typeface="Times New Roman" panose="02020603050405020304"/>
              </a:rPr>
              <a:t>        </a:t>
            </a:r>
            <a:endParaRPr lang="en-US" sz="2800" dirty="0">
              <a:effectLst/>
              <a:latin typeface="Times New Roman" panose="02020603050405020304"/>
              <a:ea typeface="Times New Roman" panose="02020603050405020304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35781" y="3123484"/>
            <a:ext cx="17443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dirty="0">
                <a:latin typeface="Times New Roman" panose="02020603050405020304"/>
                <a:ea typeface="Times New Roman" panose="02020603050405020304"/>
              </a:rPr>
              <a:t>+ </a:t>
            </a:r>
            <a:r>
              <a:rPr lang="fr-FR" sz="2800" dirty="0" err="1">
                <a:latin typeface="Times New Roman" panose="02020603050405020304"/>
                <a:ea typeface="Times New Roman" panose="02020603050405020304"/>
              </a:rPr>
              <a:t>Thể</a:t>
            </a:r>
            <a:r>
              <a:rPr lang="fr-FR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fr-FR" sz="2800" dirty="0" err="1" smtClean="0">
                <a:latin typeface="Times New Roman" panose="02020603050405020304"/>
                <a:ea typeface="Times New Roman" panose="02020603050405020304"/>
              </a:rPr>
              <a:t>tích</a:t>
            </a:r>
            <a:r>
              <a:rPr lang="fr-FR" sz="2800" dirty="0" smtClean="0">
                <a:latin typeface="Times New Roman" panose="02020603050405020304"/>
                <a:ea typeface="Times New Roman" panose="02020603050405020304"/>
              </a:rPr>
              <a:t> </a:t>
            </a:r>
            <a:endParaRPr lang="en-US" sz="2800" dirty="0"/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en-US"/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/>
        </p:nvGraphicFramePr>
        <p:xfrm>
          <a:off x="1524000" y="2524749"/>
          <a:ext cx="2206625" cy="500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7" name="Equation" r:id="rId5" imgW="52730400" imgH="11887200" progId="Equation.DSMT4">
                  <p:embed/>
                </p:oleObj>
              </mc:Choice>
              <mc:Fallback>
                <p:oleObj name="Equation" r:id="rId5" imgW="52730400" imgH="118872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2524749"/>
                        <a:ext cx="2206625" cy="5000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/>
        </p:nvGraphicFramePr>
        <p:xfrm>
          <a:off x="1495706" y="3832225"/>
          <a:ext cx="11557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8" name="Equation" r:id="rId7" imgW="27736800" imgH="7620000" progId="Equation.DSMT4">
                  <p:embed/>
                </p:oleObj>
              </mc:Choice>
              <mc:Fallback>
                <p:oleObj name="Equation" r:id="rId7" imgW="27736800" imgH="7620000" progId="Equation.DSMT4">
                  <p:embed/>
                  <p:pic>
                    <p:nvPicPr>
                      <p:cNvPr id="0" name="Picture 10301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495706" y="3832225"/>
                        <a:ext cx="11557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6" grpId="0"/>
      <p:bldP spid="8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/>
          <p:cNvSpPr/>
          <p:nvPr/>
        </p:nvSpPr>
        <p:spPr>
          <a:xfrm>
            <a:off x="726621" y="996042"/>
            <a:ext cx="3249386" cy="3099707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720036" y="1509963"/>
            <a:ext cx="3094827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Luyện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endParaRPr lang="en-US" sz="4500" dirty="0">
              <a:solidFill>
                <a:prstClr val="black"/>
              </a:solidFill>
            </a:endParaRPr>
          </a:p>
        </p:txBody>
      </p:sp>
      <p:pic>
        <p:nvPicPr>
          <p:cNvPr id="4" name="Hình ảnh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2294793"/>
            <a:ext cx="4762500" cy="2857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0" y="6556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52400" y="55473"/>
            <a:ext cx="89154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latin typeface="Times New Roman" panose="02020603050405020304"/>
                <a:ea typeface="Times New Roman" panose="02020603050405020304"/>
              </a:rPr>
              <a:t>Ví</a:t>
            </a:r>
            <a:r>
              <a:rPr lang="en-US" sz="2800" b="1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b="1" dirty="0" err="1">
                <a:latin typeface="Times New Roman" panose="02020603050405020304"/>
                <a:ea typeface="Times New Roman" panose="02020603050405020304"/>
              </a:rPr>
              <a:t>dụ</a:t>
            </a:r>
            <a:r>
              <a:rPr lang="en-US" sz="2800" b="1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b="1" dirty="0" smtClean="0">
                <a:latin typeface="Times New Roman" panose="02020603050405020304"/>
                <a:ea typeface="Times New Roman" panose="02020603050405020304"/>
              </a:rPr>
              <a:t>1:</a:t>
            </a:r>
          </a:p>
          <a:p>
            <a:pPr algn="just"/>
            <a:r>
              <a:rPr lang="en-US" sz="2800" dirty="0" err="1" smtClean="0">
                <a:latin typeface="Times New Roman" panose="02020603050405020304"/>
                <a:ea typeface="Times New Roman" panose="02020603050405020304"/>
              </a:rPr>
              <a:t>Một</a:t>
            </a:r>
            <a:r>
              <a:rPr lang="en-US" sz="2800" dirty="0" smtClean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hộp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sữa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có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dạng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hình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hộp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chữ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nhật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(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hình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13)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với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 smtClean="0">
                <a:latin typeface="Times New Roman" panose="02020603050405020304"/>
                <a:ea typeface="Times New Roman" panose="02020603050405020304"/>
              </a:rPr>
              <a:t>các</a:t>
            </a:r>
            <a:r>
              <a:rPr lang="en-US" sz="2800" dirty="0" smtClean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kích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thước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của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đáy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lần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lượt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là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smtClean="0">
                <a:latin typeface="Times New Roman" panose="02020603050405020304"/>
                <a:ea typeface="Times New Roman" panose="02020603050405020304"/>
              </a:rPr>
              <a:t>4 cm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, </a:t>
            </a:r>
            <a:r>
              <a:rPr lang="en-US" sz="2800" dirty="0" smtClean="0">
                <a:latin typeface="Times New Roman" panose="02020603050405020304"/>
                <a:ea typeface="Times New Roman" panose="02020603050405020304"/>
              </a:rPr>
              <a:t>5 cm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và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chiều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cao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smtClean="0">
                <a:latin typeface="Times New Roman" panose="02020603050405020304"/>
                <a:ea typeface="Times New Roman" panose="02020603050405020304"/>
              </a:rPr>
              <a:t>12cm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.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Tính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diện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tích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xung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quanh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và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thể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tích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hộp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sữa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đó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. </a:t>
            </a:r>
            <a:endParaRPr lang="en-US" sz="2800" dirty="0"/>
          </a:p>
        </p:txBody>
      </p:sp>
      <p:pic>
        <p:nvPicPr>
          <p:cNvPr id="21" name="Picture 2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1733515"/>
            <a:ext cx="1905000" cy="304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>
            <a:fillRect/>
          </a:stretch>
        </p:blipFill>
        <p:spPr>
          <a:xfrm>
            <a:off x="8229600" y="3863295"/>
            <a:ext cx="1280205" cy="1280205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3505798" y="1752600"/>
            <a:ext cx="747320" cy="517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2400" b="1" dirty="0" err="1">
                <a:solidFill>
                  <a:srgbClr val="0000CC"/>
                </a:solidFill>
                <a:latin typeface="Times New Roman" panose="02020603050405020304"/>
                <a:ea typeface="Times New Roman" panose="02020603050405020304"/>
              </a:rPr>
              <a:t>Giải</a:t>
            </a:r>
            <a:endParaRPr lang="en-US" sz="2400" dirty="0">
              <a:solidFill>
                <a:srgbClr val="0000CC"/>
              </a:solidFill>
              <a:effectLst/>
              <a:latin typeface="Times New Roman" panose="02020603050405020304"/>
              <a:ea typeface="Times New Roman" panose="02020603050405020304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85204" y="2099608"/>
            <a:ext cx="6441187" cy="548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2800" dirty="0">
                <a:solidFill>
                  <a:srgbClr val="0000CC"/>
                </a:solidFill>
                <a:latin typeface="Times New Roman" panose="02020603050405020304"/>
                <a:ea typeface="Times New Roman" panose="02020603050405020304"/>
              </a:rPr>
              <a:t>Do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/>
                <a:ea typeface="Times New Roman" panose="02020603050405020304"/>
              </a:rPr>
              <a:t>hộp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/>
                <a:ea typeface="Times New Roman" panose="02020603050405020304"/>
              </a:rPr>
              <a:t>sữa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/>
                <a:ea typeface="Times New Roman" panose="02020603050405020304"/>
              </a:rPr>
              <a:t>có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/>
                <a:ea typeface="Times New Roman" panose="02020603050405020304"/>
              </a:rPr>
              <a:t>dạng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/>
                <a:ea typeface="Times New Roman" panose="02020603050405020304"/>
              </a:rPr>
              <a:t>hình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/>
                <a:ea typeface="Times New Roman" panose="02020603050405020304"/>
              </a:rPr>
              <a:t>hộp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/>
                <a:ea typeface="Times New Roman" panose="02020603050405020304"/>
              </a:rPr>
              <a:t>chữ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/>
                <a:ea typeface="Times New Roman" panose="02020603050405020304"/>
              </a:rPr>
              <a:t>nhật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/>
                <a:ea typeface="Times New Roman" panose="02020603050405020304"/>
              </a:rPr>
              <a:t>nên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/>
                <a:ea typeface="Times New Roman" panose="02020603050405020304"/>
              </a:rPr>
              <a:t>:</a:t>
            </a:r>
            <a:endParaRPr lang="en-US" sz="2800" dirty="0">
              <a:solidFill>
                <a:srgbClr val="0000CC"/>
              </a:solidFill>
              <a:effectLst/>
              <a:latin typeface="Times New Roman" panose="02020603050405020304"/>
              <a:ea typeface="Times New Roman" panose="02020603050405020304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884867" y="2589490"/>
            <a:ext cx="55178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/>
                <a:ea typeface="Times New Roman" panose="02020603050405020304"/>
              </a:rPr>
              <a:t>Diện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/>
                <a:ea typeface="Times New Roman" panose="02020603050405020304"/>
              </a:rPr>
              <a:t>tích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/>
                <a:ea typeface="Times New Roman" panose="02020603050405020304"/>
              </a:rPr>
              <a:t>xung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/>
                <a:ea typeface="Times New Roman" panose="02020603050405020304"/>
              </a:rPr>
              <a:t>quanh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/>
                <a:ea typeface="Times New Roman" panose="02020603050405020304"/>
              </a:rPr>
              <a:t>của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/>
                <a:ea typeface="Times New Roman" panose="02020603050405020304"/>
              </a:rPr>
              <a:t>hộp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/>
                <a:ea typeface="Times New Roman" panose="02020603050405020304"/>
              </a:rPr>
              <a:t>sữa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/>
                <a:ea typeface="Times New Roman" panose="02020603050405020304"/>
              </a:rPr>
              <a:t>là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endParaRPr lang="en-US" sz="2800" dirty="0">
              <a:solidFill>
                <a:srgbClr val="0000CC"/>
              </a:solidFill>
            </a:endParaRPr>
          </a:p>
        </p:txBody>
      </p:sp>
      <p:sp>
        <p:nvSpPr>
          <p:cNvPr id="24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en-US"/>
          </a:p>
        </p:txBody>
      </p:sp>
      <p:graphicFrame>
        <p:nvGraphicFramePr>
          <p:cNvPr id="25" name="Object 24"/>
          <p:cNvGraphicFramePr>
            <a:graphicFrameLocks noChangeAspect="1"/>
          </p:cNvGraphicFramePr>
          <p:nvPr/>
        </p:nvGraphicFramePr>
        <p:xfrm>
          <a:off x="2046288" y="3113088"/>
          <a:ext cx="3665537" cy="514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72" name="Equation" r:id="rId5" imgW="88392000" imgH="12192000" progId="Equation.DSMT4">
                  <p:embed/>
                </p:oleObj>
              </mc:Choice>
              <mc:Fallback>
                <p:oleObj name="Equation" r:id="rId5" imgW="88392000" imgH="12192000" progId="Equation.DSMT4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46288" y="3113088"/>
                        <a:ext cx="3665537" cy="514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Rectangle 26"/>
          <p:cNvSpPr/>
          <p:nvPr/>
        </p:nvSpPr>
        <p:spPr>
          <a:xfrm>
            <a:off x="990600" y="3601685"/>
            <a:ext cx="38138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fr-FR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fr-FR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fr-FR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fr-FR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sữa</a:t>
            </a:r>
            <a:r>
              <a:rPr lang="fr-FR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 </a:t>
            </a:r>
            <a:r>
              <a:rPr lang="fr-FR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en-US"/>
          </a:p>
        </p:txBody>
      </p:sp>
      <p:graphicFrame>
        <p:nvGraphicFramePr>
          <p:cNvPr id="29" name="Object 28"/>
          <p:cNvGraphicFramePr>
            <a:graphicFrameLocks noChangeAspect="1"/>
          </p:cNvGraphicFramePr>
          <p:nvPr/>
        </p:nvGraphicFramePr>
        <p:xfrm>
          <a:off x="2085778" y="4124905"/>
          <a:ext cx="2840038" cy="512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73" name="Equation" r:id="rId7" imgW="67970400" imgH="12192000" progId="Equation.DSMT4">
                  <p:embed/>
                </p:oleObj>
              </mc:Choice>
              <mc:Fallback>
                <p:oleObj name="Equation" r:id="rId7" imgW="67970400" imgH="12192000" progId="Equation.DSMT4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85778" y="4124905"/>
                        <a:ext cx="2840038" cy="5127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6"/>
          <p:cNvSpPr/>
          <p:nvPr/>
        </p:nvSpPr>
        <p:spPr>
          <a:xfrm>
            <a:off x="6781800" y="4705350"/>
            <a:ext cx="1534160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1" dirty="0" err="1">
                <a:latin typeface="Times New Roman" panose="02020603050405020304"/>
                <a:ea typeface="Times New Roman" panose="02020603050405020304"/>
              </a:rPr>
              <a:t>Hình</a:t>
            </a:r>
            <a:r>
              <a:rPr lang="en-US" sz="2800" i="1" dirty="0">
                <a:latin typeface="Times New Roman" panose="02020603050405020304"/>
                <a:ea typeface="Times New Roman" panose="02020603050405020304"/>
              </a:rPr>
              <a:t> 13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endParaRPr lang="en-US" sz="2800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3" grpId="0"/>
      <p:bldP spid="27" grpId="0"/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/>
          <p:cNvSpPr/>
          <p:nvPr/>
        </p:nvSpPr>
        <p:spPr>
          <a:xfrm>
            <a:off x="838200" y="781050"/>
            <a:ext cx="3219450" cy="30861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343400" y="1936499"/>
            <a:ext cx="4495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VẬN DỤNG</a:t>
            </a:r>
            <a:endParaRPr lang="en-US" sz="3200" dirty="0"/>
          </a:p>
        </p:txBody>
      </p:sp>
      <p:pic>
        <p:nvPicPr>
          <p:cNvPr id="4" name="Hình ảnh 3" descr="Ảnh có chứa văn bản, đồ chơi, đồ họa véc-tơ, danh thiếp&#10;&#10;Mô tả được tạo tự độ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225" y="2676087"/>
            <a:ext cx="2320220" cy="22349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2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0" y="9015"/>
            <a:ext cx="9067800" cy="2362185"/>
            <a:chOff x="0" y="9015"/>
            <a:chExt cx="9067800" cy="2362185"/>
          </a:xfrm>
        </p:grpSpPr>
        <p:graphicFrame>
          <p:nvGraphicFramePr>
            <p:cNvPr id="5" name="Object 4"/>
            <p:cNvGraphicFramePr>
              <a:graphicFrameLocks noChangeAspect="1"/>
            </p:cNvGraphicFramePr>
            <p:nvPr/>
          </p:nvGraphicFramePr>
          <p:xfrm>
            <a:off x="2895600" y="1873519"/>
            <a:ext cx="884237" cy="4857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446" name="Equation" r:id="rId5" imgW="21640800" imgH="10972800" progId="Equation.DSMT4">
                    <p:embed/>
                  </p:oleObj>
                </mc:Choice>
                <mc:Fallback>
                  <p:oleObj name="Equation" r:id="rId5" imgW="21640800" imgH="10972800" progId="Equation.DSMT4">
                    <p:embed/>
                    <p:pic>
                      <p:nvPicPr>
                        <p:cNvPr id="0" name="Object 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95600" y="1873519"/>
                          <a:ext cx="884237" cy="48577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" name="Rectangle 5"/>
            <p:cNvSpPr/>
            <p:nvPr/>
          </p:nvSpPr>
          <p:spPr>
            <a:xfrm>
              <a:off x="0" y="9015"/>
              <a:ext cx="9067800" cy="23621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spcBef>
                  <a:spcPts val="300"/>
                </a:spcBef>
                <a:spcAft>
                  <a:spcPts val="300"/>
                </a:spcAft>
              </a:pPr>
              <a:r>
                <a:rPr lang="fr-FR" sz="2800" b="1" dirty="0" err="1">
                  <a:latin typeface="Times New Roman" panose="02020603050405020304"/>
                  <a:ea typeface="Times New Roman" panose="02020603050405020304"/>
                </a:rPr>
                <a:t>Bài</a:t>
              </a:r>
              <a:r>
                <a:rPr lang="fr-FR" sz="2800" b="1" dirty="0">
                  <a:latin typeface="Times New Roman" panose="02020603050405020304"/>
                  <a:ea typeface="Times New Roman" panose="02020603050405020304"/>
                </a:rPr>
                <a:t> </a:t>
              </a:r>
              <a:r>
                <a:rPr lang="fr-FR" sz="2800" b="1" dirty="0" err="1" smtClean="0">
                  <a:latin typeface="Times New Roman" panose="02020603050405020304"/>
                  <a:ea typeface="Times New Roman" panose="02020603050405020304"/>
                </a:rPr>
                <a:t>toán</a:t>
              </a:r>
              <a:r>
                <a:rPr lang="fr-FR" sz="2800" b="1" dirty="0" smtClean="0">
                  <a:latin typeface="Times New Roman" panose="02020603050405020304"/>
                  <a:ea typeface="Times New Roman" panose="02020603050405020304"/>
                </a:rPr>
                <a:t>:</a:t>
              </a:r>
              <a:r>
                <a:rPr lang="fr-FR" sz="2800" dirty="0" smtClean="0">
                  <a:latin typeface="Times New Roman" panose="02020603050405020304"/>
                  <a:ea typeface="Times New Roman" panose="02020603050405020304"/>
                </a:rPr>
                <a:t> </a:t>
              </a:r>
              <a:r>
                <a:rPr lang="fr-FR" sz="2800" dirty="0" err="1">
                  <a:latin typeface="Times New Roman" panose="02020603050405020304"/>
                  <a:ea typeface="Times New Roman" panose="02020603050405020304"/>
                </a:rPr>
                <a:t>Một</a:t>
              </a:r>
              <a:r>
                <a:rPr lang="fr-FR" sz="2800" dirty="0">
                  <a:latin typeface="Times New Roman" panose="02020603050405020304"/>
                  <a:ea typeface="Times New Roman" panose="02020603050405020304"/>
                </a:rPr>
                <a:t> </a:t>
              </a:r>
              <a:r>
                <a:rPr lang="fr-FR" sz="2800" dirty="0" err="1">
                  <a:latin typeface="Times New Roman" panose="02020603050405020304"/>
                  <a:ea typeface="Times New Roman" panose="02020603050405020304"/>
                </a:rPr>
                <a:t>bể</a:t>
              </a:r>
              <a:r>
                <a:rPr lang="fr-FR" sz="2800" dirty="0">
                  <a:latin typeface="Times New Roman" panose="02020603050405020304"/>
                  <a:ea typeface="Times New Roman" panose="02020603050405020304"/>
                </a:rPr>
                <a:t> </a:t>
              </a:r>
              <a:r>
                <a:rPr lang="fr-FR" sz="2800" dirty="0" err="1">
                  <a:latin typeface="Times New Roman" panose="02020603050405020304"/>
                  <a:ea typeface="Times New Roman" panose="02020603050405020304"/>
                </a:rPr>
                <a:t>nước</a:t>
              </a:r>
              <a:r>
                <a:rPr lang="fr-FR" sz="2800" dirty="0">
                  <a:latin typeface="Times New Roman" panose="02020603050405020304"/>
                  <a:ea typeface="Times New Roman" panose="02020603050405020304"/>
                </a:rPr>
                <a:t> </a:t>
              </a:r>
              <a:r>
                <a:rPr lang="fr-FR" sz="2800" dirty="0" err="1">
                  <a:latin typeface="Times New Roman" panose="02020603050405020304"/>
                  <a:ea typeface="Times New Roman" panose="02020603050405020304"/>
                </a:rPr>
                <a:t>hình</a:t>
              </a:r>
              <a:r>
                <a:rPr lang="fr-FR" sz="2800" dirty="0">
                  <a:latin typeface="Times New Roman" panose="02020603050405020304"/>
                  <a:ea typeface="Times New Roman" panose="02020603050405020304"/>
                </a:rPr>
                <a:t> </a:t>
              </a:r>
              <a:r>
                <a:rPr lang="fr-FR" sz="2800" dirty="0" err="1">
                  <a:latin typeface="Times New Roman" panose="02020603050405020304"/>
                  <a:ea typeface="Times New Roman" panose="02020603050405020304"/>
                </a:rPr>
                <a:t>hộp</a:t>
              </a:r>
              <a:r>
                <a:rPr lang="fr-FR" sz="2800" dirty="0">
                  <a:latin typeface="Times New Roman" panose="02020603050405020304"/>
                  <a:ea typeface="Times New Roman" panose="02020603050405020304"/>
                </a:rPr>
                <a:t> </a:t>
              </a:r>
              <a:r>
                <a:rPr lang="fr-FR" sz="2800" dirty="0" err="1">
                  <a:latin typeface="Times New Roman" panose="02020603050405020304"/>
                  <a:ea typeface="Times New Roman" panose="02020603050405020304"/>
                </a:rPr>
                <a:t>chữ</a:t>
              </a:r>
              <a:r>
                <a:rPr lang="fr-FR" sz="2800" dirty="0">
                  <a:latin typeface="Times New Roman" panose="02020603050405020304"/>
                  <a:ea typeface="Times New Roman" panose="02020603050405020304"/>
                </a:rPr>
                <a:t> </a:t>
              </a:r>
              <a:r>
                <a:rPr lang="fr-FR" sz="2800" dirty="0" err="1">
                  <a:latin typeface="Times New Roman" panose="02020603050405020304"/>
                  <a:ea typeface="Times New Roman" panose="02020603050405020304"/>
                </a:rPr>
                <a:t>nhật</a:t>
              </a:r>
              <a:r>
                <a:rPr lang="fr-FR" sz="2800" dirty="0">
                  <a:latin typeface="Times New Roman" panose="02020603050405020304"/>
                  <a:ea typeface="Times New Roman" panose="02020603050405020304"/>
                </a:rPr>
                <a:t> </a:t>
              </a:r>
              <a:r>
                <a:rPr lang="fr-FR" sz="2800" dirty="0" err="1">
                  <a:latin typeface="Times New Roman" panose="02020603050405020304"/>
                  <a:ea typeface="Times New Roman" panose="02020603050405020304"/>
                </a:rPr>
                <a:t>có</a:t>
              </a:r>
              <a:r>
                <a:rPr lang="fr-FR" sz="2800" dirty="0">
                  <a:latin typeface="Times New Roman" panose="02020603050405020304"/>
                  <a:ea typeface="Times New Roman" panose="02020603050405020304"/>
                </a:rPr>
                <a:t> </a:t>
              </a:r>
              <a:r>
                <a:rPr lang="fr-FR" sz="2800" dirty="0" err="1">
                  <a:latin typeface="Times New Roman" panose="02020603050405020304"/>
                  <a:ea typeface="Times New Roman" panose="02020603050405020304"/>
                </a:rPr>
                <a:t>kích</a:t>
              </a:r>
              <a:r>
                <a:rPr lang="fr-FR" sz="2800" dirty="0">
                  <a:latin typeface="Times New Roman" panose="02020603050405020304"/>
                  <a:ea typeface="Times New Roman" panose="02020603050405020304"/>
                </a:rPr>
                <a:t> </a:t>
              </a:r>
              <a:r>
                <a:rPr lang="fr-FR" sz="2800" dirty="0" err="1">
                  <a:latin typeface="Times New Roman" panose="02020603050405020304"/>
                  <a:ea typeface="Times New Roman" panose="02020603050405020304"/>
                </a:rPr>
                <a:t>thước</a:t>
              </a:r>
              <a:r>
                <a:rPr lang="fr-FR" sz="2800" dirty="0">
                  <a:latin typeface="Times New Roman" panose="02020603050405020304"/>
                  <a:ea typeface="Times New Roman" panose="02020603050405020304"/>
                </a:rPr>
                <a:t> </a:t>
              </a:r>
              <a:r>
                <a:rPr lang="fr-FR" sz="2800" dirty="0" err="1">
                  <a:latin typeface="Times New Roman" panose="02020603050405020304"/>
                  <a:ea typeface="Times New Roman" panose="02020603050405020304"/>
                </a:rPr>
                <a:t>trong</a:t>
              </a:r>
              <a:r>
                <a:rPr lang="fr-FR" sz="2800" dirty="0">
                  <a:latin typeface="Times New Roman" panose="02020603050405020304"/>
                  <a:ea typeface="Times New Roman" panose="02020603050405020304"/>
                </a:rPr>
                <a:t> </a:t>
              </a:r>
              <a:r>
                <a:rPr lang="fr-FR" sz="2800" dirty="0" err="1">
                  <a:latin typeface="Times New Roman" panose="02020603050405020304"/>
                  <a:ea typeface="Times New Roman" panose="02020603050405020304"/>
                </a:rPr>
                <a:t>lòng</a:t>
              </a:r>
              <a:r>
                <a:rPr lang="fr-FR" sz="2800" dirty="0">
                  <a:latin typeface="Times New Roman" panose="02020603050405020304"/>
                  <a:ea typeface="Times New Roman" panose="02020603050405020304"/>
                </a:rPr>
                <a:t> </a:t>
              </a:r>
              <a:r>
                <a:rPr lang="fr-FR" sz="2800" dirty="0" err="1">
                  <a:latin typeface="Times New Roman" panose="02020603050405020304"/>
                  <a:ea typeface="Times New Roman" panose="02020603050405020304"/>
                </a:rPr>
                <a:t>bể</a:t>
              </a:r>
              <a:r>
                <a:rPr lang="fr-FR" sz="2800" dirty="0">
                  <a:latin typeface="Times New Roman" panose="02020603050405020304"/>
                  <a:ea typeface="Times New Roman" panose="02020603050405020304"/>
                </a:rPr>
                <a:t> là </a:t>
              </a:r>
              <a:r>
                <a:rPr lang="en-US" sz="2800" dirty="0" err="1">
                  <a:latin typeface="Times New Roman" panose="02020603050405020304"/>
                  <a:ea typeface="Times New Roman" panose="02020603050405020304"/>
                </a:rPr>
                <a:t>chiều</a:t>
              </a:r>
              <a:r>
                <a:rPr lang="en-US" sz="2800" dirty="0">
                  <a:latin typeface="Times New Roman" panose="02020603050405020304"/>
                  <a:ea typeface="Times New Roman" panose="02020603050405020304"/>
                </a:rPr>
                <a:t> </a:t>
              </a:r>
              <a:r>
                <a:rPr lang="en-US" sz="2800" dirty="0" err="1">
                  <a:latin typeface="Times New Roman" panose="02020603050405020304"/>
                  <a:ea typeface="Times New Roman" panose="02020603050405020304"/>
                </a:rPr>
                <a:t>dài</a:t>
              </a:r>
              <a:r>
                <a:rPr lang="en-US" sz="2800" dirty="0">
                  <a:latin typeface="Times New Roman" panose="02020603050405020304"/>
                  <a:ea typeface="Times New Roman" panose="02020603050405020304"/>
                </a:rPr>
                <a:t> </a:t>
              </a:r>
              <a:r>
                <a:rPr lang="en-US" sz="2800" dirty="0" smtClean="0">
                  <a:latin typeface="Times New Roman" panose="02020603050405020304"/>
                  <a:ea typeface="Times New Roman" panose="02020603050405020304"/>
                </a:rPr>
                <a:t>3 m</a:t>
              </a:r>
              <a:r>
                <a:rPr lang="en-US" sz="2800" dirty="0">
                  <a:latin typeface="Times New Roman" panose="02020603050405020304"/>
                  <a:ea typeface="Times New Roman" panose="02020603050405020304"/>
                </a:rPr>
                <a:t>, </a:t>
              </a:r>
              <a:r>
                <a:rPr lang="en-US" sz="2800" dirty="0" err="1">
                  <a:latin typeface="Times New Roman" panose="02020603050405020304"/>
                  <a:ea typeface="Times New Roman" panose="02020603050405020304"/>
                </a:rPr>
                <a:t>chiều</a:t>
              </a:r>
              <a:r>
                <a:rPr lang="en-US" sz="2800" dirty="0">
                  <a:latin typeface="Times New Roman" panose="02020603050405020304"/>
                  <a:ea typeface="Times New Roman" panose="02020603050405020304"/>
                </a:rPr>
                <a:t> </a:t>
              </a:r>
              <a:r>
                <a:rPr lang="en-US" sz="2800" dirty="0" err="1">
                  <a:latin typeface="Times New Roman" panose="02020603050405020304"/>
                  <a:ea typeface="Times New Roman" panose="02020603050405020304"/>
                </a:rPr>
                <a:t>rộng</a:t>
              </a:r>
              <a:r>
                <a:rPr lang="en-US" sz="2800" dirty="0">
                  <a:latin typeface="Times New Roman" panose="02020603050405020304"/>
                  <a:ea typeface="Times New Roman" panose="02020603050405020304"/>
                </a:rPr>
                <a:t> </a:t>
              </a:r>
              <a:r>
                <a:rPr lang="en-US" sz="2800" dirty="0" smtClean="0">
                  <a:latin typeface="Times New Roman" panose="02020603050405020304"/>
                  <a:ea typeface="Times New Roman" panose="02020603050405020304"/>
                </a:rPr>
                <a:t>2 m </a:t>
              </a:r>
              <a:r>
                <a:rPr lang="en-US" sz="2800" dirty="0" err="1">
                  <a:latin typeface="Times New Roman" panose="02020603050405020304"/>
                  <a:ea typeface="Times New Roman" panose="02020603050405020304"/>
                </a:rPr>
                <a:t>và</a:t>
              </a:r>
              <a:r>
                <a:rPr lang="en-US" sz="2800" dirty="0">
                  <a:latin typeface="Times New Roman" panose="02020603050405020304"/>
                  <a:ea typeface="Times New Roman" panose="02020603050405020304"/>
                </a:rPr>
                <a:t> </a:t>
              </a:r>
              <a:r>
                <a:rPr lang="en-US" sz="2800" dirty="0" err="1">
                  <a:latin typeface="Times New Roman" panose="02020603050405020304"/>
                  <a:ea typeface="Times New Roman" panose="02020603050405020304"/>
                </a:rPr>
                <a:t>chiều</a:t>
              </a:r>
              <a:r>
                <a:rPr lang="en-US" sz="2800" dirty="0">
                  <a:latin typeface="Times New Roman" panose="02020603050405020304"/>
                  <a:ea typeface="Times New Roman" panose="02020603050405020304"/>
                </a:rPr>
                <a:t> </a:t>
              </a:r>
              <a:r>
                <a:rPr lang="en-US" sz="2800" dirty="0" err="1">
                  <a:latin typeface="Times New Roman" panose="02020603050405020304"/>
                  <a:ea typeface="Times New Roman" panose="02020603050405020304"/>
                </a:rPr>
                <a:t>cao</a:t>
              </a:r>
              <a:r>
                <a:rPr lang="en-US" sz="2800" dirty="0">
                  <a:latin typeface="Times New Roman" panose="02020603050405020304"/>
                  <a:ea typeface="Times New Roman" panose="02020603050405020304"/>
                </a:rPr>
                <a:t> </a:t>
              </a:r>
              <a:r>
                <a:rPr lang="en-US" sz="2800" dirty="0" smtClean="0">
                  <a:latin typeface="Times New Roman" panose="02020603050405020304"/>
                  <a:ea typeface="Times New Roman" panose="02020603050405020304"/>
                </a:rPr>
                <a:t>1 m</a:t>
              </a:r>
              <a:r>
                <a:rPr lang="en-US" sz="2800" dirty="0">
                  <a:latin typeface="Times New Roman" panose="02020603050405020304"/>
                  <a:ea typeface="Times New Roman" panose="02020603050405020304"/>
                </a:rPr>
                <a:t>.</a:t>
              </a:r>
            </a:p>
            <a:p>
              <a:pPr algn="just">
                <a:spcBef>
                  <a:spcPts val="300"/>
                </a:spcBef>
                <a:spcAft>
                  <a:spcPts val="300"/>
                </a:spcAft>
              </a:pPr>
              <a:r>
                <a:rPr lang="en-US" sz="2800" dirty="0">
                  <a:latin typeface="Times New Roman" panose="02020603050405020304"/>
                  <a:ea typeface="Times New Roman" panose="02020603050405020304"/>
                </a:rPr>
                <a:t>a) </a:t>
              </a:r>
              <a:r>
                <a:rPr lang="en-US" sz="2800" dirty="0" err="1">
                  <a:latin typeface="Times New Roman" panose="02020603050405020304"/>
                  <a:ea typeface="Times New Roman" panose="02020603050405020304"/>
                </a:rPr>
                <a:t>Tính</a:t>
              </a:r>
              <a:r>
                <a:rPr lang="en-US" sz="2800" dirty="0">
                  <a:latin typeface="Times New Roman" panose="02020603050405020304"/>
                  <a:ea typeface="Times New Roman" panose="02020603050405020304"/>
                </a:rPr>
                <a:t> </a:t>
              </a:r>
              <a:r>
                <a:rPr lang="en-US" sz="2800" dirty="0" err="1">
                  <a:latin typeface="Times New Roman" panose="02020603050405020304"/>
                  <a:ea typeface="Times New Roman" panose="02020603050405020304"/>
                </a:rPr>
                <a:t>diện</a:t>
              </a:r>
              <a:r>
                <a:rPr lang="en-US" sz="2800" dirty="0">
                  <a:latin typeface="Times New Roman" panose="02020603050405020304"/>
                  <a:ea typeface="Times New Roman" panose="02020603050405020304"/>
                </a:rPr>
                <a:t> </a:t>
              </a:r>
              <a:r>
                <a:rPr lang="en-US" sz="2800" dirty="0" err="1">
                  <a:latin typeface="Times New Roman" panose="02020603050405020304"/>
                  <a:ea typeface="Times New Roman" panose="02020603050405020304"/>
                </a:rPr>
                <a:t>tích</a:t>
              </a:r>
              <a:r>
                <a:rPr lang="en-US" sz="2800" dirty="0">
                  <a:latin typeface="Times New Roman" panose="02020603050405020304"/>
                  <a:ea typeface="Times New Roman" panose="02020603050405020304"/>
                </a:rPr>
                <a:t> </a:t>
              </a:r>
              <a:r>
                <a:rPr lang="en-US" sz="2800" dirty="0" err="1">
                  <a:latin typeface="Times New Roman" panose="02020603050405020304"/>
                  <a:ea typeface="Times New Roman" panose="02020603050405020304"/>
                </a:rPr>
                <a:t>xung</a:t>
              </a:r>
              <a:r>
                <a:rPr lang="en-US" sz="2800" dirty="0">
                  <a:latin typeface="Times New Roman" panose="02020603050405020304"/>
                  <a:ea typeface="Times New Roman" panose="02020603050405020304"/>
                </a:rPr>
                <a:t> </a:t>
              </a:r>
              <a:r>
                <a:rPr lang="en-US" sz="2800" dirty="0" err="1">
                  <a:latin typeface="Times New Roman" panose="02020603050405020304"/>
                  <a:ea typeface="Times New Roman" panose="02020603050405020304"/>
                </a:rPr>
                <a:t>quanh</a:t>
              </a:r>
              <a:r>
                <a:rPr lang="en-US" sz="2800" dirty="0">
                  <a:latin typeface="Times New Roman" panose="02020603050405020304"/>
                  <a:ea typeface="Times New Roman" panose="02020603050405020304"/>
                </a:rPr>
                <a:t> </a:t>
              </a:r>
              <a:r>
                <a:rPr lang="en-US" sz="2800" dirty="0" err="1">
                  <a:latin typeface="Times New Roman" panose="02020603050405020304"/>
                  <a:ea typeface="Times New Roman" panose="02020603050405020304"/>
                </a:rPr>
                <a:t>của</a:t>
              </a:r>
              <a:r>
                <a:rPr lang="en-US" sz="2800" dirty="0">
                  <a:latin typeface="Times New Roman" panose="02020603050405020304"/>
                  <a:ea typeface="Times New Roman" panose="02020603050405020304"/>
                </a:rPr>
                <a:t> </a:t>
              </a:r>
              <a:r>
                <a:rPr lang="en-US" sz="2800" dirty="0" err="1">
                  <a:latin typeface="Times New Roman" panose="02020603050405020304"/>
                  <a:ea typeface="Times New Roman" panose="02020603050405020304"/>
                </a:rPr>
                <a:t>bể</a:t>
              </a:r>
              <a:r>
                <a:rPr lang="en-US" sz="2800" dirty="0">
                  <a:latin typeface="Times New Roman" panose="02020603050405020304"/>
                  <a:ea typeface="Times New Roman" panose="02020603050405020304"/>
                </a:rPr>
                <a:t>.</a:t>
              </a:r>
            </a:p>
            <a:p>
              <a:r>
                <a:rPr lang="en-US" sz="2800" dirty="0">
                  <a:latin typeface="Times New Roman" panose="02020603050405020304"/>
                  <a:ea typeface="Times New Roman" panose="02020603050405020304"/>
                </a:rPr>
                <a:t>b) </a:t>
              </a:r>
              <a:r>
                <a:rPr lang="en-US" sz="2800" dirty="0" err="1">
                  <a:latin typeface="Times New Roman" panose="02020603050405020304"/>
                  <a:ea typeface="Times New Roman" panose="02020603050405020304"/>
                </a:rPr>
                <a:t>Khi</a:t>
              </a:r>
              <a:r>
                <a:rPr lang="en-US" sz="2800" dirty="0">
                  <a:latin typeface="Times New Roman" panose="02020603050405020304"/>
                  <a:ea typeface="Times New Roman" panose="02020603050405020304"/>
                </a:rPr>
                <a:t> </a:t>
              </a:r>
              <a:r>
                <a:rPr lang="en-US" sz="2800" dirty="0" err="1">
                  <a:latin typeface="Times New Roman" panose="02020603050405020304"/>
                  <a:ea typeface="Times New Roman" panose="02020603050405020304"/>
                </a:rPr>
                <a:t>bể</a:t>
              </a:r>
              <a:r>
                <a:rPr lang="en-US" sz="2800" dirty="0">
                  <a:latin typeface="Times New Roman" panose="02020603050405020304"/>
                  <a:ea typeface="Times New Roman" panose="02020603050405020304"/>
                </a:rPr>
                <a:t> </a:t>
              </a:r>
              <a:r>
                <a:rPr lang="en-US" sz="2800" dirty="0" err="1">
                  <a:latin typeface="Times New Roman" panose="02020603050405020304"/>
                  <a:ea typeface="Times New Roman" panose="02020603050405020304"/>
                </a:rPr>
                <a:t>không</a:t>
              </a:r>
              <a:r>
                <a:rPr lang="en-US" sz="2800" dirty="0">
                  <a:latin typeface="Times New Roman" panose="02020603050405020304"/>
                  <a:ea typeface="Times New Roman" panose="02020603050405020304"/>
                </a:rPr>
                <a:t> </a:t>
              </a:r>
              <a:r>
                <a:rPr lang="en-US" sz="2800" dirty="0" err="1">
                  <a:latin typeface="Times New Roman" panose="02020603050405020304"/>
                  <a:ea typeface="Times New Roman" panose="02020603050405020304"/>
                </a:rPr>
                <a:t>có</a:t>
              </a:r>
              <a:r>
                <a:rPr lang="en-US" sz="2800" dirty="0">
                  <a:latin typeface="Times New Roman" panose="02020603050405020304"/>
                  <a:ea typeface="Times New Roman" panose="02020603050405020304"/>
                </a:rPr>
                <a:t> </a:t>
              </a:r>
              <a:r>
                <a:rPr lang="en-US" sz="2800" dirty="0" err="1">
                  <a:latin typeface="Times New Roman" panose="02020603050405020304"/>
                  <a:ea typeface="Times New Roman" panose="02020603050405020304"/>
                </a:rPr>
                <a:t>nước</a:t>
              </a:r>
              <a:r>
                <a:rPr lang="en-US" sz="2800" dirty="0">
                  <a:latin typeface="Times New Roman" panose="02020603050405020304"/>
                  <a:ea typeface="Times New Roman" panose="02020603050405020304"/>
                </a:rPr>
                <a:t> </a:t>
              </a:r>
              <a:r>
                <a:rPr lang="en-US" sz="2800" dirty="0" err="1">
                  <a:latin typeface="Times New Roman" panose="02020603050405020304"/>
                  <a:ea typeface="Times New Roman" panose="02020603050405020304"/>
                </a:rPr>
                <a:t>người</a:t>
              </a:r>
              <a:r>
                <a:rPr lang="en-US" sz="2800" dirty="0">
                  <a:latin typeface="Times New Roman" panose="02020603050405020304"/>
                  <a:ea typeface="Times New Roman" panose="02020603050405020304"/>
                </a:rPr>
                <a:t> ta </a:t>
              </a:r>
              <a:r>
                <a:rPr lang="en-US" sz="2800" dirty="0" err="1">
                  <a:latin typeface="Times New Roman" panose="02020603050405020304"/>
                  <a:ea typeface="Times New Roman" panose="02020603050405020304"/>
                </a:rPr>
                <a:t>mở</a:t>
              </a:r>
              <a:r>
                <a:rPr lang="en-US" sz="2800" dirty="0">
                  <a:latin typeface="Times New Roman" panose="02020603050405020304"/>
                  <a:ea typeface="Times New Roman" panose="02020603050405020304"/>
                </a:rPr>
                <a:t> </a:t>
              </a:r>
              <a:r>
                <a:rPr lang="en-US" sz="2800" dirty="0" err="1">
                  <a:latin typeface="Times New Roman" panose="02020603050405020304"/>
                  <a:ea typeface="Times New Roman" panose="02020603050405020304"/>
                </a:rPr>
                <a:t>vòi</a:t>
              </a:r>
              <a:r>
                <a:rPr lang="en-US" sz="2800" dirty="0">
                  <a:latin typeface="Times New Roman" panose="02020603050405020304"/>
                  <a:ea typeface="Times New Roman" panose="02020603050405020304"/>
                </a:rPr>
                <a:t> </a:t>
              </a:r>
              <a:r>
                <a:rPr lang="en-US" sz="2800" dirty="0" err="1">
                  <a:latin typeface="Times New Roman" panose="02020603050405020304"/>
                  <a:ea typeface="Times New Roman" panose="02020603050405020304"/>
                </a:rPr>
                <a:t>nước</a:t>
              </a:r>
              <a:r>
                <a:rPr lang="en-US" sz="2800" dirty="0">
                  <a:latin typeface="Times New Roman" panose="02020603050405020304"/>
                  <a:ea typeface="Times New Roman" panose="02020603050405020304"/>
                </a:rPr>
                <a:t> </a:t>
              </a:r>
              <a:r>
                <a:rPr lang="en-US" sz="2800" dirty="0" err="1">
                  <a:latin typeface="Times New Roman" panose="02020603050405020304"/>
                  <a:ea typeface="Times New Roman" panose="02020603050405020304"/>
                </a:rPr>
                <a:t>chảy</a:t>
              </a:r>
              <a:r>
                <a:rPr lang="en-US" sz="2800" dirty="0">
                  <a:latin typeface="Times New Roman" panose="02020603050405020304"/>
                  <a:ea typeface="Times New Roman" panose="02020603050405020304"/>
                </a:rPr>
                <a:t> </a:t>
              </a:r>
              <a:r>
                <a:rPr lang="en-US" sz="2800" dirty="0" err="1">
                  <a:latin typeface="Times New Roman" panose="02020603050405020304"/>
                  <a:ea typeface="Times New Roman" panose="02020603050405020304"/>
                </a:rPr>
                <a:t>vào</a:t>
              </a:r>
              <a:r>
                <a:rPr lang="en-US" sz="2800" dirty="0">
                  <a:latin typeface="Times New Roman" panose="02020603050405020304"/>
                  <a:ea typeface="Times New Roman" panose="02020603050405020304"/>
                </a:rPr>
                <a:t> </a:t>
              </a:r>
              <a:r>
                <a:rPr lang="en-US" sz="2800" dirty="0" err="1">
                  <a:latin typeface="Times New Roman" panose="02020603050405020304"/>
                  <a:ea typeface="Times New Roman" panose="02020603050405020304"/>
                </a:rPr>
                <a:t>bể</a:t>
              </a:r>
              <a:r>
                <a:rPr lang="en-US" sz="2800" dirty="0">
                  <a:latin typeface="Times New Roman" panose="02020603050405020304"/>
                  <a:ea typeface="Times New Roman" panose="02020603050405020304"/>
                </a:rPr>
                <a:t>, </a:t>
              </a:r>
              <a:r>
                <a:rPr lang="en-US" sz="2800" dirty="0" err="1">
                  <a:latin typeface="Times New Roman" panose="02020603050405020304"/>
                  <a:ea typeface="Times New Roman" panose="02020603050405020304"/>
                </a:rPr>
                <a:t>mỗi</a:t>
              </a:r>
              <a:r>
                <a:rPr lang="en-US" sz="2800" dirty="0">
                  <a:latin typeface="Times New Roman" panose="02020603050405020304"/>
                  <a:ea typeface="Times New Roman" panose="02020603050405020304"/>
                </a:rPr>
                <a:t> </a:t>
              </a:r>
              <a:r>
                <a:rPr lang="en-US" sz="2800" dirty="0" err="1">
                  <a:latin typeface="Times New Roman" panose="02020603050405020304"/>
                  <a:ea typeface="Times New Roman" panose="02020603050405020304"/>
                </a:rPr>
                <a:t>giờ</a:t>
              </a:r>
              <a:r>
                <a:rPr lang="en-US" sz="2800" dirty="0">
                  <a:latin typeface="Times New Roman" panose="02020603050405020304"/>
                  <a:ea typeface="Times New Roman" panose="02020603050405020304"/>
                </a:rPr>
                <a:t> </a:t>
              </a:r>
              <a:r>
                <a:rPr lang="en-US" sz="2800" dirty="0" err="1">
                  <a:latin typeface="Times New Roman" panose="02020603050405020304"/>
                  <a:ea typeface="Times New Roman" panose="02020603050405020304"/>
                </a:rPr>
                <a:t>chảy</a:t>
              </a:r>
              <a:r>
                <a:rPr lang="en-US" sz="2800" dirty="0">
                  <a:latin typeface="Times New Roman" panose="02020603050405020304"/>
                  <a:ea typeface="Times New Roman" panose="02020603050405020304"/>
                </a:rPr>
                <a:t> </a:t>
              </a:r>
              <a:r>
                <a:rPr lang="en-US" sz="2800" dirty="0" err="1" smtClean="0">
                  <a:latin typeface="Times New Roman" panose="02020603050405020304"/>
                  <a:ea typeface="Times New Roman" panose="02020603050405020304"/>
                </a:rPr>
                <a:t>được</a:t>
              </a:r>
              <a:r>
                <a:rPr lang="en-US" sz="2800" dirty="0" smtClean="0">
                  <a:latin typeface="Times New Roman" panose="02020603050405020304"/>
                  <a:ea typeface="Times New Roman" panose="02020603050405020304"/>
                </a:rPr>
                <a:t>           . </a:t>
              </a:r>
              <a:r>
                <a:rPr lang="en-US" sz="2800" dirty="0" err="1">
                  <a:latin typeface="Times New Roman" panose="02020603050405020304"/>
                  <a:ea typeface="Times New Roman" panose="02020603050405020304"/>
                </a:rPr>
                <a:t>Hỏi</a:t>
              </a:r>
              <a:r>
                <a:rPr lang="en-US" sz="2800" dirty="0">
                  <a:latin typeface="Times New Roman" panose="02020603050405020304"/>
                  <a:ea typeface="Times New Roman" panose="02020603050405020304"/>
                </a:rPr>
                <a:t> </a:t>
              </a:r>
              <a:r>
                <a:rPr lang="en-US" sz="2800" dirty="0" err="1">
                  <a:latin typeface="Times New Roman" panose="02020603050405020304"/>
                  <a:ea typeface="Times New Roman" panose="02020603050405020304"/>
                </a:rPr>
                <a:t>sau</a:t>
              </a:r>
              <a:r>
                <a:rPr lang="en-US" sz="2800" dirty="0">
                  <a:latin typeface="Times New Roman" panose="02020603050405020304"/>
                  <a:ea typeface="Times New Roman" panose="02020603050405020304"/>
                </a:rPr>
                <a:t> </a:t>
              </a:r>
              <a:r>
                <a:rPr lang="en-US" sz="2800" dirty="0" err="1">
                  <a:latin typeface="Times New Roman" panose="02020603050405020304"/>
                  <a:ea typeface="Times New Roman" panose="02020603050405020304"/>
                </a:rPr>
                <a:t>mấy</a:t>
              </a:r>
              <a:r>
                <a:rPr lang="en-US" sz="2800" dirty="0">
                  <a:latin typeface="Times New Roman" panose="02020603050405020304"/>
                  <a:ea typeface="Times New Roman" panose="02020603050405020304"/>
                </a:rPr>
                <a:t> </a:t>
              </a:r>
              <a:r>
                <a:rPr lang="en-US" sz="2800" dirty="0" err="1">
                  <a:latin typeface="Times New Roman" panose="02020603050405020304"/>
                  <a:ea typeface="Times New Roman" panose="02020603050405020304"/>
                </a:rPr>
                <a:t>giờ</a:t>
              </a:r>
              <a:r>
                <a:rPr lang="en-US" sz="2800" dirty="0">
                  <a:latin typeface="Times New Roman" panose="02020603050405020304"/>
                  <a:ea typeface="Times New Roman" panose="02020603050405020304"/>
                </a:rPr>
                <a:t> </a:t>
              </a:r>
              <a:r>
                <a:rPr lang="en-US" sz="2800" dirty="0" err="1">
                  <a:latin typeface="Times New Roman" panose="02020603050405020304"/>
                  <a:ea typeface="Times New Roman" panose="02020603050405020304"/>
                </a:rPr>
                <a:t>bể</a:t>
              </a:r>
              <a:r>
                <a:rPr lang="en-US" sz="2800" dirty="0">
                  <a:latin typeface="Times New Roman" panose="02020603050405020304"/>
                  <a:ea typeface="Times New Roman" panose="02020603050405020304"/>
                </a:rPr>
                <a:t> </a:t>
              </a:r>
              <a:r>
                <a:rPr lang="en-US" sz="2800" dirty="0" err="1">
                  <a:latin typeface="Times New Roman" panose="02020603050405020304"/>
                  <a:ea typeface="Times New Roman" panose="02020603050405020304"/>
                </a:rPr>
                <a:t>sẽ</a:t>
              </a:r>
              <a:r>
                <a:rPr lang="en-US" sz="2800" dirty="0">
                  <a:latin typeface="Times New Roman" panose="02020603050405020304"/>
                  <a:ea typeface="Times New Roman" panose="02020603050405020304"/>
                </a:rPr>
                <a:t> </a:t>
              </a:r>
              <a:r>
                <a:rPr lang="en-US" sz="2800" dirty="0" err="1">
                  <a:latin typeface="Times New Roman" panose="02020603050405020304"/>
                  <a:ea typeface="Times New Roman" panose="02020603050405020304"/>
                </a:rPr>
                <a:t>đầy</a:t>
              </a:r>
              <a:r>
                <a:rPr lang="en-US" sz="2800" dirty="0">
                  <a:latin typeface="Times New Roman" panose="02020603050405020304"/>
                  <a:ea typeface="Times New Roman" panose="02020603050405020304"/>
                </a:rPr>
                <a:t> </a:t>
              </a:r>
              <a:r>
                <a:rPr lang="en-US" sz="2800" dirty="0" err="1">
                  <a:latin typeface="Times New Roman" panose="02020603050405020304"/>
                  <a:ea typeface="Times New Roman" panose="02020603050405020304"/>
                </a:rPr>
                <a:t>nước</a:t>
              </a:r>
              <a:r>
                <a:rPr lang="en-US" sz="2800" dirty="0">
                  <a:latin typeface="Times New Roman" panose="02020603050405020304"/>
                  <a:ea typeface="Times New Roman" panose="02020603050405020304"/>
                </a:rPr>
                <a:t>.</a:t>
              </a:r>
              <a:endParaRPr lang="en-US" sz="2800" dirty="0"/>
            </a:p>
          </p:txBody>
        </p:sp>
      </p:grpSp>
      <p:sp>
        <p:nvSpPr>
          <p:cNvPr id="8" name="Rectangle 7"/>
          <p:cNvSpPr/>
          <p:nvPr/>
        </p:nvSpPr>
        <p:spPr>
          <a:xfrm>
            <a:off x="3657600" y="2267617"/>
            <a:ext cx="747320" cy="517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2400" b="1" dirty="0" err="1">
                <a:solidFill>
                  <a:srgbClr val="0000CC"/>
                </a:solidFill>
                <a:latin typeface="Times New Roman" panose="02020603050405020304"/>
                <a:ea typeface="Times New Roman" panose="02020603050405020304"/>
              </a:rPr>
              <a:t>Giải</a:t>
            </a:r>
            <a:endParaRPr lang="en-US" sz="2400" dirty="0">
              <a:solidFill>
                <a:srgbClr val="0000CC"/>
              </a:solidFill>
              <a:effectLst/>
              <a:latin typeface="Times New Roman" panose="02020603050405020304"/>
              <a:ea typeface="Times New Roman" panose="02020603050405020304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00339" y="2571750"/>
            <a:ext cx="6470041" cy="5878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2800" dirty="0">
                <a:solidFill>
                  <a:srgbClr val="0000CC"/>
                </a:solidFill>
                <a:latin typeface="Times New Roman" panose="02020603050405020304"/>
                <a:ea typeface="Times New Roman" panose="02020603050405020304"/>
              </a:rPr>
              <a:t>Do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/>
                <a:ea typeface="Times New Roman" panose="02020603050405020304"/>
              </a:rPr>
              <a:t>bể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/>
                <a:ea typeface="Times New Roman" panose="02020603050405020304"/>
              </a:rPr>
              <a:t>nước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/>
                <a:ea typeface="Times New Roman" panose="02020603050405020304"/>
              </a:rPr>
              <a:t>có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/>
                <a:ea typeface="Times New Roman" panose="02020603050405020304"/>
              </a:rPr>
              <a:t>dạng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/>
                <a:ea typeface="Times New Roman" panose="02020603050405020304"/>
              </a:rPr>
              <a:t>hình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/>
                <a:ea typeface="Times New Roman" panose="02020603050405020304"/>
              </a:rPr>
              <a:t>hộp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/>
                <a:ea typeface="Times New Roman" panose="02020603050405020304"/>
              </a:rPr>
              <a:t>chữ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/>
                <a:ea typeface="Times New Roman" panose="02020603050405020304"/>
              </a:rPr>
              <a:t>nhật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/>
                <a:ea typeface="Times New Roman" panose="02020603050405020304"/>
              </a:rPr>
              <a:t>nên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/>
                <a:ea typeface="Times New Roman" panose="02020603050405020304"/>
              </a:rPr>
              <a:t>:</a:t>
            </a:r>
            <a:endParaRPr lang="en-US" sz="2800" dirty="0">
              <a:solidFill>
                <a:srgbClr val="0000CC"/>
              </a:solidFill>
              <a:effectLst/>
              <a:latin typeface="Times New Roman" panose="02020603050405020304"/>
              <a:ea typeface="Times New Roman" panose="02020603050405020304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38427" y="3097351"/>
            <a:ext cx="51042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0000CC"/>
                </a:solidFill>
                <a:latin typeface="Times New Roman" panose="02020603050405020304"/>
                <a:ea typeface="Times New Roman" panose="02020603050405020304"/>
              </a:rPr>
              <a:t>a)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/>
                <a:ea typeface="Times New Roman" panose="02020603050405020304"/>
              </a:rPr>
              <a:t>Diện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/>
                <a:ea typeface="Times New Roman" panose="02020603050405020304"/>
              </a:rPr>
              <a:t>tích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/>
                <a:ea typeface="Times New Roman" panose="02020603050405020304"/>
              </a:rPr>
              <a:t>xung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/>
                <a:ea typeface="Times New Roman" panose="02020603050405020304"/>
              </a:rPr>
              <a:t>quanh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/>
                <a:ea typeface="Times New Roman" panose="02020603050405020304"/>
              </a:rPr>
              <a:t>của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/>
                <a:ea typeface="Times New Roman" panose="02020603050405020304"/>
              </a:rPr>
              <a:t>bể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/>
                <a:ea typeface="Times New Roman" panose="02020603050405020304"/>
              </a:rPr>
              <a:t>là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endParaRPr lang="en-US" sz="2800" dirty="0">
              <a:solidFill>
                <a:srgbClr val="0000CC"/>
              </a:solidFill>
            </a:endParaRP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2957083"/>
              </p:ext>
            </p:extLst>
          </p:nvPr>
        </p:nvGraphicFramePr>
        <p:xfrm>
          <a:off x="5795756" y="3148314"/>
          <a:ext cx="3171825" cy="514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47" name="Equation" r:id="rId7" imgW="76504800" imgH="12192000" progId="Equation.DSMT4">
                  <p:embed/>
                </p:oleObj>
              </mc:Choice>
              <mc:Fallback>
                <p:oleObj name="Equation" r:id="rId7" imgW="76504800" imgH="12192000" progId="Equation.DSMT4">
                  <p:embed/>
                  <p:pic>
                    <p:nvPicPr>
                      <p:cNvPr id="0" name="Picture 134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5756" y="3148314"/>
                        <a:ext cx="3171825" cy="514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/>
          <p:cNvSpPr/>
          <p:nvPr/>
        </p:nvSpPr>
        <p:spPr>
          <a:xfrm>
            <a:off x="859858" y="3714750"/>
            <a:ext cx="40462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fr-FR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fr-FR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fr-FR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fr-FR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fr-FR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sữa</a:t>
            </a:r>
            <a:r>
              <a:rPr lang="fr-FR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 </a:t>
            </a:r>
            <a:r>
              <a:rPr lang="fr-FR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16180281"/>
              </p:ext>
            </p:extLst>
          </p:nvPr>
        </p:nvGraphicFramePr>
        <p:xfrm>
          <a:off x="4743671" y="3762362"/>
          <a:ext cx="2216150" cy="512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48" name="Equation" r:id="rId9" imgW="53035200" imgH="12192000" progId="Equation.DSMT4">
                  <p:embed/>
                </p:oleObj>
              </mc:Choice>
              <mc:Fallback>
                <p:oleObj name="Equation" r:id="rId9" imgW="53035200" imgH="12192000" progId="Equation.DSMT4">
                  <p:embed/>
                  <p:pic>
                    <p:nvPicPr>
                      <p:cNvPr id="0" name="Picture 134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43671" y="3762362"/>
                        <a:ext cx="2216150" cy="5127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/>
          <p:cNvSpPr/>
          <p:nvPr/>
        </p:nvSpPr>
        <p:spPr>
          <a:xfrm>
            <a:off x="838427" y="4324350"/>
            <a:ext cx="75920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fr-FR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fr-FR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fr-FR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fr-FR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vòi</a:t>
            </a:r>
            <a:r>
              <a:rPr lang="fr-FR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fr-FR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fr-FR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bể</a:t>
            </a:r>
            <a:r>
              <a:rPr lang="fr-FR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                 (</a:t>
            </a:r>
            <a:r>
              <a:rPr lang="fr-FR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fr-FR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fr-FR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fr-FR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35095957"/>
              </p:ext>
            </p:extLst>
          </p:nvPr>
        </p:nvGraphicFramePr>
        <p:xfrm>
          <a:off x="5957712" y="4473033"/>
          <a:ext cx="1155700" cy="33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49" name="Equation" r:id="rId11" imgW="27736800" imgH="7924800" progId="Equation.DSMT4">
                  <p:embed/>
                </p:oleObj>
              </mc:Choice>
              <mc:Fallback>
                <p:oleObj name="Equation" r:id="rId11" imgW="27736800" imgH="7924800" progId="Equation.DSMT4">
                  <p:embed/>
                  <p:pic>
                    <p:nvPicPr>
                      <p:cNvPr id="0" name="Picture 13418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957712" y="4473033"/>
                        <a:ext cx="1155700" cy="330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>
            <a:fillRect/>
          </a:stretch>
        </p:blipFill>
        <p:spPr>
          <a:xfrm>
            <a:off x="-228600" y="4202634"/>
            <a:ext cx="940866" cy="940866"/>
          </a:xfrm>
          <a:prstGeom prst="rect">
            <a:avLst/>
          </a:prstGeom>
        </p:spPr>
      </p:pic>
      <p:pic>
        <p:nvPicPr>
          <p:cNvPr id="2" name="3 Minute Timer with Music for Kids! Countdown Videos HD!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381" y="3620571"/>
            <a:ext cx="983870" cy="5528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5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8" grpId="0"/>
      <p:bldP spid="9" grpId="0"/>
      <p:bldP spid="10" grpId="0"/>
      <p:bldP spid="12" grpId="0"/>
      <p:bldP spid="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057400" y="44062"/>
            <a:ext cx="4816768" cy="5878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2800" dirty="0" smtClean="0">
                <a:solidFill>
                  <a:srgbClr val="0000CC"/>
                </a:solidFill>
                <a:latin typeface="Times New Roman" panose="02020603050405020304"/>
                <a:ea typeface="Times New Roman" panose="02020603050405020304"/>
              </a:rPr>
              <a:t>VẼ SƠ ĐỒ TƯ DUY BÀI HỌC</a:t>
            </a:r>
            <a:endParaRPr lang="en-US" sz="2800" dirty="0">
              <a:solidFill>
                <a:srgbClr val="0000CC"/>
              </a:solidFill>
              <a:effectLst/>
              <a:latin typeface="Times New Roman" panose="02020603050405020304"/>
              <a:ea typeface="Times New Roman" panose="02020603050405020304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5180" y="3340735"/>
            <a:ext cx="1803400" cy="1802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44241" y="642428"/>
            <a:ext cx="8583295" cy="28924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276350"/>
            <a:ext cx="5962650" cy="28765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209550"/>
            <a:ext cx="601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Trợ</a:t>
            </a:r>
            <a:r>
              <a:rPr lang="en-US" dirty="0" smtClean="0"/>
              <a:t> </a:t>
            </a:r>
            <a:r>
              <a:rPr lang="en-US" dirty="0" err="1" smtClean="0"/>
              <a:t>lí</a:t>
            </a:r>
            <a:r>
              <a:rPr lang="en-US" dirty="0" smtClean="0"/>
              <a:t> AI </a:t>
            </a:r>
            <a:r>
              <a:rPr lang="en-US" dirty="0" err="1" smtClean="0"/>
              <a:t>kể</a:t>
            </a:r>
            <a:r>
              <a:rPr lang="en-US" dirty="0" smtClean="0"/>
              <a:t> </a:t>
            </a:r>
            <a:r>
              <a:rPr lang="en-US" dirty="0" err="1" smtClean="0"/>
              <a:t>một</a:t>
            </a:r>
            <a:r>
              <a:rPr lang="en-US" dirty="0" smtClean="0"/>
              <a:t> </a:t>
            </a:r>
            <a:r>
              <a:rPr lang="en-US" dirty="0" err="1" smtClean="0"/>
              <a:t>câu</a:t>
            </a:r>
            <a:r>
              <a:rPr lang="en-US" dirty="0" smtClean="0"/>
              <a:t> </a:t>
            </a:r>
            <a:r>
              <a:rPr lang="en-US" dirty="0" err="1" smtClean="0"/>
              <a:t>chuyện</a:t>
            </a:r>
            <a:r>
              <a:rPr lang="en-US" dirty="0" smtClean="0"/>
              <a:t> </a:t>
            </a:r>
            <a:r>
              <a:rPr lang="en-US" dirty="0" err="1" smtClean="0"/>
              <a:t>về</a:t>
            </a:r>
            <a:r>
              <a:rPr lang="en-US" dirty="0" smtClean="0"/>
              <a:t> </a:t>
            </a:r>
            <a:r>
              <a:rPr lang="en-US" dirty="0" err="1" smtClean="0"/>
              <a:t>Hình</a:t>
            </a:r>
            <a:r>
              <a:rPr lang="en-US" dirty="0" smtClean="0"/>
              <a:t> </a:t>
            </a:r>
            <a:r>
              <a:rPr lang="en-US" dirty="0" err="1" smtClean="0"/>
              <a:t>hộp</a:t>
            </a:r>
            <a:r>
              <a:rPr lang="en-US" dirty="0" smtClean="0"/>
              <a:t> </a:t>
            </a:r>
            <a:r>
              <a:rPr lang="en-US" dirty="0" err="1" smtClean="0"/>
              <a:t>chữ</a:t>
            </a:r>
            <a:r>
              <a:rPr lang="en-US" dirty="0" smtClean="0"/>
              <a:t> </a:t>
            </a:r>
            <a:r>
              <a:rPr lang="en-US" dirty="0" err="1" smtClean="0"/>
              <a:t>nhật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066800" y="819150"/>
            <a:ext cx="784860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🧸 </a:t>
            </a:r>
            <a:r>
              <a:rPr lang="vi-VN" b="1" dirty="0"/>
              <a:t>Bông:</a:t>
            </a:r>
            <a:r>
              <a:rPr lang="vi-VN" dirty="0"/>
              <a:t> Chào bạn Gấu! Hôm nay mình học về </a:t>
            </a:r>
            <a:r>
              <a:rPr lang="vi-VN" b="1" dirty="0"/>
              <a:t>hình hộp chữ nhật</a:t>
            </a:r>
            <a:r>
              <a:rPr lang="vi-VN" dirty="0"/>
              <a:t>, cậu nhớ nó có gì không?</a:t>
            </a:r>
          </a:p>
          <a:p>
            <a:r>
              <a:rPr lang="en-US" b="1" dirty="0"/>
              <a:t>🐻 </a:t>
            </a:r>
            <a:r>
              <a:rPr lang="vi-VN" b="1" dirty="0"/>
              <a:t>Gấu:</a:t>
            </a:r>
            <a:r>
              <a:rPr lang="vi-VN" dirty="0"/>
              <a:t> Nhớ chứ! Hình hộp chữ nhật có </a:t>
            </a:r>
            <a:r>
              <a:rPr lang="vi-VN" b="1" dirty="0"/>
              <a:t>6 mặt</a:t>
            </a:r>
            <a:r>
              <a:rPr lang="vi-VN" dirty="0"/>
              <a:t>, tất cả đều là </a:t>
            </a:r>
            <a:r>
              <a:rPr lang="vi-VN" b="1" dirty="0"/>
              <a:t>hình chữ nhật</a:t>
            </a:r>
            <a:r>
              <a:rPr lang="vi-VN" dirty="0"/>
              <a:t> đó.</a:t>
            </a:r>
          </a:p>
          <a:p>
            <a:r>
              <a:rPr lang="en-US" b="1" dirty="0"/>
              <a:t>🧸 </a:t>
            </a:r>
            <a:r>
              <a:rPr lang="vi-VN" b="1" dirty="0"/>
              <a:t>Bông:</a:t>
            </a:r>
            <a:r>
              <a:rPr lang="vi-VN" dirty="0"/>
              <a:t> Thế còn </a:t>
            </a:r>
            <a:r>
              <a:rPr lang="vi-VN" b="1" dirty="0"/>
              <a:t>cạnh</a:t>
            </a:r>
            <a:r>
              <a:rPr lang="vi-VN" dirty="0"/>
              <a:t> và </a:t>
            </a:r>
            <a:r>
              <a:rPr lang="vi-VN" b="1" dirty="0"/>
              <a:t>đỉnh</a:t>
            </a:r>
            <a:r>
              <a:rPr lang="vi-VN" dirty="0"/>
              <a:t> thì sao?</a:t>
            </a:r>
          </a:p>
          <a:p>
            <a:r>
              <a:rPr lang="en-US" b="1" dirty="0"/>
              <a:t>🐻 </a:t>
            </a:r>
            <a:r>
              <a:rPr lang="vi-VN" b="1" dirty="0"/>
              <a:t>Gấu:</a:t>
            </a:r>
            <a:r>
              <a:rPr lang="vi-VN" dirty="0"/>
              <a:t> Nó có </a:t>
            </a:r>
            <a:r>
              <a:rPr lang="vi-VN" b="1" dirty="0"/>
              <a:t>12 cạnh</a:t>
            </a:r>
            <a:r>
              <a:rPr lang="vi-VN" dirty="0"/>
              <a:t> và </a:t>
            </a:r>
            <a:r>
              <a:rPr lang="vi-VN" b="1" dirty="0"/>
              <a:t>8 đỉnh</a:t>
            </a:r>
            <a:r>
              <a:rPr lang="vi-VN" dirty="0"/>
              <a:t> nhé!</a:t>
            </a:r>
          </a:p>
          <a:p>
            <a:r>
              <a:rPr lang="en-US" b="1" dirty="0"/>
              <a:t>🧸 </a:t>
            </a:r>
            <a:r>
              <a:rPr lang="vi-VN" b="1" dirty="0"/>
              <a:t>Bông:</a:t>
            </a:r>
            <a:r>
              <a:rPr lang="vi-VN" dirty="0"/>
              <a:t> Hay quá! Còn </a:t>
            </a:r>
            <a:r>
              <a:rPr lang="vi-VN" b="1" dirty="0"/>
              <a:t>diện tích xung quanh</a:t>
            </a:r>
            <a:r>
              <a:rPr lang="vi-VN" dirty="0"/>
              <a:t> là gì nhỉ?</a:t>
            </a:r>
          </a:p>
          <a:p>
            <a:r>
              <a:rPr lang="en-US" b="1" dirty="0"/>
              <a:t>🐻 </a:t>
            </a:r>
            <a:r>
              <a:rPr lang="vi-VN" b="1" dirty="0"/>
              <a:t>Gấu:</a:t>
            </a:r>
            <a:r>
              <a:rPr lang="vi-VN" dirty="0"/>
              <a:t> Diện tích xung quanh là </a:t>
            </a:r>
            <a:r>
              <a:rPr lang="vi-VN" b="1" dirty="0"/>
              <a:t>tổng diện tích của 4 mặt bên</a:t>
            </a:r>
            <a:r>
              <a:rPr lang="vi-VN" dirty="0"/>
              <a:t>, được tính bằng</a:t>
            </a:r>
            <a:br>
              <a:rPr lang="vi-VN" dirty="0"/>
            </a:br>
            <a:r>
              <a:rPr lang="en-US" dirty="0"/>
              <a:t>👉 </a:t>
            </a:r>
            <a:r>
              <a:rPr lang="vi-VN" i="1" dirty="0"/>
              <a:t>chu vi đáy × chiều cao</a:t>
            </a:r>
            <a:r>
              <a:rPr lang="vi-VN" dirty="0"/>
              <a:t>.</a:t>
            </a:r>
          </a:p>
          <a:p>
            <a:r>
              <a:rPr lang="en-US" b="1" dirty="0"/>
              <a:t>🧸 </a:t>
            </a:r>
            <a:r>
              <a:rPr lang="vi-VN" b="1" dirty="0"/>
              <a:t>Bông:</a:t>
            </a:r>
            <a:r>
              <a:rPr lang="vi-VN" dirty="0"/>
              <a:t> Vậy </a:t>
            </a:r>
            <a:r>
              <a:rPr lang="vi-VN" b="1" dirty="0"/>
              <a:t>diện tích toàn phần</a:t>
            </a:r>
            <a:r>
              <a:rPr lang="vi-VN" dirty="0"/>
              <a:t>?</a:t>
            </a:r>
          </a:p>
          <a:p>
            <a:r>
              <a:rPr lang="en-US" b="1" dirty="0"/>
              <a:t>🐻 </a:t>
            </a:r>
            <a:r>
              <a:rPr lang="vi-VN" b="1" dirty="0"/>
              <a:t>Gấu:</a:t>
            </a:r>
            <a:r>
              <a:rPr lang="vi-VN" dirty="0"/>
              <a:t> Là </a:t>
            </a:r>
            <a:r>
              <a:rPr lang="vi-VN" b="1" dirty="0"/>
              <a:t>diện tích xung quanh cộng với diện tích của 2 mặt đáy</a:t>
            </a:r>
            <a:r>
              <a:rPr lang="vi-VN" dirty="0"/>
              <a:t> đó!</a:t>
            </a:r>
          </a:p>
          <a:p>
            <a:r>
              <a:rPr lang="en-US" b="1" dirty="0"/>
              <a:t>🧸 </a:t>
            </a:r>
            <a:r>
              <a:rPr lang="vi-VN" b="1" dirty="0"/>
              <a:t>Bông:</a:t>
            </a:r>
            <a:r>
              <a:rPr lang="vi-VN" dirty="0"/>
              <a:t> Tuyệt vời! Vậy là mình nhớ hết rồi! </a:t>
            </a:r>
            <a:r>
              <a:rPr lang="en-US" dirty="0"/>
              <a:t>😊</a:t>
            </a:r>
          </a:p>
        </p:txBody>
      </p:sp>
    </p:spTree>
    <p:extLst>
      <p:ext uri="{BB962C8B-B14F-4D97-AF65-F5344CB8AC3E}">
        <p14:creationId xmlns:p14="http://schemas.microsoft.com/office/powerpoint/2010/main" val="3730210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89" t="11940" r="13022" b="13632"/>
          <a:stretch>
            <a:fillRect/>
          </a:stretch>
        </p:blipFill>
        <p:spPr>
          <a:xfrm>
            <a:off x="685800" y="-19050"/>
            <a:ext cx="7981950" cy="513905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52593" y="3257550"/>
            <a:ext cx="2191407" cy="188595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2667000" y="361950"/>
            <a:ext cx="32061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1219200" y="1153537"/>
            <a:ext cx="563816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en-US" sz="2400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GB" altLang="en-US" sz="2400" i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GB" altLang="en-US" sz="2400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400" i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GB" altLang="en-US" sz="2400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altLang="en-US" sz="2400" i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GB" altLang="en-US" sz="2400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400" i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GB" alt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GB" alt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GB" alt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GB" alt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4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GB" altLang="en-US" sz="2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4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GB" altLang="en-US" sz="2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altLang="en-US" sz="24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GB" alt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alt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GB" alt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r>
              <a:rPr lang="en-GB" alt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alt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4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GB" altLang="en-US" sz="2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4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GB" altLang="en-US" sz="2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4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GB" altLang="en-US" sz="2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4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GB" altLang="en-US" sz="2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GB" alt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GB" alt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GB" alt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GB" alt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4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GB" altLang="en-US" sz="2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4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GB" altLang="en-US" sz="2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4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GB" altLang="en-US" sz="2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4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GB" altLang="en-US" sz="2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4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altLang="en-US" sz="2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4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GB" altLang="en-US" sz="2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GB" alt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alt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GB" alt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4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GB" altLang="en-US" sz="2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4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GB" altLang="en-US" sz="2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4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GB" altLang="en-US" sz="2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GB" alt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GB" alt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GB" alt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GB" alt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GB" alt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GB" alt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GB" alt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GB" alt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GB" alt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GB" alt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GB" altLang="en-US" sz="2400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</a:t>
            </a:r>
            <a:r>
              <a:rPr lang="en-GB" altLang="en-US" sz="2400" i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Chuẩn</a:t>
            </a:r>
            <a:r>
              <a:rPr lang="en-GB" altLang="en-US" sz="2400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GB" altLang="en-US" sz="2400" i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bị</a:t>
            </a:r>
            <a:r>
              <a:rPr lang="en-GB" altLang="en-US" sz="2400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GB" altLang="en-US" sz="2400" i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GB" altLang="en-US" sz="2400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GB" altLang="en-US" sz="2400" i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mới</a:t>
            </a:r>
            <a:r>
              <a:rPr lang="en-GB" altLang="en-US" sz="2400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</a:t>
            </a:r>
            <a:r>
              <a:rPr lang="en-GB" alt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GB" alt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đọc</a:t>
            </a:r>
            <a:r>
              <a:rPr lang="en-GB" alt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GB" alt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trước</a:t>
            </a:r>
            <a:r>
              <a:rPr lang="en-GB" alt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GB" alt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toàn</a:t>
            </a:r>
            <a:r>
              <a:rPr lang="en-GB" alt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GB" alt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bộ</a:t>
            </a:r>
            <a:r>
              <a:rPr lang="en-GB" alt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GB" alt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nội</a:t>
            </a:r>
            <a:r>
              <a:rPr lang="en-GB" alt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dung </a:t>
            </a:r>
            <a:r>
              <a:rPr lang="en-GB" alt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mục</a:t>
            </a:r>
            <a:r>
              <a:rPr lang="en-GB" alt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GB" altLang="en-US" sz="2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II, III </a:t>
            </a:r>
            <a:r>
              <a:rPr lang="en-GB" altLang="en-US" sz="24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phần</a:t>
            </a:r>
            <a:r>
              <a:rPr lang="en-GB" altLang="en-US" sz="2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GB" altLang="en-US" sz="24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hình</a:t>
            </a:r>
            <a:r>
              <a:rPr lang="en-GB" altLang="en-US" sz="2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GB" altLang="en-US" sz="24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lập</a:t>
            </a:r>
            <a:r>
              <a:rPr lang="en-GB" altLang="en-US" sz="2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GB" altLang="en-US" sz="24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phương</a:t>
            </a:r>
            <a:r>
              <a:rPr lang="en-GB" altLang="en-US" sz="2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lang="en-GB" altLang="en-US" sz="24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altLang="en-US" sz="2400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GB" altLang="en-US" sz="2400" i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GB" altLang="en-US" sz="2400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400" i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GB" altLang="en-US" sz="2400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GB" alt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GB" alt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GB" alt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GB" alt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GB" alt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GB" alt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SGK – T </a:t>
            </a:r>
            <a:r>
              <a:rPr lang="en-GB" altLang="en-US" sz="2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</a:t>
            </a:r>
            <a:r>
              <a:rPr lang="en-GB" alt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99" y="833384"/>
            <a:ext cx="8064325" cy="33385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276" y="2724150"/>
            <a:ext cx="1483086" cy="2069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466725"/>
            <a:ext cx="1295400" cy="1599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Bế Cá Mini - Bể cá mini để bàn phong thủy văn phò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2571750"/>
            <a:ext cx="1905000" cy="202795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Hình lập phương là hình gì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11" r="34360"/>
          <a:stretch>
            <a:fillRect/>
          </a:stretch>
        </p:blipFill>
        <p:spPr bwMode="auto">
          <a:xfrm>
            <a:off x="7010400" y="322843"/>
            <a:ext cx="1643062" cy="216960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1335881" y="134618"/>
            <a:ext cx="401815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/>
                <a:ea typeface="Arial" panose="020B0604020202020204"/>
              </a:rPr>
              <a:t>Các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/>
                <a:ea typeface="Arial" panose="020B0604020202020204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/>
                <a:ea typeface="Arial" panose="020B0604020202020204"/>
              </a:rPr>
              <a:t>hình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/>
                <a:ea typeface="Arial" panose="020B0604020202020204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/>
                <a:ea typeface="Arial" panose="020B0604020202020204"/>
              </a:rPr>
              <a:t>ảnh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/>
                <a:ea typeface="Arial" panose="020B0604020202020204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/>
                <a:ea typeface="Arial" panose="020B0604020202020204"/>
              </a:rPr>
              <a:t>có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/>
                <a:ea typeface="Arial" panose="020B0604020202020204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/>
                <a:ea typeface="Arial" panose="020B0604020202020204"/>
              </a:rPr>
              <a:t>đặc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/>
                <a:ea typeface="Arial" panose="020B0604020202020204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/>
                <a:ea typeface="Arial" panose="020B0604020202020204"/>
              </a:rPr>
              <a:t>điểm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/>
                <a:ea typeface="Arial" panose="020B0604020202020204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/>
                <a:ea typeface="Arial" panose="020B0604020202020204"/>
              </a:rPr>
              <a:t>chung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/>
                <a:ea typeface="Arial" panose="020B0604020202020204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/>
                <a:ea typeface="Arial" panose="020B0604020202020204"/>
              </a:rPr>
              <a:t>là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/>
                <a:ea typeface="Arial" panose="020B0604020202020204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/>
                <a:ea typeface="Arial" panose="020B0604020202020204"/>
              </a:rPr>
              <a:t>đều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/>
                <a:ea typeface="Arial" panose="020B0604020202020204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/>
                <a:ea typeface="Arial" panose="020B0604020202020204"/>
              </a:rPr>
              <a:t>có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/>
                <a:ea typeface="Arial" panose="020B0604020202020204"/>
              </a:rPr>
              <a:t>:</a:t>
            </a:r>
          </a:p>
          <a:p>
            <a:r>
              <a:rPr lang="en-US" sz="2400" dirty="0">
                <a:solidFill>
                  <a:prstClr val="black"/>
                </a:solidFill>
                <a:latin typeface="Times New Roman" panose="02020603050405020304"/>
                <a:ea typeface="Arial" panose="020B0604020202020204"/>
              </a:rPr>
              <a:t> 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/>
                <a:ea typeface="Arial" panose="020B0604020202020204"/>
              </a:rPr>
              <a:t>            12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/>
                <a:ea typeface="Arial" panose="020B0604020202020204"/>
              </a:rPr>
              <a:t>cạnh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/>
                <a:ea typeface="Arial" panose="020B0604020202020204"/>
              </a:rPr>
              <a:t>. </a:t>
            </a:r>
          </a:p>
          <a:p>
            <a:r>
              <a:rPr lang="en-US" sz="2400" dirty="0" smtClean="0">
                <a:solidFill>
                  <a:prstClr val="black"/>
                </a:solidFill>
                <a:latin typeface="Times New Roman" panose="02020603050405020304"/>
                <a:ea typeface="Arial" panose="020B0604020202020204"/>
              </a:rPr>
              <a:t>             6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/>
                <a:ea typeface="Arial" panose="020B0604020202020204"/>
              </a:rPr>
              <a:t>mặt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/>
                <a:ea typeface="Arial" panose="020B0604020202020204"/>
              </a:rPr>
              <a:t>.  </a:t>
            </a:r>
          </a:p>
          <a:p>
            <a:r>
              <a:rPr lang="en-US" sz="2400" dirty="0" smtClean="0">
                <a:solidFill>
                  <a:prstClr val="black"/>
                </a:solidFill>
                <a:latin typeface="Times New Roman" panose="02020603050405020304"/>
                <a:ea typeface="Arial" panose="020B0604020202020204"/>
              </a:rPr>
              <a:t>             8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/>
                <a:ea typeface="Arial" panose="020B0604020202020204"/>
              </a:rPr>
              <a:t>đỉnh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/>
                <a:ea typeface="Arial" panose="020B0604020202020204"/>
              </a:rPr>
              <a:t>.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2400" y="2090933"/>
            <a:ext cx="556260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>
            <a:fillRect/>
          </a:stretch>
        </p:blipFill>
        <p:spPr>
          <a:xfrm>
            <a:off x="-228600" y="36368"/>
            <a:ext cx="1752600" cy="17526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8575" y="-6865"/>
            <a:ext cx="9144000" cy="5143500"/>
            <a:chOff x="0" y="0"/>
            <a:chExt cx="12192000" cy="6858000"/>
          </a:xfrm>
        </p:grpSpPr>
        <p:sp>
          <p:nvSpPr>
            <p:cNvPr id="3" name="Rectangle 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274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</p:grpSp>
      <p:sp>
        <p:nvSpPr>
          <p:cNvPr id="5" name="Rectangle 4"/>
          <p:cNvSpPr/>
          <p:nvPr/>
        </p:nvSpPr>
        <p:spPr>
          <a:xfrm>
            <a:off x="255052" y="1581150"/>
            <a:ext cx="6470746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HỘP CHỮ NHẬT. </a:t>
            </a:r>
          </a:p>
          <a:p>
            <a:pPr algn="ctr"/>
            <a:r>
              <a:rPr lang="en-U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LẬP PHƯƠNG</a:t>
            </a:r>
            <a:endParaRPr lang="en-US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0665" y="819150"/>
            <a:ext cx="260007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 BÀI 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Rectangle 4"/>
          <p:cNvSpPr/>
          <p:nvPr/>
        </p:nvSpPr>
        <p:spPr>
          <a:xfrm>
            <a:off x="2819400" y="15113"/>
            <a:ext cx="6125972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405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 HỌC TRỰC QUAN</a:t>
            </a:r>
          </a:p>
        </p:txBody>
      </p:sp>
      <p:sp>
        <p:nvSpPr>
          <p:cNvPr id="8" name="Rectangle 5"/>
          <p:cNvSpPr/>
          <p:nvPr/>
        </p:nvSpPr>
        <p:spPr>
          <a:xfrm>
            <a:off x="31631" y="104302"/>
            <a:ext cx="2674450" cy="577081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CHƯƠNG </a:t>
            </a:r>
            <a:r>
              <a:rPr lang="en-US" sz="3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endParaRPr lang="en-US" sz="32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Hình chữ nhật 8"/>
          <p:cNvSpPr/>
          <p:nvPr/>
        </p:nvSpPr>
        <p:spPr>
          <a:xfrm>
            <a:off x="2133600" y="3181350"/>
            <a:ext cx="1759392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05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5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endParaRPr lang="vi-VN" sz="405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75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875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  <p:bldP spid="9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/>
          <p:cNvSpPr/>
          <p:nvPr/>
        </p:nvSpPr>
        <p:spPr>
          <a:xfrm>
            <a:off x="726620" y="996043"/>
            <a:ext cx="3237355" cy="30861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963976" y="1802888"/>
            <a:ext cx="46781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kiến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endParaRPr lang="en-US" sz="3600" dirty="0">
              <a:solidFill>
                <a:prstClr val="black"/>
              </a:solidFill>
            </a:endParaRPr>
          </a:p>
        </p:txBody>
      </p:sp>
      <p:pic>
        <p:nvPicPr>
          <p:cNvPr id="4" name="Hình ảnh 3" descr="Ảnh có chứa văn bản, bảng trắng&#10;&#10;Mô tả được tạo tự độ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073" y="2674299"/>
            <a:ext cx="2186740" cy="2186740"/>
          </a:xfrm>
          <a:prstGeom prst="rect">
            <a:avLst/>
          </a:prstGeom>
        </p:spPr>
      </p:pic>
      <p:sp>
        <p:nvSpPr>
          <p:cNvPr id="6" name="Google Shape;157;p20"/>
          <p:cNvSpPr/>
          <p:nvPr/>
        </p:nvSpPr>
        <p:spPr>
          <a:xfrm>
            <a:off x="3963976" y="695755"/>
            <a:ext cx="1063185" cy="600576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 sz="1050"/>
          </a:p>
        </p:txBody>
      </p:sp>
      <p:sp>
        <p:nvSpPr>
          <p:cNvPr id="7" name="Google Shape;163;p20"/>
          <p:cNvSpPr/>
          <p:nvPr/>
        </p:nvSpPr>
        <p:spPr>
          <a:xfrm>
            <a:off x="4996984" y="454668"/>
            <a:ext cx="522521" cy="295194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 sz="1050"/>
          </a:p>
        </p:txBody>
      </p:sp>
      <p:sp>
        <p:nvSpPr>
          <p:cNvPr id="8" name="Google Shape;157;p20"/>
          <p:cNvSpPr/>
          <p:nvPr/>
        </p:nvSpPr>
        <p:spPr>
          <a:xfrm>
            <a:off x="5661293" y="864603"/>
            <a:ext cx="1283501" cy="685007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 sz="105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1"/>
          <p:cNvSpPr/>
          <p:nvPr/>
        </p:nvSpPr>
        <p:spPr>
          <a:xfrm>
            <a:off x="0" y="0"/>
            <a:ext cx="6340582" cy="461665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 err="1">
                <a:ln w="1905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dirty="0">
                <a:ln w="1905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…, </a:t>
            </a:r>
            <a:r>
              <a:rPr lang="en-US" sz="2400" dirty="0" err="1" smtClean="0">
                <a:ln w="1905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 smtClean="0">
                <a:ln w="1905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400" dirty="0" err="1" smtClean="0">
                <a:ln w="1905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 smtClean="0">
                <a:ln w="1905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1905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400" dirty="0" smtClean="0">
                <a:ln w="1905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1905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dirty="0" smtClean="0">
                <a:ln w="1905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1905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400" dirty="0" smtClean="0">
                <a:ln w="1905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1905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 smtClean="0">
                <a:ln w="1905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1905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dirty="0" smtClean="0">
                <a:ln w="1905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1905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endParaRPr lang="en-US" sz="2400" dirty="0">
              <a:ln w="1905">
                <a:solidFill>
                  <a:schemeClr val="accent1">
                    <a:lumMod val="50000"/>
                  </a:schemeClr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33338" y="1134130"/>
            <a:ext cx="1063112" cy="523220"/>
          </a:xfrm>
          <a:prstGeom prst="rect">
            <a:avLst/>
          </a:prstGeom>
          <a:solidFill>
            <a:srgbClr val="ED7D31">
              <a:lumMod val="75000"/>
            </a:srgbClr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kern="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*HĐ1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8810" y="-109840"/>
            <a:ext cx="1005190" cy="100519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30970" y="1190461"/>
            <a:ext cx="5912643" cy="23237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800" dirty="0" smtClean="0">
                <a:latin typeface="Times New Roman" panose="02020603050405020304"/>
                <a:ea typeface="Times New Roman" panose="02020603050405020304"/>
              </a:rPr>
              <a:t>         + </a:t>
            </a:r>
            <a:r>
              <a:rPr lang="en-US" sz="2800" dirty="0" err="1" smtClean="0">
                <a:latin typeface="Times New Roman" panose="02020603050405020304"/>
                <a:ea typeface="Times New Roman" panose="02020603050405020304"/>
              </a:rPr>
              <a:t>Vẽ</a:t>
            </a:r>
            <a:r>
              <a:rPr lang="en-US" sz="2800" dirty="0" smtClean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trên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giấy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kẻ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ô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vuông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6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hình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chữ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nhật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như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ở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hình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smtClean="0">
                <a:latin typeface="Times New Roman" panose="02020603050405020304"/>
                <a:ea typeface="Times New Roman" panose="02020603050405020304"/>
              </a:rPr>
              <a:t>1 (</a:t>
            </a:r>
            <a:r>
              <a:rPr lang="en-US" sz="2800" dirty="0" err="1" smtClean="0">
                <a:latin typeface="Times New Roman" panose="02020603050405020304"/>
                <a:ea typeface="Times New Roman" panose="02020603050405020304"/>
              </a:rPr>
              <a:t>các</a:t>
            </a:r>
            <a:r>
              <a:rPr lang="en-US" sz="2800" dirty="0" smtClean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 smtClean="0">
                <a:latin typeface="Times New Roman" panose="02020603050405020304"/>
                <a:ea typeface="Times New Roman" panose="02020603050405020304"/>
              </a:rPr>
              <a:t>em</a:t>
            </a:r>
            <a:r>
              <a:rPr lang="en-US" sz="2800" dirty="0" smtClean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 smtClean="0">
                <a:latin typeface="Times New Roman" panose="02020603050405020304"/>
                <a:ea typeface="Times New Roman" panose="02020603050405020304"/>
              </a:rPr>
              <a:t>đã</a:t>
            </a:r>
            <a:r>
              <a:rPr lang="en-US" sz="2800" dirty="0" smtClean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 smtClean="0">
                <a:latin typeface="Times New Roman" panose="02020603050405020304"/>
                <a:ea typeface="Times New Roman" panose="02020603050405020304"/>
              </a:rPr>
              <a:t>chuẩn</a:t>
            </a:r>
            <a:r>
              <a:rPr lang="en-US" sz="2800" dirty="0" smtClean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 smtClean="0">
                <a:latin typeface="Times New Roman" panose="02020603050405020304"/>
                <a:ea typeface="Times New Roman" panose="02020603050405020304"/>
              </a:rPr>
              <a:t>bị</a:t>
            </a:r>
            <a:r>
              <a:rPr lang="en-US" sz="2800" dirty="0" smtClean="0">
                <a:latin typeface="Times New Roman" panose="02020603050405020304"/>
                <a:ea typeface="Times New Roman" panose="02020603050405020304"/>
              </a:rPr>
              <a:t> ở </a:t>
            </a:r>
            <a:r>
              <a:rPr lang="en-US" sz="2800" dirty="0" err="1" smtClean="0">
                <a:latin typeface="Times New Roman" panose="02020603050405020304"/>
                <a:ea typeface="Times New Roman" panose="02020603050405020304"/>
              </a:rPr>
              <a:t>nhà</a:t>
            </a:r>
            <a:r>
              <a:rPr lang="en-US" sz="2800" dirty="0" smtClean="0">
                <a:latin typeface="Times New Roman" panose="02020603050405020304"/>
                <a:ea typeface="Times New Roman" panose="02020603050405020304"/>
              </a:rPr>
              <a:t>).</a:t>
            </a:r>
            <a:endParaRPr lang="en-US" sz="2800" dirty="0">
              <a:latin typeface="Times New Roman" panose="02020603050405020304"/>
              <a:ea typeface="Times New Roman" panose="02020603050405020304"/>
            </a:endParaRP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+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Cắt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rời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hai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đường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viền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của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hình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vẽ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và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gấp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lại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để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được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hình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khối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như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hình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2</a:t>
            </a:r>
            <a:r>
              <a:rPr lang="en-US" sz="2800" dirty="0" smtClean="0">
                <a:latin typeface="Times New Roman" panose="02020603050405020304"/>
                <a:ea typeface="Times New Roman" panose="02020603050405020304"/>
              </a:rPr>
              <a:t>.</a:t>
            </a:r>
            <a:endParaRPr lang="en-US" sz="2800" dirty="0">
              <a:latin typeface="Times New Roman" panose="02020603050405020304"/>
              <a:ea typeface="Times New Roman" panose="02020603050405020304"/>
            </a:endParaRPr>
          </a:p>
        </p:txBody>
      </p:sp>
      <p:pic>
        <p:nvPicPr>
          <p:cNvPr id="9" name="Picture 8"/>
          <p:cNvPicPr/>
          <p:nvPr/>
        </p:nvPicPr>
        <p:blipFill>
          <a:blip r:embed="rId3"/>
          <a:stretch>
            <a:fillRect/>
          </a:stretch>
        </p:blipFill>
        <p:spPr>
          <a:xfrm>
            <a:off x="6197601" y="3184173"/>
            <a:ext cx="1421130" cy="108204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5244" y="3429803"/>
            <a:ext cx="598884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-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Quan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sát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hình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2,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nêu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số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mặt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,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số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cạnh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,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số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đỉnh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của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hình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 smtClean="0">
                <a:latin typeface="Times New Roman" panose="02020603050405020304"/>
                <a:ea typeface="Times New Roman" panose="02020603050405020304"/>
              </a:rPr>
              <a:t>hộp</a:t>
            </a:r>
            <a:r>
              <a:rPr lang="en-US" sz="2800" dirty="0" smtClean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 smtClean="0">
                <a:latin typeface="Times New Roman" panose="02020603050405020304"/>
                <a:ea typeface="Times New Roman" panose="02020603050405020304"/>
              </a:rPr>
              <a:t>chữ</a:t>
            </a:r>
            <a:r>
              <a:rPr lang="en-US" sz="2800" dirty="0" smtClean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 smtClean="0">
                <a:latin typeface="Times New Roman" panose="02020603050405020304"/>
                <a:ea typeface="Times New Roman" panose="02020603050405020304"/>
              </a:rPr>
              <a:t>nhật</a:t>
            </a:r>
            <a:r>
              <a:rPr lang="en-US" sz="2800" dirty="0" smtClean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trên</a:t>
            </a:r>
            <a:r>
              <a:rPr lang="en-US" sz="2800" dirty="0" smtClean="0">
                <a:latin typeface="Times New Roman" panose="02020603050405020304"/>
                <a:ea typeface="Times New Roman" panose="02020603050405020304"/>
              </a:rPr>
              <a:t>.</a:t>
            </a:r>
            <a:endParaRPr lang="en-US" sz="2800" dirty="0">
              <a:effectLst/>
              <a:latin typeface="Times New Roman" panose="02020603050405020304"/>
              <a:ea typeface="Times New Roman" panose="02020603050405020304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04800" y="4423128"/>
            <a:ext cx="8670963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 b="1" i="1" dirty="0" err="1">
                <a:latin typeface="Times New Roman" panose="02020603050405020304"/>
                <a:ea typeface="Times New Roman" panose="02020603050405020304"/>
              </a:rPr>
              <a:t>Nhận</a:t>
            </a:r>
            <a:r>
              <a:rPr lang="en-US" sz="2800" b="1" i="1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b="1" i="1" dirty="0" err="1">
                <a:latin typeface="Times New Roman" panose="02020603050405020304"/>
                <a:ea typeface="Times New Roman" panose="02020603050405020304"/>
              </a:rPr>
              <a:t>xét</a:t>
            </a:r>
            <a:r>
              <a:rPr lang="en-US" sz="2800" b="1" i="1" dirty="0">
                <a:latin typeface="Times New Roman" panose="02020603050405020304"/>
                <a:ea typeface="Times New Roman" panose="02020603050405020304"/>
              </a:rPr>
              <a:t>: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Hình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hộp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chữ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nhật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 smtClean="0">
                <a:latin typeface="Times New Roman" panose="02020603050405020304"/>
                <a:ea typeface="Times New Roman" panose="02020603050405020304"/>
              </a:rPr>
              <a:t>có</a:t>
            </a:r>
            <a:r>
              <a:rPr lang="en-US" sz="2800" dirty="0" smtClean="0">
                <a:latin typeface="Times New Roman" panose="02020603050405020304"/>
                <a:ea typeface="Times New Roman" panose="02020603050405020304"/>
              </a:rPr>
              <a:t> 6 </a:t>
            </a:r>
            <a:r>
              <a:rPr lang="en-US" sz="2800" dirty="0" err="1" smtClean="0">
                <a:latin typeface="Times New Roman" panose="02020603050405020304"/>
                <a:ea typeface="Times New Roman" panose="02020603050405020304"/>
              </a:rPr>
              <a:t>mặt</a:t>
            </a:r>
            <a:r>
              <a:rPr lang="en-US" sz="2800" dirty="0" smtClean="0">
                <a:latin typeface="Times New Roman" panose="02020603050405020304"/>
                <a:ea typeface="Times New Roman" panose="02020603050405020304"/>
              </a:rPr>
              <a:t>, 12 </a:t>
            </a:r>
            <a:r>
              <a:rPr lang="en-US" sz="2800" dirty="0" err="1" smtClean="0">
                <a:latin typeface="Times New Roman" panose="02020603050405020304"/>
                <a:ea typeface="Times New Roman" panose="02020603050405020304"/>
              </a:rPr>
              <a:t>cạnh</a:t>
            </a:r>
            <a:r>
              <a:rPr lang="en-US" sz="2800" dirty="0" smtClean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 smtClean="0">
                <a:latin typeface="Times New Roman" panose="02020603050405020304"/>
                <a:ea typeface="Times New Roman" panose="02020603050405020304"/>
              </a:rPr>
              <a:t>và</a:t>
            </a:r>
            <a:r>
              <a:rPr lang="en-US" sz="2800" dirty="0" smtClean="0">
                <a:latin typeface="Times New Roman" panose="02020603050405020304"/>
                <a:ea typeface="Times New Roman" panose="02020603050405020304"/>
              </a:rPr>
              <a:t> 8 </a:t>
            </a:r>
            <a:r>
              <a:rPr lang="en-US" sz="2800" dirty="0" err="1" smtClean="0">
                <a:latin typeface="Times New Roman" panose="02020603050405020304"/>
                <a:ea typeface="Times New Roman" panose="02020603050405020304"/>
              </a:rPr>
              <a:t>đỉnh</a:t>
            </a:r>
            <a:r>
              <a:rPr lang="en-US" sz="2800" dirty="0" smtClean="0">
                <a:latin typeface="Times New Roman" panose="02020603050405020304"/>
                <a:ea typeface="Times New Roman" panose="02020603050405020304"/>
              </a:rPr>
              <a:t>. </a:t>
            </a:r>
            <a:endParaRPr lang="en-US" sz="2800" dirty="0"/>
          </a:p>
        </p:txBody>
      </p:sp>
      <p:sp>
        <p:nvSpPr>
          <p:cNvPr id="33" name="TextBox 32"/>
          <p:cNvSpPr txBox="1"/>
          <p:nvPr/>
        </p:nvSpPr>
        <p:spPr>
          <a:xfrm>
            <a:off x="-4763" y="514350"/>
            <a:ext cx="3249608" cy="523220"/>
          </a:xfrm>
          <a:prstGeom prst="rect">
            <a:avLst/>
          </a:prstGeom>
          <a:solidFill>
            <a:srgbClr val="FFC000">
              <a:lumMod val="40000"/>
              <a:lumOff val="60000"/>
            </a:srgbClr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5943600" y="1047750"/>
            <a:ext cx="3156585" cy="186118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  <p:bldP spid="3" grpId="0"/>
      <p:bldP spid="31" grpId="0" animBg="1"/>
      <p:bldP spid="3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>
            <a:fillRect/>
          </a:stretch>
        </p:blipFill>
        <p:spPr>
          <a:xfrm>
            <a:off x="8382000" y="61457"/>
            <a:ext cx="940866" cy="940866"/>
          </a:xfrm>
          <a:prstGeom prst="rect">
            <a:avLst/>
          </a:prstGeom>
        </p:spPr>
      </p:pic>
      <p:sp>
        <p:nvSpPr>
          <p:cNvPr id="4" name="Rectangle 11"/>
          <p:cNvSpPr/>
          <p:nvPr/>
        </p:nvSpPr>
        <p:spPr>
          <a:xfrm>
            <a:off x="0" y="0"/>
            <a:ext cx="6340582" cy="461665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 err="1">
                <a:ln w="1905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dirty="0">
                <a:ln w="1905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…, </a:t>
            </a:r>
            <a:r>
              <a:rPr lang="en-US" sz="2400" dirty="0" err="1" smtClean="0">
                <a:ln w="1905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 smtClean="0">
                <a:ln w="1905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400" dirty="0" err="1" smtClean="0">
                <a:ln w="1905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 smtClean="0">
                <a:ln w="1905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1905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400" dirty="0" smtClean="0">
                <a:ln w="1905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1905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dirty="0" smtClean="0">
                <a:ln w="1905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1905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400" dirty="0" smtClean="0">
                <a:ln w="1905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1905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 smtClean="0">
                <a:ln w="1905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1905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dirty="0" smtClean="0">
                <a:ln w="1905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1905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endParaRPr lang="en-US" sz="2400" dirty="0">
              <a:ln w="1905">
                <a:solidFill>
                  <a:schemeClr val="accent1">
                    <a:lumMod val="50000"/>
                  </a:schemeClr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3048000" y="1916884"/>
            <a:ext cx="3962400" cy="286466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066800" y="460728"/>
            <a:ext cx="6096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800" dirty="0" smtClean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 smtClean="0">
                <a:latin typeface="Times New Roman" panose="02020603050405020304"/>
                <a:ea typeface="Times New Roman" panose="02020603050405020304"/>
              </a:rPr>
              <a:t>Quan</a:t>
            </a:r>
            <a:r>
              <a:rPr lang="en-US" sz="2800" dirty="0" smtClean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sát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hình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3 SGK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trang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smtClean="0">
                <a:latin typeface="Times New Roman" panose="02020603050405020304"/>
                <a:ea typeface="Times New Roman" panose="02020603050405020304"/>
              </a:rPr>
              <a:t>76. </a:t>
            </a:r>
            <a:r>
              <a:rPr lang="en-US" sz="2800" dirty="0" err="1" smtClean="0">
                <a:latin typeface="Times New Roman" panose="02020603050405020304"/>
                <a:ea typeface="Times New Roman" panose="02020603050405020304"/>
              </a:rPr>
              <a:t>Đọc</a:t>
            </a:r>
            <a:r>
              <a:rPr lang="en-US" sz="2800" dirty="0" smtClean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tên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các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mặt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,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các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cạnh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và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các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đỉnh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của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hình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hình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hộp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chữ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 smtClean="0">
                <a:latin typeface="Times New Roman" panose="02020603050405020304"/>
                <a:ea typeface="Times New Roman" panose="02020603050405020304"/>
              </a:rPr>
              <a:t>nhật</a:t>
            </a:r>
            <a:r>
              <a:rPr lang="en-US" sz="2800" dirty="0" smtClean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 smtClean="0">
                <a:latin typeface="Times New Roman" panose="02020603050405020304"/>
                <a:ea typeface="Times New Roman" panose="02020603050405020304"/>
              </a:rPr>
              <a:t>đó</a:t>
            </a:r>
            <a:r>
              <a:rPr lang="en-US" sz="2800" dirty="0" smtClean="0">
                <a:latin typeface="Times New Roman" panose="02020603050405020304"/>
                <a:ea typeface="Times New Roman" panose="02020603050405020304"/>
              </a:rPr>
              <a:t>.</a:t>
            </a:r>
            <a:endParaRPr lang="en-US" sz="2800" dirty="0">
              <a:effectLst/>
              <a:latin typeface="Times New Roman" panose="02020603050405020304"/>
              <a:ea typeface="Times New Roman" panose="0202060305040502030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479103"/>
            <a:ext cx="1066800" cy="523220"/>
          </a:xfrm>
          <a:prstGeom prst="rect">
            <a:avLst/>
          </a:prstGeom>
          <a:solidFill>
            <a:srgbClr val="ED7D31">
              <a:lumMod val="75000"/>
            </a:srgbClr>
          </a:solidFill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kern="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*HĐ2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>
            <a:fillRect/>
          </a:stretch>
        </p:blipFill>
        <p:spPr>
          <a:xfrm>
            <a:off x="8382000" y="61457"/>
            <a:ext cx="940866" cy="940866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999438" y="463354"/>
            <a:ext cx="7839762" cy="954107"/>
            <a:chOff x="91687" y="955040"/>
            <a:chExt cx="5398294" cy="924292"/>
          </a:xfrm>
        </p:grpSpPr>
        <p:sp>
          <p:nvSpPr>
            <p:cNvPr id="2" name="Rectangle 2"/>
            <p:cNvSpPr>
              <a:spLocks noChangeArrowheads="1"/>
            </p:cNvSpPr>
            <p:nvPr/>
          </p:nvSpPr>
          <p:spPr bwMode="auto">
            <a:xfrm>
              <a:off x="91687" y="955040"/>
              <a:ext cx="5398294" cy="9242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spAutoFit/>
            </a:bodyPr>
            <a:lstStyle/>
            <a:p>
              <a:pPr lv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00" dirty="0" smtClean="0">
                  <a:solidFill>
                    <a:prstClr val="black"/>
                  </a:solidFill>
                  <a:latin typeface="Times New Roman" panose="02020603050405020304"/>
                  <a:ea typeface="Times New Roman" panose="02020603050405020304"/>
                </a:rPr>
                <a:t> </a:t>
              </a:r>
              <a:r>
                <a:rPr lang="en-US" sz="2800" dirty="0" err="1" smtClean="0">
                  <a:solidFill>
                    <a:prstClr val="black"/>
                  </a:solidFill>
                  <a:latin typeface="Times New Roman" panose="02020603050405020304"/>
                  <a:ea typeface="Times New Roman" panose="02020603050405020304"/>
                </a:rPr>
                <a:t>Quan</a:t>
              </a:r>
              <a:r>
                <a:rPr lang="en-US" sz="2800" dirty="0" smtClean="0">
                  <a:solidFill>
                    <a:prstClr val="black"/>
                  </a:solidFill>
                  <a:latin typeface="Times New Roman" panose="02020603050405020304"/>
                  <a:ea typeface="Times New Roman" panose="02020603050405020304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/>
                  <a:ea typeface="Times New Roman" panose="02020603050405020304"/>
                </a:rPr>
                <a:t>sát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/>
                  <a:ea typeface="Times New Roman" panose="02020603050405020304"/>
                </a:rPr>
                <a:t> </a:t>
              </a:r>
              <a:r>
                <a:rPr lang="en-US" sz="2800" dirty="0" smtClean="0">
                  <a:solidFill>
                    <a:prstClr val="black"/>
                  </a:solidFill>
                  <a:latin typeface="Times New Roman" panose="02020603050405020304"/>
                  <a:ea typeface="Times New Roman" panose="02020603050405020304"/>
                </a:rPr>
                <a:t>h</a:t>
              </a:r>
              <a:r>
                <a:rPr kumimoji="0" lang="fr-FR" sz="28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ình</a:t>
              </a:r>
              <a:r>
                <a:rPr kumimoji="0" lang="fr-FR" sz="2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fr-FR" sz="28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hộp</a:t>
              </a:r>
              <a:r>
                <a:rPr kumimoji="0" lang="fr-FR" sz="2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fr-FR" sz="28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chữ</a:t>
              </a:r>
              <a:r>
                <a:rPr kumimoji="0" lang="fr-FR" sz="2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fr-FR" sz="28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nhật</a:t>
              </a:r>
              <a:r>
                <a:rPr kumimoji="0" lang="fr-FR" sz="2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                               </a:t>
              </a:r>
            </a:p>
            <a:p>
              <a:pPr lv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2800" dirty="0" err="1" smtClean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fr-FR" sz="2800" dirty="0" smtClean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2800" dirty="0" err="1" smtClean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điền</a:t>
              </a:r>
              <a:r>
                <a:rPr lang="fr-FR" sz="2800" dirty="0" smtClean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2800" dirty="0" err="1" smtClean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fr-FR" sz="2800" dirty="0" smtClean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2800" dirty="0" err="1" smtClean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chỗ</a:t>
              </a:r>
              <a:r>
                <a:rPr lang="fr-FR" sz="2800" dirty="0" smtClean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2800" dirty="0" err="1" smtClean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trống</a:t>
              </a:r>
              <a:r>
                <a:rPr lang="fr-FR" sz="2800" dirty="0" smtClean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fr-FR" sz="2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endParaRPr kumimoji="0" lang="fr-F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3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423149465"/>
                </p:ext>
              </p:extLst>
            </p:nvPr>
          </p:nvGraphicFramePr>
          <p:xfrm>
            <a:off x="3010787" y="1122553"/>
            <a:ext cx="1849557" cy="25098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605" name="Equation" r:id="rId4" imgW="2425700" imgH="316865" progId="Equation.DSMT4">
                    <p:embed/>
                  </p:oleObj>
                </mc:Choice>
                <mc:Fallback>
                  <p:oleObj name="Equation" r:id="rId4" imgW="2425700" imgH="316865" progId="Equation.DSMT4">
                    <p:embed/>
                    <p:pic>
                      <p:nvPicPr>
                        <p:cNvPr id="0" name="Object 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10787" y="1122553"/>
                          <a:ext cx="1849557" cy="250984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7" name="Rectangle 11"/>
          <p:cNvSpPr/>
          <p:nvPr/>
        </p:nvSpPr>
        <p:spPr>
          <a:xfrm>
            <a:off x="0" y="0"/>
            <a:ext cx="6340582" cy="461665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 err="1">
                <a:ln w="1905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dirty="0">
                <a:ln w="1905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…, </a:t>
            </a:r>
            <a:r>
              <a:rPr lang="en-US" sz="2400" dirty="0" err="1" smtClean="0">
                <a:ln w="1905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 smtClean="0">
                <a:ln w="1905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400" dirty="0" err="1" smtClean="0">
                <a:ln w="1905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 smtClean="0">
                <a:ln w="1905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1905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400" dirty="0" smtClean="0">
                <a:ln w="1905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1905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dirty="0" smtClean="0">
                <a:ln w="1905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1905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400" dirty="0" smtClean="0">
                <a:ln w="1905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1905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 smtClean="0">
                <a:ln w="1905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1905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dirty="0" smtClean="0">
                <a:ln w="1905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1905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endParaRPr lang="en-US" sz="2400" dirty="0">
              <a:ln w="1905">
                <a:solidFill>
                  <a:schemeClr val="accent1">
                    <a:lumMod val="50000"/>
                  </a:schemeClr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479103"/>
            <a:ext cx="1063112" cy="523220"/>
          </a:xfrm>
          <a:prstGeom prst="rect">
            <a:avLst/>
          </a:prstGeom>
          <a:solidFill>
            <a:srgbClr val="ED7D31">
              <a:lumMod val="75000"/>
            </a:srgbClr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kern="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*HĐ2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4365306" y="1517650"/>
          <a:ext cx="8763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06" name="Equation" r:id="rId6" imgW="20726400" imgH="6705600" progId="Equation.DSMT4">
                  <p:embed/>
                </p:oleObj>
              </mc:Choice>
              <mc:Fallback>
                <p:oleObj name="Equation" r:id="rId6" imgW="20726400" imgH="6705600" progId="Equation.DSMT4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65306" y="1517650"/>
                        <a:ext cx="876300" cy="279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1738517" y="1508918"/>
          <a:ext cx="1128713" cy="296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07" name="Equation" r:id="rId8" imgW="27432000" imgH="7010400" progId="Equation.DSMT4">
                  <p:embed/>
                </p:oleObj>
              </mc:Choice>
              <mc:Fallback>
                <p:oleObj name="Equation" r:id="rId8" imgW="27432000" imgH="7010400" progId="Equation.DSMT4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38517" y="1508918"/>
                        <a:ext cx="1128713" cy="2968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2263565" y="1995626"/>
          <a:ext cx="1016000" cy="369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08" name="Equation" r:id="rId10" imgW="24384000" imgH="8229600" progId="Equation.DSMT4">
                  <p:embed/>
                </p:oleObj>
              </mc:Choice>
              <mc:Fallback>
                <p:oleObj name="Equation" r:id="rId10" imgW="24384000" imgH="8229600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3565" y="1995626"/>
                        <a:ext cx="1016000" cy="3698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3352800" y="1994039"/>
          <a:ext cx="1047750" cy="373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09" name="Equation" r:id="rId12" imgW="25298400" imgH="8229600" progId="Equation.DSMT4">
                  <p:embed/>
                </p:oleObj>
              </mc:Choice>
              <mc:Fallback>
                <p:oleObj name="Equation" r:id="rId12" imgW="25298400" imgH="8229600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2800" y="1994039"/>
                        <a:ext cx="1047750" cy="3730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/>
        </p:nvGraphicFramePr>
        <p:xfrm>
          <a:off x="4495800" y="1994039"/>
          <a:ext cx="1155700" cy="373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10" name="Equation" r:id="rId14" imgW="27736800" imgH="8229600" progId="Equation.DSMT4">
                  <p:embed/>
                </p:oleObj>
              </mc:Choice>
              <mc:Fallback>
                <p:oleObj name="Equation" r:id="rId14" imgW="27736800" imgH="822960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5800" y="1994039"/>
                        <a:ext cx="1155700" cy="3730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/>
        </p:nvGraphicFramePr>
        <p:xfrm>
          <a:off x="5760244" y="1984751"/>
          <a:ext cx="1062037" cy="303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11" name="Equation" r:id="rId16" imgW="25603200" imgH="6705600" progId="Equation.DSMT4">
                  <p:embed/>
                </p:oleObj>
              </mc:Choice>
              <mc:Fallback>
                <p:oleObj name="Equation" r:id="rId16" imgW="25603200" imgH="670560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60244" y="1984751"/>
                        <a:ext cx="1062037" cy="3032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0"/>
          <p:cNvSpPr>
            <a:spLocks noChangeArrowheads="1"/>
          </p:cNvSpPr>
          <p:nvPr/>
        </p:nvSpPr>
        <p:spPr bwMode="auto">
          <a:xfrm>
            <a:off x="19049" y="1395740"/>
            <a:ext cx="559480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……….,</a:t>
            </a:r>
            <a:r>
              <a:rPr kumimoji="0" lang="en-US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kumimoji="0" lang="en-US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kumimoji="0" lang="en-US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………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10"/>
          <p:cNvSpPr>
            <a:spLocks noChangeArrowheads="1"/>
          </p:cNvSpPr>
          <p:nvPr/>
        </p:nvSpPr>
        <p:spPr bwMode="auto">
          <a:xfrm>
            <a:off x="0" y="1918960"/>
            <a:ext cx="406233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ặt</a:t>
            </a:r>
            <a:r>
              <a:rPr kumimoji="0" lang="en-US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kumimoji="0" lang="en-US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……………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35718" y="2315557"/>
            <a:ext cx="420179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kumimoji="0" lang="en-US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……………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10"/>
          <p:cNvSpPr>
            <a:spLocks noChangeArrowheads="1"/>
          </p:cNvSpPr>
          <p:nvPr/>
        </p:nvSpPr>
        <p:spPr bwMode="auto">
          <a:xfrm>
            <a:off x="16668" y="2817346"/>
            <a:ext cx="420179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kumimoji="0" lang="en-US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……………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10"/>
          <p:cNvSpPr>
            <a:spLocks noChangeArrowheads="1"/>
          </p:cNvSpPr>
          <p:nvPr/>
        </p:nvSpPr>
        <p:spPr bwMode="auto">
          <a:xfrm>
            <a:off x="9525" y="3317169"/>
            <a:ext cx="355578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kumimoji="0" lang="en-US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……………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10"/>
          <p:cNvSpPr>
            <a:spLocks noChangeArrowheads="1"/>
          </p:cNvSpPr>
          <p:nvPr/>
        </p:nvSpPr>
        <p:spPr bwMode="auto">
          <a:xfrm>
            <a:off x="0" y="3840389"/>
            <a:ext cx="460574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r>
              <a:rPr kumimoji="0" lang="en-US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……………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3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en-US"/>
          </a:p>
        </p:txBody>
      </p:sp>
      <p:graphicFrame>
        <p:nvGraphicFramePr>
          <p:cNvPr id="28" name="Object 27"/>
          <p:cNvGraphicFramePr>
            <a:graphicFrameLocks noChangeAspect="1"/>
          </p:cNvGraphicFramePr>
          <p:nvPr/>
        </p:nvGraphicFramePr>
        <p:xfrm>
          <a:off x="2399695" y="2400954"/>
          <a:ext cx="5068887" cy="352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12" name="Equation" r:id="rId18" imgW="117652800" imgH="7924800" progId="Equation.DSMT4">
                  <p:embed/>
                </p:oleObj>
              </mc:Choice>
              <mc:Fallback>
                <p:oleObj name="Equation" r:id="rId18" imgW="117652800" imgH="7924800" progId="Equation.DSMT4">
                  <p:embed/>
                  <p:pic>
                    <p:nvPicPr>
                      <p:cNvPr id="0" name="Object 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99695" y="2400954"/>
                        <a:ext cx="5068887" cy="3524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Rectangle 3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en-US"/>
          </a:p>
        </p:txBody>
      </p:sp>
      <p:graphicFrame>
        <p:nvGraphicFramePr>
          <p:cNvPr id="30" name="Object 29"/>
          <p:cNvGraphicFramePr>
            <a:graphicFrameLocks noChangeAspect="1"/>
          </p:cNvGraphicFramePr>
          <p:nvPr/>
        </p:nvGraphicFramePr>
        <p:xfrm>
          <a:off x="2380238" y="2919173"/>
          <a:ext cx="2370138" cy="366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13" name="Equation" r:id="rId20" imgW="55473600" imgH="8229600" progId="Equation.DSMT4">
                  <p:embed/>
                </p:oleObj>
              </mc:Choice>
              <mc:Fallback>
                <p:oleObj name="Equation" r:id="rId20" imgW="55473600" imgH="8229600" progId="Equation.DSMT4">
                  <p:embed/>
                  <p:pic>
                    <p:nvPicPr>
                      <p:cNvPr id="0" name="Object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80238" y="2919173"/>
                        <a:ext cx="2370138" cy="3667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Rectangle 36"/>
          <p:cNvSpPr>
            <a:spLocks noChangeArrowheads="1"/>
          </p:cNvSpPr>
          <p:nvPr/>
        </p:nvSpPr>
        <p:spPr bwMode="auto">
          <a:xfrm>
            <a:off x="0" y="2444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en-US"/>
          </a:p>
        </p:txBody>
      </p:sp>
      <p:graphicFrame>
        <p:nvGraphicFramePr>
          <p:cNvPr id="32" name="Object 31"/>
          <p:cNvGraphicFramePr>
            <a:graphicFrameLocks noChangeAspect="1"/>
          </p:cNvGraphicFramePr>
          <p:nvPr/>
        </p:nvGraphicFramePr>
        <p:xfrm>
          <a:off x="1725613" y="3416854"/>
          <a:ext cx="2846387" cy="323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14" name="Equation" r:id="rId22" imgW="2848610" imgH="326390" progId="Equation.DSMT4">
                  <p:embed/>
                </p:oleObj>
              </mc:Choice>
              <mc:Fallback>
                <p:oleObj name="Equation" r:id="rId22" imgW="2848610" imgH="326390" progId="Equation.DSMT4">
                  <p:embed/>
                  <p:pic>
                    <p:nvPicPr>
                      <p:cNvPr id="0" name="Picture 2534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1725613" y="3416854"/>
                        <a:ext cx="2846387" cy="323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32"/>
          <p:cNvGraphicFramePr>
            <a:graphicFrameLocks noChangeAspect="1"/>
          </p:cNvGraphicFramePr>
          <p:nvPr/>
        </p:nvGraphicFramePr>
        <p:xfrm>
          <a:off x="2750134" y="3936899"/>
          <a:ext cx="2514600" cy="33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15" name="Equation" r:id="rId24" imgW="60350400" imgH="7924800" progId="Equation.DSMT4">
                  <p:embed/>
                </p:oleObj>
              </mc:Choice>
              <mc:Fallback>
                <p:oleObj name="Equation" r:id="rId24" imgW="60350400" imgH="7924800" progId="Equation.DSMT4">
                  <p:embed/>
                  <p:pic>
                    <p:nvPicPr>
                      <p:cNvPr id="0" name="Picture 2535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2750134" y="3936899"/>
                        <a:ext cx="2514600" cy="330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85" name="Picture 37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767509"/>
            <a:ext cx="3173901" cy="238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/>
      <p:bldP spid="23" grpId="0"/>
      <p:bldP spid="24" grpId="0"/>
      <p:bldP spid="25" grpId="0"/>
      <p:bldP spid="26" grpId="0"/>
      <p:bldP spid="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/>
          <p:cNvSpPr/>
          <p:nvPr/>
        </p:nvSpPr>
        <p:spPr>
          <a:xfrm>
            <a:off x="0" y="0"/>
            <a:ext cx="6340582" cy="461665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 err="1">
                <a:ln w="1905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dirty="0">
                <a:ln w="1905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…, </a:t>
            </a:r>
            <a:r>
              <a:rPr lang="en-US" sz="2400" dirty="0" err="1" smtClean="0">
                <a:ln w="1905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 smtClean="0">
                <a:ln w="1905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400" dirty="0" err="1" smtClean="0">
                <a:ln w="1905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 smtClean="0">
                <a:ln w="1905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1905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400" dirty="0" smtClean="0">
                <a:ln w="1905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1905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dirty="0" smtClean="0">
                <a:ln w="1905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1905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400" dirty="0" smtClean="0">
                <a:ln w="1905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1905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 smtClean="0">
                <a:ln w="1905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1905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dirty="0" smtClean="0">
                <a:ln w="1905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1905"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endParaRPr lang="en-US" sz="2400" dirty="0">
              <a:ln w="1905">
                <a:solidFill>
                  <a:schemeClr val="accent1">
                    <a:lumMod val="50000"/>
                  </a:schemeClr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6255" y="1086981"/>
            <a:ext cx="402474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800" dirty="0" err="1" smtClean="0">
                <a:latin typeface="Times New Roman" panose="02020603050405020304"/>
                <a:ea typeface="Times New Roman" panose="02020603050405020304"/>
              </a:rPr>
              <a:t>Các</a:t>
            </a:r>
            <a:r>
              <a:rPr lang="en-US" sz="2800" dirty="0" smtClean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 smtClean="0">
                <a:latin typeface="Times New Roman" panose="02020603050405020304"/>
                <a:ea typeface="Times New Roman" panose="02020603050405020304"/>
              </a:rPr>
              <a:t>em</a:t>
            </a:r>
            <a:r>
              <a:rPr lang="en-US" sz="2800" dirty="0" smtClean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quan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sát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hộp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phấn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ở 1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số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vị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trí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và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cho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biết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có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thể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nhìn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thấy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toàn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bộ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các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cạnh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,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các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mặt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,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các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đỉnh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của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hộp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phấn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latin typeface="Times New Roman" panose="02020603050405020304"/>
                <a:ea typeface="Times New Roman" panose="02020603050405020304"/>
              </a:rPr>
              <a:t>không</a:t>
            </a:r>
            <a:r>
              <a:rPr lang="en-US" sz="2800" dirty="0">
                <a:latin typeface="Times New Roman" panose="02020603050405020304"/>
                <a:ea typeface="Times New Roman" panose="02020603050405020304"/>
              </a:rPr>
              <a:t>?</a:t>
            </a:r>
            <a:endParaRPr lang="en-US" sz="2800" dirty="0">
              <a:effectLst/>
              <a:latin typeface="Times New Roman" panose="02020603050405020304"/>
              <a:ea typeface="Times New Roman" panose="02020603050405020304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599302"/>
            <a:ext cx="2321285" cy="3238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0" y="479103"/>
            <a:ext cx="1063112" cy="523220"/>
          </a:xfrm>
          <a:prstGeom prst="rect">
            <a:avLst/>
          </a:prstGeom>
          <a:solidFill>
            <a:srgbClr val="ED7D31">
              <a:lumMod val="75000"/>
            </a:srgbClr>
          </a:solidFill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2800" kern="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*HĐ2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219200" y="3840427"/>
            <a:ext cx="72546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</a:rPr>
              <a:t>=&gt; Ta </a:t>
            </a:r>
            <a:r>
              <a:rPr lang="en-US" sz="28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</a:rPr>
              <a:t>không</a:t>
            </a: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</a:rPr>
              <a:t>thể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</a:rPr>
              <a:t>nhìn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</a:rPr>
              <a:t>thấy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</a:rPr>
              <a:t>toàn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</a:rPr>
              <a:t>bộ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</a:rPr>
              <a:t>các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</a:rPr>
              <a:t>cạnh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</a:rPr>
              <a:t>,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</a:rPr>
              <a:t>các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</a:rPr>
              <a:t>mặt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</a:rPr>
              <a:t>,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</a:rPr>
              <a:t>các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</a:rPr>
              <a:t>đỉnh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</a:rPr>
              <a:t>của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</a:rPr>
              <a:t>hộp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</a:rPr>
              <a:t>phấn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</a:rPr>
              <a:t>đó</a:t>
            </a: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</a:rPr>
              <a:t>được</a:t>
            </a: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</a:rPr>
              <a:t>.</a:t>
            </a:r>
            <a:endParaRPr lang="en-US" sz="2800" dirty="0">
              <a:solidFill>
                <a:schemeClr val="accent2">
                  <a:lumMod val="75000"/>
                </a:schemeClr>
              </a:solidFill>
              <a:effectLst/>
              <a:latin typeface="Times New Roman" panose="02020603050405020304"/>
              <a:ea typeface="Times New Roman" panose="020206030504050203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UI/customUI14.xml>ID15 2022CD STT45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1309</Words>
  <Application>Microsoft Office PowerPoint</Application>
  <PresentationFormat>On-screen Show (16:9)</PresentationFormat>
  <Paragraphs>144</Paragraphs>
  <Slides>30</Slides>
  <Notes>4</Notes>
  <HiddenSlides>0</HiddenSlides>
  <MMClips>2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Arial</vt:lpstr>
      <vt:lpstr>Calibri</vt:lpstr>
      <vt:lpstr>Cambria Math</vt:lpstr>
      <vt:lpstr>MS Mincho</vt:lpstr>
      <vt:lpstr>Times New Roman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Thuan Nguyen Thi My</dc:creator>
  <cp:lastModifiedBy>admin</cp:lastModifiedBy>
  <cp:revision>254</cp:revision>
  <dcterms:created xsi:type="dcterms:W3CDTF">2021-07-22T17:31:00Z</dcterms:created>
  <dcterms:modified xsi:type="dcterms:W3CDTF">2026-01-12T06:10:37Z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FF4AE1BF3DCA494FA4809332B706E0E0</vt:lpwstr>
  </property>
  <property fmtid="{D5CDD505-2E9C-101B-9397-08002B2CF9AE}" pid="3" name="KSOProductBuildVer">
    <vt:lpwstr>1033-11.2.0.11191</vt:lpwstr>
  </property>
</Properties>
</file>