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omments/comment1.xml" ContentType="application/vnd.openxmlformats-officedocument.presentationml.comments+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8"/>
  </p:notesMasterIdLst>
  <p:sldIdLst>
    <p:sldId id="570" r:id="rId2"/>
    <p:sldId id="572" r:id="rId3"/>
    <p:sldId id="571" r:id="rId4"/>
    <p:sldId id="368" r:id="rId5"/>
    <p:sldId id="590" r:id="rId6"/>
    <p:sldId id="601" r:id="rId7"/>
    <p:sldId id="591" r:id="rId8"/>
    <p:sldId id="602" r:id="rId9"/>
    <p:sldId id="573" r:id="rId10"/>
    <p:sldId id="616" r:id="rId11"/>
    <p:sldId id="618" r:id="rId12"/>
    <p:sldId id="619" r:id="rId13"/>
    <p:sldId id="620" r:id="rId14"/>
    <p:sldId id="597" r:id="rId15"/>
    <p:sldId id="578" r:id="rId16"/>
    <p:sldId id="621" r:id="rId17"/>
    <p:sldId id="579" r:id="rId18"/>
    <p:sldId id="606" r:id="rId19"/>
    <p:sldId id="607" r:id="rId20"/>
    <p:sldId id="615" r:id="rId21"/>
    <p:sldId id="577" r:id="rId22"/>
    <p:sldId id="613" r:id="rId23"/>
    <p:sldId id="614" r:id="rId24"/>
    <p:sldId id="580" r:id="rId25"/>
    <p:sldId id="381" r:id="rId26"/>
    <p:sldId id="382" r:id="rId27"/>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RAN THI HIEP" initials="TTH" lastIdx="5" clrIdx="0">
    <p:extLst>
      <p:ext uri="{19B8F6BF-5375-455C-9EA6-DF929625EA0E}">
        <p15:presenceInfo xmlns:p15="http://schemas.microsoft.com/office/powerpoint/2012/main" userId="TRAN THI HIEP" providerId="None"/>
      </p:ext>
    </p:extLst>
  </p:cmAuthor>
  <p:cmAuthor id="2" name="FIREFLY" initials="F" lastIdx="10" clrIdx="1">
    <p:extLst>
      <p:ext uri="{19B8F6BF-5375-455C-9EA6-DF929625EA0E}">
        <p15:presenceInfo xmlns:p15="http://schemas.microsoft.com/office/powerpoint/2012/main" userId="e627aed3215be245" providerId="Windows Live"/>
      </p:ext>
    </p:extLst>
  </p:cmAuthor>
  <p:cmAuthor id="3" name="Administrator" initials="A" lastIdx="1" clrIdx="2">
    <p:extLst>
      <p:ext uri="{19B8F6BF-5375-455C-9EA6-DF929625EA0E}">
        <p15:presenceInfo xmlns:p15="http://schemas.microsoft.com/office/powerpoint/2012/main" userId="Administrato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00"/>
    <a:srgbClr val="006600"/>
    <a:srgbClr val="FF4FFF"/>
    <a:srgbClr val="0000CC"/>
    <a:srgbClr val="FF93FF"/>
    <a:srgbClr val="FFECAF"/>
    <a:srgbClr val="CC00CC"/>
    <a:srgbClr val="7F7F7F"/>
    <a:srgbClr val="E6E6E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2" d="100"/>
          <a:sy n="72" d="100"/>
        </p:scale>
        <p:origin x="660" y="5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s>
</file>

<file path=ppt/comments/comment1.xml><?xml version="1.0" encoding="utf-8"?>
<p:cmLst xmlns:a="http://schemas.openxmlformats.org/drawingml/2006/main" xmlns:r="http://schemas.openxmlformats.org/officeDocument/2006/relationships" xmlns:p="http://schemas.openxmlformats.org/presentationml/2006/main">
  <p:cm authorId="3" dt="2024-04-20T21:21:25.920" idx="1">
    <p:pos x="10" y="10"/>
    <p:text>Bấm vào nắp hộp quà sẽ mở ra câu hỏi tương ứng nhấp chuột trái sẽ hiện đáp án, bấm vào hộp quà sẽ mở xem được quà gì. Bấm Trở về sẽ về slide 19. Nhấp chuột trái vào thân hộp, hộp quà sẽ biến mất. Sau khi mở xong 3 hộp quà ấn mũi tên bên phải để đến slide 24</p:text>
    <p:extLst>
      <p:ext uri="{C676402C-5697-4E1C-873F-D02D1690AC5C}">
        <p15:threadingInfo xmlns:p15="http://schemas.microsoft.com/office/powerpoint/2012/main" timeZoneBias="-42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8D7292D-5B6E-4748-BD46-8839EDC60379}" type="datetimeFigureOut">
              <a:rPr lang="en-US" smtClean="0"/>
              <a:t>2/8/2024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6768A89-F29B-44A5-93B5-548F33E52508}" type="slidenum">
              <a:rPr lang="en-US" smtClean="0"/>
              <a:t>‹#›</a:t>
            </a:fld>
            <a:endParaRPr lang="en-US"/>
          </a:p>
        </p:txBody>
      </p:sp>
    </p:spTree>
    <p:extLst>
      <p:ext uri="{BB962C8B-B14F-4D97-AF65-F5344CB8AC3E}">
        <p14:creationId xmlns:p14="http://schemas.microsoft.com/office/powerpoint/2010/main" val="8495223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B979B6-8E7C-4E90-8C9D-F537DFD7086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830110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10"/>
          </p:nvPr>
        </p:nvSpPr>
        <p:spPr/>
        <p:txBody>
          <a:bodyPr/>
          <a:lstStyle/>
          <a:p>
            <a:fld id="{D6768A89-F29B-44A5-93B5-548F33E52508}" type="slidenum">
              <a:rPr lang="en-US" smtClean="0"/>
              <a:t>8</a:t>
            </a:fld>
            <a:endParaRPr lang="en-US"/>
          </a:p>
        </p:txBody>
      </p:sp>
    </p:spTree>
    <p:extLst>
      <p:ext uri="{BB962C8B-B14F-4D97-AF65-F5344CB8AC3E}">
        <p14:creationId xmlns:p14="http://schemas.microsoft.com/office/powerpoint/2010/main" val="36049928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10"/>
          </p:nvPr>
        </p:nvSpPr>
        <p:spPr/>
        <p:txBody>
          <a:bodyPr/>
          <a:lstStyle/>
          <a:p>
            <a:fld id="{D6768A89-F29B-44A5-93B5-548F33E52508}" type="slidenum">
              <a:rPr lang="en-US" smtClean="0"/>
              <a:t>9</a:t>
            </a:fld>
            <a:endParaRPr lang="en-US"/>
          </a:p>
        </p:txBody>
      </p:sp>
    </p:spTree>
    <p:extLst>
      <p:ext uri="{BB962C8B-B14F-4D97-AF65-F5344CB8AC3E}">
        <p14:creationId xmlns:p14="http://schemas.microsoft.com/office/powerpoint/2010/main" val="3949169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10"/>
          </p:nvPr>
        </p:nvSpPr>
        <p:spPr/>
        <p:txBody>
          <a:bodyPr/>
          <a:lstStyle/>
          <a:p>
            <a:fld id="{D6768A89-F29B-44A5-93B5-548F33E52508}" type="slidenum">
              <a:rPr lang="en-US" smtClean="0"/>
              <a:t>17</a:t>
            </a:fld>
            <a:endParaRPr lang="en-US"/>
          </a:p>
        </p:txBody>
      </p:sp>
    </p:spTree>
    <p:extLst>
      <p:ext uri="{BB962C8B-B14F-4D97-AF65-F5344CB8AC3E}">
        <p14:creationId xmlns:p14="http://schemas.microsoft.com/office/powerpoint/2010/main" val="16238322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B58BEAF2-D0A0-4EC4-BA9E-757DCCB683CF}" type="slidenum">
              <a:rPr kumimoji="0" lang="en-US" sz="1200" b="1" i="0" u="none" strike="noStrike" kern="1200" cap="none" spc="0" normalizeH="0" baseline="0" noProof="0" smtClean="0">
                <a:ln>
                  <a:noFill/>
                </a:ln>
                <a:solidFill>
                  <a:prstClr val="black"/>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20</a:t>
            </a:fld>
            <a:endParaRPr kumimoji="0" lang="en-US" sz="1200" b="1" i="0" u="none" strike="noStrike" kern="1200" cap="none" spc="0" normalizeH="0" baseline="0" noProof="0">
              <a:ln>
                <a:noFill/>
              </a:ln>
              <a:solidFill>
                <a:prstClr val="black"/>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3168262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10"/>
          </p:nvPr>
        </p:nvSpPr>
        <p:spPr/>
        <p:txBody>
          <a:bodyPr/>
          <a:lstStyle/>
          <a:p>
            <a:fld id="{D6768A89-F29B-44A5-93B5-548F33E52508}" type="slidenum">
              <a:rPr lang="en-US" smtClean="0"/>
              <a:t>22</a:t>
            </a:fld>
            <a:endParaRPr lang="en-US"/>
          </a:p>
        </p:txBody>
      </p:sp>
    </p:spTree>
    <p:extLst>
      <p:ext uri="{BB962C8B-B14F-4D97-AF65-F5344CB8AC3E}">
        <p14:creationId xmlns:p14="http://schemas.microsoft.com/office/powerpoint/2010/main" val="6151770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10"/>
          </p:nvPr>
        </p:nvSpPr>
        <p:spPr/>
        <p:txBody>
          <a:bodyPr/>
          <a:lstStyle/>
          <a:p>
            <a:fld id="{D6768A89-F29B-44A5-93B5-548F33E52508}" type="slidenum">
              <a:rPr lang="en-US" smtClean="0"/>
              <a:t>25</a:t>
            </a:fld>
            <a:endParaRPr lang="en-US"/>
          </a:p>
        </p:txBody>
      </p:sp>
    </p:spTree>
    <p:extLst>
      <p:ext uri="{BB962C8B-B14F-4D97-AF65-F5344CB8AC3E}">
        <p14:creationId xmlns:p14="http://schemas.microsoft.com/office/powerpoint/2010/main" val="22627767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268AE751-BC33-4D44-9EB8-F7A13F929D3E}" type="datetimeFigureOut">
              <a:rPr lang="en-US" smtClean="0"/>
              <a:pPr/>
              <a:t>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554624-F2E3-46CC-90C1-ED011B4189EB}" type="slidenum">
              <a:rPr lang="en-US" smtClean="0"/>
              <a:pPr/>
              <a:t>‹#›</a:t>
            </a:fld>
            <a:endParaRPr lang="en-US"/>
          </a:p>
        </p:txBody>
      </p:sp>
    </p:spTree>
    <p:extLst>
      <p:ext uri="{BB962C8B-B14F-4D97-AF65-F5344CB8AC3E}">
        <p14:creationId xmlns:p14="http://schemas.microsoft.com/office/powerpoint/2010/main" val="23574473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68AE751-BC33-4D44-9EB8-F7A13F929D3E}" type="datetimeFigureOut">
              <a:rPr lang="en-US" smtClean="0"/>
              <a:pPr/>
              <a:t>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554624-F2E3-46CC-90C1-ED011B4189EB}" type="slidenum">
              <a:rPr lang="en-US" smtClean="0"/>
              <a:pPr/>
              <a:t>‹#›</a:t>
            </a:fld>
            <a:endParaRPr lang="en-US"/>
          </a:p>
        </p:txBody>
      </p:sp>
    </p:spTree>
    <p:extLst>
      <p:ext uri="{BB962C8B-B14F-4D97-AF65-F5344CB8AC3E}">
        <p14:creationId xmlns:p14="http://schemas.microsoft.com/office/powerpoint/2010/main" val="15394845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68AE751-BC33-4D44-9EB8-F7A13F929D3E}" type="datetimeFigureOut">
              <a:rPr lang="en-US" smtClean="0"/>
              <a:pPr/>
              <a:t>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554624-F2E3-46CC-90C1-ED011B4189EB}" type="slidenum">
              <a:rPr lang="en-US" smtClean="0"/>
              <a:pPr/>
              <a:t>‹#›</a:t>
            </a:fld>
            <a:endParaRPr lang="en-US"/>
          </a:p>
        </p:txBody>
      </p:sp>
    </p:spTree>
    <p:extLst>
      <p:ext uri="{BB962C8B-B14F-4D97-AF65-F5344CB8AC3E}">
        <p14:creationId xmlns:p14="http://schemas.microsoft.com/office/powerpoint/2010/main" val="28571482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68AE751-BC33-4D44-9EB8-F7A13F929D3E}" type="datetimeFigureOut">
              <a:rPr lang="en-US" smtClean="0"/>
              <a:pPr/>
              <a:t>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554624-F2E3-46CC-90C1-ED011B4189EB}" type="slidenum">
              <a:rPr lang="en-US" smtClean="0"/>
              <a:pPr/>
              <a:t>‹#›</a:t>
            </a:fld>
            <a:endParaRPr lang="en-US"/>
          </a:p>
        </p:txBody>
      </p:sp>
    </p:spTree>
    <p:extLst>
      <p:ext uri="{BB962C8B-B14F-4D97-AF65-F5344CB8AC3E}">
        <p14:creationId xmlns:p14="http://schemas.microsoft.com/office/powerpoint/2010/main" val="39737904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68AE751-BC33-4D44-9EB8-F7A13F929D3E}" type="datetimeFigureOut">
              <a:rPr lang="en-US" smtClean="0"/>
              <a:pPr/>
              <a:t>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554624-F2E3-46CC-90C1-ED011B4189EB}" type="slidenum">
              <a:rPr lang="en-US" smtClean="0"/>
              <a:pPr/>
              <a:t>‹#›</a:t>
            </a:fld>
            <a:endParaRPr lang="en-US"/>
          </a:p>
        </p:txBody>
      </p:sp>
    </p:spTree>
    <p:extLst>
      <p:ext uri="{BB962C8B-B14F-4D97-AF65-F5344CB8AC3E}">
        <p14:creationId xmlns:p14="http://schemas.microsoft.com/office/powerpoint/2010/main" val="29224388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68AE751-BC33-4D44-9EB8-F7A13F929D3E}" type="datetimeFigureOut">
              <a:rPr lang="en-US" smtClean="0"/>
              <a:pPr/>
              <a:t>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5554624-F2E3-46CC-90C1-ED011B4189EB}" type="slidenum">
              <a:rPr lang="en-US" smtClean="0"/>
              <a:pPr/>
              <a:t>‹#›</a:t>
            </a:fld>
            <a:endParaRPr lang="en-US"/>
          </a:p>
        </p:txBody>
      </p:sp>
    </p:spTree>
    <p:extLst>
      <p:ext uri="{BB962C8B-B14F-4D97-AF65-F5344CB8AC3E}">
        <p14:creationId xmlns:p14="http://schemas.microsoft.com/office/powerpoint/2010/main" val="41335964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68AE751-BC33-4D44-9EB8-F7A13F929D3E}" type="datetimeFigureOut">
              <a:rPr lang="en-US" smtClean="0"/>
              <a:pPr/>
              <a:t>2/8/2024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5554624-F2E3-46CC-90C1-ED011B4189EB}" type="slidenum">
              <a:rPr lang="en-US" smtClean="0"/>
              <a:pPr/>
              <a:t>‹#›</a:t>
            </a:fld>
            <a:endParaRPr lang="en-US"/>
          </a:p>
        </p:txBody>
      </p:sp>
    </p:spTree>
    <p:extLst>
      <p:ext uri="{BB962C8B-B14F-4D97-AF65-F5344CB8AC3E}">
        <p14:creationId xmlns:p14="http://schemas.microsoft.com/office/powerpoint/2010/main" val="25527237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68AE751-BC33-4D44-9EB8-F7A13F929D3E}" type="datetimeFigureOut">
              <a:rPr lang="en-US" smtClean="0"/>
              <a:pPr/>
              <a:t>2/8/2024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5554624-F2E3-46CC-90C1-ED011B4189EB}" type="slidenum">
              <a:rPr lang="en-US" smtClean="0"/>
              <a:pPr/>
              <a:t>‹#›</a:t>
            </a:fld>
            <a:endParaRPr lang="en-US"/>
          </a:p>
        </p:txBody>
      </p:sp>
    </p:spTree>
    <p:extLst>
      <p:ext uri="{BB962C8B-B14F-4D97-AF65-F5344CB8AC3E}">
        <p14:creationId xmlns:p14="http://schemas.microsoft.com/office/powerpoint/2010/main" val="38044769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68AE751-BC33-4D44-9EB8-F7A13F929D3E}" type="datetimeFigureOut">
              <a:rPr lang="en-US" smtClean="0"/>
              <a:pPr/>
              <a:t>2/8/2024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5554624-F2E3-46CC-90C1-ED011B4189EB}" type="slidenum">
              <a:rPr lang="en-US" smtClean="0"/>
              <a:pPr/>
              <a:t>‹#›</a:t>
            </a:fld>
            <a:endParaRPr lang="en-US"/>
          </a:p>
        </p:txBody>
      </p:sp>
    </p:spTree>
    <p:extLst>
      <p:ext uri="{BB962C8B-B14F-4D97-AF65-F5344CB8AC3E}">
        <p14:creationId xmlns:p14="http://schemas.microsoft.com/office/powerpoint/2010/main" val="33475244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68AE751-BC33-4D44-9EB8-F7A13F929D3E}" type="datetimeFigureOut">
              <a:rPr lang="en-US" smtClean="0"/>
              <a:pPr/>
              <a:t>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5554624-F2E3-46CC-90C1-ED011B4189EB}" type="slidenum">
              <a:rPr lang="en-US" smtClean="0"/>
              <a:pPr/>
              <a:t>‹#›</a:t>
            </a:fld>
            <a:endParaRPr lang="en-US"/>
          </a:p>
        </p:txBody>
      </p:sp>
    </p:spTree>
    <p:extLst>
      <p:ext uri="{BB962C8B-B14F-4D97-AF65-F5344CB8AC3E}">
        <p14:creationId xmlns:p14="http://schemas.microsoft.com/office/powerpoint/2010/main" val="5260095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68AE751-BC33-4D44-9EB8-F7A13F929D3E}" type="datetimeFigureOut">
              <a:rPr lang="en-US" smtClean="0"/>
              <a:pPr/>
              <a:t>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5554624-F2E3-46CC-90C1-ED011B4189EB}" type="slidenum">
              <a:rPr lang="en-US" smtClean="0"/>
              <a:pPr/>
              <a:t>‹#›</a:t>
            </a:fld>
            <a:endParaRPr lang="en-US"/>
          </a:p>
        </p:txBody>
      </p:sp>
    </p:spTree>
    <p:extLst>
      <p:ext uri="{BB962C8B-B14F-4D97-AF65-F5344CB8AC3E}">
        <p14:creationId xmlns:p14="http://schemas.microsoft.com/office/powerpoint/2010/main" val="21804511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1000" b="-1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8AE751-BC33-4D44-9EB8-F7A13F929D3E}" type="datetimeFigureOut">
              <a:rPr lang="en-US" smtClean="0"/>
              <a:pPr/>
              <a:t>2/8/2024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5554624-F2E3-46CC-90C1-ED011B4189EB}" type="slidenum">
              <a:rPr lang="en-US" smtClean="0"/>
              <a:pPr/>
              <a:t>‹#›</a:t>
            </a:fld>
            <a:endParaRPr lang="en-US"/>
          </a:p>
        </p:txBody>
      </p:sp>
    </p:spTree>
    <p:extLst>
      <p:ext uri="{BB962C8B-B14F-4D97-AF65-F5344CB8AC3E}">
        <p14:creationId xmlns:p14="http://schemas.microsoft.com/office/powerpoint/2010/main" val="25988571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image" Target="../media/image26.png"/><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1.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34.png"/><Relationship Id="rId7" Type="http://schemas.openxmlformats.org/officeDocument/2006/relationships/image" Target="../media/image37.png"/><Relationship Id="rId2" Type="http://schemas.openxmlformats.org/officeDocument/2006/relationships/image" Target="../media/image33.png"/><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image" Target="../media/image38.png"/><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4.png"/><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45.png"/></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image" Target="../media/image47.png"/><Relationship Id="rId1" Type="http://schemas.openxmlformats.org/officeDocument/2006/relationships/slideLayout" Target="../slideLayouts/slideLayout2.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 Id="rId9" Type="http://schemas.openxmlformats.org/officeDocument/2006/relationships/image" Target="../media/image32.png"/></Relationships>
</file>

<file path=ppt/slides/_rels/slide1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56.wmf"/><Relationship Id="rId2" Type="http://schemas.openxmlformats.org/officeDocument/2006/relationships/image" Target="../media/image55.png"/><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2.xml.rels><?xml version="1.0" encoding="UTF-8" standalone="yes"?>
<Relationships xmlns="http://schemas.openxmlformats.org/package/2006/relationships"><Relationship Id="rId3" Type="http://schemas.openxmlformats.org/officeDocument/2006/relationships/image" Target="../media/image4.svg"/><Relationship Id="rId7" Type="http://schemas.openxmlformats.org/officeDocument/2006/relationships/image" Target="../media/image8.sv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sv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8" Type="http://schemas.openxmlformats.org/officeDocument/2006/relationships/image" Target="../media/image61.png"/><Relationship Id="rId13" Type="http://schemas.openxmlformats.org/officeDocument/2006/relationships/slide" Target="slide24.xml"/><Relationship Id="rId3" Type="http://schemas.openxmlformats.org/officeDocument/2006/relationships/image" Target="../media/image57.jpeg"/><Relationship Id="rId7" Type="http://schemas.openxmlformats.org/officeDocument/2006/relationships/image" Target="../media/image60.png"/><Relationship Id="rId12" Type="http://schemas.openxmlformats.org/officeDocument/2006/relationships/slide" Target="slide23.xml"/><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59.png"/><Relationship Id="rId11" Type="http://schemas.openxmlformats.org/officeDocument/2006/relationships/slide" Target="slide22.xml"/><Relationship Id="rId5" Type="http://schemas.openxmlformats.org/officeDocument/2006/relationships/slide" Target="slide25.xml"/><Relationship Id="rId10" Type="http://schemas.openxmlformats.org/officeDocument/2006/relationships/slide" Target="slide21.xml"/><Relationship Id="rId4" Type="http://schemas.openxmlformats.org/officeDocument/2006/relationships/image" Target="../media/image58.gif"/><Relationship Id="rId9" Type="http://schemas.openxmlformats.org/officeDocument/2006/relationships/image" Target="../media/image62.png"/><Relationship Id="rId14" Type="http://schemas.openxmlformats.org/officeDocument/2006/relationships/comments" Target="../comments/comment1.xml"/></Relationships>
</file>

<file path=ppt/slides/_rels/slide2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slide" Target="slide20.xml"/><Relationship Id="rId5" Type="http://schemas.openxmlformats.org/officeDocument/2006/relationships/image" Target="../media/image65.png"/><Relationship Id="rId4" Type="http://schemas.openxmlformats.org/officeDocument/2006/relationships/image" Target="../media/image64.png"/></Relationships>
</file>

<file path=ppt/slides/_rels/slide22.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slide" Target="slide20.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s>
</file>

<file path=ppt/slides/_rels/slide23.xml.rels><?xml version="1.0" encoding="UTF-8" standalone="yes"?>
<Relationships xmlns="http://schemas.openxmlformats.org/package/2006/relationships"><Relationship Id="rId3" Type="http://schemas.openxmlformats.org/officeDocument/2006/relationships/image" Target="../media/image69.png"/><Relationship Id="rId7" Type="http://schemas.openxmlformats.org/officeDocument/2006/relationships/slide" Target="slide20.xml"/><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71.png"/><Relationship Id="rId5" Type="http://schemas.openxmlformats.org/officeDocument/2006/relationships/slide" Target="slide16.xml"/><Relationship Id="rId4" Type="http://schemas.openxmlformats.org/officeDocument/2006/relationships/image" Target="../media/image70.png"/></Relationships>
</file>

<file path=ppt/slides/_rels/slide24.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72.png"/><Relationship Id="rId5" Type="http://schemas.openxmlformats.org/officeDocument/2006/relationships/image" Target="../media/image67.png"/><Relationship Id="rId4" Type="http://schemas.openxmlformats.org/officeDocument/2006/relationships/slide" Target="slide20.xml"/></Relationships>
</file>

<file path=ppt/slides/_rels/slide25.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2.xml"/><Relationship Id="rId4" Type="http://schemas.openxmlformats.org/officeDocument/2006/relationships/image" Target="../media/image76.jpeg"/></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png"/><Relationship Id="rId3" Type="http://schemas.openxmlformats.org/officeDocument/2006/relationships/hyperlink" Target="https://www.publicdomainpictures.net/en/view-image.php?image=317882&amp;picture=abstract-background" TargetMode="External"/><Relationship Id="rId7" Type="http://schemas.openxmlformats.org/officeDocument/2006/relationships/hyperlink" Target="https://www.wisc-online.com/assetrepository/viewasset?id=1508" TargetMode="External"/><Relationship Id="rId12" Type="http://schemas.openxmlformats.org/officeDocument/2006/relationships/image" Target="../media/image16.png"/><Relationship Id="rId2" Type="http://schemas.openxmlformats.org/officeDocument/2006/relationships/image" Target="../media/image9.jpeg"/><Relationship Id="rId1" Type="http://schemas.openxmlformats.org/officeDocument/2006/relationships/slideLayout" Target="../slideLayouts/slideLayout2.xml"/><Relationship Id="rId6" Type="http://schemas.openxmlformats.org/officeDocument/2006/relationships/image" Target="../media/image11.jpeg"/><Relationship Id="rId11" Type="http://schemas.openxmlformats.org/officeDocument/2006/relationships/image" Target="../media/image15.png"/><Relationship Id="rId5" Type="http://schemas.openxmlformats.org/officeDocument/2006/relationships/hyperlink" Target="http://www.allwhitebackground.com/colorful-background-images.html" TargetMode="External"/><Relationship Id="rId10" Type="http://schemas.openxmlformats.org/officeDocument/2006/relationships/image" Target="../media/image14.png"/><Relationship Id="rId4" Type="http://schemas.openxmlformats.org/officeDocument/2006/relationships/image" Target="../media/image10.jpeg"/><Relationship Id="rId9" Type="http://schemas.openxmlformats.org/officeDocument/2006/relationships/image" Target="../media/image13.png"/></Relationships>
</file>

<file path=ppt/slides/_rels/slide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19.png"/><Relationship Id="rId7" Type="http://schemas.openxmlformats.org/officeDocument/2006/relationships/image" Target="../media/image6.svg"/><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 Id="rId9" Type="http://schemas.openxmlformats.org/officeDocument/2006/relationships/image" Target="../media/image8.svg"/></Relationships>
</file>

<file path=ppt/slides/_rels/slide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slideLayout" Target="../slideLayouts/slideLayout7.xml"/><Relationship Id="rId7" Type="http://schemas.openxmlformats.org/officeDocument/2006/relationships/image" Target="../media/image23.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2.png"/><Relationship Id="rId5" Type="http://schemas.openxmlformats.org/officeDocument/2006/relationships/audio" Target="../media/audio1.wav"/><Relationship Id="rId4" Type="http://schemas.openxmlformats.org/officeDocument/2006/relationships/notesSlide" Target="../notesSlides/notesSlide2.xml"/><Relationship Id="rId9" Type="http://schemas.openxmlformats.org/officeDocument/2006/relationships/image" Target="../media/image24.png"/></Relationships>
</file>

<file path=ppt/slides/_rels/slide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hỗ dành sẵn cho Nội dung 4"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71528377-7ACF-46B8-9189-905EFCEFA86C}"/>
              </a:ext>
            </a:extLst>
          </p:cNvPr>
          <p:cNvPicPr>
            <a:picLocks noChangeAspect="1"/>
          </p:cNvPicPr>
          <p:nvPr/>
        </p:nvPicPr>
        <p:blipFill rotWithShape="1">
          <a:blip r:embed="rId2">
            <a:extLst>
              <a:ext uri="{28A0092B-C50C-407E-A947-70E740481C1C}">
                <a14:useLocalDpi xmlns:a14="http://schemas.microsoft.com/office/drawing/2010/main" val="0"/>
              </a:ext>
            </a:extLst>
          </a:blip>
          <a:srcRect l="7294"/>
          <a:stretch/>
        </p:blipFill>
        <p:spPr>
          <a:xfrm>
            <a:off x="-10664" y="9"/>
            <a:ext cx="12191999" cy="6857991"/>
          </a:xfrm>
          <a:prstGeom prst="rect">
            <a:avLst/>
          </a:prstGeom>
        </p:spPr>
      </p:pic>
      <p:sp>
        <p:nvSpPr>
          <p:cNvPr id="10" name="Hộp Văn bản 9"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BC2202BE-FB57-4E81-83EF-0EA40E864761}"/>
              </a:ext>
            </a:extLst>
          </p:cNvPr>
          <p:cNvSpPr txBox="1"/>
          <p:nvPr/>
        </p:nvSpPr>
        <p:spPr>
          <a:xfrm>
            <a:off x="204293" y="2386625"/>
            <a:ext cx="3634282" cy="1015663"/>
          </a:xfrm>
          <a:prstGeom prst="rect">
            <a:avLst/>
          </a:prstGeom>
          <a:noFill/>
        </p:spPr>
        <p:txBody>
          <a:bodyPr wrap="square" rtlCol="0">
            <a:spAutoFit/>
          </a:bodyPr>
          <a:lstStyle/>
          <a:p>
            <a:pPr algn="ctr" defTabSz="914377">
              <a:spcAft>
                <a:spcPts val="600"/>
              </a:spcAft>
            </a:pPr>
            <a:r>
              <a:rPr lang="en-US" sz="6000" b="1">
                <a:solidFill>
                  <a:srgbClr val="C00000"/>
                </a:solidFill>
                <a:latin typeface="Times New Roman" panose="02020603050405020304" pitchFamily="18" charset="0"/>
                <a:cs typeface="Times New Roman" panose="02020603050405020304" pitchFamily="18" charset="0"/>
              </a:rPr>
              <a:t>TOÁN 9</a:t>
            </a:r>
            <a:endParaRPr lang="en-US" sz="6000" b="1" dirty="0">
              <a:solidFill>
                <a:srgbClr val="C00000"/>
              </a:solidFill>
              <a:latin typeface="Times New Roman" panose="02020603050405020304" pitchFamily="18" charset="0"/>
              <a:cs typeface="Times New Roman" panose="02020603050405020304" pitchFamily="18" charset="0"/>
            </a:endParaRPr>
          </a:p>
        </p:txBody>
      </p:sp>
      <p:sp>
        <p:nvSpPr>
          <p:cNvPr id="11" name="Hộp Văn bản 10"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D2B28935-FE08-4EA8-AA06-C7169869F84A}"/>
              </a:ext>
            </a:extLst>
          </p:cNvPr>
          <p:cNvSpPr txBox="1"/>
          <p:nvPr/>
        </p:nvSpPr>
        <p:spPr>
          <a:xfrm>
            <a:off x="3050" y="6150104"/>
            <a:ext cx="12179809" cy="707886"/>
          </a:xfrm>
          <a:prstGeom prst="rect">
            <a:avLst/>
          </a:prstGeom>
          <a:noFill/>
        </p:spPr>
        <p:txBody>
          <a:bodyPr wrap="square" rtlCol="0">
            <a:spAutoFit/>
          </a:bodyPr>
          <a:lstStyle/>
          <a:p>
            <a:pPr algn="ctr" defTabSz="914377">
              <a:spcAft>
                <a:spcPts val="600"/>
              </a:spcAft>
            </a:pPr>
            <a:r>
              <a:rPr lang="en-US" sz="4000" b="1" dirty="0">
                <a:solidFill>
                  <a:srgbClr val="C00000"/>
                </a:solidFill>
                <a:latin typeface="Times New Roman" panose="02020603050405020304" pitchFamily="18" charset="0"/>
                <a:cs typeface="Times New Roman" panose="02020603050405020304" pitchFamily="18" charset="0"/>
              </a:rPr>
              <a:t>NĂM HỌC</a:t>
            </a:r>
            <a:r>
              <a:rPr lang="en-US" sz="4000" b="1">
                <a:solidFill>
                  <a:srgbClr val="C00000"/>
                </a:solidFill>
                <a:latin typeface="Times New Roman" panose="02020603050405020304" pitchFamily="18" charset="0"/>
                <a:cs typeface="Times New Roman" panose="02020603050405020304" pitchFamily="18" charset="0"/>
              </a:rPr>
              <a:t>: 2024 - 2025</a:t>
            </a:r>
            <a:endParaRPr lang="en-US" sz="4000" b="1" dirty="0">
              <a:solidFill>
                <a:srgbClr val="C00000"/>
              </a:solidFill>
              <a:latin typeface="Times New Roman" panose="02020603050405020304" pitchFamily="18" charset="0"/>
              <a:cs typeface="Times New Roman" panose="02020603050405020304" pitchFamily="18" charset="0"/>
            </a:endParaRPr>
          </a:p>
        </p:txBody>
      </p:sp>
      <p:sp>
        <p:nvSpPr>
          <p:cNvPr id="2" name="Hộp Văn bản 8"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45A84F8C-0ABB-A3D8-A8A3-C7C7DE0C9483}"/>
              </a:ext>
            </a:extLst>
          </p:cNvPr>
          <p:cNvSpPr txBox="1"/>
          <p:nvPr/>
        </p:nvSpPr>
        <p:spPr>
          <a:xfrm>
            <a:off x="133350" y="4684437"/>
            <a:ext cx="6439728" cy="1538883"/>
          </a:xfrm>
          <a:prstGeom prst="rect">
            <a:avLst/>
          </a:prstGeom>
          <a:noFill/>
        </p:spPr>
        <p:txBody>
          <a:bodyPr wrap="square" rtlCol="0">
            <a:spAutoFit/>
          </a:bodyPr>
          <a:lstStyle/>
          <a:p>
            <a:pPr defTabSz="914377">
              <a:spcAft>
                <a:spcPts val="600"/>
              </a:spcAft>
            </a:pPr>
            <a:r>
              <a:rPr lang="en-US" sz="2800" b="1" dirty="0">
                <a:solidFill>
                  <a:srgbClr val="002060"/>
                </a:solidFill>
                <a:latin typeface="Times New Roman" panose="02020603050405020304" pitchFamily="18" charset="0"/>
                <a:cs typeface="Times New Roman" panose="02020603050405020304" pitchFamily="18" charset="0"/>
              </a:rPr>
              <a:t>ZALO GVSB: H</a:t>
            </a:r>
            <a:r>
              <a:rPr lang="vi-VN" sz="2800" b="1" dirty="0">
                <a:solidFill>
                  <a:srgbClr val="002060"/>
                </a:solidFill>
                <a:latin typeface="Times New Roman" panose="02020603050405020304" pitchFamily="18" charset="0"/>
                <a:cs typeface="Times New Roman" panose="02020603050405020304" pitchFamily="18" charset="0"/>
              </a:rPr>
              <a:t>ư</a:t>
            </a:r>
            <a:r>
              <a:rPr lang="en-US" sz="2800" b="1" dirty="0" err="1">
                <a:solidFill>
                  <a:srgbClr val="002060"/>
                </a:solidFill>
                <a:latin typeface="Times New Roman" panose="02020603050405020304" pitchFamily="18" charset="0"/>
                <a:cs typeface="Times New Roman" panose="02020603050405020304" pitchFamily="18" charset="0"/>
              </a:rPr>
              <a:t>ơng</a:t>
            </a:r>
            <a:r>
              <a:rPr lang="en-US" sz="2800" b="1" dirty="0">
                <a:solidFill>
                  <a:srgbClr val="002060"/>
                </a:solidFill>
                <a:latin typeface="Times New Roman" panose="02020603050405020304" pitchFamily="18" charset="0"/>
                <a:cs typeface="Times New Roman" panose="02020603050405020304" pitchFamily="18" charset="0"/>
              </a:rPr>
              <a:t> Dainty</a:t>
            </a:r>
          </a:p>
          <a:p>
            <a:pPr defTabSz="914377">
              <a:spcAft>
                <a:spcPts val="600"/>
              </a:spcAft>
            </a:pPr>
            <a:r>
              <a:rPr lang="en-US" sz="2800" b="1" dirty="0">
                <a:solidFill>
                  <a:srgbClr val="002060"/>
                </a:solidFill>
                <a:latin typeface="Times New Roman" panose="02020603050405020304" pitchFamily="18" charset="0"/>
                <a:cs typeface="Times New Roman" panose="02020603050405020304" pitchFamily="18" charset="0"/>
              </a:rPr>
              <a:t>ZALO GVPB 1: Lan Anh</a:t>
            </a:r>
          </a:p>
          <a:p>
            <a:pPr defTabSz="914377">
              <a:spcAft>
                <a:spcPts val="600"/>
              </a:spcAft>
            </a:pPr>
            <a:r>
              <a:rPr lang="en-US" sz="2800" b="1" dirty="0">
                <a:solidFill>
                  <a:srgbClr val="002060"/>
                </a:solidFill>
                <a:latin typeface="Times New Roman" panose="02020603050405020304" pitchFamily="18" charset="0"/>
                <a:cs typeface="Times New Roman" panose="02020603050405020304" pitchFamily="18" charset="0"/>
              </a:rPr>
              <a:t>ZALO GVPB 2: </a:t>
            </a:r>
            <a:r>
              <a:rPr lang="en-US" sz="2800" b="1" dirty="0" err="1">
                <a:solidFill>
                  <a:srgbClr val="002060"/>
                </a:solidFill>
                <a:latin typeface="Times New Roman" panose="02020603050405020304" pitchFamily="18" charset="0"/>
                <a:cs typeface="Times New Roman" panose="02020603050405020304" pitchFamily="18" charset="0"/>
              </a:rPr>
              <a:t>Phùng</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Thị</a:t>
            </a:r>
            <a:r>
              <a:rPr lang="en-US" sz="2800" b="1" dirty="0">
                <a:solidFill>
                  <a:srgbClr val="002060"/>
                </a:solidFill>
                <a:latin typeface="Times New Roman" panose="02020603050405020304" pitchFamily="18" charset="0"/>
                <a:cs typeface="Times New Roman" panose="02020603050405020304" pitchFamily="18" charset="0"/>
              </a:rPr>
              <a:t> Mai </a:t>
            </a:r>
            <a:r>
              <a:rPr lang="en-US" sz="2800" b="1" dirty="0" err="1">
                <a:solidFill>
                  <a:srgbClr val="002060"/>
                </a:solidFill>
                <a:latin typeface="Times New Roman" panose="02020603050405020304" pitchFamily="18" charset="0"/>
                <a:cs typeface="Times New Roman" panose="02020603050405020304" pitchFamily="18" charset="0"/>
              </a:rPr>
              <a:t>Duyên</a:t>
            </a:r>
            <a:endParaRPr lang="en-US" sz="2800" b="1" dirty="0">
              <a:solidFill>
                <a:srgbClr val="002060"/>
              </a:solidFill>
              <a:latin typeface="Times New Roman" panose="02020603050405020304" pitchFamily="18" charset="0"/>
              <a:cs typeface="Times New Roman" panose="02020603050405020304" pitchFamily="18" charset="0"/>
            </a:endParaRPr>
          </a:p>
        </p:txBody>
      </p:sp>
      <p:sp>
        <p:nvSpPr>
          <p:cNvPr id="4" name="Hộp Văn bản 11"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13AC0B02-5D75-D7CA-3E91-F132A5C6CD6B}"/>
              </a:ext>
            </a:extLst>
          </p:cNvPr>
          <p:cNvSpPr txBox="1"/>
          <p:nvPr/>
        </p:nvSpPr>
        <p:spPr>
          <a:xfrm>
            <a:off x="-7617" y="175841"/>
            <a:ext cx="12188952" cy="1077218"/>
          </a:xfrm>
          <a:prstGeom prst="rect">
            <a:avLst/>
          </a:prstGeom>
          <a:noFill/>
        </p:spPr>
        <p:txBody>
          <a:bodyPr wrap="square" rtlCol="0">
            <a:spAutoFit/>
          </a:bodyPr>
          <a:lstStyle/>
          <a:p>
            <a:pPr defTabSz="914377"/>
            <a:r>
              <a:rPr lang="en-US" sz="3200" b="1">
                <a:solidFill>
                  <a:srgbClr val="C00000"/>
                </a:solidFill>
                <a:latin typeface="Times New Roman" panose="02020603050405020304" pitchFamily="18" charset="0"/>
                <a:cs typeface="Times New Roman" panose="02020603050405020304" pitchFamily="18" charset="0"/>
              </a:rPr>
              <a:t>PHÒNG GIÁO DỤC VÀ ĐÀO TẠO ………….</a:t>
            </a:r>
          </a:p>
          <a:p>
            <a:pPr defTabSz="914377"/>
            <a:r>
              <a:rPr lang="en-US" sz="3200" b="1">
                <a:solidFill>
                  <a:srgbClr val="C00000"/>
                </a:solidFill>
                <a:latin typeface="Times New Roman" panose="02020603050405020304" pitchFamily="18" charset="0"/>
                <a:cs typeface="Times New Roman" panose="02020603050405020304" pitchFamily="18" charset="0"/>
              </a:rPr>
              <a:t>TRƯỜNG TRUNG HỌC CƠ SỞ ………………</a:t>
            </a:r>
          </a:p>
        </p:txBody>
      </p:sp>
      <p:sp>
        <p:nvSpPr>
          <p:cNvPr id="3" name="Hộp Văn bản 8"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E7656ECE-B401-E3E6-0C01-98F8EEF8792A}"/>
              </a:ext>
            </a:extLst>
          </p:cNvPr>
          <p:cNvSpPr txBox="1"/>
          <p:nvPr/>
        </p:nvSpPr>
        <p:spPr>
          <a:xfrm>
            <a:off x="277364" y="3286088"/>
            <a:ext cx="11781286" cy="1077218"/>
          </a:xfrm>
          <a:prstGeom prst="rect">
            <a:avLst/>
          </a:prstGeom>
          <a:noFill/>
        </p:spPr>
        <p:txBody>
          <a:bodyPr wrap="square" rtlCol="0">
            <a:spAutoFit/>
          </a:bodyPr>
          <a:lstStyle/>
          <a:p>
            <a:pPr defTabSz="914377">
              <a:spcAft>
                <a:spcPts val="600"/>
              </a:spcAft>
            </a:pPr>
            <a:r>
              <a:rPr lang="en-US" sz="3200" b="1" dirty="0">
                <a:solidFill>
                  <a:srgbClr val="FF0000"/>
                </a:solidFill>
                <a:latin typeface="Times New Roman" panose="02020603050405020304" pitchFamily="18" charset="0"/>
                <a:cs typeface="Times New Roman" panose="02020603050405020304" pitchFamily="18" charset="0"/>
              </a:rPr>
              <a:t>LƯU Ý: THẦY, CÔ SOẠN TRÊN FILE MẪU NÀY (NỀN XANH BẢNG, TIÊU ĐỀ CHỮ VÀNG, NỘI DUNG CHỮ TRẮNG.</a:t>
            </a:r>
          </a:p>
        </p:txBody>
      </p:sp>
    </p:spTree>
    <p:extLst>
      <p:ext uri="{BB962C8B-B14F-4D97-AF65-F5344CB8AC3E}">
        <p14:creationId xmlns:p14="http://schemas.microsoft.com/office/powerpoint/2010/main" val="21438861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2" name="Rectangle 1" descr="OPL20U25GSXzBJYl68kk8uQGfFKzs7yb1M4KJWUiLk6ZEvGF+qCIPSnY57AbBFCvTWID07 2024 T9 CD 06565+K4lPs7H94VUqPe2XwIsfPRnrXQE//QTEXxb8/8N4CNc6FpgZahzpTjFhMzSA7T/nHJa11DE8Ng2TP3iAmRczFlmslSuUNOgUeb6yRvs0="/>
              <p:cNvSpPr/>
              <p:nvPr/>
            </p:nvSpPr>
            <p:spPr>
              <a:xfrm>
                <a:off x="326065" y="181571"/>
                <a:ext cx="11624930" cy="1053494"/>
              </a:xfrm>
              <a:prstGeom prst="rect">
                <a:avLst/>
              </a:prstGeom>
            </p:spPr>
            <p:txBody>
              <a:bodyPr wrap="square">
                <a:spAutoFit/>
              </a:bodyPr>
              <a:lstStyle/>
              <a:p>
                <a:r>
                  <a:rPr lang="en-US" sz="2800" b="1" dirty="0">
                    <a:solidFill>
                      <a:schemeClr val="accent4"/>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chemeClr val="accent4"/>
                    </a:solidFill>
                    <a:latin typeface="Times New Roman" panose="02020603050405020304" pitchFamily="18" charset="0"/>
                    <a:ea typeface="Calibri" panose="020F0502020204030204" pitchFamily="34" charset="0"/>
                    <a:cs typeface="Times New Roman" panose="02020603050405020304" pitchFamily="18" charset="0"/>
                  </a:rPr>
                  <a:t>Ví</a:t>
                </a:r>
                <a:r>
                  <a:rPr lang="en-US" sz="2800" b="1" dirty="0">
                    <a:solidFill>
                      <a:schemeClr val="accent4"/>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chemeClr val="accent4"/>
                    </a:solidFill>
                    <a:latin typeface="Times New Roman" panose="02020603050405020304" pitchFamily="18" charset="0"/>
                    <a:ea typeface="Calibri" panose="020F0502020204030204" pitchFamily="34" charset="0"/>
                    <a:cs typeface="Times New Roman" panose="02020603050405020304" pitchFamily="18" charset="0"/>
                  </a:rPr>
                  <a:t>dụ</a:t>
                </a:r>
                <a:r>
                  <a:rPr lang="en-US" sz="2800" b="1" dirty="0">
                    <a:solidFill>
                      <a:schemeClr val="accent4"/>
                    </a:solidFill>
                    <a:latin typeface="Times New Roman" panose="02020603050405020304" pitchFamily="18" charset="0"/>
                    <a:ea typeface="Calibri" panose="020F0502020204030204" pitchFamily="34" charset="0"/>
                    <a:cs typeface="Times New Roman" panose="02020603050405020304" pitchFamily="18" charset="0"/>
                  </a:rPr>
                  <a:t> 2 (SGK –20): </a:t>
                </a:r>
                <a:r>
                  <a:rPr lang="en-US" sz="28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Giải</a:t>
                </a:r>
                <a:r>
                  <a:rPr lang="en-US" sz="28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hệ</a:t>
                </a:r>
                <a:r>
                  <a:rPr lang="en-US" sz="28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phương</a:t>
                </a:r>
                <a:r>
                  <a:rPr lang="en-US" sz="28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trình</a:t>
                </a:r>
                <a:r>
                  <a:rPr lang="en-US" sz="28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a:t>
                </a:r>
                <a:r>
                  <a:rPr lang="en-US" sz="2800" dirty="0">
                    <a:solidFill>
                      <a:schemeClr val="bg1"/>
                    </a:solidFill>
                    <a:latin typeface="Times New Roman" panose="02020603050405020304" pitchFamily="18" charset="0"/>
                    <a:cs typeface="Times New Roman" panose="02020603050405020304" pitchFamily="18" charset="0"/>
                  </a:rPr>
                  <a:t> </a:t>
                </a:r>
                <a14:m>
                  <m:oMath xmlns:m="http://schemas.openxmlformats.org/officeDocument/2006/math">
                    <m:d>
                      <m:dPr>
                        <m:begChr m:val="{"/>
                        <m:endChr m:val=""/>
                        <m:ctrlPr>
                          <a:rPr lang="en-US" sz="2800" i="1">
                            <a:solidFill>
                              <a:schemeClr val="bg1"/>
                            </a:solidFill>
                            <a:latin typeface="Cambria Math" panose="02040503050406030204" pitchFamily="18" charset="0"/>
                          </a:rPr>
                        </m:ctrlPr>
                      </m:dPr>
                      <m:e>
                        <m:eqArr>
                          <m:eqArrPr>
                            <m:ctrlPr>
                              <a:rPr lang="en-US" sz="2800" i="1">
                                <a:solidFill>
                                  <a:schemeClr val="bg1"/>
                                </a:solidFill>
                                <a:latin typeface="Cambria Math" panose="02040503050406030204" pitchFamily="18" charset="0"/>
                              </a:rPr>
                            </m:ctrlPr>
                          </m:eqArrPr>
                          <m:e>
                            <m:r>
                              <a:rPr lang="en-US" sz="2800" i="1">
                                <a:solidFill>
                                  <a:schemeClr val="bg1"/>
                                </a:solidFill>
                                <a:latin typeface="Cambria Math" panose="02040503050406030204" pitchFamily="18" charset="0"/>
                                <a:cs typeface="Times New Roman" panose="02020603050405020304" pitchFamily="18" charset="0"/>
                              </a:rPr>
                              <m:t> 3</m:t>
                            </m:r>
                            <m:r>
                              <a:rPr lang="en-US" sz="2800" i="1">
                                <a:solidFill>
                                  <a:schemeClr val="bg1"/>
                                </a:solidFill>
                                <a:latin typeface="Cambria Math" panose="02040503050406030204" pitchFamily="18" charset="0"/>
                                <a:cs typeface="Times New Roman" panose="02020603050405020304" pitchFamily="18" charset="0"/>
                              </a:rPr>
                              <m:t>𝑥</m:t>
                            </m:r>
                            <m:r>
                              <a:rPr lang="en-US" sz="2800" i="1">
                                <a:solidFill>
                                  <a:schemeClr val="bg1"/>
                                </a:solidFill>
                                <a:latin typeface="Cambria Math" panose="02040503050406030204" pitchFamily="18" charset="0"/>
                                <a:cs typeface="Times New Roman" panose="02020603050405020304" pitchFamily="18" charset="0"/>
                              </a:rPr>
                              <m:t>+12</m:t>
                            </m:r>
                            <m:r>
                              <a:rPr lang="en-US" sz="2800" i="1">
                                <a:solidFill>
                                  <a:schemeClr val="bg1"/>
                                </a:solidFill>
                                <a:latin typeface="Cambria Math" panose="02040503050406030204" pitchFamily="18" charset="0"/>
                                <a:cs typeface="Times New Roman" panose="02020603050405020304" pitchFamily="18" charset="0"/>
                              </a:rPr>
                              <m:t>𝑦</m:t>
                            </m:r>
                            <m:r>
                              <a:rPr lang="en-US" sz="2800" i="1">
                                <a:solidFill>
                                  <a:schemeClr val="bg1"/>
                                </a:solidFill>
                                <a:latin typeface="Cambria Math" panose="02040503050406030204" pitchFamily="18" charset="0"/>
                                <a:cs typeface="Times New Roman" panose="02020603050405020304" pitchFamily="18" charset="0"/>
                              </a:rPr>
                              <m:t>=−5   (1)</m:t>
                            </m:r>
                          </m:e>
                          <m:e>
                            <m:r>
                              <m:rPr>
                                <m:nor/>
                              </m:rPr>
                              <a:rPr lang="en-US" sz="2800" b="0" i="1" smtClean="0">
                                <a:solidFill>
                                  <a:schemeClr val="bg1"/>
                                </a:solidFill>
                                <a:latin typeface="Cambria Math" panose="02040503050406030204" pitchFamily="18" charset="0"/>
                                <a:cs typeface="Times New Roman" panose="02020603050405020304" pitchFamily="18" charset="0"/>
                              </a:rPr>
                              <m:t>         </m:t>
                            </m:r>
                            <m:r>
                              <m:rPr>
                                <m:nor/>
                              </m:rPr>
                              <a:rPr lang="en-US" sz="2800" i="1">
                                <a:solidFill>
                                  <a:schemeClr val="bg1"/>
                                </a:solidFill>
                                <a:latin typeface="Times New Roman" panose="02020603050405020304" pitchFamily="18" charset="0"/>
                                <a:cs typeface="Times New Roman" panose="02020603050405020304" pitchFamily="18" charset="0"/>
                              </a:rPr>
                              <m:t>x</m:t>
                            </m:r>
                            <m:r>
                              <m:rPr>
                                <m:nor/>
                              </m:rPr>
                              <a:rPr lang="en-US" sz="2800" i="1">
                                <a:solidFill>
                                  <a:schemeClr val="bg1"/>
                                </a:solidFill>
                                <a:latin typeface="Times New Roman" panose="02020603050405020304" pitchFamily="18" charset="0"/>
                                <a:cs typeface="Times New Roman" panose="02020603050405020304" pitchFamily="18" charset="0"/>
                              </a:rPr>
                              <m:t> </m:t>
                            </m:r>
                            <m:r>
                              <m:rPr>
                                <m:nor/>
                              </m:rPr>
                              <a:rPr lang="en-US" sz="2800">
                                <a:solidFill>
                                  <a:schemeClr val="bg1"/>
                                </a:solidFill>
                                <a:latin typeface="Times New Roman" panose="02020603050405020304" pitchFamily="18" charset="0"/>
                                <a:cs typeface="Times New Roman" panose="02020603050405020304" pitchFamily="18" charset="0"/>
                              </a:rPr>
                              <m:t>+4</m:t>
                            </m:r>
                            <m:r>
                              <m:rPr>
                                <m:nor/>
                              </m:rPr>
                              <a:rPr lang="en-US" sz="2800" i="1">
                                <a:solidFill>
                                  <a:schemeClr val="bg1"/>
                                </a:solidFill>
                                <a:latin typeface="Times New Roman" panose="02020603050405020304" pitchFamily="18" charset="0"/>
                                <a:cs typeface="Times New Roman" panose="02020603050405020304" pitchFamily="18" charset="0"/>
                              </a:rPr>
                              <m:t>y</m:t>
                            </m:r>
                            <m:r>
                              <m:rPr>
                                <m:nor/>
                              </m:rPr>
                              <a:rPr lang="en-US" sz="2800">
                                <a:solidFill>
                                  <a:schemeClr val="bg1"/>
                                </a:solidFill>
                                <a:latin typeface="Times New Roman" panose="02020603050405020304" pitchFamily="18" charset="0"/>
                                <a:cs typeface="Times New Roman" panose="02020603050405020304" pitchFamily="18" charset="0"/>
                              </a:rPr>
                              <m:t> = 3</m:t>
                            </m:r>
                            <m:r>
                              <a:rPr lang="en-US" sz="2800" i="1">
                                <a:solidFill>
                                  <a:schemeClr val="bg1"/>
                                </a:solidFill>
                                <a:latin typeface="Cambria Math" panose="02040503050406030204" pitchFamily="18" charset="0"/>
                                <a:cs typeface="Times New Roman" panose="02020603050405020304" pitchFamily="18" charset="0"/>
                              </a:rPr>
                              <m:t>     </m:t>
                            </m:r>
                            <m:r>
                              <a:rPr lang="en-US" sz="2800" b="0" i="1" smtClean="0">
                                <a:solidFill>
                                  <a:schemeClr val="bg1"/>
                                </a:solidFill>
                                <a:latin typeface="Cambria Math" panose="02040503050406030204" pitchFamily="18" charset="0"/>
                                <a:cs typeface="Times New Roman" panose="02020603050405020304" pitchFamily="18" charset="0"/>
                              </a:rPr>
                              <m:t>   </m:t>
                            </m:r>
                            <m:r>
                              <a:rPr lang="en-US" sz="2800" i="1">
                                <a:solidFill>
                                  <a:schemeClr val="bg1"/>
                                </a:solidFill>
                                <a:latin typeface="Cambria Math" panose="02040503050406030204" pitchFamily="18" charset="0"/>
                                <a:cs typeface="Times New Roman" panose="02020603050405020304" pitchFamily="18" charset="0"/>
                              </a:rPr>
                              <m:t> (2)</m:t>
                            </m:r>
                          </m:e>
                        </m:eqArr>
                      </m:e>
                    </m:d>
                  </m:oMath>
                </a14:m>
                <a:endParaRPr lang="en-US" sz="2800" dirty="0"/>
              </a:p>
            </p:txBody>
          </p:sp>
        </mc:Choice>
        <mc:Fallback>
          <p:sp>
            <p:nvSpPr>
              <p:cNvPr id="2" name="Rectangle 1" descr="OPL20U25GSXzBJYl68kk8uQGfFKzs7yb1M4KJWUiLk6ZEvGF+qCIPSnY57AbBFCvTWID07 2024 T9 CD 06565+K4lPs7H94VUqPe2XwIsfPRnrXQE//QTEXxb8/8N4CNc6FpgZahzpTjFhMzSA7T/nHJa11DE8Ng2TP3iAmRczFlmslSuUNOgUeb6yRvs0="/>
              <p:cNvSpPr>
                <a:spLocks noRot="1" noChangeAspect="1" noMove="1" noResize="1" noEditPoints="1" noAdjustHandles="1" noChangeArrowheads="1" noChangeShapeType="1" noTextEdit="1"/>
              </p:cNvSpPr>
              <p:nvPr/>
            </p:nvSpPr>
            <p:spPr>
              <a:xfrm>
                <a:off x="326065" y="181571"/>
                <a:ext cx="11624930" cy="1053494"/>
              </a:xfrm>
              <a:prstGeom prst="rect">
                <a:avLst/>
              </a:prstGeom>
              <a:blipFill>
                <a:blip r:embed="rId2"/>
                <a:stretch>
                  <a:fillRect l="-1049"/>
                </a:stretch>
              </a:blipFill>
            </p:spPr>
            <p:txBody>
              <a:bodyPr/>
              <a:lstStyle/>
              <a:p>
                <a:r>
                  <a:rPr lang="en-US">
                    <a:noFill/>
                  </a:rPr>
                  <a:t> </a:t>
                </a:r>
              </a:p>
            </p:txBody>
          </p:sp>
        </mc:Fallback>
      </mc:AlternateContent>
      <p:sp>
        <p:nvSpPr>
          <p:cNvPr id="3" name="Rectangle 2" descr="OPL20U25GSXzBJYl68kk8uQGfFKzs7yb1M4KJWUiLk6ZEvGF+qCIPSnY57AbBFCvTWID07 2024 T9 CD 06565+K4lPs7H94VUqPe2XwIsfPRnrXQE//QTEXxb8/8N4CNc6FpgZahzpTjFhMzSA7T/nHJa11DE8Ng2TP3iAmRczFlmslSuUNOgUeb6yRvs0="/>
          <p:cNvSpPr/>
          <p:nvPr/>
        </p:nvSpPr>
        <p:spPr>
          <a:xfrm>
            <a:off x="3995107" y="1033252"/>
            <a:ext cx="841898" cy="587853"/>
          </a:xfrm>
          <a:prstGeom prst="rect">
            <a:avLst/>
          </a:prstGeom>
        </p:spPr>
        <p:txBody>
          <a:bodyPr wrap="none">
            <a:spAutoFit/>
          </a:bodyPr>
          <a:lstStyle/>
          <a:p>
            <a:pPr algn="just">
              <a:lnSpc>
                <a:spcPct val="115000"/>
              </a:lnSpc>
              <a:spcAft>
                <a:spcPts val="0"/>
              </a:spcAft>
            </a:pPr>
            <a:r>
              <a:rPr lang="en-US" sz="2800" b="1" dirty="0">
                <a:solidFill>
                  <a:schemeClr val="bg1"/>
                </a:solidFill>
                <a:latin typeface="Times New Roman" panose="02020603050405020304" pitchFamily="18" charset="0"/>
                <a:ea typeface="Times New Roman" panose="02020603050405020304" pitchFamily="18" charset="0"/>
              </a:rPr>
              <a:t>Giải</a:t>
            </a:r>
            <a:endParaRPr lang="en-US" sz="2800" dirty="0">
              <a:solidFill>
                <a:schemeClr val="bg1"/>
              </a:solidFill>
              <a:latin typeface="Times New Roman" panose="02020603050405020304" pitchFamily="18" charset="0"/>
              <a:ea typeface="Times New Roman" panose="02020603050405020304" pitchFamily="18" charset="0"/>
            </a:endParaRPr>
          </a:p>
        </p:txBody>
      </p:sp>
      <mc:AlternateContent xmlns:mc="http://schemas.openxmlformats.org/markup-compatibility/2006">
        <mc:Choice xmlns:a14="http://schemas.microsoft.com/office/drawing/2010/main" Requires="a14">
          <p:sp>
            <p:nvSpPr>
              <p:cNvPr id="5" name="Rectangle 4" descr="OPL20U25GSXzBJYl68kk8uQGfFKzs7yb1M4KJWUiLk6ZEvGF+qCIPSnY57AbBFCvTWID07 2024 T9 CD 06565+K4lPs7H94VUqPe2XwIsfPRnrXQE//QTEXxb8/8N4CNc6FpgZahzpTjFhMzSA7T/nHJa11DE8Ng2TP3iAmRczFlmslSuUNOgUeb6yRvs0="/>
              <p:cNvSpPr/>
              <p:nvPr/>
            </p:nvSpPr>
            <p:spPr>
              <a:xfrm>
                <a:off x="236841" y="1418613"/>
                <a:ext cx="12043764" cy="523220"/>
              </a:xfrm>
              <a:prstGeom prst="rect">
                <a:avLst/>
              </a:prstGeom>
            </p:spPr>
            <p:txBody>
              <a:bodyPr wrap="square">
                <a:spAutoFit/>
              </a:bodyPr>
              <a:lstStyle/>
              <a:p>
                <a:pPr algn="just"/>
                <a:r>
                  <a:rPr lang="en-US" sz="2800" dirty="0">
                    <a:solidFill>
                      <a:schemeClr val="bg1"/>
                    </a:solidFill>
                    <a:latin typeface="Times New Roman" panose="02020603050405020304" pitchFamily="18" charset="0"/>
                    <a:ea typeface="Times New Roman" panose="02020603050405020304" pitchFamily="18" charset="0"/>
                  </a:rPr>
                  <a:t>Từ phương trình (2), ta có  </a:t>
                </a:r>
                <a14:m>
                  <m:oMath xmlns:m="http://schemas.openxmlformats.org/officeDocument/2006/math">
                    <m:r>
                      <a:rPr lang="en-US" sz="2800" i="1">
                        <a:solidFill>
                          <a:schemeClr val="bg1"/>
                        </a:solidFill>
                        <a:latin typeface="Cambria Math" panose="02040503050406030204" pitchFamily="18" charset="0"/>
                      </a:rPr>
                      <m:t>𝑥</m:t>
                    </m:r>
                    <m:r>
                      <a:rPr lang="en-US" sz="2800" i="1">
                        <a:solidFill>
                          <a:schemeClr val="bg1"/>
                        </a:solidFill>
                        <a:latin typeface="Cambria Math" panose="02040503050406030204" pitchFamily="18" charset="0"/>
                      </a:rPr>
                      <m:t>=3−4</m:t>
                    </m:r>
                    <m:r>
                      <a:rPr lang="en-US" sz="2800" i="1">
                        <a:solidFill>
                          <a:schemeClr val="bg1"/>
                        </a:solidFill>
                        <a:latin typeface="Cambria Math" panose="02040503050406030204" pitchFamily="18" charset="0"/>
                      </a:rPr>
                      <m:t>𝑦</m:t>
                    </m:r>
                  </m:oMath>
                </a14:m>
                <a:r>
                  <a:rPr lang="en-US" sz="2800" dirty="0">
                    <a:solidFill>
                      <a:schemeClr val="bg1"/>
                    </a:solidFill>
                  </a:rPr>
                  <a:t>     (3)</a:t>
                </a:r>
              </a:p>
            </p:txBody>
          </p:sp>
        </mc:Choice>
        <mc:Fallback>
          <p:sp>
            <p:nvSpPr>
              <p:cNvPr id="5" name="Rectangle 4" descr="OPL20U25GSXzBJYl68kk8uQGfFKzs7yb1M4KJWUiLk6ZEvGF+qCIPSnY57AbBFCvTWID07 2024 T9 CD 06565+K4lPs7H94VUqPe2XwIsfPRnrXQE//QTEXxb8/8N4CNc6FpgZahzpTjFhMzSA7T/nHJa11DE8Ng2TP3iAmRczFlmslSuUNOgUeb6yRvs0="/>
              <p:cNvSpPr>
                <a:spLocks noRot="1" noChangeAspect="1" noMove="1" noResize="1" noEditPoints="1" noAdjustHandles="1" noChangeArrowheads="1" noChangeShapeType="1" noTextEdit="1"/>
              </p:cNvSpPr>
              <p:nvPr/>
            </p:nvSpPr>
            <p:spPr>
              <a:xfrm>
                <a:off x="236841" y="1418613"/>
                <a:ext cx="12043764" cy="523220"/>
              </a:xfrm>
              <a:prstGeom prst="rect">
                <a:avLst/>
              </a:prstGeom>
              <a:blipFill>
                <a:blip r:embed="rId3"/>
                <a:stretch>
                  <a:fillRect l="-1063" t="-13953" b="-32558"/>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7" name="Rectangle 6" descr="OPL20U25GSXzBJYl68kk8uQGfFKzs7yb1M4KJWUiLk6ZEvGF+qCIPSnY57AbBFCvTWID07 2024 T9 CD 06565+K4lPs7H94VUqPe2XwIsfPRnrXQE//QTEXxb8/8N4CNc6FpgZahzpTjFhMzSA7T/nHJa11DE8Ng2TP3iAmRczFlmslSuUNOgUeb6yRvs0="/>
              <p:cNvSpPr/>
              <p:nvPr/>
            </p:nvSpPr>
            <p:spPr>
              <a:xfrm>
                <a:off x="161260" y="1924687"/>
                <a:ext cx="11954540" cy="587853"/>
              </a:xfrm>
              <a:prstGeom prst="rect">
                <a:avLst/>
              </a:prstGeom>
            </p:spPr>
            <p:txBody>
              <a:bodyPr wrap="square">
                <a:spAutoFit/>
              </a:bodyPr>
              <a:lstStyle/>
              <a:p>
                <a:pPr algn="just">
                  <a:lnSpc>
                    <a:spcPct val="115000"/>
                  </a:lnSpc>
                  <a:spcAft>
                    <a:spcPts val="0"/>
                  </a:spcAft>
                </a:pPr>
                <a:r>
                  <a:rPr lang="en-US" sz="2800" dirty="0">
                    <a:solidFill>
                      <a:schemeClr val="bg1"/>
                    </a:solidFill>
                    <a:latin typeface="Times New Roman" panose="02020603050405020304" pitchFamily="18" charset="0"/>
                    <a:ea typeface="Times New Roman" panose="02020603050405020304" pitchFamily="18" charset="0"/>
                  </a:rPr>
                  <a:t>Thế vào phương trình (1) ta được:   </a:t>
                </a:r>
                <a14:m>
                  <m:oMath xmlns:m="http://schemas.openxmlformats.org/officeDocument/2006/math">
                    <m:r>
                      <a:rPr lang="en-US" sz="2800" i="1">
                        <a:solidFill>
                          <a:schemeClr val="bg1"/>
                        </a:solidFill>
                        <a:latin typeface="Cambria Math" panose="02040503050406030204" pitchFamily="18" charset="0"/>
                      </a:rPr>
                      <m:t>3</m:t>
                    </m:r>
                    <m:d>
                      <m:dPr>
                        <m:ctrlPr>
                          <a:rPr lang="en-US" sz="2800" i="1">
                            <a:solidFill>
                              <a:schemeClr val="bg1"/>
                            </a:solidFill>
                            <a:latin typeface="Cambria Math" panose="02040503050406030204" pitchFamily="18" charset="0"/>
                          </a:rPr>
                        </m:ctrlPr>
                      </m:dPr>
                      <m:e>
                        <m:r>
                          <a:rPr lang="en-US" sz="2800" i="1">
                            <a:solidFill>
                              <a:schemeClr val="bg1"/>
                            </a:solidFill>
                            <a:latin typeface="Cambria Math" panose="02040503050406030204" pitchFamily="18" charset="0"/>
                          </a:rPr>
                          <m:t>3−4</m:t>
                        </m:r>
                        <m:r>
                          <a:rPr lang="en-US" sz="2800" i="1">
                            <a:solidFill>
                              <a:schemeClr val="bg1"/>
                            </a:solidFill>
                            <a:latin typeface="Cambria Math" panose="02040503050406030204" pitchFamily="18" charset="0"/>
                          </a:rPr>
                          <m:t>𝑦</m:t>
                        </m:r>
                      </m:e>
                    </m:d>
                    <m:r>
                      <a:rPr lang="en-US" sz="2800" i="1">
                        <a:solidFill>
                          <a:schemeClr val="bg1"/>
                        </a:solidFill>
                        <a:latin typeface="Cambria Math" panose="02040503050406030204" pitchFamily="18" charset="0"/>
                      </a:rPr>
                      <m:t>+12</m:t>
                    </m:r>
                    <m:r>
                      <a:rPr lang="en-US" sz="2800" i="1">
                        <a:solidFill>
                          <a:schemeClr val="bg1"/>
                        </a:solidFill>
                        <a:latin typeface="Cambria Math" panose="02040503050406030204" pitchFamily="18" charset="0"/>
                      </a:rPr>
                      <m:t>𝑦</m:t>
                    </m:r>
                    <m:r>
                      <a:rPr lang="en-US" sz="2800" i="1">
                        <a:solidFill>
                          <a:schemeClr val="bg1"/>
                        </a:solidFill>
                        <a:latin typeface="Cambria Math" panose="02040503050406030204" pitchFamily="18" charset="0"/>
                      </a:rPr>
                      <m:t>=−5      (4)</m:t>
                    </m:r>
                  </m:oMath>
                </a14:m>
                <a:endParaRPr lang="en-US" sz="2800" dirty="0">
                  <a:solidFill>
                    <a:schemeClr val="bg1"/>
                  </a:solidFill>
                  <a:latin typeface="Times New Roman" panose="02020603050405020304" pitchFamily="18" charset="0"/>
                  <a:ea typeface="Times New Roman" panose="02020603050405020304" pitchFamily="18" charset="0"/>
                </a:endParaRPr>
              </a:p>
            </p:txBody>
          </p:sp>
        </mc:Choice>
        <mc:Fallback>
          <p:sp>
            <p:nvSpPr>
              <p:cNvPr id="7" name="Rectangle 6" descr="OPL20U25GSXzBJYl68kk8uQGfFKzs7yb1M4KJWUiLk6ZEvGF+qCIPSnY57AbBFCvTWID07 2024 T9 CD 06565+K4lPs7H94VUqPe2XwIsfPRnrXQE//QTEXxb8/8N4CNc6FpgZahzpTjFhMzSA7T/nHJa11DE8Ng2TP3iAmRczFlmslSuUNOgUeb6yRvs0="/>
              <p:cNvSpPr>
                <a:spLocks noRot="1" noChangeAspect="1" noMove="1" noResize="1" noEditPoints="1" noAdjustHandles="1" noChangeArrowheads="1" noChangeShapeType="1" noTextEdit="1"/>
              </p:cNvSpPr>
              <p:nvPr/>
            </p:nvSpPr>
            <p:spPr>
              <a:xfrm>
                <a:off x="161260" y="1924687"/>
                <a:ext cx="11954540" cy="587853"/>
              </a:xfrm>
              <a:prstGeom prst="rect">
                <a:avLst/>
              </a:prstGeom>
              <a:blipFill>
                <a:blip r:embed="rId4"/>
                <a:stretch>
                  <a:fillRect l="-1019" t="-7292" b="-21875"/>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8" name="Rectangle 7" descr="OPL20U25GSXzBJYl68kk8uQGfFKzs7yb1M4KJWUiLk6ZEvGF+qCIPSnY57AbBFCvTWID07 2024 T9 CD 06565+K4lPs7H94VUqPe2XwIsfPRnrXQE//QTEXxb8/8N4CNc6FpgZahzpTjFhMzSA7T/nHJa11DE8Ng2TP3iAmRczFlmslSuUNOgUeb6yRvs0="/>
              <p:cNvSpPr/>
              <p:nvPr/>
            </p:nvSpPr>
            <p:spPr>
              <a:xfrm>
                <a:off x="236841" y="2507591"/>
                <a:ext cx="10882805" cy="523220"/>
              </a:xfrm>
              <a:prstGeom prst="rect">
                <a:avLst/>
              </a:prstGeom>
            </p:spPr>
            <p:txBody>
              <a:bodyPr wrap="square">
                <a:spAutoFit/>
              </a:bodyPr>
              <a:lstStyle/>
              <a:p>
                <a:pPr algn="just"/>
                <a:r>
                  <a:rPr lang="en-US" sz="2800" dirty="0">
                    <a:solidFill>
                      <a:schemeClr val="bg1"/>
                    </a:solidFill>
                    <a:latin typeface="Times New Roman" panose="02020603050405020304" pitchFamily="18" charset="0"/>
                    <a:ea typeface="Times New Roman" panose="02020603050405020304" pitchFamily="18" charset="0"/>
                  </a:rPr>
                  <a:t>Giải phương trình (4): </a:t>
                </a:r>
                <a14:m>
                  <m:oMath xmlns:m="http://schemas.openxmlformats.org/officeDocument/2006/math">
                    <m:r>
                      <a:rPr lang="en-US" sz="2800" i="1">
                        <a:solidFill>
                          <a:schemeClr val="bg1"/>
                        </a:solidFill>
                        <a:latin typeface="Cambria Math" panose="02040503050406030204" pitchFamily="18" charset="0"/>
                      </a:rPr>
                      <m:t>3</m:t>
                    </m:r>
                    <m:d>
                      <m:dPr>
                        <m:ctrlPr>
                          <a:rPr lang="en-US" sz="2800" i="1">
                            <a:solidFill>
                              <a:schemeClr val="bg1"/>
                            </a:solidFill>
                            <a:latin typeface="Cambria Math" panose="02040503050406030204" pitchFamily="18" charset="0"/>
                          </a:rPr>
                        </m:ctrlPr>
                      </m:dPr>
                      <m:e>
                        <m:r>
                          <a:rPr lang="en-US" sz="2800" i="1">
                            <a:solidFill>
                              <a:schemeClr val="bg1"/>
                            </a:solidFill>
                            <a:latin typeface="Cambria Math" panose="02040503050406030204" pitchFamily="18" charset="0"/>
                          </a:rPr>
                          <m:t>3−4</m:t>
                        </m:r>
                        <m:r>
                          <a:rPr lang="en-US" sz="2800" i="1">
                            <a:solidFill>
                              <a:schemeClr val="bg1"/>
                            </a:solidFill>
                            <a:latin typeface="Cambria Math" panose="02040503050406030204" pitchFamily="18" charset="0"/>
                          </a:rPr>
                          <m:t>𝑦</m:t>
                        </m:r>
                      </m:e>
                    </m:d>
                    <m:r>
                      <a:rPr lang="en-US" sz="2800" i="1">
                        <a:solidFill>
                          <a:schemeClr val="bg1"/>
                        </a:solidFill>
                        <a:latin typeface="Cambria Math" panose="02040503050406030204" pitchFamily="18" charset="0"/>
                      </a:rPr>
                      <m:t>+12</m:t>
                    </m:r>
                    <m:r>
                      <a:rPr lang="en-US" sz="2800" i="1">
                        <a:solidFill>
                          <a:schemeClr val="bg1"/>
                        </a:solidFill>
                        <a:latin typeface="Cambria Math" panose="02040503050406030204" pitchFamily="18" charset="0"/>
                      </a:rPr>
                      <m:t>𝑦</m:t>
                    </m:r>
                    <m:r>
                      <a:rPr lang="en-US" sz="2800" i="1">
                        <a:solidFill>
                          <a:schemeClr val="bg1"/>
                        </a:solidFill>
                        <a:latin typeface="Cambria Math" panose="02040503050406030204" pitchFamily="18" charset="0"/>
                      </a:rPr>
                      <m:t>=−5 </m:t>
                    </m:r>
                  </m:oMath>
                </a14:m>
                <a:endParaRPr lang="en-US" sz="2800" dirty="0">
                  <a:solidFill>
                    <a:schemeClr val="bg1"/>
                  </a:solidFill>
                </a:endParaRPr>
              </a:p>
            </p:txBody>
          </p:sp>
        </mc:Choice>
        <mc:Fallback>
          <p:sp>
            <p:nvSpPr>
              <p:cNvPr id="8" name="Rectangle 7" descr="OPL20U25GSXzBJYl68kk8uQGfFKzs7yb1M4KJWUiLk6ZEvGF+qCIPSnY57AbBFCvTWID07 2024 T9 CD 06565+K4lPs7H94VUqPe2XwIsfPRnrXQE//QTEXxb8/8N4CNc6FpgZahzpTjFhMzSA7T/nHJa11DE8Ng2TP3iAmRczFlmslSuUNOgUeb6yRvs0="/>
              <p:cNvSpPr>
                <a:spLocks noRot="1" noChangeAspect="1" noMove="1" noResize="1" noEditPoints="1" noAdjustHandles="1" noChangeArrowheads="1" noChangeShapeType="1" noTextEdit="1"/>
              </p:cNvSpPr>
              <p:nvPr/>
            </p:nvSpPr>
            <p:spPr>
              <a:xfrm>
                <a:off x="236841" y="2507591"/>
                <a:ext cx="10882805" cy="523220"/>
              </a:xfrm>
              <a:prstGeom prst="rect">
                <a:avLst/>
              </a:prstGeom>
              <a:blipFill>
                <a:blip r:embed="rId5"/>
                <a:stretch>
                  <a:fillRect l="-1176" t="-12791" b="-30233"/>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9" name="Rectangle 8" descr="OPL20U25GSXzBJYl68kk8uQGfFKzs7yb1M4KJWUiLk6ZEvGF+qCIPSnY57AbBFCvTWID07 2024 T9 CD 06565+K4lPs7H94VUqPe2XwIsfPRnrXQE//QTEXxb8/8N4CNc6FpgZahzpTjFhMzSA7T/nHJa11DE8Ng2TP3iAmRczFlmslSuUNOgUeb6yRvs0="/>
              <p:cNvSpPr/>
              <p:nvPr/>
            </p:nvSpPr>
            <p:spPr>
              <a:xfrm>
                <a:off x="3776135" y="3138187"/>
                <a:ext cx="3461525" cy="52322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800" i="1" smtClean="0">
                          <a:solidFill>
                            <a:schemeClr val="bg1"/>
                          </a:solidFill>
                          <a:latin typeface="Cambria Math" panose="02040503050406030204" pitchFamily="18" charset="0"/>
                        </a:rPr>
                        <m:t>9−12</m:t>
                      </m:r>
                      <m:r>
                        <a:rPr lang="en-US" sz="2800" i="1" smtClean="0">
                          <a:solidFill>
                            <a:schemeClr val="bg1"/>
                          </a:solidFill>
                          <a:latin typeface="Cambria Math" panose="02040503050406030204" pitchFamily="18" charset="0"/>
                        </a:rPr>
                        <m:t>𝑦</m:t>
                      </m:r>
                      <m:r>
                        <a:rPr lang="en-US" sz="2800" i="1">
                          <a:solidFill>
                            <a:schemeClr val="bg1"/>
                          </a:solidFill>
                          <a:latin typeface="Cambria Math" panose="02040503050406030204" pitchFamily="18" charset="0"/>
                        </a:rPr>
                        <m:t>+12</m:t>
                      </m:r>
                      <m:r>
                        <a:rPr lang="en-US" sz="2800" i="1">
                          <a:solidFill>
                            <a:schemeClr val="bg1"/>
                          </a:solidFill>
                          <a:latin typeface="Cambria Math" panose="02040503050406030204" pitchFamily="18" charset="0"/>
                        </a:rPr>
                        <m:t>𝑦</m:t>
                      </m:r>
                      <m:r>
                        <a:rPr lang="en-US" sz="2800" i="1">
                          <a:solidFill>
                            <a:schemeClr val="bg1"/>
                          </a:solidFill>
                          <a:latin typeface="Cambria Math" panose="02040503050406030204" pitchFamily="18" charset="0"/>
                        </a:rPr>
                        <m:t>=−5</m:t>
                      </m:r>
                    </m:oMath>
                  </m:oMathPara>
                </a14:m>
                <a:endParaRPr lang="en-US" sz="2800" dirty="0">
                  <a:solidFill>
                    <a:schemeClr val="bg1"/>
                  </a:solidFill>
                </a:endParaRPr>
              </a:p>
            </p:txBody>
          </p:sp>
        </mc:Choice>
        <mc:Fallback>
          <p:sp>
            <p:nvSpPr>
              <p:cNvPr id="9" name="Rectangle 8" descr="OPL20U25GSXzBJYl68kk8uQGfFKzs7yb1M4KJWUiLk6ZEvGF+qCIPSnY57AbBFCvTWID07 2024 T9 CD 06565+K4lPs7H94VUqPe2XwIsfPRnrXQE//QTEXxb8/8N4CNc6FpgZahzpTjFhMzSA7T/nHJa11DE8Ng2TP3iAmRczFlmslSuUNOgUeb6yRvs0="/>
              <p:cNvSpPr>
                <a:spLocks noRot="1" noChangeAspect="1" noMove="1" noResize="1" noEditPoints="1" noAdjustHandles="1" noChangeArrowheads="1" noChangeShapeType="1" noTextEdit="1"/>
              </p:cNvSpPr>
              <p:nvPr/>
            </p:nvSpPr>
            <p:spPr>
              <a:xfrm>
                <a:off x="3776135" y="3138187"/>
                <a:ext cx="3461525" cy="523220"/>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0" name="Rectangle 9" descr="OPL20U25GSXzBJYl68kk8uQGfFKzs7yb1M4KJWUiLk6ZEvGF+qCIPSnY57AbBFCvTWID07 2024 T9 CD 06565+K4lPs7H94VUqPe2XwIsfPRnrXQE//QTEXxb8/8N4CNc6FpgZahzpTjFhMzSA7T/nHJa11DE8Ng2TP3iAmRczFlmslSuUNOgUeb6yRvs0="/>
              <p:cNvSpPr/>
              <p:nvPr/>
            </p:nvSpPr>
            <p:spPr>
              <a:xfrm>
                <a:off x="5678243" y="3616835"/>
                <a:ext cx="1882760" cy="52322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800" i="1" smtClean="0">
                          <a:solidFill>
                            <a:schemeClr val="bg1"/>
                          </a:solidFill>
                          <a:latin typeface="Cambria Math" panose="02040503050406030204" pitchFamily="18" charset="0"/>
                        </a:rPr>
                        <m:t>0</m:t>
                      </m:r>
                      <m:r>
                        <a:rPr lang="en-US" sz="2800" i="1">
                          <a:solidFill>
                            <a:schemeClr val="bg1"/>
                          </a:solidFill>
                          <a:latin typeface="Cambria Math" panose="02040503050406030204" pitchFamily="18" charset="0"/>
                        </a:rPr>
                        <m:t>𝑦</m:t>
                      </m:r>
                      <m:r>
                        <a:rPr lang="en-US" sz="2800" i="1">
                          <a:solidFill>
                            <a:schemeClr val="bg1"/>
                          </a:solidFill>
                          <a:latin typeface="Cambria Math" panose="02040503050406030204" pitchFamily="18" charset="0"/>
                        </a:rPr>
                        <m:t>=−14 </m:t>
                      </m:r>
                    </m:oMath>
                  </m:oMathPara>
                </a14:m>
                <a:endParaRPr lang="en-US" sz="2800" dirty="0">
                  <a:solidFill>
                    <a:schemeClr val="bg1"/>
                  </a:solidFill>
                </a:endParaRPr>
              </a:p>
            </p:txBody>
          </p:sp>
        </mc:Choice>
        <mc:Fallback>
          <p:sp>
            <p:nvSpPr>
              <p:cNvPr id="10" name="Rectangle 9" descr="OPL20U25GSXzBJYl68kk8uQGfFKzs7yb1M4KJWUiLk6ZEvGF+qCIPSnY57AbBFCvTWID07 2024 T9 CD 06565+K4lPs7H94VUqPe2XwIsfPRnrXQE//QTEXxb8/8N4CNc6FpgZahzpTjFhMzSA7T/nHJa11DE8Ng2TP3iAmRczFlmslSuUNOgUeb6yRvs0="/>
              <p:cNvSpPr>
                <a:spLocks noRot="1" noChangeAspect="1" noMove="1" noResize="1" noEditPoints="1" noAdjustHandles="1" noChangeArrowheads="1" noChangeShapeType="1" noTextEdit="1"/>
              </p:cNvSpPr>
              <p:nvPr/>
            </p:nvSpPr>
            <p:spPr>
              <a:xfrm>
                <a:off x="5678243" y="3616835"/>
                <a:ext cx="1882760" cy="523220"/>
              </a:xfrm>
              <a:prstGeom prst="rect">
                <a:avLst/>
              </a:prstGeom>
              <a:blipFill>
                <a:blip r:embed="rId7"/>
                <a:stretch>
                  <a:fillRect/>
                </a:stretch>
              </a:blipFill>
            </p:spPr>
            <p:txBody>
              <a:bodyPr/>
              <a:lstStyle/>
              <a:p>
                <a:r>
                  <a:rPr lang="en-US">
                    <a:noFill/>
                  </a:rPr>
                  <a:t> </a:t>
                </a:r>
              </a:p>
            </p:txBody>
          </p:sp>
        </mc:Fallback>
      </mc:AlternateContent>
      <p:sp>
        <p:nvSpPr>
          <p:cNvPr id="11" name="Rectangle 10" descr="OPL20U25GSXzBJYl68kk8uQGfFKzs7yb1M4KJWUiLk6ZEvGF+qCIPSnY57AbBFCvTWID07 2024 T9 CD 06565+K4lPs7H94VUqPe2XwIsfPRnrXQE//QTEXxb8/8N4CNc6FpgZahzpTjFhMzSA7T/nHJa11DE8Ng2TP3iAmRczFlmslSuUNOgUeb6yRvs0="/>
          <p:cNvSpPr/>
          <p:nvPr/>
        </p:nvSpPr>
        <p:spPr>
          <a:xfrm>
            <a:off x="236841" y="4166340"/>
            <a:ext cx="11142730" cy="523220"/>
          </a:xfrm>
          <a:prstGeom prst="rect">
            <a:avLst/>
          </a:prstGeom>
        </p:spPr>
        <p:txBody>
          <a:bodyPr wrap="none">
            <a:spAutoFit/>
          </a:bodyPr>
          <a:lstStyle/>
          <a:p>
            <a:r>
              <a:rPr lang="en-US" sz="2800" dirty="0">
                <a:solidFill>
                  <a:schemeClr val="bg1"/>
                </a:solidFill>
                <a:latin typeface="Times New Roman" panose="02020603050405020304" pitchFamily="18" charset="0"/>
                <a:ea typeface="Times New Roman" panose="02020603050405020304" pitchFamily="18" charset="0"/>
              </a:rPr>
              <a:t>Do đó, phương trình (4) vô nghiệm. Vậy hệ phương trình đã cho vô nghiệm.</a:t>
            </a:r>
            <a:endParaRPr lang="en-US" sz="2800" dirty="0">
              <a:solidFill>
                <a:schemeClr val="bg1"/>
              </a:solidFill>
            </a:endParaRPr>
          </a:p>
        </p:txBody>
      </p:sp>
      <p:pic>
        <p:nvPicPr>
          <p:cNvPr id="12" name="Picture 11"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6490845E-89D7-4726-9026-622CAD22BFB6}"/>
              </a:ext>
            </a:extLst>
          </p:cNvPr>
          <p:cNvPicPr>
            <a:picLocks noChangeAspect="1"/>
          </p:cNvPicPr>
          <p:nvPr/>
        </p:nvPicPr>
        <p:blipFill>
          <a:blip r:embed="rId8"/>
          <a:stretch>
            <a:fillRect/>
          </a:stretch>
        </p:blipFill>
        <p:spPr>
          <a:xfrm>
            <a:off x="10199204" y="5057775"/>
            <a:ext cx="1992796" cy="1800225"/>
          </a:xfrm>
          <a:prstGeom prst="rect">
            <a:avLst/>
          </a:prstGeom>
        </p:spPr>
      </p:pic>
    </p:spTree>
    <p:extLst>
      <p:ext uri="{BB962C8B-B14F-4D97-AF65-F5344CB8AC3E}">
        <p14:creationId xmlns:p14="http://schemas.microsoft.com/office/powerpoint/2010/main" val="1115972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barn(inVertical)">
                                      <p:cBhvr>
                                        <p:cTn id="11" dur="500"/>
                                        <p:tgtEl>
                                          <p:spTgt spid="12"/>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left)">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left)">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wipe(left)">
                                      <p:cBhvr>
                                        <p:cTn id="26" dur="5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wipe(left)">
                                      <p:cBhvr>
                                        <p:cTn id="31" dur="500"/>
                                        <p:tgtEl>
                                          <p:spTgt spid="8"/>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wipe(left)">
                                      <p:cBhvr>
                                        <p:cTn id="36" dur="500"/>
                                        <p:tgtEl>
                                          <p:spTgt spid="9"/>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wipe(left)">
                                      <p:cBhvr>
                                        <p:cTn id="41" dur="500"/>
                                        <p:tgtEl>
                                          <p:spTgt spid="10"/>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grpId="0" nodeType="clickEffect">
                                  <p:stCondLst>
                                    <p:cond delay="0"/>
                                  </p:stCondLst>
                                  <p:childTnLst>
                                    <p:set>
                                      <p:cBhvr>
                                        <p:cTn id="45" dur="1" fill="hold">
                                          <p:stCondLst>
                                            <p:cond delay="0"/>
                                          </p:stCondLst>
                                        </p:cTn>
                                        <p:tgtEl>
                                          <p:spTgt spid="11"/>
                                        </p:tgtEl>
                                        <p:attrNameLst>
                                          <p:attrName>style.visibility</p:attrName>
                                        </p:attrNameLst>
                                      </p:cBhvr>
                                      <p:to>
                                        <p:strVal val="visible"/>
                                      </p:to>
                                    </p:set>
                                    <p:animEffect transition="in" filter="wipe(left)">
                                      <p:cBhvr>
                                        <p:cTn id="4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 grpId="0"/>
      <p:bldP spid="7" grpId="0"/>
      <p:bldP spid="8" grpId="0"/>
      <p:bldP spid="9" grpId="0"/>
      <p:bldP spid="10" grpId="0"/>
      <p:bldP spid="1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2" name="Rectangle 1" descr="OPL20U25GSXzBJYl68kk8uQGfFKzs7yb1M4KJWUiLk6ZEvGF+qCIPSnY57AbBFCvTWID07 2024 T9 CD 06565+K4lPs7H94VUqPe2XwIsfPRnrXQE//QTEXxb8/8N4CNc6FpgZahzpTjFhMzSA7T/nHJa11DE8Ng2TP3iAmRczFlmslSuUNOgUeb6yRvs0="/>
              <p:cNvSpPr/>
              <p:nvPr/>
            </p:nvSpPr>
            <p:spPr>
              <a:xfrm>
                <a:off x="92148" y="266632"/>
                <a:ext cx="11646195" cy="1053494"/>
              </a:xfrm>
              <a:prstGeom prst="rect">
                <a:avLst/>
              </a:prstGeom>
            </p:spPr>
            <p:txBody>
              <a:bodyPr wrap="square">
                <a:spAutoFit/>
              </a:bodyPr>
              <a:lstStyle/>
              <a:p>
                <a:r>
                  <a:rPr lang="en-US" sz="2800" b="1" dirty="0">
                    <a:solidFill>
                      <a:schemeClr val="accent4"/>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chemeClr val="accent4"/>
                    </a:solidFill>
                    <a:latin typeface="Times New Roman" panose="02020603050405020304" pitchFamily="18" charset="0"/>
                    <a:ea typeface="Calibri" panose="020F0502020204030204" pitchFamily="34" charset="0"/>
                    <a:cs typeface="Times New Roman" panose="02020603050405020304" pitchFamily="18" charset="0"/>
                  </a:rPr>
                  <a:t>Luyện</a:t>
                </a:r>
                <a:r>
                  <a:rPr lang="en-US" sz="2800" b="1" dirty="0">
                    <a:solidFill>
                      <a:schemeClr val="accent4"/>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chemeClr val="accent4"/>
                    </a:solidFill>
                    <a:latin typeface="Times New Roman" panose="02020603050405020304" pitchFamily="18" charset="0"/>
                    <a:ea typeface="Calibri" panose="020F0502020204030204" pitchFamily="34" charset="0"/>
                    <a:cs typeface="Times New Roman" panose="02020603050405020304" pitchFamily="18" charset="0"/>
                  </a:rPr>
                  <a:t>tập</a:t>
                </a:r>
                <a:r>
                  <a:rPr lang="en-US" sz="2800" b="1" dirty="0">
                    <a:solidFill>
                      <a:schemeClr val="accent4"/>
                    </a:solidFill>
                    <a:latin typeface="Times New Roman" panose="02020603050405020304" pitchFamily="18" charset="0"/>
                    <a:ea typeface="Calibri" panose="020F0502020204030204" pitchFamily="34" charset="0"/>
                    <a:cs typeface="Times New Roman" panose="02020603050405020304" pitchFamily="18" charset="0"/>
                  </a:rPr>
                  <a:t> 2 (SGK –20): </a:t>
                </a:r>
                <a:r>
                  <a:rPr lang="en-US" sz="28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Giải</a:t>
                </a:r>
                <a:r>
                  <a:rPr lang="en-US" sz="28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hệ</a:t>
                </a:r>
                <a:r>
                  <a:rPr lang="en-US" sz="28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phương</a:t>
                </a:r>
                <a:r>
                  <a:rPr lang="en-US" sz="28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trình</a:t>
                </a:r>
                <a:r>
                  <a:rPr lang="en-US" sz="28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a:t>
                </a:r>
                <a:r>
                  <a:rPr lang="en-US" sz="2800" dirty="0">
                    <a:solidFill>
                      <a:schemeClr val="bg1"/>
                    </a:solidFill>
                  </a:rPr>
                  <a:t> </a:t>
                </a:r>
                <a14:m>
                  <m:oMath xmlns:m="http://schemas.openxmlformats.org/officeDocument/2006/math">
                    <m:d>
                      <m:dPr>
                        <m:begChr m:val="{"/>
                        <m:endChr m:val=""/>
                        <m:ctrlPr>
                          <a:rPr lang="en-US" sz="2800" i="1">
                            <a:solidFill>
                              <a:schemeClr val="bg1"/>
                            </a:solidFill>
                            <a:latin typeface="Cambria Math" panose="02040503050406030204" pitchFamily="18" charset="0"/>
                          </a:rPr>
                        </m:ctrlPr>
                      </m:dPr>
                      <m:e>
                        <m:eqArr>
                          <m:eqArrPr>
                            <m:ctrlPr>
                              <a:rPr lang="en-US" sz="2800" i="1">
                                <a:solidFill>
                                  <a:schemeClr val="bg1"/>
                                </a:solidFill>
                                <a:latin typeface="Cambria Math" panose="02040503050406030204" pitchFamily="18" charset="0"/>
                              </a:rPr>
                            </m:ctrlPr>
                          </m:eqArrPr>
                          <m:e>
                            <m:r>
                              <a:rPr lang="en-US" sz="2800" i="1">
                                <a:solidFill>
                                  <a:schemeClr val="bg1"/>
                                </a:solidFill>
                                <a:latin typeface="Cambria Math" panose="02040503050406030204" pitchFamily="18" charset="0"/>
                                <a:cs typeface="Times New Roman" panose="02020603050405020304" pitchFamily="18" charset="0"/>
                              </a:rPr>
                              <m:t> −2</m:t>
                            </m:r>
                            <m:r>
                              <a:rPr lang="en-US" sz="2800" i="1">
                                <a:solidFill>
                                  <a:schemeClr val="bg1"/>
                                </a:solidFill>
                                <a:latin typeface="Cambria Math" panose="02040503050406030204" pitchFamily="18" charset="0"/>
                                <a:cs typeface="Times New Roman" panose="02020603050405020304" pitchFamily="18" charset="0"/>
                              </a:rPr>
                              <m:t>𝑥</m:t>
                            </m:r>
                            <m:r>
                              <a:rPr lang="en-US" sz="2800" i="1">
                                <a:solidFill>
                                  <a:schemeClr val="bg1"/>
                                </a:solidFill>
                                <a:latin typeface="Cambria Math" panose="02040503050406030204" pitchFamily="18" charset="0"/>
                                <a:cs typeface="Times New Roman" panose="02020603050405020304" pitchFamily="18" charset="0"/>
                              </a:rPr>
                              <m:t>+4</m:t>
                            </m:r>
                            <m:r>
                              <a:rPr lang="en-US" sz="2800" i="1">
                                <a:solidFill>
                                  <a:schemeClr val="bg1"/>
                                </a:solidFill>
                                <a:latin typeface="Cambria Math" panose="02040503050406030204" pitchFamily="18" charset="0"/>
                                <a:cs typeface="Times New Roman" panose="02020603050405020304" pitchFamily="18" charset="0"/>
                              </a:rPr>
                              <m:t>𝑦</m:t>
                            </m:r>
                            <m:r>
                              <a:rPr lang="en-US" sz="2800" i="1">
                                <a:solidFill>
                                  <a:schemeClr val="bg1"/>
                                </a:solidFill>
                                <a:latin typeface="Cambria Math" panose="02040503050406030204" pitchFamily="18" charset="0"/>
                                <a:cs typeface="Times New Roman" panose="02020603050405020304" pitchFamily="18" charset="0"/>
                              </a:rPr>
                              <m:t>=5              (1)   </m:t>
                            </m:r>
                          </m:e>
                          <m:e>
                            <m:r>
                              <a:rPr lang="en-US" sz="2800" i="1">
                                <a:solidFill>
                                  <a:schemeClr val="bg1"/>
                                </a:solidFill>
                                <a:latin typeface="Cambria Math" panose="02040503050406030204" pitchFamily="18" charset="0"/>
                                <a:cs typeface="Times New Roman" panose="02020603050405020304" pitchFamily="18" charset="0"/>
                              </a:rPr>
                              <m:t>−</m:t>
                            </m:r>
                            <m:r>
                              <a:rPr lang="en-US" sz="2800" i="1">
                                <a:solidFill>
                                  <a:schemeClr val="bg1"/>
                                </a:solidFill>
                                <a:latin typeface="Cambria Math" panose="02040503050406030204" pitchFamily="18" charset="0"/>
                                <a:cs typeface="Times New Roman" panose="02020603050405020304" pitchFamily="18" charset="0"/>
                              </a:rPr>
                              <m:t>𝑥</m:t>
                            </m:r>
                            <m:r>
                              <a:rPr lang="en-US" sz="2800" i="1">
                                <a:solidFill>
                                  <a:schemeClr val="bg1"/>
                                </a:solidFill>
                                <a:latin typeface="Cambria Math" panose="02040503050406030204" pitchFamily="18" charset="0"/>
                                <a:cs typeface="Times New Roman" panose="02020603050405020304" pitchFamily="18" charset="0"/>
                              </a:rPr>
                              <m:t>+2</m:t>
                            </m:r>
                            <m:r>
                              <a:rPr lang="en-US" sz="2800" i="1">
                                <a:solidFill>
                                  <a:schemeClr val="bg1"/>
                                </a:solidFill>
                                <a:latin typeface="Cambria Math" panose="02040503050406030204" pitchFamily="18" charset="0"/>
                                <a:cs typeface="Times New Roman" panose="02020603050405020304" pitchFamily="18" charset="0"/>
                              </a:rPr>
                              <m:t>𝑦</m:t>
                            </m:r>
                            <m:r>
                              <a:rPr lang="en-US" sz="2800" i="1">
                                <a:solidFill>
                                  <a:schemeClr val="bg1"/>
                                </a:solidFill>
                                <a:latin typeface="Cambria Math" panose="02040503050406030204" pitchFamily="18" charset="0"/>
                                <a:cs typeface="Times New Roman" panose="02020603050405020304" pitchFamily="18" charset="0"/>
                              </a:rPr>
                              <m:t>=1               (2)</m:t>
                            </m:r>
                          </m:e>
                        </m:eqArr>
                      </m:e>
                    </m:d>
                  </m:oMath>
                </a14:m>
                <a:endParaRPr lang="en-US" sz="2800" dirty="0"/>
              </a:p>
            </p:txBody>
          </p:sp>
        </mc:Choice>
        <mc:Fallback>
          <p:sp>
            <p:nvSpPr>
              <p:cNvPr id="2" name="Rectangle 1" descr="OPL20U25GSXzBJYl68kk8uQGfFKzs7yb1M4KJWUiLk6ZEvGF+qCIPSnY57AbBFCvTWID07 2024 T9 CD 06565+K4lPs7H94VUqPe2XwIsfPRnrXQE//QTEXxb8/8N4CNc6FpgZahzpTjFhMzSA7T/nHJa11DE8Ng2TP3iAmRczFlmslSuUNOgUeb6yRvs0="/>
              <p:cNvSpPr>
                <a:spLocks noRot="1" noChangeAspect="1" noMove="1" noResize="1" noEditPoints="1" noAdjustHandles="1" noChangeArrowheads="1" noChangeShapeType="1" noTextEdit="1"/>
              </p:cNvSpPr>
              <p:nvPr/>
            </p:nvSpPr>
            <p:spPr>
              <a:xfrm>
                <a:off x="92148" y="266632"/>
                <a:ext cx="11646195" cy="1053494"/>
              </a:xfrm>
              <a:prstGeom prst="rect">
                <a:avLst/>
              </a:prstGeom>
              <a:blipFill>
                <a:blip r:embed="rId2"/>
                <a:stretch>
                  <a:fillRect l="-1047"/>
                </a:stretch>
              </a:blipFill>
            </p:spPr>
            <p:txBody>
              <a:bodyPr/>
              <a:lstStyle/>
              <a:p>
                <a:r>
                  <a:rPr lang="en-US">
                    <a:noFill/>
                  </a:rPr>
                  <a:t> </a:t>
                </a:r>
              </a:p>
            </p:txBody>
          </p:sp>
        </mc:Fallback>
      </mc:AlternateContent>
      <p:sp>
        <p:nvSpPr>
          <p:cNvPr id="3" name="Rectangle 2" descr="OPL20U25GSXzBJYl68kk8uQGfFKzs7yb1M4KJWUiLk6ZEvGF+qCIPSnY57AbBFCvTWID07 2024 T9 CD 06565+K4lPs7H94VUqPe2XwIsfPRnrXQE//QTEXxb8/8N4CNc6FpgZahzpTjFhMzSA7T/nHJa11DE8Ng2TP3iAmRczFlmslSuUNOgUeb6yRvs0="/>
          <p:cNvSpPr/>
          <p:nvPr/>
        </p:nvSpPr>
        <p:spPr>
          <a:xfrm>
            <a:off x="3995107" y="1033252"/>
            <a:ext cx="841898" cy="587853"/>
          </a:xfrm>
          <a:prstGeom prst="rect">
            <a:avLst/>
          </a:prstGeom>
        </p:spPr>
        <p:txBody>
          <a:bodyPr wrap="none">
            <a:spAutoFit/>
          </a:bodyPr>
          <a:lstStyle/>
          <a:p>
            <a:pPr algn="just">
              <a:lnSpc>
                <a:spcPct val="115000"/>
              </a:lnSpc>
              <a:spcAft>
                <a:spcPts val="0"/>
              </a:spcAft>
            </a:pPr>
            <a:r>
              <a:rPr lang="en-US" sz="2800" b="1" dirty="0">
                <a:solidFill>
                  <a:schemeClr val="bg1"/>
                </a:solidFill>
                <a:latin typeface="Times New Roman" panose="02020603050405020304" pitchFamily="18" charset="0"/>
                <a:ea typeface="Times New Roman" panose="02020603050405020304" pitchFamily="18" charset="0"/>
              </a:rPr>
              <a:t>Giải</a:t>
            </a:r>
            <a:endParaRPr lang="en-US" sz="2800" dirty="0">
              <a:solidFill>
                <a:schemeClr val="bg1"/>
              </a:solidFill>
              <a:latin typeface="Times New Roman" panose="02020603050405020304" pitchFamily="18" charset="0"/>
              <a:ea typeface="Times New Roman" panose="02020603050405020304" pitchFamily="18" charset="0"/>
            </a:endParaRPr>
          </a:p>
        </p:txBody>
      </p:sp>
      <mc:AlternateContent xmlns:mc="http://schemas.openxmlformats.org/markup-compatibility/2006">
        <mc:Choice xmlns:a14="http://schemas.microsoft.com/office/drawing/2010/main" Requires="a14">
          <p:sp>
            <p:nvSpPr>
              <p:cNvPr id="4" name="Rectangle 3" descr="OPL20U25GSXzBJYl68kk8uQGfFKzs7yb1M4KJWUiLk6ZEvGF+qCIPSnY57AbBFCvTWID07 2024 T9 CD 06565+K4lPs7H94VUqPe2XwIsfPRnrXQE//QTEXxb8/8N4CNc6FpgZahzpTjFhMzSA7T/nHJa11DE8Ng2TP3iAmRczFlmslSuUNOgUeb6yRvs0="/>
              <p:cNvSpPr/>
              <p:nvPr/>
            </p:nvSpPr>
            <p:spPr>
              <a:xfrm>
                <a:off x="236841" y="1418613"/>
                <a:ext cx="12043764" cy="523220"/>
              </a:xfrm>
              <a:prstGeom prst="rect">
                <a:avLst/>
              </a:prstGeom>
            </p:spPr>
            <p:txBody>
              <a:bodyPr wrap="square">
                <a:spAutoFit/>
              </a:bodyPr>
              <a:lstStyle/>
              <a:p>
                <a:pPr algn="just"/>
                <a:r>
                  <a:rPr lang="en-US" sz="2800" dirty="0">
                    <a:solidFill>
                      <a:schemeClr val="bg1"/>
                    </a:solidFill>
                    <a:latin typeface="Times New Roman" panose="02020603050405020304" pitchFamily="18" charset="0"/>
                    <a:ea typeface="Times New Roman" panose="02020603050405020304" pitchFamily="18" charset="0"/>
                  </a:rPr>
                  <a:t>Từ phương trình (2), ta có </a:t>
                </a:r>
                <a14:m>
                  <m:oMath xmlns:m="http://schemas.openxmlformats.org/officeDocument/2006/math">
                    <m:r>
                      <a:rPr lang="en-US" sz="2800" i="1">
                        <a:solidFill>
                          <a:schemeClr val="bg1"/>
                        </a:solidFill>
                        <a:latin typeface="Cambria Math" panose="02040503050406030204" pitchFamily="18" charset="0"/>
                      </a:rPr>
                      <m:t>𝑥</m:t>
                    </m:r>
                    <m:r>
                      <a:rPr lang="en-US" sz="2800" i="1">
                        <a:solidFill>
                          <a:schemeClr val="bg1"/>
                        </a:solidFill>
                        <a:latin typeface="Cambria Math" panose="02040503050406030204" pitchFamily="18" charset="0"/>
                      </a:rPr>
                      <m:t>=2</m:t>
                    </m:r>
                    <m:r>
                      <a:rPr lang="en-US" sz="2800" i="1">
                        <a:solidFill>
                          <a:schemeClr val="bg1"/>
                        </a:solidFill>
                        <a:latin typeface="Cambria Math" panose="02040503050406030204" pitchFamily="18" charset="0"/>
                      </a:rPr>
                      <m:t>𝑦</m:t>
                    </m:r>
                    <m:r>
                      <a:rPr lang="en-US" sz="2800" i="1">
                        <a:solidFill>
                          <a:schemeClr val="bg1"/>
                        </a:solidFill>
                        <a:latin typeface="Cambria Math" panose="02040503050406030204" pitchFamily="18" charset="0"/>
                      </a:rPr>
                      <m:t>−1</m:t>
                    </m:r>
                  </m:oMath>
                </a14:m>
                <a:r>
                  <a:rPr lang="en-US" sz="2800" dirty="0">
                    <a:solidFill>
                      <a:schemeClr val="bg1"/>
                    </a:solidFill>
                  </a:rPr>
                  <a:t>       (3)</a:t>
                </a:r>
              </a:p>
            </p:txBody>
          </p:sp>
        </mc:Choice>
        <mc:Fallback>
          <p:sp>
            <p:nvSpPr>
              <p:cNvPr id="4" name="Rectangle 3" descr="OPL20U25GSXzBJYl68kk8uQGfFKzs7yb1M4KJWUiLk6ZEvGF+qCIPSnY57AbBFCvTWID07 2024 T9 CD 06565+K4lPs7H94VUqPe2XwIsfPRnrXQE//QTEXxb8/8N4CNc6FpgZahzpTjFhMzSA7T/nHJa11DE8Ng2TP3iAmRczFlmslSuUNOgUeb6yRvs0="/>
              <p:cNvSpPr>
                <a:spLocks noRot="1" noChangeAspect="1" noMove="1" noResize="1" noEditPoints="1" noAdjustHandles="1" noChangeArrowheads="1" noChangeShapeType="1" noTextEdit="1"/>
              </p:cNvSpPr>
              <p:nvPr/>
            </p:nvSpPr>
            <p:spPr>
              <a:xfrm>
                <a:off x="236841" y="1418613"/>
                <a:ext cx="12043764" cy="523220"/>
              </a:xfrm>
              <a:prstGeom prst="rect">
                <a:avLst/>
              </a:prstGeom>
              <a:blipFill>
                <a:blip r:embed="rId3"/>
                <a:stretch>
                  <a:fillRect l="-1063" t="-13953" b="-32558"/>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5" name="Rectangle 4" descr="OPL20U25GSXzBJYl68kk8uQGfFKzs7yb1M4KJWUiLk6ZEvGF+qCIPSnY57AbBFCvTWID07 2024 T9 CD 06565+K4lPs7H94VUqPe2XwIsfPRnrXQE//QTEXxb8/8N4CNc6FpgZahzpTjFhMzSA7T/nHJa11DE8Ng2TP3iAmRczFlmslSuUNOgUeb6yRvs0="/>
              <p:cNvSpPr/>
              <p:nvPr/>
            </p:nvSpPr>
            <p:spPr>
              <a:xfrm>
                <a:off x="161260" y="1924687"/>
                <a:ext cx="11954540" cy="587853"/>
              </a:xfrm>
              <a:prstGeom prst="rect">
                <a:avLst/>
              </a:prstGeom>
            </p:spPr>
            <p:txBody>
              <a:bodyPr wrap="square">
                <a:spAutoFit/>
              </a:bodyPr>
              <a:lstStyle/>
              <a:p>
                <a:pPr algn="just">
                  <a:lnSpc>
                    <a:spcPct val="115000"/>
                  </a:lnSpc>
                  <a:spcAft>
                    <a:spcPts val="0"/>
                  </a:spcAft>
                </a:pPr>
                <a:r>
                  <a:rPr lang="en-US" sz="2800" dirty="0">
                    <a:solidFill>
                      <a:schemeClr val="bg1"/>
                    </a:solidFill>
                    <a:latin typeface="Times New Roman" panose="02020603050405020304" pitchFamily="18" charset="0"/>
                    <a:ea typeface="Times New Roman" panose="02020603050405020304" pitchFamily="18" charset="0"/>
                  </a:rPr>
                  <a:t>Thế vào phương trình (1) ta được:   </a:t>
                </a:r>
                <a14:m>
                  <m:oMath xmlns:m="http://schemas.openxmlformats.org/officeDocument/2006/math">
                    <m:r>
                      <a:rPr lang="en-US" sz="2800" i="1" smtClean="0">
                        <a:solidFill>
                          <a:schemeClr val="bg1"/>
                        </a:solidFill>
                        <a:latin typeface="Cambria Math" panose="02040503050406030204" pitchFamily="18" charset="0"/>
                      </a:rPr>
                      <m:t>3</m:t>
                    </m:r>
                    <m:d>
                      <m:dPr>
                        <m:ctrlPr>
                          <a:rPr lang="en-US" sz="2800" i="1">
                            <a:solidFill>
                              <a:schemeClr val="bg1"/>
                            </a:solidFill>
                            <a:latin typeface="Cambria Math" panose="02040503050406030204" pitchFamily="18" charset="0"/>
                          </a:rPr>
                        </m:ctrlPr>
                      </m:dPr>
                      <m:e>
                        <m:r>
                          <a:rPr lang="en-US" sz="2800" i="1">
                            <a:solidFill>
                              <a:schemeClr val="bg1"/>
                            </a:solidFill>
                            <a:latin typeface="Cambria Math" panose="02040503050406030204" pitchFamily="18" charset="0"/>
                          </a:rPr>
                          <m:t>3−4</m:t>
                        </m:r>
                        <m:r>
                          <a:rPr lang="en-US" sz="2800" i="1">
                            <a:solidFill>
                              <a:schemeClr val="bg1"/>
                            </a:solidFill>
                            <a:latin typeface="Cambria Math" panose="02040503050406030204" pitchFamily="18" charset="0"/>
                          </a:rPr>
                          <m:t>𝑦</m:t>
                        </m:r>
                      </m:e>
                    </m:d>
                    <m:r>
                      <a:rPr lang="en-US" sz="2800" i="1">
                        <a:solidFill>
                          <a:schemeClr val="bg1"/>
                        </a:solidFill>
                        <a:latin typeface="Cambria Math" panose="02040503050406030204" pitchFamily="18" charset="0"/>
                      </a:rPr>
                      <m:t>+12</m:t>
                    </m:r>
                    <m:r>
                      <a:rPr lang="en-US" sz="2800" i="1">
                        <a:solidFill>
                          <a:schemeClr val="bg1"/>
                        </a:solidFill>
                        <a:latin typeface="Cambria Math" panose="02040503050406030204" pitchFamily="18" charset="0"/>
                      </a:rPr>
                      <m:t>𝑦</m:t>
                    </m:r>
                    <m:r>
                      <a:rPr lang="en-US" sz="2800" i="1">
                        <a:solidFill>
                          <a:schemeClr val="bg1"/>
                        </a:solidFill>
                        <a:latin typeface="Cambria Math" panose="02040503050406030204" pitchFamily="18" charset="0"/>
                      </a:rPr>
                      <m:t>=−5      (4)</m:t>
                    </m:r>
                  </m:oMath>
                </a14:m>
                <a:endParaRPr lang="en-US" sz="2800" dirty="0">
                  <a:solidFill>
                    <a:schemeClr val="bg1"/>
                  </a:solidFill>
                  <a:latin typeface="Times New Roman" panose="02020603050405020304" pitchFamily="18" charset="0"/>
                  <a:ea typeface="Times New Roman" panose="02020603050405020304" pitchFamily="18" charset="0"/>
                </a:endParaRPr>
              </a:p>
            </p:txBody>
          </p:sp>
        </mc:Choice>
        <mc:Fallback>
          <p:sp>
            <p:nvSpPr>
              <p:cNvPr id="5" name="Rectangle 4" descr="OPL20U25GSXzBJYl68kk8uQGfFKzs7yb1M4KJWUiLk6ZEvGF+qCIPSnY57AbBFCvTWID07 2024 T9 CD 06565+K4lPs7H94VUqPe2XwIsfPRnrXQE//QTEXxb8/8N4CNc6FpgZahzpTjFhMzSA7T/nHJa11DE8Ng2TP3iAmRczFlmslSuUNOgUeb6yRvs0="/>
              <p:cNvSpPr>
                <a:spLocks noRot="1" noChangeAspect="1" noMove="1" noResize="1" noEditPoints="1" noAdjustHandles="1" noChangeArrowheads="1" noChangeShapeType="1" noTextEdit="1"/>
              </p:cNvSpPr>
              <p:nvPr/>
            </p:nvSpPr>
            <p:spPr>
              <a:xfrm>
                <a:off x="161260" y="1924687"/>
                <a:ext cx="11954540" cy="587853"/>
              </a:xfrm>
              <a:prstGeom prst="rect">
                <a:avLst/>
              </a:prstGeom>
              <a:blipFill>
                <a:blip r:embed="rId4"/>
                <a:stretch>
                  <a:fillRect l="-1019" t="-7292" b="-21875"/>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6" name="Rectangle 5" descr="OPL20U25GSXzBJYl68kk8uQGfFKzs7yb1M4KJWUiLk6ZEvGF+qCIPSnY57AbBFCvTWID07 2024 T9 CD 06565+K4lPs7H94VUqPe2XwIsfPRnrXQE//QTEXxb8/8N4CNc6FpgZahzpTjFhMzSA7T/nHJa11DE8Ng2TP3iAmRczFlmslSuUNOgUeb6yRvs0="/>
              <p:cNvSpPr/>
              <p:nvPr/>
            </p:nvSpPr>
            <p:spPr>
              <a:xfrm>
                <a:off x="161260" y="2575278"/>
                <a:ext cx="10882805" cy="523220"/>
              </a:xfrm>
              <a:prstGeom prst="rect">
                <a:avLst/>
              </a:prstGeom>
            </p:spPr>
            <p:txBody>
              <a:bodyPr wrap="square">
                <a:spAutoFit/>
              </a:bodyPr>
              <a:lstStyle/>
              <a:p>
                <a:pPr algn="just"/>
                <a:r>
                  <a:rPr lang="en-US" sz="2800" dirty="0">
                    <a:solidFill>
                      <a:schemeClr val="bg1"/>
                    </a:solidFill>
                    <a:latin typeface="Times New Roman" panose="02020603050405020304" pitchFamily="18" charset="0"/>
                    <a:ea typeface="Times New Roman" panose="02020603050405020304" pitchFamily="18" charset="0"/>
                  </a:rPr>
                  <a:t>Giải phương trình (4):</a:t>
                </a:r>
                <a14:m>
                  <m:oMath xmlns:m="http://schemas.openxmlformats.org/officeDocument/2006/math">
                    <m:r>
                      <a:rPr lang="en-US" sz="2800" b="0" i="0" smtClean="0">
                        <a:solidFill>
                          <a:schemeClr val="bg1"/>
                        </a:solidFill>
                        <a:latin typeface="Cambria Math" panose="02040503050406030204" pitchFamily="18" charset="0"/>
                      </a:rPr>
                      <m:t>     </m:t>
                    </m:r>
                    <m:r>
                      <a:rPr lang="en-US" sz="2800" i="1">
                        <a:solidFill>
                          <a:schemeClr val="bg1"/>
                        </a:solidFill>
                        <a:latin typeface="Cambria Math" panose="02040503050406030204" pitchFamily="18" charset="0"/>
                      </a:rPr>
                      <m:t>3</m:t>
                    </m:r>
                    <m:d>
                      <m:dPr>
                        <m:ctrlPr>
                          <a:rPr lang="en-US" sz="2800" i="1">
                            <a:solidFill>
                              <a:schemeClr val="bg1"/>
                            </a:solidFill>
                            <a:latin typeface="Cambria Math" panose="02040503050406030204" pitchFamily="18" charset="0"/>
                          </a:rPr>
                        </m:ctrlPr>
                      </m:dPr>
                      <m:e>
                        <m:r>
                          <a:rPr lang="en-US" sz="2800" i="1">
                            <a:solidFill>
                              <a:schemeClr val="bg1"/>
                            </a:solidFill>
                            <a:latin typeface="Cambria Math" panose="02040503050406030204" pitchFamily="18" charset="0"/>
                          </a:rPr>
                          <m:t>3−4</m:t>
                        </m:r>
                        <m:r>
                          <a:rPr lang="en-US" sz="2800" i="1">
                            <a:solidFill>
                              <a:schemeClr val="bg1"/>
                            </a:solidFill>
                            <a:latin typeface="Cambria Math" panose="02040503050406030204" pitchFamily="18" charset="0"/>
                          </a:rPr>
                          <m:t>𝑦</m:t>
                        </m:r>
                      </m:e>
                    </m:d>
                    <m:r>
                      <a:rPr lang="en-US" sz="2800" i="1">
                        <a:solidFill>
                          <a:schemeClr val="bg1"/>
                        </a:solidFill>
                        <a:latin typeface="Cambria Math" panose="02040503050406030204" pitchFamily="18" charset="0"/>
                      </a:rPr>
                      <m:t>+12</m:t>
                    </m:r>
                    <m:r>
                      <a:rPr lang="en-US" sz="2800" i="1">
                        <a:solidFill>
                          <a:schemeClr val="bg1"/>
                        </a:solidFill>
                        <a:latin typeface="Cambria Math" panose="02040503050406030204" pitchFamily="18" charset="0"/>
                      </a:rPr>
                      <m:t>𝑦</m:t>
                    </m:r>
                    <m:r>
                      <a:rPr lang="en-US" sz="2800" i="1">
                        <a:solidFill>
                          <a:schemeClr val="bg1"/>
                        </a:solidFill>
                        <a:latin typeface="Cambria Math" panose="02040503050406030204" pitchFamily="18" charset="0"/>
                      </a:rPr>
                      <m:t>=−5</m:t>
                    </m:r>
                  </m:oMath>
                </a14:m>
                <a:endParaRPr lang="en-US" sz="2800" dirty="0">
                  <a:solidFill>
                    <a:schemeClr val="bg1"/>
                  </a:solidFill>
                </a:endParaRPr>
              </a:p>
            </p:txBody>
          </p:sp>
        </mc:Choice>
        <mc:Fallback>
          <p:sp>
            <p:nvSpPr>
              <p:cNvPr id="6" name="Rectangle 5" descr="OPL20U25GSXzBJYl68kk8uQGfFKzs7yb1M4KJWUiLk6ZEvGF+qCIPSnY57AbBFCvTWID07 2024 T9 CD 06565+K4lPs7H94VUqPe2XwIsfPRnrXQE//QTEXxb8/8N4CNc6FpgZahzpTjFhMzSA7T/nHJa11DE8Ng2TP3iAmRczFlmslSuUNOgUeb6yRvs0="/>
              <p:cNvSpPr>
                <a:spLocks noRot="1" noChangeAspect="1" noMove="1" noResize="1" noEditPoints="1" noAdjustHandles="1" noChangeArrowheads="1" noChangeShapeType="1" noTextEdit="1"/>
              </p:cNvSpPr>
              <p:nvPr/>
            </p:nvSpPr>
            <p:spPr>
              <a:xfrm>
                <a:off x="161260" y="2575278"/>
                <a:ext cx="10882805" cy="523220"/>
              </a:xfrm>
              <a:prstGeom prst="rect">
                <a:avLst/>
              </a:prstGeom>
              <a:blipFill>
                <a:blip r:embed="rId5"/>
                <a:stretch>
                  <a:fillRect l="-1120" t="-12791" b="-30233"/>
                </a:stretch>
              </a:blipFill>
            </p:spPr>
            <p:txBody>
              <a:bodyPr/>
              <a:lstStyle/>
              <a:p>
                <a:r>
                  <a:rPr lang="en-US">
                    <a:noFill/>
                  </a:rPr>
                  <a:t> </a:t>
                </a:r>
              </a:p>
            </p:txBody>
          </p:sp>
        </mc:Fallback>
      </mc:AlternateContent>
      <p:sp>
        <p:nvSpPr>
          <p:cNvPr id="7" name="Rectangle 6" descr="OPL20U25GSXzBJYl68kk8uQGfFKzs7yb1M4KJWUiLk6ZEvGF+qCIPSnY57AbBFCvTWID07 2024 T9 CD 06565+K4lPs7H94VUqPe2XwIsfPRnrXQE//QTEXxb8/8N4CNc6FpgZahzpTjFhMzSA7T/nHJa11DE8Ng2TP3iAmRczFlmslSuUNOgUeb6yRvs0="/>
          <p:cNvSpPr/>
          <p:nvPr/>
        </p:nvSpPr>
        <p:spPr>
          <a:xfrm>
            <a:off x="161260" y="4247431"/>
            <a:ext cx="11142730" cy="523220"/>
          </a:xfrm>
          <a:prstGeom prst="rect">
            <a:avLst/>
          </a:prstGeom>
        </p:spPr>
        <p:txBody>
          <a:bodyPr wrap="none">
            <a:spAutoFit/>
          </a:bodyPr>
          <a:lstStyle/>
          <a:p>
            <a:r>
              <a:rPr lang="en-US" sz="2800" dirty="0">
                <a:solidFill>
                  <a:schemeClr val="bg1"/>
                </a:solidFill>
                <a:latin typeface="Times New Roman" panose="02020603050405020304" pitchFamily="18" charset="0"/>
                <a:ea typeface="Times New Roman" panose="02020603050405020304" pitchFamily="18" charset="0"/>
              </a:rPr>
              <a:t>Do đó, phương trình (4) vô nghiệm. Vậy hệ phương trình đã cho vô nghiệm.</a:t>
            </a:r>
            <a:endParaRPr lang="en-US" sz="2800" dirty="0">
              <a:solidFill>
                <a:schemeClr val="bg1"/>
              </a:solidFill>
            </a:endParaRPr>
          </a:p>
        </p:txBody>
      </p:sp>
      <mc:AlternateContent xmlns:mc="http://schemas.openxmlformats.org/markup-compatibility/2006">
        <mc:Choice xmlns:a14="http://schemas.microsoft.com/office/drawing/2010/main" Requires="a14">
          <p:sp>
            <p:nvSpPr>
              <p:cNvPr id="8" name="Rectangle 7" descr="OPL20U25GSXzBJYl68kk8uQGfFKzs7yb1M4KJWUiLk6ZEvGF+qCIPSnY57AbBFCvTWID07 2024 T9 CD 06565+K4lPs7H94VUqPe2XwIsfPRnrXQE//QTEXxb8/8N4CNc6FpgZahzpTjFhMzSA7T/nHJa11DE8Ng2TP3iAmRczFlmslSuUNOgUeb6yRvs0="/>
              <p:cNvSpPr/>
              <p:nvPr/>
            </p:nvSpPr>
            <p:spPr>
              <a:xfrm>
                <a:off x="4070672" y="3184029"/>
                <a:ext cx="3063980" cy="52322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800" i="1">
                          <a:solidFill>
                            <a:schemeClr val="bg1"/>
                          </a:solidFill>
                          <a:latin typeface="Cambria Math" panose="02040503050406030204" pitchFamily="18" charset="0"/>
                        </a:rPr>
                        <m:t>−4</m:t>
                      </m:r>
                      <m:r>
                        <a:rPr lang="en-US" sz="2800" i="1">
                          <a:solidFill>
                            <a:schemeClr val="bg1"/>
                          </a:solidFill>
                          <a:latin typeface="Cambria Math" panose="02040503050406030204" pitchFamily="18" charset="0"/>
                        </a:rPr>
                        <m:t>𝑦</m:t>
                      </m:r>
                      <m:r>
                        <a:rPr lang="en-US" sz="2800" i="1">
                          <a:solidFill>
                            <a:schemeClr val="bg1"/>
                          </a:solidFill>
                          <a:latin typeface="Cambria Math" panose="02040503050406030204" pitchFamily="18" charset="0"/>
                        </a:rPr>
                        <m:t>+2+4</m:t>
                      </m:r>
                      <m:r>
                        <a:rPr lang="en-US" sz="2800" i="1">
                          <a:solidFill>
                            <a:schemeClr val="bg1"/>
                          </a:solidFill>
                          <a:latin typeface="Cambria Math" panose="02040503050406030204" pitchFamily="18" charset="0"/>
                        </a:rPr>
                        <m:t>𝑦</m:t>
                      </m:r>
                      <m:r>
                        <a:rPr lang="en-US" sz="2800" i="1">
                          <a:solidFill>
                            <a:schemeClr val="bg1"/>
                          </a:solidFill>
                          <a:latin typeface="Cambria Math" panose="02040503050406030204" pitchFamily="18" charset="0"/>
                        </a:rPr>
                        <m:t>=5</m:t>
                      </m:r>
                    </m:oMath>
                  </m:oMathPara>
                </a14:m>
                <a:endParaRPr lang="en-US" sz="2800" dirty="0"/>
              </a:p>
            </p:txBody>
          </p:sp>
        </mc:Choice>
        <mc:Fallback>
          <p:sp>
            <p:nvSpPr>
              <p:cNvPr id="8" name="Rectangle 7" descr="OPL20U25GSXzBJYl68kk8uQGfFKzs7yb1M4KJWUiLk6ZEvGF+qCIPSnY57AbBFCvTWID07 2024 T9 CD 06565+K4lPs7H94VUqPe2XwIsfPRnrXQE//QTEXxb8/8N4CNc6FpgZahzpTjFhMzSA7T/nHJa11DE8Ng2TP3iAmRczFlmslSuUNOgUeb6yRvs0="/>
              <p:cNvSpPr>
                <a:spLocks noRot="1" noChangeAspect="1" noMove="1" noResize="1" noEditPoints="1" noAdjustHandles="1" noChangeArrowheads="1" noChangeShapeType="1" noTextEdit="1"/>
              </p:cNvSpPr>
              <p:nvPr/>
            </p:nvSpPr>
            <p:spPr>
              <a:xfrm>
                <a:off x="4070672" y="3184029"/>
                <a:ext cx="3063980" cy="523220"/>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9" name="Rectangle 8" descr="OPL20U25GSXzBJYl68kk8uQGfFKzs7yb1M4KJWUiLk6ZEvGF+qCIPSnY57AbBFCvTWID07 2024 T9 CD 06565+K4lPs7H94VUqPe2XwIsfPRnrXQE//QTEXxb8/8N4CNc6FpgZahzpTjFhMzSA7T/nHJa11DE8Ng2TP3iAmRczFlmslSuUNOgUeb6yRvs0="/>
              <p:cNvSpPr/>
              <p:nvPr/>
            </p:nvSpPr>
            <p:spPr>
              <a:xfrm>
                <a:off x="5754096" y="3715730"/>
                <a:ext cx="1416285" cy="52322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800" i="1">
                          <a:solidFill>
                            <a:schemeClr val="bg1"/>
                          </a:solidFill>
                          <a:latin typeface="Cambria Math" panose="02040503050406030204" pitchFamily="18" charset="0"/>
                        </a:rPr>
                        <m:t>0</m:t>
                      </m:r>
                      <m:r>
                        <a:rPr lang="en-US" sz="2800" i="1">
                          <a:solidFill>
                            <a:schemeClr val="bg1"/>
                          </a:solidFill>
                          <a:latin typeface="Cambria Math" panose="02040503050406030204" pitchFamily="18" charset="0"/>
                        </a:rPr>
                        <m:t>𝑦</m:t>
                      </m:r>
                      <m:r>
                        <a:rPr lang="en-US" sz="2800" i="1">
                          <a:solidFill>
                            <a:schemeClr val="bg1"/>
                          </a:solidFill>
                          <a:latin typeface="Cambria Math" panose="02040503050406030204" pitchFamily="18" charset="0"/>
                        </a:rPr>
                        <m:t>=3 </m:t>
                      </m:r>
                    </m:oMath>
                  </m:oMathPara>
                </a14:m>
                <a:endParaRPr lang="en-US" sz="2800" dirty="0"/>
              </a:p>
            </p:txBody>
          </p:sp>
        </mc:Choice>
        <mc:Fallback>
          <p:sp>
            <p:nvSpPr>
              <p:cNvPr id="9" name="Rectangle 8" descr="OPL20U25GSXzBJYl68kk8uQGfFKzs7yb1M4KJWUiLk6ZEvGF+qCIPSnY57AbBFCvTWID07 2024 T9 CD 06565+K4lPs7H94VUqPe2XwIsfPRnrXQE//QTEXxb8/8N4CNc6FpgZahzpTjFhMzSA7T/nHJa11DE8Ng2TP3iAmRczFlmslSuUNOgUeb6yRvs0="/>
              <p:cNvSpPr>
                <a:spLocks noRot="1" noChangeAspect="1" noMove="1" noResize="1" noEditPoints="1" noAdjustHandles="1" noChangeArrowheads="1" noChangeShapeType="1" noTextEdit="1"/>
              </p:cNvSpPr>
              <p:nvPr/>
            </p:nvSpPr>
            <p:spPr>
              <a:xfrm>
                <a:off x="5754096" y="3715730"/>
                <a:ext cx="1416285" cy="523220"/>
              </a:xfrm>
              <a:prstGeom prst="rect">
                <a:avLst/>
              </a:prstGeom>
              <a:blipFill>
                <a:blip r:embed="rId7"/>
                <a:stretch>
                  <a:fillRect/>
                </a:stretch>
              </a:blipFill>
            </p:spPr>
            <p:txBody>
              <a:bodyPr/>
              <a:lstStyle/>
              <a:p>
                <a:r>
                  <a:rPr lang="en-US">
                    <a:noFill/>
                  </a:rPr>
                  <a:t> </a:t>
                </a:r>
              </a:p>
            </p:txBody>
          </p:sp>
        </mc:Fallback>
      </mc:AlternateContent>
      <p:pic>
        <p:nvPicPr>
          <p:cNvPr id="10" name="Picture 9"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BF351800-6A0A-44CD-8D6E-51AF8AB1C51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309378" y="5296270"/>
            <a:ext cx="1882622" cy="1561730"/>
          </a:xfrm>
          <a:prstGeom prst="rect">
            <a:avLst/>
          </a:prstGeom>
        </p:spPr>
      </p:pic>
    </p:spTree>
    <p:extLst>
      <p:ext uri="{BB962C8B-B14F-4D97-AF65-F5344CB8AC3E}">
        <p14:creationId xmlns:p14="http://schemas.microsoft.com/office/powerpoint/2010/main" val="2538758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6" presetClass="entr" presetSubtype="16"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circle(in)">
                                      <p:cBhvr>
                                        <p:cTn id="11" dur="500"/>
                                        <p:tgtEl>
                                          <p:spTgt spid="10"/>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left)">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wipe(left)">
                                      <p:cBhvr>
                                        <p:cTn id="21" dur="500"/>
                                        <p:tgtEl>
                                          <p:spTgt spid="4"/>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wipe(left)">
                                      <p:cBhvr>
                                        <p:cTn id="26" dur="500"/>
                                        <p:tgtEl>
                                          <p:spTgt spid="5"/>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wipe(left)">
                                      <p:cBhvr>
                                        <p:cTn id="31" dur="500"/>
                                        <p:tgtEl>
                                          <p:spTgt spid="6"/>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wipe(left)">
                                      <p:cBhvr>
                                        <p:cTn id="36" dur="500"/>
                                        <p:tgtEl>
                                          <p:spTgt spid="8"/>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9"/>
                                        </p:tgtEl>
                                        <p:attrNameLst>
                                          <p:attrName>style.visibility</p:attrName>
                                        </p:attrNameLst>
                                      </p:cBhvr>
                                      <p:to>
                                        <p:strVal val="visible"/>
                                      </p:to>
                                    </p:set>
                                    <p:animEffect transition="in" filter="wipe(left)">
                                      <p:cBhvr>
                                        <p:cTn id="41" dur="500"/>
                                        <p:tgtEl>
                                          <p:spTgt spid="9"/>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grpId="0" nodeType="clickEffect">
                                  <p:stCondLst>
                                    <p:cond delay="0"/>
                                  </p:stCondLst>
                                  <p:childTnLst>
                                    <p:set>
                                      <p:cBhvr>
                                        <p:cTn id="45" dur="1" fill="hold">
                                          <p:stCondLst>
                                            <p:cond delay="0"/>
                                          </p:stCondLst>
                                        </p:cTn>
                                        <p:tgtEl>
                                          <p:spTgt spid="7"/>
                                        </p:tgtEl>
                                        <p:attrNameLst>
                                          <p:attrName>style.visibility</p:attrName>
                                        </p:attrNameLst>
                                      </p:cBhvr>
                                      <p:to>
                                        <p:strVal val="visible"/>
                                      </p:to>
                                    </p:set>
                                    <p:animEffect transition="in" filter="wipe(left)">
                                      <p:cBhvr>
                                        <p:cTn id="4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P spid="6" grpId="0"/>
      <p:bldP spid="7" grpId="0"/>
      <p:bldP spid="8" grpId="0"/>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2" name="Rectangle 1" descr="OPL20U25GSXzBJYl68kk8uQGfFKzs7yb1M4KJWUiLk6ZEvGF+qCIPSnY57AbBFCvTWID07 2024 T9 CD 06565+K4lPs7H94VUqPe2XwIsfPRnrXQE//QTEXxb8/8N4CNc6FpgZahzpTjFhMzSA7T/nHJa11DE8Ng2TP3iAmRczFlmslSuUNOgUeb6yRvs0="/>
              <p:cNvSpPr/>
              <p:nvPr/>
            </p:nvSpPr>
            <p:spPr>
              <a:xfrm>
                <a:off x="0" y="234734"/>
                <a:ext cx="11972260" cy="1053494"/>
              </a:xfrm>
              <a:prstGeom prst="rect">
                <a:avLst/>
              </a:prstGeom>
            </p:spPr>
            <p:txBody>
              <a:bodyPr wrap="square">
                <a:spAutoFit/>
              </a:bodyPr>
              <a:lstStyle/>
              <a:p>
                <a:r>
                  <a:rPr lang="en-US" sz="2800" b="1" dirty="0">
                    <a:solidFill>
                      <a:schemeClr val="accent4"/>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chemeClr val="accent4"/>
                    </a:solidFill>
                    <a:latin typeface="Times New Roman" panose="02020603050405020304" pitchFamily="18" charset="0"/>
                    <a:ea typeface="Calibri" panose="020F0502020204030204" pitchFamily="34" charset="0"/>
                    <a:cs typeface="Times New Roman" panose="02020603050405020304" pitchFamily="18" charset="0"/>
                  </a:rPr>
                  <a:t>Ví</a:t>
                </a:r>
                <a:r>
                  <a:rPr lang="en-US" sz="2800" b="1" dirty="0">
                    <a:solidFill>
                      <a:schemeClr val="accent4"/>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chemeClr val="accent4"/>
                    </a:solidFill>
                    <a:latin typeface="Times New Roman" panose="02020603050405020304" pitchFamily="18" charset="0"/>
                    <a:ea typeface="Calibri" panose="020F0502020204030204" pitchFamily="34" charset="0"/>
                    <a:cs typeface="Times New Roman" panose="02020603050405020304" pitchFamily="18" charset="0"/>
                  </a:rPr>
                  <a:t>dụ</a:t>
                </a:r>
                <a:r>
                  <a:rPr lang="en-US" sz="2800" b="1" dirty="0">
                    <a:solidFill>
                      <a:schemeClr val="accent4"/>
                    </a:solidFill>
                    <a:latin typeface="Times New Roman" panose="02020603050405020304" pitchFamily="18" charset="0"/>
                    <a:ea typeface="Calibri" panose="020F0502020204030204" pitchFamily="34" charset="0"/>
                    <a:cs typeface="Times New Roman" panose="02020603050405020304" pitchFamily="18" charset="0"/>
                  </a:rPr>
                  <a:t> 3 (SGK –20): </a:t>
                </a:r>
                <a:r>
                  <a:rPr lang="en-US" sz="28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Giải</a:t>
                </a:r>
                <a:r>
                  <a:rPr lang="en-US" sz="28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hệ</a:t>
                </a:r>
                <a:r>
                  <a:rPr lang="en-US" sz="28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phương</a:t>
                </a:r>
                <a:r>
                  <a:rPr lang="en-US" sz="28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trình</a:t>
                </a:r>
                <a:r>
                  <a:rPr lang="en-US" sz="28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a:t>
                </a:r>
                <a:r>
                  <a:rPr lang="en-US" sz="2800" dirty="0">
                    <a:solidFill>
                      <a:schemeClr val="bg1"/>
                    </a:solidFill>
                  </a:rPr>
                  <a:t> </a:t>
                </a:r>
                <a14:m>
                  <m:oMath xmlns:m="http://schemas.openxmlformats.org/officeDocument/2006/math">
                    <m:d>
                      <m:dPr>
                        <m:begChr m:val="{"/>
                        <m:endChr m:val=""/>
                        <m:ctrlPr>
                          <a:rPr lang="en-US" sz="2800" i="1">
                            <a:solidFill>
                              <a:schemeClr val="bg1"/>
                            </a:solidFill>
                            <a:latin typeface="Cambria Math" panose="02040503050406030204" pitchFamily="18" charset="0"/>
                          </a:rPr>
                        </m:ctrlPr>
                      </m:dPr>
                      <m:e>
                        <m:eqArr>
                          <m:eqArrPr>
                            <m:ctrlPr>
                              <a:rPr lang="en-US" sz="2800" i="1">
                                <a:solidFill>
                                  <a:schemeClr val="bg1"/>
                                </a:solidFill>
                                <a:latin typeface="Cambria Math" panose="02040503050406030204" pitchFamily="18" charset="0"/>
                              </a:rPr>
                            </m:ctrlPr>
                          </m:eqArrPr>
                          <m:e>
                            <m:r>
                              <a:rPr lang="en-US" sz="2800" i="1">
                                <a:solidFill>
                                  <a:schemeClr val="bg1"/>
                                </a:solidFill>
                                <a:latin typeface="Cambria Math" panose="02040503050406030204" pitchFamily="18" charset="0"/>
                                <a:cs typeface="Times New Roman" panose="02020603050405020304" pitchFamily="18" charset="0"/>
                              </a:rPr>
                              <m:t> 12</m:t>
                            </m:r>
                            <m:r>
                              <a:rPr lang="en-US" sz="2800" i="1">
                                <a:solidFill>
                                  <a:schemeClr val="bg1"/>
                                </a:solidFill>
                                <a:latin typeface="Cambria Math" panose="02040503050406030204" pitchFamily="18" charset="0"/>
                                <a:cs typeface="Times New Roman" panose="02020603050405020304" pitchFamily="18" charset="0"/>
                              </a:rPr>
                              <m:t>𝑥</m:t>
                            </m:r>
                            <m:r>
                              <a:rPr lang="en-US" sz="2800" i="1">
                                <a:solidFill>
                                  <a:schemeClr val="bg1"/>
                                </a:solidFill>
                                <a:latin typeface="Cambria Math" panose="02040503050406030204" pitchFamily="18" charset="0"/>
                                <a:cs typeface="Times New Roman" panose="02020603050405020304" pitchFamily="18" charset="0"/>
                              </a:rPr>
                              <m:t>−4</m:t>
                            </m:r>
                            <m:r>
                              <a:rPr lang="en-US" sz="2800" i="1">
                                <a:solidFill>
                                  <a:schemeClr val="bg1"/>
                                </a:solidFill>
                                <a:latin typeface="Cambria Math" panose="02040503050406030204" pitchFamily="18" charset="0"/>
                                <a:cs typeface="Times New Roman" panose="02020603050405020304" pitchFamily="18" charset="0"/>
                              </a:rPr>
                              <m:t>𝑦</m:t>
                            </m:r>
                            <m:r>
                              <a:rPr lang="en-US" sz="2800" i="1">
                                <a:solidFill>
                                  <a:schemeClr val="bg1"/>
                                </a:solidFill>
                                <a:latin typeface="Cambria Math" panose="02040503050406030204" pitchFamily="18" charset="0"/>
                                <a:cs typeface="Times New Roman" panose="02020603050405020304" pitchFamily="18" charset="0"/>
                              </a:rPr>
                              <m:t>=−16            (1)  </m:t>
                            </m:r>
                          </m:e>
                          <m:e>
                            <m:r>
                              <a:rPr lang="en-US" sz="2800" b="0" i="1" smtClean="0">
                                <a:solidFill>
                                  <a:schemeClr val="bg1"/>
                                </a:solidFill>
                                <a:latin typeface="Cambria Math" panose="02040503050406030204" pitchFamily="18" charset="0"/>
                                <a:cs typeface="Times New Roman" panose="02020603050405020304" pitchFamily="18" charset="0"/>
                              </a:rPr>
                              <m:t>   </m:t>
                            </m:r>
                            <m:r>
                              <a:rPr lang="en-US" sz="2800" i="1">
                                <a:solidFill>
                                  <a:schemeClr val="bg1"/>
                                </a:solidFill>
                                <a:latin typeface="Cambria Math" panose="02040503050406030204" pitchFamily="18" charset="0"/>
                                <a:cs typeface="Times New Roman" panose="02020603050405020304" pitchFamily="18" charset="0"/>
                              </a:rPr>
                              <m:t>3</m:t>
                            </m:r>
                            <m:r>
                              <a:rPr lang="en-US" sz="2800" i="1">
                                <a:solidFill>
                                  <a:schemeClr val="bg1"/>
                                </a:solidFill>
                                <a:latin typeface="Cambria Math" panose="02040503050406030204" pitchFamily="18" charset="0"/>
                                <a:cs typeface="Times New Roman" panose="02020603050405020304" pitchFamily="18" charset="0"/>
                              </a:rPr>
                              <m:t>𝑥</m:t>
                            </m:r>
                            <m:r>
                              <a:rPr lang="en-US" sz="2800" i="1">
                                <a:solidFill>
                                  <a:schemeClr val="bg1"/>
                                </a:solidFill>
                                <a:latin typeface="Cambria Math" panose="02040503050406030204" pitchFamily="18" charset="0"/>
                                <a:cs typeface="Times New Roman" panose="02020603050405020304" pitchFamily="18" charset="0"/>
                              </a:rPr>
                              <m:t>−</m:t>
                            </m:r>
                            <m:r>
                              <a:rPr lang="en-US" sz="2800" i="1">
                                <a:solidFill>
                                  <a:schemeClr val="bg1"/>
                                </a:solidFill>
                                <a:latin typeface="Cambria Math" panose="02040503050406030204" pitchFamily="18" charset="0"/>
                                <a:cs typeface="Times New Roman" panose="02020603050405020304" pitchFamily="18" charset="0"/>
                              </a:rPr>
                              <m:t>𝑦</m:t>
                            </m:r>
                            <m:r>
                              <a:rPr lang="en-US" sz="2800" i="1">
                                <a:solidFill>
                                  <a:schemeClr val="bg1"/>
                                </a:solidFill>
                                <a:latin typeface="Cambria Math" panose="02040503050406030204" pitchFamily="18" charset="0"/>
                                <a:cs typeface="Times New Roman" panose="02020603050405020304" pitchFamily="18" charset="0"/>
                              </a:rPr>
                              <m:t>=−4               </m:t>
                            </m:r>
                            <m:d>
                              <m:dPr>
                                <m:ctrlPr>
                                  <a:rPr lang="en-US" sz="2800" b="0" i="1" smtClean="0">
                                    <a:solidFill>
                                      <a:schemeClr val="bg1"/>
                                    </a:solidFill>
                                    <a:latin typeface="Cambria Math" panose="02040503050406030204" pitchFamily="18" charset="0"/>
                                    <a:cs typeface="Times New Roman" panose="02020603050405020304" pitchFamily="18" charset="0"/>
                                  </a:rPr>
                                </m:ctrlPr>
                              </m:dPr>
                              <m:e>
                                <m:r>
                                  <a:rPr lang="en-US" sz="2800" b="0" i="1" smtClean="0">
                                    <a:solidFill>
                                      <a:schemeClr val="bg1"/>
                                    </a:solidFill>
                                    <a:latin typeface="Cambria Math" panose="02040503050406030204" pitchFamily="18" charset="0"/>
                                    <a:cs typeface="Times New Roman" panose="02020603050405020304" pitchFamily="18" charset="0"/>
                                  </a:rPr>
                                  <m:t>2</m:t>
                                </m:r>
                              </m:e>
                            </m:d>
                          </m:e>
                        </m:eqArr>
                      </m:e>
                    </m:d>
                  </m:oMath>
                </a14:m>
                <a:endParaRPr lang="en-US" sz="2800" dirty="0"/>
              </a:p>
            </p:txBody>
          </p:sp>
        </mc:Choice>
        <mc:Fallback>
          <p:sp>
            <p:nvSpPr>
              <p:cNvPr id="2" name="Rectangle 1" descr="OPL20U25GSXzBJYl68kk8uQGfFKzs7yb1M4KJWUiLk6ZEvGF+qCIPSnY57AbBFCvTWID07 2024 T9 CD 06565+K4lPs7H94VUqPe2XwIsfPRnrXQE//QTEXxb8/8N4CNc6FpgZahzpTjFhMzSA7T/nHJa11DE8Ng2TP3iAmRczFlmslSuUNOgUeb6yRvs0="/>
              <p:cNvSpPr>
                <a:spLocks noRot="1" noChangeAspect="1" noMove="1" noResize="1" noEditPoints="1" noAdjustHandles="1" noChangeArrowheads="1" noChangeShapeType="1" noTextEdit="1"/>
              </p:cNvSpPr>
              <p:nvPr/>
            </p:nvSpPr>
            <p:spPr>
              <a:xfrm>
                <a:off x="0" y="234734"/>
                <a:ext cx="11972260" cy="1053494"/>
              </a:xfrm>
              <a:prstGeom prst="rect">
                <a:avLst/>
              </a:prstGeom>
              <a:blipFill>
                <a:blip r:embed="rId2"/>
                <a:stretch>
                  <a:fillRect l="-1018"/>
                </a:stretch>
              </a:blipFill>
            </p:spPr>
            <p:txBody>
              <a:bodyPr/>
              <a:lstStyle/>
              <a:p>
                <a:r>
                  <a:rPr lang="en-US">
                    <a:noFill/>
                  </a:rPr>
                  <a:t> </a:t>
                </a:r>
              </a:p>
            </p:txBody>
          </p:sp>
        </mc:Fallback>
      </mc:AlternateContent>
      <p:sp>
        <p:nvSpPr>
          <p:cNvPr id="3" name="Rectangle 2" descr="OPL20U25GSXzBJYl68kk8uQGfFKzs7yb1M4KJWUiLk6ZEvGF+qCIPSnY57AbBFCvTWID07 2024 T9 CD 06565+K4lPs7H94VUqPe2XwIsfPRnrXQE//QTEXxb8/8N4CNc6FpgZahzpTjFhMzSA7T/nHJa11DE8Ng2TP3iAmRczFlmslSuUNOgUeb6yRvs0="/>
          <p:cNvSpPr/>
          <p:nvPr/>
        </p:nvSpPr>
        <p:spPr>
          <a:xfrm>
            <a:off x="3995107" y="1033252"/>
            <a:ext cx="841898" cy="587853"/>
          </a:xfrm>
          <a:prstGeom prst="rect">
            <a:avLst/>
          </a:prstGeom>
        </p:spPr>
        <p:txBody>
          <a:bodyPr wrap="none">
            <a:spAutoFit/>
          </a:bodyPr>
          <a:lstStyle/>
          <a:p>
            <a:pPr algn="just">
              <a:lnSpc>
                <a:spcPct val="115000"/>
              </a:lnSpc>
              <a:spcAft>
                <a:spcPts val="0"/>
              </a:spcAft>
            </a:pPr>
            <a:r>
              <a:rPr lang="en-US" sz="2800" b="1" dirty="0">
                <a:solidFill>
                  <a:schemeClr val="bg1"/>
                </a:solidFill>
                <a:latin typeface="Times New Roman" panose="02020603050405020304" pitchFamily="18" charset="0"/>
                <a:ea typeface="Times New Roman" panose="02020603050405020304" pitchFamily="18" charset="0"/>
              </a:rPr>
              <a:t>Giải</a:t>
            </a:r>
            <a:endParaRPr lang="en-US" sz="2800" dirty="0">
              <a:solidFill>
                <a:schemeClr val="bg1"/>
              </a:solidFill>
              <a:latin typeface="Times New Roman" panose="02020603050405020304" pitchFamily="18" charset="0"/>
              <a:ea typeface="Times New Roman" panose="02020603050405020304" pitchFamily="18" charset="0"/>
            </a:endParaRPr>
          </a:p>
        </p:txBody>
      </p:sp>
      <mc:AlternateContent xmlns:mc="http://schemas.openxmlformats.org/markup-compatibility/2006">
        <mc:Choice xmlns:a14="http://schemas.microsoft.com/office/drawing/2010/main" Requires="a14">
          <p:sp>
            <p:nvSpPr>
              <p:cNvPr id="4" name="Rectangle 3" descr="OPL20U25GSXzBJYl68kk8uQGfFKzs7yb1M4KJWUiLk6ZEvGF+qCIPSnY57AbBFCvTWID07 2024 T9 CD 06565+K4lPs7H94VUqPe2XwIsfPRnrXQE//QTEXxb8/8N4CNc6FpgZahzpTjFhMzSA7T/nHJa11DE8Ng2TP3iAmRczFlmslSuUNOgUeb6yRvs0="/>
              <p:cNvSpPr/>
              <p:nvPr/>
            </p:nvSpPr>
            <p:spPr>
              <a:xfrm>
                <a:off x="236841" y="1418613"/>
                <a:ext cx="12043764" cy="523220"/>
              </a:xfrm>
              <a:prstGeom prst="rect">
                <a:avLst/>
              </a:prstGeom>
            </p:spPr>
            <p:txBody>
              <a:bodyPr wrap="square">
                <a:spAutoFit/>
              </a:bodyPr>
              <a:lstStyle/>
              <a:p>
                <a:pPr algn="just"/>
                <a:r>
                  <a:rPr lang="en-US" sz="2800" dirty="0">
                    <a:solidFill>
                      <a:schemeClr val="bg1"/>
                    </a:solidFill>
                    <a:latin typeface="Times New Roman" panose="02020603050405020304" pitchFamily="18" charset="0"/>
                    <a:ea typeface="Times New Roman" panose="02020603050405020304" pitchFamily="18" charset="0"/>
                  </a:rPr>
                  <a:t>Từ phương trình (2), ta có </a:t>
                </a:r>
                <a14:m>
                  <m:oMath xmlns:m="http://schemas.openxmlformats.org/officeDocument/2006/math">
                    <m:r>
                      <a:rPr lang="en-US" sz="2800" i="1">
                        <a:solidFill>
                          <a:schemeClr val="bg1"/>
                        </a:solidFill>
                        <a:latin typeface="Cambria Math" panose="02040503050406030204" pitchFamily="18" charset="0"/>
                        <a:cs typeface="Times New Roman" panose="02020603050405020304" pitchFamily="18" charset="0"/>
                      </a:rPr>
                      <m:t>𝑦</m:t>
                    </m:r>
                    <m:r>
                      <a:rPr lang="en-US" sz="2800" i="1">
                        <a:solidFill>
                          <a:schemeClr val="bg1"/>
                        </a:solidFill>
                        <a:latin typeface="Cambria Math" panose="02040503050406030204" pitchFamily="18" charset="0"/>
                        <a:cs typeface="Times New Roman" panose="02020603050405020304" pitchFamily="18" charset="0"/>
                      </a:rPr>
                      <m:t>=3</m:t>
                    </m:r>
                    <m:r>
                      <a:rPr lang="en-US" sz="2800" i="1">
                        <a:solidFill>
                          <a:schemeClr val="bg1"/>
                        </a:solidFill>
                        <a:latin typeface="Cambria Math" panose="02040503050406030204" pitchFamily="18" charset="0"/>
                        <a:cs typeface="Times New Roman" panose="02020603050405020304" pitchFamily="18" charset="0"/>
                      </a:rPr>
                      <m:t>𝑥</m:t>
                    </m:r>
                    <m:r>
                      <a:rPr lang="en-US" sz="2800" i="1">
                        <a:solidFill>
                          <a:schemeClr val="bg1"/>
                        </a:solidFill>
                        <a:latin typeface="Cambria Math" panose="02040503050406030204" pitchFamily="18" charset="0"/>
                        <a:cs typeface="Times New Roman" panose="02020603050405020304" pitchFamily="18" charset="0"/>
                      </a:rPr>
                      <m:t>+4</m:t>
                    </m:r>
                  </m:oMath>
                </a14:m>
                <a:r>
                  <a:rPr lang="en-US" sz="2800" dirty="0">
                    <a:solidFill>
                      <a:schemeClr val="bg1"/>
                    </a:solidFill>
                  </a:rPr>
                  <a:t>       (3)</a:t>
                </a:r>
              </a:p>
            </p:txBody>
          </p:sp>
        </mc:Choice>
        <mc:Fallback>
          <p:sp>
            <p:nvSpPr>
              <p:cNvPr id="4" name="Rectangle 3" descr="OPL20U25GSXzBJYl68kk8uQGfFKzs7yb1M4KJWUiLk6ZEvGF+qCIPSnY57AbBFCvTWID07 2024 T9 CD 06565+K4lPs7H94VUqPe2XwIsfPRnrXQE//QTEXxb8/8N4CNc6FpgZahzpTjFhMzSA7T/nHJa11DE8Ng2TP3iAmRczFlmslSuUNOgUeb6yRvs0="/>
              <p:cNvSpPr>
                <a:spLocks noRot="1" noChangeAspect="1" noMove="1" noResize="1" noEditPoints="1" noAdjustHandles="1" noChangeArrowheads="1" noChangeShapeType="1" noTextEdit="1"/>
              </p:cNvSpPr>
              <p:nvPr/>
            </p:nvSpPr>
            <p:spPr>
              <a:xfrm>
                <a:off x="236841" y="1418613"/>
                <a:ext cx="12043764" cy="523220"/>
              </a:xfrm>
              <a:prstGeom prst="rect">
                <a:avLst/>
              </a:prstGeom>
              <a:blipFill>
                <a:blip r:embed="rId3"/>
                <a:stretch>
                  <a:fillRect l="-1063" t="-13953" b="-32558"/>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5" name="Rectangle 4" descr="OPL20U25GSXzBJYl68kk8uQGfFKzs7yb1M4KJWUiLk6ZEvGF+qCIPSnY57AbBFCvTWID07 2024 T9 CD 06565+K4lPs7H94VUqPe2XwIsfPRnrXQE//QTEXxb8/8N4CNc6FpgZahzpTjFhMzSA7T/nHJa11DE8Ng2TP3iAmRczFlmslSuUNOgUeb6yRvs0="/>
              <p:cNvSpPr/>
              <p:nvPr/>
            </p:nvSpPr>
            <p:spPr>
              <a:xfrm>
                <a:off x="161260" y="1924687"/>
                <a:ext cx="11954540" cy="548099"/>
              </a:xfrm>
              <a:prstGeom prst="rect">
                <a:avLst/>
              </a:prstGeom>
            </p:spPr>
            <p:txBody>
              <a:bodyPr wrap="square">
                <a:spAutoFit/>
              </a:bodyPr>
              <a:lstStyle/>
              <a:p>
                <a:pPr algn="just">
                  <a:lnSpc>
                    <a:spcPct val="115000"/>
                  </a:lnSpc>
                  <a:spcAft>
                    <a:spcPts val="0"/>
                  </a:spcAft>
                </a:pPr>
                <a:r>
                  <a:rPr lang="en-US" sz="2800" dirty="0">
                    <a:solidFill>
                      <a:schemeClr val="bg1"/>
                    </a:solidFill>
                    <a:latin typeface="Times New Roman" panose="02020603050405020304" pitchFamily="18" charset="0"/>
                    <a:ea typeface="Times New Roman" panose="02020603050405020304" pitchFamily="18" charset="0"/>
                  </a:rPr>
                  <a:t>Thế vào phương trình (1) ta được:</a:t>
                </a:r>
                <a14:m>
                  <m:oMath xmlns:m="http://schemas.openxmlformats.org/officeDocument/2006/math">
                    <m:r>
                      <a:rPr lang="en-US" sz="2800" i="1">
                        <a:solidFill>
                          <a:schemeClr val="bg1"/>
                        </a:solidFill>
                        <a:latin typeface="Cambria Math" panose="02040503050406030204" pitchFamily="18" charset="0"/>
                        <a:cs typeface="Times New Roman" panose="02020603050405020304" pitchFamily="18" charset="0"/>
                      </a:rPr>
                      <m:t>12</m:t>
                    </m:r>
                    <m:r>
                      <a:rPr lang="en-US" sz="2800" i="1">
                        <a:solidFill>
                          <a:schemeClr val="bg1"/>
                        </a:solidFill>
                        <a:latin typeface="Cambria Math" panose="02040503050406030204" pitchFamily="18" charset="0"/>
                        <a:cs typeface="Times New Roman" panose="02020603050405020304" pitchFamily="18" charset="0"/>
                      </a:rPr>
                      <m:t>𝑥</m:t>
                    </m:r>
                    <m:r>
                      <a:rPr lang="en-US" sz="2800" i="1">
                        <a:solidFill>
                          <a:schemeClr val="bg1"/>
                        </a:solidFill>
                        <a:latin typeface="Cambria Math" panose="02040503050406030204" pitchFamily="18" charset="0"/>
                        <a:cs typeface="Times New Roman" panose="02020603050405020304" pitchFamily="18" charset="0"/>
                      </a:rPr>
                      <m:t>−4</m:t>
                    </m:r>
                    <m:d>
                      <m:dPr>
                        <m:ctrlPr>
                          <a:rPr lang="en-US" sz="2800" i="1">
                            <a:solidFill>
                              <a:schemeClr val="bg1"/>
                            </a:solidFill>
                            <a:latin typeface="Cambria Math" panose="02040503050406030204" pitchFamily="18" charset="0"/>
                            <a:cs typeface="Times New Roman" panose="02020603050405020304" pitchFamily="18" charset="0"/>
                          </a:rPr>
                        </m:ctrlPr>
                      </m:dPr>
                      <m:e>
                        <m:r>
                          <a:rPr lang="en-US" sz="2800" i="1">
                            <a:solidFill>
                              <a:schemeClr val="bg1"/>
                            </a:solidFill>
                            <a:latin typeface="Cambria Math" panose="02040503050406030204" pitchFamily="18" charset="0"/>
                            <a:cs typeface="Times New Roman" panose="02020603050405020304" pitchFamily="18" charset="0"/>
                          </a:rPr>
                          <m:t>3</m:t>
                        </m:r>
                        <m:r>
                          <a:rPr lang="en-US" sz="2800" i="1">
                            <a:solidFill>
                              <a:schemeClr val="bg1"/>
                            </a:solidFill>
                            <a:latin typeface="Cambria Math" panose="02040503050406030204" pitchFamily="18" charset="0"/>
                            <a:cs typeface="Times New Roman" panose="02020603050405020304" pitchFamily="18" charset="0"/>
                          </a:rPr>
                          <m:t>𝑥</m:t>
                        </m:r>
                        <m:r>
                          <a:rPr lang="en-US" sz="2800" i="1">
                            <a:solidFill>
                              <a:schemeClr val="bg1"/>
                            </a:solidFill>
                            <a:latin typeface="Cambria Math" panose="02040503050406030204" pitchFamily="18" charset="0"/>
                            <a:cs typeface="Times New Roman" panose="02020603050405020304" pitchFamily="18" charset="0"/>
                          </a:rPr>
                          <m:t>+4</m:t>
                        </m:r>
                      </m:e>
                    </m:d>
                    <m:r>
                      <a:rPr lang="en-US" sz="2800" i="1">
                        <a:solidFill>
                          <a:schemeClr val="bg1"/>
                        </a:solidFill>
                        <a:latin typeface="Cambria Math" panose="02040503050406030204" pitchFamily="18" charset="0"/>
                        <a:cs typeface="Times New Roman" panose="02020603050405020304" pitchFamily="18" charset="0"/>
                      </a:rPr>
                      <m:t>=−16</m:t>
                    </m:r>
                    <m:r>
                      <a:rPr lang="en-US" sz="2800" b="0" i="1" smtClean="0">
                        <a:solidFill>
                          <a:schemeClr val="bg1"/>
                        </a:solidFill>
                        <a:latin typeface="Cambria Math" panose="02040503050406030204" pitchFamily="18" charset="0"/>
                        <a:cs typeface="Times New Roman" panose="02020603050405020304" pitchFamily="18" charset="0"/>
                      </a:rPr>
                      <m:t>     </m:t>
                    </m:r>
                    <m:r>
                      <a:rPr lang="en-US" sz="2800" b="0" i="1" smtClean="0">
                        <a:solidFill>
                          <a:schemeClr val="bg1"/>
                        </a:solidFill>
                        <a:latin typeface="Cambria Math" panose="02040503050406030204" pitchFamily="18" charset="0"/>
                      </a:rPr>
                      <m:t>(4)</m:t>
                    </m:r>
                  </m:oMath>
                </a14:m>
                <a:endParaRPr lang="en-US" sz="2800" dirty="0">
                  <a:solidFill>
                    <a:schemeClr val="bg1"/>
                  </a:solidFill>
                  <a:latin typeface="Times New Roman" panose="02020603050405020304" pitchFamily="18" charset="0"/>
                  <a:ea typeface="Times New Roman" panose="02020603050405020304" pitchFamily="18" charset="0"/>
                </a:endParaRPr>
              </a:p>
            </p:txBody>
          </p:sp>
        </mc:Choice>
        <mc:Fallback>
          <p:sp>
            <p:nvSpPr>
              <p:cNvPr id="5" name="Rectangle 4" descr="OPL20U25GSXzBJYl68kk8uQGfFKzs7yb1M4KJWUiLk6ZEvGF+qCIPSnY57AbBFCvTWID07 2024 T9 CD 06565+K4lPs7H94VUqPe2XwIsfPRnrXQE//QTEXxb8/8N4CNc6FpgZahzpTjFhMzSA7T/nHJa11DE8Ng2TP3iAmRczFlmslSuUNOgUeb6yRvs0="/>
              <p:cNvSpPr>
                <a:spLocks noRot="1" noChangeAspect="1" noMove="1" noResize="1" noEditPoints="1" noAdjustHandles="1" noChangeArrowheads="1" noChangeShapeType="1" noTextEdit="1"/>
              </p:cNvSpPr>
              <p:nvPr/>
            </p:nvSpPr>
            <p:spPr>
              <a:xfrm>
                <a:off x="161260" y="1924687"/>
                <a:ext cx="11954540" cy="548099"/>
              </a:xfrm>
              <a:prstGeom prst="rect">
                <a:avLst/>
              </a:prstGeom>
              <a:blipFill>
                <a:blip r:embed="rId4"/>
                <a:stretch>
                  <a:fillRect l="-1019" t="-7778" b="-30000"/>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6" name="Rectangle 5" descr="OPL20U25GSXzBJYl68kk8uQGfFKzs7yb1M4KJWUiLk6ZEvGF+qCIPSnY57AbBFCvTWID07 2024 T9 CD 06565+K4lPs7H94VUqPe2XwIsfPRnrXQE//QTEXxb8/8N4CNc6FpgZahzpTjFhMzSA7T/nHJa11DE8Ng2TP3iAmRczFlmslSuUNOgUeb6yRvs0="/>
              <p:cNvSpPr/>
              <p:nvPr/>
            </p:nvSpPr>
            <p:spPr>
              <a:xfrm>
                <a:off x="161260" y="2575278"/>
                <a:ext cx="10882805" cy="523220"/>
              </a:xfrm>
              <a:prstGeom prst="rect">
                <a:avLst/>
              </a:prstGeom>
            </p:spPr>
            <p:txBody>
              <a:bodyPr wrap="square">
                <a:spAutoFit/>
              </a:bodyPr>
              <a:lstStyle/>
              <a:p>
                <a:pPr algn="just"/>
                <a:r>
                  <a:rPr lang="en-US" sz="2800" dirty="0">
                    <a:solidFill>
                      <a:schemeClr val="bg1"/>
                    </a:solidFill>
                    <a:latin typeface="Times New Roman" panose="02020603050405020304" pitchFamily="18" charset="0"/>
                    <a:ea typeface="Times New Roman" panose="02020603050405020304" pitchFamily="18" charset="0"/>
                  </a:rPr>
                  <a:t>Giải phương trình (4):</a:t>
                </a:r>
                <a14:m>
                  <m:oMath xmlns:m="http://schemas.openxmlformats.org/officeDocument/2006/math">
                    <m:r>
                      <a:rPr lang="en-US" sz="2800" b="0" i="0" smtClean="0">
                        <a:solidFill>
                          <a:schemeClr val="bg1"/>
                        </a:solidFill>
                        <a:latin typeface="Cambria Math" panose="02040503050406030204" pitchFamily="18" charset="0"/>
                        <a:cs typeface="Times New Roman" panose="02020603050405020304" pitchFamily="18" charset="0"/>
                      </a:rPr>
                      <m:t>      </m:t>
                    </m:r>
                    <m:r>
                      <a:rPr lang="en-US" sz="2800" i="1">
                        <a:solidFill>
                          <a:schemeClr val="bg1"/>
                        </a:solidFill>
                        <a:latin typeface="Cambria Math" panose="02040503050406030204" pitchFamily="18" charset="0"/>
                        <a:cs typeface="Times New Roman" panose="02020603050405020304" pitchFamily="18" charset="0"/>
                      </a:rPr>
                      <m:t>12</m:t>
                    </m:r>
                    <m:r>
                      <a:rPr lang="en-US" sz="2800" i="1">
                        <a:solidFill>
                          <a:schemeClr val="bg1"/>
                        </a:solidFill>
                        <a:latin typeface="Cambria Math" panose="02040503050406030204" pitchFamily="18" charset="0"/>
                        <a:cs typeface="Times New Roman" panose="02020603050405020304" pitchFamily="18" charset="0"/>
                      </a:rPr>
                      <m:t>𝑥</m:t>
                    </m:r>
                    <m:r>
                      <a:rPr lang="en-US" sz="2800" i="1">
                        <a:solidFill>
                          <a:schemeClr val="bg1"/>
                        </a:solidFill>
                        <a:latin typeface="Cambria Math" panose="02040503050406030204" pitchFamily="18" charset="0"/>
                        <a:cs typeface="Times New Roman" panose="02020603050405020304" pitchFamily="18" charset="0"/>
                      </a:rPr>
                      <m:t>−4(3</m:t>
                    </m:r>
                    <m:r>
                      <a:rPr lang="en-US" sz="2800" i="1">
                        <a:solidFill>
                          <a:schemeClr val="bg1"/>
                        </a:solidFill>
                        <a:latin typeface="Cambria Math" panose="02040503050406030204" pitchFamily="18" charset="0"/>
                        <a:cs typeface="Times New Roman" panose="02020603050405020304" pitchFamily="18" charset="0"/>
                      </a:rPr>
                      <m:t>𝑥</m:t>
                    </m:r>
                    <m:r>
                      <a:rPr lang="en-US" sz="2800" i="1">
                        <a:solidFill>
                          <a:schemeClr val="bg1"/>
                        </a:solidFill>
                        <a:latin typeface="Cambria Math" panose="02040503050406030204" pitchFamily="18" charset="0"/>
                        <a:cs typeface="Times New Roman" panose="02020603050405020304" pitchFamily="18" charset="0"/>
                      </a:rPr>
                      <m:t>+4)=−16</m:t>
                    </m:r>
                  </m:oMath>
                </a14:m>
                <a:endParaRPr lang="en-US" sz="2800" dirty="0">
                  <a:solidFill>
                    <a:schemeClr val="bg1"/>
                  </a:solidFill>
                </a:endParaRPr>
              </a:p>
            </p:txBody>
          </p:sp>
        </mc:Choice>
        <mc:Fallback>
          <p:sp>
            <p:nvSpPr>
              <p:cNvPr id="6" name="Rectangle 5" descr="OPL20U25GSXzBJYl68kk8uQGfFKzs7yb1M4KJWUiLk6ZEvGF+qCIPSnY57AbBFCvTWID07 2024 T9 CD 06565+K4lPs7H94VUqPe2XwIsfPRnrXQE//QTEXxb8/8N4CNc6FpgZahzpTjFhMzSA7T/nHJa11DE8Ng2TP3iAmRczFlmslSuUNOgUeb6yRvs0="/>
              <p:cNvSpPr>
                <a:spLocks noRot="1" noChangeAspect="1" noMove="1" noResize="1" noEditPoints="1" noAdjustHandles="1" noChangeArrowheads="1" noChangeShapeType="1" noTextEdit="1"/>
              </p:cNvSpPr>
              <p:nvPr/>
            </p:nvSpPr>
            <p:spPr>
              <a:xfrm>
                <a:off x="161260" y="2575278"/>
                <a:ext cx="10882805" cy="523220"/>
              </a:xfrm>
              <a:prstGeom prst="rect">
                <a:avLst/>
              </a:prstGeom>
              <a:blipFill>
                <a:blip r:embed="rId5"/>
                <a:stretch>
                  <a:fillRect l="-1120" t="-12791" b="-30233"/>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7" name="Rectangle 6" descr="OPL20U25GSXzBJYl68kk8uQGfFKzs7yb1M4KJWUiLk6ZEvGF+qCIPSnY57AbBFCvTWID07 2024 T9 CD 06565+K4lPs7H94VUqPe2XwIsfPRnrXQE//QTEXxb8/8N4CNc6FpgZahzpTjFhMzSA7T/nHJa11DE8Ng2TP3iAmRczFlmslSuUNOgUeb6yRvs0="/>
              <p:cNvSpPr/>
              <p:nvPr/>
            </p:nvSpPr>
            <p:spPr>
              <a:xfrm>
                <a:off x="3848930" y="3094472"/>
                <a:ext cx="3927870" cy="52322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800" i="1">
                          <a:solidFill>
                            <a:schemeClr val="bg1"/>
                          </a:solidFill>
                          <a:latin typeface="Cambria Math" panose="02040503050406030204" pitchFamily="18" charset="0"/>
                          <a:cs typeface="Times New Roman" panose="02020603050405020304" pitchFamily="18" charset="0"/>
                        </a:rPr>
                        <m:t>12</m:t>
                      </m:r>
                      <m:r>
                        <a:rPr lang="en-US" sz="2800" i="1">
                          <a:solidFill>
                            <a:schemeClr val="bg1"/>
                          </a:solidFill>
                          <a:latin typeface="Cambria Math" panose="02040503050406030204" pitchFamily="18" charset="0"/>
                          <a:cs typeface="Times New Roman" panose="02020603050405020304" pitchFamily="18" charset="0"/>
                        </a:rPr>
                        <m:t>𝑥</m:t>
                      </m:r>
                      <m:r>
                        <a:rPr lang="en-US" sz="2800" i="1">
                          <a:solidFill>
                            <a:schemeClr val="bg1"/>
                          </a:solidFill>
                          <a:latin typeface="Cambria Math" panose="02040503050406030204" pitchFamily="18" charset="0"/>
                          <a:cs typeface="Times New Roman" panose="02020603050405020304" pitchFamily="18" charset="0"/>
                        </a:rPr>
                        <m:t>−12</m:t>
                      </m:r>
                      <m:r>
                        <a:rPr lang="en-US" sz="2800" i="1">
                          <a:solidFill>
                            <a:schemeClr val="bg1"/>
                          </a:solidFill>
                          <a:latin typeface="Cambria Math" panose="02040503050406030204" pitchFamily="18" charset="0"/>
                          <a:cs typeface="Times New Roman" panose="02020603050405020304" pitchFamily="18" charset="0"/>
                        </a:rPr>
                        <m:t>𝑥</m:t>
                      </m:r>
                      <m:r>
                        <a:rPr lang="en-US" sz="2800" i="1">
                          <a:solidFill>
                            <a:schemeClr val="bg1"/>
                          </a:solidFill>
                          <a:latin typeface="Cambria Math" panose="02040503050406030204" pitchFamily="18" charset="0"/>
                          <a:cs typeface="Times New Roman" panose="02020603050405020304" pitchFamily="18" charset="0"/>
                        </a:rPr>
                        <m:t>−16=−16 </m:t>
                      </m:r>
                    </m:oMath>
                  </m:oMathPara>
                </a14:m>
                <a:endParaRPr lang="en-US" sz="2800" dirty="0"/>
              </a:p>
            </p:txBody>
          </p:sp>
        </mc:Choice>
        <mc:Fallback>
          <p:sp>
            <p:nvSpPr>
              <p:cNvPr id="7" name="Rectangle 6" descr="OPL20U25GSXzBJYl68kk8uQGfFKzs7yb1M4KJWUiLk6ZEvGF+qCIPSnY57AbBFCvTWID07 2024 T9 CD 06565+K4lPs7H94VUqPe2XwIsfPRnrXQE//QTEXxb8/8N4CNc6FpgZahzpTjFhMzSA7T/nHJa11DE8Ng2TP3iAmRczFlmslSuUNOgUeb6yRvs0="/>
              <p:cNvSpPr>
                <a:spLocks noRot="1" noChangeAspect="1" noMove="1" noResize="1" noEditPoints="1" noAdjustHandles="1" noChangeArrowheads="1" noChangeShapeType="1" noTextEdit="1"/>
              </p:cNvSpPr>
              <p:nvPr/>
            </p:nvSpPr>
            <p:spPr>
              <a:xfrm>
                <a:off x="3848930" y="3094472"/>
                <a:ext cx="3927870" cy="523220"/>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8" name="Rectangle 7" descr="OPL20U25GSXzBJYl68kk8uQGfFKzs7yb1M4KJWUiLk6ZEvGF+qCIPSnY57AbBFCvTWID07 2024 T9 CD 06565+K4lPs7H94VUqPe2XwIsfPRnrXQE//QTEXxb8/8N4CNc6FpgZahzpTjFhMzSA7T/nHJa11DE8Ng2TP3iAmRczFlmslSuUNOgUeb6yRvs0="/>
              <p:cNvSpPr/>
              <p:nvPr/>
            </p:nvSpPr>
            <p:spPr>
              <a:xfrm>
                <a:off x="5904613" y="3533857"/>
                <a:ext cx="1411412" cy="52322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800" i="1">
                          <a:solidFill>
                            <a:schemeClr val="bg1"/>
                          </a:solidFill>
                          <a:latin typeface="Cambria Math" panose="02040503050406030204" pitchFamily="18" charset="0"/>
                        </a:rPr>
                        <m:t>0</m:t>
                      </m:r>
                      <m:r>
                        <a:rPr lang="en-US" sz="2800" i="1">
                          <a:solidFill>
                            <a:schemeClr val="bg1"/>
                          </a:solidFill>
                          <a:latin typeface="Cambria Math" panose="02040503050406030204" pitchFamily="18" charset="0"/>
                        </a:rPr>
                        <m:t>𝑥</m:t>
                      </m:r>
                      <m:r>
                        <a:rPr lang="en-US" sz="2800" i="1">
                          <a:solidFill>
                            <a:schemeClr val="bg1"/>
                          </a:solidFill>
                          <a:latin typeface="Cambria Math" panose="02040503050406030204" pitchFamily="18" charset="0"/>
                        </a:rPr>
                        <m:t>=0 </m:t>
                      </m:r>
                    </m:oMath>
                  </m:oMathPara>
                </a14:m>
                <a:endParaRPr lang="en-US" sz="2800" dirty="0"/>
              </a:p>
            </p:txBody>
          </p:sp>
        </mc:Choice>
        <mc:Fallback>
          <p:sp>
            <p:nvSpPr>
              <p:cNvPr id="8" name="Rectangle 7" descr="OPL20U25GSXzBJYl68kk8uQGfFKzs7yb1M4KJWUiLk6ZEvGF+qCIPSnY57AbBFCvTWID07 2024 T9 CD 06565+K4lPs7H94VUqPe2XwIsfPRnrXQE//QTEXxb8/8N4CNc6FpgZahzpTjFhMzSA7T/nHJa11DE8Ng2TP3iAmRczFlmslSuUNOgUeb6yRvs0="/>
              <p:cNvSpPr>
                <a:spLocks noRot="1" noChangeAspect="1" noMove="1" noResize="1" noEditPoints="1" noAdjustHandles="1" noChangeArrowheads="1" noChangeShapeType="1" noTextEdit="1"/>
              </p:cNvSpPr>
              <p:nvPr/>
            </p:nvSpPr>
            <p:spPr>
              <a:xfrm>
                <a:off x="5904613" y="3533857"/>
                <a:ext cx="1411412" cy="523220"/>
              </a:xfrm>
              <a:prstGeom prst="rect">
                <a:avLst/>
              </a:prstGeom>
              <a:blipFill>
                <a:blip r:embed="rId7"/>
                <a:stretch>
                  <a:fillRect/>
                </a:stretch>
              </a:blipFill>
            </p:spPr>
            <p:txBody>
              <a:bodyPr/>
              <a:lstStyle/>
              <a:p>
                <a:r>
                  <a:rPr lang="en-US">
                    <a:noFill/>
                  </a:rPr>
                  <a:t> </a:t>
                </a:r>
              </a:p>
            </p:txBody>
          </p:sp>
        </mc:Fallback>
      </mc:AlternateContent>
      <p:sp>
        <p:nvSpPr>
          <p:cNvPr id="10" name="Rectangle 9" descr="OPL20U25GSXzBJYl68kk8uQGfFKzs7yb1M4KJWUiLk6ZEvGF+qCIPSnY57AbBFCvTWID07 2024 T9 CD 06565+K4lPs7H94VUqPe2XwIsfPRnrXQE//QTEXxb8/8N4CNc6FpgZahzpTjFhMzSA7T/nHJa11DE8Ng2TP3iAmRczFlmslSuUNOgUeb6yRvs0="/>
          <p:cNvSpPr/>
          <p:nvPr/>
        </p:nvSpPr>
        <p:spPr>
          <a:xfrm>
            <a:off x="161260" y="3912206"/>
            <a:ext cx="7615540" cy="954107"/>
          </a:xfrm>
          <a:prstGeom prst="rect">
            <a:avLst/>
          </a:prstGeom>
        </p:spPr>
        <p:txBody>
          <a:bodyPr wrap="square">
            <a:spAutoFit/>
          </a:bodyPr>
          <a:lstStyle/>
          <a:p>
            <a:pPr algn="just"/>
            <a:r>
              <a:rPr lang="en-US" sz="2800" dirty="0">
                <a:solidFill>
                  <a:schemeClr val="bg1"/>
                </a:solidFill>
                <a:latin typeface="Times New Roman" panose="02020603050405020304" pitchFamily="18" charset="0"/>
                <a:ea typeface="Times New Roman" panose="02020603050405020304" pitchFamily="18" charset="0"/>
              </a:rPr>
              <a:t>Do đó, phương trình (4) có vô số nghiệm. </a:t>
            </a:r>
          </a:p>
          <a:p>
            <a:pPr algn="just"/>
            <a:r>
              <a:rPr lang="en-US" sz="2800" dirty="0">
                <a:solidFill>
                  <a:schemeClr val="bg1"/>
                </a:solidFill>
                <a:latin typeface="Times New Roman" panose="02020603050405020304" pitchFamily="18" charset="0"/>
                <a:ea typeface="Times New Roman" panose="02020603050405020304" pitchFamily="18" charset="0"/>
              </a:rPr>
              <a:t>Vậy hệ phương trình đã cho có vô số nghiệm.</a:t>
            </a:r>
            <a:endParaRPr lang="en-US" sz="2800" dirty="0">
              <a:solidFill>
                <a:schemeClr val="bg1"/>
              </a:solidFill>
            </a:endParaRPr>
          </a:p>
        </p:txBody>
      </p:sp>
      <p:pic>
        <p:nvPicPr>
          <p:cNvPr id="11" name="Picture 10"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6490845E-89D7-4726-9026-622CAD22BFB6}"/>
              </a:ext>
            </a:extLst>
          </p:cNvPr>
          <p:cNvPicPr>
            <a:picLocks noChangeAspect="1"/>
          </p:cNvPicPr>
          <p:nvPr/>
        </p:nvPicPr>
        <p:blipFill>
          <a:blip r:embed="rId8"/>
          <a:stretch>
            <a:fillRect/>
          </a:stretch>
        </p:blipFill>
        <p:spPr>
          <a:xfrm>
            <a:off x="10205406" y="5057775"/>
            <a:ext cx="1992796" cy="1800225"/>
          </a:xfrm>
          <a:prstGeom prst="rect">
            <a:avLst/>
          </a:prstGeom>
        </p:spPr>
      </p:pic>
    </p:spTree>
    <p:extLst>
      <p:ext uri="{BB962C8B-B14F-4D97-AF65-F5344CB8AC3E}">
        <p14:creationId xmlns:p14="http://schemas.microsoft.com/office/powerpoint/2010/main" val="102090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barn(inVertical)">
                                      <p:cBhvr>
                                        <p:cTn id="11" dur="500"/>
                                        <p:tgtEl>
                                          <p:spTgt spid="11"/>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barn(inVertical)">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barn(inVertical)">
                                      <p:cBhvr>
                                        <p:cTn id="21" dur="500"/>
                                        <p:tgtEl>
                                          <p:spTgt spid="4"/>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barn(inVertical)">
                                      <p:cBhvr>
                                        <p:cTn id="26" dur="500"/>
                                        <p:tgtEl>
                                          <p:spTgt spid="5"/>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barn(inVertical)">
                                      <p:cBhvr>
                                        <p:cTn id="31" dur="500"/>
                                        <p:tgtEl>
                                          <p:spTgt spid="6"/>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barn(inVertical)">
                                      <p:cBhvr>
                                        <p:cTn id="36" dur="500"/>
                                        <p:tgtEl>
                                          <p:spTgt spid="7"/>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barn(inVertical)">
                                      <p:cBhvr>
                                        <p:cTn id="41" dur="500"/>
                                        <p:tgtEl>
                                          <p:spTgt spid="8"/>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10"/>
                                        </p:tgtEl>
                                        <p:attrNameLst>
                                          <p:attrName>style.visibility</p:attrName>
                                        </p:attrNameLst>
                                      </p:cBhvr>
                                      <p:to>
                                        <p:strVal val="visible"/>
                                      </p:to>
                                    </p:set>
                                    <p:animEffect transition="in" filter="barn(inVertical)">
                                      <p:cBhvr>
                                        <p:cTn id="4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P spid="6" grpId="0"/>
      <p:bldP spid="7" grpId="0"/>
      <p:bldP spid="8" grpId="0"/>
      <p:bldP spid="10"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BEBA8EAE-BF5A-486C-A8C5-ECC9F3942E4B}">
                <a14:imgProps xmlns:a14="http://schemas.microsoft.com/office/drawing/2010/main">
                  <a14:imgLayer r:embed="rId3">
                    <a14:imgEffect>
                      <a14:saturation sat="66000"/>
                    </a14:imgEffect>
                  </a14:imgLayer>
                </a14:imgProps>
              </a:ext>
            </a:extLst>
          </a:blip>
          <a:srcRect/>
          <a:stretch>
            <a:fillRect t="-1000" b="-1000"/>
          </a:stretch>
        </a:blipFill>
        <a:effectLst/>
      </p:bgPr>
    </p:bg>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2" name="Rectangle 1" descr="OPL20U25GSXzBJYl68kk8uQGfFKzs7yb1M4KJWUiLk6ZEvGF+qCIPSnY57AbBFCvTWID07 2024 T9 CD 06565+K4lPs7H94VUqPe2XwIsfPRnrXQE//QTEXxb8/8N4CNc6FpgZahzpTjFhMzSA7T/nHJa11DE8Ng2TP3iAmRczFlmslSuUNOgUeb6yRvs0="/>
              <p:cNvSpPr/>
              <p:nvPr/>
            </p:nvSpPr>
            <p:spPr>
              <a:xfrm>
                <a:off x="183906" y="1639237"/>
                <a:ext cx="11923030" cy="3294107"/>
              </a:xfrm>
              <a:prstGeom prst="rect">
                <a:avLst/>
              </a:prstGeom>
            </p:spPr>
            <p:txBody>
              <a:bodyPr wrap="square">
                <a:spAutoFit/>
              </a:bodyPr>
              <a:lstStyle/>
              <a:p>
                <a:pPr algn="just">
                  <a:lnSpc>
                    <a:spcPct val="115000"/>
                  </a:lnSpc>
                </a:pPr>
                <a:r>
                  <a:rPr lang="en-US" sz="2800" dirty="0">
                    <a:solidFill>
                      <a:schemeClr val="bg1"/>
                    </a:solidFill>
                    <a:latin typeface="Times New Roman" panose="02020603050405020304" pitchFamily="18" charset="0"/>
                    <a:ea typeface="Times New Roman" panose="02020603050405020304" pitchFamily="18" charset="0"/>
                  </a:rPr>
                  <a:t>Nhận xét: Ta có thể viết phương trình về dạng </a:t>
                </a:r>
                <a14:m>
                  <m:oMath xmlns:m="http://schemas.openxmlformats.org/officeDocument/2006/math">
                    <m:r>
                      <a:rPr lang="en-US" sz="2800" i="1">
                        <a:solidFill>
                          <a:schemeClr val="bg1"/>
                        </a:solidFill>
                        <a:latin typeface="Cambria Math" panose="02040503050406030204" pitchFamily="18" charset="0"/>
                        <a:cs typeface="Times New Roman" panose="02020603050405020304" pitchFamily="18" charset="0"/>
                      </a:rPr>
                      <m:t>3</m:t>
                    </m:r>
                    <m:r>
                      <a:rPr lang="en-US" sz="2800" i="1">
                        <a:solidFill>
                          <a:schemeClr val="bg1"/>
                        </a:solidFill>
                        <a:latin typeface="Cambria Math" panose="02040503050406030204" pitchFamily="18" charset="0"/>
                        <a:cs typeface="Times New Roman" panose="02020603050405020304" pitchFamily="18" charset="0"/>
                      </a:rPr>
                      <m:t>𝑥</m:t>
                    </m:r>
                    <m:r>
                      <a:rPr lang="en-US" sz="2800" i="1">
                        <a:solidFill>
                          <a:schemeClr val="bg1"/>
                        </a:solidFill>
                        <a:latin typeface="Cambria Math" panose="02040503050406030204" pitchFamily="18" charset="0"/>
                        <a:cs typeface="Times New Roman" panose="02020603050405020304" pitchFamily="18" charset="0"/>
                      </a:rPr>
                      <m:t>−</m:t>
                    </m:r>
                    <m:r>
                      <a:rPr lang="en-US" sz="2800" i="1">
                        <a:solidFill>
                          <a:schemeClr val="bg1"/>
                        </a:solidFill>
                        <a:latin typeface="Cambria Math" panose="02040503050406030204" pitchFamily="18" charset="0"/>
                        <a:cs typeface="Times New Roman" panose="02020603050405020304" pitchFamily="18" charset="0"/>
                      </a:rPr>
                      <m:t>𝑦</m:t>
                    </m:r>
                    <m:r>
                      <a:rPr lang="en-US" sz="2800" i="1">
                        <a:solidFill>
                          <a:schemeClr val="bg1"/>
                        </a:solidFill>
                        <a:latin typeface="Cambria Math" panose="02040503050406030204" pitchFamily="18" charset="0"/>
                        <a:cs typeface="Times New Roman" panose="02020603050405020304" pitchFamily="18" charset="0"/>
                      </a:rPr>
                      <m:t>=−4</m:t>
                    </m:r>
                  </m:oMath>
                </a14:m>
                <a:r>
                  <a:rPr lang="en-US" sz="2800" dirty="0">
                    <a:solidFill>
                      <a:schemeClr val="bg1"/>
                    </a:solidFill>
                    <a:latin typeface="Times New Roman" panose="02020603050405020304" pitchFamily="18" charset="0"/>
                    <a:ea typeface="Times New Roman" panose="02020603050405020304" pitchFamily="18" charset="0"/>
                  </a:rPr>
                  <a:t>. Do đó, hệ phương trình cho có thể viết dưới dạng: </a:t>
                </a:r>
                <a14:m>
                  <m:oMath xmlns:m="http://schemas.openxmlformats.org/officeDocument/2006/math">
                    <m:d>
                      <m:dPr>
                        <m:begChr m:val="{"/>
                        <m:endChr m:val=""/>
                        <m:ctrlPr>
                          <a:rPr lang="en-US" sz="2800" i="1">
                            <a:solidFill>
                              <a:schemeClr val="bg1"/>
                            </a:solidFill>
                            <a:latin typeface="Cambria Math" panose="02040503050406030204" pitchFamily="18" charset="0"/>
                          </a:rPr>
                        </m:ctrlPr>
                      </m:dPr>
                      <m:e>
                        <m:eqArr>
                          <m:eqArrPr>
                            <m:ctrlPr>
                              <a:rPr lang="en-US" sz="2800" i="1">
                                <a:solidFill>
                                  <a:schemeClr val="bg1"/>
                                </a:solidFill>
                                <a:latin typeface="Cambria Math" panose="02040503050406030204" pitchFamily="18" charset="0"/>
                              </a:rPr>
                            </m:ctrlPr>
                          </m:eqArrPr>
                          <m:e>
                            <m:r>
                              <a:rPr lang="en-US" sz="2800" b="0" i="1" smtClean="0">
                                <a:solidFill>
                                  <a:schemeClr val="bg1"/>
                                </a:solidFill>
                                <a:latin typeface="Cambria Math" panose="02040503050406030204" pitchFamily="18" charset="0"/>
                                <a:cs typeface="Times New Roman" panose="02020603050405020304" pitchFamily="18" charset="0"/>
                              </a:rPr>
                              <m:t>3</m:t>
                            </m:r>
                            <m:r>
                              <a:rPr lang="en-US" sz="2800" i="1">
                                <a:solidFill>
                                  <a:schemeClr val="bg1"/>
                                </a:solidFill>
                                <a:latin typeface="Cambria Math" panose="02040503050406030204" pitchFamily="18" charset="0"/>
                                <a:cs typeface="Times New Roman" panose="02020603050405020304" pitchFamily="18" charset="0"/>
                              </a:rPr>
                              <m:t>𝑥</m:t>
                            </m:r>
                            <m:r>
                              <a:rPr lang="en-US" sz="2800" i="1">
                                <a:solidFill>
                                  <a:schemeClr val="bg1"/>
                                </a:solidFill>
                                <a:latin typeface="Cambria Math" panose="02040503050406030204" pitchFamily="18" charset="0"/>
                                <a:cs typeface="Times New Roman" panose="02020603050405020304" pitchFamily="18" charset="0"/>
                              </a:rPr>
                              <m:t>−</m:t>
                            </m:r>
                            <m:r>
                              <a:rPr lang="en-US" sz="2800" i="1">
                                <a:solidFill>
                                  <a:schemeClr val="bg1"/>
                                </a:solidFill>
                                <a:latin typeface="Cambria Math" panose="02040503050406030204" pitchFamily="18" charset="0"/>
                                <a:cs typeface="Times New Roman" panose="02020603050405020304" pitchFamily="18" charset="0"/>
                              </a:rPr>
                              <m:t>𝑦</m:t>
                            </m:r>
                            <m:r>
                              <a:rPr lang="en-US" sz="2800" i="1">
                                <a:solidFill>
                                  <a:schemeClr val="bg1"/>
                                </a:solidFill>
                                <a:latin typeface="Cambria Math" panose="02040503050406030204" pitchFamily="18" charset="0"/>
                                <a:cs typeface="Times New Roman" panose="02020603050405020304" pitchFamily="18" charset="0"/>
                              </a:rPr>
                              <m:t>=−4 </m:t>
                            </m:r>
                          </m:e>
                          <m:e>
                            <m:r>
                              <a:rPr lang="en-US" sz="2800" i="1">
                                <a:solidFill>
                                  <a:schemeClr val="bg1"/>
                                </a:solidFill>
                                <a:latin typeface="Cambria Math" panose="02040503050406030204" pitchFamily="18" charset="0"/>
                                <a:cs typeface="Times New Roman" panose="02020603050405020304" pitchFamily="18" charset="0"/>
                              </a:rPr>
                              <m:t>3</m:t>
                            </m:r>
                            <m:r>
                              <a:rPr lang="en-US" sz="2800" i="1">
                                <a:solidFill>
                                  <a:schemeClr val="bg1"/>
                                </a:solidFill>
                                <a:latin typeface="Cambria Math" panose="02040503050406030204" pitchFamily="18" charset="0"/>
                                <a:cs typeface="Times New Roman" panose="02020603050405020304" pitchFamily="18" charset="0"/>
                              </a:rPr>
                              <m:t>𝑥</m:t>
                            </m:r>
                            <m:r>
                              <a:rPr lang="en-US" sz="2800" i="1">
                                <a:solidFill>
                                  <a:schemeClr val="bg1"/>
                                </a:solidFill>
                                <a:latin typeface="Cambria Math" panose="02040503050406030204" pitchFamily="18" charset="0"/>
                                <a:cs typeface="Times New Roman" panose="02020603050405020304" pitchFamily="18" charset="0"/>
                              </a:rPr>
                              <m:t>−</m:t>
                            </m:r>
                            <m:r>
                              <a:rPr lang="en-US" sz="2800" i="1">
                                <a:solidFill>
                                  <a:schemeClr val="bg1"/>
                                </a:solidFill>
                                <a:latin typeface="Cambria Math" panose="02040503050406030204" pitchFamily="18" charset="0"/>
                                <a:cs typeface="Times New Roman" panose="02020603050405020304" pitchFamily="18" charset="0"/>
                              </a:rPr>
                              <m:t>𝑦</m:t>
                            </m:r>
                            <m:r>
                              <a:rPr lang="en-US" sz="2800" i="1">
                                <a:solidFill>
                                  <a:schemeClr val="bg1"/>
                                </a:solidFill>
                                <a:latin typeface="Cambria Math" panose="02040503050406030204" pitchFamily="18" charset="0"/>
                                <a:cs typeface="Times New Roman" panose="02020603050405020304" pitchFamily="18" charset="0"/>
                              </a:rPr>
                              <m:t>=−4</m:t>
                            </m:r>
                          </m:e>
                        </m:eqArr>
                      </m:e>
                    </m:d>
                  </m:oMath>
                </a14:m>
                <a:r>
                  <a:rPr lang="en-US" sz="2800" dirty="0">
                    <a:solidFill>
                      <a:schemeClr val="bg1"/>
                    </a:solidFill>
                  </a:rPr>
                  <a:t>. </a:t>
                </a:r>
                <a:r>
                  <a:rPr lang="en-US" sz="2800" dirty="0">
                    <a:solidFill>
                      <a:schemeClr val="bg1"/>
                    </a:solidFill>
                    <a:latin typeface="Times New Roman" panose="02020603050405020304" pitchFamily="18" charset="0"/>
                    <a:ea typeface="Times New Roman" panose="02020603050405020304" pitchFamily="18" charset="0"/>
                  </a:rPr>
                  <a:t>Vì vậy, nghiệm của hệ phương trình đã cho cũng là nghiệm của phương trình </a:t>
                </a:r>
                <a14:m>
                  <m:oMath xmlns:m="http://schemas.openxmlformats.org/officeDocument/2006/math">
                    <m:r>
                      <a:rPr lang="en-US" sz="2800" i="1">
                        <a:solidFill>
                          <a:schemeClr val="bg1"/>
                        </a:solidFill>
                        <a:latin typeface="Cambria Math" panose="02040503050406030204" pitchFamily="18" charset="0"/>
                        <a:cs typeface="Times New Roman" panose="02020603050405020304" pitchFamily="18" charset="0"/>
                      </a:rPr>
                      <m:t>3</m:t>
                    </m:r>
                    <m:r>
                      <a:rPr lang="en-US" sz="2800" i="1">
                        <a:solidFill>
                          <a:schemeClr val="bg1"/>
                        </a:solidFill>
                        <a:latin typeface="Cambria Math" panose="02040503050406030204" pitchFamily="18" charset="0"/>
                        <a:cs typeface="Times New Roman" panose="02020603050405020304" pitchFamily="18" charset="0"/>
                      </a:rPr>
                      <m:t>𝑥</m:t>
                    </m:r>
                    <m:r>
                      <a:rPr lang="en-US" sz="2800" i="1">
                        <a:solidFill>
                          <a:schemeClr val="bg1"/>
                        </a:solidFill>
                        <a:latin typeface="Cambria Math" panose="02040503050406030204" pitchFamily="18" charset="0"/>
                        <a:cs typeface="Times New Roman" panose="02020603050405020304" pitchFamily="18" charset="0"/>
                      </a:rPr>
                      <m:t>−</m:t>
                    </m:r>
                    <m:r>
                      <a:rPr lang="en-US" sz="2800" i="1">
                        <a:solidFill>
                          <a:schemeClr val="bg1"/>
                        </a:solidFill>
                        <a:latin typeface="Cambria Math" panose="02040503050406030204" pitchFamily="18" charset="0"/>
                        <a:cs typeface="Times New Roman" panose="02020603050405020304" pitchFamily="18" charset="0"/>
                      </a:rPr>
                      <m:t>𝑦</m:t>
                    </m:r>
                    <m:r>
                      <a:rPr lang="en-US" sz="2800" i="1">
                        <a:solidFill>
                          <a:schemeClr val="bg1"/>
                        </a:solidFill>
                        <a:latin typeface="Cambria Math" panose="02040503050406030204" pitchFamily="18" charset="0"/>
                        <a:cs typeface="Times New Roman" panose="02020603050405020304" pitchFamily="18" charset="0"/>
                      </a:rPr>
                      <m:t>=−4</m:t>
                    </m:r>
                  </m:oMath>
                </a14:m>
                <a:r>
                  <a:rPr lang="en-US" sz="2800" dirty="0">
                    <a:solidFill>
                      <a:schemeClr val="bg1"/>
                    </a:solidFill>
                  </a:rPr>
                  <a:t>.</a:t>
                </a:r>
              </a:p>
              <a:p>
                <a:pPr algn="just">
                  <a:lnSpc>
                    <a:spcPct val="115000"/>
                  </a:lnSpc>
                </a:pPr>
                <a:r>
                  <a:rPr lang="en-US" sz="2800" dirty="0">
                    <a:solidFill>
                      <a:schemeClr val="bg1"/>
                    </a:solidFill>
                    <a:latin typeface="Times New Roman" panose="02020603050405020304" pitchFamily="18" charset="0"/>
                    <a:ea typeface="Times New Roman" panose="02020603050405020304" pitchFamily="18" charset="0"/>
                  </a:rPr>
                  <a:t>Vậy hệ phương trình đã cho có vô số nghiệm </a:t>
                </a:r>
                <a14:m>
                  <m:oMath xmlns:m="http://schemas.openxmlformats.org/officeDocument/2006/math">
                    <m:d>
                      <m:dPr>
                        <m:begChr m:val="{"/>
                        <m:endChr m:val=""/>
                        <m:ctrlPr>
                          <a:rPr lang="en-US" sz="2800" i="1">
                            <a:solidFill>
                              <a:schemeClr val="bg1"/>
                            </a:solidFill>
                            <a:latin typeface="Cambria Math" panose="02040503050406030204" pitchFamily="18" charset="0"/>
                          </a:rPr>
                        </m:ctrlPr>
                      </m:dPr>
                      <m:e>
                        <m:eqArr>
                          <m:eqArrPr>
                            <m:ctrlPr>
                              <a:rPr lang="en-US" sz="2800" i="1">
                                <a:solidFill>
                                  <a:schemeClr val="bg1"/>
                                </a:solidFill>
                                <a:latin typeface="Cambria Math" panose="02040503050406030204" pitchFamily="18" charset="0"/>
                              </a:rPr>
                            </m:ctrlPr>
                          </m:eqArrPr>
                          <m:e>
                            <m:r>
                              <a:rPr lang="en-US" sz="2800" b="0" i="1" smtClean="0">
                                <a:solidFill>
                                  <a:schemeClr val="bg1"/>
                                </a:solidFill>
                                <a:latin typeface="Cambria Math" panose="02040503050406030204" pitchFamily="18" charset="0"/>
                              </a:rPr>
                              <m:t>𝑥</m:t>
                            </m:r>
                            <m:r>
                              <a:rPr lang="en-US" sz="2800" b="0" i="1" smtClean="0">
                                <a:solidFill>
                                  <a:schemeClr val="bg1"/>
                                </a:solidFill>
                                <a:latin typeface="Cambria Math" panose="02040503050406030204" pitchFamily="18" charset="0"/>
                                <a:ea typeface="Cambria Math" panose="02040503050406030204" pitchFamily="18" charset="0"/>
                              </a:rPr>
                              <m:t>∈</m:t>
                            </m:r>
                            <m:r>
                              <a:rPr lang="en-US" sz="2800" b="0" i="1" smtClean="0">
                                <a:solidFill>
                                  <a:schemeClr val="bg1"/>
                                </a:solidFill>
                                <a:latin typeface="Cambria Math" panose="02040503050406030204" pitchFamily="18" charset="0"/>
                                <a:ea typeface="Cambria Math" panose="02040503050406030204" pitchFamily="18" charset="0"/>
                              </a:rPr>
                              <m:t>ℝ</m:t>
                            </m:r>
                            <m:r>
                              <a:rPr lang="en-US" sz="2800" i="1">
                                <a:solidFill>
                                  <a:schemeClr val="bg1"/>
                                </a:solidFill>
                                <a:latin typeface="Cambria Math" panose="02040503050406030204" pitchFamily="18" charset="0"/>
                                <a:cs typeface="Times New Roman" panose="02020603050405020304" pitchFamily="18" charset="0"/>
                              </a:rPr>
                              <m:t> </m:t>
                            </m:r>
                          </m:e>
                          <m:e>
                            <m:r>
                              <a:rPr lang="en-US" sz="2800" i="1">
                                <a:solidFill>
                                  <a:schemeClr val="bg1"/>
                                </a:solidFill>
                                <a:latin typeface="Cambria Math" panose="02040503050406030204" pitchFamily="18" charset="0"/>
                                <a:cs typeface="Times New Roman" panose="02020603050405020304" pitchFamily="18" charset="0"/>
                              </a:rPr>
                              <m:t>𝑦</m:t>
                            </m:r>
                            <m:r>
                              <a:rPr lang="en-US" sz="2800" i="1">
                                <a:solidFill>
                                  <a:schemeClr val="bg1"/>
                                </a:solidFill>
                                <a:latin typeface="Cambria Math" panose="02040503050406030204" pitchFamily="18" charset="0"/>
                                <a:cs typeface="Times New Roman" panose="02020603050405020304" pitchFamily="18" charset="0"/>
                              </a:rPr>
                              <m:t>=3</m:t>
                            </m:r>
                            <m:r>
                              <a:rPr lang="en-US" sz="2800" b="0" i="1" smtClean="0">
                                <a:solidFill>
                                  <a:schemeClr val="bg1"/>
                                </a:solidFill>
                                <a:latin typeface="Cambria Math" panose="02040503050406030204" pitchFamily="18" charset="0"/>
                                <a:cs typeface="Times New Roman" panose="02020603050405020304" pitchFamily="18" charset="0"/>
                              </a:rPr>
                              <m:t>𝑥</m:t>
                            </m:r>
                            <m:r>
                              <a:rPr lang="en-US" sz="2800" b="0" i="1" smtClean="0">
                                <a:solidFill>
                                  <a:schemeClr val="bg1"/>
                                </a:solidFill>
                                <a:latin typeface="Cambria Math" panose="02040503050406030204" pitchFamily="18" charset="0"/>
                                <a:cs typeface="Times New Roman" panose="02020603050405020304" pitchFamily="18" charset="0"/>
                              </a:rPr>
                              <m:t>+4</m:t>
                            </m:r>
                          </m:e>
                        </m:eqArr>
                      </m:e>
                    </m:d>
                  </m:oMath>
                </a14:m>
                <a:endParaRPr lang="en-US" sz="2800" dirty="0">
                  <a:solidFill>
                    <a:schemeClr val="bg1"/>
                  </a:solidFill>
                  <a:effectLst/>
                  <a:latin typeface="Times New Roman" panose="02020603050405020304" pitchFamily="18" charset="0"/>
                  <a:ea typeface="Times New Roman" panose="02020603050405020304" pitchFamily="18" charset="0"/>
                </a:endParaRPr>
              </a:p>
            </p:txBody>
          </p:sp>
        </mc:Choice>
        <mc:Fallback>
          <p:sp>
            <p:nvSpPr>
              <p:cNvPr id="2" name="Rectangle 1" descr="OPL20U25GSXzBJYl68kk8uQGfFKzs7yb1M4KJWUiLk6ZEvGF+qCIPSnY57AbBFCvTWID07 2024 T9 CD 06565+K4lPs7H94VUqPe2XwIsfPRnrXQE//QTEXxb8/8N4CNc6FpgZahzpTjFhMzSA7T/nHJa11DE8Ng2TP3iAmRczFlmslSuUNOgUeb6yRvs0="/>
              <p:cNvSpPr>
                <a:spLocks noRot="1" noChangeAspect="1" noMove="1" noResize="1" noEditPoints="1" noAdjustHandles="1" noChangeArrowheads="1" noChangeShapeType="1" noTextEdit="1"/>
              </p:cNvSpPr>
              <p:nvPr/>
            </p:nvSpPr>
            <p:spPr>
              <a:xfrm>
                <a:off x="183906" y="1639237"/>
                <a:ext cx="11923030" cy="3294107"/>
              </a:xfrm>
              <a:prstGeom prst="rect">
                <a:avLst/>
              </a:prstGeom>
              <a:blipFill>
                <a:blip r:embed="rId4"/>
                <a:stretch>
                  <a:fillRect l="-1022" t="-1296" r="-1074"/>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3" name="Rectangle 2" descr="OPL20U25GSXzBJYl68kk8uQGfFKzs7yb1M4KJWUiLk6ZEvGF+qCIPSnY57AbBFCvTWID07 2024 T9 CD 06565+K4lPs7H94VUqPe2XwIsfPRnrXQE//QTEXxb8/8N4CNc6FpgZahzpTjFhMzSA7T/nHJa11DE8Ng2TP3iAmRczFlmslSuUNOgUeb6yRvs0="/>
              <p:cNvSpPr/>
              <p:nvPr/>
            </p:nvSpPr>
            <p:spPr>
              <a:xfrm>
                <a:off x="0" y="234734"/>
                <a:ext cx="11972260" cy="1053494"/>
              </a:xfrm>
              <a:prstGeom prst="rect">
                <a:avLst/>
              </a:prstGeom>
            </p:spPr>
            <p:txBody>
              <a:bodyPr wrap="square">
                <a:spAutoFit/>
              </a:bodyPr>
              <a:lstStyle/>
              <a:p>
                <a:r>
                  <a:rPr lang="en-US" sz="2800" b="1" dirty="0">
                    <a:solidFill>
                      <a:schemeClr val="accent4"/>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chemeClr val="accent4"/>
                    </a:solidFill>
                    <a:latin typeface="Times New Roman" panose="02020603050405020304" pitchFamily="18" charset="0"/>
                    <a:ea typeface="Calibri" panose="020F0502020204030204" pitchFamily="34" charset="0"/>
                    <a:cs typeface="Times New Roman" panose="02020603050405020304" pitchFamily="18" charset="0"/>
                  </a:rPr>
                  <a:t>Ví</a:t>
                </a:r>
                <a:r>
                  <a:rPr lang="en-US" sz="2800" b="1" dirty="0">
                    <a:solidFill>
                      <a:schemeClr val="accent4"/>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chemeClr val="accent4"/>
                    </a:solidFill>
                    <a:latin typeface="Times New Roman" panose="02020603050405020304" pitchFamily="18" charset="0"/>
                    <a:ea typeface="Calibri" panose="020F0502020204030204" pitchFamily="34" charset="0"/>
                    <a:cs typeface="Times New Roman" panose="02020603050405020304" pitchFamily="18" charset="0"/>
                  </a:rPr>
                  <a:t>dụ</a:t>
                </a:r>
                <a:r>
                  <a:rPr lang="en-US" sz="2800" b="1" dirty="0">
                    <a:solidFill>
                      <a:schemeClr val="accent4"/>
                    </a:solidFill>
                    <a:latin typeface="Times New Roman" panose="02020603050405020304" pitchFamily="18" charset="0"/>
                    <a:ea typeface="Calibri" panose="020F0502020204030204" pitchFamily="34" charset="0"/>
                    <a:cs typeface="Times New Roman" panose="02020603050405020304" pitchFamily="18" charset="0"/>
                  </a:rPr>
                  <a:t> 3 (SGK –20): </a:t>
                </a:r>
                <a:r>
                  <a:rPr lang="en-US" sz="28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Giải</a:t>
                </a:r>
                <a:r>
                  <a:rPr lang="en-US" sz="28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hệ</a:t>
                </a:r>
                <a:r>
                  <a:rPr lang="en-US" sz="28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phương</a:t>
                </a:r>
                <a:r>
                  <a:rPr lang="en-US" sz="28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trình</a:t>
                </a:r>
                <a:r>
                  <a:rPr lang="en-US" sz="28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a:t>
                </a:r>
                <a:r>
                  <a:rPr lang="en-US" sz="2800" dirty="0">
                    <a:solidFill>
                      <a:schemeClr val="bg1"/>
                    </a:solidFill>
                  </a:rPr>
                  <a:t> </a:t>
                </a:r>
                <a14:m>
                  <m:oMath xmlns:m="http://schemas.openxmlformats.org/officeDocument/2006/math">
                    <m:d>
                      <m:dPr>
                        <m:begChr m:val="{"/>
                        <m:endChr m:val=""/>
                        <m:ctrlPr>
                          <a:rPr lang="en-US" sz="2800" i="1">
                            <a:solidFill>
                              <a:schemeClr val="bg1"/>
                            </a:solidFill>
                            <a:latin typeface="Cambria Math" panose="02040503050406030204" pitchFamily="18" charset="0"/>
                          </a:rPr>
                        </m:ctrlPr>
                      </m:dPr>
                      <m:e>
                        <m:eqArr>
                          <m:eqArrPr>
                            <m:ctrlPr>
                              <a:rPr lang="en-US" sz="2800" i="1">
                                <a:solidFill>
                                  <a:schemeClr val="bg1"/>
                                </a:solidFill>
                                <a:latin typeface="Cambria Math" panose="02040503050406030204" pitchFamily="18" charset="0"/>
                              </a:rPr>
                            </m:ctrlPr>
                          </m:eqArrPr>
                          <m:e>
                            <m:r>
                              <a:rPr lang="en-US" sz="2800" i="1">
                                <a:solidFill>
                                  <a:schemeClr val="bg1"/>
                                </a:solidFill>
                                <a:latin typeface="Cambria Math" panose="02040503050406030204" pitchFamily="18" charset="0"/>
                                <a:cs typeface="Times New Roman" panose="02020603050405020304" pitchFamily="18" charset="0"/>
                              </a:rPr>
                              <m:t> 12</m:t>
                            </m:r>
                            <m:r>
                              <a:rPr lang="en-US" sz="2800" i="1">
                                <a:solidFill>
                                  <a:schemeClr val="bg1"/>
                                </a:solidFill>
                                <a:latin typeface="Cambria Math" panose="02040503050406030204" pitchFamily="18" charset="0"/>
                                <a:cs typeface="Times New Roman" panose="02020603050405020304" pitchFamily="18" charset="0"/>
                              </a:rPr>
                              <m:t>𝑥</m:t>
                            </m:r>
                            <m:r>
                              <a:rPr lang="en-US" sz="2800" i="1">
                                <a:solidFill>
                                  <a:schemeClr val="bg1"/>
                                </a:solidFill>
                                <a:latin typeface="Cambria Math" panose="02040503050406030204" pitchFamily="18" charset="0"/>
                                <a:cs typeface="Times New Roman" panose="02020603050405020304" pitchFamily="18" charset="0"/>
                              </a:rPr>
                              <m:t>−4</m:t>
                            </m:r>
                            <m:r>
                              <a:rPr lang="en-US" sz="2800" i="1">
                                <a:solidFill>
                                  <a:schemeClr val="bg1"/>
                                </a:solidFill>
                                <a:latin typeface="Cambria Math" panose="02040503050406030204" pitchFamily="18" charset="0"/>
                                <a:cs typeface="Times New Roman" panose="02020603050405020304" pitchFamily="18" charset="0"/>
                              </a:rPr>
                              <m:t>𝑦</m:t>
                            </m:r>
                            <m:r>
                              <a:rPr lang="en-US" sz="2800" i="1">
                                <a:solidFill>
                                  <a:schemeClr val="bg1"/>
                                </a:solidFill>
                                <a:latin typeface="Cambria Math" panose="02040503050406030204" pitchFamily="18" charset="0"/>
                                <a:cs typeface="Times New Roman" panose="02020603050405020304" pitchFamily="18" charset="0"/>
                              </a:rPr>
                              <m:t>=−16            (1)  </m:t>
                            </m:r>
                          </m:e>
                          <m:e>
                            <m:r>
                              <a:rPr lang="en-US" sz="2800" b="0" i="1" smtClean="0">
                                <a:solidFill>
                                  <a:schemeClr val="bg1"/>
                                </a:solidFill>
                                <a:latin typeface="Cambria Math" panose="02040503050406030204" pitchFamily="18" charset="0"/>
                                <a:cs typeface="Times New Roman" panose="02020603050405020304" pitchFamily="18" charset="0"/>
                              </a:rPr>
                              <m:t>   </m:t>
                            </m:r>
                            <m:r>
                              <a:rPr lang="en-US" sz="2800" i="1">
                                <a:solidFill>
                                  <a:schemeClr val="bg1"/>
                                </a:solidFill>
                                <a:latin typeface="Cambria Math" panose="02040503050406030204" pitchFamily="18" charset="0"/>
                                <a:cs typeface="Times New Roman" panose="02020603050405020304" pitchFamily="18" charset="0"/>
                              </a:rPr>
                              <m:t>3</m:t>
                            </m:r>
                            <m:r>
                              <a:rPr lang="en-US" sz="2800" i="1">
                                <a:solidFill>
                                  <a:schemeClr val="bg1"/>
                                </a:solidFill>
                                <a:latin typeface="Cambria Math" panose="02040503050406030204" pitchFamily="18" charset="0"/>
                                <a:cs typeface="Times New Roman" panose="02020603050405020304" pitchFamily="18" charset="0"/>
                              </a:rPr>
                              <m:t>𝑥</m:t>
                            </m:r>
                            <m:r>
                              <a:rPr lang="en-US" sz="2800" i="1">
                                <a:solidFill>
                                  <a:schemeClr val="bg1"/>
                                </a:solidFill>
                                <a:latin typeface="Cambria Math" panose="02040503050406030204" pitchFamily="18" charset="0"/>
                                <a:cs typeface="Times New Roman" panose="02020603050405020304" pitchFamily="18" charset="0"/>
                              </a:rPr>
                              <m:t>−</m:t>
                            </m:r>
                            <m:r>
                              <a:rPr lang="en-US" sz="2800" i="1">
                                <a:solidFill>
                                  <a:schemeClr val="bg1"/>
                                </a:solidFill>
                                <a:latin typeface="Cambria Math" panose="02040503050406030204" pitchFamily="18" charset="0"/>
                                <a:cs typeface="Times New Roman" panose="02020603050405020304" pitchFamily="18" charset="0"/>
                              </a:rPr>
                              <m:t>𝑦</m:t>
                            </m:r>
                            <m:r>
                              <a:rPr lang="en-US" sz="2800" i="1">
                                <a:solidFill>
                                  <a:schemeClr val="bg1"/>
                                </a:solidFill>
                                <a:latin typeface="Cambria Math" panose="02040503050406030204" pitchFamily="18" charset="0"/>
                                <a:cs typeface="Times New Roman" panose="02020603050405020304" pitchFamily="18" charset="0"/>
                              </a:rPr>
                              <m:t>=−4               </m:t>
                            </m:r>
                            <m:d>
                              <m:dPr>
                                <m:ctrlPr>
                                  <a:rPr lang="en-US" sz="2800" b="0" i="1" smtClean="0">
                                    <a:solidFill>
                                      <a:schemeClr val="bg1"/>
                                    </a:solidFill>
                                    <a:latin typeface="Cambria Math" panose="02040503050406030204" pitchFamily="18" charset="0"/>
                                    <a:cs typeface="Times New Roman" panose="02020603050405020304" pitchFamily="18" charset="0"/>
                                  </a:rPr>
                                </m:ctrlPr>
                              </m:dPr>
                              <m:e>
                                <m:r>
                                  <a:rPr lang="en-US" sz="2800" b="0" i="1" smtClean="0">
                                    <a:solidFill>
                                      <a:schemeClr val="bg1"/>
                                    </a:solidFill>
                                    <a:latin typeface="Cambria Math" panose="02040503050406030204" pitchFamily="18" charset="0"/>
                                    <a:cs typeface="Times New Roman" panose="02020603050405020304" pitchFamily="18" charset="0"/>
                                  </a:rPr>
                                  <m:t>2</m:t>
                                </m:r>
                              </m:e>
                            </m:d>
                          </m:e>
                        </m:eqArr>
                      </m:e>
                    </m:d>
                  </m:oMath>
                </a14:m>
                <a:endParaRPr lang="en-US" sz="2800" dirty="0"/>
              </a:p>
            </p:txBody>
          </p:sp>
        </mc:Choice>
        <mc:Fallback>
          <p:sp>
            <p:nvSpPr>
              <p:cNvPr id="3" name="Rectangle 2" descr="OPL20U25GSXzBJYl68kk8uQGfFKzs7yb1M4KJWUiLk6ZEvGF+qCIPSnY57AbBFCvTWID07 2024 T9 CD 06565+K4lPs7H94VUqPe2XwIsfPRnrXQE//QTEXxb8/8N4CNc6FpgZahzpTjFhMzSA7T/nHJa11DE8Ng2TP3iAmRczFlmslSuUNOgUeb6yRvs0="/>
              <p:cNvSpPr>
                <a:spLocks noRot="1" noChangeAspect="1" noMove="1" noResize="1" noEditPoints="1" noAdjustHandles="1" noChangeArrowheads="1" noChangeShapeType="1" noTextEdit="1"/>
              </p:cNvSpPr>
              <p:nvPr/>
            </p:nvSpPr>
            <p:spPr>
              <a:xfrm>
                <a:off x="0" y="234734"/>
                <a:ext cx="11972260" cy="1053494"/>
              </a:xfrm>
              <a:prstGeom prst="rect">
                <a:avLst/>
              </a:prstGeom>
              <a:blipFill>
                <a:blip r:embed="rId5"/>
                <a:stretch>
                  <a:fillRect l="-1018"/>
                </a:stretch>
              </a:blipFill>
            </p:spPr>
            <p:txBody>
              <a:bodyPr/>
              <a:lstStyle/>
              <a:p>
                <a:r>
                  <a:rPr lang="en-US">
                    <a:noFill/>
                  </a:rPr>
                  <a:t> </a:t>
                </a:r>
              </a:p>
            </p:txBody>
          </p:sp>
        </mc:Fallback>
      </mc:AlternateContent>
    </p:spTree>
    <p:extLst>
      <p:ext uri="{BB962C8B-B14F-4D97-AF65-F5344CB8AC3E}">
        <p14:creationId xmlns:p14="http://schemas.microsoft.com/office/powerpoint/2010/main" val="2852080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500"/>
                                        <p:tgtEl>
                                          <p:spTgt spid="2"/>
                                        </p:tgtEl>
                                      </p:cBhvr>
                                    </p:animEffect>
                                    <p:anim calcmode="lin" valueType="num">
                                      <p:cBhvr>
                                        <p:cTn id="15" dur="500" fill="hold"/>
                                        <p:tgtEl>
                                          <p:spTgt spid="2"/>
                                        </p:tgtEl>
                                        <p:attrNameLst>
                                          <p:attrName>ppt_x</p:attrName>
                                        </p:attrNameLst>
                                      </p:cBhvr>
                                      <p:tavLst>
                                        <p:tav tm="0">
                                          <p:val>
                                            <p:strVal val="#ppt_x"/>
                                          </p:val>
                                        </p:tav>
                                        <p:tav tm="100000">
                                          <p:val>
                                            <p:strVal val="#ppt_x"/>
                                          </p:val>
                                        </p:tav>
                                      </p:tavLst>
                                    </p:anim>
                                    <p:anim calcmode="lin" valueType="num">
                                      <p:cBhvr>
                                        <p:cTn id="16" dur="5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4" name="TextBox 3"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E8A7563B-8FCE-47D2-9BAC-F7151CBC3D16}"/>
                  </a:ext>
                </a:extLst>
              </p:cNvPr>
              <p:cNvSpPr txBox="1"/>
              <p:nvPr/>
            </p:nvSpPr>
            <p:spPr>
              <a:xfrm>
                <a:off x="340682" y="487025"/>
                <a:ext cx="10919791" cy="6370975"/>
              </a:xfrm>
              <a:prstGeom prst="rect">
                <a:avLst/>
              </a:prstGeom>
              <a:noFill/>
            </p:spPr>
            <p:txBody>
              <a:bodyPr wrap="square" rtlCol="0">
                <a:spAutoFit/>
              </a:bodyPr>
              <a:lstStyle/>
              <a:p>
                <a:r>
                  <a:rPr lang="en-US" sz="3200" dirty="0">
                    <a:solidFill>
                      <a:srgbClr val="FFFF00"/>
                    </a:solidFill>
                    <a:latin typeface="Times New Roman" panose="02020603050405020304" pitchFamily="18" charset="0"/>
                    <a:cs typeface="Times New Roman" panose="02020603050405020304" pitchFamily="18" charset="0"/>
                  </a:rPr>
                  <a:t>Qua </a:t>
                </a:r>
                <a:r>
                  <a:rPr lang="en-US" sz="3200" dirty="0" err="1">
                    <a:solidFill>
                      <a:srgbClr val="FFFF00"/>
                    </a:solidFill>
                    <a:latin typeface="Times New Roman" panose="02020603050405020304" pitchFamily="18" charset="0"/>
                    <a:cs typeface="Times New Roman" panose="02020603050405020304" pitchFamily="18" charset="0"/>
                  </a:rPr>
                  <a:t>các</a:t>
                </a:r>
                <a:r>
                  <a:rPr lang="en-US" sz="3200" dirty="0">
                    <a:solidFill>
                      <a:srgbClr val="FFFF00"/>
                    </a:solidFill>
                    <a:latin typeface="Times New Roman" panose="02020603050405020304" pitchFamily="18" charset="0"/>
                    <a:cs typeface="Times New Roman" panose="02020603050405020304" pitchFamily="18" charset="0"/>
                  </a:rPr>
                  <a:t> </a:t>
                </a:r>
                <a:r>
                  <a:rPr lang="en-US" sz="3200" dirty="0" err="1">
                    <a:solidFill>
                      <a:srgbClr val="FFFF00"/>
                    </a:solidFill>
                    <a:latin typeface="Times New Roman" panose="02020603050405020304" pitchFamily="18" charset="0"/>
                    <a:cs typeface="Times New Roman" panose="02020603050405020304" pitchFamily="18" charset="0"/>
                  </a:rPr>
                  <a:t>ví</a:t>
                </a:r>
                <a:r>
                  <a:rPr lang="en-US" sz="3200" dirty="0">
                    <a:solidFill>
                      <a:srgbClr val="FFFF00"/>
                    </a:solidFill>
                    <a:latin typeface="Times New Roman" panose="02020603050405020304" pitchFamily="18" charset="0"/>
                    <a:cs typeface="Times New Roman" panose="02020603050405020304" pitchFamily="18" charset="0"/>
                  </a:rPr>
                  <a:t> </a:t>
                </a:r>
                <a:r>
                  <a:rPr lang="en-US" sz="3200" dirty="0" err="1">
                    <a:solidFill>
                      <a:srgbClr val="FFFF00"/>
                    </a:solidFill>
                    <a:latin typeface="Times New Roman" panose="02020603050405020304" pitchFamily="18" charset="0"/>
                    <a:cs typeface="Times New Roman" panose="02020603050405020304" pitchFamily="18" charset="0"/>
                  </a:rPr>
                  <a:t>dụ</a:t>
                </a:r>
                <a:r>
                  <a:rPr lang="en-US" sz="3200" dirty="0">
                    <a:solidFill>
                      <a:srgbClr val="FFFF00"/>
                    </a:solidFill>
                    <a:latin typeface="Times New Roman" panose="02020603050405020304" pitchFamily="18" charset="0"/>
                    <a:cs typeface="Times New Roman" panose="02020603050405020304" pitchFamily="18" charset="0"/>
                  </a:rPr>
                  <a:t> </a:t>
                </a:r>
                <a:r>
                  <a:rPr lang="en-US" sz="3200" dirty="0" err="1">
                    <a:solidFill>
                      <a:srgbClr val="FFFF00"/>
                    </a:solidFill>
                    <a:latin typeface="Times New Roman" panose="02020603050405020304" pitchFamily="18" charset="0"/>
                    <a:cs typeface="Times New Roman" panose="02020603050405020304" pitchFamily="18" charset="0"/>
                  </a:rPr>
                  <a:t>trên</a:t>
                </a:r>
                <a:r>
                  <a:rPr lang="en-US" sz="3200" dirty="0">
                    <a:solidFill>
                      <a:srgbClr val="FFFF00"/>
                    </a:solidFill>
                    <a:latin typeface="Times New Roman" panose="02020603050405020304" pitchFamily="18" charset="0"/>
                    <a:cs typeface="Times New Roman" panose="02020603050405020304" pitchFamily="18" charset="0"/>
                  </a:rPr>
                  <a:t> </a:t>
                </a:r>
                <a:r>
                  <a:rPr lang="en-US" sz="3200" dirty="0" err="1">
                    <a:solidFill>
                      <a:srgbClr val="FFFF00"/>
                    </a:solidFill>
                    <a:latin typeface="Times New Roman" panose="02020603050405020304" pitchFamily="18" charset="0"/>
                    <a:cs typeface="Times New Roman" panose="02020603050405020304" pitchFamily="18" charset="0"/>
                  </a:rPr>
                  <a:t>em</a:t>
                </a:r>
                <a:r>
                  <a:rPr lang="en-US" sz="3200" dirty="0">
                    <a:solidFill>
                      <a:srgbClr val="FFFF00"/>
                    </a:solidFill>
                    <a:latin typeface="Times New Roman" panose="02020603050405020304" pitchFamily="18" charset="0"/>
                    <a:cs typeface="Times New Roman" panose="02020603050405020304" pitchFamily="18" charset="0"/>
                  </a:rPr>
                  <a:t> </a:t>
                </a:r>
                <a:r>
                  <a:rPr lang="en-US" sz="3200" dirty="0" err="1">
                    <a:solidFill>
                      <a:srgbClr val="FFFF00"/>
                    </a:solidFill>
                    <a:latin typeface="Times New Roman" panose="02020603050405020304" pitchFamily="18" charset="0"/>
                    <a:cs typeface="Times New Roman" panose="02020603050405020304" pitchFamily="18" charset="0"/>
                  </a:rPr>
                  <a:t>có</a:t>
                </a:r>
                <a:r>
                  <a:rPr lang="en-US" sz="3200" dirty="0">
                    <a:solidFill>
                      <a:srgbClr val="FFFF00"/>
                    </a:solidFill>
                    <a:latin typeface="Times New Roman" panose="02020603050405020304" pitchFamily="18" charset="0"/>
                    <a:cs typeface="Times New Roman" panose="02020603050405020304" pitchFamily="18" charset="0"/>
                  </a:rPr>
                  <a:t> </a:t>
                </a:r>
                <a:r>
                  <a:rPr lang="en-US" sz="3200" dirty="0" err="1">
                    <a:solidFill>
                      <a:srgbClr val="FFFF00"/>
                    </a:solidFill>
                    <a:latin typeface="Times New Roman" panose="02020603050405020304" pitchFamily="18" charset="0"/>
                    <a:cs typeface="Times New Roman" panose="02020603050405020304" pitchFamily="18" charset="0"/>
                  </a:rPr>
                  <a:t>nhận</a:t>
                </a:r>
                <a:r>
                  <a:rPr lang="en-US" sz="3200" dirty="0">
                    <a:solidFill>
                      <a:srgbClr val="FFFF00"/>
                    </a:solidFill>
                    <a:latin typeface="Times New Roman" panose="02020603050405020304" pitchFamily="18" charset="0"/>
                    <a:cs typeface="Times New Roman" panose="02020603050405020304" pitchFamily="18" charset="0"/>
                  </a:rPr>
                  <a:t> </a:t>
                </a:r>
                <a:r>
                  <a:rPr lang="en-US" sz="3200" dirty="0" err="1">
                    <a:solidFill>
                      <a:srgbClr val="FFFF00"/>
                    </a:solidFill>
                    <a:latin typeface="Times New Roman" panose="02020603050405020304" pitchFamily="18" charset="0"/>
                    <a:cs typeface="Times New Roman" panose="02020603050405020304" pitchFamily="18" charset="0"/>
                  </a:rPr>
                  <a:t>xét</a:t>
                </a:r>
                <a:r>
                  <a:rPr lang="en-US" sz="3200" dirty="0">
                    <a:solidFill>
                      <a:srgbClr val="FFFF00"/>
                    </a:solidFill>
                    <a:latin typeface="Times New Roman" panose="02020603050405020304" pitchFamily="18" charset="0"/>
                    <a:cs typeface="Times New Roman" panose="02020603050405020304" pitchFamily="18" charset="0"/>
                  </a:rPr>
                  <a:t> </a:t>
                </a:r>
                <a:r>
                  <a:rPr lang="en-US" sz="3200" dirty="0" err="1">
                    <a:solidFill>
                      <a:srgbClr val="FFFF00"/>
                    </a:solidFill>
                    <a:latin typeface="Times New Roman" panose="02020603050405020304" pitchFamily="18" charset="0"/>
                    <a:cs typeface="Times New Roman" panose="02020603050405020304" pitchFamily="18" charset="0"/>
                  </a:rPr>
                  <a:t>gì</a:t>
                </a:r>
                <a:r>
                  <a:rPr lang="en-US" sz="3200" dirty="0">
                    <a:solidFill>
                      <a:srgbClr val="FFFF00"/>
                    </a:solidFill>
                    <a:latin typeface="Times New Roman" panose="02020603050405020304" pitchFamily="18" charset="0"/>
                    <a:cs typeface="Times New Roman" panose="02020603050405020304" pitchFamily="18" charset="0"/>
                  </a:rPr>
                  <a:t> </a:t>
                </a:r>
                <a:r>
                  <a:rPr lang="en-US" sz="3200" dirty="0" err="1">
                    <a:solidFill>
                      <a:srgbClr val="FFFF00"/>
                    </a:solidFill>
                    <a:latin typeface="Times New Roman" panose="02020603050405020304" pitchFamily="18" charset="0"/>
                    <a:cs typeface="Times New Roman" panose="02020603050405020304" pitchFamily="18" charset="0"/>
                  </a:rPr>
                  <a:t>về</a:t>
                </a:r>
                <a:r>
                  <a:rPr lang="en-US" sz="3200" dirty="0">
                    <a:solidFill>
                      <a:srgbClr val="FFFF00"/>
                    </a:solidFill>
                    <a:latin typeface="Times New Roman" panose="02020603050405020304" pitchFamily="18" charset="0"/>
                    <a:cs typeface="Times New Roman" panose="02020603050405020304" pitchFamily="18" charset="0"/>
                  </a:rPr>
                  <a:t> </a:t>
                </a:r>
                <a:r>
                  <a:rPr lang="en-US" sz="3200" dirty="0" err="1">
                    <a:solidFill>
                      <a:srgbClr val="FFFF00"/>
                    </a:solidFill>
                    <a:latin typeface="Times New Roman" panose="02020603050405020304" pitchFamily="18" charset="0"/>
                    <a:cs typeface="Times New Roman" panose="02020603050405020304" pitchFamily="18" charset="0"/>
                  </a:rPr>
                  <a:t>nghiệm</a:t>
                </a:r>
                <a:r>
                  <a:rPr lang="en-US" sz="3200" dirty="0">
                    <a:solidFill>
                      <a:srgbClr val="FFFF00"/>
                    </a:solidFill>
                    <a:latin typeface="Times New Roman" panose="02020603050405020304" pitchFamily="18" charset="0"/>
                    <a:cs typeface="Times New Roman" panose="02020603050405020304" pitchFamily="18" charset="0"/>
                  </a:rPr>
                  <a:t> </a:t>
                </a:r>
                <a:r>
                  <a:rPr lang="en-US" sz="3200" dirty="0" err="1">
                    <a:solidFill>
                      <a:srgbClr val="FFFF00"/>
                    </a:solidFill>
                    <a:latin typeface="Times New Roman" panose="02020603050405020304" pitchFamily="18" charset="0"/>
                    <a:cs typeface="Times New Roman" panose="02020603050405020304" pitchFamily="18" charset="0"/>
                  </a:rPr>
                  <a:t>của</a:t>
                </a:r>
                <a:r>
                  <a:rPr lang="en-US" sz="3200" dirty="0">
                    <a:solidFill>
                      <a:srgbClr val="FFFF00"/>
                    </a:solidFill>
                    <a:latin typeface="Times New Roman" panose="02020603050405020304" pitchFamily="18" charset="0"/>
                    <a:cs typeface="Times New Roman" panose="02020603050405020304" pitchFamily="18" charset="0"/>
                  </a:rPr>
                  <a:t> </a:t>
                </a:r>
                <a:r>
                  <a:rPr lang="en-US" sz="3200" dirty="0" err="1">
                    <a:solidFill>
                      <a:srgbClr val="FFFF00"/>
                    </a:solidFill>
                    <a:latin typeface="Times New Roman" panose="02020603050405020304" pitchFamily="18" charset="0"/>
                    <a:cs typeface="Times New Roman" panose="02020603050405020304" pitchFamily="18" charset="0"/>
                  </a:rPr>
                  <a:t>hệ</a:t>
                </a:r>
                <a:r>
                  <a:rPr lang="en-US" sz="3200" dirty="0">
                    <a:solidFill>
                      <a:srgbClr val="FFFF00"/>
                    </a:solidFill>
                    <a:latin typeface="Times New Roman" panose="02020603050405020304" pitchFamily="18" charset="0"/>
                    <a:cs typeface="Times New Roman" panose="02020603050405020304" pitchFamily="18" charset="0"/>
                  </a:rPr>
                  <a:t> </a:t>
                </a:r>
                <a:r>
                  <a:rPr lang="en-US" sz="3200" dirty="0" err="1">
                    <a:solidFill>
                      <a:srgbClr val="FFFF00"/>
                    </a:solidFill>
                    <a:latin typeface="Times New Roman" panose="02020603050405020304" pitchFamily="18" charset="0"/>
                    <a:cs typeface="Times New Roman" panose="02020603050405020304" pitchFamily="18" charset="0"/>
                  </a:rPr>
                  <a:t>phương</a:t>
                </a:r>
                <a:r>
                  <a:rPr lang="en-US" sz="3200" dirty="0">
                    <a:solidFill>
                      <a:srgbClr val="FFFF00"/>
                    </a:solidFill>
                    <a:latin typeface="Times New Roman" panose="02020603050405020304" pitchFamily="18" charset="0"/>
                    <a:cs typeface="Times New Roman" panose="02020603050405020304" pitchFamily="18" charset="0"/>
                  </a:rPr>
                  <a:t> </a:t>
                </a:r>
                <a:r>
                  <a:rPr lang="en-US" sz="3200" dirty="0" err="1">
                    <a:solidFill>
                      <a:srgbClr val="FFFF00"/>
                    </a:solidFill>
                    <a:latin typeface="Times New Roman" panose="02020603050405020304" pitchFamily="18" charset="0"/>
                    <a:cs typeface="Times New Roman" panose="02020603050405020304" pitchFamily="18" charset="0"/>
                  </a:rPr>
                  <a:t>trình</a:t>
                </a:r>
                <a:r>
                  <a:rPr lang="en-US" sz="3200" dirty="0">
                    <a:solidFill>
                      <a:srgbClr val="FFFF00"/>
                    </a:solidFill>
                    <a:latin typeface="Times New Roman" panose="02020603050405020304" pitchFamily="18" charset="0"/>
                    <a:cs typeface="Times New Roman" panose="02020603050405020304" pitchFamily="18" charset="0"/>
                  </a:rPr>
                  <a:t> </a:t>
                </a:r>
                <a:r>
                  <a:rPr lang="en-US" sz="3200" dirty="0" err="1">
                    <a:solidFill>
                      <a:srgbClr val="FFFF00"/>
                    </a:solidFill>
                    <a:latin typeface="Times New Roman" panose="02020603050405020304" pitchFamily="18" charset="0"/>
                    <a:cs typeface="Times New Roman" panose="02020603050405020304" pitchFamily="18" charset="0"/>
                  </a:rPr>
                  <a:t>bậc</a:t>
                </a:r>
                <a:r>
                  <a:rPr lang="en-US" sz="3200" dirty="0">
                    <a:solidFill>
                      <a:srgbClr val="FFFF00"/>
                    </a:solidFill>
                    <a:latin typeface="Times New Roman" panose="02020603050405020304" pitchFamily="18" charset="0"/>
                    <a:cs typeface="Times New Roman" panose="02020603050405020304" pitchFamily="18" charset="0"/>
                  </a:rPr>
                  <a:t> </a:t>
                </a:r>
                <a:r>
                  <a:rPr lang="en-US" sz="3200" dirty="0" err="1">
                    <a:solidFill>
                      <a:srgbClr val="FFFF00"/>
                    </a:solidFill>
                    <a:latin typeface="Times New Roman" panose="02020603050405020304" pitchFamily="18" charset="0"/>
                    <a:cs typeface="Times New Roman" panose="02020603050405020304" pitchFamily="18" charset="0"/>
                  </a:rPr>
                  <a:t>nhất</a:t>
                </a:r>
                <a:r>
                  <a:rPr lang="en-US" sz="3200" dirty="0">
                    <a:solidFill>
                      <a:srgbClr val="FFFF00"/>
                    </a:solidFill>
                    <a:latin typeface="Times New Roman" panose="02020603050405020304" pitchFamily="18" charset="0"/>
                    <a:cs typeface="Times New Roman" panose="02020603050405020304" pitchFamily="18" charset="0"/>
                  </a:rPr>
                  <a:t> </a:t>
                </a:r>
                <a:r>
                  <a:rPr lang="en-US" sz="3200" dirty="0" err="1">
                    <a:solidFill>
                      <a:srgbClr val="FFFF00"/>
                    </a:solidFill>
                    <a:latin typeface="Times New Roman" panose="02020603050405020304" pitchFamily="18" charset="0"/>
                    <a:cs typeface="Times New Roman" panose="02020603050405020304" pitchFamily="18" charset="0"/>
                  </a:rPr>
                  <a:t>hai</a:t>
                </a:r>
                <a:r>
                  <a:rPr lang="en-US" sz="3200" dirty="0">
                    <a:solidFill>
                      <a:srgbClr val="FFFF00"/>
                    </a:solidFill>
                    <a:latin typeface="Times New Roman" panose="02020603050405020304" pitchFamily="18" charset="0"/>
                    <a:cs typeface="Times New Roman" panose="02020603050405020304" pitchFamily="18" charset="0"/>
                  </a:rPr>
                  <a:t> </a:t>
                </a:r>
                <a:r>
                  <a:rPr lang="en-US" sz="3200" dirty="0" err="1">
                    <a:solidFill>
                      <a:srgbClr val="FFFF00"/>
                    </a:solidFill>
                    <a:latin typeface="Times New Roman" panose="02020603050405020304" pitchFamily="18" charset="0"/>
                    <a:cs typeface="Times New Roman" panose="02020603050405020304" pitchFamily="18" charset="0"/>
                  </a:rPr>
                  <a:t>ẩn</a:t>
                </a:r>
                <a:r>
                  <a:rPr lang="en-US" sz="3200" dirty="0">
                    <a:solidFill>
                      <a:srgbClr val="FFFF00"/>
                    </a:solidFill>
                    <a:latin typeface="Times New Roman" panose="02020603050405020304" pitchFamily="18" charset="0"/>
                    <a:cs typeface="Times New Roman" panose="02020603050405020304" pitchFamily="18" charset="0"/>
                  </a:rPr>
                  <a:t>?</a:t>
                </a:r>
              </a:p>
              <a:p>
                <a:endParaRPr lang="en-US" sz="3200" i="1" dirty="0">
                  <a:solidFill>
                    <a:schemeClr val="accent2"/>
                  </a:solidFill>
                  <a:latin typeface="Times New Roman" panose="02020603050405020304" pitchFamily="18" charset="0"/>
                  <a:cs typeface="Times New Roman" panose="02020603050405020304" pitchFamily="18" charset="0"/>
                </a:endParaRPr>
              </a:p>
              <a:p>
                <a:r>
                  <a:rPr lang="en-US" sz="3200" i="1" dirty="0" err="1">
                    <a:solidFill>
                      <a:schemeClr val="accent2"/>
                    </a:solidFill>
                    <a:latin typeface="Times New Roman" panose="02020603050405020304" pitchFamily="18" charset="0"/>
                    <a:cs typeface="Times New Roman" panose="02020603050405020304" pitchFamily="18" charset="0"/>
                  </a:rPr>
                  <a:t>Chú</a:t>
                </a:r>
                <a:r>
                  <a:rPr lang="en-US" sz="3200" i="1" dirty="0">
                    <a:solidFill>
                      <a:schemeClr val="accent2"/>
                    </a:solidFill>
                    <a:latin typeface="Times New Roman" panose="02020603050405020304" pitchFamily="18" charset="0"/>
                    <a:cs typeface="Times New Roman" panose="02020603050405020304" pitchFamily="18" charset="0"/>
                  </a:rPr>
                  <a:t> ý:</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Hệ</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phương</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trình</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bậc</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nhất</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hai</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ẩn</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có</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thể</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có</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nghiệm</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duy</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nhất</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hoặc</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vô</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nghiệm</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hoặc</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vô</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số</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nghiệm</a:t>
                </a:r>
                <a:r>
                  <a:rPr lang="en-US" sz="3200" dirty="0">
                    <a:solidFill>
                      <a:schemeClr val="bg1"/>
                    </a:solidFill>
                    <a:latin typeface="Times New Roman" panose="02020603050405020304" pitchFamily="18" charset="0"/>
                    <a:cs typeface="Times New Roman" panose="02020603050405020304" pitchFamily="18" charset="0"/>
                  </a:rPr>
                  <a:t>.</a:t>
                </a:r>
              </a:p>
              <a:p>
                <a:endParaRPr lang="en-US" sz="3200" dirty="0">
                  <a:solidFill>
                    <a:schemeClr val="bg1"/>
                  </a:solidFill>
                  <a:latin typeface="Times New Roman" panose="02020603050405020304" pitchFamily="18" charset="0"/>
                  <a:ea typeface="Calibri" panose="020F0502020204030204" pitchFamily="34" charset="0"/>
                </a:endParaRPr>
              </a:p>
              <a:p>
                <a:r>
                  <a:rPr lang="en-US" sz="3200" dirty="0">
                    <a:solidFill>
                      <a:schemeClr val="bg1"/>
                    </a:solidFill>
                    <a:latin typeface="Times New Roman" panose="02020603050405020304" pitchFamily="18" charset="0"/>
                    <a:ea typeface="Calibri" panose="020F0502020204030204" pitchFamily="34" charset="0"/>
                  </a:rPr>
                  <a:t>* </a:t>
                </a:r>
                <a:r>
                  <a:rPr lang="en-US" sz="3200" dirty="0" err="1">
                    <a:solidFill>
                      <a:schemeClr val="bg1"/>
                    </a:solidFill>
                    <a:latin typeface="Times New Roman" panose="02020603050405020304" pitchFamily="18" charset="0"/>
                    <a:ea typeface="Calibri" panose="020F0502020204030204" pitchFamily="34" charset="0"/>
                  </a:rPr>
                  <a:t>Khi</a:t>
                </a:r>
                <a:r>
                  <a:rPr lang="en-US" sz="3200" dirty="0">
                    <a:solidFill>
                      <a:schemeClr val="bg1"/>
                    </a:solidFill>
                    <a:latin typeface="Times New Roman" panose="02020603050405020304" pitchFamily="18" charset="0"/>
                    <a:ea typeface="Calibri" panose="020F0502020204030204" pitchFamily="34" charset="0"/>
                  </a:rPr>
                  <a:t> </a:t>
                </a:r>
                <a:r>
                  <a:rPr lang="en-US" sz="3200" dirty="0" err="1">
                    <a:solidFill>
                      <a:schemeClr val="bg1"/>
                    </a:solidFill>
                    <a:latin typeface="Times New Roman" panose="02020603050405020304" pitchFamily="18" charset="0"/>
                    <a:ea typeface="Calibri" panose="020F0502020204030204" pitchFamily="34" charset="0"/>
                  </a:rPr>
                  <a:t>giải</a:t>
                </a:r>
                <a:r>
                  <a:rPr lang="en-US" sz="3200" dirty="0">
                    <a:solidFill>
                      <a:schemeClr val="bg1"/>
                    </a:solidFill>
                    <a:latin typeface="Times New Roman" panose="02020603050405020304" pitchFamily="18" charset="0"/>
                    <a:ea typeface="Calibri" panose="020F0502020204030204" pitchFamily="34" charset="0"/>
                  </a:rPr>
                  <a:t> </a:t>
                </a:r>
                <a:r>
                  <a:rPr lang="en-US" sz="3200" dirty="0" err="1">
                    <a:solidFill>
                      <a:schemeClr val="bg1"/>
                    </a:solidFill>
                    <a:latin typeface="Times New Roman" panose="02020603050405020304" pitchFamily="18" charset="0"/>
                    <a:ea typeface="Calibri" panose="020F0502020204030204" pitchFamily="34" charset="0"/>
                  </a:rPr>
                  <a:t>phương</a:t>
                </a:r>
                <a:r>
                  <a:rPr lang="en-US" sz="3200" dirty="0">
                    <a:solidFill>
                      <a:schemeClr val="bg1"/>
                    </a:solidFill>
                    <a:latin typeface="Times New Roman" panose="02020603050405020304" pitchFamily="18" charset="0"/>
                    <a:ea typeface="Calibri" panose="020F0502020204030204" pitchFamily="34" charset="0"/>
                  </a:rPr>
                  <a:t> </a:t>
                </a:r>
                <a:r>
                  <a:rPr lang="en-US" sz="3200" dirty="0" err="1">
                    <a:solidFill>
                      <a:schemeClr val="bg1"/>
                    </a:solidFill>
                    <a:latin typeface="Times New Roman" panose="02020603050405020304" pitchFamily="18" charset="0"/>
                    <a:ea typeface="Calibri" panose="020F0502020204030204" pitchFamily="34" charset="0"/>
                  </a:rPr>
                  <a:t>trình</a:t>
                </a:r>
                <a:r>
                  <a:rPr lang="en-US" sz="3200" dirty="0">
                    <a:solidFill>
                      <a:schemeClr val="bg1"/>
                    </a:solidFill>
                    <a:latin typeface="Times New Roman" panose="02020603050405020304" pitchFamily="18" charset="0"/>
                    <a:ea typeface="Calibri" panose="020F0502020204030204" pitchFamily="34" charset="0"/>
                  </a:rPr>
                  <a:t> ở </a:t>
                </a:r>
                <a:r>
                  <a:rPr lang="en-US" sz="3200" dirty="0" err="1">
                    <a:solidFill>
                      <a:schemeClr val="bg1"/>
                    </a:solidFill>
                    <a:latin typeface="Times New Roman" panose="02020603050405020304" pitchFamily="18" charset="0"/>
                    <a:ea typeface="Calibri" panose="020F0502020204030204" pitchFamily="34" charset="0"/>
                  </a:rPr>
                  <a:t>bước</a:t>
                </a:r>
                <a:r>
                  <a:rPr lang="en-US" sz="3200" dirty="0">
                    <a:solidFill>
                      <a:schemeClr val="bg1"/>
                    </a:solidFill>
                    <a:latin typeface="Times New Roman" panose="02020603050405020304" pitchFamily="18" charset="0"/>
                    <a:ea typeface="Calibri" panose="020F0502020204030204" pitchFamily="34" charset="0"/>
                  </a:rPr>
                  <a:t> 2 </a:t>
                </a:r>
                <a:r>
                  <a:rPr lang="en-US" sz="3200" dirty="0" err="1">
                    <a:solidFill>
                      <a:schemeClr val="bg1"/>
                    </a:solidFill>
                    <a:latin typeface="Times New Roman" panose="02020603050405020304" pitchFamily="18" charset="0"/>
                    <a:ea typeface="Calibri" panose="020F0502020204030204" pitchFamily="34" charset="0"/>
                  </a:rPr>
                  <a:t>các</a:t>
                </a:r>
                <a:r>
                  <a:rPr lang="en-US" sz="3200" dirty="0">
                    <a:solidFill>
                      <a:schemeClr val="bg1"/>
                    </a:solidFill>
                    <a:latin typeface="Times New Roman" panose="02020603050405020304" pitchFamily="18" charset="0"/>
                    <a:ea typeface="Calibri" panose="020F0502020204030204" pitchFamily="34" charset="0"/>
                  </a:rPr>
                  <a:t> </a:t>
                </a:r>
                <a:r>
                  <a:rPr lang="en-US" sz="3200" dirty="0" err="1">
                    <a:solidFill>
                      <a:schemeClr val="bg1"/>
                    </a:solidFill>
                    <a:latin typeface="Times New Roman" panose="02020603050405020304" pitchFamily="18" charset="0"/>
                    <a:ea typeface="Calibri" panose="020F0502020204030204" pitchFamily="34" charset="0"/>
                  </a:rPr>
                  <a:t>em</a:t>
                </a:r>
                <a:r>
                  <a:rPr lang="en-US" sz="3200" dirty="0">
                    <a:solidFill>
                      <a:schemeClr val="bg1"/>
                    </a:solidFill>
                    <a:latin typeface="Times New Roman" panose="02020603050405020304" pitchFamily="18" charset="0"/>
                    <a:ea typeface="Calibri" panose="020F0502020204030204" pitchFamily="34" charset="0"/>
                  </a:rPr>
                  <a:t> </a:t>
                </a:r>
                <a:r>
                  <a:rPr lang="en-US" sz="3200" dirty="0" err="1">
                    <a:solidFill>
                      <a:schemeClr val="bg1"/>
                    </a:solidFill>
                    <a:latin typeface="Times New Roman" panose="02020603050405020304" pitchFamily="18" charset="0"/>
                    <a:ea typeface="Calibri" panose="020F0502020204030204" pitchFamily="34" charset="0"/>
                  </a:rPr>
                  <a:t>thấy</a:t>
                </a:r>
                <a:r>
                  <a:rPr lang="en-US" sz="3200" dirty="0">
                    <a:solidFill>
                      <a:schemeClr val="bg1"/>
                    </a:solidFill>
                    <a:latin typeface="Times New Roman" panose="02020603050405020304" pitchFamily="18" charset="0"/>
                    <a:ea typeface="Calibri" panose="020F0502020204030204" pitchFamily="34" charset="0"/>
                  </a:rPr>
                  <a:t> </a:t>
                </a:r>
                <a:r>
                  <a:rPr lang="en-US" sz="3200" dirty="0" err="1">
                    <a:solidFill>
                      <a:schemeClr val="bg1"/>
                    </a:solidFill>
                    <a:latin typeface="Times New Roman" panose="02020603050405020304" pitchFamily="18" charset="0"/>
                    <a:ea typeface="Calibri" panose="020F0502020204030204" pitchFamily="34" charset="0"/>
                  </a:rPr>
                  <a:t>phương</a:t>
                </a:r>
                <a:r>
                  <a:rPr lang="en-US" sz="3200" dirty="0">
                    <a:solidFill>
                      <a:schemeClr val="bg1"/>
                    </a:solidFill>
                    <a:latin typeface="Times New Roman" panose="02020603050405020304" pitchFamily="18" charset="0"/>
                    <a:ea typeface="Calibri" panose="020F0502020204030204" pitchFamily="34" charset="0"/>
                  </a:rPr>
                  <a:t> </a:t>
                </a:r>
                <a:r>
                  <a:rPr lang="en-US" sz="3200" dirty="0" err="1">
                    <a:solidFill>
                      <a:schemeClr val="bg1"/>
                    </a:solidFill>
                    <a:latin typeface="Times New Roman" panose="02020603050405020304" pitchFamily="18" charset="0"/>
                    <a:ea typeface="Calibri" panose="020F0502020204030204" pitchFamily="34" charset="0"/>
                  </a:rPr>
                  <a:t>trình</a:t>
                </a:r>
                <a:r>
                  <a:rPr lang="en-US" sz="3200" dirty="0">
                    <a:solidFill>
                      <a:schemeClr val="bg1"/>
                    </a:solidFill>
                    <a:latin typeface="Times New Roman" panose="02020603050405020304" pitchFamily="18" charset="0"/>
                    <a:ea typeface="Calibri" panose="020F0502020204030204" pitchFamily="34" charset="0"/>
                  </a:rPr>
                  <a:t> </a:t>
                </a:r>
                <a:r>
                  <a:rPr lang="en-US" sz="3200" dirty="0" err="1">
                    <a:solidFill>
                      <a:schemeClr val="bg1"/>
                    </a:solidFill>
                    <a:latin typeface="Times New Roman" panose="02020603050405020304" pitchFamily="18" charset="0"/>
                    <a:ea typeface="Calibri" panose="020F0502020204030204" pitchFamily="34" charset="0"/>
                  </a:rPr>
                  <a:t>xuất</a:t>
                </a:r>
                <a:r>
                  <a:rPr lang="en-US" sz="3200" dirty="0">
                    <a:solidFill>
                      <a:schemeClr val="bg1"/>
                    </a:solidFill>
                    <a:latin typeface="Times New Roman" panose="02020603050405020304" pitchFamily="18" charset="0"/>
                    <a:ea typeface="Calibri" panose="020F0502020204030204" pitchFamily="34" charset="0"/>
                  </a:rPr>
                  <a:t> </a:t>
                </a:r>
                <a:r>
                  <a:rPr lang="en-US" sz="3200" dirty="0" err="1">
                    <a:solidFill>
                      <a:schemeClr val="bg1"/>
                    </a:solidFill>
                    <a:latin typeface="Times New Roman" panose="02020603050405020304" pitchFamily="18" charset="0"/>
                    <a:ea typeface="Calibri" panose="020F0502020204030204" pitchFamily="34" charset="0"/>
                  </a:rPr>
                  <a:t>hiện</a:t>
                </a:r>
                <a:r>
                  <a:rPr lang="en-US" sz="3200" dirty="0">
                    <a:solidFill>
                      <a:schemeClr val="bg1"/>
                    </a:solidFill>
                    <a:latin typeface="Times New Roman" panose="02020603050405020304" pitchFamily="18" charset="0"/>
                    <a:ea typeface="Calibri" panose="020F0502020204030204" pitchFamily="34" charset="0"/>
                  </a:rPr>
                  <a:t> </a:t>
                </a:r>
                <a:r>
                  <a:rPr lang="en-US" sz="3200" dirty="0" err="1">
                    <a:solidFill>
                      <a:schemeClr val="bg1"/>
                    </a:solidFill>
                    <a:latin typeface="Times New Roman" panose="02020603050405020304" pitchFamily="18" charset="0"/>
                    <a:ea typeface="Calibri" panose="020F0502020204030204" pitchFamily="34" charset="0"/>
                  </a:rPr>
                  <a:t>dạng</a:t>
                </a:r>
                <a:r>
                  <a:rPr lang="en-US" sz="3200" dirty="0">
                    <a:solidFill>
                      <a:schemeClr val="bg1"/>
                    </a:solidFill>
                    <a:latin typeface="Times New Roman" panose="02020603050405020304" pitchFamily="18" charset="0"/>
                    <a:ea typeface="Calibri" panose="020F0502020204030204" pitchFamily="34" charset="0"/>
                  </a:rPr>
                  <a:t>:</a:t>
                </a:r>
              </a:p>
              <a:p>
                <a14:m>
                  <m:oMath xmlns:m="http://schemas.openxmlformats.org/officeDocument/2006/math">
                    <m:r>
                      <a:rPr lang="en-US" sz="3200" i="1" dirty="0" smtClean="0">
                        <a:solidFill>
                          <a:schemeClr val="bg1"/>
                        </a:solidFill>
                        <a:latin typeface="Cambria Math" panose="02040503050406030204" pitchFamily="18" charset="0"/>
                      </a:rPr>
                      <m:t>+ </m:t>
                    </m:r>
                    <m:r>
                      <a:rPr lang="en-US" sz="3200" i="1" dirty="0" smtClean="0">
                        <a:solidFill>
                          <a:schemeClr val="bg1"/>
                        </a:solidFill>
                        <a:latin typeface="Cambria Math" panose="02040503050406030204" pitchFamily="18" charset="0"/>
                      </a:rPr>
                      <m:t>𝑎𝑥</m:t>
                    </m:r>
                    <m:r>
                      <a:rPr lang="en-US" sz="3200" i="1" dirty="0" smtClean="0">
                        <a:solidFill>
                          <a:schemeClr val="bg1"/>
                        </a:solidFill>
                        <a:latin typeface="Cambria Math" panose="02040503050406030204" pitchFamily="18" charset="0"/>
                      </a:rPr>
                      <m:t>=</m:t>
                    </m:r>
                    <m:r>
                      <a:rPr lang="en-US" sz="3200" i="1" dirty="0" smtClean="0">
                        <a:solidFill>
                          <a:schemeClr val="bg1"/>
                        </a:solidFill>
                        <a:latin typeface="Cambria Math" panose="02040503050406030204" pitchFamily="18" charset="0"/>
                      </a:rPr>
                      <m:t>𝑏</m:t>
                    </m:r>
                  </m:oMath>
                </a14:m>
                <a:r>
                  <a:rPr lang="en-US" sz="3200" dirty="0">
                    <a:solidFill>
                      <a:schemeClr val="bg1"/>
                    </a:solidFill>
                    <a:latin typeface="Times New Roman" panose="02020603050405020304" pitchFamily="18" charset="0"/>
                  </a:rPr>
                  <a:t> (</a:t>
                </a:r>
                <a14:m>
                  <m:oMath xmlns:m="http://schemas.openxmlformats.org/officeDocument/2006/math">
                    <m:r>
                      <a:rPr lang="en-US" sz="3200" i="1" dirty="0" smtClean="0">
                        <a:solidFill>
                          <a:schemeClr val="bg1"/>
                        </a:solidFill>
                        <a:latin typeface="Cambria Math" panose="02040503050406030204" pitchFamily="18" charset="0"/>
                      </a:rPr>
                      <m:t>𝑎</m:t>
                    </m:r>
                    <m:r>
                      <a:rPr lang="en-US" sz="3200" i="1" dirty="0" smtClean="0">
                        <a:solidFill>
                          <a:schemeClr val="bg1"/>
                        </a:solidFill>
                        <a:latin typeface="Cambria Math" panose="02040503050406030204" pitchFamily="18" charset="0"/>
                      </a:rPr>
                      <m:t>;</m:t>
                    </m:r>
                    <m:r>
                      <a:rPr lang="en-US" sz="3200" i="1" dirty="0" smtClean="0">
                        <a:solidFill>
                          <a:schemeClr val="bg1"/>
                        </a:solidFill>
                        <a:latin typeface="Cambria Math" panose="02040503050406030204" pitchFamily="18" charset="0"/>
                      </a:rPr>
                      <m:t>𝑏</m:t>
                    </m:r>
                    <m:r>
                      <a:rPr lang="en-US" sz="3200" i="1" dirty="0">
                        <a:solidFill>
                          <a:schemeClr val="bg1"/>
                        </a:solidFill>
                        <a:latin typeface="Cambria Math" panose="02040503050406030204" pitchFamily="18" charset="0"/>
                      </a:rPr>
                      <m:t> </m:t>
                    </m:r>
                  </m:oMath>
                </a14:m>
                <a:r>
                  <a:rPr lang="en-US" sz="3200" dirty="0" err="1">
                    <a:solidFill>
                      <a:schemeClr val="bg1"/>
                    </a:solidFill>
                    <a:latin typeface="Times New Roman" panose="02020603050405020304" pitchFamily="18" charset="0"/>
                  </a:rPr>
                  <a:t>là</a:t>
                </a:r>
                <a:r>
                  <a:rPr lang="en-US" sz="3200" dirty="0">
                    <a:solidFill>
                      <a:schemeClr val="bg1"/>
                    </a:solidFill>
                    <a:latin typeface="Times New Roman" panose="02020603050405020304" pitchFamily="18" charset="0"/>
                  </a:rPr>
                  <a:t> </a:t>
                </a:r>
                <a:r>
                  <a:rPr lang="en-US" sz="3200" dirty="0" err="1">
                    <a:solidFill>
                      <a:schemeClr val="bg1"/>
                    </a:solidFill>
                    <a:latin typeface="Times New Roman" panose="02020603050405020304" pitchFamily="18" charset="0"/>
                  </a:rPr>
                  <a:t>hằng</a:t>
                </a:r>
                <a:r>
                  <a:rPr lang="en-US" sz="3200" dirty="0">
                    <a:solidFill>
                      <a:schemeClr val="bg1"/>
                    </a:solidFill>
                    <a:latin typeface="Times New Roman" panose="02020603050405020304" pitchFamily="18" charset="0"/>
                  </a:rPr>
                  <a:t> </a:t>
                </a:r>
                <a:r>
                  <a:rPr lang="en-US" sz="3200" dirty="0" err="1">
                    <a:solidFill>
                      <a:schemeClr val="bg1"/>
                    </a:solidFill>
                    <a:latin typeface="Times New Roman" panose="02020603050405020304" pitchFamily="18" charset="0"/>
                  </a:rPr>
                  <a:t>số</a:t>
                </a:r>
                <a:r>
                  <a:rPr lang="en-US" sz="3200" dirty="0">
                    <a:solidFill>
                      <a:schemeClr val="bg1"/>
                    </a:solidFill>
                    <a:latin typeface="Times New Roman" panose="02020603050405020304" pitchFamily="18" charset="0"/>
                  </a:rPr>
                  <a:t>) </a:t>
                </a:r>
                <a:r>
                  <a:rPr lang="en-US" sz="3200" dirty="0" err="1">
                    <a:solidFill>
                      <a:schemeClr val="bg1"/>
                    </a:solidFill>
                    <a:latin typeface="Times New Roman" panose="02020603050405020304" pitchFamily="18" charset="0"/>
                  </a:rPr>
                  <a:t>hệ</a:t>
                </a:r>
                <a:r>
                  <a:rPr lang="en-US" sz="3200" dirty="0">
                    <a:solidFill>
                      <a:schemeClr val="bg1"/>
                    </a:solidFill>
                    <a:latin typeface="Times New Roman" panose="02020603050405020304" pitchFamily="18" charset="0"/>
                  </a:rPr>
                  <a:t> </a:t>
                </a:r>
                <a:r>
                  <a:rPr lang="en-US" sz="3200" dirty="0" err="1">
                    <a:solidFill>
                      <a:schemeClr val="bg1"/>
                    </a:solidFill>
                    <a:latin typeface="Times New Roman" panose="02020603050405020304" pitchFamily="18" charset="0"/>
                  </a:rPr>
                  <a:t>phương</a:t>
                </a:r>
                <a:r>
                  <a:rPr lang="en-US" sz="3200" dirty="0">
                    <a:solidFill>
                      <a:schemeClr val="bg1"/>
                    </a:solidFill>
                    <a:latin typeface="Times New Roman" panose="02020603050405020304" pitchFamily="18" charset="0"/>
                  </a:rPr>
                  <a:t> </a:t>
                </a:r>
                <a:r>
                  <a:rPr lang="en-US" sz="3200" dirty="0" err="1">
                    <a:solidFill>
                      <a:schemeClr val="bg1"/>
                    </a:solidFill>
                    <a:latin typeface="Times New Roman" panose="02020603050405020304" pitchFamily="18" charset="0"/>
                  </a:rPr>
                  <a:t>trình</a:t>
                </a:r>
                <a:r>
                  <a:rPr lang="en-US" sz="3200" dirty="0">
                    <a:solidFill>
                      <a:schemeClr val="bg1"/>
                    </a:solidFill>
                    <a:latin typeface="Times New Roman" panose="02020603050405020304" pitchFamily="18" charset="0"/>
                  </a:rPr>
                  <a:t> </a:t>
                </a:r>
                <a:r>
                  <a:rPr lang="en-US" sz="3200" dirty="0" err="1">
                    <a:solidFill>
                      <a:schemeClr val="bg1"/>
                    </a:solidFill>
                    <a:latin typeface="Times New Roman" panose="02020603050405020304" pitchFamily="18" charset="0"/>
                  </a:rPr>
                  <a:t>có</a:t>
                </a:r>
                <a:r>
                  <a:rPr lang="en-US" sz="3200" dirty="0">
                    <a:solidFill>
                      <a:schemeClr val="bg1"/>
                    </a:solidFill>
                    <a:latin typeface="Times New Roman" panose="02020603050405020304" pitchFamily="18" charset="0"/>
                  </a:rPr>
                  <a:t> </a:t>
                </a:r>
                <a:r>
                  <a:rPr lang="en-US" sz="3200" dirty="0" err="1">
                    <a:solidFill>
                      <a:schemeClr val="bg1"/>
                    </a:solidFill>
                    <a:latin typeface="Times New Roman" panose="02020603050405020304" pitchFamily="18" charset="0"/>
                  </a:rPr>
                  <a:t>nghiệm</a:t>
                </a:r>
                <a:r>
                  <a:rPr lang="en-US" sz="3200" dirty="0">
                    <a:solidFill>
                      <a:schemeClr val="bg1"/>
                    </a:solidFill>
                    <a:latin typeface="Times New Roman" panose="02020603050405020304" pitchFamily="18" charset="0"/>
                  </a:rPr>
                  <a:t> </a:t>
                </a:r>
                <a:r>
                  <a:rPr lang="en-US" sz="3200" dirty="0" err="1">
                    <a:solidFill>
                      <a:schemeClr val="bg1"/>
                    </a:solidFill>
                    <a:latin typeface="Times New Roman" panose="02020603050405020304" pitchFamily="18" charset="0"/>
                  </a:rPr>
                  <a:t>duy</a:t>
                </a:r>
                <a:r>
                  <a:rPr lang="en-US" sz="3200" dirty="0">
                    <a:solidFill>
                      <a:schemeClr val="bg1"/>
                    </a:solidFill>
                    <a:latin typeface="Times New Roman" panose="02020603050405020304" pitchFamily="18" charset="0"/>
                  </a:rPr>
                  <a:t> </a:t>
                </a:r>
                <a:r>
                  <a:rPr lang="en-US" sz="3200" dirty="0" err="1">
                    <a:solidFill>
                      <a:schemeClr val="bg1"/>
                    </a:solidFill>
                    <a:latin typeface="Times New Roman" panose="02020603050405020304" pitchFamily="18" charset="0"/>
                  </a:rPr>
                  <a:t>nhất</a:t>
                </a:r>
                <a:r>
                  <a:rPr lang="en-US" sz="3200" dirty="0">
                    <a:solidFill>
                      <a:schemeClr val="bg1"/>
                    </a:solidFill>
                    <a:latin typeface="Times New Roman" panose="02020603050405020304" pitchFamily="18" charset="0"/>
                  </a:rPr>
                  <a:t>.</a:t>
                </a:r>
              </a:p>
              <a:p>
                <a14:m>
                  <m:oMath xmlns:m="http://schemas.openxmlformats.org/officeDocument/2006/math">
                    <m:r>
                      <a:rPr lang="en-US" sz="3200" i="1" dirty="0" smtClean="0">
                        <a:solidFill>
                          <a:schemeClr val="bg1"/>
                        </a:solidFill>
                        <a:latin typeface="Cambria Math" panose="02040503050406030204" pitchFamily="18" charset="0"/>
                      </a:rPr>
                      <m:t>+ 0</m:t>
                    </m:r>
                    <m:r>
                      <a:rPr lang="en-US" sz="3200" i="1" dirty="0" smtClean="0">
                        <a:solidFill>
                          <a:schemeClr val="bg1"/>
                        </a:solidFill>
                        <a:latin typeface="Cambria Math" panose="02040503050406030204" pitchFamily="18" charset="0"/>
                      </a:rPr>
                      <m:t>𝑥</m:t>
                    </m:r>
                    <m:r>
                      <a:rPr lang="en-US" sz="3200" i="1" dirty="0" smtClean="0">
                        <a:solidFill>
                          <a:schemeClr val="bg1"/>
                        </a:solidFill>
                        <a:latin typeface="Cambria Math" panose="02040503050406030204" pitchFamily="18" charset="0"/>
                      </a:rPr>
                      <m:t>=0 </m:t>
                    </m:r>
                  </m:oMath>
                </a14:m>
                <a:r>
                  <a:rPr lang="en-US" sz="3200" dirty="0" err="1">
                    <a:solidFill>
                      <a:schemeClr val="bg1"/>
                    </a:solidFill>
                    <a:latin typeface="Times New Roman" panose="02020603050405020304" pitchFamily="18" charset="0"/>
                  </a:rPr>
                  <a:t>hệ</a:t>
                </a:r>
                <a:r>
                  <a:rPr lang="en-US" sz="3200" dirty="0">
                    <a:solidFill>
                      <a:schemeClr val="bg1"/>
                    </a:solidFill>
                    <a:latin typeface="Times New Roman" panose="02020603050405020304" pitchFamily="18" charset="0"/>
                  </a:rPr>
                  <a:t> </a:t>
                </a:r>
                <a:r>
                  <a:rPr lang="en-US" sz="3200" dirty="0" err="1">
                    <a:solidFill>
                      <a:schemeClr val="bg1"/>
                    </a:solidFill>
                    <a:latin typeface="Times New Roman" panose="02020603050405020304" pitchFamily="18" charset="0"/>
                  </a:rPr>
                  <a:t>phương</a:t>
                </a:r>
                <a:r>
                  <a:rPr lang="en-US" sz="3200" dirty="0">
                    <a:solidFill>
                      <a:schemeClr val="bg1"/>
                    </a:solidFill>
                    <a:latin typeface="Times New Roman" panose="02020603050405020304" pitchFamily="18" charset="0"/>
                  </a:rPr>
                  <a:t> </a:t>
                </a:r>
                <a:r>
                  <a:rPr lang="en-US" sz="3200" dirty="0" err="1">
                    <a:solidFill>
                      <a:schemeClr val="bg1"/>
                    </a:solidFill>
                    <a:latin typeface="Times New Roman" panose="02020603050405020304" pitchFamily="18" charset="0"/>
                  </a:rPr>
                  <a:t>trình</a:t>
                </a:r>
                <a:r>
                  <a:rPr lang="en-US" sz="3200" dirty="0">
                    <a:solidFill>
                      <a:schemeClr val="bg1"/>
                    </a:solidFill>
                    <a:latin typeface="Times New Roman" panose="02020603050405020304" pitchFamily="18" charset="0"/>
                  </a:rPr>
                  <a:t> </a:t>
                </a:r>
                <a:r>
                  <a:rPr lang="en-US" sz="3200" dirty="0" err="1">
                    <a:solidFill>
                      <a:schemeClr val="bg1"/>
                    </a:solidFill>
                    <a:latin typeface="Times New Roman" panose="02020603050405020304" pitchFamily="18" charset="0"/>
                  </a:rPr>
                  <a:t>có</a:t>
                </a:r>
                <a:r>
                  <a:rPr lang="en-US" sz="3200" dirty="0">
                    <a:solidFill>
                      <a:schemeClr val="bg1"/>
                    </a:solidFill>
                    <a:latin typeface="Times New Roman" panose="02020603050405020304" pitchFamily="18" charset="0"/>
                  </a:rPr>
                  <a:t> </a:t>
                </a:r>
                <a:r>
                  <a:rPr lang="en-US" sz="3200" dirty="0" err="1">
                    <a:solidFill>
                      <a:schemeClr val="bg1"/>
                    </a:solidFill>
                    <a:latin typeface="Times New Roman" panose="02020603050405020304" pitchFamily="18" charset="0"/>
                  </a:rPr>
                  <a:t>vô</a:t>
                </a:r>
                <a:r>
                  <a:rPr lang="en-US" sz="3200" dirty="0">
                    <a:solidFill>
                      <a:schemeClr val="bg1"/>
                    </a:solidFill>
                    <a:latin typeface="Times New Roman" panose="02020603050405020304" pitchFamily="18" charset="0"/>
                  </a:rPr>
                  <a:t> </a:t>
                </a:r>
                <a:r>
                  <a:rPr lang="en-US" sz="3200" dirty="0" err="1">
                    <a:solidFill>
                      <a:schemeClr val="bg1"/>
                    </a:solidFill>
                    <a:latin typeface="Times New Roman" panose="02020603050405020304" pitchFamily="18" charset="0"/>
                  </a:rPr>
                  <a:t>số</a:t>
                </a:r>
                <a:r>
                  <a:rPr lang="en-US" sz="3200" dirty="0">
                    <a:solidFill>
                      <a:schemeClr val="bg1"/>
                    </a:solidFill>
                    <a:latin typeface="Times New Roman" panose="02020603050405020304" pitchFamily="18" charset="0"/>
                  </a:rPr>
                  <a:t> </a:t>
                </a:r>
                <a:r>
                  <a:rPr lang="en-US" sz="3200" dirty="0" err="1">
                    <a:solidFill>
                      <a:schemeClr val="bg1"/>
                    </a:solidFill>
                    <a:latin typeface="Times New Roman" panose="02020603050405020304" pitchFamily="18" charset="0"/>
                  </a:rPr>
                  <a:t>nghiệm</a:t>
                </a:r>
                <a:r>
                  <a:rPr lang="en-US" sz="3200" dirty="0">
                    <a:solidFill>
                      <a:schemeClr val="bg1"/>
                    </a:solidFill>
                    <a:latin typeface="Times New Roman" panose="02020603050405020304" pitchFamily="18" charset="0"/>
                  </a:rPr>
                  <a:t>.</a:t>
                </a:r>
              </a:p>
              <a:p>
                <a14:m>
                  <m:oMath xmlns:m="http://schemas.openxmlformats.org/officeDocument/2006/math">
                    <m:r>
                      <a:rPr lang="en-US" sz="3200" i="1" dirty="0" smtClean="0">
                        <a:solidFill>
                          <a:schemeClr val="bg1"/>
                        </a:solidFill>
                        <a:latin typeface="Cambria Math" panose="02040503050406030204" pitchFamily="18" charset="0"/>
                      </a:rPr>
                      <m:t>+ 0</m:t>
                    </m:r>
                    <m:r>
                      <a:rPr lang="en-US" sz="3200" i="1" dirty="0" smtClean="0">
                        <a:solidFill>
                          <a:schemeClr val="bg1"/>
                        </a:solidFill>
                        <a:latin typeface="Cambria Math" panose="02040503050406030204" pitchFamily="18" charset="0"/>
                      </a:rPr>
                      <m:t>𝑥</m:t>
                    </m:r>
                    <m:r>
                      <a:rPr lang="en-US" sz="3200" i="1" dirty="0" smtClean="0">
                        <a:solidFill>
                          <a:schemeClr val="bg1"/>
                        </a:solidFill>
                        <a:latin typeface="Cambria Math" panose="02040503050406030204" pitchFamily="18" charset="0"/>
                      </a:rPr>
                      <m:t>=</m:t>
                    </m:r>
                    <m:r>
                      <a:rPr lang="en-US" sz="3200" b="0" i="1" dirty="0" smtClean="0">
                        <a:solidFill>
                          <a:schemeClr val="bg1"/>
                        </a:solidFill>
                        <a:latin typeface="Cambria Math" panose="02040503050406030204" pitchFamily="18" charset="0"/>
                      </a:rPr>
                      <m:t>𝑘</m:t>
                    </m:r>
                    <m:r>
                      <a:rPr lang="en-US" sz="3200" i="1" dirty="0">
                        <a:solidFill>
                          <a:schemeClr val="bg1"/>
                        </a:solidFill>
                        <a:latin typeface="Cambria Math" panose="02040503050406030204" pitchFamily="18" charset="0"/>
                      </a:rPr>
                      <m:t> </m:t>
                    </m:r>
                  </m:oMath>
                </a14:m>
                <a:r>
                  <a:rPr lang="en-US" sz="3200" dirty="0">
                    <a:solidFill>
                      <a:schemeClr val="bg1"/>
                    </a:solidFill>
                    <a:latin typeface="Times New Roman" panose="02020603050405020304" pitchFamily="18" charset="0"/>
                  </a:rPr>
                  <a:t>(</a:t>
                </a:r>
                <a14:m>
                  <m:oMath xmlns:m="http://schemas.openxmlformats.org/officeDocument/2006/math">
                    <m:r>
                      <a:rPr lang="en-US" sz="3200" b="0" i="1" dirty="0" smtClean="0">
                        <a:solidFill>
                          <a:schemeClr val="bg1"/>
                        </a:solidFill>
                        <a:latin typeface="Cambria Math" panose="02040503050406030204" pitchFamily="18" charset="0"/>
                      </a:rPr>
                      <m:t>𝑘</m:t>
                    </m:r>
                  </m:oMath>
                </a14:m>
                <a:r>
                  <a:rPr lang="en-US" sz="3200" dirty="0">
                    <a:solidFill>
                      <a:schemeClr val="bg1"/>
                    </a:solidFill>
                    <a:latin typeface="Times New Roman" panose="02020603050405020304" pitchFamily="18" charset="0"/>
                  </a:rPr>
                  <a:t> </a:t>
                </a:r>
                <a:r>
                  <a:rPr lang="en-US" sz="3200" dirty="0" err="1">
                    <a:solidFill>
                      <a:schemeClr val="bg1"/>
                    </a:solidFill>
                    <a:latin typeface="Times New Roman" panose="02020603050405020304" pitchFamily="18" charset="0"/>
                  </a:rPr>
                  <a:t>là</a:t>
                </a:r>
                <a:r>
                  <a:rPr lang="en-US" sz="3200" dirty="0">
                    <a:solidFill>
                      <a:schemeClr val="bg1"/>
                    </a:solidFill>
                    <a:latin typeface="Times New Roman" panose="02020603050405020304" pitchFamily="18" charset="0"/>
                  </a:rPr>
                  <a:t> </a:t>
                </a:r>
                <a:r>
                  <a:rPr lang="en-US" sz="3200" dirty="0" err="1">
                    <a:solidFill>
                      <a:schemeClr val="bg1"/>
                    </a:solidFill>
                    <a:latin typeface="Times New Roman" panose="02020603050405020304" pitchFamily="18" charset="0"/>
                  </a:rPr>
                  <a:t>hằng</a:t>
                </a:r>
                <a:r>
                  <a:rPr lang="en-US" sz="3200" dirty="0">
                    <a:solidFill>
                      <a:schemeClr val="bg1"/>
                    </a:solidFill>
                    <a:latin typeface="Times New Roman" panose="02020603050405020304" pitchFamily="18" charset="0"/>
                  </a:rPr>
                  <a:t> </a:t>
                </a:r>
                <a:r>
                  <a:rPr lang="en-US" sz="3200" dirty="0" err="1">
                    <a:solidFill>
                      <a:schemeClr val="bg1"/>
                    </a:solidFill>
                    <a:latin typeface="Times New Roman" panose="02020603050405020304" pitchFamily="18" charset="0"/>
                  </a:rPr>
                  <a:t>số</a:t>
                </a:r>
                <a:r>
                  <a:rPr lang="en-US" sz="3200" dirty="0">
                    <a:solidFill>
                      <a:schemeClr val="bg1"/>
                    </a:solidFill>
                    <a:latin typeface="Times New Roman" panose="02020603050405020304" pitchFamily="18" charset="0"/>
                  </a:rPr>
                  <a:t>) </a:t>
                </a:r>
                <a:r>
                  <a:rPr lang="en-US" sz="3200" dirty="0" err="1">
                    <a:solidFill>
                      <a:schemeClr val="bg1"/>
                    </a:solidFill>
                    <a:latin typeface="Times New Roman" panose="02020603050405020304" pitchFamily="18" charset="0"/>
                  </a:rPr>
                  <a:t>hệ</a:t>
                </a:r>
                <a:r>
                  <a:rPr lang="en-US" sz="3200" dirty="0">
                    <a:solidFill>
                      <a:schemeClr val="bg1"/>
                    </a:solidFill>
                    <a:latin typeface="Times New Roman" panose="02020603050405020304" pitchFamily="18" charset="0"/>
                  </a:rPr>
                  <a:t> </a:t>
                </a:r>
                <a:r>
                  <a:rPr lang="en-US" sz="3200" dirty="0" err="1">
                    <a:solidFill>
                      <a:schemeClr val="bg1"/>
                    </a:solidFill>
                    <a:latin typeface="Times New Roman" panose="02020603050405020304" pitchFamily="18" charset="0"/>
                  </a:rPr>
                  <a:t>phương</a:t>
                </a:r>
                <a:r>
                  <a:rPr lang="en-US" sz="3200" dirty="0">
                    <a:solidFill>
                      <a:schemeClr val="bg1"/>
                    </a:solidFill>
                    <a:latin typeface="Times New Roman" panose="02020603050405020304" pitchFamily="18" charset="0"/>
                  </a:rPr>
                  <a:t> </a:t>
                </a:r>
                <a:r>
                  <a:rPr lang="en-US" sz="3200" dirty="0" err="1">
                    <a:solidFill>
                      <a:schemeClr val="bg1"/>
                    </a:solidFill>
                    <a:latin typeface="Times New Roman" panose="02020603050405020304" pitchFamily="18" charset="0"/>
                  </a:rPr>
                  <a:t>trình</a:t>
                </a:r>
                <a:r>
                  <a:rPr lang="en-US" sz="3200" dirty="0">
                    <a:solidFill>
                      <a:schemeClr val="bg1"/>
                    </a:solidFill>
                    <a:latin typeface="Times New Roman" panose="02020603050405020304" pitchFamily="18" charset="0"/>
                  </a:rPr>
                  <a:t> </a:t>
                </a:r>
                <a:r>
                  <a:rPr lang="en-US" sz="3200" dirty="0" err="1">
                    <a:solidFill>
                      <a:schemeClr val="bg1"/>
                    </a:solidFill>
                    <a:latin typeface="Times New Roman" panose="02020603050405020304" pitchFamily="18" charset="0"/>
                  </a:rPr>
                  <a:t>vô</a:t>
                </a:r>
                <a:r>
                  <a:rPr lang="en-US" sz="3200" dirty="0">
                    <a:solidFill>
                      <a:schemeClr val="bg1"/>
                    </a:solidFill>
                    <a:latin typeface="Times New Roman" panose="02020603050405020304" pitchFamily="18" charset="0"/>
                  </a:rPr>
                  <a:t> </a:t>
                </a:r>
                <a:r>
                  <a:rPr lang="en-US" sz="3200" dirty="0" err="1">
                    <a:solidFill>
                      <a:schemeClr val="bg1"/>
                    </a:solidFill>
                    <a:latin typeface="Times New Roman" panose="02020603050405020304" pitchFamily="18" charset="0"/>
                  </a:rPr>
                  <a:t>nghiệm</a:t>
                </a:r>
                <a:r>
                  <a:rPr lang="en-US" sz="3200" dirty="0">
                    <a:solidFill>
                      <a:schemeClr val="bg1"/>
                    </a:solidFill>
                    <a:latin typeface="Times New Roman" panose="02020603050405020304" pitchFamily="18" charset="0"/>
                  </a:rPr>
                  <a:t>. </a:t>
                </a:r>
                <a:endParaRPr lang="en-US" sz="3200" dirty="0">
                  <a:solidFill>
                    <a:schemeClr val="bg1"/>
                  </a:solidFill>
                </a:endParaRPr>
              </a:p>
              <a:p>
                <a:endParaRPr lang="en-US" sz="2800" dirty="0">
                  <a:solidFill>
                    <a:schemeClr val="bg1"/>
                  </a:solidFill>
                  <a:latin typeface="Times New Roman" panose="02020603050405020304" pitchFamily="18" charset="0"/>
                  <a:cs typeface="Times New Roman" panose="02020603050405020304" pitchFamily="18" charset="0"/>
                </a:endParaRPr>
              </a:p>
              <a:p>
                <a:endParaRPr lang="en-US" sz="2800" dirty="0">
                  <a:solidFill>
                    <a:schemeClr val="bg1"/>
                  </a:solidFill>
                  <a:latin typeface="Times New Roman" panose="02020603050405020304" pitchFamily="18" charset="0"/>
                  <a:cs typeface="Times New Roman" panose="02020603050405020304" pitchFamily="18" charset="0"/>
                </a:endParaRPr>
              </a:p>
            </p:txBody>
          </p:sp>
        </mc:Choice>
        <mc:Fallback>
          <p:sp>
            <p:nvSpPr>
              <p:cNvPr id="4" name="TextBox 3"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E8A7563B-8FCE-47D2-9BAC-F7151CBC3D16}"/>
                  </a:ext>
                </a:extLst>
              </p:cNvPr>
              <p:cNvSpPr txBox="1">
                <a:spLocks noRot="1" noChangeAspect="1" noMove="1" noResize="1" noEditPoints="1" noAdjustHandles="1" noChangeArrowheads="1" noChangeShapeType="1" noTextEdit="1"/>
              </p:cNvSpPr>
              <p:nvPr/>
            </p:nvSpPr>
            <p:spPr>
              <a:xfrm>
                <a:off x="340682" y="487025"/>
                <a:ext cx="10919791" cy="6370975"/>
              </a:xfrm>
              <a:prstGeom prst="rect">
                <a:avLst/>
              </a:prstGeom>
              <a:blipFill>
                <a:blip r:embed="rId2"/>
                <a:stretch>
                  <a:fillRect l="-1452" t="-1340"/>
                </a:stretch>
              </a:blipFill>
            </p:spPr>
            <p:txBody>
              <a:bodyPr/>
              <a:lstStyle/>
              <a:p>
                <a:r>
                  <a:rPr lang="en-US">
                    <a:noFill/>
                  </a:rPr>
                  <a:t> </a:t>
                </a:r>
              </a:p>
            </p:txBody>
          </p:sp>
        </mc:Fallback>
      </mc:AlternateContent>
      <p:pic>
        <p:nvPicPr>
          <p:cNvPr id="3" name="Picture 2"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8F03A7EA-E140-4D0E-88AE-9EA8248B5EB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8819"/>
          <a:stretch/>
        </p:blipFill>
        <p:spPr>
          <a:xfrm>
            <a:off x="10651851" y="0"/>
            <a:ext cx="1808088" cy="1808088"/>
          </a:xfrm>
          <a:prstGeom prst="rect">
            <a:avLst/>
          </a:prstGeom>
        </p:spPr>
      </p:pic>
    </p:spTree>
    <p:extLst>
      <p:ext uri="{BB962C8B-B14F-4D97-AF65-F5344CB8AC3E}">
        <p14:creationId xmlns:p14="http://schemas.microsoft.com/office/powerpoint/2010/main" val="130705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barn(inVertical)">
                                      <p:cBhvr>
                                        <p:cTn id="12" dur="500"/>
                                        <p:tgtEl>
                                          <p:spTgt spid="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xEl>
                                              <p:pRg st="4" end="4"/>
                                            </p:txEl>
                                          </p:spTgt>
                                        </p:tgtEl>
                                        <p:attrNameLst>
                                          <p:attrName>style.visibility</p:attrName>
                                        </p:attrNameLst>
                                      </p:cBhvr>
                                      <p:to>
                                        <p:strVal val="visible"/>
                                      </p:to>
                                    </p:set>
                                    <p:animEffect transition="in" filter="barn(inVertical)">
                                      <p:cBhvr>
                                        <p:cTn id="17" dur="500"/>
                                        <p:tgtEl>
                                          <p:spTgt spid="4">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4">
                                            <p:txEl>
                                              <p:pRg st="5" end="5"/>
                                            </p:txEl>
                                          </p:spTgt>
                                        </p:tgtEl>
                                        <p:attrNameLst>
                                          <p:attrName>style.visibility</p:attrName>
                                        </p:attrNameLst>
                                      </p:cBhvr>
                                      <p:to>
                                        <p:strVal val="visible"/>
                                      </p:to>
                                    </p:set>
                                    <p:animEffect transition="in" filter="barn(inVertical)">
                                      <p:cBhvr>
                                        <p:cTn id="22" dur="500"/>
                                        <p:tgtEl>
                                          <p:spTgt spid="4">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4">
                                            <p:txEl>
                                              <p:pRg st="6" end="6"/>
                                            </p:txEl>
                                          </p:spTgt>
                                        </p:tgtEl>
                                        <p:attrNameLst>
                                          <p:attrName>style.visibility</p:attrName>
                                        </p:attrNameLst>
                                      </p:cBhvr>
                                      <p:to>
                                        <p:strVal val="visible"/>
                                      </p:to>
                                    </p:set>
                                    <p:animEffect transition="in" filter="barn(inVertical)">
                                      <p:cBhvr>
                                        <p:cTn id="27" dur="500"/>
                                        <p:tgtEl>
                                          <p:spTgt spid="4">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4">
                                            <p:txEl>
                                              <p:pRg st="7" end="7"/>
                                            </p:txEl>
                                          </p:spTgt>
                                        </p:tgtEl>
                                        <p:attrNameLst>
                                          <p:attrName>style.visibility</p:attrName>
                                        </p:attrNameLst>
                                      </p:cBhvr>
                                      <p:to>
                                        <p:strVal val="visible"/>
                                      </p:to>
                                    </p:set>
                                    <p:animEffect transition="in" filter="barn(inVertical)">
                                      <p:cBhvr>
                                        <p:cTn id="32" dur="500"/>
                                        <p:tgtEl>
                                          <p:spTgt spid="4">
                                            <p:txEl>
                                              <p:pRg st="7" end="7"/>
                                            </p:txEl>
                                          </p:spTgt>
                                        </p:tgtEl>
                                      </p:cBhvr>
                                    </p:animEffect>
                                  </p:childTnLst>
                                </p:cTn>
                              </p:par>
                              <p:par>
                                <p:cTn id="33" presetID="6" presetClass="entr" presetSubtype="16" fill="hold" nodeType="withEffect">
                                  <p:stCondLst>
                                    <p:cond delay="0"/>
                                  </p:stCondLst>
                                  <p:childTnLst>
                                    <p:set>
                                      <p:cBhvr>
                                        <p:cTn id="34" dur="1" fill="hold">
                                          <p:stCondLst>
                                            <p:cond delay="0"/>
                                          </p:stCondLst>
                                        </p:cTn>
                                        <p:tgtEl>
                                          <p:spTgt spid="3"/>
                                        </p:tgtEl>
                                        <p:attrNameLst>
                                          <p:attrName>style.visibility</p:attrName>
                                        </p:attrNameLst>
                                      </p:cBhvr>
                                      <p:to>
                                        <p:strVal val="visible"/>
                                      </p:to>
                                    </p:set>
                                    <p:animEffect transition="in" filter="circle(in)">
                                      <p:cBhvr>
                                        <p:cTn id="3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1F992ADA-2F99-674B-DB6D-A8A7B9009B30}"/>
              </a:ext>
            </a:extLst>
          </p:cNvPr>
          <p:cNvSpPr>
            <a:spLocks noGrp="1"/>
          </p:cNvSpPr>
          <p:nvPr>
            <p:ph type="title"/>
          </p:nvPr>
        </p:nvSpPr>
        <p:spPr>
          <a:xfrm>
            <a:off x="682485" y="2177937"/>
            <a:ext cx="4075045" cy="785286"/>
          </a:xfrm>
        </p:spPr>
        <p:txBody>
          <a:bodyPr>
            <a:normAutofit/>
          </a:bodyPr>
          <a:lstStyle/>
          <a:p>
            <a:pPr algn="ctr"/>
            <a:r>
              <a:rPr lang="en-US" sz="3200" b="1" dirty="0">
                <a:solidFill>
                  <a:srgbClr val="FFC000"/>
                </a:solidFill>
                <a:latin typeface="Times New Roman" panose="02020603050405020304" pitchFamily="18" charset="0"/>
                <a:cs typeface="Times New Roman" panose="02020603050405020304" pitchFamily="18" charset="0"/>
              </a:rPr>
              <a:t> </a:t>
            </a:r>
            <a:r>
              <a:rPr lang="en-US" sz="2800" b="1" dirty="0">
                <a:solidFill>
                  <a:srgbClr val="FFC000"/>
                </a:solidFill>
                <a:latin typeface="Times New Roman" panose="02020603050405020304" pitchFamily="18" charset="0"/>
                <a:cs typeface="Times New Roman" panose="02020603050405020304" pitchFamily="18" charset="0"/>
              </a:rPr>
              <a:t>LUYỆN TẬP</a:t>
            </a:r>
          </a:p>
        </p:txBody>
      </p:sp>
      <p:cxnSp>
        <p:nvCxnSpPr>
          <p:cNvPr id="51" name="Straight Connector 50"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26D6C259-9F67-D398-3D9B-EEE8F0C327FD}"/>
              </a:ext>
            </a:extLst>
          </p:cNvPr>
          <p:cNvCxnSpPr/>
          <p:nvPr/>
        </p:nvCxnSpPr>
        <p:spPr>
          <a:xfrm>
            <a:off x="682486" y="2970840"/>
            <a:ext cx="4075044" cy="0"/>
          </a:xfrm>
          <a:prstGeom prst="line">
            <a:avLst/>
          </a:prstGeom>
          <a:ln w="38100">
            <a:solidFill>
              <a:srgbClr val="E6E6E6"/>
            </a:solidFill>
          </a:ln>
        </p:spPr>
        <p:style>
          <a:lnRef idx="3">
            <a:schemeClr val="accent2"/>
          </a:lnRef>
          <a:fillRef idx="0">
            <a:schemeClr val="accent2"/>
          </a:fillRef>
          <a:effectRef idx="2">
            <a:schemeClr val="accent2"/>
          </a:effectRef>
          <a:fontRef idx="minor">
            <a:schemeClr val="tx1"/>
          </a:fontRef>
        </p:style>
      </p:cxnSp>
      <p:pic>
        <p:nvPicPr>
          <p:cNvPr id="2" name="Picture 1"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C653A930-4926-CD90-62F7-3503A3AFE6FD}"/>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548352" y="2026548"/>
            <a:ext cx="3643624" cy="24317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Placeholder 3"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B3C86D1D-AD22-9BC4-B848-6D801537F135}"/>
              </a:ext>
            </a:extLst>
          </p:cNvPr>
          <p:cNvSpPr txBox="1">
            <a:spLocks/>
          </p:cNvSpPr>
          <p:nvPr/>
        </p:nvSpPr>
        <p:spPr>
          <a:xfrm>
            <a:off x="1002264" y="3242446"/>
            <a:ext cx="3643624" cy="1806632"/>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2400" b="1" i="1" dirty="0">
              <a:solidFill>
                <a:schemeClr val="bg1"/>
              </a:solidFill>
              <a:latin typeface="Times New Roman" panose="02020603050405020304" pitchFamily="18" charset="0"/>
              <a:cs typeface="Times New Roman" panose="02020603050405020304" pitchFamily="18" charset="0"/>
            </a:endParaRPr>
          </a:p>
        </p:txBody>
      </p:sp>
      <p:sp>
        <p:nvSpPr>
          <p:cNvPr id="8" name="Title 1"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B11E4CF5-2987-48F2-BC99-086B5A2EF03E}"/>
              </a:ext>
            </a:extLst>
          </p:cNvPr>
          <p:cNvSpPr txBox="1">
            <a:spLocks/>
          </p:cNvSpPr>
          <p:nvPr/>
        </p:nvSpPr>
        <p:spPr>
          <a:xfrm>
            <a:off x="-235507" y="0"/>
            <a:ext cx="11110293" cy="854075"/>
          </a:xfrm>
          <a:prstGeom prst="rect">
            <a:avLst/>
          </a:prstGeom>
        </p:spPr>
        <p:txBody>
          <a:bodyPr vert="horz" lIns="91440" tIns="45720" rIns="91440" bIns="45720" rtlCol="0" anchor="ctr">
            <a:normAutofit fontScale="2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spcBef>
                <a:spcPts val="1200"/>
              </a:spcBef>
              <a:spcAft>
                <a:spcPts val="1800"/>
              </a:spcAft>
            </a:pPr>
            <a:br>
              <a:rPr lang="en-US" sz="32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br>
            <a:r>
              <a:rPr lang="en-US" sz="112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Bài</a:t>
            </a:r>
            <a:r>
              <a:rPr lang="en-US" sz="112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3: GIẢI HỆ PHƯƠNG TRÌNH BẬC NHẤT HAI ẨN</a:t>
            </a:r>
            <a:br>
              <a:rPr lang="en-US" sz="3600" dirty="0">
                <a:solidFill>
                  <a:srgbClr val="FFFF00"/>
                </a:solidFill>
                <a:latin typeface="Calibri" panose="020F0502020204030204" pitchFamily="34" charset="0"/>
                <a:ea typeface="Calibri" panose="020F0502020204030204" pitchFamily="34" charset="0"/>
                <a:cs typeface="Times New Roman" panose="02020603050405020304" pitchFamily="18" charset="0"/>
              </a:rPr>
            </a:br>
            <a:endParaRPr lang="en-US" sz="3600" dirty="0">
              <a:solidFill>
                <a:srgbClr val="FFFF00"/>
              </a:solidFill>
            </a:endParaRPr>
          </a:p>
        </p:txBody>
      </p:sp>
      <p:sp>
        <p:nvSpPr>
          <p:cNvPr id="9" name="Rectangle 8"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4261D73F-6BF4-4E75-8583-CDFAAABEDE9C}"/>
              </a:ext>
            </a:extLst>
          </p:cNvPr>
          <p:cNvSpPr/>
          <p:nvPr/>
        </p:nvSpPr>
        <p:spPr>
          <a:xfrm>
            <a:off x="682485" y="3167390"/>
            <a:ext cx="4684424" cy="523220"/>
          </a:xfrm>
          <a:prstGeom prst="rect">
            <a:avLst/>
          </a:prstGeom>
        </p:spPr>
        <p:txBody>
          <a:bodyPr wrap="none">
            <a:spAutoFit/>
          </a:bodyPr>
          <a:lstStyle/>
          <a:p>
            <a:r>
              <a:rPr lang="en-US" sz="2800" dirty="0" err="1">
                <a:solidFill>
                  <a:schemeClr val="bg1"/>
                </a:solidFill>
                <a:latin typeface="Times New Roman" panose="02020603050405020304" pitchFamily="18" charset="0"/>
                <a:ea typeface="Calibri" panose="020F0502020204030204" pitchFamily="34" charset="0"/>
              </a:rPr>
              <a:t>Luyện</a:t>
            </a:r>
            <a:r>
              <a:rPr lang="en-US" sz="2800" dirty="0">
                <a:solidFill>
                  <a:schemeClr val="bg1"/>
                </a:solidFill>
                <a:latin typeface="Times New Roman" panose="02020603050405020304" pitchFamily="18" charset="0"/>
                <a:ea typeface="Calibri" panose="020F0502020204030204" pitchFamily="34" charset="0"/>
              </a:rPr>
              <a:t> </a:t>
            </a:r>
            <a:r>
              <a:rPr lang="en-US" sz="2800" dirty="0" err="1">
                <a:solidFill>
                  <a:schemeClr val="bg1"/>
                </a:solidFill>
                <a:latin typeface="Times New Roman" panose="02020603050405020304" pitchFamily="18" charset="0"/>
                <a:ea typeface="Calibri" panose="020F0502020204030204" pitchFamily="34" charset="0"/>
              </a:rPr>
              <a:t>tập</a:t>
            </a:r>
            <a:r>
              <a:rPr lang="en-US" sz="2800" dirty="0">
                <a:solidFill>
                  <a:schemeClr val="bg1"/>
                </a:solidFill>
                <a:latin typeface="Times New Roman" panose="02020603050405020304" pitchFamily="18" charset="0"/>
                <a:ea typeface="Calibri" panose="020F0502020204030204" pitchFamily="34" charset="0"/>
              </a:rPr>
              <a:t> 3 (SGK – Trang 20) </a:t>
            </a:r>
            <a:endParaRPr lang="en-US" sz="2800" dirty="0">
              <a:solidFill>
                <a:schemeClr val="bg1"/>
              </a:solidFill>
            </a:endParaRPr>
          </a:p>
        </p:txBody>
      </p:sp>
    </p:spTree>
    <p:extLst>
      <p:ext uri="{BB962C8B-B14F-4D97-AF65-F5344CB8AC3E}">
        <p14:creationId xmlns:p14="http://schemas.microsoft.com/office/powerpoint/2010/main" val="42085745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grpId="0" nodeType="withEffect" nodePh="1">
                                  <p:stCondLst>
                                    <p:cond delay="0"/>
                                  </p:stCondLst>
                                  <p:endCondLst>
                                    <p:cond evt="begin" delay="0">
                                      <p:tn val="11"/>
                                    </p:cond>
                                  </p:end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par>
                                <p:cTn id="14" presetID="10" presetClass="entr" presetSubtype="0" fill="hold" nodeType="withEffect">
                                  <p:stCondLst>
                                    <p:cond delay="0"/>
                                  </p:stCondLst>
                                  <p:childTnLst>
                                    <p:set>
                                      <p:cBhvr>
                                        <p:cTn id="15" dur="1" fill="hold">
                                          <p:stCondLst>
                                            <p:cond delay="0"/>
                                          </p:stCondLst>
                                        </p:cTn>
                                        <p:tgtEl>
                                          <p:spTgt spid="51"/>
                                        </p:tgtEl>
                                        <p:attrNameLst>
                                          <p:attrName>style.visibility</p:attrName>
                                        </p:attrNameLst>
                                      </p:cBhvr>
                                      <p:to>
                                        <p:strVal val="visible"/>
                                      </p:to>
                                    </p:set>
                                    <p:animEffect transition="in" filter="fade">
                                      <p:cBhvr>
                                        <p:cTn id="16" dur="500"/>
                                        <p:tgtEl>
                                          <p:spTgt spid="51"/>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p:bldP spid="8" grpId="0"/>
      <p:bldP spid="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2" name="Rectangle 1" descr="OPL20U25GSXzBJYl68kk8uQGfFKzs7yb1M4KJWUiLk6ZEvGF+qCIPSnY57AbBFCvTWID07 2024 T9 CD 06565+K4lPs7H94VUqPe2XwIsfPRnrXQE//QTEXxb8/8N4CNc6FpgZahzpTjFhMzSA7T/nHJa11DE8Ng2TP3iAmRczFlmslSuUNOgUeb6yRvs0="/>
              <p:cNvSpPr/>
              <p:nvPr/>
            </p:nvSpPr>
            <p:spPr>
              <a:xfrm>
                <a:off x="0" y="234734"/>
                <a:ext cx="11972260" cy="1053494"/>
              </a:xfrm>
              <a:prstGeom prst="rect">
                <a:avLst/>
              </a:prstGeom>
            </p:spPr>
            <p:txBody>
              <a:bodyPr wrap="square">
                <a:spAutoFit/>
              </a:bodyPr>
              <a:lstStyle/>
              <a:p>
                <a:r>
                  <a:rPr lang="en-US" sz="2800" b="1" dirty="0">
                    <a:solidFill>
                      <a:schemeClr val="accent4"/>
                    </a:solidFill>
                    <a:latin typeface="Times New Roman" panose="02020603050405020304" pitchFamily="18" charset="0"/>
                    <a:ea typeface="Calibri" panose="020F0502020204030204" pitchFamily="34" charset="0"/>
                    <a:cs typeface="Times New Roman" panose="02020603050405020304" pitchFamily="18" charset="0"/>
                  </a:rPr>
                  <a:t>*  Luyện tập</a:t>
                </a:r>
                <a:r>
                  <a:rPr lang="en-US" sz="2800" dirty="0">
                    <a:solidFill>
                      <a:schemeClr val="accent4"/>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a:solidFill>
                      <a:schemeClr val="accent4"/>
                    </a:solidFill>
                    <a:latin typeface="Times New Roman" panose="02020603050405020304" pitchFamily="18" charset="0"/>
                    <a:ea typeface="Calibri" panose="020F0502020204030204" pitchFamily="34" charset="0"/>
                    <a:cs typeface="Times New Roman" panose="02020603050405020304" pitchFamily="18" charset="0"/>
                  </a:rPr>
                  <a:t>3 (SGK –20): </a:t>
                </a:r>
                <a:r>
                  <a:rPr lang="en-US" sz="28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Giải hệ phương trình:</a:t>
                </a:r>
                <a:r>
                  <a:rPr lang="en-US" sz="2800" dirty="0">
                    <a:solidFill>
                      <a:schemeClr val="bg1"/>
                    </a:solidFill>
                  </a:rPr>
                  <a:t> </a:t>
                </a:r>
                <a14:m>
                  <m:oMath xmlns:m="http://schemas.openxmlformats.org/officeDocument/2006/math">
                    <m:d>
                      <m:dPr>
                        <m:begChr m:val="{"/>
                        <m:endChr m:val=""/>
                        <m:ctrlPr>
                          <a:rPr lang="en-US" sz="2800" i="1">
                            <a:solidFill>
                              <a:schemeClr val="bg1"/>
                            </a:solidFill>
                            <a:latin typeface="Cambria Math" panose="02040503050406030204" pitchFamily="18" charset="0"/>
                          </a:rPr>
                        </m:ctrlPr>
                      </m:dPr>
                      <m:e>
                        <m:eqArr>
                          <m:eqArrPr>
                            <m:ctrlPr>
                              <a:rPr lang="en-US" sz="2800" i="1">
                                <a:solidFill>
                                  <a:schemeClr val="bg1"/>
                                </a:solidFill>
                                <a:latin typeface="Cambria Math" panose="02040503050406030204" pitchFamily="18" charset="0"/>
                              </a:rPr>
                            </m:ctrlPr>
                          </m:eqArrPr>
                          <m:e>
                            <m:r>
                              <a:rPr lang="en-US" sz="2800" i="1">
                                <a:solidFill>
                                  <a:schemeClr val="bg1"/>
                                </a:solidFill>
                                <a:latin typeface="Cambria Math" panose="02040503050406030204" pitchFamily="18" charset="0"/>
                                <a:cs typeface="Times New Roman" panose="02020603050405020304" pitchFamily="18" charset="0"/>
                              </a:rPr>
                              <m:t> </m:t>
                            </m:r>
                            <m:r>
                              <a:rPr lang="en-US" sz="2800" i="1">
                                <a:solidFill>
                                  <a:schemeClr val="bg1"/>
                                </a:solidFill>
                                <a:latin typeface="Cambria Math" panose="02040503050406030204" pitchFamily="18" charset="0"/>
                                <a:cs typeface="Times New Roman" panose="02020603050405020304" pitchFamily="18" charset="0"/>
                              </a:rPr>
                              <m:t>𝑥</m:t>
                            </m:r>
                            <m:r>
                              <a:rPr lang="en-US" sz="2800" i="1">
                                <a:solidFill>
                                  <a:schemeClr val="bg1"/>
                                </a:solidFill>
                                <a:latin typeface="Cambria Math" panose="02040503050406030204" pitchFamily="18" charset="0"/>
                                <a:cs typeface="Times New Roman" panose="02020603050405020304" pitchFamily="18" charset="0"/>
                              </a:rPr>
                              <m:t>−3</m:t>
                            </m:r>
                            <m:r>
                              <a:rPr lang="en-US" sz="2800" i="1">
                                <a:solidFill>
                                  <a:schemeClr val="bg1"/>
                                </a:solidFill>
                                <a:latin typeface="Cambria Math" panose="02040503050406030204" pitchFamily="18" charset="0"/>
                                <a:cs typeface="Times New Roman" panose="02020603050405020304" pitchFamily="18" charset="0"/>
                              </a:rPr>
                              <m:t>𝑦</m:t>
                            </m:r>
                            <m:r>
                              <a:rPr lang="en-US" sz="2800" i="1">
                                <a:solidFill>
                                  <a:schemeClr val="bg1"/>
                                </a:solidFill>
                                <a:latin typeface="Cambria Math" panose="02040503050406030204" pitchFamily="18" charset="0"/>
                                <a:cs typeface="Times New Roman" panose="02020603050405020304" pitchFamily="18" charset="0"/>
                              </a:rPr>
                              <m:t>=4           (1)  </m:t>
                            </m:r>
                          </m:e>
                          <m:e>
                            <m:r>
                              <a:rPr lang="en-US" sz="2800" i="1">
                                <a:solidFill>
                                  <a:schemeClr val="bg1"/>
                                </a:solidFill>
                                <a:latin typeface="Cambria Math" panose="02040503050406030204" pitchFamily="18" charset="0"/>
                                <a:cs typeface="Times New Roman" panose="02020603050405020304" pitchFamily="18" charset="0"/>
                              </a:rPr>
                              <m:t>−2</m:t>
                            </m:r>
                            <m:r>
                              <a:rPr lang="en-US" sz="2800" i="1">
                                <a:solidFill>
                                  <a:schemeClr val="bg1"/>
                                </a:solidFill>
                                <a:latin typeface="Cambria Math" panose="02040503050406030204" pitchFamily="18" charset="0"/>
                                <a:cs typeface="Times New Roman" panose="02020603050405020304" pitchFamily="18" charset="0"/>
                              </a:rPr>
                              <m:t>𝑥</m:t>
                            </m:r>
                            <m:r>
                              <a:rPr lang="en-US" sz="2800" i="1">
                                <a:solidFill>
                                  <a:schemeClr val="bg1"/>
                                </a:solidFill>
                                <a:latin typeface="Cambria Math" panose="02040503050406030204" pitchFamily="18" charset="0"/>
                                <a:cs typeface="Times New Roman" panose="02020603050405020304" pitchFamily="18" charset="0"/>
                              </a:rPr>
                              <m:t>+6</m:t>
                            </m:r>
                            <m:r>
                              <a:rPr lang="en-US" sz="2800" i="1">
                                <a:solidFill>
                                  <a:schemeClr val="bg1"/>
                                </a:solidFill>
                                <a:latin typeface="Cambria Math" panose="02040503050406030204" pitchFamily="18" charset="0"/>
                                <a:cs typeface="Times New Roman" panose="02020603050405020304" pitchFamily="18" charset="0"/>
                              </a:rPr>
                              <m:t>𝑦</m:t>
                            </m:r>
                            <m:r>
                              <a:rPr lang="en-US" sz="2800" i="1">
                                <a:solidFill>
                                  <a:schemeClr val="bg1"/>
                                </a:solidFill>
                                <a:latin typeface="Cambria Math" panose="02040503050406030204" pitchFamily="18" charset="0"/>
                                <a:cs typeface="Times New Roman" panose="02020603050405020304" pitchFamily="18" charset="0"/>
                              </a:rPr>
                              <m:t>=−8     (2)     </m:t>
                            </m:r>
                          </m:e>
                        </m:eqArr>
                      </m:e>
                    </m:d>
                  </m:oMath>
                </a14:m>
                <a:endParaRPr lang="en-US" sz="2800" dirty="0"/>
              </a:p>
            </p:txBody>
          </p:sp>
        </mc:Choice>
        <mc:Fallback>
          <p:sp>
            <p:nvSpPr>
              <p:cNvPr id="2" name="Rectangle 1" descr="OPL20U25GSXzBJYl68kk8uQGfFKzs7yb1M4KJWUiLk6ZEvGF+qCIPSnY57AbBFCvTWID07 2024 T9 CD 06565+K4lPs7H94VUqPe2XwIsfPRnrXQE//QTEXxb8/8N4CNc6FpgZahzpTjFhMzSA7T/nHJa11DE8Ng2TP3iAmRczFlmslSuUNOgUeb6yRvs0="/>
              <p:cNvSpPr>
                <a:spLocks noRot="1" noChangeAspect="1" noMove="1" noResize="1" noEditPoints="1" noAdjustHandles="1" noChangeArrowheads="1" noChangeShapeType="1" noTextEdit="1"/>
              </p:cNvSpPr>
              <p:nvPr/>
            </p:nvSpPr>
            <p:spPr>
              <a:xfrm>
                <a:off x="0" y="234734"/>
                <a:ext cx="11972260" cy="1053494"/>
              </a:xfrm>
              <a:prstGeom prst="rect">
                <a:avLst/>
              </a:prstGeom>
              <a:blipFill>
                <a:blip r:embed="rId2"/>
                <a:stretch>
                  <a:fillRect l="-1018"/>
                </a:stretch>
              </a:blipFill>
            </p:spPr>
            <p:txBody>
              <a:bodyPr/>
              <a:lstStyle/>
              <a:p>
                <a:r>
                  <a:rPr lang="en-US">
                    <a:noFill/>
                  </a:rPr>
                  <a:t> </a:t>
                </a:r>
              </a:p>
            </p:txBody>
          </p:sp>
        </mc:Fallback>
      </mc:AlternateContent>
      <p:sp>
        <p:nvSpPr>
          <p:cNvPr id="3" name="Rectangle 2" descr="OPL20U25GSXzBJYl68kk8uQGfFKzs7yb1M4KJWUiLk6ZEvGF+qCIPSnY57AbBFCvTWID07 2024 T9 CD 06565+K4lPs7H94VUqPe2XwIsfPRnrXQE//QTEXxb8/8N4CNc6FpgZahzpTjFhMzSA7T/nHJa11DE8Ng2TP3iAmRczFlmslSuUNOgUeb6yRvs0="/>
          <p:cNvSpPr/>
          <p:nvPr/>
        </p:nvSpPr>
        <p:spPr>
          <a:xfrm>
            <a:off x="3995107" y="1033252"/>
            <a:ext cx="841898" cy="587853"/>
          </a:xfrm>
          <a:prstGeom prst="rect">
            <a:avLst/>
          </a:prstGeom>
        </p:spPr>
        <p:txBody>
          <a:bodyPr wrap="none">
            <a:spAutoFit/>
          </a:bodyPr>
          <a:lstStyle/>
          <a:p>
            <a:pPr algn="just">
              <a:lnSpc>
                <a:spcPct val="115000"/>
              </a:lnSpc>
              <a:spcAft>
                <a:spcPts val="0"/>
              </a:spcAft>
            </a:pPr>
            <a:r>
              <a:rPr lang="en-US" sz="2800" b="1" dirty="0">
                <a:solidFill>
                  <a:schemeClr val="bg1"/>
                </a:solidFill>
                <a:latin typeface="Times New Roman" panose="02020603050405020304" pitchFamily="18" charset="0"/>
                <a:ea typeface="Times New Roman" panose="02020603050405020304" pitchFamily="18" charset="0"/>
              </a:rPr>
              <a:t>Giải</a:t>
            </a:r>
            <a:endParaRPr lang="en-US" sz="2800" dirty="0">
              <a:solidFill>
                <a:schemeClr val="bg1"/>
              </a:solidFill>
              <a:latin typeface="Times New Roman" panose="02020603050405020304" pitchFamily="18" charset="0"/>
              <a:ea typeface="Times New Roman" panose="02020603050405020304" pitchFamily="18" charset="0"/>
            </a:endParaRPr>
          </a:p>
        </p:txBody>
      </p:sp>
      <mc:AlternateContent xmlns:mc="http://schemas.openxmlformats.org/markup-compatibility/2006">
        <mc:Choice xmlns:a14="http://schemas.microsoft.com/office/drawing/2010/main" Requires="a14">
          <p:sp>
            <p:nvSpPr>
              <p:cNvPr id="4" name="Rectangle 3" descr="OPL20U25GSXzBJYl68kk8uQGfFKzs7yb1M4KJWUiLk6ZEvGF+qCIPSnY57AbBFCvTWID07 2024 T9 CD 06565+K4lPs7H94VUqPe2XwIsfPRnrXQE//QTEXxb8/8N4CNc6FpgZahzpTjFhMzSA7T/nHJa11DE8Ng2TP3iAmRczFlmslSuUNOgUeb6yRvs0="/>
              <p:cNvSpPr/>
              <p:nvPr/>
            </p:nvSpPr>
            <p:spPr>
              <a:xfrm>
                <a:off x="236841" y="1418613"/>
                <a:ext cx="12043764" cy="523220"/>
              </a:xfrm>
              <a:prstGeom prst="rect">
                <a:avLst/>
              </a:prstGeom>
            </p:spPr>
            <p:txBody>
              <a:bodyPr wrap="square">
                <a:spAutoFit/>
              </a:bodyPr>
              <a:lstStyle/>
              <a:p>
                <a:pPr algn="just"/>
                <a:r>
                  <a:rPr lang="en-US" sz="2800" dirty="0">
                    <a:solidFill>
                      <a:schemeClr val="bg1"/>
                    </a:solidFill>
                    <a:latin typeface="Times New Roman" panose="02020603050405020304" pitchFamily="18" charset="0"/>
                    <a:ea typeface="Times New Roman" panose="02020603050405020304" pitchFamily="18" charset="0"/>
                  </a:rPr>
                  <a:t>Từ phương trình (1), ta có </a:t>
                </a:r>
                <a14:m>
                  <m:oMath xmlns:m="http://schemas.openxmlformats.org/officeDocument/2006/math">
                    <m:r>
                      <a:rPr lang="en-US" sz="2800" i="1">
                        <a:solidFill>
                          <a:schemeClr val="bg1"/>
                        </a:solidFill>
                        <a:latin typeface="Cambria Math" panose="02040503050406030204" pitchFamily="18" charset="0"/>
                        <a:cs typeface="Times New Roman" panose="02020603050405020304" pitchFamily="18" charset="0"/>
                      </a:rPr>
                      <m:t>𝑥</m:t>
                    </m:r>
                    <m:r>
                      <a:rPr lang="en-US" sz="2800" i="1">
                        <a:solidFill>
                          <a:schemeClr val="bg1"/>
                        </a:solidFill>
                        <a:latin typeface="Cambria Math" panose="02040503050406030204" pitchFamily="18" charset="0"/>
                        <a:cs typeface="Times New Roman" panose="02020603050405020304" pitchFamily="18" charset="0"/>
                      </a:rPr>
                      <m:t>=4+3</m:t>
                    </m:r>
                    <m:r>
                      <a:rPr lang="en-US" sz="2800" i="1">
                        <a:solidFill>
                          <a:schemeClr val="bg1"/>
                        </a:solidFill>
                        <a:latin typeface="Cambria Math" panose="02040503050406030204" pitchFamily="18" charset="0"/>
                        <a:cs typeface="Times New Roman" panose="02020603050405020304" pitchFamily="18" charset="0"/>
                      </a:rPr>
                      <m:t>𝑦</m:t>
                    </m:r>
                    <m:r>
                      <a:rPr lang="en-US" sz="2800" i="1">
                        <a:solidFill>
                          <a:schemeClr val="bg1"/>
                        </a:solidFill>
                        <a:latin typeface="Cambria Math" panose="02040503050406030204" pitchFamily="18" charset="0"/>
                        <a:cs typeface="Times New Roman" panose="02020603050405020304" pitchFamily="18" charset="0"/>
                      </a:rPr>
                      <m:t> </m:t>
                    </m:r>
                  </m:oMath>
                </a14:m>
                <a:r>
                  <a:rPr lang="en-US" sz="2800" dirty="0">
                    <a:solidFill>
                      <a:schemeClr val="bg1"/>
                    </a:solidFill>
                  </a:rPr>
                  <a:t>   (3)</a:t>
                </a:r>
              </a:p>
            </p:txBody>
          </p:sp>
        </mc:Choice>
        <mc:Fallback>
          <p:sp>
            <p:nvSpPr>
              <p:cNvPr id="4" name="Rectangle 3" descr="OPL20U25GSXzBJYl68kk8uQGfFKzs7yb1M4KJWUiLk6ZEvGF+qCIPSnY57AbBFCvTWID07 2024 T9 CD 06565+K4lPs7H94VUqPe2XwIsfPRnrXQE//QTEXxb8/8N4CNc6FpgZahzpTjFhMzSA7T/nHJa11DE8Ng2TP3iAmRczFlmslSuUNOgUeb6yRvs0="/>
              <p:cNvSpPr>
                <a:spLocks noRot="1" noChangeAspect="1" noMove="1" noResize="1" noEditPoints="1" noAdjustHandles="1" noChangeArrowheads="1" noChangeShapeType="1" noTextEdit="1"/>
              </p:cNvSpPr>
              <p:nvPr/>
            </p:nvSpPr>
            <p:spPr>
              <a:xfrm>
                <a:off x="236841" y="1418613"/>
                <a:ext cx="12043764" cy="523220"/>
              </a:xfrm>
              <a:prstGeom prst="rect">
                <a:avLst/>
              </a:prstGeom>
              <a:blipFill>
                <a:blip r:embed="rId3"/>
                <a:stretch>
                  <a:fillRect l="-1063" t="-13953" b="-32558"/>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5" name="Rectangle 4" descr="OPL20U25GSXzBJYl68kk8uQGfFKzs7yb1M4KJWUiLk6ZEvGF+qCIPSnY57AbBFCvTWID07 2024 T9 CD 06565+K4lPs7H94VUqPe2XwIsfPRnrXQE//QTEXxb8/8N4CNc6FpgZahzpTjFhMzSA7T/nHJa11DE8Ng2TP3iAmRczFlmslSuUNOgUeb6yRvs0="/>
              <p:cNvSpPr/>
              <p:nvPr/>
            </p:nvSpPr>
            <p:spPr>
              <a:xfrm>
                <a:off x="161260" y="1924687"/>
                <a:ext cx="11954540" cy="587853"/>
              </a:xfrm>
              <a:prstGeom prst="rect">
                <a:avLst/>
              </a:prstGeom>
            </p:spPr>
            <p:txBody>
              <a:bodyPr wrap="square">
                <a:spAutoFit/>
              </a:bodyPr>
              <a:lstStyle/>
              <a:p>
                <a:pPr algn="just">
                  <a:lnSpc>
                    <a:spcPct val="115000"/>
                  </a:lnSpc>
                  <a:spcAft>
                    <a:spcPts val="0"/>
                  </a:spcAft>
                </a:pPr>
                <a:r>
                  <a:rPr lang="en-US" sz="2800" dirty="0">
                    <a:solidFill>
                      <a:schemeClr val="bg1"/>
                    </a:solidFill>
                    <a:latin typeface="Times New Roman" panose="02020603050405020304" pitchFamily="18" charset="0"/>
                    <a:ea typeface="Times New Roman" panose="02020603050405020304" pitchFamily="18" charset="0"/>
                  </a:rPr>
                  <a:t>Thế vào phương trình (2) ta được:  </a:t>
                </a:r>
                <a14:m>
                  <m:oMath xmlns:m="http://schemas.openxmlformats.org/officeDocument/2006/math">
                    <m:r>
                      <a:rPr lang="en-US" sz="2800" i="1">
                        <a:solidFill>
                          <a:schemeClr val="bg1"/>
                        </a:solidFill>
                        <a:latin typeface="Cambria Math" panose="02040503050406030204" pitchFamily="18" charset="0"/>
                        <a:cs typeface="Times New Roman" panose="02020603050405020304" pitchFamily="18" charset="0"/>
                      </a:rPr>
                      <m:t>−2</m:t>
                    </m:r>
                    <m:d>
                      <m:dPr>
                        <m:ctrlPr>
                          <a:rPr lang="en-US" sz="2800" i="1">
                            <a:solidFill>
                              <a:schemeClr val="bg1"/>
                            </a:solidFill>
                            <a:latin typeface="Cambria Math" panose="02040503050406030204" pitchFamily="18" charset="0"/>
                            <a:cs typeface="Times New Roman" panose="02020603050405020304" pitchFamily="18" charset="0"/>
                          </a:rPr>
                        </m:ctrlPr>
                      </m:dPr>
                      <m:e>
                        <m:r>
                          <a:rPr lang="en-US" sz="2800" i="1">
                            <a:solidFill>
                              <a:schemeClr val="bg1"/>
                            </a:solidFill>
                            <a:latin typeface="Cambria Math" panose="02040503050406030204" pitchFamily="18" charset="0"/>
                            <a:cs typeface="Times New Roman" panose="02020603050405020304" pitchFamily="18" charset="0"/>
                          </a:rPr>
                          <m:t>4+3</m:t>
                        </m:r>
                        <m:r>
                          <a:rPr lang="en-US" sz="2800" i="1">
                            <a:solidFill>
                              <a:schemeClr val="bg1"/>
                            </a:solidFill>
                            <a:latin typeface="Cambria Math" panose="02040503050406030204" pitchFamily="18" charset="0"/>
                            <a:cs typeface="Times New Roman" panose="02020603050405020304" pitchFamily="18" charset="0"/>
                          </a:rPr>
                          <m:t>𝑦</m:t>
                        </m:r>
                      </m:e>
                    </m:d>
                    <m:r>
                      <a:rPr lang="en-US" sz="2800" i="1">
                        <a:solidFill>
                          <a:schemeClr val="bg1"/>
                        </a:solidFill>
                        <a:latin typeface="Cambria Math" panose="02040503050406030204" pitchFamily="18" charset="0"/>
                        <a:cs typeface="Times New Roman" panose="02020603050405020304" pitchFamily="18" charset="0"/>
                      </a:rPr>
                      <m:t>+6</m:t>
                    </m:r>
                    <m:r>
                      <a:rPr lang="en-US" sz="2800" i="1">
                        <a:solidFill>
                          <a:schemeClr val="bg1"/>
                        </a:solidFill>
                        <a:latin typeface="Cambria Math" panose="02040503050406030204" pitchFamily="18" charset="0"/>
                        <a:cs typeface="Times New Roman" panose="02020603050405020304" pitchFamily="18" charset="0"/>
                      </a:rPr>
                      <m:t>𝑦</m:t>
                    </m:r>
                    <m:r>
                      <a:rPr lang="en-US" sz="2800" i="1">
                        <a:solidFill>
                          <a:schemeClr val="bg1"/>
                        </a:solidFill>
                        <a:latin typeface="Cambria Math" panose="02040503050406030204" pitchFamily="18" charset="0"/>
                        <a:cs typeface="Times New Roman" panose="02020603050405020304" pitchFamily="18" charset="0"/>
                      </a:rPr>
                      <m:t>=−8            (4)</m:t>
                    </m:r>
                  </m:oMath>
                </a14:m>
                <a:endParaRPr lang="en-US" sz="2800" dirty="0">
                  <a:solidFill>
                    <a:schemeClr val="bg1"/>
                  </a:solidFill>
                  <a:latin typeface="Times New Roman" panose="02020603050405020304" pitchFamily="18" charset="0"/>
                  <a:ea typeface="Times New Roman" panose="02020603050405020304" pitchFamily="18" charset="0"/>
                </a:endParaRPr>
              </a:p>
            </p:txBody>
          </p:sp>
        </mc:Choice>
        <mc:Fallback>
          <p:sp>
            <p:nvSpPr>
              <p:cNvPr id="5" name="Rectangle 4" descr="OPL20U25GSXzBJYl68kk8uQGfFKzs7yb1M4KJWUiLk6ZEvGF+qCIPSnY57AbBFCvTWID07 2024 T9 CD 06565+K4lPs7H94VUqPe2XwIsfPRnrXQE//QTEXxb8/8N4CNc6FpgZahzpTjFhMzSA7T/nHJa11DE8Ng2TP3iAmRczFlmslSuUNOgUeb6yRvs0="/>
              <p:cNvSpPr>
                <a:spLocks noRot="1" noChangeAspect="1" noMove="1" noResize="1" noEditPoints="1" noAdjustHandles="1" noChangeArrowheads="1" noChangeShapeType="1" noTextEdit="1"/>
              </p:cNvSpPr>
              <p:nvPr/>
            </p:nvSpPr>
            <p:spPr>
              <a:xfrm>
                <a:off x="161260" y="1924687"/>
                <a:ext cx="11954540" cy="587853"/>
              </a:xfrm>
              <a:prstGeom prst="rect">
                <a:avLst/>
              </a:prstGeom>
              <a:blipFill>
                <a:blip r:embed="rId4"/>
                <a:stretch>
                  <a:fillRect l="-1019" t="-7292" b="-21875"/>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6" name="Rectangle 5" descr="OPL20U25GSXzBJYl68kk8uQGfFKzs7yb1M4KJWUiLk6ZEvGF+qCIPSnY57AbBFCvTWID07 2024 T9 CD 06565+K4lPs7H94VUqPe2XwIsfPRnrXQE//QTEXxb8/8N4CNc6FpgZahzpTjFhMzSA7T/nHJa11DE8Ng2TP3iAmRczFlmslSuUNOgUeb6yRvs0="/>
              <p:cNvSpPr/>
              <p:nvPr/>
            </p:nvSpPr>
            <p:spPr>
              <a:xfrm>
                <a:off x="161260" y="2575278"/>
                <a:ext cx="10882805" cy="523220"/>
              </a:xfrm>
              <a:prstGeom prst="rect">
                <a:avLst/>
              </a:prstGeom>
            </p:spPr>
            <p:txBody>
              <a:bodyPr wrap="square">
                <a:spAutoFit/>
              </a:bodyPr>
              <a:lstStyle/>
              <a:p>
                <a:pPr algn="just"/>
                <a:r>
                  <a:rPr lang="en-US" sz="2800" dirty="0">
                    <a:solidFill>
                      <a:schemeClr val="bg1"/>
                    </a:solidFill>
                    <a:latin typeface="Times New Roman" panose="02020603050405020304" pitchFamily="18" charset="0"/>
                    <a:ea typeface="Times New Roman" panose="02020603050405020304" pitchFamily="18" charset="0"/>
                  </a:rPr>
                  <a:t>Giải phương trình (4):   </a:t>
                </a:r>
                <a14:m>
                  <m:oMath xmlns:m="http://schemas.openxmlformats.org/officeDocument/2006/math">
                    <m:r>
                      <a:rPr lang="en-US" sz="2800" i="1">
                        <a:solidFill>
                          <a:schemeClr val="bg1"/>
                        </a:solidFill>
                        <a:latin typeface="Cambria Math" panose="02040503050406030204" pitchFamily="18" charset="0"/>
                        <a:cs typeface="Times New Roman" panose="02020603050405020304" pitchFamily="18" charset="0"/>
                      </a:rPr>
                      <m:t>−2</m:t>
                    </m:r>
                    <m:d>
                      <m:dPr>
                        <m:ctrlPr>
                          <a:rPr lang="en-US" sz="2800" i="1">
                            <a:solidFill>
                              <a:schemeClr val="bg1"/>
                            </a:solidFill>
                            <a:latin typeface="Cambria Math" panose="02040503050406030204" pitchFamily="18" charset="0"/>
                            <a:cs typeface="Times New Roman" panose="02020603050405020304" pitchFamily="18" charset="0"/>
                          </a:rPr>
                        </m:ctrlPr>
                      </m:dPr>
                      <m:e>
                        <m:r>
                          <a:rPr lang="en-US" sz="2800" i="1">
                            <a:solidFill>
                              <a:schemeClr val="bg1"/>
                            </a:solidFill>
                            <a:latin typeface="Cambria Math" panose="02040503050406030204" pitchFamily="18" charset="0"/>
                            <a:cs typeface="Times New Roman" panose="02020603050405020304" pitchFamily="18" charset="0"/>
                          </a:rPr>
                          <m:t>4+3</m:t>
                        </m:r>
                        <m:r>
                          <a:rPr lang="en-US" sz="2800" i="1">
                            <a:solidFill>
                              <a:schemeClr val="bg1"/>
                            </a:solidFill>
                            <a:latin typeface="Cambria Math" panose="02040503050406030204" pitchFamily="18" charset="0"/>
                            <a:cs typeface="Times New Roman" panose="02020603050405020304" pitchFamily="18" charset="0"/>
                          </a:rPr>
                          <m:t>𝑦</m:t>
                        </m:r>
                      </m:e>
                    </m:d>
                    <m:r>
                      <a:rPr lang="en-US" sz="2800" i="1">
                        <a:solidFill>
                          <a:schemeClr val="bg1"/>
                        </a:solidFill>
                        <a:latin typeface="Cambria Math" panose="02040503050406030204" pitchFamily="18" charset="0"/>
                        <a:cs typeface="Times New Roman" panose="02020603050405020304" pitchFamily="18" charset="0"/>
                      </a:rPr>
                      <m:t>+6</m:t>
                    </m:r>
                    <m:r>
                      <a:rPr lang="en-US" sz="2800" i="1">
                        <a:solidFill>
                          <a:schemeClr val="bg1"/>
                        </a:solidFill>
                        <a:latin typeface="Cambria Math" panose="02040503050406030204" pitchFamily="18" charset="0"/>
                        <a:cs typeface="Times New Roman" panose="02020603050405020304" pitchFamily="18" charset="0"/>
                      </a:rPr>
                      <m:t>𝑦</m:t>
                    </m:r>
                    <m:r>
                      <a:rPr lang="en-US" sz="2800" i="1">
                        <a:solidFill>
                          <a:schemeClr val="bg1"/>
                        </a:solidFill>
                        <a:latin typeface="Cambria Math" panose="02040503050406030204" pitchFamily="18" charset="0"/>
                        <a:cs typeface="Times New Roman" panose="02020603050405020304" pitchFamily="18" charset="0"/>
                      </a:rPr>
                      <m:t>=−8</m:t>
                    </m:r>
                  </m:oMath>
                </a14:m>
                <a:endParaRPr lang="en-US" sz="2800" dirty="0">
                  <a:solidFill>
                    <a:schemeClr val="bg1"/>
                  </a:solidFill>
                </a:endParaRPr>
              </a:p>
            </p:txBody>
          </p:sp>
        </mc:Choice>
        <mc:Fallback>
          <p:sp>
            <p:nvSpPr>
              <p:cNvPr id="6" name="Rectangle 5" descr="OPL20U25GSXzBJYl68kk8uQGfFKzs7yb1M4KJWUiLk6ZEvGF+qCIPSnY57AbBFCvTWID07 2024 T9 CD 06565+K4lPs7H94VUqPe2XwIsfPRnrXQE//QTEXxb8/8N4CNc6FpgZahzpTjFhMzSA7T/nHJa11DE8Ng2TP3iAmRczFlmslSuUNOgUeb6yRvs0="/>
              <p:cNvSpPr>
                <a:spLocks noRot="1" noChangeAspect="1" noMove="1" noResize="1" noEditPoints="1" noAdjustHandles="1" noChangeArrowheads="1" noChangeShapeType="1" noTextEdit="1"/>
              </p:cNvSpPr>
              <p:nvPr/>
            </p:nvSpPr>
            <p:spPr>
              <a:xfrm>
                <a:off x="161260" y="2575278"/>
                <a:ext cx="10882805" cy="523220"/>
              </a:xfrm>
              <a:prstGeom prst="rect">
                <a:avLst/>
              </a:prstGeom>
              <a:blipFill>
                <a:blip r:embed="rId5"/>
                <a:stretch>
                  <a:fillRect l="-1120" t="-12791" b="-30233"/>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7" name="Rectangle 6" descr="OPL20U25GSXzBJYl68kk8uQGfFKzs7yb1M4KJWUiLk6ZEvGF+qCIPSnY57AbBFCvTWID07 2024 T9 CD 06565+K4lPs7H94VUqPe2XwIsfPRnrXQE//QTEXxb8/8N4CNc6FpgZahzpTjFhMzSA7T/nHJa11DE8Ng2TP3iAmRczFlmslSuUNOgUeb6yRvs0="/>
              <p:cNvSpPr/>
              <p:nvPr/>
            </p:nvSpPr>
            <p:spPr>
              <a:xfrm>
                <a:off x="3848930" y="3094472"/>
                <a:ext cx="3488776" cy="52322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800" b="0" i="1" smtClean="0">
                          <a:solidFill>
                            <a:schemeClr val="bg1"/>
                          </a:solidFill>
                          <a:latin typeface="Cambria Math" panose="02040503050406030204" pitchFamily="18" charset="0"/>
                          <a:cs typeface="Times New Roman" panose="02020603050405020304" pitchFamily="18" charset="0"/>
                        </a:rPr>
                        <m:t>  </m:t>
                      </m:r>
                      <m:r>
                        <a:rPr lang="en-US" sz="2800" i="1">
                          <a:solidFill>
                            <a:schemeClr val="bg1"/>
                          </a:solidFill>
                          <a:latin typeface="Cambria Math" panose="02040503050406030204" pitchFamily="18" charset="0"/>
                          <a:cs typeface="Times New Roman" panose="02020603050405020304" pitchFamily="18" charset="0"/>
                        </a:rPr>
                        <m:t>−8−6</m:t>
                      </m:r>
                      <m:r>
                        <a:rPr lang="en-US" sz="2800" i="1">
                          <a:solidFill>
                            <a:schemeClr val="bg1"/>
                          </a:solidFill>
                          <a:latin typeface="Cambria Math" panose="02040503050406030204" pitchFamily="18" charset="0"/>
                          <a:cs typeface="Times New Roman" panose="02020603050405020304" pitchFamily="18" charset="0"/>
                        </a:rPr>
                        <m:t>𝑦</m:t>
                      </m:r>
                      <m:r>
                        <a:rPr lang="en-US" sz="2800" i="1">
                          <a:solidFill>
                            <a:schemeClr val="bg1"/>
                          </a:solidFill>
                          <a:latin typeface="Cambria Math" panose="02040503050406030204" pitchFamily="18" charset="0"/>
                          <a:cs typeface="Times New Roman" panose="02020603050405020304" pitchFamily="18" charset="0"/>
                        </a:rPr>
                        <m:t>+6</m:t>
                      </m:r>
                      <m:r>
                        <a:rPr lang="en-US" sz="2800" i="1">
                          <a:solidFill>
                            <a:schemeClr val="bg1"/>
                          </a:solidFill>
                          <a:latin typeface="Cambria Math" panose="02040503050406030204" pitchFamily="18" charset="0"/>
                          <a:cs typeface="Times New Roman" panose="02020603050405020304" pitchFamily="18" charset="0"/>
                        </a:rPr>
                        <m:t>𝑦</m:t>
                      </m:r>
                      <m:r>
                        <a:rPr lang="en-US" sz="2800" i="1">
                          <a:solidFill>
                            <a:schemeClr val="bg1"/>
                          </a:solidFill>
                          <a:latin typeface="Cambria Math" panose="02040503050406030204" pitchFamily="18" charset="0"/>
                          <a:cs typeface="Times New Roman" panose="02020603050405020304" pitchFamily="18" charset="0"/>
                        </a:rPr>
                        <m:t>=−8</m:t>
                      </m:r>
                    </m:oMath>
                  </m:oMathPara>
                </a14:m>
                <a:endParaRPr lang="en-US" sz="2800" dirty="0"/>
              </a:p>
            </p:txBody>
          </p:sp>
        </mc:Choice>
        <mc:Fallback>
          <p:sp>
            <p:nvSpPr>
              <p:cNvPr id="7" name="Rectangle 6" descr="OPL20U25GSXzBJYl68kk8uQGfFKzs7yb1M4KJWUiLk6ZEvGF+qCIPSnY57AbBFCvTWID07 2024 T9 CD 06565+K4lPs7H94VUqPe2XwIsfPRnrXQE//QTEXxb8/8N4CNc6FpgZahzpTjFhMzSA7T/nHJa11DE8Ng2TP3iAmRczFlmslSuUNOgUeb6yRvs0="/>
              <p:cNvSpPr>
                <a:spLocks noRot="1" noChangeAspect="1" noMove="1" noResize="1" noEditPoints="1" noAdjustHandles="1" noChangeArrowheads="1" noChangeShapeType="1" noTextEdit="1"/>
              </p:cNvSpPr>
              <p:nvPr/>
            </p:nvSpPr>
            <p:spPr>
              <a:xfrm>
                <a:off x="3848930" y="3094472"/>
                <a:ext cx="3488776" cy="523220"/>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8" name="Rectangle 7" descr="OPL20U25GSXzBJYl68kk8uQGfFKzs7yb1M4KJWUiLk6ZEvGF+qCIPSnY57AbBFCvTWID07 2024 T9 CD 06565+K4lPs7H94VUqPe2XwIsfPRnrXQE//QTEXxb8/8N4CNc6FpgZahzpTjFhMzSA7T/nHJa11DE8Ng2TP3iAmRczFlmslSuUNOgUeb6yRvs0="/>
              <p:cNvSpPr/>
              <p:nvPr/>
            </p:nvSpPr>
            <p:spPr>
              <a:xfrm>
                <a:off x="5734492" y="3523547"/>
                <a:ext cx="1337739" cy="52322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800" i="1">
                          <a:solidFill>
                            <a:schemeClr val="bg1"/>
                          </a:solidFill>
                          <a:latin typeface="Cambria Math" panose="02040503050406030204" pitchFamily="18" charset="0"/>
                          <a:cs typeface="Times New Roman" panose="02020603050405020304" pitchFamily="18" charset="0"/>
                        </a:rPr>
                        <m:t>0</m:t>
                      </m:r>
                      <m:r>
                        <a:rPr lang="en-US" sz="2800" i="1">
                          <a:solidFill>
                            <a:schemeClr val="bg1"/>
                          </a:solidFill>
                          <a:latin typeface="Cambria Math" panose="02040503050406030204" pitchFamily="18" charset="0"/>
                          <a:cs typeface="Times New Roman" panose="02020603050405020304" pitchFamily="18" charset="0"/>
                        </a:rPr>
                        <m:t>𝑦</m:t>
                      </m:r>
                      <m:r>
                        <a:rPr lang="en-US" sz="2800" i="1">
                          <a:solidFill>
                            <a:schemeClr val="bg1"/>
                          </a:solidFill>
                          <a:latin typeface="Cambria Math" panose="02040503050406030204" pitchFamily="18" charset="0"/>
                          <a:cs typeface="Times New Roman" panose="02020603050405020304" pitchFamily="18" charset="0"/>
                        </a:rPr>
                        <m:t>=0</m:t>
                      </m:r>
                    </m:oMath>
                  </m:oMathPara>
                </a14:m>
                <a:endParaRPr lang="en-US" sz="2800" dirty="0"/>
              </a:p>
            </p:txBody>
          </p:sp>
        </mc:Choice>
        <mc:Fallback>
          <p:sp>
            <p:nvSpPr>
              <p:cNvPr id="8" name="Rectangle 7" descr="OPL20U25GSXzBJYl68kk8uQGfFKzs7yb1M4KJWUiLk6ZEvGF+qCIPSnY57AbBFCvTWID07 2024 T9 CD 06565+K4lPs7H94VUqPe2XwIsfPRnrXQE//QTEXxb8/8N4CNc6FpgZahzpTjFhMzSA7T/nHJa11DE8Ng2TP3iAmRczFlmslSuUNOgUeb6yRvs0="/>
              <p:cNvSpPr>
                <a:spLocks noRot="1" noChangeAspect="1" noMove="1" noResize="1" noEditPoints="1" noAdjustHandles="1" noChangeArrowheads="1" noChangeShapeType="1" noTextEdit="1"/>
              </p:cNvSpPr>
              <p:nvPr/>
            </p:nvSpPr>
            <p:spPr>
              <a:xfrm>
                <a:off x="5734492" y="3523547"/>
                <a:ext cx="1337739" cy="523220"/>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0" name="Rectangle 9" descr="OPL20U25GSXzBJYl68kk8uQGfFKzs7yb1M4KJWUiLk6ZEvGF+qCIPSnY57AbBFCvTWID07 2024 T9 CD 06565+K4lPs7H94VUqPe2XwIsfPRnrXQE//QTEXxb8/8N4CNc6FpgZahzpTjFhMzSA7T/nHJa11DE8Ng2TP3iAmRczFlmslSuUNOgUeb6yRvs0="/>
              <p:cNvSpPr/>
              <p:nvPr/>
            </p:nvSpPr>
            <p:spPr>
              <a:xfrm>
                <a:off x="161259" y="3912206"/>
                <a:ext cx="12119345" cy="1484381"/>
              </a:xfrm>
              <a:prstGeom prst="rect">
                <a:avLst/>
              </a:prstGeom>
            </p:spPr>
            <p:txBody>
              <a:bodyPr wrap="square">
                <a:spAutoFit/>
              </a:bodyPr>
              <a:lstStyle/>
              <a:p>
                <a:pPr algn="just"/>
                <a:r>
                  <a:rPr lang="en-US" sz="2800" dirty="0">
                    <a:solidFill>
                      <a:schemeClr val="bg1"/>
                    </a:solidFill>
                    <a:latin typeface="Times New Roman" panose="02020603050405020304" pitchFamily="18" charset="0"/>
                    <a:ea typeface="Times New Roman" panose="02020603050405020304" pitchFamily="18" charset="0"/>
                  </a:rPr>
                  <a:t>Do đó, phương trình (4) có vô số nghiệm. </a:t>
                </a:r>
              </a:p>
              <a:p>
                <a:pPr algn="just"/>
                <a:r>
                  <a:rPr lang="en-US" sz="2800" dirty="0">
                    <a:solidFill>
                      <a:schemeClr val="bg1"/>
                    </a:solidFill>
                    <a:latin typeface="Times New Roman" panose="02020603050405020304" pitchFamily="18" charset="0"/>
                    <a:ea typeface="Times New Roman" panose="02020603050405020304" pitchFamily="18" charset="0"/>
                  </a:rPr>
                  <a:t>Vậy hệ phương trình đã cho có vô số nghiệm </a:t>
                </a:r>
                <a14:m>
                  <m:oMath xmlns:m="http://schemas.openxmlformats.org/officeDocument/2006/math">
                    <m:d>
                      <m:dPr>
                        <m:begChr m:val="{"/>
                        <m:endChr m:val=""/>
                        <m:ctrlPr>
                          <a:rPr lang="en-US" sz="2800" i="1">
                            <a:solidFill>
                              <a:schemeClr val="bg1"/>
                            </a:solidFill>
                            <a:latin typeface="Cambria Math" panose="02040503050406030204" pitchFamily="18" charset="0"/>
                          </a:rPr>
                        </m:ctrlPr>
                      </m:dPr>
                      <m:e>
                        <m:eqArr>
                          <m:eqArrPr>
                            <m:ctrlPr>
                              <a:rPr lang="en-US" sz="2800" i="1">
                                <a:solidFill>
                                  <a:schemeClr val="bg1"/>
                                </a:solidFill>
                                <a:latin typeface="Cambria Math" panose="02040503050406030204" pitchFamily="18" charset="0"/>
                              </a:rPr>
                            </m:ctrlPr>
                          </m:eqArrPr>
                          <m:e>
                            <m:r>
                              <a:rPr lang="en-US" sz="2800" i="1">
                                <a:solidFill>
                                  <a:schemeClr val="bg1"/>
                                </a:solidFill>
                                <a:latin typeface="Cambria Math" panose="02040503050406030204" pitchFamily="18" charset="0"/>
                                <a:cs typeface="Times New Roman" panose="02020603050405020304" pitchFamily="18" charset="0"/>
                              </a:rPr>
                              <m:t>𝑥</m:t>
                            </m:r>
                            <m:r>
                              <a:rPr lang="en-US" sz="2800" i="1">
                                <a:solidFill>
                                  <a:schemeClr val="bg1"/>
                                </a:solidFill>
                                <a:latin typeface="Cambria Math" panose="02040503050406030204" pitchFamily="18" charset="0"/>
                                <a:cs typeface="Times New Roman" panose="02020603050405020304" pitchFamily="18" charset="0"/>
                              </a:rPr>
                              <m:t>=4+3</m:t>
                            </m:r>
                            <m:r>
                              <a:rPr lang="en-US" sz="2800" i="1">
                                <a:solidFill>
                                  <a:schemeClr val="bg1"/>
                                </a:solidFill>
                                <a:latin typeface="Cambria Math" panose="02040503050406030204" pitchFamily="18" charset="0"/>
                                <a:cs typeface="Times New Roman" panose="02020603050405020304" pitchFamily="18" charset="0"/>
                              </a:rPr>
                              <m:t>𝑦</m:t>
                            </m:r>
                          </m:e>
                          <m:e>
                            <m:r>
                              <a:rPr lang="en-US" sz="2800" b="0" i="1" smtClean="0">
                                <a:solidFill>
                                  <a:schemeClr val="bg1"/>
                                </a:solidFill>
                                <a:latin typeface="Cambria Math" panose="02040503050406030204" pitchFamily="18" charset="0"/>
                              </a:rPr>
                              <m:t>𝑦</m:t>
                            </m:r>
                            <m:r>
                              <a:rPr lang="en-US" sz="2800" i="1">
                                <a:solidFill>
                                  <a:schemeClr val="bg1"/>
                                </a:solidFill>
                                <a:latin typeface="Cambria Math" panose="02040503050406030204" pitchFamily="18" charset="0"/>
                                <a:ea typeface="Cambria Math" panose="02040503050406030204" pitchFamily="18" charset="0"/>
                              </a:rPr>
                              <m:t>∈</m:t>
                            </m:r>
                            <m:r>
                              <a:rPr lang="en-US" sz="2800" i="1">
                                <a:solidFill>
                                  <a:schemeClr val="bg1"/>
                                </a:solidFill>
                                <a:latin typeface="Cambria Math" panose="02040503050406030204" pitchFamily="18" charset="0"/>
                                <a:ea typeface="Cambria Math" panose="02040503050406030204" pitchFamily="18" charset="0"/>
                              </a:rPr>
                              <m:t>ℝ</m:t>
                            </m:r>
                          </m:e>
                        </m:eqArr>
                      </m:e>
                    </m:d>
                  </m:oMath>
                </a14:m>
                <a:r>
                  <a:rPr lang="en-US" sz="2800" dirty="0">
                    <a:solidFill>
                      <a:schemeClr val="bg1"/>
                    </a:solidFill>
                    <a:latin typeface="Times New Roman" panose="02020603050405020304" pitchFamily="18" charset="0"/>
                    <a:ea typeface="Times New Roman" panose="02020603050405020304" pitchFamily="18" charset="0"/>
                  </a:rPr>
                  <a:t>.</a:t>
                </a:r>
                <a:endParaRPr lang="en-US" sz="2800" dirty="0">
                  <a:solidFill>
                    <a:schemeClr val="bg1"/>
                  </a:solidFill>
                </a:endParaRPr>
              </a:p>
            </p:txBody>
          </p:sp>
        </mc:Choice>
        <mc:Fallback>
          <p:sp>
            <p:nvSpPr>
              <p:cNvPr id="10" name="Rectangle 9" descr="OPL20U25GSXzBJYl68kk8uQGfFKzs7yb1M4KJWUiLk6ZEvGF+qCIPSnY57AbBFCvTWID07 2024 T9 CD 06565+K4lPs7H94VUqPe2XwIsfPRnrXQE//QTEXxb8/8N4CNc6FpgZahzpTjFhMzSA7T/nHJa11DE8Ng2TP3iAmRczFlmslSuUNOgUeb6yRvs0="/>
              <p:cNvSpPr>
                <a:spLocks noRot="1" noChangeAspect="1" noMove="1" noResize="1" noEditPoints="1" noAdjustHandles="1" noChangeArrowheads="1" noChangeShapeType="1" noTextEdit="1"/>
              </p:cNvSpPr>
              <p:nvPr/>
            </p:nvSpPr>
            <p:spPr>
              <a:xfrm>
                <a:off x="161259" y="3912206"/>
                <a:ext cx="12119345" cy="1484381"/>
              </a:xfrm>
              <a:prstGeom prst="rect">
                <a:avLst/>
              </a:prstGeom>
              <a:blipFill>
                <a:blip r:embed="rId8"/>
                <a:stretch>
                  <a:fillRect l="-1006" t="-4527"/>
                </a:stretch>
              </a:blipFill>
            </p:spPr>
            <p:txBody>
              <a:bodyPr/>
              <a:lstStyle/>
              <a:p>
                <a:r>
                  <a:rPr lang="en-US">
                    <a:noFill/>
                  </a:rPr>
                  <a:t> </a:t>
                </a:r>
              </a:p>
            </p:txBody>
          </p:sp>
        </mc:Fallback>
      </mc:AlternateContent>
      <p:pic>
        <p:nvPicPr>
          <p:cNvPr id="13" name="Picture 12"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6490845E-89D7-4726-9026-622CAD22BFB6}"/>
              </a:ext>
            </a:extLst>
          </p:cNvPr>
          <p:cNvPicPr>
            <a:picLocks noChangeAspect="1"/>
          </p:cNvPicPr>
          <p:nvPr/>
        </p:nvPicPr>
        <p:blipFill>
          <a:blip r:embed="rId9"/>
          <a:stretch>
            <a:fillRect/>
          </a:stretch>
        </p:blipFill>
        <p:spPr>
          <a:xfrm>
            <a:off x="10199204" y="5057775"/>
            <a:ext cx="1992796" cy="1800225"/>
          </a:xfrm>
          <a:prstGeom prst="rect">
            <a:avLst/>
          </a:prstGeom>
        </p:spPr>
      </p:pic>
    </p:spTree>
    <p:extLst>
      <p:ext uri="{BB962C8B-B14F-4D97-AF65-F5344CB8AC3E}">
        <p14:creationId xmlns:p14="http://schemas.microsoft.com/office/powerpoint/2010/main" val="3206119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6" presetClass="entr" presetSubtype="16" fill="hold" nodeType="after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circle(in)">
                                      <p:cBhvr>
                                        <p:cTn id="13" dur="500"/>
                                        <p:tgtEl>
                                          <p:spTgt spid="13"/>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anim calcmode="lin" valueType="num">
                                      <p:cBhvr>
                                        <p:cTn id="19" dur="500" fill="hold"/>
                                        <p:tgtEl>
                                          <p:spTgt spid="3"/>
                                        </p:tgtEl>
                                        <p:attrNameLst>
                                          <p:attrName>ppt_x</p:attrName>
                                        </p:attrNameLst>
                                      </p:cBhvr>
                                      <p:tavLst>
                                        <p:tav tm="0">
                                          <p:val>
                                            <p:strVal val="#ppt_x"/>
                                          </p:val>
                                        </p:tav>
                                        <p:tav tm="100000">
                                          <p:val>
                                            <p:strVal val="#ppt_x"/>
                                          </p:val>
                                        </p:tav>
                                      </p:tavLst>
                                    </p:anim>
                                    <p:anim calcmode="lin" valueType="num">
                                      <p:cBhvr>
                                        <p:cTn id="20" dur="5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fade">
                                      <p:cBhvr>
                                        <p:cTn id="25" dur="500"/>
                                        <p:tgtEl>
                                          <p:spTgt spid="4"/>
                                        </p:tgtEl>
                                      </p:cBhvr>
                                    </p:animEffect>
                                    <p:anim calcmode="lin" valueType="num">
                                      <p:cBhvr>
                                        <p:cTn id="26" dur="500" fill="hold"/>
                                        <p:tgtEl>
                                          <p:spTgt spid="4"/>
                                        </p:tgtEl>
                                        <p:attrNameLst>
                                          <p:attrName>ppt_x</p:attrName>
                                        </p:attrNameLst>
                                      </p:cBhvr>
                                      <p:tavLst>
                                        <p:tav tm="0">
                                          <p:val>
                                            <p:strVal val="#ppt_x"/>
                                          </p:val>
                                        </p:tav>
                                        <p:tav tm="100000">
                                          <p:val>
                                            <p:strVal val="#ppt_x"/>
                                          </p:val>
                                        </p:tav>
                                      </p:tavLst>
                                    </p:anim>
                                    <p:anim calcmode="lin" valueType="num">
                                      <p:cBhvr>
                                        <p:cTn id="27" dur="5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fade">
                                      <p:cBhvr>
                                        <p:cTn id="32" dur="500"/>
                                        <p:tgtEl>
                                          <p:spTgt spid="5"/>
                                        </p:tgtEl>
                                      </p:cBhvr>
                                    </p:animEffect>
                                    <p:anim calcmode="lin" valueType="num">
                                      <p:cBhvr>
                                        <p:cTn id="33" dur="500" fill="hold"/>
                                        <p:tgtEl>
                                          <p:spTgt spid="5"/>
                                        </p:tgtEl>
                                        <p:attrNameLst>
                                          <p:attrName>ppt_x</p:attrName>
                                        </p:attrNameLst>
                                      </p:cBhvr>
                                      <p:tavLst>
                                        <p:tav tm="0">
                                          <p:val>
                                            <p:strVal val="#ppt_x"/>
                                          </p:val>
                                        </p:tav>
                                        <p:tav tm="100000">
                                          <p:val>
                                            <p:strVal val="#ppt_x"/>
                                          </p:val>
                                        </p:tav>
                                      </p:tavLst>
                                    </p:anim>
                                    <p:anim calcmode="lin" valueType="num">
                                      <p:cBhvr>
                                        <p:cTn id="34" dur="5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fade">
                                      <p:cBhvr>
                                        <p:cTn id="39" dur="500"/>
                                        <p:tgtEl>
                                          <p:spTgt spid="6"/>
                                        </p:tgtEl>
                                      </p:cBhvr>
                                    </p:animEffect>
                                    <p:anim calcmode="lin" valueType="num">
                                      <p:cBhvr>
                                        <p:cTn id="40" dur="500" fill="hold"/>
                                        <p:tgtEl>
                                          <p:spTgt spid="6"/>
                                        </p:tgtEl>
                                        <p:attrNameLst>
                                          <p:attrName>ppt_x</p:attrName>
                                        </p:attrNameLst>
                                      </p:cBhvr>
                                      <p:tavLst>
                                        <p:tav tm="0">
                                          <p:val>
                                            <p:strVal val="#ppt_x"/>
                                          </p:val>
                                        </p:tav>
                                        <p:tav tm="100000">
                                          <p:val>
                                            <p:strVal val="#ppt_x"/>
                                          </p:val>
                                        </p:tav>
                                      </p:tavLst>
                                    </p:anim>
                                    <p:anim calcmode="lin" valueType="num">
                                      <p:cBhvr>
                                        <p:cTn id="41" dur="5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grpId="0" nodeType="clickEffect">
                                  <p:stCondLst>
                                    <p:cond delay="0"/>
                                  </p:stCondLst>
                                  <p:childTnLst>
                                    <p:set>
                                      <p:cBhvr>
                                        <p:cTn id="45" dur="1" fill="hold">
                                          <p:stCondLst>
                                            <p:cond delay="0"/>
                                          </p:stCondLst>
                                        </p:cTn>
                                        <p:tgtEl>
                                          <p:spTgt spid="7"/>
                                        </p:tgtEl>
                                        <p:attrNameLst>
                                          <p:attrName>style.visibility</p:attrName>
                                        </p:attrNameLst>
                                      </p:cBhvr>
                                      <p:to>
                                        <p:strVal val="visible"/>
                                      </p:to>
                                    </p:set>
                                    <p:animEffect transition="in" filter="fade">
                                      <p:cBhvr>
                                        <p:cTn id="46" dur="500"/>
                                        <p:tgtEl>
                                          <p:spTgt spid="7"/>
                                        </p:tgtEl>
                                      </p:cBhvr>
                                    </p:animEffect>
                                    <p:anim calcmode="lin" valueType="num">
                                      <p:cBhvr>
                                        <p:cTn id="47" dur="500" fill="hold"/>
                                        <p:tgtEl>
                                          <p:spTgt spid="7"/>
                                        </p:tgtEl>
                                        <p:attrNameLst>
                                          <p:attrName>ppt_x</p:attrName>
                                        </p:attrNameLst>
                                      </p:cBhvr>
                                      <p:tavLst>
                                        <p:tav tm="0">
                                          <p:val>
                                            <p:strVal val="#ppt_x"/>
                                          </p:val>
                                        </p:tav>
                                        <p:tav tm="100000">
                                          <p:val>
                                            <p:strVal val="#ppt_x"/>
                                          </p:val>
                                        </p:tav>
                                      </p:tavLst>
                                    </p:anim>
                                    <p:anim calcmode="lin" valueType="num">
                                      <p:cBhvr>
                                        <p:cTn id="48" dur="5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grpId="0" nodeType="clickEffect">
                                  <p:stCondLst>
                                    <p:cond delay="0"/>
                                  </p:stCondLst>
                                  <p:childTnLst>
                                    <p:set>
                                      <p:cBhvr>
                                        <p:cTn id="52" dur="1" fill="hold">
                                          <p:stCondLst>
                                            <p:cond delay="0"/>
                                          </p:stCondLst>
                                        </p:cTn>
                                        <p:tgtEl>
                                          <p:spTgt spid="8"/>
                                        </p:tgtEl>
                                        <p:attrNameLst>
                                          <p:attrName>style.visibility</p:attrName>
                                        </p:attrNameLst>
                                      </p:cBhvr>
                                      <p:to>
                                        <p:strVal val="visible"/>
                                      </p:to>
                                    </p:set>
                                    <p:animEffect transition="in" filter="fade">
                                      <p:cBhvr>
                                        <p:cTn id="53" dur="500"/>
                                        <p:tgtEl>
                                          <p:spTgt spid="8"/>
                                        </p:tgtEl>
                                      </p:cBhvr>
                                    </p:animEffect>
                                    <p:anim calcmode="lin" valueType="num">
                                      <p:cBhvr>
                                        <p:cTn id="54" dur="500" fill="hold"/>
                                        <p:tgtEl>
                                          <p:spTgt spid="8"/>
                                        </p:tgtEl>
                                        <p:attrNameLst>
                                          <p:attrName>ppt_x</p:attrName>
                                        </p:attrNameLst>
                                      </p:cBhvr>
                                      <p:tavLst>
                                        <p:tav tm="0">
                                          <p:val>
                                            <p:strVal val="#ppt_x"/>
                                          </p:val>
                                        </p:tav>
                                        <p:tav tm="100000">
                                          <p:val>
                                            <p:strVal val="#ppt_x"/>
                                          </p:val>
                                        </p:tav>
                                      </p:tavLst>
                                    </p:anim>
                                    <p:anim calcmode="lin" valueType="num">
                                      <p:cBhvr>
                                        <p:cTn id="55" dur="5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42" presetClass="entr" presetSubtype="0" fill="hold" grpId="0" nodeType="clickEffect">
                                  <p:stCondLst>
                                    <p:cond delay="0"/>
                                  </p:stCondLst>
                                  <p:childTnLst>
                                    <p:set>
                                      <p:cBhvr>
                                        <p:cTn id="59" dur="1" fill="hold">
                                          <p:stCondLst>
                                            <p:cond delay="0"/>
                                          </p:stCondLst>
                                        </p:cTn>
                                        <p:tgtEl>
                                          <p:spTgt spid="10"/>
                                        </p:tgtEl>
                                        <p:attrNameLst>
                                          <p:attrName>style.visibility</p:attrName>
                                        </p:attrNameLst>
                                      </p:cBhvr>
                                      <p:to>
                                        <p:strVal val="visible"/>
                                      </p:to>
                                    </p:set>
                                    <p:animEffect transition="in" filter="fade">
                                      <p:cBhvr>
                                        <p:cTn id="60" dur="500"/>
                                        <p:tgtEl>
                                          <p:spTgt spid="10"/>
                                        </p:tgtEl>
                                      </p:cBhvr>
                                    </p:animEffect>
                                    <p:anim calcmode="lin" valueType="num">
                                      <p:cBhvr>
                                        <p:cTn id="61" dur="500" fill="hold"/>
                                        <p:tgtEl>
                                          <p:spTgt spid="10"/>
                                        </p:tgtEl>
                                        <p:attrNameLst>
                                          <p:attrName>ppt_x</p:attrName>
                                        </p:attrNameLst>
                                      </p:cBhvr>
                                      <p:tavLst>
                                        <p:tav tm="0">
                                          <p:val>
                                            <p:strVal val="#ppt_x"/>
                                          </p:val>
                                        </p:tav>
                                        <p:tav tm="100000">
                                          <p:val>
                                            <p:strVal val="#ppt_x"/>
                                          </p:val>
                                        </p:tav>
                                      </p:tavLst>
                                    </p:anim>
                                    <p:anim calcmode="lin" valueType="num">
                                      <p:cBhvr>
                                        <p:cTn id="62" dur="5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P spid="6" grpId="0"/>
      <p:bldP spid="7" grpId="0"/>
      <p:bldP spid="8" grpId="0"/>
      <p:bldP spid="1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1F992ADA-2F99-674B-DB6D-A8A7B9009B30}"/>
              </a:ext>
            </a:extLst>
          </p:cNvPr>
          <p:cNvSpPr>
            <a:spLocks noGrp="1"/>
          </p:cNvSpPr>
          <p:nvPr>
            <p:ph type="title"/>
          </p:nvPr>
        </p:nvSpPr>
        <p:spPr>
          <a:xfrm>
            <a:off x="788502" y="2185554"/>
            <a:ext cx="4075045" cy="785286"/>
          </a:xfrm>
        </p:spPr>
        <p:txBody>
          <a:bodyPr>
            <a:normAutofit/>
          </a:bodyPr>
          <a:lstStyle/>
          <a:p>
            <a:pPr algn="ctr"/>
            <a:r>
              <a:rPr lang="en-US" sz="3200" b="1" dirty="0">
                <a:solidFill>
                  <a:srgbClr val="FFC000"/>
                </a:solidFill>
                <a:latin typeface="Times New Roman" panose="02020603050405020304" pitchFamily="18" charset="0"/>
                <a:cs typeface="Times New Roman" panose="02020603050405020304" pitchFamily="18" charset="0"/>
              </a:rPr>
              <a:t> </a:t>
            </a:r>
            <a:r>
              <a:rPr lang="en-US" sz="2800" b="1" dirty="0">
                <a:solidFill>
                  <a:srgbClr val="FFC000"/>
                </a:solidFill>
                <a:latin typeface="Times New Roman" panose="02020603050405020304" pitchFamily="18" charset="0"/>
                <a:cs typeface="Times New Roman" panose="02020603050405020304" pitchFamily="18" charset="0"/>
              </a:rPr>
              <a:t>VẬN DỤNG</a:t>
            </a:r>
          </a:p>
        </p:txBody>
      </p:sp>
      <p:cxnSp>
        <p:nvCxnSpPr>
          <p:cNvPr id="51" name="Straight Connector 50"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26D6C259-9F67-D398-3D9B-EEE8F0C327FD}"/>
              </a:ext>
            </a:extLst>
          </p:cNvPr>
          <p:cNvCxnSpPr/>
          <p:nvPr/>
        </p:nvCxnSpPr>
        <p:spPr>
          <a:xfrm>
            <a:off x="682486" y="2970840"/>
            <a:ext cx="4075044" cy="0"/>
          </a:xfrm>
          <a:prstGeom prst="line">
            <a:avLst/>
          </a:prstGeom>
          <a:ln w="38100">
            <a:solidFill>
              <a:srgbClr val="E6E6E6"/>
            </a:solidFill>
          </a:ln>
        </p:spPr>
        <p:style>
          <a:lnRef idx="3">
            <a:schemeClr val="accent2"/>
          </a:lnRef>
          <a:fillRef idx="0">
            <a:schemeClr val="accent2"/>
          </a:fillRef>
          <a:effectRef idx="2">
            <a:schemeClr val="accent2"/>
          </a:effectRef>
          <a:fontRef idx="minor">
            <a:schemeClr val="tx1"/>
          </a:fontRef>
        </p:style>
      </p:cxnSp>
      <p:pic>
        <p:nvPicPr>
          <p:cNvPr id="2" name="Picture 1"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C653A930-4926-CD90-62F7-3503A3AFE6FD}"/>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548352" y="2026548"/>
            <a:ext cx="3643624" cy="24317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Placeholder 3"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B3C86D1D-AD22-9BC4-B848-6D801537F135}"/>
              </a:ext>
            </a:extLst>
          </p:cNvPr>
          <p:cNvSpPr txBox="1">
            <a:spLocks/>
          </p:cNvSpPr>
          <p:nvPr/>
        </p:nvSpPr>
        <p:spPr>
          <a:xfrm>
            <a:off x="578194" y="3242445"/>
            <a:ext cx="5065455" cy="1541586"/>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lgn="just">
              <a:buFontTx/>
              <a:buChar char="-"/>
            </a:pPr>
            <a:r>
              <a:rPr lang="en-US" b="1" i="1" dirty="0" err="1">
                <a:solidFill>
                  <a:schemeClr val="bg1"/>
                </a:solidFill>
                <a:latin typeface="Times New Roman" panose="02020603050405020304" pitchFamily="18" charset="0"/>
                <a:cs typeface="Times New Roman" panose="02020603050405020304" pitchFamily="18" charset="0"/>
              </a:rPr>
              <a:t>Giải</a:t>
            </a:r>
            <a:r>
              <a:rPr lang="en-US" b="1" i="1" dirty="0">
                <a:solidFill>
                  <a:schemeClr val="bg1"/>
                </a:solidFill>
                <a:latin typeface="Times New Roman" panose="02020603050405020304" pitchFamily="18" charset="0"/>
                <a:cs typeface="Times New Roman" panose="02020603050405020304" pitchFamily="18" charset="0"/>
              </a:rPr>
              <a:t> </a:t>
            </a:r>
            <a:r>
              <a:rPr lang="en-US" b="1" i="1" dirty="0" err="1">
                <a:solidFill>
                  <a:schemeClr val="bg1"/>
                </a:solidFill>
                <a:latin typeface="Times New Roman" panose="02020603050405020304" pitchFamily="18" charset="0"/>
                <a:cs typeface="Times New Roman" panose="02020603050405020304" pitchFamily="18" charset="0"/>
              </a:rPr>
              <a:t>quyết</a:t>
            </a:r>
            <a:r>
              <a:rPr lang="en-US" b="1" i="1" dirty="0">
                <a:solidFill>
                  <a:schemeClr val="bg1"/>
                </a:solidFill>
                <a:latin typeface="Times New Roman" panose="02020603050405020304" pitchFamily="18" charset="0"/>
                <a:cs typeface="Times New Roman" panose="02020603050405020304" pitchFamily="18" charset="0"/>
              </a:rPr>
              <a:t> </a:t>
            </a:r>
            <a:r>
              <a:rPr lang="en-US" b="1" i="1" dirty="0" err="1">
                <a:solidFill>
                  <a:schemeClr val="bg1"/>
                </a:solidFill>
                <a:latin typeface="Times New Roman" panose="02020603050405020304" pitchFamily="18" charset="0"/>
                <a:cs typeface="Times New Roman" panose="02020603050405020304" pitchFamily="18" charset="0"/>
              </a:rPr>
              <a:t>vấn</a:t>
            </a:r>
            <a:r>
              <a:rPr lang="en-US" b="1" i="1" dirty="0">
                <a:solidFill>
                  <a:schemeClr val="bg1"/>
                </a:solidFill>
                <a:latin typeface="Times New Roman" panose="02020603050405020304" pitchFamily="18" charset="0"/>
                <a:cs typeface="Times New Roman" panose="02020603050405020304" pitchFamily="18" charset="0"/>
              </a:rPr>
              <a:t> </a:t>
            </a:r>
            <a:r>
              <a:rPr lang="en-US" b="1" i="1" dirty="0" err="1">
                <a:solidFill>
                  <a:schemeClr val="bg1"/>
                </a:solidFill>
                <a:latin typeface="Times New Roman" panose="02020603050405020304" pitchFamily="18" charset="0"/>
                <a:cs typeface="Times New Roman" panose="02020603050405020304" pitchFamily="18" charset="0"/>
              </a:rPr>
              <a:t>đề</a:t>
            </a:r>
            <a:r>
              <a:rPr lang="en-US" b="1" i="1" dirty="0">
                <a:solidFill>
                  <a:schemeClr val="bg1"/>
                </a:solidFill>
                <a:latin typeface="Times New Roman" panose="02020603050405020304" pitchFamily="18" charset="0"/>
                <a:cs typeface="Times New Roman" panose="02020603050405020304" pitchFamily="18" charset="0"/>
              </a:rPr>
              <a:t> </a:t>
            </a:r>
            <a:r>
              <a:rPr lang="en-US" b="1" i="1" dirty="0" err="1">
                <a:solidFill>
                  <a:schemeClr val="bg1"/>
                </a:solidFill>
                <a:latin typeface="Times New Roman" panose="02020603050405020304" pitchFamily="18" charset="0"/>
                <a:cs typeface="Times New Roman" panose="02020603050405020304" pitchFamily="18" charset="0"/>
              </a:rPr>
              <a:t>trong</a:t>
            </a:r>
            <a:r>
              <a:rPr lang="en-US" b="1" i="1" dirty="0">
                <a:solidFill>
                  <a:schemeClr val="bg1"/>
                </a:solidFill>
                <a:latin typeface="Times New Roman" panose="02020603050405020304" pitchFamily="18" charset="0"/>
                <a:cs typeface="Times New Roman" panose="02020603050405020304" pitchFamily="18" charset="0"/>
              </a:rPr>
              <a:t> </a:t>
            </a:r>
            <a:r>
              <a:rPr lang="en-US" b="1" i="1" dirty="0" err="1">
                <a:solidFill>
                  <a:schemeClr val="bg1"/>
                </a:solidFill>
                <a:latin typeface="Times New Roman" panose="02020603050405020304" pitchFamily="18" charset="0"/>
                <a:cs typeface="Times New Roman" panose="02020603050405020304" pitchFamily="18" charset="0"/>
              </a:rPr>
              <a:t>thực</a:t>
            </a:r>
            <a:r>
              <a:rPr lang="en-US" b="1" i="1" dirty="0">
                <a:solidFill>
                  <a:schemeClr val="bg1"/>
                </a:solidFill>
                <a:latin typeface="Times New Roman" panose="02020603050405020304" pitchFamily="18" charset="0"/>
                <a:cs typeface="Times New Roman" panose="02020603050405020304" pitchFamily="18" charset="0"/>
              </a:rPr>
              <a:t> </a:t>
            </a:r>
            <a:r>
              <a:rPr lang="en-US" b="1" i="1" dirty="0" err="1">
                <a:solidFill>
                  <a:schemeClr val="bg1"/>
                </a:solidFill>
                <a:latin typeface="Times New Roman" panose="02020603050405020304" pitchFamily="18" charset="0"/>
                <a:cs typeface="Times New Roman" panose="02020603050405020304" pitchFamily="18" charset="0"/>
              </a:rPr>
              <a:t>tế</a:t>
            </a:r>
            <a:r>
              <a:rPr lang="en-US" b="1" i="1" dirty="0">
                <a:solidFill>
                  <a:schemeClr val="bg1"/>
                </a:solidFill>
                <a:latin typeface="Times New Roman" panose="02020603050405020304" pitchFamily="18" charset="0"/>
                <a:cs typeface="Times New Roman" panose="02020603050405020304" pitchFamily="18" charset="0"/>
              </a:rPr>
              <a:t> </a:t>
            </a:r>
            <a:r>
              <a:rPr lang="en-US" b="1" i="1" dirty="0" err="1">
                <a:solidFill>
                  <a:schemeClr val="bg1"/>
                </a:solidFill>
                <a:latin typeface="Times New Roman" panose="02020603050405020304" pitchFamily="18" charset="0"/>
                <a:cs typeface="Times New Roman" panose="02020603050405020304" pitchFamily="18" charset="0"/>
              </a:rPr>
              <a:t>sử</a:t>
            </a:r>
            <a:r>
              <a:rPr lang="en-US" b="1" i="1" dirty="0">
                <a:solidFill>
                  <a:schemeClr val="bg1"/>
                </a:solidFill>
                <a:latin typeface="Times New Roman" panose="02020603050405020304" pitchFamily="18" charset="0"/>
                <a:cs typeface="Times New Roman" panose="02020603050405020304" pitchFamily="18" charset="0"/>
              </a:rPr>
              <a:t> </a:t>
            </a:r>
            <a:r>
              <a:rPr lang="en-US" b="1" i="1" dirty="0" err="1">
                <a:solidFill>
                  <a:schemeClr val="bg1"/>
                </a:solidFill>
                <a:latin typeface="Times New Roman" panose="02020603050405020304" pitchFamily="18" charset="0"/>
                <a:cs typeface="Times New Roman" panose="02020603050405020304" pitchFamily="18" charset="0"/>
              </a:rPr>
              <a:t>dụng</a:t>
            </a:r>
            <a:r>
              <a:rPr lang="en-US" b="1" i="1" dirty="0">
                <a:solidFill>
                  <a:schemeClr val="bg1"/>
                </a:solidFill>
                <a:latin typeface="Times New Roman" panose="02020603050405020304" pitchFamily="18" charset="0"/>
                <a:cs typeface="Times New Roman" panose="02020603050405020304" pitchFamily="18" charset="0"/>
              </a:rPr>
              <a:t> </a:t>
            </a:r>
            <a:r>
              <a:rPr lang="en-US" b="1" i="1" dirty="0" err="1">
                <a:solidFill>
                  <a:schemeClr val="bg1"/>
                </a:solidFill>
                <a:latin typeface="Times New Roman" panose="02020603050405020304" pitchFamily="18" charset="0"/>
                <a:cs typeface="Times New Roman" panose="02020603050405020304" pitchFamily="18" charset="0"/>
              </a:rPr>
              <a:t>giải</a:t>
            </a:r>
            <a:r>
              <a:rPr lang="en-US" b="1" i="1" dirty="0">
                <a:solidFill>
                  <a:schemeClr val="bg1"/>
                </a:solidFill>
                <a:latin typeface="Times New Roman" panose="02020603050405020304" pitchFamily="18" charset="0"/>
                <a:cs typeface="Times New Roman" panose="02020603050405020304" pitchFamily="18" charset="0"/>
              </a:rPr>
              <a:t> </a:t>
            </a:r>
            <a:r>
              <a:rPr lang="en-US" b="1" i="1" dirty="0" err="1">
                <a:solidFill>
                  <a:schemeClr val="bg1"/>
                </a:solidFill>
                <a:latin typeface="Times New Roman" panose="02020603050405020304" pitchFamily="18" charset="0"/>
                <a:cs typeface="Times New Roman" panose="02020603050405020304" pitchFamily="18" charset="0"/>
              </a:rPr>
              <a:t>hệ</a:t>
            </a:r>
            <a:r>
              <a:rPr lang="en-US" b="1" i="1" dirty="0">
                <a:solidFill>
                  <a:schemeClr val="bg1"/>
                </a:solidFill>
                <a:latin typeface="Times New Roman" panose="02020603050405020304" pitchFamily="18" charset="0"/>
                <a:cs typeface="Times New Roman" panose="02020603050405020304" pitchFamily="18" charset="0"/>
              </a:rPr>
              <a:t> </a:t>
            </a:r>
            <a:r>
              <a:rPr lang="en-US" b="1" i="1" dirty="0" err="1">
                <a:solidFill>
                  <a:schemeClr val="bg1"/>
                </a:solidFill>
                <a:latin typeface="Times New Roman" panose="02020603050405020304" pitchFamily="18" charset="0"/>
                <a:cs typeface="Times New Roman" panose="02020603050405020304" pitchFamily="18" charset="0"/>
              </a:rPr>
              <a:t>phương</a:t>
            </a:r>
            <a:r>
              <a:rPr lang="en-US" b="1" i="1" dirty="0">
                <a:solidFill>
                  <a:schemeClr val="bg1"/>
                </a:solidFill>
                <a:latin typeface="Times New Roman" panose="02020603050405020304" pitchFamily="18" charset="0"/>
                <a:cs typeface="Times New Roman" panose="02020603050405020304" pitchFamily="18" charset="0"/>
              </a:rPr>
              <a:t> </a:t>
            </a:r>
            <a:r>
              <a:rPr lang="en-US" b="1" i="1" dirty="0" err="1">
                <a:solidFill>
                  <a:schemeClr val="bg1"/>
                </a:solidFill>
                <a:latin typeface="Times New Roman" panose="02020603050405020304" pitchFamily="18" charset="0"/>
                <a:cs typeface="Times New Roman" panose="02020603050405020304" pitchFamily="18" charset="0"/>
              </a:rPr>
              <a:t>trình</a:t>
            </a:r>
            <a:r>
              <a:rPr lang="en-US" b="1" i="1" dirty="0">
                <a:solidFill>
                  <a:schemeClr val="bg1"/>
                </a:solidFill>
                <a:latin typeface="Times New Roman" panose="02020603050405020304" pitchFamily="18" charset="0"/>
                <a:cs typeface="Times New Roman" panose="02020603050405020304" pitchFamily="18" charset="0"/>
              </a:rPr>
              <a:t> </a:t>
            </a:r>
            <a:r>
              <a:rPr lang="en-US" b="1" i="1" dirty="0" err="1">
                <a:solidFill>
                  <a:schemeClr val="bg1"/>
                </a:solidFill>
                <a:latin typeface="Times New Roman" panose="02020603050405020304" pitchFamily="18" charset="0"/>
                <a:cs typeface="Times New Roman" panose="02020603050405020304" pitchFamily="18" charset="0"/>
              </a:rPr>
              <a:t>bậc</a:t>
            </a:r>
            <a:r>
              <a:rPr lang="en-US" b="1" i="1" dirty="0">
                <a:solidFill>
                  <a:schemeClr val="bg1"/>
                </a:solidFill>
                <a:latin typeface="Times New Roman" panose="02020603050405020304" pitchFamily="18" charset="0"/>
                <a:cs typeface="Times New Roman" panose="02020603050405020304" pitchFamily="18" charset="0"/>
              </a:rPr>
              <a:t> </a:t>
            </a:r>
            <a:r>
              <a:rPr lang="en-US" b="1" i="1" dirty="0" err="1">
                <a:solidFill>
                  <a:schemeClr val="bg1"/>
                </a:solidFill>
                <a:latin typeface="Times New Roman" panose="02020603050405020304" pitchFamily="18" charset="0"/>
                <a:cs typeface="Times New Roman" panose="02020603050405020304" pitchFamily="18" charset="0"/>
              </a:rPr>
              <a:t>nhất</a:t>
            </a:r>
            <a:r>
              <a:rPr lang="en-US" b="1" i="1" dirty="0">
                <a:solidFill>
                  <a:schemeClr val="bg1"/>
                </a:solidFill>
                <a:latin typeface="Times New Roman" panose="02020603050405020304" pitchFamily="18" charset="0"/>
                <a:cs typeface="Times New Roman" panose="02020603050405020304" pitchFamily="18" charset="0"/>
              </a:rPr>
              <a:t> </a:t>
            </a:r>
            <a:r>
              <a:rPr lang="en-US" b="1" i="1" dirty="0" err="1">
                <a:solidFill>
                  <a:schemeClr val="bg1"/>
                </a:solidFill>
                <a:latin typeface="Times New Roman" panose="02020603050405020304" pitchFamily="18" charset="0"/>
                <a:cs typeface="Times New Roman" panose="02020603050405020304" pitchFamily="18" charset="0"/>
              </a:rPr>
              <a:t>hai</a:t>
            </a:r>
            <a:r>
              <a:rPr lang="en-US" b="1" i="1" dirty="0">
                <a:solidFill>
                  <a:schemeClr val="bg1"/>
                </a:solidFill>
                <a:latin typeface="Times New Roman" panose="02020603050405020304" pitchFamily="18" charset="0"/>
                <a:cs typeface="Times New Roman" panose="02020603050405020304" pitchFamily="18" charset="0"/>
              </a:rPr>
              <a:t> </a:t>
            </a:r>
            <a:r>
              <a:rPr lang="en-US" b="1" i="1" dirty="0" err="1">
                <a:solidFill>
                  <a:schemeClr val="bg1"/>
                </a:solidFill>
                <a:latin typeface="Times New Roman" panose="02020603050405020304" pitchFamily="18" charset="0"/>
                <a:cs typeface="Times New Roman" panose="02020603050405020304" pitchFamily="18" charset="0"/>
              </a:rPr>
              <a:t>ẩn</a:t>
            </a:r>
            <a:endParaRPr lang="en-US" b="1" i="1" dirty="0">
              <a:solidFill>
                <a:schemeClr val="bg1"/>
              </a:solidFill>
              <a:latin typeface="Times New Roman" panose="02020603050405020304" pitchFamily="18" charset="0"/>
              <a:cs typeface="Times New Roman" panose="02020603050405020304" pitchFamily="18" charset="0"/>
            </a:endParaRPr>
          </a:p>
        </p:txBody>
      </p:sp>
      <p:sp>
        <p:nvSpPr>
          <p:cNvPr id="7" name="Title 1"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CE805CE3-AD53-4F79-BC9E-FBB6DC8659C2}"/>
              </a:ext>
            </a:extLst>
          </p:cNvPr>
          <p:cNvSpPr txBox="1">
            <a:spLocks/>
          </p:cNvSpPr>
          <p:nvPr/>
        </p:nvSpPr>
        <p:spPr>
          <a:xfrm>
            <a:off x="88502" y="79513"/>
            <a:ext cx="11110293" cy="854075"/>
          </a:xfrm>
          <a:prstGeom prst="rect">
            <a:avLst/>
          </a:prstGeom>
        </p:spPr>
        <p:txBody>
          <a:bodyPr vert="horz" lIns="91440" tIns="45720" rIns="91440" bIns="45720" rtlCol="0" anchor="ctr">
            <a:normAutofit fontScale="2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spcBef>
                <a:spcPts val="1200"/>
              </a:spcBef>
              <a:spcAft>
                <a:spcPts val="1800"/>
              </a:spcAft>
            </a:pPr>
            <a:br>
              <a:rPr lang="en-US" sz="32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br>
            <a:r>
              <a:rPr lang="en-US" sz="112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Bài</a:t>
            </a:r>
            <a:r>
              <a:rPr lang="en-US" sz="112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3: GIẢI HỆ PHƯƠNG TRÌNH BẬC NHẤT HAI ẨN</a:t>
            </a:r>
            <a:br>
              <a:rPr lang="en-US" sz="3600" dirty="0">
                <a:solidFill>
                  <a:srgbClr val="FFFF00"/>
                </a:solidFill>
                <a:latin typeface="Calibri" panose="020F0502020204030204" pitchFamily="34" charset="0"/>
                <a:ea typeface="Calibri" panose="020F0502020204030204" pitchFamily="34" charset="0"/>
                <a:cs typeface="Times New Roman" panose="02020603050405020304" pitchFamily="18" charset="0"/>
              </a:rPr>
            </a:br>
            <a:endParaRPr lang="en-US" sz="3600" dirty="0">
              <a:solidFill>
                <a:srgbClr val="FFFF00"/>
              </a:solidFill>
            </a:endParaRPr>
          </a:p>
        </p:txBody>
      </p:sp>
    </p:spTree>
    <p:extLst>
      <p:ext uri="{BB962C8B-B14F-4D97-AF65-F5344CB8AC3E}">
        <p14:creationId xmlns:p14="http://schemas.microsoft.com/office/powerpoint/2010/main" val="41294394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par>
                                <p:cTn id="14" presetID="10" presetClass="entr" presetSubtype="0" fill="hold" nodeType="withEffect">
                                  <p:stCondLst>
                                    <p:cond delay="0"/>
                                  </p:stCondLst>
                                  <p:childTnLst>
                                    <p:set>
                                      <p:cBhvr>
                                        <p:cTn id="15" dur="1" fill="hold">
                                          <p:stCondLst>
                                            <p:cond delay="0"/>
                                          </p:stCondLst>
                                        </p:cTn>
                                        <p:tgtEl>
                                          <p:spTgt spid="51"/>
                                        </p:tgtEl>
                                        <p:attrNameLst>
                                          <p:attrName>style.visibility</p:attrName>
                                        </p:attrNameLst>
                                      </p:cBhvr>
                                      <p:to>
                                        <p:strVal val="visible"/>
                                      </p:to>
                                    </p:set>
                                    <p:animEffect transition="in" filter="fade">
                                      <p:cBhvr>
                                        <p:cTn id="16" dur="500"/>
                                        <p:tgtEl>
                                          <p:spTgt spid="51"/>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C344FE34-10E6-4DAA-9B79-1FD09FB59C62}"/>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0" b="97778" l="4961" r="92656"/>
                    </a14:imgEffect>
                  </a14:imgLayer>
                </a14:imgProps>
              </a:ext>
              <a:ext uri="{28A0092B-C50C-407E-A947-70E740481C1C}">
                <a14:useLocalDpi xmlns:a14="http://schemas.microsoft.com/office/drawing/2010/main" val="0"/>
              </a:ext>
            </a:extLst>
          </a:blip>
          <a:srcRect t="1615"/>
          <a:stretch/>
        </p:blipFill>
        <p:spPr>
          <a:xfrm>
            <a:off x="3181365" y="857250"/>
            <a:ext cx="5829297" cy="3225996"/>
          </a:xfrm>
          <a:prstGeom prst="rect">
            <a:avLst/>
          </a:prstGeom>
        </p:spPr>
      </p:pic>
      <p:sp>
        <p:nvSpPr>
          <p:cNvPr id="6" name="Rectangle 5"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8AD8E6B9-036E-45D4-A927-540850A62641}"/>
              </a:ext>
            </a:extLst>
          </p:cNvPr>
          <p:cNvSpPr/>
          <p:nvPr/>
        </p:nvSpPr>
        <p:spPr>
          <a:xfrm>
            <a:off x="3017149" y="4083256"/>
            <a:ext cx="6157715" cy="592438"/>
          </a:xfrm>
          <a:prstGeom prst="rect">
            <a:avLst/>
          </a:prstGeom>
          <a:noFill/>
        </p:spPr>
        <p:txBody>
          <a:bodyPr wrap="none" lIns="68550" tIns="34274" rIns="68550" bIns="34274">
            <a:spAutoFit/>
          </a:bodyPr>
          <a:lstStyle/>
          <a:p>
            <a:pPr marL="0" marR="0" lvl="0" indent="0" algn="ctr" defTabSz="685509"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dirty="0">
                <a:ln w="6600">
                  <a:solidFill>
                    <a:srgbClr val="7030A0"/>
                  </a:solidFill>
                  <a:prstDash val="solid"/>
                </a:ln>
                <a:solidFill>
                  <a:schemeClr val="accent4"/>
                </a:solidFill>
                <a:effectLst>
                  <a:outerShdw dist="38100" dir="2700000" algn="tl" rotWithShape="0">
                    <a:srgbClr val="ED7D31"/>
                  </a:outerShdw>
                </a:effectLst>
                <a:uLnTx/>
                <a:uFillTx/>
                <a:latin typeface="Times New Roman" panose="02020603050405020304" pitchFamily="18" charset="0"/>
                <a:ea typeface="Tahoma" panose="020B0604030504040204" pitchFamily="34" charset="0"/>
                <a:cs typeface="Times New Roman" panose="02020603050405020304" pitchFamily="18" charset="0"/>
              </a:rPr>
              <a:t>TRÒ CH</a:t>
            </a:r>
            <a:r>
              <a:rPr kumimoji="0" lang="vi-VN" sz="3400" b="1" i="0" u="none" strike="noStrike" kern="1200" cap="none" spc="0" normalizeH="0" baseline="0" noProof="0" dirty="0">
                <a:ln w="6600">
                  <a:solidFill>
                    <a:srgbClr val="7030A0"/>
                  </a:solidFill>
                  <a:prstDash val="solid"/>
                </a:ln>
                <a:solidFill>
                  <a:schemeClr val="accent4"/>
                </a:solidFill>
                <a:effectLst>
                  <a:outerShdw dist="38100" dir="2700000" algn="tl" rotWithShape="0">
                    <a:srgbClr val="ED7D31"/>
                  </a:outerShdw>
                </a:effectLst>
                <a:uLnTx/>
                <a:uFillTx/>
                <a:latin typeface="Times New Roman" panose="02020603050405020304" pitchFamily="18" charset="0"/>
                <a:ea typeface="Tahoma" panose="020B0604030504040204" pitchFamily="34" charset="0"/>
                <a:cs typeface="Times New Roman" panose="02020603050405020304" pitchFamily="18" charset="0"/>
              </a:rPr>
              <a:t>Ơ</a:t>
            </a:r>
            <a:r>
              <a:rPr kumimoji="0" lang="en-US" sz="3400" b="1" i="0" u="none" strike="noStrike" kern="1200" cap="none" spc="0" normalizeH="0" baseline="0" noProof="0" dirty="0">
                <a:ln w="6600">
                  <a:solidFill>
                    <a:srgbClr val="7030A0"/>
                  </a:solidFill>
                  <a:prstDash val="solid"/>
                </a:ln>
                <a:solidFill>
                  <a:schemeClr val="accent4"/>
                </a:solidFill>
                <a:effectLst>
                  <a:outerShdw dist="38100" dir="2700000" algn="tl" rotWithShape="0">
                    <a:srgbClr val="ED7D31"/>
                  </a:outerShdw>
                </a:effectLst>
                <a:uLnTx/>
                <a:uFillTx/>
                <a:latin typeface="Times New Roman" panose="02020603050405020304" pitchFamily="18" charset="0"/>
                <a:ea typeface="Tahoma" panose="020B0604030504040204" pitchFamily="34" charset="0"/>
                <a:cs typeface="Times New Roman" panose="02020603050405020304" pitchFamily="18" charset="0"/>
              </a:rPr>
              <a:t>I HỘP QUÀ BÍ MẬT</a:t>
            </a:r>
          </a:p>
        </p:txBody>
      </p:sp>
    </p:spTree>
    <p:extLst>
      <p:ext uri="{BB962C8B-B14F-4D97-AF65-F5344CB8AC3E}">
        <p14:creationId xmlns:p14="http://schemas.microsoft.com/office/powerpoint/2010/main" val="20385193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500" fill="hold"/>
                                        <p:tgtEl>
                                          <p:spTgt spid="5"/>
                                        </p:tgtEl>
                                        <p:attrNameLst>
                                          <p:attrName>ppt_w</p:attrName>
                                        </p:attrNameLst>
                                      </p:cBhvr>
                                      <p:tavLst>
                                        <p:tav tm="0">
                                          <p:val>
                                            <p:fltVal val="0"/>
                                          </p:val>
                                        </p:tav>
                                        <p:tav tm="100000">
                                          <p:val>
                                            <p:strVal val="#ppt_w"/>
                                          </p:val>
                                        </p:tav>
                                      </p:tavLst>
                                    </p:anim>
                                    <p:anim calcmode="lin" valueType="num">
                                      <p:cBhvr>
                                        <p:cTn id="14" dur="500" fill="hold"/>
                                        <p:tgtEl>
                                          <p:spTgt spid="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7CB556A2-1C4D-4903-A151-817967266E78}"/>
              </a:ext>
            </a:extLst>
          </p:cNvPr>
          <p:cNvSpPr>
            <a:spLocks noChangeArrowheads="1"/>
          </p:cNvSpPr>
          <p:nvPr/>
        </p:nvSpPr>
        <p:spPr bwMode="auto">
          <a:xfrm>
            <a:off x="1524005" y="857253"/>
            <a:ext cx="1025525" cy="919163"/>
          </a:xfrm>
          <a:prstGeom prst="star5">
            <a:avLst/>
          </a:prstGeom>
          <a:gradFill rotWithShape="1">
            <a:gsLst>
              <a:gs pos="0">
                <a:srgbClr val="660066"/>
              </a:gs>
              <a:gs pos="100000">
                <a:srgbClr val="00FFFF"/>
              </a:gs>
            </a:gsLst>
            <a:path path="shape">
              <a:fillToRect l="50000" t="50000" r="50000" b="50000"/>
            </a:path>
          </a:gradFill>
          <a:ln w="9525">
            <a:solidFill>
              <a:schemeClr val="hlink"/>
            </a:solidFill>
            <a:miter lim="800000"/>
            <a:headEnd/>
            <a:tailEnd/>
          </a:ln>
          <a:effectLst/>
        </p:spPr>
        <p:txBody>
          <a:bodyPr wrap="none" lIns="81634" tIns="40818" rIns="81634" bIns="40818" anchor="ctr"/>
          <a:lstStyle/>
          <a:p>
            <a:pPr marL="0" marR="0" lvl="0" indent="0" algn="ctr" defTabSz="816408" rtl="0" eaLnBrk="1" fontAlgn="base" latinLnBrk="0" hangingPunct="1">
              <a:lnSpc>
                <a:spcPct val="100000"/>
              </a:lnSpc>
              <a:spcBef>
                <a:spcPct val="0"/>
              </a:spcBef>
              <a:spcAft>
                <a:spcPct val="0"/>
              </a:spcAft>
              <a:buClrTx/>
              <a:buSzTx/>
              <a:buFontTx/>
              <a:buNone/>
              <a:tabLst/>
              <a:defRPr/>
            </a:pPr>
            <a:endParaRPr kumimoji="0" lang="en-US" sz="2875" b="1" i="0" u="none" strike="noStrike" kern="1200" cap="none" spc="0" normalizeH="0" baseline="0" noProof="0" dirty="0">
              <a:ln>
                <a:noFill/>
              </a:ln>
              <a:solidFill>
                <a:srgbClr val="FF0066"/>
              </a:solidFill>
              <a:effectLst/>
              <a:uLnTx/>
              <a:uFillTx/>
              <a:latin typeface=".VnTime" pitchFamily="34" charset="0"/>
              <a:ea typeface="+mn-ea"/>
              <a:cs typeface="Arial" panose="020B0604020202020204" pitchFamily="34" charset="0"/>
            </a:endParaRPr>
          </a:p>
        </p:txBody>
      </p:sp>
      <p:sp>
        <p:nvSpPr>
          <p:cNvPr id="5" name="AutoShape 22"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C8E2A788-368F-4C18-AE00-E026D4806BCC}"/>
              </a:ext>
            </a:extLst>
          </p:cNvPr>
          <p:cNvSpPr>
            <a:spLocks noChangeArrowheads="1"/>
          </p:cNvSpPr>
          <p:nvPr/>
        </p:nvSpPr>
        <p:spPr bwMode="auto">
          <a:xfrm>
            <a:off x="9296401" y="1082511"/>
            <a:ext cx="457200" cy="285750"/>
          </a:xfrm>
          <a:prstGeom prst="star5">
            <a:avLst/>
          </a:prstGeom>
          <a:gradFill rotWithShape="1">
            <a:gsLst>
              <a:gs pos="0">
                <a:srgbClr val="FFFF00"/>
              </a:gs>
              <a:gs pos="100000">
                <a:srgbClr val="FF3300"/>
              </a:gs>
            </a:gsLst>
            <a:path path="shape">
              <a:fillToRect l="50000" t="50000" r="50000" b="50000"/>
            </a:path>
          </a:gradFill>
          <a:ln w="9525">
            <a:solidFill>
              <a:schemeClr val="tx1"/>
            </a:solidFill>
            <a:miter lim="800000"/>
            <a:headEnd/>
            <a:tailEnd/>
          </a:ln>
          <a:effectLst/>
        </p:spPr>
        <p:txBody>
          <a:bodyPr wrap="none" lIns="81634" tIns="40818" rIns="81634" bIns="40818" anchor="ctr"/>
          <a:lstStyle/>
          <a:p>
            <a:pPr marL="0" marR="0" lvl="0" indent="0" algn="l" defTabSz="816408" rtl="0" eaLnBrk="1" fontAlgn="base" latinLnBrk="0" hangingPunct="1">
              <a:lnSpc>
                <a:spcPct val="100000"/>
              </a:lnSpc>
              <a:spcBef>
                <a:spcPct val="0"/>
              </a:spcBef>
              <a:spcAft>
                <a:spcPct val="0"/>
              </a:spcAft>
              <a:buClrTx/>
              <a:buSzTx/>
              <a:buFontTx/>
              <a:buNone/>
              <a:tabLst/>
              <a:defRPr/>
            </a:pPr>
            <a:endParaRPr kumimoji="0" lang="vi-VN" sz="1625"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 name="AutoShape 34"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DA968951-0E00-455B-B03B-90A19C39F3CD}"/>
              </a:ext>
            </a:extLst>
          </p:cNvPr>
          <p:cNvSpPr>
            <a:spLocks noChangeArrowheads="1"/>
          </p:cNvSpPr>
          <p:nvPr/>
        </p:nvSpPr>
        <p:spPr bwMode="auto">
          <a:xfrm rot="1721169">
            <a:off x="3833955" y="615324"/>
            <a:ext cx="609600" cy="28575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FF00"/>
          </a:solidFill>
          <a:ln w="9525">
            <a:solidFill>
              <a:schemeClr val="tx1"/>
            </a:solidFill>
            <a:miter lim="800000"/>
            <a:headEnd/>
            <a:tailEnd/>
          </a:ln>
        </p:spPr>
        <p:txBody>
          <a:bodyPr wrap="none" lIns="81634" tIns="40818" rIns="81634" bIns="40818" anchor="ctr"/>
          <a:lstStyle/>
          <a:p>
            <a:pPr marL="0" marR="0" lvl="0" indent="0" algn="l" defTabSz="816408" rtl="0" eaLnBrk="0" fontAlgn="base" latinLnBrk="0" hangingPunct="0">
              <a:lnSpc>
                <a:spcPct val="100000"/>
              </a:lnSpc>
              <a:spcBef>
                <a:spcPct val="0"/>
              </a:spcBef>
              <a:spcAft>
                <a:spcPct val="0"/>
              </a:spcAft>
              <a:buClrTx/>
              <a:buSzTx/>
              <a:buFontTx/>
              <a:buNone/>
              <a:tabLst/>
              <a:defRPr/>
            </a:pPr>
            <a:endParaRPr kumimoji="0" lang="en-US" sz="1625"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7" name="Text Box 37"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559527F1-A4AC-4261-B6C7-B1F9C7BDAE6A}"/>
              </a:ext>
            </a:extLst>
          </p:cNvPr>
          <p:cNvSpPr txBox="1">
            <a:spLocks noChangeArrowheads="1"/>
          </p:cNvSpPr>
          <p:nvPr/>
        </p:nvSpPr>
        <p:spPr bwMode="auto">
          <a:xfrm>
            <a:off x="4572940" y="959966"/>
            <a:ext cx="3046119" cy="574876"/>
          </a:xfrm>
          <a:prstGeom prst="rect">
            <a:avLst/>
          </a:prstGeom>
          <a:gradFill rotWithShape="1">
            <a:gsLst>
              <a:gs pos="0">
                <a:srgbClr val="FFCC99"/>
              </a:gs>
              <a:gs pos="50000">
                <a:srgbClr val="FF9999"/>
              </a:gs>
              <a:gs pos="100000">
                <a:srgbClr val="FFCC99"/>
              </a:gs>
            </a:gsLst>
            <a:lin ang="2700000" scaled="1"/>
          </a:gradFill>
          <a:ln w="28575">
            <a:solidFill>
              <a:srgbClr val="FF66CC"/>
            </a:solidFill>
            <a:miter lim="800000"/>
            <a:headEnd/>
            <a:tailEnd/>
          </a:ln>
        </p:spPr>
        <p:txBody>
          <a:bodyPr wrap="square" lIns="81634" tIns="40818" rIns="81634" bIns="40818">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just" defTabSz="816408" rtl="0" eaLnBrk="1" fontAlgn="base" latinLnBrk="0" hangingPunct="1">
              <a:lnSpc>
                <a:spcPct val="100000"/>
              </a:lnSpc>
              <a:spcBef>
                <a:spcPct val="50000"/>
              </a:spcBef>
              <a:spcAft>
                <a:spcPct val="0"/>
              </a:spcAft>
              <a:buClrTx/>
              <a:buSzTx/>
              <a:buFontTx/>
              <a:buNone/>
              <a:tabLst/>
              <a:defRPr/>
            </a:pPr>
            <a:r>
              <a:rPr kumimoji="0" lang="en-US" altLang="en-US" sz="3200" b="1" i="0" u="none" strike="noStrike" kern="1200" cap="none" spc="0" normalizeH="0" baseline="0" noProof="0" dirty="0">
                <a:ln>
                  <a:noFill/>
                </a:ln>
                <a:solidFill>
                  <a:prstClr val="black"/>
                </a:solidFill>
                <a:effectLst/>
                <a:uLnTx/>
                <a:uFillTx/>
                <a:latin typeface="Times New Roman" pitchFamily="18" charset="0"/>
                <a:ea typeface="+mn-ea"/>
                <a:cs typeface="Arial" charset="0"/>
              </a:rPr>
              <a:t>LUẬT CHƠI</a:t>
            </a:r>
          </a:p>
        </p:txBody>
      </p:sp>
      <p:pic>
        <p:nvPicPr>
          <p:cNvPr id="9" name="Picture 40"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4E614491-0FDF-4E41-95AD-78D3B7A2E72B}"/>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766003">
            <a:off x="4540730" y="5753911"/>
            <a:ext cx="790575" cy="685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51"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28220153-6F4D-480C-A77A-B73FA82A5CD7}"/>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8458200" y="5832786"/>
            <a:ext cx="838201" cy="685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Rounded Corners 12"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1ADC3550-B306-4140-9734-AF3684C64996}"/>
              </a:ext>
            </a:extLst>
          </p:cNvPr>
          <p:cNvSpPr/>
          <p:nvPr/>
        </p:nvSpPr>
        <p:spPr>
          <a:xfrm>
            <a:off x="1844030" y="1703036"/>
            <a:ext cx="8503940" cy="3893477"/>
          </a:xfrm>
          <a:prstGeom prst="roundRect">
            <a:avLst/>
          </a:prstGeom>
          <a:noFill/>
          <a:ln>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path path="circle">
                <a:fillToRect l="100000" t="100000"/>
              </a:path>
              <a:tileRect r="-100000" b="-10000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03E2E2A3-9BD0-495F-BC05-DC427C4F38F2}"/>
              </a:ext>
            </a:extLst>
          </p:cNvPr>
          <p:cNvSpPr/>
          <p:nvPr/>
        </p:nvSpPr>
        <p:spPr>
          <a:xfrm>
            <a:off x="2409525" y="1664485"/>
            <a:ext cx="7103164" cy="4096827"/>
          </a:xfrm>
          <a:prstGeom prst="rect">
            <a:avLst/>
          </a:prstGeom>
        </p:spPr>
        <p:txBody>
          <a:bodyPr wrap="square">
            <a:spAutoFit/>
          </a:bodyPr>
          <a:lstStyle/>
          <a:p>
            <a:pPr lvl="0" algn="ctr" defTabSz="816408" fontAlgn="base">
              <a:lnSpc>
                <a:spcPct val="140000"/>
              </a:lnSpc>
              <a:spcBef>
                <a:spcPct val="0"/>
              </a:spcBef>
              <a:spcAft>
                <a:spcPct val="0"/>
              </a:spcAft>
              <a:defRPr/>
            </a:pPr>
            <a:r>
              <a:rPr lang="en-US" altLang="en-US" sz="2800" b="1" dirty="0" err="1">
                <a:solidFill>
                  <a:schemeClr val="bg1"/>
                </a:solidFill>
                <a:latin typeface="Times New Roman" panose="02020603050405020304" pitchFamily="18" charset="0"/>
                <a:cs typeface="Times New Roman" panose="02020603050405020304" pitchFamily="18" charset="0"/>
              </a:rPr>
              <a:t>Có</a:t>
            </a:r>
            <a:r>
              <a:rPr lang="en-US" altLang="en-US" sz="2800" b="1" dirty="0">
                <a:solidFill>
                  <a:schemeClr val="bg1"/>
                </a:solidFill>
                <a:latin typeface="Times New Roman" panose="02020603050405020304" pitchFamily="18" charset="0"/>
                <a:cs typeface="Times New Roman" panose="02020603050405020304" pitchFamily="18" charset="0"/>
              </a:rPr>
              <a:t> 4 </a:t>
            </a:r>
            <a:r>
              <a:rPr lang="en-US" altLang="en-US" sz="2800" b="1" dirty="0" err="1">
                <a:solidFill>
                  <a:schemeClr val="bg1"/>
                </a:solidFill>
                <a:latin typeface="Times New Roman" panose="02020603050405020304" pitchFamily="18" charset="0"/>
                <a:cs typeface="Times New Roman" panose="02020603050405020304" pitchFamily="18" charset="0"/>
              </a:rPr>
              <a:t>hộp</a:t>
            </a:r>
            <a:r>
              <a:rPr lang="en-US" altLang="en-US" sz="2800" b="1" dirty="0">
                <a:solidFill>
                  <a:schemeClr val="bg1"/>
                </a:solidFill>
                <a:latin typeface="Times New Roman" panose="02020603050405020304" pitchFamily="18" charset="0"/>
                <a:cs typeface="Times New Roman" panose="02020603050405020304" pitchFamily="18" charset="0"/>
              </a:rPr>
              <a:t> </a:t>
            </a:r>
            <a:r>
              <a:rPr lang="en-US" altLang="en-US" sz="2800" b="1" dirty="0" err="1">
                <a:solidFill>
                  <a:schemeClr val="bg1"/>
                </a:solidFill>
                <a:latin typeface="Times New Roman" panose="02020603050405020304" pitchFamily="18" charset="0"/>
                <a:cs typeface="Times New Roman" panose="02020603050405020304" pitchFamily="18" charset="0"/>
              </a:rPr>
              <a:t>quà</a:t>
            </a:r>
            <a:r>
              <a:rPr lang="en-US" altLang="en-US" sz="2800" b="1" dirty="0">
                <a:solidFill>
                  <a:schemeClr val="bg1"/>
                </a:solidFill>
                <a:latin typeface="Times New Roman" panose="02020603050405020304" pitchFamily="18" charset="0"/>
                <a:cs typeface="Times New Roman" panose="02020603050405020304" pitchFamily="18" charset="0"/>
              </a:rPr>
              <a:t> </a:t>
            </a:r>
            <a:r>
              <a:rPr lang="en-US" altLang="en-US" sz="2800" b="1" dirty="0" err="1">
                <a:solidFill>
                  <a:schemeClr val="bg1"/>
                </a:solidFill>
                <a:latin typeface="Times New Roman" panose="02020603050405020304" pitchFamily="18" charset="0"/>
                <a:cs typeface="Times New Roman" panose="02020603050405020304" pitchFamily="18" charset="0"/>
              </a:rPr>
              <a:t>bí</a:t>
            </a:r>
            <a:r>
              <a:rPr lang="en-US" altLang="en-US" sz="2800" b="1" dirty="0">
                <a:solidFill>
                  <a:schemeClr val="bg1"/>
                </a:solidFill>
                <a:latin typeface="Times New Roman" panose="02020603050405020304" pitchFamily="18" charset="0"/>
                <a:cs typeface="Times New Roman" panose="02020603050405020304" pitchFamily="18" charset="0"/>
              </a:rPr>
              <a:t> </a:t>
            </a:r>
            <a:r>
              <a:rPr lang="en-US" altLang="en-US" sz="2800" b="1" dirty="0" err="1">
                <a:solidFill>
                  <a:schemeClr val="bg1"/>
                </a:solidFill>
                <a:latin typeface="Times New Roman" panose="02020603050405020304" pitchFamily="18" charset="0"/>
                <a:cs typeface="Times New Roman" panose="02020603050405020304" pitchFamily="18" charset="0"/>
              </a:rPr>
              <a:t>mật</a:t>
            </a:r>
            <a:r>
              <a:rPr lang="en-US" altLang="en-US" sz="2800" b="1" dirty="0">
                <a:solidFill>
                  <a:schemeClr val="bg1"/>
                </a:solidFill>
                <a:latin typeface="Times New Roman" panose="02020603050405020304" pitchFamily="18" charset="0"/>
                <a:cs typeface="Times New Roman" panose="02020603050405020304" pitchFamily="18" charset="0"/>
              </a:rPr>
              <a:t>, </a:t>
            </a:r>
            <a:r>
              <a:rPr lang="en-US" altLang="en-US" sz="2800" b="1" dirty="0" err="1">
                <a:solidFill>
                  <a:schemeClr val="bg1"/>
                </a:solidFill>
                <a:latin typeface="Times New Roman" panose="02020603050405020304" pitchFamily="18" charset="0"/>
                <a:cs typeface="Times New Roman" panose="02020603050405020304" pitchFamily="18" charset="0"/>
              </a:rPr>
              <a:t>mỗi</a:t>
            </a:r>
            <a:r>
              <a:rPr lang="en-US" altLang="en-US" sz="2800" b="1" dirty="0">
                <a:solidFill>
                  <a:schemeClr val="bg1"/>
                </a:solidFill>
                <a:latin typeface="Times New Roman" panose="02020603050405020304" pitchFamily="18" charset="0"/>
                <a:cs typeface="Times New Roman" panose="02020603050405020304" pitchFamily="18" charset="0"/>
              </a:rPr>
              <a:t> </a:t>
            </a:r>
            <a:r>
              <a:rPr lang="en-US" altLang="en-US" sz="2800" b="1" dirty="0" err="1">
                <a:solidFill>
                  <a:schemeClr val="bg1"/>
                </a:solidFill>
                <a:latin typeface="Times New Roman" panose="02020603050405020304" pitchFamily="18" charset="0"/>
                <a:cs typeface="Times New Roman" panose="02020603050405020304" pitchFamily="18" charset="0"/>
              </a:rPr>
              <a:t>hộp</a:t>
            </a:r>
            <a:r>
              <a:rPr lang="en-US" altLang="en-US" sz="2800" b="1" dirty="0">
                <a:solidFill>
                  <a:schemeClr val="bg1"/>
                </a:solidFill>
                <a:latin typeface="Times New Roman" panose="02020603050405020304" pitchFamily="18" charset="0"/>
                <a:cs typeface="Times New Roman" panose="02020603050405020304" pitchFamily="18" charset="0"/>
              </a:rPr>
              <a:t> </a:t>
            </a:r>
            <a:r>
              <a:rPr lang="en-US" altLang="en-US" sz="2800" b="1" dirty="0" err="1">
                <a:solidFill>
                  <a:schemeClr val="bg1"/>
                </a:solidFill>
                <a:latin typeface="Times New Roman" panose="02020603050405020304" pitchFamily="18" charset="0"/>
                <a:cs typeface="Times New Roman" panose="02020603050405020304" pitchFamily="18" charset="0"/>
              </a:rPr>
              <a:t>quà</a:t>
            </a:r>
            <a:r>
              <a:rPr lang="en-US" altLang="en-US" sz="2800" b="1" dirty="0">
                <a:solidFill>
                  <a:schemeClr val="bg1"/>
                </a:solidFill>
                <a:latin typeface="Times New Roman" panose="02020603050405020304" pitchFamily="18" charset="0"/>
                <a:cs typeface="Times New Roman" panose="02020603050405020304" pitchFamily="18" charset="0"/>
              </a:rPr>
              <a:t> </a:t>
            </a:r>
            <a:r>
              <a:rPr lang="en-US" altLang="en-US" sz="2800" b="1" dirty="0" err="1">
                <a:solidFill>
                  <a:schemeClr val="bg1"/>
                </a:solidFill>
                <a:latin typeface="Times New Roman" panose="02020603050405020304" pitchFamily="18" charset="0"/>
                <a:cs typeface="Times New Roman" panose="02020603050405020304" pitchFamily="18" charset="0"/>
              </a:rPr>
              <a:t>có</a:t>
            </a:r>
            <a:r>
              <a:rPr lang="en-US" altLang="en-US" sz="2800" b="1" dirty="0">
                <a:solidFill>
                  <a:schemeClr val="bg1"/>
                </a:solidFill>
                <a:latin typeface="Times New Roman" panose="02020603050405020304" pitchFamily="18" charset="0"/>
                <a:cs typeface="Times New Roman" panose="02020603050405020304" pitchFamily="18" charset="0"/>
              </a:rPr>
              <a:t> </a:t>
            </a:r>
            <a:r>
              <a:rPr lang="en-US" altLang="en-US" sz="2800" b="1" dirty="0" err="1">
                <a:solidFill>
                  <a:schemeClr val="bg1"/>
                </a:solidFill>
                <a:latin typeface="Times New Roman" panose="02020603050405020304" pitchFamily="18" charset="0"/>
                <a:cs typeface="Times New Roman" panose="02020603050405020304" pitchFamily="18" charset="0"/>
              </a:rPr>
              <a:t>một</a:t>
            </a:r>
            <a:r>
              <a:rPr lang="en-US" altLang="en-US" sz="2800" b="1" dirty="0">
                <a:solidFill>
                  <a:schemeClr val="bg1"/>
                </a:solidFill>
                <a:latin typeface="Times New Roman" panose="02020603050405020304" pitchFamily="18" charset="0"/>
                <a:cs typeface="Times New Roman" panose="02020603050405020304" pitchFamily="18" charset="0"/>
              </a:rPr>
              <a:t> </a:t>
            </a:r>
            <a:r>
              <a:rPr lang="en-US" altLang="en-US" sz="2800" b="1" dirty="0" err="1">
                <a:solidFill>
                  <a:schemeClr val="bg1"/>
                </a:solidFill>
                <a:latin typeface="Times New Roman" panose="02020603050405020304" pitchFamily="18" charset="0"/>
                <a:cs typeface="Times New Roman" panose="02020603050405020304" pitchFamily="18" charset="0"/>
              </a:rPr>
              <a:t>câu</a:t>
            </a:r>
            <a:r>
              <a:rPr lang="en-US" altLang="en-US" sz="2800" b="1" dirty="0">
                <a:solidFill>
                  <a:schemeClr val="bg1"/>
                </a:solidFill>
                <a:latin typeface="Times New Roman" panose="02020603050405020304" pitchFamily="18" charset="0"/>
                <a:cs typeface="Times New Roman" panose="02020603050405020304" pitchFamily="18" charset="0"/>
              </a:rPr>
              <a:t> </a:t>
            </a:r>
          </a:p>
          <a:p>
            <a:pPr algn="just">
              <a:lnSpc>
                <a:spcPct val="107000"/>
              </a:lnSpc>
              <a:spcAft>
                <a:spcPts val="800"/>
              </a:spcAft>
            </a:pPr>
            <a:r>
              <a:rPr lang="en-US" altLang="en-US" sz="2800" b="1" dirty="0" err="1">
                <a:solidFill>
                  <a:schemeClr val="bg1"/>
                </a:solidFill>
                <a:latin typeface="Times New Roman" panose="02020603050405020304" pitchFamily="18" charset="0"/>
                <a:cs typeface="Times New Roman" panose="02020603050405020304" pitchFamily="18" charset="0"/>
              </a:rPr>
              <a:t>hỏi</a:t>
            </a:r>
            <a:r>
              <a:rPr lang="en-US" altLang="en-US" sz="2800" b="1" dirty="0">
                <a:solidFill>
                  <a:schemeClr val="bg1"/>
                </a:solidFill>
                <a:latin typeface="Times New Roman" panose="02020603050405020304" pitchFamily="18" charset="0"/>
                <a:cs typeface="Times New Roman" panose="02020603050405020304" pitchFamily="18" charset="0"/>
              </a:rPr>
              <a:t>. GV chia </a:t>
            </a:r>
            <a:r>
              <a:rPr lang="en-US" altLang="en-US" sz="2800" b="1" dirty="0" err="1">
                <a:solidFill>
                  <a:schemeClr val="bg1"/>
                </a:solidFill>
                <a:latin typeface="Times New Roman" panose="02020603050405020304" pitchFamily="18" charset="0"/>
                <a:cs typeface="Times New Roman" panose="02020603050405020304" pitchFamily="18" charset="0"/>
              </a:rPr>
              <a:t>lớp</a:t>
            </a:r>
            <a:r>
              <a:rPr lang="en-US" altLang="en-US" sz="2800" b="1" dirty="0">
                <a:solidFill>
                  <a:schemeClr val="bg1"/>
                </a:solidFill>
                <a:latin typeface="Times New Roman" panose="02020603050405020304" pitchFamily="18" charset="0"/>
                <a:cs typeface="Times New Roman" panose="02020603050405020304" pitchFamily="18" charset="0"/>
              </a:rPr>
              <a:t> </a:t>
            </a:r>
            <a:r>
              <a:rPr lang="en-US" altLang="en-US" sz="2800" b="1" dirty="0" err="1">
                <a:solidFill>
                  <a:schemeClr val="bg1"/>
                </a:solidFill>
                <a:latin typeface="Times New Roman" panose="02020603050405020304" pitchFamily="18" charset="0"/>
                <a:cs typeface="Times New Roman" panose="02020603050405020304" pitchFamily="18" charset="0"/>
              </a:rPr>
              <a:t>thành</a:t>
            </a:r>
            <a:r>
              <a:rPr lang="en-US" altLang="en-US" sz="2800" b="1" dirty="0">
                <a:solidFill>
                  <a:schemeClr val="bg1"/>
                </a:solidFill>
                <a:latin typeface="Times New Roman" panose="02020603050405020304" pitchFamily="18" charset="0"/>
                <a:cs typeface="Times New Roman" panose="02020603050405020304" pitchFamily="18" charset="0"/>
              </a:rPr>
              <a:t> </a:t>
            </a:r>
            <a:r>
              <a:rPr lang="en-US" altLang="en-US" sz="2800" b="1" dirty="0" err="1">
                <a:solidFill>
                  <a:schemeClr val="bg1"/>
                </a:solidFill>
                <a:latin typeface="Times New Roman" panose="02020603050405020304" pitchFamily="18" charset="0"/>
                <a:cs typeface="Times New Roman" panose="02020603050405020304" pitchFamily="18" charset="0"/>
              </a:rPr>
              <a:t>bốn</a:t>
            </a:r>
            <a:r>
              <a:rPr lang="en-US" altLang="en-US" sz="2800" b="1" dirty="0">
                <a:solidFill>
                  <a:schemeClr val="bg1"/>
                </a:solidFill>
                <a:latin typeface="Times New Roman" panose="02020603050405020304" pitchFamily="18" charset="0"/>
                <a:cs typeface="Times New Roman" panose="02020603050405020304" pitchFamily="18" charset="0"/>
              </a:rPr>
              <a:t> </a:t>
            </a:r>
            <a:r>
              <a:rPr lang="en-US" altLang="en-US" sz="2800" b="1" dirty="0" err="1">
                <a:solidFill>
                  <a:schemeClr val="bg1"/>
                </a:solidFill>
                <a:latin typeface="Times New Roman" panose="02020603050405020304" pitchFamily="18" charset="0"/>
                <a:cs typeface="Times New Roman" panose="02020603050405020304" pitchFamily="18" charset="0"/>
              </a:rPr>
              <a:t>nhóm</a:t>
            </a:r>
            <a:r>
              <a:rPr lang="en-US" altLang="en-US" sz="2800" b="1" dirty="0">
                <a:solidFill>
                  <a:schemeClr val="bg1"/>
                </a:solidFill>
                <a:latin typeface="Times New Roman" panose="02020603050405020304" pitchFamily="18" charset="0"/>
                <a:cs typeface="Times New Roman" panose="02020603050405020304" pitchFamily="18" charset="0"/>
              </a:rPr>
              <a:t>. </a:t>
            </a:r>
            <a:r>
              <a:rPr lang="en-US" altLang="en-US" sz="2800" b="1" dirty="0" err="1">
                <a:solidFill>
                  <a:schemeClr val="bg1"/>
                </a:solidFill>
                <a:latin typeface="Times New Roman" panose="02020603050405020304" pitchFamily="18" charset="0"/>
                <a:cs typeface="Times New Roman" panose="02020603050405020304" pitchFamily="18" charset="0"/>
              </a:rPr>
              <a:t>Mỗi</a:t>
            </a:r>
            <a:r>
              <a:rPr lang="en-US" altLang="en-US" sz="2800" b="1"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nhóm</a:t>
            </a:r>
            <a:r>
              <a:rPr lang="en-US" sz="28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đội</a:t>
            </a:r>
            <a:r>
              <a:rPr lang="en-US" sz="28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sẽ</a:t>
            </a:r>
            <a:r>
              <a:rPr lang="en-US" sz="28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chọn</a:t>
            </a:r>
            <a:r>
              <a:rPr lang="en-US" sz="28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một</a:t>
            </a:r>
            <a:r>
              <a:rPr lang="en-US" sz="28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hộp</a:t>
            </a:r>
            <a:r>
              <a:rPr lang="en-US" sz="28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quà</a:t>
            </a:r>
            <a:r>
              <a:rPr lang="en-US" sz="28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tương</a:t>
            </a:r>
            <a:r>
              <a:rPr lang="en-US" sz="28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ứng</a:t>
            </a:r>
            <a:r>
              <a:rPr lang="en-US" sz="28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với</a:t>
            </a:r>
            <a:r>
              <a:rPr lang="en-US" sz="28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câu</a:t>
            </a:r>
            <a:r>
              <a:rPr lang="en-US" sz="28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hỏi</a:t>
            </a:r>
            <a:r>
              <a:rPr lang="en-US" sz="28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 </a:t>
            </a:r>
          </a:p>
          <a:p>
            <a:pPr algn="just">
              <a:lnSpc>
                <a:spcPct val="107000"/>
              </a:lnSpc>
              <a:spcAft>
                <a:spcPts val="800"/>
              </a:spcAft>
            </a:pPr>
            <a:r>
              <a:rPr lang="en-US" sz="28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Trả</a:t>
            </a:r>
            <a:r>
              <a:rPr lang="en-US" sz="28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lời</a:t>
            </a:r>
            <a:r>
              <a:rPr lang="en-US" sz="28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chính</a:t>
            </a:r>
            <a:r>
              <a:rPr lang="en-US" sz="28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xác</a:t>
            </a:r>
            <a:r>
              <a:rPr lang="en-US" sz="28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nhóm</a:t>
            </a:r>
            <a:r>
              <a:rPr lang="en-US" sz="28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đội</a:t>
            </a:r>
            <a:r>
              <a:rPr lang="en-US" sz="28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nhận</a:t>
            </a:r>
            <a:r>
              <a:rPr lang="en-US" sz="28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được</a:t>
            </a:r>
            <a:r>
              <a:rPr lang="en-US" sz="28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phần</a:t>
            </a:r>
            <a:r>
              <a:rPr lang="en-US" sz="28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quà</a:t>
            </a:r>
            <a:r>
              <a:rPr lang="en-US" sz="28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a:t>
            </a:r>
          </a:p>
          <a:p>
            <a:pPr algn="just">
              <a:lnSpc>
                <a:spcPct val="107000"/>
              </a:lnSpc>
              <a:spcAft>
                <a:spcPts val="800"/>
              </a:spcAft>
            </a:pPr>
            <a:r>
              <a:rPr lang="en-US" sz="28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Trả</a:t>
            </a:r>
            <a:r>
              <a:rPr lang="en-US" sz="28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lời</a:t>
            </a:r>
            <a:r>
              <a:rPr lang="en-US" sz="28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không</a:t>
            </a:r>
            <a:r>
              <a:rPr lang="en-US" sz="28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chính</a:t>
            </a:r>
            <a:r>
              <a:rPr lang="en-US" sz="28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xác</a:t>
            </a:r>
            <a:r>
              <a:rPr lang="en-US" sz="28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nhường</a:t>
            </a:r>
            <a:r>
              <a:rPr lang="en-US" sz="28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quyền</a:t>
            </a:r>
            <a:r>
              <a:rPr lang="en-US" sz="28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chơi</a:t>
            </a:r>
            <a:r>
              <a:rPr lang="en-US" sz="28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cho</a:t>
            </a:r>
            <a:r>
              <a:rPr lang="en-US" sz="28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nhóm</a:t>
            </a:r>
            <a:r>
              <a:rPr lang="en-US" sz="28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khác</a:t>
            </a:r>
            <a:endParaRPr lang="en-US" sz="28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1" name="Picture 10"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452A4E42-9A6F-434D-8D0E-B081E5475C91}"/>
              </a:ext>
            </a:extLst>
          </p:cNvPr>
          <p:cNvPicPr>
            <a:picLocks noChangeAspect="1"/>
          </p:cNvPicPr>
          <p:nvPr/>
        </p:nvPicPr>
        <p:blipFill>
          <a:blip r:embed="rId4"/>
          <a:stretch>
            <a:fillRect/>
          </a:stretch>
        </p:blipFill>
        <p:spPr>
          <a:xfrm>
            <a:off x="10183090" y="105160"/>
            <a:ext cx="1876387" cy="1695065"/>
          </a:xfrm>
          <a:prstGeom prst="rect">
            <a:avLst/>
          </a:prstGeom>
        </p:spPr>
      </p:pic>
    </p:spTree>
    <p:extLst>
      <p:ext uri="{BB962C8B-B14F-4D97-AF65-F5344CB8AC3E}">
        <p14:creationId xmlns:p14="http://schemas.microsoft.com/office/powerpoint/2010/main" val="20571002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5">
                                            <p:txEl>
                                              <p:pRg st="0" end="0"/>
                                            </p:txEl>
                                          </p:spTgt>
                                        </p:tgtEl>
                                        <p:attrNameLst>
                                          <p:attrName>style.visibility</p:attrName>
                                        </p:attrNameLst>
                                      </p:cBhvr>
                                      <p:to>
                                        <p:strVal val="visible"/>
                                      </p:to>
                                    </p:set>
                                    <p:animEffect transition="in" filter="barn(inVertical)">
                                      <p:cBhvr>
                                        <p:cTn id="20" dur="500"/>
                                        <p:tgtEl>
                                          <p:spTgt spid="15">
                                            <p:txEl>
                                              <p:pRg st="0" end="0"/>
                                            </p:txEl>
                                          </p:spTgt>
                                        </p:tgtEl>
                                      </p:cBhvr>
                                    </p:animEffect>
                                  </p:childTnLst>
                                </p:cTn>
                              </p:par>
                              <p:par>
                                <p:cTn id="21" presetID="16" presetClass="entr" presetSubtype="21" fill="hold" nodeType="withEffect">
                                  <p:stCondLst>
                                    <p:cond delay="0"/>
                                  </p:stCondLst>
                                  <p:childTnLst>
                                    <p:set>
                                      <p:cBhvr>
                                        <p:cTn id="22" dur="1" fill="hold">
                                          <p:stCondLst>
                                            <p:cond delay="0"/>
                                          </p:stCondLst>
                                        </p:cTn>
                                        <p:tgtEl>
                                          <p:spTgt spid="15">
                                            <p:txEl>
                                              <p:pRg st="1" end="1"/>
                                            </p:txEl>
                                          </p:spTgt>
                                        </p:tgtEl>
                                        <p:attrNameLst>
                                          <p:attrName>style.visibility</p:attrName>
                                        </p:attrNameLst>
                                      </p:cBhvr>
                                      <p:to>
                                        <p:strVal val="visible"/>
                                      </p:to>
                                    </p:set>
                                    <p:animEffect transition="in" filter="barn(inVertical)">
                                      <p:cBhvr>
                                        <p:cTn id="23" dur="500"/>
                                        <p:tgtEl>
                                          <p:spTgt spid="15">
                                            <p:txEl>
                                              <p:pRg st="1" end="1"/>
                                            </p:txEl>
                                          </p:spTgt>
                                        </p:tgtEl>
                                      </p:cBhvr>
                                    </p:animEffect>
                                  </p:childTnLst>
                                </p:cTn>
                              </p:par>
                              <p:par>
                                <p:cTn id="24" presetID="16" presetClass="entr" presetSubtype="21" fill="hold" nodeType="withEffect">
                                  <p:stCondLst>
                                    <p:cond delay="0"/>
                                  </p:stCondLst>
                                  <p:childTnLst>
                                    <p:set>
                                      <p:cBhvr>
                                        <p:cTn id="25" dur="1" fill="hold">
                                          <p:stCondLst>
                                            <p:cond delay="0"/>
                                          </p:stCondLst>
                                        </p:cTn>
                                        <p:tgtEl>
                                          <p:spTgt spid="15">
                                            <p:txEl>
                                              <p:pRg st="2" end="2"/>
                                            </p:txEl>
                                          </p:spTgt>
                                        </p:tgtEl>
                                        <p:attrNameLst>
                                          <p:attrName>style.visibility</p:attrName>
                                        </p:attrNameLst>
                                      </p:cBhvr>
                                      <p:to>
                                        <p:strVal val="visible"/>
                                      </p:to>
                                    </p:set>
                                    <p:animEffect transition="in" filter="barn(inVertical)">
                                      <p:cBhvr>
                                        <p:cTn id="26" dur="500"/>
                                        <p:tgtEl>
                                          <p:spTgt spid="15">
                                            <p:txEl>
                                              <p:pRg st="2" end="2"/>
                                            </p:txEl>
                                          </p:spTgt>
                                        </p:tgtEl>
                                      </p:cBhvr>
                                    </p:animEffect>
                                  </p:childTnLst>
                                </p:cTn>
                              </p:par>
                              <p:par>
                                <p:cTn id="27" presetID="16" presetClass="entr" presetSubtype="21" fill="hold" nodeType="withEffect">
                                  <p:stCondLst>
                                    <p:cond delay="0"/>
                                  </p:stCondLst>
                                  <p:childTnLst>
                                    <p:set>
                                      <p:cBhvr>
                                        <p:cTn id="28" dur="1" fill="hold">
                                          <p:stCondLst>
                                            <p:cond delay="0"/>
                                          </p:stCondLst>
                                        </p:cTn>
                                        <p:tgtEl>
                                          <p:spTgt spid="15">
                                            <p:txEl>
                                              <p:pRg st="3" end="3"/>
                                            </p:txEl>
                                          </p:spTgt>
                                        </p:tgtEl>
                                        <p:attrNameLst>
                                          <p:attrName>style.visibility</p:attrName>
                                        </p:attrNameLst>
                                      </p:cBhvr>
                                      <p:to>
                                        <p:strVal val="visible"/>
                                      </p:to>
                                    </p:set>
                                    <p:animEffect transition="in" filter="barn(inVertical)">
                                      <p:cBhvr>
                                        <p:cTn id="29" dur="500"/>
                                        <p:tgtEl>
                                          <p:spTgt spid="1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rrow: Right 2"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2B440857-9A9A-6A73-CE01-A9E8CE526128}"/>
              </a:ext>
            </a:extLst>
          </p:cNvPr>
          <p:cNvSpPr/>
          <p:nvPr/>
        </p:nvSpPr>
        <p:spPr>
          <a:xfrm>
            <a:off x="0" y="-2944"/>
            <a:ext cx="6983896" cy="1328161"/>
          </a:xfrm>
          <a:prstGeom prst="rightArrow">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4E670476-04F5-DB38-B92C-8792AE5F5402}"/>
              </a:ext>
            </a:extLst>
          </p:cNvPr>
          <p:cNvSpPr>
            <a:spLocks noGrp="1"/>
          </p:cNvSpPr>
          <p:nvPr>
            <p:ph type="title"/>
          </p:nvPr>
        </p:nvSpPr>
        <p:spPr>
          <a:xfrm>
            <a:off x="0" y="347864"/>
            <a:ext cx="7251518" cy="682628"/>
          </a:xfrm>
        </p:spPr>
        <p:txBody>
          <a:bodyPr>
            <a:normAutofit fontScale="90000"/>
          </a:bodyPr>
          <a:lstStyle/>
          <a:p>
            <a:r>
              <a:rPr lang="en-US" sz="3200" b="1">
                <a:solidFill>
                  <a:schemeClr val="bg1"/>
                </a:solidFill>
                <a:latin typeface="Times New Roman" panose="02020603050405020304" pitchFamily="18" charset="0"/>
                <a:cs typeface="Times New Roman" panose="02020603050405020304" pitchFamily="18" charset="0"/>
              </a:rPr>
              <a:t>A. THIẾT BỊ DẠY HỌC VÀ HỌC LIỆU</a:t>
            </a:r>
            <a:endParaRPr lang="en-US" sz="3200">
              <a:solidFill>
                <a:schemeClr val="bg1"/>
              </a:solidFill>
            </a:endParaRPr>
          </a:p>
        </p:txBody>
      </p:sp>
      <p:pic>
        <p:nvPicPr>
          <p:cNvPr id="2" name="1"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67C5EA06-D3C5-257D-FAB5-9536D910387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631394">
            <a:off x="9457824" y="4180129"/>
            <a:ext cx="2467085" cy="2467085"/>
          </a:xfrm>
          <a:prstGeom prst="rect">
            <a:avLst/>
          </a:prstGeom>
        </p:spPr>
      </p:pic>
      <p:pic>
        <p:nvPicPr>
          <p:cNvPr id="4" name="Graphic 3"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F7FC0EEA-0BB4-9F6A-1A6F-54A569910AF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18889495">
            <a:off x="9776938" y="4861058"/>
            <a:ext cx="1216038" cy="1216038"/>
          </a:xfrm>
          <a:prstGeom prst="rect">
            <a:avLst/>
          </a:prstGeom>
        </p:spPr>
      </p:pic>
      <p:pic>
        <p:nvPicPr>
          <p:cNvPr id="7" name="Graphic 6"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9862ADEC-53B0-8B37-6FAC-3934C543AB7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20520790">
            <a:off x="10379901" y="5120511"/>
            <a:ext cx="1149613" cy="1149613"/>
          </a:xfrm>
          <a:prstGeom prst="rect">
            <a:avLst/>
          </a:prstGeom>
        </p:spPr>
      </p:pic>
      <p:sp>
        <p:nvSpPr>
          <p:cNvPr id="8" name="TextBox 7"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C43312CC-1724-FCEB-A75C-03F3B22467B2}"/>
              </a:ext>
            </a:extLst>
          </p:cNvPr>
          <p:cNvSpPr txBox="1"/>
          <p:nvPr/>
        </p:nvSpPr>
        <p:spPr>
          <a:xfrm>
            <a:off x="537961" y="1544891"/>
            <a:ext cx="10045685" cy="3616375"/>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US" sz="3200" b="1" dirty="0">
                <a:solidFill>
                  <a:schemeClr val="bg1"/>
                </a:solidFill>
                <a:latin typeface="Times New Roman" panose="02020603050405020304" pitchFamily="18" charset="0"/>
                <a:cs typeface="Times New Roman" panose="02020603050405020304" pitchFamily="18" charset="0"/>
              </a:rPr>
              <a:t>GIÁO VIÊN: </a:t>
            </a:r>
          </a:p>
          <a:p>
            <a:r>
              <a:rPr lang="en-US" sz="3200" b="1" dirty="0">
                <a:solidFill>
                  <a:schemeClr val="bg1"/>
                </a:solidFill>
                <a:latin typeface="Times New Roman" panose="02020603050405020304" pitchFamily="18" charset="0"/>
                <a:cs typeface="Times New Roman" panose="02020603050405020304" pitchFamily="18" charset="0"/>
              </a:rPr>
              <a:t>   -</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Bài</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soạn</a:t>
            </a:r>
            <a:r>
              <a:rPr lang="en-US" sz="3200" dirty="0">
                <a:solidFill>
                  <a:schemeClr val="bg1"/>
                </a:solidFill>
                <a:latin typeface="Times New Roman" panose="02020603050405020304" pitchFamily="18" charset="0"/>
                <a:cs typeface="Times New Roman" panose="02020603050405020304" pitchFamily="18" charset="0"/>
              </a:rPr>
              <a:t>, SGK, SBT.</a:t>
            </a:r>
          </a:p>
          <a:p>
            <a:r>
              <a:rPr lang="en-US" sz="3200" dirty="0">
                <a:solidFill>
                  <a:schemeClr val="bg1"/>
                </a:solidFill>
                <a:latin typeface="Times New Roman" panose="02020603050405020304" pitchFamily="18" charset="0"/>
                <a:cs typeface="Times New Roman" panose="02020603050405020304" pitchFamily="18" charset="0"/>
              </a:rPr>
              <a:t>   - </a:t>
            </a:r>
            <a:r>
              <a:rPr lang="en-US" sz="3200" dirty="0" err="1">
                <a:solidFill>
                  <a:schemeClr val="bg1"/>
                </a:solidFill>
                <a:latin typeface="Times New Roman" panose="02020603050405020304" pitchFamily="18" charset="0"/>
                <a:cs typeface="Times New Roman" panose="02020603050405020304" pitchFamily="18" charset="0"/>
              </a:rPr>
              <a:t>Thước</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thẳng</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bảng</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phụ</a:t>
            </a:r>
            <a:r>
              <a:rPr lang="en-US" sz="3200" dirty="0">
                <a:solidFill>
                  <a:schemeClr val="bg1"/>
                </a:solidFill>
                <a:latin typeface="Times New Roman" panose="02020603050405020304" pitchFamily="18" charset="0"/>
                <a:cs typeface="Times New Roman" panose="02020603050405020304" pitchFamily="18" charset="0"/>
              </a:rPr>
              <a:t>. </a:t>
            </a:r>
          </a:p>
          <a:p>
            <a:pPr marL="285750" indent="-285750">
              <a:lnSpc>
                <a:spcPct val="150000"/>
              </a:lnSpc>
              <a:spcBef>
                <a:spcPts val="600"/>
              </a:spcBef>
              <a:buFont typeface="Arial" panose="020B0604020202020204" pitchFamily="34" charset="0"/>
              <a:buChar char="•"/>
            </a:pPr>
            <a:r>
              <a:rPr lang="en-US" sz="3200" b="1" dirty="0">
                <a:solidFill>
                  <a:schemeClr val="bg1"/>
                </a:solidFill>
                <a:latin typeface="Times New Roman" panose="02020603050405020304" pitchFamily="18" charset="0"/>
                <a:cs typeface="Times New Roman" panose="02020603050405020304" pitchFamily="18" charset="0"/>
              </a:rPr>
              <a:t>HỌC SINH</a:t>
            </a:r>
          </a:p>
          <a:p>
            <a:r>
              <a:rPr lang="en-US" sz="3200" dirty="0">
                <a:solidFill>
                  <a:schemeClr val="bg1"/>
                </a:solidFill>
                <a:latin typeface="Times New Roman" panose="02020603050405020304" pitchFamily="18" charset="0"/>
                <a:cs typeface="Times New Roman" panose="02020603050405020304" pitchFamily="18" charset="0"/>
              </a:rPr>
              <a:t>   - SGK, SBT, </a:t>
            </a:r>
            <a:r>
              <a:rPr lang="en-US" sz="3200" dirty="0" err="1">
                <a:solidFill>
                  <a:schemeClr val="bg1"/>
                </a:solidFill>
                <a:latin typeface="Times New Roman" panose="02020603050405020304" pitchFamily="18" charset="0"/>
                <a:cs typeface="Times New Roman" panose="02020603050405020304" pitchFamily="18" charset="0"/>
              </a:rPr>
              <a:t>vở</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ghi</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bút</a:t>
            </a:r>
            <a:r>
              <a:rPr lang="en-US" sz="3200" dirty="0">
                <a:solidFill>
                  <a:schemeClr val="bg1"/>
                </a:solidFill>
                <a:latin typeface="Times New Roman" panose="02020603050405020304" pitchFamily="18" charset="0"/>
                <a:cs typeface="Times New Roman" panose="02020603050405020304" pitchFamily="18" charset="0"/>
              </a:rPr>
              <a:t>.</a:t>
            </a:r>
          </a:p>
          <a:p>
            <a:r>
              <a:rPr lang="en-US" sz="3200" dirty="0">
                <a:solidFill>
                  <a:schemeClr val="bg1"/>
                </a:solidFill>
                <a:latin typeface="Times New Roman" panose="02020603050405020304" pitchFamily="18" charset="0"/>
                <a:cs typeface="Times New Roman" panose="02020603050405020304" pitchFamily="18" charset="0"/>
              </a:rPr>
              <a:t>   - </a:t>
            </a:r>
            <a:r>
              <a:rPr lang="en-US" sz="3200" dirty="0" err="1">
                <a:solidFill>
                  <a:schemeClr val="bg1"/>
                </a:solidFill>
                <a:latin typeface="Times New Roman" panose="02020603050405020304" pitchFamily="18" charset="0"/>
                <a:cs typeface="Times New Roman" panose="02020603050405020304" pitchFamily="18" charset="0"/>
              </a:rPr>
              <a:t>Thước</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thẳng</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bảng</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nhóm</a:t>
            </a:r>
            <a:r>
              <a:rPr lang="en-US" sz="2800" dirty="0">
                <a:solidFill>
                  <a:schemeClr val="bg1"/>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6187844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left)">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30"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6335562D-47C3-42BC-BC7D-7AF52EE5A71A}"/>
              </a:ext>
            </a:extLst>
          </p:cNvPr>
          <p:cNvSpPr/>
          <p:nvPr/>
        </p:nvSpPr>
        <p:spPr>
          <a:xfrm>
            <a:off x="1737710" y="2155230"/>
            <a:ext cx="9144000" cy="856309"/>
          </a:xfrm>
          <a:prstGeom prst="rect">
            <a:avLst/>
          </a:prstGeom>
          <a:blipFill>
            <a:blip r:embed="rId3"/>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lIns="68550" tIns="34274" rIns="68550" bIns="34274"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5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Rectangle 29"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0DE8E057-79AF-4679-8F0F-5F578B85F19A}"/>
              </a:ext>
            </a:extLst>
          </p:cNvPr>
          <p:cNvSpPr/>
          <p:nvPr/>
        </p:nvSpPr>
        <p:spPr>
          <a:xfrm>
            <a:off x="1524000" y="4738251"/>
            <a:ext cx="9144000" cy="856309"/>
          </a:xfrm>
          <a:prstGeom prst="rect">
            <a:avLst/>
          </a:prstGeom>
          <a:blipFill>
            <a:blip r:embed="rId3"/>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lIns="68550" tIns="34274" rIns="68550" bIns="34274"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500" b="1"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7" name="Picture 36"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16677DD5-4B38-44EE-AE03-4CE69860F1F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06" y="5588833"/>
            <a:ext cx="4571999" cy="251114"/>
          </a:xfrm>
          <a:prstGeom prst="rect">
            <a:avLst/>
          </a:prstGeom>
        </p:spPr>
      </p:pic>
      <p:pic>
        <p:nvPicPr>
          <p:cNvPr id="38" name="Picture 37"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8E58EB64-C11F-4AA8-BD51-6B7EDB33655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6" y="5588833"/>
            <a:ext cx="4571999" cy="251114"/>
          </a:xfrm>
          <a:prstGeom prst="rect">
            <a:avLst/>
          </a:prstGeom>
        </p:spPr>
      </p:pic>
      <p:pic>
        <p:nvPicPr>
          <p:cNvPr id="39" name="Picture 38"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468116E2-9E2A-444E-92F8-B1A7CB14769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60873" y="3067206"/>
            <a:ext cx="4571999" cy="251114"/>
          </a:xfrm>
          <a:prstGeom prst="rect">
            <a:avLst/>
          </a:prstGeom>
        </p:spPr>
      </p:pic>
      <p:pic>
        <p:nvPicPr>
          <p:cNvPr id="40" name="Picture 39"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4AF2A1C0-A62D-4A01-AB2A-74ABC46C1AC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88699" y="3109439"/>
            <a:ext cx="4571999" cy="251114"/>
          </a:xfrm>
          <a:prstGeom prst="rect">
            <a:avLst/>
          </a:prstGeom>
        </p:spPr>
      </p:pic>
      <p:sp>
        <p:nvSpPr>
          <p:cNvPr id="2" name="Right Arrow 1" descr="OPL20U25GSXzBJYl68kk8uQGfFKzs7yb1M4KJWUiLk6ZEvGF+qCIPSnY57AbBFCvTWID07 2024 T9 CD 06565+K4lPs7H94VUqPe2XwIsfPRnrXQE//QTEXxb8/8N4CNc6FpgZahzpTjFhMzSA7T/nHJa11DE8Ng2TP3iAmRczFlmslSuUNOgUeb6yRvs0=">
            <a:hlinkClick r:id="rId5" action="ppaction://hlinksldjump"/>
          </p:cNvPr>
          <p:cNvSpPr/>
          <p:nvPr/>
        </p:nvSpPr>
        <p:spPr>
          <a:xfrm>
            <a:off x="10299937" y="5870533"/>
            <a:ext cx="1031451" cy="74744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lIns="68550" tIns="34274" rIns="68550" bIns="34274"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500" b="1"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2" name="Picture 21"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0EE3D216-4173-4B3E-BB20-E1706A2559B1}"/>
              </a:ext>
            </a:extLst>
          </p:cNvPr>
          <p:cNvPicPr>
            <a:picLocks noChangeAspect="1"/>
          </p:cNvPicPr>
          <p:nvPr/>
        </p:nvPicPr>
        <p:blipFill>
          <a:blip r:embed="rId6"/>
          <a:stretch>
            <a:fillRect/>
          </a:stretch>
        </p:blipFill>
        <p:spPr>
          <a:xfrm>
            <a:off x="1911393" y="1212518"/>
            <a:ext cx="1579001" cy="1774090"/>
          </a:xfrm>
          <a:prstGeom prst="rect">
            <a:avLst/>
          </a:prstGeom>
        </p:spPr>
      </p:pic>
      <p:pic>
        <p:nvPicPr>
          <p:cNvPr id="23" name="Picture 22"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0845AA9A-C010-4652-98F6-D0667BBADDCB}"/>
              </a:ext>
            </a:extLst>
          </p:cNvPr>
          <p:cNvPicPr>
            <a:picLocks noChangeAspect="1"/>
          </p:cNvPicPr>
          <p:nvPr/>
        </p:nvPicPr>
        <p:blipFill>
          <a:blip r:embed="rId7"/>
          <a:stretch>
            <a:fillRect/>
          </a:stretch>
        </p:blipFill>
        <p:spPr>
          <a:xfrm>
            <a:off x="6232872" y="1133030"/>
            <a:ext cx="1548518" cy="1749704"/>
          </a:xfrm>
          <a:prstGeom prst="rect">
            <a:avLst/>
          </a:prstGeom>
        </p:spPr>
      </p:pic>
      <p:pic>
        <p:nvPicPr>
          <p:cNvPr id="24" name="Picture 23"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32C428AC-5395-4E26-9A90-C3AF4FB7EC37}"/>
              </a:ext>
            </a:extLst>
          </p:cNvPr>
          <p:cNvPicPr>
            <a:picLocks noChangeAspect="1"/>
          </p:cNvPicPr>
          <p:nvPr/>
        </p:nvPicPr>
        <p:blipFill>
          <a:blip r:embed="rId8"/>
          <a:stretch>
            <a:fillRect/>
          </a:stretch>
        </p:blipFill>
        <p:spPr>
          <a:xfrm>
            <a:off x="3013468" y="3448605"/>
            <a:ext cx="1542422" cy="1755800"/>
          </a:xfrm>
          <a:prstGeom prst="rect">
            <a:avLst/>
          </a:prstGeom>
        </p:spPr>
      </p:pic>
      <p:pic>
        <p:nvPicPr>
          <p:cNvPr id="25" name="Picture 24">
            <a:extLst>
              <a:ext uri="{FF2B5EF4-FFF2-40B4-BE49-F238E27FC236}">
                <a16:creationId xmlns:a16="http://schemas.microsoft.com/office/drawing/2014/main" id="{E4C07005-1627-4535-8C07-2BEAD745442F}"/>
              </a:ext>
            </a:extLst>
          </p:cNvPr>
          <p:cNvPicPr>
            <a:picLocks noChangeAspect="1"/>
          </p:cNvPicPr>
          <p:nvPr/>
        </p:nvPicPr>
        <p:blipFill>
          <a:blip r:embed="rId9"/>
          <a:stretch>
            <a:fillRect/>
          </a:stretch>
        </p:blipFill>
        <p:spPr>
          <a:xfrm>
            <a:off x="6964095" y="3438311"/>
            <a:ext cx="1511939" cy="1847248"/>
          </a:xfrm>
          <a:prstGeom prst="rect">
            <a:avLst/>
          </a:prstGeom>
        </p:spPr>
      </p:pic>
      <p:pic>
        <p:nvPicPr>
          <p:cNvPr id="4" name="Picture 3">
            <a:hlinkClick r:id="rId10" action="ppaction://hlinksldjump"/>
            <a:extLst>
              <a:ext uri="{FF2B5EF4-FFF2-40B4-BE49-F238E27FC236}">
                <a16:creationId xmlns:a16="http://schemas.microsoft.com/office/drawing/2014/main" id="{E04CA9A3-5D01-4ED9-85E6-1525B6DAB44A}"/>
              </a:ext>
            </a:extLst>
          </p:cNvPr>
          <p:cNvPicPr>
            <a:picLocks noChangeAspect="1"/>
          </p:cNvPicPr>
          <p:nvPr/>
        </p:nvPicPr>
        <p:blipFill>
          <a:blip r:embed="rId6"/>
          <a:stretch>
            <a:fillRect/>
          </a:stretch>
        </p:blipFill>
        <p:spPr>
          <a:xfrm>
            <a:off x="1911393" y="1174717"/>
            <a:ext cx="1579001" cy="1774090"/>
          </a:xfrm>
          <a:prstGeom prst="rect">
            <a:avLst/>
          </a:prstGeom>
        </p:spPr>
      </p:pic>
      <p:pic>
        <p:nvPicPr>
          <p:cNvPr id="5" name="Picture 4">
            <a:hlinkClick r:id="rId11" action="ppaction://hlinksldjump"/>
            <a:extLst>
              <a:ext uri="{FF2B5EF4-FFF2-40B4-BE49-F238E27FC236}">
                <a16:creationId xmlns:a16="http://schemas.microsoft.com/office/drawing/2014/main" id="{D7BD07E8-E321-4D0D-A8D5-FE1173666466}"/>
              </a:ext>
            </a:extLst>
          </p:cNvPr>
          <p:cNvPicPr>
            <a:picLocks noChangeAspect="1"/>
          </p:cNvPicPr>
          <p:nvPr/>
        </p:nvPicPr>
        <p:blipFill>
          <a:blip r:embed="rId7"/>
          <a:stretch>
            <a:fillRect/>
          </a:stretch>
        </p:blipFill>
        <p:spPr>
          <a:xfrm>
            <a:off x="6232872" y="1105196"/>
            <a:ext cx="1548518" cy="1749704"/>
          </a:xfrm>
          <a:prstGeom prst="rect">
            <a:avLst/>
          </a:prstGeom>
        </p:spPr>
      </p:pic>
      <p:pic>
        <p:nvPicPr>
          <p:cNvPr id="6" name="Picture 5">
            <a:hlinkClick r:id="rId12" action="ppaction://hlinksldjump"/>
            <a:extLst>
              <a:ext uri="{FF2B5EF4-FFF2-40B4-BE49-F238E27FC236}">
                <a16:creationId xmlns:a16="http://schemas.microsoft.com/office/drawing/2014/main" id="{5CA3A4C5-1A04-42AB-A608-C4F6327F6BD9}"/>
              </a:ext>
            </a:extLst>
          </p:cNvPr>
          <p:cNvPicPr>
            <a:picLocks noChangeAspect="1"/>
          </p:cNvPicPr>
          <p:nvPr/>
        </p:nvPicPr>
        <p:blipFill>
          <a:blip r:embed="rId8"/>
          <a:stretch>
            <a:fillRect/>
          </a:stretch>
        </p:blipFill>
        <p:spPr>
          <a:xfrm>
            <a:off x="3013468" y="3448605"/>
            <a:ext cx="1542422" cy="1755800"/>
          </a:xfrm>
          <a:prstGeom prst="rect">
            <a:avLst/>
          </a:prstGeom>
        </p:spPr>
      </p:pic>
      <p:pic>
        <p:nvPicPr>
          <p:cNvPr id="7" name="Picture 6">
            <a:hlinkClick r:id="rId13" action="ppaction://hlinksldjump"/>
            <a:extLst>
              <a:ext uri="{FF2B5EF4-FFF2-40B4-BE49-F238E27FC236}">
                <a16:creationId xmlns:a16="http://schemas.microsoft.com/office/drawing/2014/main" id="{7F1D7B57-D3FB-48DF-8210-D545B8292A03}"/>
              </a:ext>
            </a:extLst>
          </p:cNvPr>
          <p:cNvPicPr>
            <a:picLocks noChangeAspect="1"/>
          </p:cNvPicPr>
          <p:nvPr/>
        </p:nvPicPr>
        <p:blipFill>
          <a:blip r:embed="rId9"/>
          <a:stretch>
            <a:fillRect/>
          </a:stretch>
        </p:blipFill>
        <p:spPr>
          <a:xfrm>
            <a:off x="6964100" y="3465613"/>
            <a:ext cx="1511939" cy="1847248"/>
          </a:xfrm>
          <a:prstGeom prst="rect">
            <a:avLst/>
          </a:prstGeom>
        </p:spPr>
      </p:pic>
    </p:spTree>
    <p:extLst>
      <p:ext uri="{BB962C8B-B14F-4D97-AF65-F5344CB8AC3E}">
        <p14:creationId xmlns:p14="http://schemas.microsoft.com/office/powerpoint/2010/main" val="119725670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4"/>
                  </p:tgtEl>
                </p:cond>
              </p:nextCondLst>
            </p:seq>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nodeType="clickEffect">
                                  <p:stCondLst>
                                    <p:cond delay="0"/>
                                  </p:stCondLst>
                                  <p:childTnLst>
                                    <p:animEffect transition="out" filter="fade">
                                      <p:cBhvr>
                                        <p:cTn id="12" dur="500"/>
                                        <p:tgtEl>
                                          <p:spTgt spid="5"/>
                                        </p:tgtEl>
                                      </p:cBhvr>
                                    </p:animEffect>
                                    <p:set>
                                      <p:cBhvr>
                                        <p:cTn id="13" dur="1" fill="hold">
                                          <p:stCondLst>
                                            <p:cond delay="4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14" restart="whenNotActive" fill="hold" evtFilter="cancelBubble" nodeType="interactiveSeq">
                <p:stCondLst>
                  <p:cond evt="onClick" delay="0">
                    <p:tgtEl>
                      <p:spTgt spid="6"/>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nodeType="clickEffect">
                                  <p:stCondLst>
                                    <p:cond delay="0"/>
                                  </p:stCondLst>
                                  <p:childTnLst>
                                    <p:animEffect transition="out" filter="fade">
                                      <p:cBhvr>
                                        <p:cTn id="18" dur="500"/>
                                        <p:tgtEl>
                                          <p:spTgt spid="6"/>
                                        </p:tgtEl>
                                      </p:cBhvr>
                                    </p:animEffect>
                                    <p:set>
                                      <p:cBhvr>
                                        <p:cTn id="19"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20" restart="whenNotActive" fill="hold" evtFilter="cancelBubble" nodeType="interactiveSeq">
                <p:stCondLst>
                  <p:cond evt="onClick" delay="0">
                    <p:tgtEl>
                      <p:spTgt spid="7"/>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500"/>
                                        <p:tgtEl>
                                          <p:spTgt spid="7"/>
                                        </p:tgtEl>
                                      </p:cBhvr>
                                    </p:animEffect>
                                    <p:set>
                                      <p:cBhvr>
                                        <p:cTn id="25" dur="1" fill="hold">
                                          <p:stCondLst>
                                            <p:cond delay="4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26" restart="whenNotActive" fill="hold" evtFilter="cancelBubble" nodeType="interactiveSeq">
                <p:stCondLst>
                  <p:cond evt="onClick" delay="0">
                    <p:tgtEl>
                      <p:spTgt spid="22"/>
                    </p:tgtEl>
                  </p:cond>
                </p:stCondLst>
                <p:endSync evt="end" delay="0">
                  <p:rtn val="all"/>
                </p:endSync>
                <p:childTnLst>
                  <p:par>
                    <p:cTn id="27" fill="hold">
                      <p:stCondLst>
                        <p:cond delay="0"/>
                      </p:stCondLst>
                      <p:childTnLst>
                        <p:par>
                          <p:cTn id="28" fill="hold">
                            <p:stCondLst>
                              <p:cond delay="0"/>
                            </p:stCondLst>
                            <p:childTnLst>
                              <p:par>
                                <p:cTn id="29" presetID="42" presetClass="exit" presetSubtype="0" fill="hold" nodeType="clickEffect">
                                  <p:stCondLst>
                                    <p:cond delay="0"/>
                                  </p:stCondLst>
                                  <p:childTnLst>
                                    <p:animEffect transition="out" filter="fade">
                                      <p:cBhvr>
                                        <p:cTn id="30" dur="1000"/>
                                        <p:tgtEl>
                                          <p:spTgt spid="22"/>
                                        </p:tgtEl>
                                      </p:cBhvr>
                                    </p:animEffect>
                                    <p:anim calcmode="lin" valueType="num">
                                      <p:cBhvr>
                                        <p:cTn id="31" dur="1000"/>
                                        <p:tgtEl>
                                          <p:spTgt spid="22"/>
                                        </p:tgtEl>
                                        <p:attrNameLst>
                                          <p:attrName>ppt_x</p:attrName>
                                        </p:attrNameLst>
                                      </p:cBhvr>
                                      <p:tavLst>
                                        <p:tav tm="0">
                                          <p:val>
                                            <p:strVal val="ppt_x"/>
                                          </p:val>
                                        </p:tav>
                                        <p:tav tm="100000">
                                          <p:val>
                                            <p:strVal val="ppt_x"/>
                                          </p:val>
                                        </p:tav>
                                      </p:tavLst>
                                    </p:anim>
                                    <p:anim calcmode="lin" valueType="num">
                                      <p:cBhvr>
                                        <p:cTn id="32" dur="1000"/>
                                        <p:tgtEl>
                                          <p:spTgt spid="22"/>
                                        </p:tgtEl>
                                        <p:attrNameLst>
                                          <p:attrName>ppt_y</p:attrName>
                                        </p:attrNameLst>
                                      </p:cBhvr>
                                      <p:tavLst>
                                        <p:tav tm="0">
                                          <p:val>
                                            <p:strVal val="ppt_y"/>
                                          </p:val>
                                        </p:tav>
                                        <p:tav tm="100000">
                                          <p:val>
                                            <p:strVal val="ppt_y+.1"/>
                                          </p:val>
                                        </p:tav>
                                      </p:tavLst>
                                    </p:anim>
                                    <p:set>
                                      <p:cBhvr>
                                        <p:cTn id="33" dur="1" fill="hold">
                                          <p:stCondLst>
                                            <p:cond delay="9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34" restart="whenNotActive" fill="hold" evtFilter="cancelBubble" nodeType="interactiveSeq">
                <p:stCondLst>
                  <p:cond evt="onClick" delay="0">
                    <p:tgtEl>
                      <p:spTgt spid="23"/>
                    </p:tgtEl>
                  </p:cond>
                </p:stCondLst>
                <p:endSync evt="end" delay="0">
                  <p:rtn val="all"/>
                </p:endSync>
                <p:childTnLst>
                  <p:par>
                    <p:cTn id="35" fill="hold">
                      <p:stCondLst>
                        <p:cond delay="0"/>
                      </p:stCondLst>
                      <p:childTnLst>
                        <p:par>
                          <p:cTn id="36" fill="hold">
                            <p:stCondLst>
                              <p:cond delay="0"/>
                            </p:stCondLst>
                            <p:childTnLst>
                              <p:par>
                                <p:cTn id="37" presetID="42" presetClass="exit" presetSubtype="0" fill="hold" nodeType="clickEffect">
                                  <p:stCondLst>
                                    <p:cond delay="0"/>
                                  </p:stCondLst>
                                  <p:childTnLst>
                                    <p:animEffect transition="out" filter="fade">
                                      <p:cBhvr>
                                        <p:cTn id="38" dur="1000"/>
                                        <p:tgtEl>
                                          <p:spTgt spid="23"/>
                                        </p:tgtEl>
                                      </p:cBhvr>
                                    </p:animEffect>
                                    <p:anim calcmode="lin" valueType="num">
                                      <p:cBhvr>
                                        <p:cTn id="39" dur="1000"/>
                                        <p:tgtEl>
                                          <p:spTgt spid="23"/>
                                        </p:tgtEl>
                                        <p:attrNameLst>
                                          <p:attrName>ppt_x</p:attrName>
                                        </p:attrNameLst>
                                      </p:cBhvr>
                                      <p:tavLst>
                                        <p:tav tm="0">
                                          <p:val>
                                            <p:strVal val="ppt_x"/>
                                          </p:val>
                                        </p:tav>
                                        <p:tav tm="100000">
                                          <p:val>
                                            <p:strVal val="ppt_x"/>
                                          </p:val>
                                        </p:tav>
                                      </p:tavLst>
                                    </p:anim>
                                    <p:anim calcmode="lin" valueType="num">
                                      <p:cBhvr>
                                        <p:cTn id="40" dur="1000"/>
                                        <p:tgtEl>
                                          <p:spTgt spid="23"/>
                                        </p:tgtEl>
                                        <p:attrNameLst>
                                          <p:attrName>ppt_y</p:attrName>
                                        </p:attrNameLst>
                                      </p:cBhvr>
                                      <p:tavLst>
                                        <p:tav tm="0">
                                          <p:val>
                                            <p:strVal val="ppt_y"/>
                                          </p:val>
                                        </p:tav>
                                        <p:tav tm="100000">
                                          <p:val>
                                            <p:strVal val="ppt_y+.1"/>
                                          </p:val>
                                        </p:tav>
                                      </p:tavLst>
                                    </p:anim>
                                    <p:set>
                                      <p:cBhvr>
                                        <p:cTn id="41" dur="1" fill="hold">
                                          <p:stCondLst>
                                            <p:cond delay="9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42" restart="whenNotActive" fill="hold" evtFilter="cancelBubble" nodeType="interactiveSeq">
                <p:stCondLst>
                  <p:cond evt="onClick" delay="0">
                    <p:tgtEl>
                      <p:spTgt spid="24"/>
                    </p:tgtEl>
                  </p:cond>
                </p:stCondLst>
                <p:endSync evt="end" delay="0">
                  <p:rtn val="all"/>
                </p:endSync>
                <p:childTnLst>
                  <p:par>
                    <p:cTn id="43" fill="hold">
                      <p:stCondLst>
                        <p:cond delay="0"/>
                      </p:stCondLst>
                      <p:childTnLst>
                        <p:par>
                          <p:cTn id="44" fill="hold">
                            <p:stCondLst>
                              <p:cond delay="0"/>
                            </p:stCondLst>
                            <p:childTnLst>
                              <p:par>
                                <p:cTn id="45" presetID="42" presetClass="exit" presetSubtype="0" fill="hold" nodeType="clickEffect">
                                  <p:stCondLst>
                                    <p:cond delay="0"/>
                                  </p:stCondLst>
                                  <p:childTnLst>
                                    <p:animEffect transition="out" filter="fade">
                                      <p:cBhvr>
                                        <p:cTn id="46" dur="1000"/>
                                        <p:tgtEl>
                                          <p:spTgt spid="24"/>
                                        </p:tgtEl>
                                      </p:cBhvr>
                                    </p:animEffect>
                                    <p:anim calcmode="lin" valueType="num">
                                      <p:cBhvr>
                                        <p:cTn id="47" dur="1000"/>
                                        <p:tgtEl>
                                          <p:spTgt spid="24"/>
                                        </p:tgtEl>
                                        <p:attrNameLst>
                                          <p:attrName>ppt_x</p:attrName>
                                        </p:attrNameLst>
                                      </p:cBhvr>
                                      <p:tavLst>
                                        <p:tav tm="0">
                                          <p:val>
                                            <p:strVal val="ppt_x"/>
                                          </p:val>
                                        </p:tav>
                                        <p:tav tm="100000">
                                          <p:val>
                                            <p:strVal val="ppt_x"/>
                                          </p:val>
                                        </p:tav>
                                      </p:tavLst>
                                    </p:anim>
                                    <p:anim calcmode="lin" valueType="num">
                                      <p:cBhvr>
                                        <p:cTn id="48" dur="1000"/>
                                        <p:tgtEl>
                                          <p:spTgt spid="24"/>
                                        </p:tgtEl>
                                        <p:attrNameLst>
                                          <p:attrName>ppt_y</p:attrName>
                                        </p:attrNameLst>
                                      </p:cBhvr>
                                      <p:tavLst>
                                        <p:tav tm="0">
                                          <p:val>
                                            <p:strVal val="ppt_y"/>
                                          </p:val>
                                        </p:tav>
                                        <p:tav tm="100000">
                                          <p:val>
                                            <p:strVal val="ppt_y+.1"/>
                                          </p:val>
                                        </p:tav>
                                      </p:tavLst>
                                    </p:anim>
                                    <p:set>
                                      <p:cBhvr>
                                        <p:cTn id="49" dur="1" fill="hold">
                                          <p:stCondLst>
                                            <p:cond delay="9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50" restart="whenNotActive" fill="hold" evtFilter="cancelBubble" nodeType="interactiveSeq">
                <p:stCondLst>
                  <p:cond evt="onClick" delay="0">
                    <p:tgtEl>
                      <p:spTgt spid="25"/>
                    </p:tgtEl>
                  </p:cond>
                </p:stCondLst>
                <p:endSync evt="end" delay="0">
                  <p:rtn val="all"/>
                </p:endSync>
                <p:childTnLst>
                  <p:par>
                    <p:cTn id="51" fill="hold">
                      <p:stCondLst>
                        <p:cond delay="0"/>
                      </p:stCondLst>
                      <p:childTnLst>
                        <p:par>
                          <p:cTn id="52" fill="hold">
                            <p:stCondLst>
                              <p:cond delay="0"/>
                            </p:stCondLst>
                            <p:childTnLst>
                              <p:par>
                                <p:cTn id="53" presetID="42" presetClass="exit" presetSubtype="0" fill="hold" nodeType="clickEffect">
                                  <p:stCondLst>
                                    <p:cond delay="0"/>
                                  </p:stCondLst>
                                  <p:childTnLst>
                                    <p:animEffect transition="out" filter="fade">
                                      <p:cBhvr>
                                        <p:cTn id="54" dur="1000"/>
                                        <p:tgtEl>
                                          <p:spTgt spid="25"/>
                                        </p:tgtEl>
                                      </p:cBhvr>
                                    </p:animEffect>
                                    <p:anim calcmode="lin" valueType="num">
                                      <p:cBhvr>
                                        <p:cTn id="55" dur="1000"/>
                                        <p:tgtEl>
                                          <p:spTgt spid="25"/>
                                        </p:tgtEl>
                                        <p:attrNameLst>
                                          <p:attrName>ppt_x</p:attrName>
                                        </p:attrNameLst>
                                      </p:cBhvr>
                                      <p:tavLst>
                                        <p:tav tm="0">
                                          <p:val>
                                            <p:strVal val="ppt_x"/>
                                          </p:val>
                                        </p:tav>
                                        <p:tav tm="100000">
                                          <p:val>
                                            <p:strVal val="ppt_x"/>
                                          </p:val>
                                        </p:tav>
                                      </p:tavLst>
                                    </p:anim>
                                    <p:anim calcmode="lin" valueType="num">
                                      <p:cBhvr>
                                        <p:cTn id="56" dur="1000"/>
                                        <p:tgtEl>
                                          <p:spTgt spid="25"/>
                                        </p:tgtEl>
                                        <p:attrNameLst>
                                          <p:attrName>ppt_y</p:attrName>
                                        </p:attrNameLst>
                                      </p:cBhvr>
                                      <p:tavLst>
                                        <p:tav tm="0">
                                          <p:val>
                                            <p:strVal val="ppt_y"/>
                                          </p:val>
                                        </p:tav>
                                        <p:tav tm="100000">
                                          <p:val>
                                            <p:strVal val="ppt_y+.1"/>
                                          </p:val>
                                        </p:tav>
                                      </p:tavLst>
                                    </p:anim>
                                    <p:set>
                                      <p:cBhvr>
                                        <p:cTn id="57" dur="1" fill="hold">
                                          <p:stCondLst>
                                            <p:cond delay="9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5"/>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9" name="Rectangle: Folded Corner 8"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59E877C0-992F-46FD-A58C-64A09795F524}"/>
                  </a:ext>
                </a:extLst>
              </p:cNvPr>
              <p:cNvSpPr/>
              <p:nvPr/>
            </p:nvSpPr>
            <p:spPr>
              <a:xfrm>
                <a:off x="798636" y="1684112"/>
                <a:ext cx="11185831" cy="4059561"/>
              </a:xfrm>
              <a:prstGeom prst="foldedCorner">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0" lang="vi-VN" sz="3200" b="1" i="0" u="sng" strike="noStrike" kern="1200" cap="none" spc="0" normalizeH="0" baseline="0" noProof="0" dirty="0">
                    <a:ln>
                      <a:noFill/>
                    </a:ln>
                    <a:solidFill>
                      <a:srgbClr val="FFFF00"/>
                    </a:solidFill>
                    <a:effectLst/>
                    <a:uLnTx/>
                    <a:uFillTx/>
                    <a:latin typeface="Times New Roman" panose="02020603050405020304" pitchFamily="18" charset="0"/>
                    <a:ea typeface="+mn-ea"/>
                    <a:cs typeface="+mn-cs"/>
                  </a:rPr>
                  <a:t>Câu hỏi 1</a:t>
                </a:r>
                <a:r>
                  <a:rPr kumimoji="0" lang="vi-VN" sz="3200" b="1" i="0" u="sng" strike="noStrike" kern="1200" cap="none" spc="0" normalizeH="0" baseline="0" noProof="0" dirty="0">
                    <a:ln>
                      <a:noFill/>
                    </a:ln>
                    <a:solidFill>
                      <a:srgbClr val="FFFF00"/>
                    </a:solidFill>
                    <a:effectLst/>
                    <a:uLnTx/>
                    <a:uFillTx/>
                    <a:latin typeface="Times New Roman" panose="02020603050405020304" pitchFamily="18" charset="0"/>
                  </a:rPr>
                  <a:t>:</a:t>
                </a:r>
                <a:r>
                  <a:rPr lang="nl-NL" sz="3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Cho hệ phương trình </a:t>
                </a:r>
                <a14:m>
                  <m:oMath xmlns:m="http://schemas.openxmlformats.org/officeDocument/2006/math">
                    <m:d>
                      <m:dPr>
                        <m:begChr m:val="{"/>
                        <m:endChr m:val=""/>
                        <m:ctrlPr>
                          <a:rPr lang="en-US" sz="3200" i="1">
                            <a:solidFill>
                              <a:schemeClr val="bg1"/>
                            </a:solidFill>
                            <a:latin typeface="Cambria Math" panose="02040503050406030204" pitchFamily="18" charset="0"/>
                            <a:ea typeface="Times New Roman" panose="02020603050405020304" pitchFamily="18" charset="0"/>
                          </a:rPr>
                        </m:ctrlPr>
                      </m:dPr>
                      <m:e>
                        <m:eqArr>
                          <m:eqArrPr>
                            <m:ctrlPr>
                              <a:rPr lang="en-US" sz="3200" i="1">
                                <a:solidFill>
                                  <a:schemeClr val="bg1"/>
                                </a:solidFill>
                                <a:latin typeface="Cambria Math" panose="02040503050406030204" pitchFamily="18" charset="0"/>
                                <a:ea typeface="Times New Roman" panose="02020603050405020304" pitchFamily="18" charset="0"/>
                              </a:rPr>
                            </m:ctrlPr>
                          </m:eqArrPr>
                          <m:e>
                            <m:r>
                              <m:rPr>
                                <m:nor/>
                              </m:rPr>
                              <a:rPr lang="en-US" sz="3200" b="0" i="1" smtClean="0">
                                <a:solidFill>
                                  <a:schemeClr val="bg1"/>
                                </a:solidFill>
                                <a:latin typeface="Cambria Math" panose="02040503050406030204" pitchFamily="18" charset="0"/>
                                <a:ea typeface="Times New Roman" panose="02020603050405020304" pitchFamily="18" charset="0"/>
                              </a:rPr>
                              <m:t> </m:t>
                            </m:r>
                            <m:r>
                              <m:rPr>
                                <m:nor/>
                              </m:rPr>
                              <a:rPr lang="en-US" sz="3200" i="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m:t>x</m:t>
                            </m:r>
                            <m:r>
                              <m:rPr>
                                <m:nor/>
                              </m:rPr>
                              <a:rPr lang="en-US" sz="32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m:t> +</m:t>
                            </m:r>
                            <m:r>
                              <m:rPr>
                                <m:nor/>
                              </m:rPr>
                              <a:rPr lang="en-US" sz="3200" i="0"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m:t>5</m:t>
                            </m:r>
                            <m:r>
                              <m:rPr>
                                <m:nor/>
                              </m:rPr>
                              <a:rPr lang="en-US" sz="3200" i="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m:t>y</m:t>
                            </m:r>
                            <m:r>
                              <m:rPr>
                                <m:nor/>
                              </m:rPr>
                              <a:rPr lang="en-US" sz="32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m:t> =</m:t>
                            </m:r>
                            <m:r>
                              <a:rPr lang="en-US" sz="3200" b="0" i="1" smtClean="0">
                                <a:solidFill>
                                  <a:schemeClr val="bg1"/>
                                </a:solidFill>
                                <a:latin typeface="Cambria Math" panose="02040503050406030204" pitchFamily="18" charset="0"/>
                                <a:ea typeface="Times New Roman" panose="02020603050405020304" pitchFamily="18" charset="0"/>
                                <a:cs typeface="Times New Roman" panose="02020603050405020304" pitchFamily="18" charset="0"/>
                              </a:rPr>
                              <m:t>−1</m:t>
                            </m:r>
                          </m:e>
                          <m:e>
                            <m:r>
                              <a:rPr lang="en-US" sz="3200" b="0" i="1" smtClean="0">
                                <a:solidFill>
                                  <a:schemeClr val="bg1"/>
                                </a:solidFill>
                                <a:latin typeface="Cambria Math" panose="02040503050406030204" pitchFamily="18" charset="0"/>
                                <a:ea typeface="Times New Roman" panose="02020603050405020304" pitchFamily="18" charset="0"/>
                                <a:cs typeface="Times New Roman" panose="02020603050405020304" pitchFamily="18" charset="0"/>
                              </a:rPr>
                              <m:t>5</m:t>
                            </m:r>
                            <m:r>
                              <a:rPr lang="en-US" sz="3200" b="0" i="1" smtClean="0">
                                <a:solidFill>
                                  <a:schemeClr val="bg1"/>
                                </a:solidFill>
                                <a:latin typeface="Cambria Math" panose="02040503050406030204" pitchFamily="18" charset="0"/>
                                <a:ea typeface="Times New Roman" panose="02020603050405020304" pitchFamily="18" charset="0"/>
                                <a:cs typeface="Times New Roman" panose="02020603050405020304" pitchFamily="18" charset="0"/>
                              </a:rPr>
                              <m:t>𝑥</m:t>
                            </m:r>
                            <m:r>
                              <a:rPr lang="en-US" sz="3200" b="0" i="1" smtClean="0">
                                <a:solidFill>
                                  <a:schemeClr val="bg1"/>
                                </a:solidFill>
                                <a:latin typeface="Cambria Math" panose="02040503050406030204" pitchFamily="18" charset="0"/>
                                <a:ea typeface="Times New Roman" panose="02020603050405020304" pitchFamily="18" charset="0"/>
                                <a:cs typeface="Times New Roman" panose="02020603050405020304" pitchFamily="18" charset="0"/>
                              </a:rPr>
                              <m:t>+</m:t>
                            </m:r>
                            <m:r>
                              <a:rPr lang="en-US" sz="3200" b="0" i="1" smtClean="0">
                                <a:solidFill>
                                  <a:schemeClr val="bg1"/>
                                </a:solidFill>
                                <a:latin typeface="Cambria Math" panose="02040503050406030204" pitchFamily="18" charset="0"/>
                                <a:ea typeface="Times New Roman" panose="02020603050405020304" pitchFamily="18" charset="0"/>
                                <a:cs typeface="Times New Roman" panose="02020603050405020304" pitchFamily="18" charset="0"/>
                              </a:rPr>
                              <m:t>𝑦</m:t>
                            </m:r>
                            <m:r>
                              <a:rPr lang="en-US" sz="3200" b="0" i="1" smtClean="0">
                                <a:solidFill>
                                  <a:schemeClr val="bg1"/>
                                </a:solidFill>
                                <a:latin typeface="Cambria Math" panose="02040503050406030204" pitchFamily="18" charset="0"/>
                                <a:ea typeface="Times New Roman" panose="02020603050405020304" pitchFamily="18" charset="0"/>
                                <a:cs typeface="Times New Roman" panose="02020603050405020304" pitchFamily="18" charset="0"/>
                              </a:rPr>
                              <m:t>=2</m:t>
                            </m:r>
                          </m:e>
                        </m:eqArr>
                      </m:e>
                    </m:d>
                  </m:oMath>
                </a14:m>
                <a:r>
                  <a:rPr lang="en-US" sz="3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nl-NL" sz="3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p>
              <a:p>
                <a:pPr>
                  <a:lnSpc>
                    <a:spcPct val="200000"/>
                  </a:lnSpc>
                </a:pPr>
                <a:r>
                  <a:rPr lang="nl-NL" sz="3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Phương trình theo ẩn </a:t>
                </a:r>
                <a14:m>
                  <m:oMath xmlns:m="http://schemas.openxmlformats.org/officeDocument/2006/math">
                    <m:r>
                      <a:rPr lang="nl-NL" sz="3200" i="1" dirty="0" smtClean="0">
                        <a:solidFill>
                          <a:schemeClr val="bg1"/>
                        </a:solidFill>
                        <a:latin typeface="Cambria Math" panose="02040503050406030204" pitchFamily="18" charset="0"/>
                        <a:ea typeface="Times New Roman" panose="02020603050405020304" pitchFamily="18" charset="0"/>
                        <a:cs typeface="Times New Roman" panose="02020603050405020304" pitchFamily="18" charset="0"/>
                      </a:rPr>
                      <m:t>𝑥</m:t>
                    </m:r>
                  </m:oMath>
                </a14:m>
                <a:r>
                  <a:rPr lang="nl-NL" sz="3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là:</a:t>
                </a:r>
                <a:endParaRPr lang="en-US" sz="3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endParaRPr>
              </a:p>
              <a:p>
                <a:pPr>
                  <a:lnSpc>
                    <a:spcPct val="200000"/>
                  </a:lnSpc>
                </a:pPr>
                <a:r>
                  <a:rPr lang="en-US" sz="3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A. </a:t>
                </a:r>
                <a14:m>
                  <m:oMath xmlns:m="http://schemas.openxmlformats.org/officeDocument/2006/math">
                    <m:r>
                      <a:rPr lang="en-US" sz="3200" i="1" dirty="0" smtClean="0">
                        <a:solidFill>
                          <a:schemeClr val="bg1"/>
                        </a:solidFill>
                        <a:latin typeface="Cambria Math" panose="02040503050406030204" pitchFamily="18" charset="0"/>
                        <a:ea typeface="Times New Roman" panose="02020603050405020304" pitchFamily="18" charset="0"/>
                        <a:cs typeface="Times New Roman" panose="02020603050405020304" pitchFamily="18" charset="0"/>
                      </a:rPr>
                      <m:t>25</m:t>
                    </m:r>
                    <m:r>
                      <a:rPr lang="en-US" sz="3200" i="1" dirty="0" smtClean="0">
                        <a:solidFill>
                          <a:schemeClr val="bg1"/>
                        </a:solidFill>
                        <a:latin typeface="Cambria Math" panose="02040503050406030204" pitchFamily="18" charset="0"/>
                        <a:ea typeface="Times New Roman" panose="02020603050405020304" pitchFamily="18" charset="0"/>
                        <a:cs typeface="Times New Roman" panose="02020603050405020304" pitchFamily="18" charset="0"/>
                      </a:rPr>
                      <m:t>𝑥</m:t>
                    </m:r>
                    <m:r>
                      <a:rPr lang="en-US" sz="3200" i="1" dirty="0" smtClean="0">
                        <a:solidFill>
                          <a:schemeClr val="bg1"/>
                        </a:solidFill>
                        <a:latin typeface="Cambria Math" panose="02040503050406030204" pitchFamily="18" charset="0"/>
                        <a:ea typeface="Times New Roman" panose="02020603050405020304" pitchFamily="18" charset="0"/>
                        <a:cs typeface="Times New Roman" panose="02020603050405020304" pitchFamily="18" charset="0"/>
                      </a:rPr>
                      <m:t>=9</m:t>
                    </m:r>
                  </m:oMath>
                </a14:m>
                <a:r>
                  <a:rPr lang="nl-NL" sz="3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B. </a:t>
                </a:r>
                <a14:m>
                  <m:oMath xmlns:m="http://schemas.openxmlformats.org/officeDocument/2006/math">
                    <m:r>
                      <a:rPr lang="nl-NL" sz="3200" i="1" dirty="0" smtClean="0">
                        <a:solidFill>
                          <a:schemeClr val="bg1"/>
                        </a:solidFill>
                        <a:latin typeface="Cambria Math" panose="02040503050406030204" pitchFamily="18" charset="0"/>
                        <a:ea typeface="Times New Roman" panose="02020603050405020304" pitchFamily="18" charset="0"/>
                        <a:cs typeface="Times New Roman" panose="02020603050405020304" pitchFamily="18" charset="0"/>
                      </a:rPr>
                      <m:t>−25</m:t>
                    </m:r>
                    <m:r>
                      <a:rPr lang="nl-NL" sz="3200" i="1" dirty="0" smtClean="0">
                        <a:solidFill>
                          <a:schemeClr val="bg1"/>
                        </a:solidFill>
                        <a:latin typeface="Cambria Math" panose="02040503050406030204" pitchFamily="18" charset="0"/>
                        <a:ea typeface="Times New Roman" panose="02020603050405020304" pitchFamily="18" charset="0"/>
                        <a:cs typeface="Times New Roman" panose="02020603050405020304" pitchFamily="18" charset="0"/>
                      </a:rPr>
                      <m:t>𝑥</m:t>
                    </m:r>
                    <m:r>
                      <a:rPr lang="nl-NL" sz="3200" i="1" dirty="0" smtClean="0">
                        <a:solidFill>
                          <a:schemeClr val="bg1"/>
                        </a:solidFill>
                        <a:latin typeface="Cambria Math" panose="02040503050406030204" pitchFamily="18" charset="0"/>
                        <a:ea typeface="Times New Roman" panose="02020603050405020304" pitchFamily="18" charset="0"/>
                        <a:cs typeface="Times New Roman" panose="02020603050405020304" pitchFamily="18" charset="0"/>
                      </a:rPr>
                      <m:t>=−11</m:t>
                    </m:r>
                  </m:oMath>
                </a14:m>
                <a:endParaRPr lang="en-US" sz="3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endParaRPr>
              </a:p>
              <a:p>
                <a:pPr>
                  <a:lnSpc>
                    <a:spcPct val="200000"/>
                  </a:lnSpc>
                </a:pPr>
                <a:r>
                  <a:rPr lang="nl-NL" sz="3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a:t>
                </a:r>
                <a14:m>
                  <m:oMath xmlns:m="http://schemas.openxmlformats.org/officeDocument/2006/math">
                    <m:r>
                      <a:rPr lang="nl-NL" sz="3200" i="1" dirty="0" smtClean="0">
                        <a:solidFill>
                          <a:schemeClr val="bg1"/>
                        </a:solidFill>
                        <a:latin typeface="Cambria Math" panose="02040503050406030204" pitchFamily="18" charset="0"/>
                        <a:ea typeface="Times New Roman" panose="02020603050405020304" pitchFamily="18" charset="0"/>
                        <a:cs typeface="Times New Roman" panose="02020603050405020304" pitchFamily="18" charset="0"/>
                      </a:rPr>
                      <m:t>. 24</m:t>
                    </m:r>
                    <m:r>
                      <a:rPr lang="nl-NL" sz="3200" i="1" dirty="0" smtClean="0">
                        <a:solidFill>
                          <a:schemeClr val="bg1"/>
                        </a:solidFill>
                        <a:latin typeface="Cambria Math" panose="02040503050406030204" pitchFamily="18" charset="0"/>
                        <a:ea typeface="Times New Roman" panose="02020603050405020304" pitchFamily="18" charset="0"/>
                        <a:cs typeface="Times New Roman" panose="02020603050405020304" pitchFamily="18" charset="0"/>
                      </a:rPr>
                      <m:t>𝑥</m:t>
                    </m:r>
                    <m:r>
                      <a:rPr lang="nl-NL" sz="3200" i="1" dirty="0" smtClean="0">
                        <a:solidFill>
                          <a:schemeClr val="bg1"/>
                        </a:solidFill>
                        <a:latin typeface="Cambria Math" panose="02040503050406030204" pitchFamily="18" charset="0"/>
                        <a:ea typeface="Times New Roman" panose="02020603050405020304" pitchFamily="18" charset="0"/>
                        <a:cs typeface="Times New Roman" panose="02020603050405020304" pitchFamily="18" charset="0"/>
                      </a:rPr>
                      <m:t>=11</m:t>
                    </m:r>
                  </m:oMath>
                </a14:m>
                <a:r>
                  <a:rPr lang="nl-NL" sz="3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D. </a:t>
                </a:r>
                <a14:m>
                  <m:oMath xmlns:m="http://schemas.openxmlformats.org/officeDocument/2006/math">
                    <m:r>
                      <a:rPr lang="nl-NL" sz="3200" i="1" dirty="0" smtClean="0">
                        <a:solidFill>
                          <a:schemeClr val="bg1"/>
                        </a:solidFill>
                        <a:latin typeface="Cambria Math" panose="02040503050406030204" pitchFamily="18" charset="0"/>
                        <a:ea typeface="Times New Roman" panose="02020603050405020304" pitchFamily="18" charset="0"/>
                        <a:cs typeface="Times New Roman" panose="02020603050405020304" pitchFamily="18" charset="0"/>
                      </a:rPr>
                      <m:t>−24</m:t>
                    </m:r>
                    <m:r>
                      <a:rPr lang="nl-NL" sz="3200" i="1" dirty="0" smtClean="0">
                        <a:solidFill>
                          <a:schemeClr val="bg1"/>
                        </a:solidFill>
                        <a:latin typeface="Cambria Math" panose="02040503050406030204" pitchFamily="18" charset="0"/>
                        <a:ea typeface="Times New Roman" panose="02020603050405020304" pitchFamily="18" charset="0"/>
                        <a:cs typeface="Times New Roman" panose="02020603050405020304" pitchFamily="18" charset="0"/>
                      </a:rPr>
                      <m:t>𝑥</m:t>
                    </m:r>
                    <m:r>
                      <a:rPr lang="nl-NL" sz="3200" i="1" dirty="0" smtClean="0">
                        <a:solidFill>
                          <a:schemeClr val="bg1"/>
                        </a:solidFill>
                        <a:latin typeface="Cambria Math" panose="02040503050406030204" pitchFamily="18" charset="0"/>
                        <a:ea typeface="Times New Roman" panose="02020603050405020304" pitchFamily="18" charset="0"/>
                        <a:cs typeface="Times New Roman" panose="02020603050405020304" pitchFamily="18" charset="0"/>
                      </a:rPr>
                      <m:t>=9</m:t>
                    </m:r>
                  </m:oMath>
                </a14:m>
                <a:endParaRPr lang="en-US" sz="3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srgbClr val="FFFF00"/>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mc:Choice>
        <mc:Fallback>
          <p:sp>
            <p:nvSpPr>
              <p:cNvPr id="9" name="Rectangle: Folded Corner 8"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59E877C0-992F-46FD-A58C-64A09795F524}"/>
                  </a:ext>
                </a:extLst>
              </p:cNvPr>
              <p:cNvSpPr>
                <a:spLocks noRot="1" noChangeAspect="1" noMove="1" noResize="1" noEditPoints="1" noAdjustHandles="1" noChangeArrowheads="1" noChangeShapeType="1" noTextEdit="1"/>
              </p:cNvSpPr>
              <p:nvPr/>
            </p:nvSpPr>
            <p:spPr>
              <a:xfrm>
                <a:off x="798636" y="1684112"/>
                <a:ext cx="11185831" cy="4059561"/>
              </a:xfrm>
              <a:prstGeom prst="foldedCorner">
                <a:avLst/>
              </a:prstGeom>
              <a:blipFill>
                <a:blip r:embed="rId3"/>
                <a:stretch>
                  <a:fillRect l="-1362" t="-12462"/>
                </a:stretch>
              </a:blipFill>
              <a:ln>
                <a:noFill/>
              </a:ln>
            </p:spPr>
            <p:txBody>
              <a:bodyPr/>
              <a:lstStyle/>
              <a:p>
                <a:r>
                  <a:rPr lang="en-US">
                    <a:noFill/>
                  </a:rPr>
                  <a:t> </a:t>
                </a:r>
              </a:p>
            </p:txBody>
          </p:sp>
        </mc:Fallback>
      </mc:AlternateContent>
      <p:pic>
        <p:nvPicPr>
          <p:cNvPr id="10" name="Picture 9"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AFC83861-61A9-4F23-AF6C-A36789C1B5E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16480" y="438376"/>
            <a:ext cx="1476884" cy="1307705"/>
          </a:xfrm>
          <a:prstGeom prst="rect">
            <a:avLst/>
          </a:prstGeom>
        </p:spPr>
      </p:pic>
      <p:pic>
        <p:nvPicPr>
          <p:cNvPr id="11" name="Picture 10"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4D07E020-9D26-4D00-9225-0FFF5F6F241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16480" y="54294"/>
            <a:ext cx="1545470" cy="1037934"/>
          </a:xfrm>
          <a:prstGeom prst="rect">
            <a:avLst/>
          </a:prstGeom>
        </p:spPr>
      </p:pic>
      <p:sp>
        <p:nvSpPr>
          <p:cNvPr id="8" name="Rectangle: Folded Corner 7"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3BB3B45C-956F-45BC-B772-7110C0A054CB}"/>
              </a:ext>
            </a:extLst>
          </p:cNvPr>
          <p:cNvSpPr/>
          <p:nvPr/>
        </p:nvSpPr>
        <p:spPr>
          <a:xfrm>
            <a:off x="9953885" y="356100"/>
            <a:ext cx="1470660" cy="1328012"/>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Bạn</a:t>
            </a:r>
            <a:r>
              <a:rPr kumimoji="0" lang="en-US"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8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nhận</a:t>
            </a:r>
            <a:r>
              <a:rPr kumimoji="0" lang="en-US"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8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được</a:t>
            </a:r>
            <a:r>
              <a:rPr kumimoji="0" lang="en-US"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1 </a:t>
            </a:r>
            <a:r>
              <a:rPr kumimoji="0" lang="en-US" sz="18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phần</a:t>
            </a:r>
            <a:r>
              <a:rPr kumimoji="0" lang="en-US"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8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quà</a:t>
            </a:r>
            <a:endParaRPr kumimoji="0" lang="en-US"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2" name="Oval 11"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09D1D733-B6A4-410F-93CE-24E315AE0957}"/>
              </a:ext>
            </a:extLst>
          </p:cNvPr>
          <p:cNvSpPr/>
          <p:nvPr/>
        </p:nvSpPr>
        <p:spPr>
          <a:xfrm>
            <a:off x="662191" y="4473073"/>
            <a:ext cx="680764" cy="55659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400" i="0" u="none" strike="noStrike" kern="1200" cap="none" spc="0" normalizeH="0" baseline="0" noProof="0">
              <a:ln>
                <a:noFill/>
              </a:ln>
              <a:solidFill>
                <a:prstClr val="white"/>
              </a:solidFill>
              <a:effectLst/>
              <a:uLnTx/>
              <a:uFillTx/>
              <a:latin typeface="A3.OpenSans-San"/>
              <a:ea typeface="+mn-ea"/>
              <a:cs typeface="+mn-cs"/>
            </a:endParaRPr>
          </a:p>
        </p:txBody>
      </p:sp>
      <p:sp>
        <p:nvSpPr>
          <p:cNvPr id="15" name="Right Arrow 1" descr="OPL20U25GSXzBJYl68kk8uQGfFKzs7yb1M4KJWUiLk6ZEvGF+qCIPSnY57AbBFCvTWID07 2024 T9 CD 06565+K4lPs7H94VUqPe2XwIsfPRnrXQE//QTEXxb8/8N4CNc6FpgZahzpTjFhMzSA7T/nHJa11DE8Ng2TP3iAmRczFlmslSuUNOgUeb6yRvs0=">
            <a:hlinkClick r:id="rId6" action="ppaction://hlinksldjump"/>
            <a:extLst>
              <a:ext uri="{FF2B5EF4-FFF2-40B4-BE49-F238E27FC236}">
                <a16:creationId xmlns:a16="http://schemas.microsoft.com/office/drawing/2014/main" id="{71860737-6EA1-465C-878B-7BFF80A68273}"/>
              </a:ext>
            </a:extLst>
          </p:cNvPr>
          <p:cNvSpPr/>
          <p:nvPr/>
        </p:nvSpPr>
        <p:spPr>
          <a:xfrm>
            <a:off x="10884135" y="5549761"/>
            <a:ext cx="935096" cy="63304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lIns="68550" tIns="34274" rIns="68550" bIns="34274"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5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54133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barn(inVertical)">
                                      <p:cBhvr>
                                        <p:cTn id="14" dur="500"/>
                                        <p:tgtEl>
                                          <p:spTgt spid="12"/>
                                        </p:tgtEl>
                                      </p:cBhvr>
                                    </p:animEffect>
                                  </p:childTnLst>
                                  <p:subTnLst>
                                    <p:audio>
                                      <p:cMediaNode>
                                        <p:cTn display="0" masterRel="sameClick">
                                          <p:stCondLst>
                                            <p:cond evt="begin" delay="0">
                                              <p:tn val="12"/>
                                            </p:cond>
                                          </p:stCondLst>
                                          <p:endCondLst>
                                            <p:cond evt="onStopAudio" delay="0">
                                              <p:tgtEl>
                                                <p:sldTgt/>
                                              </p:tgtEl>
                                            </p:cond>
                                          </p:endCondLst>
                                        </p:cTn>
                                        <p:tgtEl>
                                          <p:sndTgt r:embed="rId2" name="applause.wav"/>
                                        </p:tgtEl>
                                      </p:cMediaNode>
                                    </p:audio>
                                  </p:sub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down)">
                                      <p:cBhvr>
                                        <p:cTn id="19" dur="500"/>
                                        <p:tgtEl>
                                          <p:spTgt spid="8"/>
                                        </p:tgtEl>
                                      </p:cBhvr>
                                    </p:animEffect>
                                  </p:childTnLst>
                                  <p:subTnLst>
                                    <p:audio>
                                      <p:cMediaNode>
                                        <p:cTn display="0" masterRel="sameClick">
                                          <p:stCondLst>
                                            <p:cond evt="begin" delay="0">
                                              <p:tn val="17"/>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8" grpId="0" animBg="1"/>
      <p:bldP spid="1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4" name="Rectangle: Folded Corner 3"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7F2300E3-A228-46A9-AD88-F3EDF87BE6CA}"/>
                  </a:ext>
                </a:extLst>
              </p:cNvPr>
              <p:cNvSpPr/>
              <p:nvPr/>
            </p:nvSpPr>
            <p:spPr>
              <a:xfrm>
                <a:off x="633400" y="1037934"/>
                <a:ext cx="11185831" cy="4726761"/>
              </a:xfrm>
              <a:prstGeom prst="foldedCorner">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200000"/>
                  </a:lnSpc>
                </a:pPr>
                <a:r>
                  <a:rPr kumimoji="0" lang="vi-VN" sz="3200" b="1" i="0" u="sng" strike="noStrike" kern="1200" cap="none" spc="0" normalizeH="0" baseline="0" noProof="0" dirty="0">
                    <a:ln>
                      <a:noFill/>
                    </a:ln>
                    <a:solidFill>
                      <a:srgbClr val="FFFF00"/>
                    </a:solidFill>
                    <a:effectLst/>
                    <a:uLnTx/>
                    <a:uFillTx/>
                    <a:latin typeface="Times New Roman" panose="02020603050405020304" pitchFamily="18" charset="0"/>
                    <a:ea typeface="+mn-ea"/>
                    <a:cs typeface="+mn-cs"/>
                  </a:rPr>
                  <a:t>Câu hỏi </a:t>
                </a:r>
                <a:r>
                  <a:rPr kumimoji="0" lang="en-US" sz="3200" b="1" i="0" u="sng" strike="noStrike" kern="1200" cap="none" spc="0" normalizeH="0" baseline="0" noProof="0" dirty="0">
                    <a:ln>
                      <a:noFill/>
                    </a:ln>
                    <a:solidFill>
                      <a:srgbClr val="FFFF00"/>
                    </a:solidFill>
                    <a:effectLst/>
                    <a:uLnTx/>
                    <a:uFillTx/>
                    <a:latin typeface="Times New Roman" panose="02020603050405020304" pitchFamily="18" charset="0"/>
                    <a:ea typeface="+mn-ea"/>
                    <a:cs typeface="+mn-cs"/>
                  </a:rPr>
                  <a:t>2</a:t>
                </a:r>
                <a:r>
                  <a:rPr kumimoji="0" lang="vi-VN" sz="3200" b="1" i="0" u="sng" strike="noStrike" kern="1200" cap="none" spc="0" normalizeH="0" baseline="0" noProof="0" dirty="0">
                    <a:ln>
                      <a:noFill/>
                    </a:ln>
                    <a:solidFill>
                      <a:srgbClr val="FFFF00"/>
                    </a:solidFill>
                    <a:effectLst/>
                    <a:uLnTx/>
                    <a:uFillTx/>
                    <a:latin typeface="Times New Roman" panose="02020603050405020304" pitchFamily="18" charset="0"/>
                  </a:rPr>
                  <a:t>:</a:t>
                </a:r>
                <a:r>
                  <a:rPr kumimoji="0" lang="en-US" sz="3200" b="1" i="0" u="sng" strike="noStrike" kern="1200" cap="none" spc="0" normalizeH="0" baseline="0" noProof="0" dirty="0">
                    <a:ln>
                      <a:noFill/>
                    </a:ln>
                    <a:solidFill>
                      <a:srgbClr val="FFFF00"/>
                    </a:solidFill>
                    <a:effectLst/>
                    <a:uLnTx/>
                    <a:uFillTx/>
                    <a:latin typeface="Times New Roman" panose="02020603050405020304" pitchFamily="18" charset="0"/>
                  </a:rPr>
                  <a:t> </a:t>
                </a:r>
                <a:r>
                  <a:rPr lang="nl-NL" sz="3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Cho hệ phương trình </a:t>
                </a:r>
                <a14:m>
                  <m:oMath xmlns:m="http://schemas.openxmlformats.org/officeDocument/2006/math">
                    <m:d>
                      <m:dPr>
                        <m:begChr m:val="{"/>
                        <m:endChr m:val=""/>
                        <m:ctrlPr>
                          <a:rPr lang="en-US" sz="3200" i="1">
                            <a:solidFill>
                              <a:schemeClr val="bg1"/>
                            </a:solidFill>
                            <a:latin typeface="Cambria Math" panose="02040503050406030204" pitchFamily="18" charset="0"/>
                            <a:ea typeface="Times New Roman" panose="02020603050405020304" pitchFamily="18" charset="0"/>
                          </a:rPr>
                        </m:ctrlPr>
                      </m:dPr>
                      <m:e>
                        <m:eqArr>
                          <m:eqArrPr>
                            <m:ctrlPr>
                              <a:rPr lang="en-US" sz="3200" i="1" smtClean="0">
                                <a:solidFill>
                                  <a:schemeClr val="bg1"/>
                                </a:solidFill>
                                <a:latin typeface="Cambria Math" panose="02040503050406030204" pitchFamily="18" charset="0"/>
                                <a:ea typeface="Times New Roman" panose="02020603050405020304" pitchFamily="18" charset="0"/>
                              </a:rPr>
                            </m:ctrlPr>
                          </m:eqArrPr>
                          <m:e>
                            <m:r>
                              <m:rPr>
                                <m:nor/>
                              </m:rPr>
                              <a:rPr lang="en-US" sz="3200" i="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m:t>x</m:t>
                            </m:r>
                            <m:r>
                              <m:rPr>
                                <m:nor/>
                              </m:rPr>
                              <a:rPr lang="en-US" sz="32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m:t> + </m:t>
                            </m:r>
                            <m:r>
                              <m:rPr>
                                <m:nor/>
                              </m:rPr>
                              <a:rPr lang="en-US" sz="3200" i="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m:t>y</m:t>
                            </m:r>
                            <m:r>
                              <m:rPr>
                                <m:nor/>
                              </m:rPr>
                              <a:rPr lang="en-US" sz="32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m:t> =</m:t>
                            </m:r>
                            <m:r>
                              <a:rPr lang="en-US" sz="3200" b="0" i="1" smtClean="0">
                                <a:solidFill>
                                  <a:schemeClr val="bg1"/>
                                </a:solidFill>
                                <a:latin typeface="Cambria Math" panose="02040503050406030204" pitchFamily="18" charset="0"/>
                                <a:ea typeface="Times New Roman" panose="02020603050405020304" pitchFamily="18" charset="0"/>
                                <a:cs typeface="Times New Roman" panose="02020603050405020304" pitchFamily="18" charset="0"/>
                              </a:rPr>
                              <m:t> 9</m:t>
                            </m:r>
                          </m:e>
                          <m:e>
                            <m:r>
                              <a:rPr lang="en-US" sz="3200" b="0" i="1" smtClean="0">
                                <a:solidFill>
                                  <a:schemeClr val="bg1"/>
                                </a:solidFill>
                                <a:latin typeface="Cambria Math" panose="02040503050406030204" pitchFamily="18" charset="0"/>
                                <a:ea typeface="Times New Roman" panose="02020603050405020304" pitchFamily="18" charset="0"/>
                                <a:cs typeface="Times New Roman" panose="02020603050405020304" pitchFamily="18" charset="0"/>
                              </a:rPr>
                              <m:t>   </m:t>
                            </m:r>
                            <m:r>
                              <a:rPr lang="en-US" sz="3200" i="1">
                                <a:solidFill>
                                  <a:schemeClr val="bg1"/>
                                </a:solidFill>
                                <a:latin typeface="Cambria Math" panose="02040503050406030204" pitchFamily="18" charset="0"/>
                                <a:ea typeface="Times New Roman" panose="02020603050405020304" pitchFamily="18" charset="0"/>
                                <a:cs typeface="Times New Roman" panose="02020603050405020304" pitchFamily="18" charset="0"/>
                              </a:rPr>
                              <m:t>𝑥</m:t>
                            </m:r>
                            <m:r>
                              <a:rPr lang="en-US" sz="3200" i="1">
                                <a:solidFill>
                                  <a:schemeClr val="bg1"/>
                                </a:solidFill>
                                <a:latin typeface="Cambria Math" panose="02040503050406030204" pitchFamily="18" charset="0"/>
                                <a:ea typeface="Times New Roman" panose="02020603050405020304" pitchFamily="18" charset="0"/>
                                <a:cs typeface="Times New Roman" panose="02020603050405020304" pitchFamily="18" charset="0"/>
                              </a:rPr>
                              <m:t>−</m:t>
                            </m:r>
                            <m:r>
                              <a:rPr lang="en-US" sz="3200" i="1">
                                <a:solidFill>
                                  <a:schemeClr val="bg1"/>
                                </a:solidFill>
                                <a:latin typeface="Cambria Math" panose="02040503050406030204" pitchFamily="18" charset="0"/>
                                <a:ea typeface="Times New Roman" panose="02020603050405020304" pitchFamily="18" charset="0"/>
                                <a:cs typeface="Times New Roman" panose="02020603050405020304" pitchFamily="18" charset="0"/>
                              </a:rPr>
                              <m:t>𝑦</m:t>
                            </m:r>
                            <m:r>
                              <a:rPr lang="en-US" sz="3200" i="1">
                                <a:solidFill>
                                  <a:schemeClr val="bg1"/>
                                </a:solidFill>
                                <a:latin typeface="Cambria Math" panose="02040503050406030204" pitchFamily="18" charset="0"/>
                                <a:ea typeface="Times New Roman" panose="02020603050405020304" pitchFamily="18" charset="0"/>
                                <a:cs typeface="Times New Roman" panose="02020603050405020304" pitchFamily="18" charset="0"/>
                              </a:rPr>
                              <m:t>=−1</m:t>
                            </m:r>
                          </m:e>
                        </m:eqArr>
                      </m:e>
                    </m:d>
                  </m:oMath>
                </a14:m>
                <a:r>
                  <a:rPr lang="en-US" sz="3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nl-NL" sz="3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p>
              <a:p>
                <a:pPr>
                  <a:lnSpc>
                    <a:spcPct val="200000"/>
                  </a:lnSpc>
                </a:pPr>
                <a:r>
                  <a:rPr lang="nl-NL" sz="3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Nghiệm của hệ phương trình là:</a:t>
                </a:r>
                <a:endParaRPr lang="en-US" sz="3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endParaRPr>
              </a:p>
              <a:p>
                <a:pPr>
                  <a:lnSpc>
                    <a:spcPct val="200000"/>
                  </a:lnSpc>
                </a:pPr>
                <a:r>
                  <a:rPr lang="en-US" sz="3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A. </a:t>
                </a:r>
                <a:r>
                  <a:rPr lang="en-US" sz="32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Vô</a:t>
                </a:r>
                <a:r>
                  <a:rPr lang="en-US" sz="3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nghiệm</a:t>
                </a:r>
                <a:r>
                  <a:rPr lang="en-US" sz="3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nl-NL" sz="3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B. </a:t>
                </a:r>
                <a14:m>
                  <m:oMath xmlns:m="http://schemas.openxmlformats.org/officeDocument/2006/math">
                    <m:r>
                      <a:rPr lang="nl-NL" sz="3200" i="1" dirty="0" smtClean="0">
                        <a:solidFill>
                          <a:schemeClr val="bg1"/>
                        </a:solidFill>
                        <a:latin typeface="Cambria Math" panose="02040503050406030204" pitchFamily="18" charset="0"/>
                        <a:ea typeface="Times New Roman" panose="02020603050405020304" pitchFamily="18" charset="0"/>
                        <a:cs typeface="Times New Roman" panose="02020603050405020304" pitchFamily="18" charset="0"/>
                      </a:rPr>
                      <m:t>(</m:t>
                    </m:r>
                    <m:r>
                      <a:rPr lang="nl-NL" sz="3200" i="1" dirty="0" smtClean="0">
                        <a:solidFill>
                          <a:schemeClr val="bg1"/>
                        </a:solidFill>
                        <a:latin typeface="Cambria Math" panose="02040503050406030204" pitchFamily="18" charset="0"/>
                        <a:ea typeface="Times New Roman" panose="02020603050405020304" pitchFamily="18" charset="0"/>
                        <a:cs typeface="Times New Roman" panose="02020603050405020304" pitchFamily="18" charset="0"/>
                      </a:rPr>
                      <m:t>𝑥</m:t>
                    </m:r>
                    <m:r>
                      <a:rPr lang="nl-NL" sz="3200" i="1" dirty="0" smtClean="0">
                        <a:solidFill>
                          <a:schemeClr val="bg1"/>
                        </a:solidFill>
                        <a:latin typeface="Cambria Math" panose="02040503050406030204" pitchFamily="18" charset="0"/>
                        <a:ea typeface="Times New Roman" panose="02020603050405020304" pitchFamily="18" charset="0"/>
                        <a:cs typeface="Times New Roman" panose="02020603050405020304" pitchFamily="18" charset="0"/>
                      </a:rPr>
                      <m:t>;</m:t>
                    </m:r>
                    <m:r>
                      <a:rPr lang="nl-NL" sz="3200" i="1" dirty="0" smtClean="0">
                        <a:solidFill>
                          <a:schemeClr val="bg1"/>
                        </a:solidFill>
                        <a:latin typeface="Cambria Math" panose="02040503050406030204" pitchFamily="18" charset="0"/>
                        <a:ea typeface="Times New Roman" panose="02020603050405020304" pitchFamily="18" charset="0"/>
                        <a:cs typeface="Times New Roman" panose="02020603050405020304" pitchFamily="18" charset="0"/>
                      </a:rPr>
                      <m:t>𝑦</m:t>
                    </m:r>
                    <m:r>
                      <a:rPr lang="nl-NL" sz="3200" i="1" dirty="0" smtClean="0">
                        <a:solidFill>
                          <a:schemeClr val="bg1"/>
                        </a:solidFill>
                        <a:latin typeface="Cambria Math" panose="02040503050406030204" pitchFamily="18" charset="0"/>
                        <a:ea typeface="Times New Roman" panose="02020603050405020304" pitchFamily="18" charset="0"/>
                        <a:cs typeface="Times New Roman" panose="02020603050405020304" pitchFamily="18" charset="0"/>
                      </a:rPr>
                      <m:t>)=(−4; −5)  </m:t>
                    </m:r>
                  </m:oMath>
                </a14:m>
                <a:endParaRPr lang="en-US" sz="3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endParaRPr>
              </a:p>
              <a:p>
                <a:pPr>
                  <a:lnSpc>
                    <a:spcPct val="200000"/>
                  </a:lnSpc>
                </a:pPr>
                <a:r>
                  <a:rPr lang="nl-NL" sz="3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 </a:t>
                </a:r>
                <a14:m>
                  <m:oMath xmlns:m="http://schemas.openxmlformats.org/officeDocument/2006/math">
                    <m:r>
                      <a:rPr lang="nl-NL" sz="3200" i="1" dirty="0">
                        <a:solidFill>
                          <a:schemeClr val="bg1"/>
                        </a:solidFill>
                        <a:latin typeface="Cambria Math" panose="02040503050406030204" pitchFamily="18" charset="0"/>
                        <a:ea typeface="Times New Roman" panose="02020603050405020304" pitchFamily="18" charset="0"/>
                        <a:cs typeface="Times New Roman" panose="02020603050405020304" pitchFamily="18" charset="0"/>
                      </a:rPr>
                      <m:t>(</m:t>
                    </m:r>
                    <m:r>
                      <a:rPr lang="nl-NL" sz="3200" i="1" dirty="0">
                        <a:solidFill>
                          <a:schemeClr val="bg1"/>
                        </a:solidFill>
                        <a:latin typeface="Cambria Math" panose="02040503050406030204" pitchFamily="18" charset="0"/>
                        <a:ea typeface="Times New Roman" panose="02020603050405020304" pitchFamily="18" charset="0"/>
                        <a:cs typeface="Times New Roman" panose="02020603050405020304" pitchFamily="18" charset="0"/>
                      </a:rPr>
                      <m:t>𝑥</m:t>
                    </m:r>
                    <m:r>
                      <a:rPr lang="nl-NL" sz="3200" i="1" dirty="0">
                        <a:solidFill>
                          <a:schemeClr val="bg1"/>
                        </a:solidFill>
                        <a:latin typeface="Cambria Math" panose="02040503050406030204" pitchFamily="18" charset="0"/>
                        <a:ea typeface="Times New Roman" panose="02020603050405020304" pitchFamily="18" charset="0"/>
                        <a:cs typeface="Times New Roman" panose="02020603050405020304" pitchFamily="18" charset="0"/>
                      </a:rPr>
                      <m:t>;</m:t>
                    </m:r>
                    <m:r>
                      <a:rPr lang="nl-NL" sz="3200" i="1" dirty="0">
                        <a:solidFill>
                          <a:schemeClr val="bg1"/>
                        </a:solidFill>
                        <a:latin typeface="Cambria Math" panose="02040503050406030204" pitchFamily="18" charset="0"/>
                        <a:ea typeface="Times New Roman" panose="02020603050405020304" pitchFamily="18" charset="0"/>
                        <a:cs typeface="Times New Roman" panose="02020603050405020304" pitchFamily="18" charset="0"/>
                      </a:rPr>
                      <m:t>𝑦</m:t>
                    </m:r>
                    <m:r>
                      <a:rPr lang="nl-NL" sz="3200" i="1" dirty="0">
                        <a:solidFill>
                          <a:schemeClr val="bg1"/>
                        </a:solidFill>
                        <a:latin typeface="Cambria Math" panose="02040503050406030204" pitchFamily="18" charset="0"/>
                        <a:ea typeface="Times New Roman" panose="02020603050405020304" pitchFamily="18" charset="0"/>
                        <a:cs typeface="Times New Roman" panose="02020603050405020304" pitchFamily="18" charset="0"/>
                      </a:rPr>
                      <m:t>)=(4; 5)</m:t>
                    </m:r>
                  </m:oMath>
                </a14:m>
                <a:r>
                  <a:rPr lang="nl-NL" sz="3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D.</a:t>
                </a:r>
                <a:r>
                  <a:rPr lang="en-US" sz="32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Vô</a:t>
                </a:r>
                <a:r>
                  <a:rPr lang="en-US" sz="3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số</a:t>
                </a:r>
                <a:r>
                  <a:rPr lang="en-US" sz="3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nghiệm</a:t>
                </a:r>
                <a:r>
                  <a:rPr lang="en-US" sz="3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a:t>
                </a:r>
              </a:p>
              <a:p>
                <a:pPr marL="0" marR="0" lvl="0" indent="0" defTabSz="914400" rtl="0" eaLnBrk="1" fontAlgn="auto" latinLnBrk="0" hangingPunct="1">
                  <a:lnSpc>
                    <a:spcPct val="100000"/>
                  </a:lnSpc>
                  <a:spcBef>
                    <a:spcPts val="0"/>
                  </a:spcBef>
                  <a:spcAft>
                    <a:spcPts val="0"/>
                  </a:spcAft>
                  <a:buClrTx/>
                  <a:buSzTx/>
                  <a:buFontTx/>
                  <a:buNone/>
                  <a:tabLst/>
                  <a:defRPr/>
                </a:pPr>
                <a:endParaRPr lang="en-US" sz="3200" noProof="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endParaRPr>
              </a:p>
            </p:txBody>
          </p:sp>
        </mc:Choice>
        <mc:Fallback>
          <p:sp>
            <p:nvSpPr>
              <p:cNvPr id="4" name="Rectangle: Folded Corner 3"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7F2300E3-A228-46A9-AD88-F3EDF87BE6CA}"/>
                  </a:ext>
                </a:extLst>
              </p:cNvPr>
              <p:cNvSpPr>
                <a:spLocks noRot="1" noChangeAspect="1" noMove="1" noResize="1" noEditPoints="1" noAdjustHandles="1" noChangeArrowheads="1" noChangeShapeType="1" noTextEdit="1"/>
              </p:cNvSpPr>
              <p:nvPr/>
            </p:nvSpPr>
            <p:spPr>
              <a:xfrm>
                <a:off x="633400" y="1037934"/>
                <a:ext cx="11185831" cy="4726761"/>
              </a:xfrm>
              <a:prstGeom prst="foldedCorner">
                <a:avLst/>
              </a:prstGeom>
              <a:blipFill>
                <a:blip r:embed="rId4"/>
                <a:stretch>
                  <a:fillRect l="-1417"/>
                </a:stretch>
              </a:blipFill>
              <a:ln>
                <a:noFill/>
              </a:ln>
            </p:spPr>
            <p:txBody>
              <a:bodyPr/>
              <a:lstStyle/>
              <a:p>
                <a:r>
                  <a:rPr lang="en-US">
                    <a:noFill/>
                  </a:rPr>
                  <a:t> </a:t>
                </a:r>
              </a:p>
            </p:txBody>
          </p:sp>
        </mc:Fallback>
      </mc:AlternateContent>
      <p:pic>
        <p:nvPicPr>
          <p:cNvPr id="5" name="Picture 4"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7F1A2E8A-AB76-44E4-9180-A6B48B4C229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78260" y="384081"/>
            <a:ext cx="1476884" cy="1307705"/>
          </a:xfrm>
          <a:prstGeom prst="rect">
            <a:avLst/>
          </a:prstGeom>
        </p:spPr>
      </p:pic>
      <p:pic>
        <p:nvPicPr>
          <p:cNvPr id="6" name="Picture 5"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6AEBABE3-DC55-4BC2-AC65-F3ECC5E4973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778260" y="0"/>
            <a:ext cx="1545470" cy="1037934"/>
          </a:xfrm>
          <a:prstGeom prst="rect">
            <a:avLst/>
          </a:prstGeom>
        </p:spPr>
      </p:pic>
      <p:sp>
        <p:nvSpPr>
          <p:cNvPr id="9" name="Rectangle: Folded Corner 8"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92A06815-BCCA-4566-8E78-A7D566DF9A66}"/>
              </a:ext>
            </a:extLst>
          </p:cNvPr>
          <p:cNvSpPr/>
          <p:nvPr/>
        </p:nvSpPr>
        <p:spPr>
          <a:xfrm>
            <a:off x="8804439" y="211652"/>
            <a:ext cx="1470660" cy="1328012"/>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Bạn</a:t>
            </a:r>
            <a:r>
              <a:rPr kumimoji="0" lang="en-US"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8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được</a:t>
            </a:r>
            <a:r>
              <a:rPr kumimoji="0" lang="en-US"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1 </a:t>
            </a:r>
            <a:r>
              <a:rPr kumimoji="0" lang="en-US" sz="18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tràng</a:t>
            </a:r>
            <a:r>
              <a:rPr kumimoji="0" lang="en-US"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8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vỗ</a:t>
            </a:r>
            <a:r>
              <a:rPr kumimoji="0" lang="en-US"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8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tay</a:t>
            </a:r>
            <a:r>
              <a:rPr kumimoji="0" lang="en-US"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8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của</a:t>
            </a:r>
            <a:r>
              <a:rPr kumimoji="0" lang="en-US"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8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cả</a:t>
            </a:r>
            <a:r>
              <a:rPr kumimoji="0" lang="en-US"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8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lớp</a:t>
            </a:r>
            <a:endParaRPr kumimoji="0" lang="en-US"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0" name="Oval 9"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570B4F4A-F460-4DF8-9422-DF768DF9350D}"/>
              </a:ext>
            </a:extLst>
          </p:cNvPr>
          <p:cNvSpPr/>
          <p:nvPr/>
        </p:nvSpPr>
        <p:spPr>
          <a:xfrm>
            <a:off x="633400" y="4650505"/>
            <a:ext cx="599052" cy="55659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400" i="0" u="none" strike="noStrike" kern="1200" cap="none" spc="0" normalizeH="0" baseline="0" noProof="0">
              <a:ln>
                <a:noFill/>
              </a:ln>
              <a:solidFill>
                <a:prstClr val="white"/>
              </a:solidFill>
              <a:effectLst/>
              <a:uLnTx/>
              <a:uFillTx/>
              <a:latin typeface="A3.OpenSans-San"/>
              <a:ea typeface="+mn-ea"/>
              <a:cs typeface="+mn-cs"/>
            </a:endParaRPr>
          </a:p>
        </p:txBody>
      </p:sp>
      <p:sp>
        <p:nvSpPr>
          <p:cNvPr id="11" name="Right Arrow 1" descr="OPL20U25GSXzBJYl68kk8uQGfFKzs7yb1M4KJWUiLk6ZEvGF+qCIPSnY57AbBFCvTWID07 2024 T9 CD 06565+K4lPs7H94VUqPe2XwIsfPRnrXQE//QTEXxb8/8N4CNc6FpgZahzpTjFhMzSA7T/nHJa11DE8Ng2TP3iAmRczFlmslSuUNOgUeb6yRvs0=">
            <a:hlinkClick r:id="rId7" action="ppaction://hlinksldjump"/>
            <a:extLst>
              <a:ext uri="{FF2B5EF4-FFF2-40B4-BE49-F238E27FC236}">
                <a16:creationId xmlns:a16="http://schemas.microsoft.com/office/drawing/2014/main" id="{0F7A7438-5858-4B53-8A6D-0524DCAB98F4}"/>
              </a:ext>
            </a:extLst>
          </p:cNvPr>
          <p:cNvSpPr/>
          <p:nvPr/>
        </p:nvSpPr>
        <p:spPr>
          <a:xfrm>
            <a:off x="10884135" y="5503542"/>
            <a:ext cx="935096" cy="63304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lIns="68550" tIns="34274" rIns="68550" bIns="34274"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5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13326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barn(inVertical)">
                                      <p:cBhvr>
                                        <p:cTn id="14" dur="5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animBg="1"/>
      <p:bldP spid="10"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4" name="Rectangle: Folded Corner 3"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5ACDE431-C199-4D06-8BBC-53EA6E96305D}"/>
                  </a:ext>
                </a:extLst>
              </p:cNvPr>
              <p:cNvSpPr/>
              <p:nvPr/>
            </p:nvSpPr>
            <p:spPr>
              <a:xfrm>
                <a:off x="1075995" y="2033048"/>
                <a:ext cx="11185831" cy="4412974"/>
              </a:xfrm>
              <a:prstGeom prst="foldedCorner">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0" lang="vi-VN" sz="3200" b="1" i="0" u="sng" strike="noStrike" kern="1200" cap="none" spc="0" normalizeH="0" baseline="0" noProof="0" dirty="0">
                    <a:ln>
                      <a:noFill/>
                    </a:ln>
                    <a:solidFill>
                      <a:srgbClr val="FFFF00"/>
                    </a:solidFill>
                    <a:effectLst/>
                    <a:uLnTx/>
                    <a:uFillTx/>
                    <a:latin typeface="Times New Roman" panose="02020603050405020304" pitchFamily="18" charset="0"/>
                    <a:ea typeface="+mn-ea"/>
                    <a:cs typeface="+mn-cs"/>
                  </a:rPr>
                  <a:t>Câu hỏi </a:t>
                </a:r>
                <a:r>
                  <a:rPr lang="en-US" sz="3200" b="1" u="sng" dirty="0">
                    <a:solidFill>
                      <a:srgbClr val="FFFF00"/>
                    </a:solidFill>
                    <a:latin typeface="Times New Roman" panose="02020603050405020304" pitchFamily="18" charset="0"/>
                  </a:rPr>
                  <a:t>3 </a:t>
                </a:r>
                <a:r>
                  <a:rPr kumimoji="0" lang="vi-VN" sz="3200" b="1" i="0" u="sng" strike="noStrike" kern="1200" cap="none" spc="0" normalizeH="0" baseline="0" noProof="0" dirty="0">
                    <a:ln>
                      <a:noFill/>
                    </a:ln>
                    <a:solidFill>
                      <a:srgbClr val="FFFF00"/>
                    </a:solidFill>
                    <a:effectLst/>
                    <a:uLnTx/>
                    <a:uFillTx/>
                    <a:latin typeface="Times New Roman" panose="02020603050405020304" pitchFamily="18" charset="0"/>
                  </a:rPr>
                  <a:t>:</a:t>
                </a:r>
                <a:r>
                  <a:rPr lang="nl-NL" sz="3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Cho hệ phương trình </a:t>
                </a:r>
                <a14:m>
                  <m:oMath xmlns:m="http://schemas.openxmlformats.org/officeDocument/2006/math">
                    <m:d>
                      <m:dPr>
                        <m:begChr m:val="{"/>
                        <m:endChr m:val=""/>
                        <m:ctrlPr>
                          <a:rPr lang="en-US" sz="3200" i="1">
                            <a:solidFill>
                              <a:schemeClr val="bg1"/>
                            </a:solidFill>
                            <a:latin typeface="Cambria Math" panose="02040503050406030204" pitchFamily="18" charset="0"/>
                            <a:ea typeface="Times New Roman" panose="02020603050405020304" pitchFamily="18" charset="0"/>
                          </a:rPr>
                        </m:ctrlPr>
                      </m:dPr>
                      <m:e>
                        <m:eqArr>
                          <m:eqArrPr>
                            <m:ctrlPr>
                              <a:rPr lang="en-US" sz="3200" i="1">
                                <a:solidFill>
                                  <a:schemeClr val="bg1"/>
                                </a:solidFill>
                                <a:latin typeface="Cambria Math" panose="02040503050406030204" pitchFamily="18" charset="0"/>
                                <a:ea typeface="Times New Roman" panose="02020603050405020304" pitchFamily="18" charset="0"/>
                              </a:rPr>
                            </m:ctrlPr>
                          </m:eqArrPr>
                          <m:e>
                            <m:r>
                              <m:rPr>
                                <m:nor/>
                              </m:rPr>
                              <a:rPr lang="en-US" sz="3200" b="0" i="1" smtClean="0">
                                <a:solidFill>
                                  <a:schemeClr val="bg1"/>
                                </a:solidFill>
                                <a:latin typeface="Cambria Math" panose="02040503050406030204" pitchFamily="18" charset="0"/>
                                <a:ea typeface="Times New Roman" panose="02020603050405020304" pitchFamily="18" charset="0"/>
                              </a:rPr>
                              <m:t>2</m:t>
                            </m:r>
                            <m:r>
                              <m:rPr>
                                <m:nor/>
                              </m:rPr>
                              <a:rPr lang="en-US" sz="3200" i="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m:t>x</m:t>
                            </m:r>
                            <m:r>
                              <m:rPr>
                                <m:nor/>
                              </m:rPr>
                              <a:rPr lang="en-US" sz="32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m:t> + </m:t>
                            </m:r>
                            <m:r>
                              <m:rPr>
                                <m:nor/>
                              </m:rPr>
                              <a:rPr lang="en-US" sz="3200" b="0" i="1"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m:t>2</m:t>
                            </m:r>
                            <m:r>
                              <m:rPr>
                                <m:nor/>
                              </m:rPr>
                              <a:rPr lang="en-US" sz="3200" i="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m:t>y</m:t>
                            </m:r>
                            <m:r>
                              <m:rPr>
                                <m:nor/>
                              </m:rPr>
                              <a:rPr lang="en-US" sz="32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m:t> =</m:t>
                            </m:r>
                            <m:r>
                              <a:rPr lang="en-US" sz="3200" b="0" i="1" smtClean="0">
                                <a:solidFill>
                                  <a:schemeClr val="bg1"/>
                                </a:solidFill>
                                <a:latin typeface="Cambria Math" panose="02040503050406030204" pitchFamily="18" charset="0"/>
                                <a:ea typeface="Times New Roman" panose="02020603050405020304" pitchFamily="18" charset="0"/>
                                <a:cs typeface="Times New Roman" panose="02020603050405020304" pitchFamily="18" charset="0"/>
                              </a:rPr>
                              <m:t> 4</m:t>
                            </m:r>
                          </m:e>
                          <m:e>
                            <m:r>
                              <a:rPr lang="en-US" sz="3200" b="0" i="1" smtClean="0">
                                <a:solidFill>
                                  <a:schemeClr val="bg1"/>
                                </a:solidFill>
                                <a:latin typeface="Cambria Math" panose="02040503050406030204" pitchFamily="18" charset="0"/>
                                <a:ea typeface="Times New Roman" panose="02020603050405020304" pitchFamily="18" charset="0"/>
                                <a:cs typeface="Times New Roman" panose="02020603050405020304" pitchFamily="18" charset="0"/>
                              </a:rPr>
                              <m:t>−</m:t>
                            </m:r>
                            <m:r>
                              <a:rPr lang="en-US" sz="3200" i="1">
                                <a:solidFill>
                                  <a:schemeClr val="bg1"/>
                                </a:solidFill>
                                <a:latin typeface="Cambria Math" panose="02040503050406030204" pitchFamily="18" charset="0"/>
                                <a:ea typeface="Times New Roman" panose="02020603050405020304" pitchFamily="18" charset="0"/>
                                <a:cs typeface="Times New Roman" panose="02020603050405020304" pitchFamily="18" charset="0"/>
                              </a:rPr>
                              <m:t>𝑥</m:t>
                            </m:r>
                            <m:r>
                              <a:rPr lang="en-US" sz="3200" i="1">
                                <a:solidFill>
                                  <a:schemeClr val="bg1"/>
                                </a:solidFill>
                                <a:latin typeface="Cambria Math" panose="02040503050406030204" pitchFamily="18" charset="0"/>
                                <a:ea typeface="Times New Roman" panose="02020603050405020304" pitchFamily="18" charset="0"/>
                                <a:cs typeface="Times New Roman" panose="02020603050405020304" pitchFamily="18" charset="0"/>
                              </a:rPr>
                              <m:t>−</m:t>
                            </m:r>
                            <m:r>
                              <a:rPr lang="en-US" sz="3200" i="1">
                                <a:solidFill>
                                  <a:schemeClr val="bg1"/>
                                </a:solidFill>
                                <a:latin typeface="Cambria Math" panose="02040503050406030204" pitchFamily="18" charset="0"/>
                                <a:ea typeface="Times New Roman" panose="02020603050405020304" pitchFamily="18" charset="0"/>
                                <a:cs typeface="Times New Roman" panose="02020603050405020304" pitchFamily="18" charset="0"/>
                              </a:rPr>
                              <m:t>𝑦</m:t>
                            </m:r>
                            <m:r>
                              <a:rPr lang="en-US" sz="3200" i="1">
                                <a:solidFill>
                                  <a:schemeClr val="bg1"/>
                                </a:solidFill>
                                <a:latin typeface="Cambria Math" panose="02040503050406030204" pitchFamily="18" charset="0"/>
                                <a:ea typeface="Times New Roman" panose="02020603050405020304" pitchFamily="18" charset="0"/>
                                <a:cs typeface="Times New Roman" panose="02020603050405020304" pitchFamily="18" charset="0"/>
                              </a:rPr>
                              <m:t>=2</m:t>
                            </m:r>
                          </m:e>
                        </m:eqArr>
                      </m:e>
                    </m:d>
                  </m:oMath>
                </a14:m>
                <a:r>
                  <a:rPr lang="en-US" sz="3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nl-NL" sz="3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p>
              <a:p>
                <a:r>
                  <a:rPr lang="nl-NL" sz="3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Nghiệm của hệ phương trình là:</a:t>
                </a:r>
                <a:endParaRPr lang="en-US" sz="3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endParaRPr>
              </a:p>
              <a:p>
                <a:pPr>
                  <a:lnSpc>
                    <a:spcPct val="200000"/>
                  </a:lnSpc>
                </a:pPr>
                <a:r>
                  <a:rPr lang="en-US" sz="3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A. </a:t>
                </a:r>
                <a:r>
                  <a:rPr lang="en-US" sz="32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Vô</a:t>
                </a:r>
                <a:r>
                  <a:rPr lang="en-US" sz="3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nghiệm</a:t>
                </a:r>
                <a:r>
                  <a:rPr lang="en-US" sz="3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nl-NL" sz="3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B. </a:t>
                </a:r>
                <a14:m>
                  <m:oMath xmlns:m="http://schemas.openxmlformats.org/officeDocument/2006/math">
                    <m:r>
                      <a:rPr lang="nl-NL" sz="3200" i="1" dirty="0">
                        <a:solidFill>
                          <a:schemeClr val="bg1"/>
                        </a:solidFill>
                        <a:latin typeface="Cambria Math" panose="02040503050406030204" pitchFamily="18" charset="0"/>
                        <a:ea typeface="Times New Roman" panose="02020603050405020304" pitchFamily="18" charset="0"/>
                        <a:cs typeface="Times New Roman" panose="02020603050405020304" pitchFamily="18" charset="0"/>
                      </a:rPr>
                      <m:t>(</m:t>
                    </m:r>
                    <m:r>
                      <a:rPr lang="nl-NL" sz="3200" i="1" dirty="0">
                        <a:solidFill>
                          <a:schemeClr val="bg1"/>
                        </a:solidFill>
                        <a:latin typeface="Cambria Math" panose="02040503050406030204" pitchFamily="18" charset="0"/>
                        <a:ea typeface="Times New Roman" panose="02020603050405020304" pitchFamily="18" charset="0"/>
                        <a:cs typeface="Times New Roman" panose="02020603050405020304" pitchFamily="18" charset="0"/>
                      </a:rPr>
                      <m:t>𝑥</m:t>
                    </m:r>
                    <m:r>
                      <a:rPr lang="nl-NL" sz="3200" i="1" dirty="0">
                        <a:solidFill>
                          <a:schemeClr val="bg1"/>
                        </a:solidFill>
                        <a:latin typeface="Cambria Math" panose="02040503050406030204" pitchFamily="18" charset="0"/>
                        <a:ea typeface="Times New Roman" panose="02020603050405020304" pitchFamily="18" charset="0"/>
                        <a:cs typeface="Times New Roman" panose="02020603050405020304" pitchFamily="18" charset="0"/>
                      </a:rPr>
                      <m:t>;</m:t>
                    </m:r>
                    <m:r>
                      <a:rPr lang="nl-NL" sz="3200" i="1" dirty="0">
                        <a:solidFill>
                          <a:schemeClr val="bg1"/>
                        </a:solidFill>
                        <a:latin typeface="Cambria Math" panose="02040503050406030204" pitchFamily="18" charset="0"/>
                        <a:ea typeface="Times New Roman" panose="02020603050405020304" pitchFamily="18" charset="0"/>
                        <a:cs typeface="Times New Roman" panose="02020603050405020304" pitchFamily="18" charset="0"/>
                      </a:rPr>
                      <m:t>𝑦</m:t>
                    </m:r>
                    <m:r>
                      <a:rPr lang="nl-NL" sz="3200" i="1" dirty="0">
                        <a:solidFill>
                          <a:schemeClr val="bg1"/>
                        </a:solidFill>
                        <a:latin typeface="Cambria Math" panose="02040503050406030204" pitchFamily="18" charset="0"/>
                        <a:ea typeface="Times New Roman" panose="02020603050405020304" pitchFamily="18" charset="0"/>
                        <a:cs typeface="Times New Roman" panose="02020603050405020304" pitchFamily="18" charset="0"/>
                      </a:rPr>
                      <m:t>)=(1; −2)  </m:t>
                    </m:r>
                  </m:oMath>
                </a14:m>
                <a:endParaRPr lang="en-US" sz="3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endParaRPr>
              </a:p>
              <a:p>
                <a:pPr>
                  <a:lnSpc>
                    <a:spcPct val="200000"/>
                  </a:lnSpc>
                </a:pPr>
                <a:r>
                  <a:rPr lang="nl-NL" sz="3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 </a:t>
                </a:r>
                <a14:m>
                  <m:oMath xmlns:m="http://schemas.openxmlformats.org/officeDocument/2006/math">
                    <m:r>
                      <a:rPr lang="nl-NL" sz="3200" i="1" dirty="0">
                        <a:solidFill>
                          <a:schemeClr val="bg1"/>
                        </a:solidFill>
                        <a:latin typeface="Cambria Math" panose="02040503050406030204" pitchFamily="18" charset="0"/>
                        <a:ea typeface="Times New Roman" panose="02020603050405020304" pitchFamily="18" charset="0"/>
                        <a:cs typeface="Times New Roman" panose="02020603050405020304" pitchFamily="18" charset="0"/>
                      </a:rPr>
                      <m:t>(</m:t>
                    </m:r>
                    <m:r>
                      <a:rPr lang="nl-NL" sz="3200" i="1" dirty="0">
                        <a:solidFill>
                          <a:schemeClr val="bg1"/>
                        </a:solidFill>
                        <a:latin typeface="Cambria Math" panose="02040503050406030204" pitchFamily="18" charset="0"/>
                        <a:ea typeface="Times New Roman" panose="02020603050405020304" pitchFamily="18" charset="0"/>
                        <a:cs typeface="Times New Roman" panose="02020603050405020304" pitchFamily="18" charset="0"/>
                      </a:rPr>
                      <m:t>𝑥</m:t>
                    </m:r>
                    <m:r>
                      <a:rPr lang="nl-NL" sz="3200" i="1" dirty="0">
                        <a:solidFill>
                          <a:schemeClr val="bg1"/>
                        </a:solidFill>
                        <a:latin typeface="Cambria Math" panose="02040503050406030204" pitchFamily="18" charset="0"/>
                        <a:ea typeface="Times New Roman" panose="02020603050405020304" pitchFamily="18" charset="0"/>
                        <a:cs typeface="Times New Roman" panose="02020603050405020304" pitchFamily="18" charset="0"/>
                      </a:rPr>
                      <m:t>;</m:t>
                    </m:r>
                    <m:r>
                      <a:rPr lang="nl-NL" sz="3200" i="1" dirty="0">
                        <a:solidFill>
                          <a:schemeClr val="bg1"/>
                        </a:solidFill>
                        <a:latin typeface="Cambria Math" panose="02040503050406030204" pitchFamily="18" charset="0"/>
                        <a:ea typeface="Times New Roman" panose="02020603050405020304" pitchFamily="18" charset="0"/>
                        <a:cs typeface="Times New Roman" panose="02020603050405020304" pitchFamily="18" charset="0"/>
                      </a:rPr>
                      <m:t>𝑦</m:t>
                    </m:r>
                    <m:r>
                      <a:rPr lang="nl-NL" sz="3200" i="1" dirty="0">
                        <a:solidFill>
                          <a:schemeClr val="bg1"/>
                        </a:solidFill>
                        <a:latin typeface="Cambria Math" panose="02040503050406030204" pitchFamily="18" charset="0"/>
                        <a:ea typeface="Times New Roman" panose="02020603050405020304" pitchFamily="18" charset="0"/>
                        <a:cs typeface="Times New Roman" panose="02020603050405020304" pitchFamily="18" charset="0"/>
                      </a:rPr>
                      <m:t>)=(2;1)</m:t>
                    </m:r>
                  </m:oMath>
                </a14:m>
                <a:r>
                  <a:rPr lang="nl-NL" sz="3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D.</a:t>
                </a:r>
                <a:r>
                  <a:rPr lang="en-US" sz="32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Vô</a:t>
                </a:r>
                <a:r>
                  <a:rPr lang="en-US" sz="3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số</a:t>
                </a:r>
                <a:r>
                  <a:rPr lang="en-US" sz="3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nghiệm</a:t>
                </a:r>
                <a:r>
                  <a:rPr lang="en-US" sz="3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a:t>
                </a:r>
              </a:p>
              <a:p>
                <a:pPr marL="0" marR="0" lvl="0" indent="0" defTabSz="914400" rtl="0" eaLnBrk="1" fontAlgn="auto" latinLnBrk="0" hangingPunct="1">
                  <a:lnSpc>
                    <a:spcPct val="100000"/>
                  </a:lnSpc>
                  <a:spcBef>
                    <a:spcPts val="0"/>
                  </a:spcBef>
                  <a:spcAft>
                    <a:spcPts val="0"/>
                  </a:spcAft>
                  <a:buClrTx/>
                  <a:buSzTx/>
                  <a:buFontTx/>
                  <a:buNone/>
                  <a:tabLst/>
                  <a:defRPr/>
                </a:pPr>
                <a:endParaRPr lang="en-US" sz="3200" noProof="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endParaRPr>
              </a:p>
            </p:txBody>
          </p:sp>
        </mc:Choice>
        <mc:Fallback>
          <p:sp>
            <p:nvSpPr>
              <p:cNvPr id="4" name="Rectangle: Folded Corner 3"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5ACDE431-C199-4D06-8BBC-53EA6E96305D}"/>
                  </a:ext>
                </a:extLst>
              </p:cNvPr>
              <p:cNvSpPr>
                <a:spLocks noRot="1" noChangeAspect="1" noMove="1" noResize="1" noEditPoints="1" noAdjustHandles="1" noChangeArrowheads="1" noChangeShapeType="1" noTextEdit="1"/>
              </p:cNvSpPr>
              <p:nvPr/>
            </p:nvSpPr>
            <p:spPr>
              <a:xfrm>
                <a:off x="1075995" y="2033048"/>
                <a:ext cx="11185831" cy="4412974"/>
              </a:xfrm>
              <a:prstGeom prst="foldedCorner">
                <a:avLst/>
              </a:prstGeom>
              <a:blipFill>
                <a:blip r:embed="rId3"/>
                <a:stretch>
                  <a:fillRect l="-1418" t="-2628"/>
                </a:stretch>
              </a:blipFill>
              <a:ln>
                <a:noFill/>
              </a:ln>
            </p:spPr>
            <p:txBody>
              <a:bodyPr/>
              <a:lstStyle/>
              <a:p>
                <a:r>
                  <a:rPr lang="en-US">
                    <a:noFill/>
                  </a:rPr>
                  <a:t> </a:t>
                </a:r>
              </a:p>
            </p:txBody>
          </p:sp>
        </mc:Fallback>
      </mc:AlternateContent>
      <p:pic>
        <p:nvPicPr>
          <p:cNvPr id="5" name="Picture 4"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9680E53E-69BE-4BEB-A5B8-0ED6A7083F5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31354" y="485534"/>
            <a:ext cx="1476884" cy="1307705"/>
          </a:xfrm>
          <a:prstGeom prst="rect">
            <a:avLst/>
          </a:prstGeom>
        </p:spPr>
      </p:pic>
      <p:pic>
        <p:nvPicPr>
          <p:cNvPr id="6" name="Picture 5" descr="OPL20U25GSXzBJYl68kk8uQGfFKzs7yb1M4KJWUiLk6ZEvGF+qCIPSnY57AbBFCvTWID07 2024 T9 CD 06565+K4lPs7H94VUqPe2XwIsfPRnrXQE//QTEXxb8/8N4CNc6FpgZahzpTjFhMzSA7T/nHJa11DE8Ng2TP3iAmRczFlmslSuUNOgUeb6yRvs0=">
            <a:hlinkClick r:id="rId5" action="ppaction://hlinksldjump"/>
            <a:extLst>
              <a:ext uri="{FF2B5EF4-FFF2-40B4-BE49-F238E27FC236}">
                <a16:creationId xmlns:a16="http://schemas.microsoft.com/office/drawing/2014/main" id="{AF793E31-ACF4-44FA-AEC3-B5C32DF634D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431354" y="33367"/>
            <a:ext cx="1545470" cy="1037934"/>
          </a:xfrm>
          <a:prstGeom prst="rect">
            <a:avLst/>
          </a:prstGeom>
        </p:spPr>
      </p:pic>
      <p:sp>
        <p:nvSpPr>
          <p:cNvPr id="8" name="Rectangle: Folded Corner 7"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FD49C310-3743-4EDE-8614-FBEC241A67DA}"/>
              </a:ext>
            </a:extLst>
          </p:cNvPr>
          <p:cNvSpPr/>
          <p:nvPr/>
        </p:nvSpPr>
        <p:spPr>
          <a:xfrm>
            <a:off x="8506164" y="458465"/>
            <a:ext cx="1470660" cy="1328012"/>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Bạn</a:t>
            </a:r>
            <a:r>
              <a:rPr kumimoji="0" lang="en-US"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8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nhận</a:t>
            </a:r>
            <a:r>
              <a:rPr kumimoji="0" lang="en-US"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8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được</a:t>
            </a:r>
            <a:r>
              <a:rPr kumimoji="0" lang="en-US"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1 </a:t>
            </a:r>
            <a:r>
              <a:rPr lang="en-US" b="1" noProof="0" dirty="0" err="1">
                <a:solidFill>
                  <a:prstClr val="black"/>
                </a:solidFill>
                <a:latin typeface="Tahoma" panose="020B0604030504040204" pitchFamily="34" charset="0"/>
                <a:ea typeface="Tahoma" panose="020B0604030504040204" pitchFamily="34" charset="0"/>
                <a:cs typeface="Tahoma" panose="020B0604030504040204" pitchFamily="34" charset="0"/>
              </a:rPr>
              <a:t>phần</a:t>
            </a:r>
            <a:r>
              <a:rPr lang="en-US" b="1" noProof="0"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b="1" noProof="0" dirty="0" err="1">
                <a:solidFill>
                  <a:prstClr val="black"/>
                </a:solidFill>
                <a:latin typeface="Tahoma" panose="020B0604030504040204" pitchFamily="34" charset="0"/>
                <a:ea typeface="Tahoma" panose="020B0604030504040204" pitchFamily="34" charset="0"/>
                <a:cs typeface="Tahoma" panose="020B0604030504040204" pitchFamily="34" charset="0"/>
              </a:rPr>
              <a:t>quà</a:t>
            </a:r>
            <a:endParaRPr kumimoji="0" lang="en-US"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9" name="Oval 8"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3B02A3C4-2B44-406C-A157-712E2E112370}"/>
              </a:ext>
            </a:extLst>
          </p:cNvPr>
          <p:cNvSpPr/>
          <p:nvPr/>
        </p:nvSpPr>
        <p:spPr>
          <a:xfrm>
            <a:off x="1075995" y="3773556"/>
            <a:ext cx="599052" cy="55659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400" i="0" u="none" strike="noStrike" kern="1200" cap="none" spc="0" normalizeH="0" baseline="0" noProof="0">
              <a:ln>
                <a:noFill/>
              </a:ln>
              <a:solidFill>
                <a:prstClr val="white"/>
              </a:solidFill>
              <a:effectLst/>
              <a:uLnTx/>
              <a:uFillTx/>
              <a:latin typeface="A3.OpenSans-San"/>
              <a:ea typeface="+mn-ea"/>
              <a:cs typeface="+mn-cs"/>
            </a:endParaRPr>
          </a:p>
        </p:txBody>
      </p:sp>
      <p:sp>
        <p:nvSpPr>
          <p:cNvPr id="10" name="Right Arrow 1" descr="OPL20U25GSXzBJYl68kk8uQGfFKzs7yb1M4KJWUiLk6ZEvGF+qCIPSnY57AbBFCvTWID07 2024 T9 CD 06565+K4lPs7H94VUqPe2XwIsfPRnrXQE//QTEXxb8/8N4CNc6FpgZahzpTjFhMzSA7T/nHJa11DE8Ng2TP3iAmRczFlmslSuUNOgUeb6yRvs0=">
            <a:hlinkClick r:id="rId7" action="ppaction://hlinksldjump"/>
            <a:extLst>
              <a:ext uri="{FF2B5EF4-FFF2-40B4-BE49-F238E27FC236}">
                <a16:creationId xmlns:a16="http://schemas.microsoft.com/office/drawing/2014/main" id="{2C34726F-95C6-4A48-8B7D-F36AA3C0C34B}"/>
              </a:ext>
            </a:extLst>
          </p:cNvPr>
          <p:cNvSpPr/>
          <p:nvPr/>
        </p:nvSpPr>
        <p:spPr>
          <a:xfrm>
            <a:off x="10884135" y="5549761"/>
            <a:ext cx="935096" cy="63304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lIns="68550" tIns="34274" rIns="68550" bIns="34274"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5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824541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barn(inVertical)">
                                      <p:cBhvr>
                                        <p:cTn id="14" dur="500"/>
                                        <p:tgtEl>
                                          <p:spTgt spid="9"/>
                                        </p:tgtEl>
                                      </p:cBhvr>
                                    </p:animEffect>
                                  </p:childTnLst>
                                  <p:subTnLst>
                                    <p:audio>
                                      <p:cMediaNode>
                                        <p:cTn display="0" masterRel="sameClick">
                                          <p:stCondLst>
                                            <p:cond evt="begin" delay="0">
                                              <p:tn val="12"/>
                                            </p:cond>
                                          </p:stCondLst>
                                          <p:endCondLst>
                                            <p:cond evt="onStopAudio" delay="0">
                                              <p:tgtEl>
                                                <p:sldTgt/>
                                              </p:tgtEl>
                                            </p:cond>
                                          </p:endCondLst>
                                        </p:cTn>
                                        <p:tgtEl>
                                          <p:sndTgt r:embed="rId2" name="applause.wav"/>
                                        </p:tgtEl>
                                      </p:cMediaNode>
                                    </p:audio>
                                  </p:sub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arn(inVertical)">
                                      <p:cBhvr>
                                        <p:cTn id="19" dur="500"/>
                                        <p:tgtEl>
                                          <p:spTgt spid="8"/>
                                        </p:tgtEl>
                                      </p:cBhvr>
                                    </p:animEffect>
                                  </p:childTnLst>
                                  <p:subTnLst>
                                    <p:audio>
                                      <p:cMediaNode>
                                        <p:cTn display="0" masterRel="sameClick">
                                          <p:stCondLst>
                                            <p:cond evt="begin" delay="0">
                                              <p:tn val="17"/>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animBg="1"/>
      <p:bldP spid="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ight Arrow 1" descr="OPL20U25GSXzBJYl68kk8uQGfFKzs7yb1M4KJWUiLk6ZEvGF+qCIPSnY57AbBFCvTWID07 2024 T9 CD 06565+K4lPs7H94VUqPe2XwIsfPRnrXQE//QTEXxb8/8N4CNc6FpgZahzpTjFhMzSA7T/nHJa11DE8Ng2TP3iAmRczFlmslSuUNOgUeb6yRvs0=">
            <a:hlinkClick r:id="rId4" action="ppaction://hlinksldjump"/>
            <a:extLst>
              <a:ext uri="{FF2B5EF4-FFF2-40B4-BE49-F238E27FC236}">
                <a16:creationId xmlns:a16="http://schemas.microsoft.com/office/drawing/2014/main" id="{D8DB8375-407D-444A-B513-787080F673E4}"/>
              </a:ext>
            </a:extLst>
          </p:cNvPr>
          <p:cNvSpPr/>
          <p:nvPr/>
        </p:nvSpPr>
        <p:spPr>
          <a:xfrm>
            <a:off x="10884135" y="5549761"/>
            <a:ext cx="935096" cy="63304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lIns="68550" tIns="34274" rIns="68550" bIns="34274"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500" b="1"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FAD35D71-DD72-4158-8167-9AD39BC2AB8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67241" y="536647"/>
            <a:ext cx="1476883" cy="1307704"/>
          </a:xfrm>
          <a:prstGeom prst="rect">
            <a:avLst/>
          </a:prstGeom>
        </p:spPr>
      </p:pic>
      <p:sp>
        <p:nvSpPr>
          <p:cNvPr id="8" name="Cube 7"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68883C5A-6661-4808-AA0B-C138C0764315}"/>
              </a:ext>
            </a:extLst>
          </p:cNvPr>
          <p:cNvSpPr/>
          <p:nvPr/>
        </p:nvSpPr>
        <p:spPr>
          <a:xfrm>
            <a:off x="8567238" y="0"/>
            <a:ext cx="1511184" cy="927262"/>
          </a:xfrm>
          <a:prstGeom prst="cube">
            <a:avLst>
              <a:gd name="adj" fmla="val 39106"/>
            </a:avLst>
          </a:prstGeom>
          <a:solidFill>
            <a:srgbClr val="FF3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4</a:t>
            </a:r>
          </a:p>
        </p:txBody>
      </p:sp>
      <p:sp>
        <p:nvSpPr>
          <p:cNvPr id="9" name="Rectangle: Folded Corner 8"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866146AB-5DA1-4CC5-8043-6D91218305E4}"/>
              </a:ext>
            </a:extLst>
          </p:cNvPr>
          <p:cNvSpPr/>
          <p:nvPr/>
        </p:nvSpPr>
        <p:spPr>
          <a:xfrm>
            <a:off x="8532943" y="336272"/>
            <a:ext cx="1470660" cy="1328012"/>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Chúc</a:t>
            </a:r>
            <a:r>
              <a:rPr kumimoji="0" lang="en-US"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8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bạn</a:t>
            </a:r>
            <a:r>
              <a:rPr kumimoji="0" lang="en-US" sz="1800" b="1" i="0" u="none" strike="noStrike" kern="1200" cap="none" spc="0" normalizeH="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800" b="1" i="0" u="none" strike="noStrike" kern="1200" cap="none" spc="0" normalizeH="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luôn</a:t>
            </a:r>
            <a:r>
              <a:rPr kumimoji="0" lang="en-US" sz="1800" b="1" i="0" u="none" strike="noStrike" kern="1200" cap="none" spc="0" normalizeH="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800" b="1" i="0" u="none" strike="noStrike" kern="1200" cap="none" spc="0" normalizeH="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học</a:t>
            </a:r>
            <a:r>
              <a:rPr kumimoji="0" lang="en-US" sz="1800" b="1" i="0" u="none" strike="noStrike" kern="1200" cap="none" spc="0" normalizeH="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800" b="1" i="0" u="none" strike="noStrike" kern="1200" cap="none" spc="0" normalizeH="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giỏi</a:t>
            </a:r>
            <a:r>
              <a:rPr kumimoji="0" lang="en-US" sz="1800" b="1" i="0" u="none" strike="noStrike" kern="1200" cap="none" spc="0" normalizeH="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endParaRPr kumimoji="0" lang="en-US"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0" name="Oval 9"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707A1205-85D4-4EB4-9123-5E2EB0613B2B}"/>
              </a:ext>
            </a:extLst>
          </p:cNvPr>
          <p:cNvSpPr/>
          <p:nvPr/>
        </p:nvSpPr>
        <p:spPr>
          <a:xfrm>
            <a:off x="6096000" y="3879574"/>
            <a:ext cx="599052" cy="55659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400" i="0" u="none" strike="noStrike" kern="1200" cap="none" spc="0" normalizeH="0" baseline="0" noProof="0">
              <a:ln>
                <a:noFill/>
              </a:ln>
              <a:solidFill>
                <a:prstClr val="white"/>
              </a:solidFill>
              <a:effectLst/>
              <a:uLnTx/>
              <a:uFillTx/>
              <a:latin typeface="A3.OpenSans-San"/>
              <a:ea typeface="+mn-ea"/>
              <a:cs typeface="+mn-cs"/>
            </a:endParaRPr>
          </a:p>
        </p:txBody>
      </p:sp>
      <mc:AlternateContent xmlns:mc="http://schemas.openxmlformats.org/markup-compatibility/2006">
        <mc:Choice xmlns:a14="http://schemas.microsoft.com/office/drawing/2010/main" Requires="a14">
          <p:sp>
            <p:nvSpPr>
              <p:cNvPr id="11" name="Rectangle 10"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EB6D11B0-CA90-4891-95BF-997951230A4D}"/>
                  </a:ext>
                </a:extLst>
              </p:cNvPr>
              <p:cNvSpPr/>
              <p:nvPr/>
            </p:nvSpPr>
            <p:spPr>
              <a:xfrm>
                <a:off x="1545046" y="1463909"/>
                <a:ext cx="8533376" cy="4005007"/>
              </a:xfrm>
              <a:prstGeom prst="rect">
                <a:avLst/>
              </a:prstGeom>
            </p:spPr>
            <p:txBody>
              <a:bodyPr wrap="square">
                <a:spAutoFit/>
              </a:bodyPr>
              <a:lstStyle/>
              <a:p>
                <a:r>
                  <a:rPr lang="vi-VN" sz="3200" b="1" u="sng" dirty="0">
                    <a:solidFill>
                      <a:srgbClr val="FFFF00"/>
                    </a:solidFill>
                    <a:latin typeface="Times New Roman" panose="02020603050405020304" pitchFamily="18" charset="0"/>
                  </a:rPr>
                  <a:t>Câu hỏi </a:t>
                </a:r>
                <a:r>
                  <a:rPr lang="en-US" sz="3200" b="1" u="sng" dirty="0">
                    <a:solidFill>
                      <a:srgbClr val="FFFF00"/>
                    </a:solidFill>
                    <a:latin typeface="Times New Roman" panose="02020603050405020304" pitchFamily="18" charset="0"/>
                  </a:rPr>
                  <a:t>4</a:t>
                </a:r>
                <a:r>
                  <a:rPr lang="vi-VN" sz="3200" b="1" u="sng" dirty="0">
                    <a:solidFill>
                      <a:srgbClr val="FFFF00"/>
                    </a:solidFill>
                    <a:latin typeface="Times New Roman" panose="02020603050405020304" pitchFamily="18" charset="0"/>
                  </a:rPr>
                  <a:t>:</a:t>
                </a:r>
                <a:endParaRPr lang="en-US" sz="32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endParaRPr>
              </a:p>
              <a:p>
                <a:r>
                  <a:rPr lang="nl-NL" sz="3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Cho hệ phương trình </a:t>
                </a:r>
                <a14:m>
                  <m:oMath xmlns:m="http://schemas.openxmlformats.org/officeDocument/2006/math">
                    <m:d>
                      <m:dPr>
                        <m:begChr m:val="{"/>
                        <m:endChr m:val=""/>
                        <m:ctrlPr>
                          <a:rPr lang="en-US" sz="3200" i="1" smtClean="0">
                            <a:solidFill>
                              <a:schemeClr val="bg1"/>
                            </a:solidFill>
                            <a:latin typeface="Cambria Math" panose="02040503050406030204" pitchFamily="18" charset="0"/>
                            <a:ea typeface="Times New Roman" panose="02020603050405020304" pitchFamily="18" charset="0"/>
                          </a:rPr>
                        </m:ctrlPr>
                      </m:dPr>
                      <m:e>
                        <m:eqArr>
                          <m:eqArrPr>
                            <m:ctrlPr>
                              <a:rPr lang="en-US" sz="3200" b="0" i="1" smtClean="0">
                                <a:solidFill>
                                  <a:schemeClr val="bg1"/>
                                </a:solidFill>
                                <a:latin typeface="Cambria Math" panose="02040503050406030204" pitchFamily="18" charset="0"/>
                                <a:ea typeface="Times New Roman" panose="02020603050405020304" pitchFamily="18" charset="0"/>
                              </a:rPr>
                            </m:ctrlPr>
                          </m:eqArrPr>
                          <m:e>
                            <m:r>
                              <a:rPr lang="en-US" sz="3200" b="0" i="1" smtClean="0">
                                <a:solidFill>
                                  <a:schemeClr val="bg1"/>
                                </a:solidFill>
                                <a:latin typeface="Cambria Math" panose="02040503050406030204" pitchFamily="18" charset="0"/>
                                <a:ea typeface="Times New Roman" panose="02020603050405020304" pitchFamily="18" charset="0"/>
                              </a:rPr>
                              <m:t>4</m:t>
                            </m:r>
                            <m:r>
                              <a:rPr lang="en-US" sz="3200" b="0" i="1" smtClean="0">
                                <a:solidFill>
                                  <a:schemeClr val="bg1"/>
                                </a:solidFill>
                                <a:latin typeface="Cambria Math" panose="02040503050406030204" pitchFamily="18" charset="0"/>
                                <a:ea typeface="Times New Roman" panose="02020603050405020304" pitchFamily="18" charset="0"/>
                              </a:rPr>
                              <m:t>𝑥</m:t>
                            </m:r>
                            <m:r>
                              <a:rPr lang="en-US" sz="3200" b="0" i="1" smtClean="0">
                                <a:solidFill>
                                  <a:schemeClr val="bg1"/>
                                </a:solidFill>
                                <a:latin typeface="Cambria Math" panose="02040503050406030204" pitchFamily="18" charset="0"/>
                                <a:ea typeface="Times New Roman" panose="02020603050405020304" pitchFamily="18" charset="0"/>
                              </a:rPr>
                              <m:t>−2</m:t>
                            </m:r>
                            <m:r>
                              <a:rPr lang="en-US" sz="3200" b="0" i="1" smtClean="0">
                                <a:solidFill>
                                  <a:schemeClr val="bg1"/>
                                </a:solidFill>
                                <a:latin typeface="Cambria Math" panose="02040503050406030204" pitchFamily="18" charset="0"/>
                                <a:ea typeface="Times New Roman" panose="02020603050405020304" pitchFamily="18" charset="0"/>
                              </a:rPr>
                              <m:t>𝑦</m:t>
                            </m:r>
                            <m:r>
                              <a:rPr lang="en-US" sz="3200" b="0" i="1" smtClean="0">
                                <a:solidFill>
                                  <a:schemeClr val="bg1"/>
                                </a:solidFill>
                                <a:latin typeface="Cambria Math" panose="02040503050406030204" pitchFamily="18" charset="0"/>
                                <a:ea typeface="Times New Roman" panose="02020603050405020304" pitchFamily="18" charset="0"/>
                              </a:rPr>
                              <m:t>=2</m:t>
                            </m:r>
                          </m:e>
                          <m:e>
                            <m:r>
                              <a:rPr lang="en-US" sz="3200" b="0" i="1" smtClean="0">
                                <a:solidFill>
                                  <a:schemeClr val="bg1"/>
                                </a:solidFill>
                                <a:latin typeface="Cambria Math" panose="02040503050406030204" pitchFamily="18" charset="0"/>
                                <a:ea typeface="Times New Roman" panose="02020603050405020304" pitchFamily="18" charset="0"/>
                              </a:rPr>
                              <m:t>−2</m:t>
                            </m:r>
                            <m:r>
                              <a:rPr lang="en-US" sz="3200" b="0" i="1" smtClean="0">
                                <a:solidFill>
                                  <a:schemeClr val="bg1"/>
                                </a:solidFill>
                                <a:latin typeface="Cambria Math" panose="02040503050406030204" pitchFamily="18" charset="0"/>
                                <a:ea typeface="Times New Roman" panose="02020603050405020304" pitchFamily="18" charset="0"/>
                              </a:rPr>
                              <m:t>𝑥</m:t>
                            </m:r>
                            <m:r>
                              <a:rPr lang="en-US" sz="3200" b="0" i="1" smtClean="0">
                                <a:solidFill>
                                  <a:schemeClr val="bg1"/>
                                </a:solidFill>
                                <a:latin typeface="Cambria Math" panose="02040503050406030204" pitchFamily="18" charset="0"/>
                                <a:ea typeface="Times New Roman" panose="02020603050405020304" pitchFamily="18" charset="0"/>
                              </a:rPr>
                              <m:t>+</m:t>
                            </m:r>
                            <m:r>
                              <a:rPr lang="en-US" sz="3200" b="0" i="1" smtClean="0">
                                <a:solidFill>
                                  <a:schemeClr val="bg1"/>
                                </a:solidFill>
                                <a:latin typeface="Cambria Math" panose="02040503050406030204" pitchFamily="18" charset="0"/>
                                <a:ea typeface="Times New Roman" panose="02020603050405020304" pitchFamily="18" charset="0"/>
                              </a:rPr>
                              <m:t>𝑦</m:t>
                            </m:r>
                            <m:r>
                              <a:rPr lang="en-US" sz="3200" b="0" i="1" smtClean="0">
                                <a:solidFill>
                                  <a:schemeClr val="bg1"/>
                                </a:solidFill>
                                <a:latin typeface="Cambria Math" panose="02040503050406030204" pitchFamily="18" charset="0"/>
                                <a:ea typeface="Times New Roman" panose="02020603050405020304" pitchFamily="18" charset="0"/>
                              </a:rPr>
                              <m:t>  =−1</m:t>
                            </m:r>
                          </m:e>
                        </m:eqArr>
                      </m:e>
                    </m:d>
                  </m:oMath>
                </a14:m>
                <a:r>
                  <a:rPr lang="en-US" sz="3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nl-NL" sz="3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p>
              <a:p>
                <a:r>
                  <a:rPr lang="nl-NL" sz="3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Nghiệm của hệ phương trình là:</a:t>
                </a:r>
                <a:endParaRPr lang="en-US" sz="3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endParaRPr>
              </a:p>
              <a:p>
                <a:pPr>
                  <a:lnSpc>
                    <a:spcPct val="200000"/>
                  </a:lnSpc>
                </a:pPr>
                <a:r>
                  <a:rPr lang="en-US" sz="3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A. </a:t>
                </a:r>
                <a:r>
                  <a:rPr lang="en-US" sz="32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Vô</a:t>
                </a:r>
                <a:r>
                  <a:rPr lang="en-US" sz="3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nghiệm</a:t>
                </a:r>
                <a:r>
                  <a:rPr lang="en-US" sz="3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nl-NL" sz="3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B.  </a:t>
                </a:r>
                <a:r>
                  <a:rPr lang="en-US" sz="32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Vô</a:t>
                </a:r>
                <a:r>
                  <a:rPr lang="en-US" sz="3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số</a:t>
                </a:r>
                <a:r>
                  <a:rPr lang="en-US" sz="3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nghiệm</a:t>
                </a:r>
                <a:r>
                  <a:rPr lang="en-US" sz="3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a:t>
                </a:r>
              </a:p>
              <a:p>
                <a:pPr>
                  <a:lnSpc>
                    <a:spcPct val="200000"/>
                  </a:lnSpc>
                </a:pPr>
                <a:r>
                  <a:rPr lang="nl-NL" sz="3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 </a:t>
                </a:r>
                <a14:m>
                  <m:oMath xmlns:m="http://schemas.openxmlformats.org/officeDocument/2006/math">
                    <m:r>
                      <a:rPr lang="nl-NL" sz="3200" i="1" dirty="0">
                        <a:solidFill>
                          <a:schemeClr val="bg1"/>
                        </a:solidFill>
                        <a:latin typeface="Cambria Math" panose="02040503050406030204" pitchFamily="18" charset="0"/>
                        <a:ea typeface="Times New Roman" panose="02020603050405020304" pitchFamily="18" charset="0"/>
                        <a:cs typeface="Times New Roman" panose="02020603050405020304" pitchFamily="18" charset="0"/>
                      </a:rPr>
                      <m:t>(</m:t>
                    </m:r>
                    <m:r>
                      <a:rPr lang="nl-NL" sz="3200" i="1" dirty="0">
                        <a:solidFill>
                          <a:schemeClr val="bg1"/>
                        </a:solidFill>
                        <a:latin typeface="Cambria Math" panose="02040503050406030204" pitchFamily="18" charset="0"/>
                        <a:ea typeface="Times New Roman" panose="02020603050405020304" pitchFamily="18" charset="0"/>
                        <a:cs typeface="Times New Roman" panose="02020603050405020304" pitchFamily="18" charset="0"/>
                      </a:rPr>
                      <m:t>𝑥</m:t>
                    </m:r>
                    <m:r>
                      <a:rPr lang="nl-NL" sz="3200" i="1" dirty="0">
                        <a:solidFill>
                          <a:schemeClr val="bg1"/>
                        </a:solidFill>
                        <a:latin typeface="Cambria Math" panose="02040503050406030204" pitchFamily="18" charset="0"/>
                        <a:ea typeface="Times New Roman" panose="02020603050405020304" pitchFamily="18" charset="0"/>
                        <a:cs typeface="Times New Roman" panose="02020603050405020304" pitchFamily="18" charset="0"/>
                      </a:rPr>
                      <m:t>;</m:t>
                    </m:r>
                    <m:r>
                      <a:rPr lang="nl-NL" sz="3200" i="1" dirty="0">
                        <a:solidFill>
                          <a:schemeClr val="bg1"/>
                        </a:solidFill>
                        <a:latin typeface="Cambria Math" panose="02040503050406030204" pitchFamily="18" charset="0"/>
                        <a:ea typeface="Times New Roman" panose="02020603050405020304" pitchFamily="18" charset="0"/>
                        <a:cs typeface="Times New Roman" panose="02020603050405020304" pitchFamily="18" charset="0"/>
                      </a:rPr>
                      <m:t>𝑦</m:t>
                    </m:r>
                    <m:r>
                      <a:rPr lang="nl-NL" sz="3200" i="1" dirty="0">
                        <a:solidFill>
                          <a:schemeClr val="bg1"/>
                        </a:solidFill>
                        <a:latin typeface="Cambria Math" panose="02040503050406030204" pitchFamily="18" charset="0"/>
                        <a:ea typeface="Times New Roman" panose="02020603050405020304" pitchFamily="18" charset="0"/>
                        <a:cs typeface="Times New Roman" panose="02020603050405020304" pitchFamily="18" charset="0"/>
                      </a:rPr>
                      <m:t>)=(2;0)</m:t>
                    </m:r>
                  </m:oMath>
                </a14:m>
                <a:r>
                  <a:rPr lang="nl-NL" sz="3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D.</a:t>
                </a:r>
                <a:r>
                  <a:rPr lang="nl-NL" sz="3200" dirty="0">
                    <a:solidFill>
                      <a:schemeClr val="bg1"/>
                    </a:solidFill>
                    <a:ea typeface="Times New Roman" panose="02020603050405020304" pitchFamily="18" charset="0"/>
                    <a:cs typeface="Times New Roman" panose="02020603050405020304" pitchFamily="18" charset="0"/>
                  </a:rPr>
                  <a:t> </a:t>
                </a:r>
                <a14:m>
                  <m:oMath xmlns:m="http://schemas.openxmlformats.org/officeDocument/2006/math">
                    <m:r>
                      <a:rPr lang="nl-NL" sz="3200" i="1" dirty="0">
                        <a:solidFill>
                          <a:schemeClr val="bg1"/>
                        </a:solidFill>
                        <a:latin typeface="Cambria Math" panose="02040503050406030204" pitchFamily="18" charset="0"/>
                        <a:ea typeface="Times New Roman" panose="02020603050405020304" pitchFamily="18" charset="0"/>
                        <a:cs typeface="Times New Roman" panose="02020603050405020304" pitchFamily="18" charset="0"/>
                      </a:rPr>
                      <m:t>(</m:t>
                    </m:r>
                    <m:r>
                      <a:rPr lang="nl-NL" sz="3200" i="1" dirty="0">
                        <a:solidFill>
                          <a:schemeClr val="bg1"/>
                        </a:solidFill>
                        <a:latin typeface="Cambria Math" panose="02040503050406030204" pitchFamily="18" charset="0"/>
                        <a:ea typeface="Times New Roman" panose="02020603050405020304" pitchFamily="18" charset="0"/>
                        <a:cs typeface="Times New Roman" panose="02020603050405020304" pitchFamily="18" charset="0"/>
                      </a:rPr>
                      <m:t>𝑥</m:t>
                    </m:r>
                    <m:r>
                      <a:rPr lang="nl-NL" sz="3200" i="1" dirty="0">
                        <a:solidFill>
                          <a:schemeClr val="bg1"/>
                        </a:solidFill>
                        <a:latin typeface="Cambria Math" panose="02040503050406030204" pitchFamily="18" charset="0"/>
                        <a:ea typeface="Times New Roman" panose="02020603050405020304" pitchFamily="18" charset="0"/>
                        <a:cs typeface="Times New Roman" panose="02020603050405020304" pitchFamily="18" charset="0"/>
                      </a:rPr>
                      <m:t>;</m:t>
                    </m:r>
                    <m:r>
                      <a:rPr lang="nl-NL" sz="3200" i="1" dirty="0">
                        <a:solidFill>
                          <a:schemeClr val="bg1"/>
                        </a:solidFill>
                        <a:latin typeface="Cambria Math" panose="02040503050406030204" pitchFamily="18" charset="0"/>
                        <a:ea typeface="Times New Roman" panose="02020603050405020304" pitchFamily="18" charset="0"/>
                        <a:cs typeface="Times New Roman" panose="02020603050405020304" pitchFamily="18" charset="0"/>
                      </a:rPr>
                      <m:t>𝑦</m:t>
                    </m:r>
                    <m:r>
                      <a:rPr lang="nl-NL" sz="3200" i="1" dirty="0">
                        <a:solidFill>
                          <a:schemeClr val="bg1"/>
                        </a:solidFill>
                        <a:latin typeface="Cambria Math" panose="02040503050406030204" pitchFamily="18" charset="0"/>
                        <a:ea typeface="Times New Roman" panose="02020603050405020304" pitchFamily="18" charset="0"/>
                        <a:cs typeface="Times New Roman" panose="02020603050405020304" pitchFamily="18" charset="0"/>
                      </a:rPr>
                      <m:t>)=(2;1)</m:t>
                    </m:r>
                  </m:oMath>
                </a14:m>
                <a:r>
                  <a:rPr lang="nl-NL" sz="3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3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endParaRPr>
              </a:p>
            </p:txBody>
          </p:sp>
        </mc:Choice>
        <mc:Fallback>
          <p:sp>
            <p:nvSpPr>
              <p:cNvPr id="11" name="Rectangle 10"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EB6D11B0-CA90-4891-95BF-997951230A4D}"/>
                  </a:ext>
                </a:extLst>
              </p:cNvPr>
              <p:cNvSpPr>
                <a:spLocks noRot="1" noChangeAspect="1" noMove="1" noResize="1" noEditPoints="1" noAdjustHandles="1" noChangeArrowheads="1" noChangeShapeType="1" noTextEdit="1"/>
              </p:cNvSpPr>
              <p:nvPr/>
            </p:nvSpPr>
            <p:spPr>
              <a:xfrm>
                <a:off x="1545046" y="1463909"/>
                <a:ext cx="8533376" cy="4005007"/>
              </a:xfrm>
              <a:prstGeom prst="rect">
                <a:avLst/>
              </a:prstGeom>
              <a:blipFill>
                <a:blip r:embed="rId6"/>
                <a:stretch>
                  <a:fillRect l="-1786" t="-2131" b="-3653"/>
                </a:stretch>
              </a:blipFill>
            </p:spPr>
            <p:txBody>
              <a:bodyPr/>
              <a:lstStyle/>
              <a:p>
                <a:r>
                  <a:rPr lang="en-US">
                    <a:noFill/>
                  </a:rPr>
                  <a:t> </a:t>
                </a:r>
              </a:p>
            </p:txBody>
          </p:sp>
        </mc:Fallback>
      </mc:AlternateContent>
    </p:spTree>
    <p:extLst>
      <p:ext uri="{BB962C8B-B14F-4D97-AF65-F5344CB8AC3E}">
        <p14:creationId xmlns:p14="http://schemas.microsoft.com/office/powerpoint/2010/main" val="503526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subTnLst>
                                    <p:audio>
                                      <p:cMediaNode>
                                        <p:cTn display="0" masterRel="sameClick">
                                          <p:stCondLst>
                                            <p:cond evt="begin" delay="0">
                                              <p:tn val="10"/>
                                            </p:cond>
                                          </p:stCondLst>
                                          <p:endCondLst>
                                            <p:cond evt="onStopAudio" delay="0">
                                              <p:tgtEl>
                                                <p:sldTgt/>
                                              </p:tgtEl>
                                            </p:cond>
                                          </p:endCondLst>
                                        </p:cTn>
                                        <p:tgtEl>
                                          <p:sndTgt r:embed="rId3" name="breez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98ACB5EE-A090-077A-3735-B1A142BA828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 r="65241" b="27407"/>
          <a:stretch/>
        </p:blipFill>
        <p:spPr>
          <a:xfrm rot="5400000" flipH="1">
            <a:off x="7543587" y="-989008"/>
            <a:ext cx="5837648" cy="7970818"/>
          </a:xfrm>
          <a:custGeom>
            <a:avLst/>
            <a:gdLst>
              <a:gd name="connsiteX0" fmla="*/ 0 w 10489406"/>
              <a:gd name="connsiteY0" fmla="*/ 0 h 4924926"/>
              <a:gd name="connsiteX1" fmla="*/ 10489406 w 10489406"/>
              <a:gd name="connsiteY1" fmla="*/ 0 h 4924926"/>
              <a:gd name="connsiteX2" fmla="*/ 10489406 w 10489406"/>
              <a:gd name="connsiteY2" fmla="*/ 4924926 h 4924926"/>
              <a:gd name="connsiteX3" fmla="*/ 3121009 w 10489406"/>
              <a:gd name="connsiteY3" fmla="*/ 4924926 h 4924926"/>
              <a:gd name="connsiteX4" fmla="*/ 3140441 w 10489406"/>
              <a:gd name="connsiteY4" fmla="*/ 4862327 h 4924926"/>
              <a:gd name="connsiteX5" fmla="*/ 3155759 w 10489406"/>
              <a:gd name="connsiteY5" fmla="*/ 4710374 h 4924926"/>
              <a:gd name="connsiteX6" fmla="*/ 2401780 w 10489406"/>
              <a:gd name="connsiteY6" fmla="*/ 3956395 h 4924926"/>
              <a:gd name="connsiteX7" fmla="*/ 1647801 w 10489406"/>
              <a:gd name="connsiteY7" fmla="*/ 4710374 h 4924926"/>
              <a:gd name="connsiteX8" fmla="*/ 1663119 w 10489406"/>
              <a:gd name="connsiteY8" fmla="*/ 4862327 h 4924926"/>
              <a:gd name="connsiteX9" fmla="*/ 1682551 w 10489406"/>
              <a:gd name="connsiteY9" fmla="*/ 4924926 h 4924926"/>
              <a:gd name="connsiteX10" fmla="*/ 0 w 10489406"/>
              <a:gd name="connsiteY10" fmla="*/ 4924926 h 4924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489406" h="4924926">
                <a:moveTo>
                  <a:pt x="0" y="0"/>
                </a:moveTo>
                <a:lnTo>
                  <a:pt x="10489406" y="0"/>
                </a:lnTo>
                <a:lnTo>
                  <a:pt x="10489406" y="4924926"/>
                </a:lnTo>
                <a:lnTo>
                  <a:pt x="3121009" y="4924926"/>
                </a:lnTo>
                <a:lnTo>
                  <a:pt x="3140441" y="4862327"/>
                </a:lnTo>
                <a:cubicBezTo>
                  <a:pt x="3150485" y="4813245"/>
                  <a:pt x="3155759" y="4762426"/>
                  <a:pt x="3155759" y="4710374"/>
                </a:cubicBezTo>
                <a:cubicBezTo>
                  <a:pt x="3155759" y="4293963"/>
                  <a:pt x="2818191" y="3956395"/>
                  <a:pt x="2401780" y="3956395"/>
                </a:cubicBezTo>
                <a:cubicBezTo>
                  <a:pt x="1985369" y="3956395"/>
                  <a:pt x="1647801" y="4293963"/>
                  <a:pt x="1647801" y="4710374"/>
                </a:cubicBezTo>
                <a:cubicBezTo>
                  <a:pt x="1647801" y="4762426"/>
                  <a:pt x="1653076" y="4813245"/>
                  <a:pt x="1663119" y="4862327"/>
                </a:cubicBezTo>
                <a:lnTo>
                  <a:pt x="1682551" y="4924926"/>
                </a:lnTo>
                <a:lnTo>
                  <a:pt x="0" y="4924926"/>
                </a:lnTo>
                <a:close/>
              </a:path>
            </a:pathLst>
          </a:custGeom>
          <a:effectLst>
            <a:outerShdw blurRad="254000" dist="38100" dir="8100000" algn="tr" rotWithShape="0">
              <a:prstClr val="black">
                <a:alpha val="30000"/>
              </a:prstClr>
            </a:outerShdw>
          </a:effectLst>
        </p:spPr>
      </p:pic>
      <p:sp>
        <p:nvSpPr>
          <p:cNvPr id="4" name="Rectangle: Rounded Corners 3"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10AE8C0B-F0B3-F38F-9134-38AB8564D00A}"/>
              </a:ext>
            </a:extLst>
          </p:cNvPr>
          <p:cNvSpPr/>
          <p:nvPr/>
        </p:nvSpPr>
        <p:spPr>
          <a:xfrm>
            <a:off x="89073" y="2510927"/>
            <a:ext cx="5569605" cy="918073"/>
          </a:xfrm>
          <a:prstGeom prst="round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467" b="1" i="0" u="none" strike="noStrike" kern="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HƯỚNG DẪN </a:t>
            </a:r>
            <a:r>
              <a:rPr lang="en-US" sz="3467" b="1" kern="0" dirty="0">
                <a:solidFill>
                  <a:srgbClr val="FFFF00"/>
                </a:solidFill>
                <a:latin typeface="Times New Roman" panose="02020603050405020304" pitchFamily="18" charset="0"/>
                <a:cs typeface="Times New Roman" panose="02020603050405020304" pitchFamily="18" charset="0"/>
                <a:sym typeface="Arial"/>
              </a:rPr>
              <a:t>VỀ NHÀ</a:t>
            </a:r>
            <a:endParaRPr kumimoji="0" lang="en-US" sz="3467" b="1" i="0" u="none" strike="noStrike" kern="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6" name="Rectangle 5"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52EEDA37-07CF-4698-8860-6A8D14CB1ED7}"/>
              </a:ext>
            </a:extLst>
          </p:cNvPr>
          <p:cNvSpPr/>
          <p:nvPr/>
        </p:nvSpPr>
        <p:spPr>
          <a:xfrm>
            <a:off x="198782" y="3750245"/>
            <a:ext cx="8728907" cy="1746119"/>
          </a:xfrm>
          <a:prstGeom prst="rect">
            <a:avLst/>
          </a:prstGeom>
        </p:spPr>
        <p:txBody>
          <a:bodyPr wrap="square">
            <a:spAutoFit/>
          </a:bodyPr>
          <a:lstStyle/>
          <a:p>
            <a:pPr algn="just">
              <a:lnSpc>
                <a:spcPct val="115000"/>
              </a:lnSpc>
              <a:spcAft>
                <a:spcPts val="800"/>
              </a:spcAft>
            </a:pPr>
            <a:r>
              <a:rPr lang="en-US" sz="32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Học</a:t>
            </a:r>
            <a:r>
              <a:rPr lang="en-US" sz="32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thuộc</a:t>
            </a:r>
            <a:r>
              <a:rPr lang="en-US" sz="32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quy</a:t>
            </a:r>
            <a:r>
              <a:rPr lang="en-US" sz="32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tắc</a:t>
            </a:r>
            <a:r>
              <a:rPr lang="en-US" sz="32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thế</a:t>
            </a:r>
            <a:r>
              <a:rPr lang="en-US" sz="32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và</a:t>
            </a:r>
            <a:r>
              <a:rPr lang="en-US" sz="32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các</a:t>
            </a:r>
            <a:r>
              <a:rPr lang="en-US" sz="32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bài</a:t>
            </a:r>
            <a:r>
              <a:rPr lang="en-US" sz="32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tập</a:t>
            </a:r>
            <a:r>
              <a:rPr lang="en-US" sz="32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đã</a:t>
            </a:r>
            <a:r>
              <a:rPr lang="en-US" sz="32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chữa</a:t>
            </a:r>
            <a:r>
              <a:rPr lang="en-US" sz="32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a:t>
            </a:r>
            <a:endParaRPr lang="en-US" sz="28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a:spcAft>
                <a:spcPts val="800"/>
              </a:spcAft>
            </a:pPr>
            <a:r>
              <a:rPr lang="en-US" sz="32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Đọc</a:t>
            </a:r>
            <a:r>
              <a:rPr lang="en-US" sz="32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trước</a:t>
            </a:r>
            <a:r>
              <a:rPr lang="en-US" sz="32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mục</a:t>
            </a:r>
            <a:r>
              <a:rPr lang="en-US" sz="32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Giải</a:t>
            </a:r>
            <a:r>
              <a:rPr lang="en-US" sz="32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hệ</a:t>
            </a:r>
            <a:r>
              <a:rPr lang="en-US" sz="32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phương</a:t>
            </a:r>
            <a:r>
              <a:rPr lang="en-US" sz="32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trình</a:t>
            </a:r>
            <a:r>
              <a:rPr lang="en-US" sz="32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bằng</a:t>
            </a:r>
            <a:r>
              <a:rPr lang="en-US" sz="32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phương</a:t>
            </a:r>
            <a:r>
              <a:rPr lang="en-US" sz="32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pháp</a:t>
            </a:r>
            <a:r>
              <a:rPr lang="en-US" sz="32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cộng</a:t>
            </a:r>
            <a:r>
              <a:rPr lang="en-US" sz="32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đại</a:t>
            </a:r>
            <a:r>
              <a:rPr lang="en-US" sz="32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số</a:t>
            </a:r>
            <a:r>
              <a:rPr lang="en-US" sz="32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endParaRPr lang="en-US" sz="28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09858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4"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A01AEEBF-BFA7-40E1-50ED-E47FC2B6DA9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578473" y="-672150"/>
            <a:ext cx="4763527" cy="4041315"/>
          </a:xfrm>
          <a:prstGeom prst="rect">
            <a:avLst/>
          </a:prstGeom>
        </p:spPr>
      </p:pic>
      <p:sp>
        <p:nvSpPr>
          <p:cNvPr id="5" name="文本框 10"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1B3E0154-A4F4-4F64-810A-E5FEE04588D9}"/>
              </a:ext>
            </a:extLst>
          </p:cNvPr>
          <p:cNvSpPr txBox="1"/>
          <p:nvPr/>
        </p:nvSpPr>
        <p:spPr>
          <a:xfrm>
            <a:off x="1916794" y="1348507"/>
            <a:ext cx="8222568"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3600" b="1" i="0" u="none" strike="noStrike" kern="0" cap="none" spc="0" normalizeH="0" baseline="0" noProof="0" dirty="0">
                <a:ln>
                  <a:noFill/>
                </a:ln>
                <a:solidFill>
                  <a:srgbClr val="FFFF00"/>
                </a:solidFill>
                <a:effectLst/>
                <a:uLnTx/>
                <a:uFillTx/>
                <a:latin typeface="Times New Roman" panose="02020603050405020304" pitchFamily="18" charset="0"/>
                <a:ea typeface="Arial Unicode MS" panose="020B0604020202020204" pitchFamily="34" charset="-122"/>
                <a:cs typeface="Times New Roman" panose="02020603050405020304" pitchFamily="18" charset="0"/>
                <a:sym typeface="Arial"/>
              </a:rPr>
              <a:t>CHÀO TẠM BIỆT </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3600" b="1" i="0" u="none" strike="noStrike" kern="0" cap="none" spc="0" normalizeH="0" baseline="0" noProof="0" dirty="0">
                <a:ln>
                  <a:noFill/>
                </a:ln>
                <a:solidFill>
                  <a:srgbClr val="FFFF00"/>
                </a:solidFill>
                <a:effectLst/>
                <a:uLnTx/>
                <a:uFillTx/>
                <a:latin typeface="Times New Roman" panose="02020603050405020304" pitchFamily="18" charset="0"/>
                <a:ea typeface="Arial Unicode MS" panose="020B0604020202020204" pitchFamily="34" charset="-122"/>
                <a:cs typeface="Times New Roman" panose="02020603050405020304" pitchFamily="18" charset="0"/>
                <a:sym typeface="Arial"/>
              </a:rPr>
              <a:t>VÀ CHÚC CÁC CON HỌC TỐT!</a:t>
            </a:r>
            <a:endParaRPr kumimoji="0" lang="zh-CN" altLang="en-US" sz="3600" b="1" i="0" u="none" strike="noStrike" kern="0" cap="none" spc="0" normalizeH="0" baseline="0" noProof="0" dirty="0">
              <a:ln>
                <a:noFill/>
              </a:ln>
              <a:solidFill>
                <a:srgbClr val="FFFF00"/>
              </a:solidFill>
              <a:effectLst/>
              <a:uLnTx/>
              <a:uFillTx/>
              <a:latin typeface="Times New Roman" panose="02020603050405020304" pitchFamily="18" charset="0"/>
              <a:ea typeface="Arial Unicode MS" panose="020B0604020202020204" pitchFamily="34" charset="-122"/>
              <a:cs typeface="Times New Roman" panose="02020603050405020304" pitchFamily="18" charset="0"/>
              <a:sym typeface="Arial"/>
            </a:endParaRPr>
          </a:p>
        </p:txBody>
      </p:sp>
      <p:pic>
        <p:nvPicPr>
          <p:cNvPr id="6" name="图片 27"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25C743F1-E5D9-B753-2896-8C00F278490E}"/>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b="28187"/>
          <a:stretch/>
        </p:blipFill>
        <p:spPr>
          <a:xfrm>
            <a:off x="8086725" y="-256685"/>
            <a:ext cx="4105275" cy="1927486"/>
          </a:xfrm>
          <a:custGeom>
            <a:avLst/>
            <a:gdLst>
              <a:gd name="connsiteX0" fmla="*/ 0 w 10489406"/>
              <a:gd name="connsiteY0" fmla="*/ 0 h 4924926"/>
              <a:gd name="connsiteX1" fmla="*/ 10489406 w 10489406"/>
              <a:gd name="connsiteY1" fmla="*/ 0 h 4924926"/>
              <a:gd name="connsiteX2" fmla="*/ 10489406 w 10489406"/>
              <a:gd name="connsiteY2" fmla="*/ 4924926 h 4924926"/>
              <a:gd name="connsiteX3" fmla="*/ 3121009 w 10489406"/>
              <a:gd name="connsiteY3" fmla="*/ 4924926 h 4924926"/>
              <a:gd name="connsiteX4" fmla="*/ 3140441 w 10489406"/>
              <a:gd name="connsiteY4" fmla="*/ 4862327 h 4924926"/>
              <a:gd name="connsiteX5" fmla="*/ 3155759 w 10489406"/>
              <a:gd name="connsiteY5" fmla="*/ 4710374 h 4924926"/>
              <a:gd name="connsiteX6" fmla="*/ 2401780 w 10489406"/>
              <a:gd name="connsiteY6" fmla="*/ 3956395 h 4924926"/>
              <a:gd name="connsiteX7" fmla="*/ 1647801 w 10489406"/>
              <a:gd name="connsiteY7" fmla="*/ 4710374 h 4924926"/>
              <a:gd name="connsiteX8" fmla="*/ 1663119 w 10489406"/>
              <a:gd name="connsiteY8" fmla="*/ 4862327 h 4924926"/>
              <a:gd name="connsiteX9" fmla="*/ 1682551 w 10489406"/>
              <a:gd name="connsiteY9" fmla="*/ 4924926 h 4924926"/>
              <a:gd name="connsiteX10" fmla="*/ 0 w 10489406"/>
              <a:gd name="connsiteY10" fmla="*/ 4924926 h 4924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489406" h="4924926">
                <a:moveTo>
                  <a:pt x="0" y="0"/>
                </a:moveTo>
                <a:lnTo>
                  <a:pt x="10489406" y="0"/>
                </a:lnTo>
                <a:lnTo>
                  <a:pt x="10489406" y="4924926"/>
                </a:lnTo>
                <a:lnTo>
                  <a:pt x="3121009" y="4924926"/>
                </a:lnTo>
                <a:lnTo>
                  <a:pt x="3140441" y="4862327"/>
                </a:lnTo>
                <a:cubicBezTo>
                  <a:pt x="3150485" y="4813245"/>
                  <a:pt x="3155759" y="4762426"/>
                  <a:pt x="3155759" y="4710374"/>
                </a:cubicBezTo>
                <a:cubicBezTo>
                  <a:pt x="3155759" y="4293963"/>
                  <a:pt x="2818191" y="3956395"/>
                  <a:pt x="2401780" y="3956395"/>
                </a:cubicBezTo>
                <a:cubicBezTo>
                  <a:pt x="1985369" y="3956395"/>
                  <a:pt x="1647801" y="4293963"/>
                  <a:pt x="1647801" y="4710374"/>
                </a:cubicBezTo>
                <a:cubicBezTo>
                  <a:pt x="1647801" y="4762426"/>
                  <a:pt x="1653076" y="4813245"/>
                  <a:pt x="1663119" y="4862327"/>
                </a:cubicBezTo>
                <a:lnTo>
                  <a:pt x="1682551" y="4924926"/>
                </a:lnTo>
                <a:lnTo>
                  <a:pt x="0" y="4924926"/>
                </a:lnTo>
                <a:close/>
              </a:path>
            </a:pathLst>
          </a:custGeom>
          <a:effectLst>
            <a:outerShdw blurRad="254000" dist="38100" dir="8100000" algn="tr" rotWithShape="0">
              <a:prstClr val="black">
                <a:alpha val="30000"/>
              </a:prstClr>
            </a:outerShdw>
          </a:effectLst>
        </p:spPr>
      </p:pic>
      <p:pic>
        <p:nvPicPr>
          <p:cNvPr id="7" name="Picture 2"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D5EE1C1A-7A71-5267-28F7-9084B2A9EE1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17452"/>
          <a:stretch/>
        </p:blipFill>
        <p:spPr bwMode="auto">
          <a:xfrm>
            <a:off x="3002295" y="2860234"/>
            <a:ext cx="6204010" cy="3636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0448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rrow: Right 2"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C0626957-CBD8-91C3-6597-4769CC51323E}"/>
              </a:ext>
            </a:extLst>
          </p:cNvPr>
          <p:cNvSpPr/>
          <p:nvPr/>
        </p:nvSpPr>
        <p:spPr>
          <a:xfrm>
            <a:off x="1" y="-2944"/>
            <a:ext cx="3427570" cy="1385436"/>
          </a:xfrm>
          <a:prstGeom prst="rightArrow">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E4327C4C-F1F6-DDFB-C4EE-99E45C4A1C35}"/>
              </a:ext>
            </a:extLst>
          </p:cNvPr>
          <p:cNvPicPr>
            <a:picLocks noChangeAspect="1"/>
          </p:cNvPicPr>
          <p:nvPr/>
        </p:nvPicPr>
        <p:blipFill rotWithShape="1">
          <a:blip r:embed="rId2" cstate="print">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20349" r="20345" b="-4"/>
          <a:stretch/>
        </p:blipFill>
        <p:spPr>
          <a:xfrm>
            <a:off x="2958304" y="2989350"/>
            <a:ext cx="2050385" cy="2327672"/>
          </a:xfrm>
          <a:custGeom>
            <a:avLst/>
            <a:gdLst/>
            <a:ahLst/>
            <a:cxnLst/>
            <a:rect l="l" t="t" r="r" b="b"/>
            <a:pathLst>
              <a:path w="2590737" h="2926956">
                <a:moveTo>
                  <a:pt x="1463478" y="0"/>
                </a:moveTo>
                <a:cubicBezTo>
                  <a:pt x="1867606" y="0"/>
                  <a:pt x="2233476" y="163805"/>
                  <a:pt x="2498313" y="428643"/>
                </a:cubicBezTo>
                <a:lnTo>
                  <a:pt x="2501029" y="431631"/>
                </a:lnTo>
                <a:lnTo>
                  <a:pt x="2445696" y="582811"/>
                </a:lnTo>
                <a:cubicBezTo>
                  <a:pt x="2374039" y="813196"/>
                  <a:pt x="2335437" y="1058145"/>
                  <a:pt x="2335437" y="1312109"/>
                </a:cubicBezTo>
                <a:cubicBezTo>
                  <a:pt x="2335437" y="1650728"/>
                  <a:pt x="2404063" y="1973319"/>
                  <a:pt x="2528166" y="2266732"/>
                </a:cubicBezTo>
                <a:lnTo>
                  <a:pt x="2590737" y="2396622"/>
                </a:lnTo>
                <a:lnTo>
                  <a:pt x="2498313" y="2498313"/>
                </a:lnTo>
                <a:cubicBezTo>
                  <a:pt x="2233476" y="2763151"/>
                  <a:pt x="1867606" y="2926956"/>
                  <a:pt x="1463478" y="2926956"/>
                </a:cubicBezTo>
                <a:cubicBezTo>
                  <a:pt x="655221" y="2926956"/>
                  <a:pt x="0" y="2271735"/>
                  <a:pt x="0" y="1463478"/>
                </a:cubicBezTo>
                <a:cubicBezTo>
                  <a:pt x="0" y="655221"/>
                  <a:pt x="655221" y="0"/>
                  <a:pt x="1463478" y="0"/>
                </a:cubicBezTo>
                <a:close/>
              </a:path>
            </a:pathLst>
          </a:custGeom>
        </p:spPr>
      </p:pic>
      <p:pic>
        <p:nvPicPr>
          <p:cNvPr id="5" name="Picture 4"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505C1A32-4674-8277-BD7A-4BB6F05E8D2C}"/>
              </a:ext>
            </a:extLst>
          </p:cNvPr>
          <p:cNvPicPr>
            <a:picLocks noChangeAspect="1"/>
          </p:cNvPicPr>
          <p:nvPr/>
        </p:nvPicPr>
        <p:blipFill rotWithShape="1">
          <a:blip r:embed="rId4" cstate="print">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l="17382" r="20120" b="2"/>
          <a:stretch/>
        </p:blipFill>
        <p:spPr>
          <a:xfrm>
            <a:off x="4785706" y="2530076"/>
            <a:ext cx="3433139" cy="3433139"/>
          </a:xfrm>
          <a:custGeom>
            <a:avLst/>
            <a:gdLst/>
            <a:ahLst/>
            <a:cxnLst/>
            <a:rect l="l" t="t" r="r" b="b"/>
            <a:pathLst>
              <a:path w="4627646" h="4627648">
                <a:moveTo>
                  <a:pt x="2313823" y="0"/>
                </a:moveTo>
                <a:cubicBezTo>
                  <a:pt x="3591712" y="0"/>
                  <a:pt x="4627646" y="1035934"/>
                  <a:pt x="4627646" y="2313824"/>
                </a:cubicBezTo>
                <a:cubicBezTo>
                  <a:pt x="4627646" y="3591714"/>
                  <a:pt x="3591712" y="4627648"/>
                  <a:pt x="2313823" y="4627648"/>
                </a:cubicBezTo>
                <a:cubicBezTo>
                  <a:pt x="1035934" y="4627648"/>
                  <a:pt x="0" y="3591714"/>
                  <a:pt x="0" y="2313824"/>
                </a:cubicBezTo>
                <a:cubicBezTo>
                  <a:pt x="0" y="1035934"/>
                  <a:pt x="1035934" y="0"/>
                  <a:pt x="2313823" y="0"/>
                </a:cubicBezTo>
                <a:close/>
              </a:path>
            </a:pathLst>
          </a:custGeom>
        </p:spPr>
      </p:pic>
      <p:pic>
        <p:nvPicPr>
          <p:cNvPr id="6" name="Picture 5"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DA6B0BB8-B2F2-2BF3-150F-5878B69197C1}"/>
              </a:ext>
            </a:extLst>
          </p:cNvPr>
          <p:cNvPicPr>
            <a:picLocks noChangeAspect="1"/>
          </p:cNvPicPr>
          <p:nvPr/>
        </p:nvPicPr>
        <p:blipFill rotWithShape="1">
          <a:blip r:embed="rId6" cstate="print">
            <a:extLst>
              <a:ext uri="{28A0092B-C50C-407E-A947-70E740481C1C}">
                <a14:useLocalDpi xmlns:a14="http://schemas.microsoft.com/office/drawing/2010/main" val="0"/>
              </a:ext>
              <a:ext uri="{837473B0-CC2E-450A-ABE3-18F120FF3D39}">
                <a1611:picAttrSrcUrl xmlns:a1611="http://schemas.microsoft.com/office/drawing/2016/11/main" r:id="rId7"/>
              </a:ext>
            </a:extLst>
          </a:blip>
          <a:srcRect l="36012" r="14448" b="2"/>
          <a:stretch/>
        </p:blipFill>
        <p:spPr>
          <a:xfrm>
            <a:off x="6381022" y="2633185"/>
            <a:ext cx="2455455" cy="2798034"/>
          </a:xfrm>
          <a:custGeom>
            <a:avLst/>
            <a:gdLst/>
            <a:ahLst/>
            <a:cxnLst/>
            <a:rect l="l" t="t" r="r" b="b"/>
            <a:pathLst>
              <a:path w="2577829" h="2926956">
                <a:moveTo>
                  <a:pt x="1114351" y="0"/>
                </a:moveTo>
                <a:cubicBezTo>
                  <a:pt x="1922608" y="0"/>
                  <a:pt x="2577829" y="655221"/>
                  <a:pt x="2577829" y="1463478"/>
                </a:cubicBezTo>
                <a:cubicBezTo>
                  <a:pt x="2577829" y="2271735"/>
                  <a:pt x="1922608" y="2926956"/>
                  <a:pt x="1114351" y="2926956"/>
                </a:cubicBezTo>
                <a:cubicBezTo>
                  <a:pt x="710223" y="2926956"/>
                  <a:pt x="344353" y="2763151"/>
                  <a:pt x="79516" y="2498313"/>
                </a:cubicBezTo>
                <a:lnTo>
                  <a:pt x="0" y="2410824"/>
                </a:lnTo>
                <a:lnTo>
                  <a:pt x="69413" y="2266732"/>
                </a:lnTo>
                <a:cubicBezTo>
                  <a:pt x="193516" y="1973319"/>
                  <a:pt x="262142" y="1650728"/>
                  <a:pt x="262142" y="1312109"/>
                </a:cubicBezTo>
                <a:cubicBezTo>
                  <a:pt x="262142" y="1058145"/>
                  <a:pt x="223540" y="813196"/>
                  <a:pt x="151883" y="582811"/>
                </a:cubicBezTo>
                <a:lnTo>
                  <a:pt x="91478" y="417771"/>
                </a:lnTo>
                <a:lnTo>
                  <a:pt x="183443" y="334187"/>
                </a:lnTo>
                <a:cubicBezTo>
                  <a:pt x="436418" y="125413"/>
                  <a:pt x="760739" y="0"/>
                  <a:pt x="1114351" y="0"/>
                </a:cubicBezTo>
                <a:close/>
              </a:path>
            </a:pathLst>
          </a:custGeom>
        </p:spPr>
      </p:pic>
      <p:pic>
        <p:nvPicPr>
          <p:cNvPr id="7" name="Picture 6"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6FEF3B11-C0CE-F0C1-F9B4-E828EE51DFB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620489" y="2515164"/>
            <a:ext cx="2327672" cy="2327672"/>
          </a:xfrm>
          <a:prstGeom prst="rect">
            <a:avLst/>
          </a:prstGeom>
        </p:spPr>
      </p:pic>
      <p:pic>
        <p:nvPicPr>
          <p:cNvPr id="8" name="Picture 7"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636E67C1-6184-4872-84B8-64397A7890D7}"/>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b="8819"/>
          <a:stretch/>
        </p:blipFill>
        <p:spPr>
          <a:xfrm>
            <a:off x="6464684" y="2809356"/>
            <a:ext cx="2327672" cy="2327672"/>
          </a:xfrm>
          <a:prstGeom prst="rect">
            <a:avLst/>
          </a:prstGeom>
        </p:spPr>
      </p:pic>
      <p:pic>
        <p:nvPicPr>
          <p:cNvPr id="9" name="Picture 8"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B47D4E8D-A4A5-6912-145C-8E3091C18ACB}"/>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240769" y="3251337"/>
            <a:ext cx="1561730" cy="1561730"/>
          </a:xfrm>
          <a:prstGeom prst="rect">
            <a:avLst/>
          </a:prstGeom>
        </p:spPr>
      </p:pic>
      <p:pic>
        <p:nvPicPr>
          <p:cNvPr id="12" name="Picture 11"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6E9B910C-D3DB-53B0-DD9C-04FA3835DC6E}"/>
              </a:ext>
            </a:extLst>
          </p:cNvPr>
          <p:cNvPicPr>
            <a:picLocks noChangeAspect="1"/>
          </p:cNvPicPr>
          <p:nvPr/>
        </p:nvPicPr>
        <p:blipFill>
          <a:blip r:embed="rId11"/>
          <a:stretch>
            <a:fillRect/>
          </a:stretch>
        </p:blipFill>
        <p:spPr>
          <a:xfrm>
            <a:off x="3209002" y="1663361"/>
            <a:ext cx="2025572" cy="1385436"/>
          </a:xfrm>
          <a:prstGeom prst="rect">
            <a:avLst/>
          </a:prstGeom>
        </p:spPr>
      </p:pic>
      <p:pic>
        <p:nvPicPr>
          <p:cNvPr id="13" name="Picture 12"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DC1D407B-A8AC-08C9-6F47-02A87BD44C54}"/>
              </a:ext>
            </a:extLst>
          </p:cNvPr>
          <p:cNvPicPr>
            <a:picLocks noChangeAspect="1"/>
          </p:cNvPicPr>
          <p:nvPr/>
        </p:nvPicPr>
        <p:blipFill>
          <a:blip r:embed="rId12"/>
          <a:stretch>
            <a:fillRect/>
          </a:stretch>
        </p:blipFill>
        <p:spPr>
          <a:xfrm>
            <a:off x="5360858" y="1247749"/>
            <a:ext cx="2025572" cy="1385436"/>
          </a:xfrm>
          <a:prstGeom prst="rect">
            <a:avLst/>
          </a:prstGeom>
        </p:spPr>
      </p:pic>
      <p:pic>
        <p:nvPicPr>
          <p:cNvPr id="14" name="Picture 13"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4F6AAD02-B751-B406-D267-474378C247A6}"/>
              </a:ext>
            </a:extLst>
          </p:cNvPr>
          <p:cNvPicPr>
            <a:picLocks noChangeAspect="1"/>
          </p:cNvPicPr>
          <p:nvPr/>
        </p:nvPicPr>
        <p:blipFill>
          <a:blip r:embed="rId13"/>
          <a:stretch>
            <a:fillRect/>
          </a:stretch>
        </p:blipFill>
        <p:spPr>
          <a:xfrm>
            <a:off x="7386430" y="1483302"/>
            <a:ext cx="2176461" cy="1385436"/>
          </a:xfrm>
          <a:prstGeom prst="rect">
            <a:avLst/>
          </a:prstGeom>
        </p:spPr>
      </p:pic>
      <p:sp>
        <p:nvSpPr>
          <p:cNvPr id="2" name="Title 1">
            <a:extLst>
              <a:ext uri="{FF2B5EF4-FFF2-40B4-BE49-F238E27FC236}">
                <a16:creationId xmlns:a16="http://schemas.microsoft.com/office/drawing/2014/main" id="{4D74833E-C762-DD91-2784-FA20F15EA24A}"/>
              </a:ext>
            </a:extLst>
          </p:cNvPr>
          <p:cNvSpPr>
            <a:spLocks noGrp="1"/>
          </p:cNvSpPr>
          <p:nvPr>
            <p:ph type="title"/>
          </p:nvPr>
        </p:nvSpPr>
        <p:spPr>
          <a:xfrm>
            <a:off x="209456" y="294855"/>
            <a:ext cx="3218114" cy="854075"/>
          </a:xfrm>
        </p:spPr>
        <p:txBody>
          <a:bodyPr>
            <a:normAutofit/>
          </a:bodyPr>
          <a:lstStyle/>
          <a:p>
            <a:r>
              <a:rPr lang="en-US" sz="3200" b="1">
                <a:solidFill>
                  <a:schemeClr val="bg1"/>
                </a:solidFill>
                <a:latin typeface="Times New Roman" panose="02020603050405020304" pitchFamily="18" charset="0"/>
                <a:cs typeface="Times New Roman" panose="02020603050405020304" pitchFamily="18" charset="0"/>
              </a:rPr>
              <a:t>B. CHÚ THÍCH</a:t>
            </a:r>
            <a:endParaRPr lang="en-US" sz="3200">
              <a:solidFill>
                <a:schemeClr val="bg1"/>
              </a:solidFill>
            </a:endParaRPr>
          </a:p>
        </p:txBody>
      </p:sp>
    </p:spTree>
    <p:extLst>
      <p:ext uri="{BB962C8B-B14F-4D97-AF65-F5344CB8AC3E}">
        <p14:creationId xmlns:p14="http://schemas.microsoft.com/office/powerpoint/2010/main" val="15335071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left)">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93570047-0C4B-697C-0A36-621A118120EB}"/>
              </a:ext>
            </a:extLst>
          </p:cNvPr>
          <p:cNvSpPr>
            <a:spLocks noGrp="1"/>
          </p:cNvSpPr>
          <p:nvPr>
            <p:ph type="title"/>
          </p:nvPr>
        </p:nvSpPr>
        <p:spPr>
          <a:xfrm>
            <a:off x="207063" y="623016"/>
            <a:ext cx="11110293" cy="854075"/>
          </a:xfrm>
        </p:spPr>
        <p:txBody>
          <a:bodyPr>
            <a:normAutofit fontScale="90000"/>
          </a:bodyPr>
          <a:lstStyle/>
          <a:p>
            <a:pPr algn="ctr">
              <a:lnSpc>
                <a:spcPct val="150000"/>
              </a:lnSpc>
              <a:spcBef>
                <a:spcPts val="1200"/>
              </a:spcBef>
              <a:spcAft>
                <a:spcPts val="1800"/>
              </a:spcAft>
            </a:pPr>
            <a:br>
              <a:rPr lang="en-US" sz="32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br>
            <a:r>
              <a:rPr lang="en-US" sz="36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Bài</a:t>
            </a:r>
            <a:r>
              <a:rPr lang="en-US" sz="36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3: GIẢI HỆ PHƯƠNG TRÌNH BẬC NHẤT HAI ẨN</a:t>
            </a:r>
            <a:br>
              <a:rPr lang="en-US" sz="3600" dirty="0">
                <a:solidFill>
                  <a:srgbClr val="FFFF00"/>
                </a:solidFill>
                <a:latin typeface="Calibri" panose="020F0502020204030204" pitchFamily="34" charset="0"/>
                <a:ea typeface="Calibri" panose="020F0502020204030204" pitchFamily="34" charset="0"/>
                <a:cs typeface="Times New Roman" panose="02020603050405020304" pitchFamily="18" charset="0"/>
              </a:rPr>
            </a:br>
            <a:endParaRPr lang="en-US" sz="3600" dirty="0">
              <a:solidFill>
                <a:srgbClr val="FFFF00"/>
              </a:solidFill>
            </a:endParaRPr>
          </a:p>
        </p:txBody>
      </p:sp>
      <p:sp>
        <p:nvSpPr>
          <p:cNvPr id="3" name="Content Placeholder 2"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20966A0B-CCC3-E8DD-2DB9-5FDCAFE2E76B}"/>
              </a:ext>
            </a:extLst>
          </p:cNvPr>
          <p:cNvSpPr>
            <a:spLocks noGrp="1"/>
          </p:cNvSpPr>
          <p:nvPr>
            <p:ph idx="1"/>
          </p:nvPr>
        </p:nvSpPr>
        <p:spPr>
          <a:xfrm>
            <a:off x="4959210" y="1675915"/>
            <a:ext cx="1653625" cy="531063"/>
          </a:xfrm>
        </p:spPr>
        <p:txBody>
          <a:bodyPr>
            <a:noAutofit/>
          </a:bodyPr>
          <a:lstStyle/>
          <a:p>
            <a:pPr marL="0" indent="0" algn="ctr">
              <a:buNone/>
            </a:pPr>
            <a:r>
              <a:rPr lang="en-US" sz="3200" b="1" dirty="0">
                <a:solidFill>
                  <a:srgbClr val="FFFF00"/>
                </a:solidFill>
                <a:latin typeface="Times New Roman" panose="02020603050405020304" pitchFamily="18" charset="0"/>
                <a:cs typeface="Times New Roman" panose="02020603050405020304" pitchFamily="18" charset="0"/>
              </a:rPr>
              <a:t>(</a:t>
            </a:r>
            <a:r>
              <a:rPr lang="en-US" sz="3200" b="1" dirty="0" err="1">
                <a:solidFill>
                  <a:srgbClr val="FFFF00"/>
                </a:solidFill>
                <a:latin typeface="Times New Roman" panose="02020603050405020304" pitchFamily="18" charset="0"/>
                <a:cs typeface="Times New Roman" panose="02020603050405020304" pitchFamily="18" charset="0"/>
              </a:rPr>
              <a:t>Tiết</a:t>
            </a:r>
            <a:r>
              <a:rPr lang="en-US" sz="3200" b="1" dirty="0">
                <a:solidFill>
                  <a:srgbClr val="FFFF00"/>
                </a:solidFill>
                <a:latin typeface="Times New Roman" panose="02020603050405020304" pitchFamily="18" charset="0"/>
                <a:cs typeface="Times New Roman" panose="02020603050405020304" pitchFamily="18" charset="0"/>
              </a:rPr>
              <a:t> 2)</a:t>
            </a:r>
            <a:endParaRPr kumimoji="0" lang="en-US" sz="32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endParaRPr>
          </a:p>
        </p:txBody>
      </p:sp>
      <p:pic>
        <p:nvPicPr>
          <p:cNvPr id="4" name="Google Shape;54;p8"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1D0DC559-E816-6894-91E5-58A8531C2236}"/>
              </a:ext>
            </a:extLst>
          </p:cNvPr>
          <p:cNvPicPr preferRelativeResize="0"/>
          <p:nvPr/>
        </p:nvPicPr>
        <p:blipFill>
          <a:blip r:embed="rId2">
            <a:alphaModFix/>
          </a:blip>
          <a:stretch>
            <a:fillRect/>
          </a:stretch>
        </p:blipFill>
        <p:spPr>
          <a:xfrm>
            <a:off x="9781300" y="64328"/>
            <a:ext cx="2410700" cy="3403600"/>
          </a:xfrm>
          <a:prstGeom prst="rect">
            <a:avLst/>
          </a:prstGeom>
          <a:noFill/>
          <a:ln>
            <a:noFill/>
          </a:ln>
        </p:spPr>
      </p:pic>
      <p:pic>
        <p:nvPicPr>
          <p:cNvPr id="5" name="Google Shape;53;p8"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CDDE7E48-2BD0-5D2B-40A4-2A6D3FFB140D}"/>
              </a:ext>
            </a:extLst>
          </p:cNvPr>
          <p:cNvPicPr preferRelativeResize="0"/>
          <p:nvPr/>
        </p:nvPicPr>
        <p:blipFill>
          <a:blip r:embed="rId3">
            <a:alphaModFix/>
          </a:blip>
          <a:stretch>
            <a:fillRect/>
          </a:stretch>
        </p:blipFill>
        <p:spPr>
          <a:xfrm>
            <a:off x="73152" y="4282651"/>
            <a:ext cx="3308475" cy="2575349"/>
          </a:xfrm>
          <a:prstGeom prst="rect">
            <a:avLst/>
          </a:prstGeom>
          <a:noFill/>
          <a:ln>
            <a:noFill/>
          </a:ln>
        </p:spPr>
      </p:pic>
      <p:pic>
        <p:nvPicPr>
          <p:cNvPr id="6" name="1"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4B0E9D86-FFCE-1225-743D-3C31A8BD48F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631394">
            <a:off x="7436249" y="3067771"/>
            <a:ext cx="3194131" cy="3194131"/>
          </a:xfrm>
          <a:prstGeom prst="rect">
            <a:avLst/>
          </a:prstGeom>
        </p:spPr>
      </p:pic>
      <p:pic>
        <p:nvPicPr>
          <p:cNvPr id="7" name="Graphic 6"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0F4B61C0-993C-71AA-2BF5-84BC50CFAFD6}"/>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18889495">
            <a:off x="7963640" y="4019899"/>
            <a:ext cx="1574403" cy="1574403"/>
          </a:xfrm>
          <a:prstGeom prst="rect">
            <a:avLst/>
          </a:prstGeom>
        </p:spPr>
      </p:pic>
      <p:pic>
        <p:nvPicPr>
          <p:cNvPr id="8" name="Graphic 7"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4153854D-C107-5F14-99E6-EAEC58D8B0AF}"/>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rot="20520790">
            <a:off x="8697815" y="4126106"/>
            <a:ext cx="1488402" cy="1488402"/>
          </a:xfrm>
          <a:prstGeom prst="rect">
            <a:avLst/>
          </a:prstGeom>
        </p:spPr>
      </p:pic>
    </p:spTree>
    <p:extLst>
      <p:ext uri="{BB962C8B-B14F-4D97-AF65-F5344CB8AC3E}">
        <p14:creationId xmlns:p14="http://schemas.microsoft.com/office/powerpoint/2010/main" val="36968912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Hình ảnh 8"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4B31E9C3-2857-4554-9A2F-E296104A5D6F}"/>
              </a:ext>
            </a:extLst>
          </p:cNvPr>
          <p:cNvPicPr>
            <a:picLocks noChangeAspect="1"/>
          </p:cNvPicPr>
          <p:nvPr/>
        </p:nvPicPr>
        <p:blipFill>
          <a:blip r:embed="rId2"/>
          <a:stretch>
            <a:fillRect/>
          </a:stretch>
        </p:blipFill>
        <p:spPr>
          <a:xfrm>
            <a:off x="3873281" y="231249"/>
            <a:ext cx="4236304" cy="4953000"/>
          </a:xfrm>
          <a:prstGeom prst="rect">
            <a:avLst/>
          </a:prstGeom>
          <a:noFill/>
        </p:spPr>
      </p:pic>
      <p:sp>
        <p:nvSpPr>
          <p:cNvPr id="10" name="Hình chữ nhật 9"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125E670A-F252-425E-8FBD-2584A901E93B}"/>
              </a:ext>
            </a:extLst>
          </p:cNvPr>
          <p:cNvSpPr/>
          <p:nvPr/>
        </p:nvSpPr>
        <p:spPr>
          <a:xfrm>
            <a:off x="2834927" y="5478360"/>
            <a:ext cx="6677404" cy="1200329"/>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w="13462">
                  <a:solidFill>
                    <a:prstClr val="white"/>
                  </a:solidFill>
                  <a:prstDash val="solid"/>
                </a:ln>
                <a:solidFill>
                  <a:prstClr val="black">
                    <a:lumMod val="85000"/>
                    <a:lumOff val="15000"/>
                  </a:prstClr>
                </a:solidFill>
                <a:effectLst>
                  <a:outerShdw dist="38100" dir="2700000" algn="bl" rotWithShape="0">
                    <a:srgbClr val="4472C4"/>
                  </a:outerShdw>
                </a:effectLst>
                <a:uLnTx/>
                <a:uFillTx/>
                <a:latin typeface="Calibri"/>
                <a:ea typeface="+mn-ea"/>
                <a:cs typeface="+mn-cs"/>
              </a:rPr>
              <a:t>CÁC HOẠT ĐỘNG</a:t>
            </a:r>
            <a:endParaRPr kumimoji="0" lang="vi-VN" sz="7200" b="1" i="0" u="none" strike="noStrike" kern="1200" cap="none" spc="0" normalizeH="0" baseline="0" noProof="0" dirty="0">
              <a:ln w="13462">
                <a:solidFill>
                  <a:prstClr val="white"/>
                </a:solidFill>
                <a:prstDash val="solid"/>
              </a:ln>
              <a:solidFill>
                <a:prstClr val="black">
                  <a:lumMod val="85000"/>
                  <a:lumOff val="15000"/>
                </a:prstClr>
              </a:solidFill>
              <a:effectLst>
                <a:outerShdw dist="38100" dir="2700000" algn="bl" rotWithShape="0">
                  <a:srgbClr val="4472C4"/>
                </a:outerShdw>
              </a:effectLst>
              <a:uLnTx/>
              <a:uFillTx/>
              <a:latin typeface="Arial" panose="020B0604020202020204" pitchFamily="34" charset="0"/>
              <a:ea typeface="+mn-ea"/>
              <a:cs typeface="+mn-cs"/>
            </a:endParaRPr>
          </a:p>
        </p:txBody>
      </p:sp>
      <p:grpSp>
        <p:nvGrpSpPr>
          <p:cNvPr id="12" name="Nhóm 11"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FF13D352-FF12-4774-BF7F-7823AED9D71C}"/>
              </a:ext>
            </a:extLst>
          </p:cNvPr>
          <p:cNvGrpSpPr/>
          <p:nvPr/>
        </p:nvGrpSpPr>
        <p:grpSpPr>
          <a:xfrm>
            <a:off x="1774378" y="1423682"/>
            <a:ext cx="2733453" cy="1415771"/>
            <a:chOff x="1774377" y="1423682"/>
            <a:chExt cx="2733453" cy="1415770"/>
          </a:xfrm>
        </p:grpSpPr>
        <p:sp>
          <p:nvSpPr>
            <p:cNvPr id="26" name="Google Shape;157;p20">
              <a:extLst>
                <a:ext uri="{FF2B5EF4-FFF2-40B4-BE49-F238E27FC236}">
                  <a16:creationId xmlns:a16="http://schemas.microsoft.com/office/drawing/2014/main" id="{E98F7850-E8A1-4D65-AB4B-DB9606909211}"/>
                </a:ext>
              </a:extLst>
            </p:cNvPr>
            <p:cNvSpPr/>
            <p:nvPr/>
          </p:nvSpPr>
          <p:spPr>
            <a:xfrm>
              <a:off x="1774377" y="1423682"/>
              <a:ext cx="2733453" cy="1415770"/>
            </a:xfrm>
            <a:custGeom>
              <a:avLst/>
              <a:gdLst/>
              <a:ahLst/>
              <a:cxnLst/>
              <a:rect l="l" t="t" r="r" b="b"/>
              <a:pathLst>
                <a:path w="19198" h="10845" extrusionOk="0">
                  <a:moveTo>
                    <a:pt x="7572" y="1"/>
                  </a:moveTo>
                  <a:lnTo>
                    <a:pt x="7108" y="25"/>
                  </a:lnTo>
                  <a:lnTo>
                    <a:pt x="6668" y="98"/>
                  </a:lnTo>
                  <a:lnTo>
                    <a:pt x="6229" y="196"/>
                  </a:lnTo>
                  <a:lnTo>
                    <a:pt x="5813" y="343"/>
                  </a:lnTo>
                  <a:lnTo>
                    <a:pt x="5423" y="538"/>
                  </a:lnTo>
                  <a:lnTo>
                    <a:pt x="5056" y="758"/>
                  </a:lnTo>
                  <a:lnTo>
                    <a:pt x="4714" y="1026"/>
                  </a:lnTo>
                  <a:lnTo>
                    <a:pt x="4397" y="1319"/>
                  </a:lnTo>
                  <a:lnTo>
                    <a:pt x="4104" y="1637"/>
                  </a:lnTo>
                  <a:lnTo>
                    <a:pt x="3835" y="1979"/>
                  </a:lnTo>
                  <a:lnTo>
                    <a:pt x="3615" y="2345"/>
                  </a:lnTo>
                  <a:lnTo>
                    <a:pt x="3420" y="2736"/>
                  </a:lnTo>
                  <a:lnTo>
                    <a:pt x="3273" y="3151"/>
                  </a:lnTo>
                  <a:lnTo>
                    <a:pt x="3151" y="3591"/>
                  </a:lnTo>
                  <a:lnTo>
                    <a:pt x="3102" y="4030"/>
                  </a:lnTo>
                  <a:lnTo>
                    <a:pt x="3078" y="4494"/>
                  </a:lnTo>
                  <a:lnTo>
                    <a:pt x="3078" y="4788"/>
                  </a:lnTo>
                  <a:lnTo>
                    <a:pt x="2712" y="4788"/>
                  </a:lnTo>
                  <a:lnTo>
                    <a:pt x="2419" y="4836"/>
                  </a:lnTo>
                  <a:lnTo>
                    <a:pt x="2125" y="4910"/>
                  </a:lnTo>
                  <a:lnTo>
                    <a:pt x="1832" y="5032"/>
                  </a:lnTo>
                  <a:lnTo>
                    <a:pt x="1588" y="5154"/>
                  </a:lnTo>
                  <a:lnTo>
                    <a:pt x="1320" y="5300"/>
                  </a:lnTo>
                  <a:lnTo>
                    <a:pt x="1100" y="5471"/>
                  </a:lnTo>
                  <a:lnTo>
                    <a:pt x="880" y="5667"/>
                  </a:lnTo>
                  <a:lnTo>
                    <a:pt x="685" y="5887"/>
                  </a:lnTo>
                  <a:lnTo>
                    <a:pt x="514" y="6131"/>
                  </a:lnTo>
                  <a:lnTo>
                    <a:pt x="367" y="6375"/>
                  </a:lnTo>
                  <a:lnTo>
                    <a:pt x="220" y="6644"/>
                  </a:lnTo>
                  <a:lnTo>
                    <a:pt x="123" y="6912"/>
                  </a:lnTo>
                  <a:lnTo>
                    <a:pt x="50" y="7205"/>
                  </a:lnTo>
                  <a:lnTo>
                    <a:pt x="1" y="7499"/>
                  </a:lnTo>
                  <a:lnTo>
                    <a:pt x="1" y="7816"/>
                  </a:lnTo>
                  <a:lnTo>
                    <a:pt x="1" y="8134"/>
                  </a:lnTo>
                  <a:lnTo>
                    <a:pt x="50" y="8427"/>
                  </a:lnTo>
                  <a:lnTo>
                    <a:pt x="123" y="8720"/>
                  </a:lnTo>
                  <a:lnTo>
                    <a:pt x="220" y="8988"/>
                  </a:lnTo>
                  <a:lnTo>
                    <a:pt x="367" y="9257"/>
                  </a:lnTo>
                  <a:lnTo>
                    <a:pt x="514" y="9501"/>
                  </a:lnTo>
                  <a:lnTo>
                    <a:pt x="685" y="9745"/>
                  </a:lnTo>
                  <a:lnTo>
                    <a:pt x="880" y="9965"/>
                  </a:lnTo>
                  <a:lnTo>
                    <a:pt x="1100" y="10161"/>
                  </a:lnTo>
                  <a:lnTo>
                    <a:pt x="1320" y="10332"/>
                  </a:lnTo>
                  <a:lnTo>
                    <a:pt x="1588" y="10478"/>
                  </a:lnTo>
                  <a:lnTo>
                    <a:pt x="1832" y="10600"/>
                  </a:lnTo>
                  <a:lnTo>
                    <a:pt x="2125" y="10722"/>
                  </a:lnTo>
                  <a:lnTo>
                    <a:pt x="2419" y="10796"/>
                  </a:lnTo>
                  <a:lnTo>
                    <a:pt x="2712" y="10844"/>
                  </a:lnTo>
                  <a:lnTo>
                    <a:pt x="16486" y="10844"/>
                  </a:lnTo>
                  <a:lnTo>
                    <a:pt x="16779" y="10796"/>
                  </a:lnTo>
                  <a:lnTo>
                    <a:pt x="17072" y="10722"/>
                  </a:lnTo>
                  <a:lnTo>
                    <a:pt x="17365" y="10600"/>
                  </a:lnTo>
                  <a:lnTo>
                    <a:pt x="17610" y="10478"/>
                  </a:lnTo>
                  <a:lnTo>
                    <a:pt x="17878" y="10332"/>
                  </a:lnTo>
                  <a:lnTo>
                    <a:pt x="18098" y="10161"/>
                  </a:lnTo>
                  <a:lnTo>
                    <a:pt x="18318" y="9965"/>
                  </a:lnTo>
                  <a:lnTo>
                    <a:pt x="18513" y="9745"/>
                  </a:lnTo>
                  <a:lnTo>
                    <a:pt x="18684" y="9501"/>
                  </a:lnTo>
                  <a:lnTo>
                    <a:pt x="18831" y="9257"/>
                  </a:lnTo>
                  <a:lnTo>
                    <a:pt x="18977" y="8988"/>
                  </a:lnTo>
                  <a:lnTo>
                    <a:pt x="19075" y="8720"/>
                  </a:lnTo>
                  <a:lnTo>
                    <a:pt x="19148" y="8427"/>
                  </a:lnTo>
                  <a:lnTo>
                    <a:pt x="19197" y="8134"/>
                  </a:lnTo>
                  <a:lnTo>
                    <a:pt x="19197" y="7816"/>
                  </a:lnTo>
                  <a:lnTo>
                    <a:pt x="19197" y="7499"/>
                  </a:lnTo>
                  <a:lnTo>
                    <a:pt x="19148" y="7205"/>
                  </a:lnTo>
                  <a:lnTo>
                    <a:pt x="19075" y="6912"/>
                  </a:lnTo>
                  <a:lnTo>
                    <a:pt x="18977" y="6644"/>
                  </a:lnTo>
                  <a:lnTo>
                    <a:pt x="18831" y="6375"/>
                  </a:lnTo>
                  <a:lnTo>
                    <a:pt x="18684" y="6131"/>
                  </a:lnTo>
                  <a:lnTo>
                    <a:pt x="18513" y="5887"/>
                  </a:lnTo>
                  <a:lnTo>
                    <a:pt x="18318" y="5667"/>
                  </a:lnTo>
                  <a:lnTo>
                    <a:pt x="18098" y="5471"/>
                  </a:lnTo>
                  <a:lnTo>
                    <a:pt x="17878" y="5300"/>
                  </a:lnTo>
                  <a:lnTo>
                    <a:pt x="17610" y="5154"/>
                  </a:lnTo>
                  <a:lnTo>
                    <a:pt x="17365" y="5032"/>
                  </a:lnTo>
                  <a:lnTo>
                    <a:pt x="17072" y="4910"/>
                  </a:lnTo>
                  <a:lnTo>
                    <a:pt x="16779" y="4836"/>
                  </a:lnTo>
                  <a:lnTo>
                    <a:pt x="16486" y="4788"/>
                  </a:lnTo>
                  <a:lnTo>
                    <a:pt x="15412" y="4788"/>
                  </a:lnTo>
                  <a:lnTo>
                    <a:pt x="15436" y="4494"/>
                  </a:lnTo>
                  <a:lnTo>
                    <a:pt x="15412" y="4201"/>
                  </a:lnTo>
                  <a:lnTo>
                    <a:pt x="15387" y="3933"/>
                  </a:lnTo>
                  <a:lnTo>
                    <a:pt x="15314" y="3664"/>
                  </a:lnTo>
                  <a:lnTo>
                    <a:pt x="15216" y="3420"/>
                  </a:lnTo>
                  <a:lnTo>
                    <a:pt x="15094" y="3176"/>
                  </a:lnTo>
                  <a:lnTo>
                    <a:pt x="14972" y="2956"/>
                  </a:lnTo>
                  <a:lnTo>
                    <a:pt x="14801" y="2736"/>
                  </a:lnTo>
                  <a:lnTo>
                    <a:pt x="14630" y="2541"/>
                  </a:lnTo>
                  <a:lnTo>
                    <a:pt x="14435" y="2370"/>
                  </a:lnTo>
                  <a:lnTo>
                    <a:pt x="14215" y="2199"/>
                  </a:lnTo>
                  <a:lnTo>
                    <a:pt x="13995" y="2077"/>
                  </a:lnTo>
                  <a:lnTo>
                    <a:pt x="13751" y="1954"/>
                  </a:lnTo>
                  <a:lnTo>
                    <a:pt x="13507" y="1857"/>
                  </a:lnTo>
                  <a:lnTo>
                    <a:pt x="13238" y="1784"/>
                  </a:lnTo>
                  <a:lnTo>
                    <a:pt x="12969" y="1759"/>
                  </a:lnTo>
                  <a:lnTo>
                    <a:pt x="12676" y="1735"/>
                  </a:lnTo>
                  <a:lnTo>
                    <a:pt x="12334" y="1759"/>
                  </a:lnTo>
                  <a:lnTo>
                    <a:pt x="11992" y="1832"/>
                  </a:lnTo>
                  <a:lnTo>
                    <a:pt x="11650" y="1930"/>
                  </a:lnTo>
                  <a:lnTo>
                    <a:pt x="11357" y="2077"/>
                  </a:lnTo>
                  <a:lnTo>
                    <a:pt x="11186" y="1857"/>
                  </a:lnTo>
                  <a:lnTo>
                    <a:pt x="11015" y="1637"/>
                  </a:lnTo>
                  <a:lnTo>
                    <a:pt x="10844" y="1417"/>
                  </a:lnTo>
                  <a:lnTo>
                    <a:pt x="10649" y="1222"/>
                  </a:lnTo>
                  <a:lnTo>
                    <a:pt x="10454" y="1051"/>
                  </a:lnTo>
                  <a:lnTo>
                    <a:pt x="10234" y="880"/>
                  </a:lnTo>
                  <a:lnTo>
                    <a:pt x="9990" y="709"/>
                  </a:lnTo>
                  <a:lnTo>
                    <a:pt x="9745" y="562"/>
                  </a:lnTo>
                  <a:lnTo>
                    <a:pt x="9501" y="440"/>
                  </a:lnTo>
                  <a:lnTo>
                    <a:pt x="9257" y="318"/>
                  </a:lnTo>
                  <a:lnTo>
                    <a:pt x="8988" y="220"/>
                  </a:lnTo>
                  <a:lnTo>
                    <a:pt x="8720" y="147"/>
                  </a:lnTo>
                  <a:lnTo>
                    <a:pt x="8427" y="74"/>
                  </a:lnTo>
                  <a:lnTo>
                    <a:pt x="8158" y="25"/>
                  </a:lnTo>
                  <a:lnTo>
                    <a:pt x="7865" y="1"/>
                  </a:lnTo>
                  <a:close/>
                </a:path>
              </a:pathLst>
            </a:custGeom>
            <a:solidFill>
              <a:srgbClr val="9BCF6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dirty="0">
                <a:ln>
                  <a:noFill/>
                </a:ln>
                <a:solidFill>
                  <a:srgbClr val="000000"/>
                </a:solidFill>
                <a:effectLst/>
                <a:uLnTx/>
                <a:uFillTx/>
                <a:latin typeface="Arial"/>
                <a:cs typeface="Arial"/>
                <a:sym typeface="Arial"/>
              </a:endParaRPr>
            </a:p>
          </p:txBody>
        </p:sp>
        <p:sp>
          <p:nvSpPr>
            <p:cNvPr id="11" name="Hộp Văn bản 10">
              <a:extLst>
                <a:ext uri="{FF2B5EF4-FFF2-40B4-BE49-F238E27FC236}">
                  <a16:creationId xmlns:a16="http://schemas.microsoft.com/office/drawing/2014/main" id="{2BFA5FA8-BCB5-4109-A323-D465A630B106}"/>
                </a:ext>
              </a:extLst>
            </p:cNvPr>
            <p:cNvSpPr txBox="1"/>
            <p:nvPr/>
          </p:nvSpPr>
          <p:spPr>
            <a:xfrm>
              <a:off x="2165516" y="2092195"/>
              <a:ext cx="1552028"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2060"/>
                  </a:solidFill>
                  <a:effectLst/>
                  <a:uLnTx/>
                  <a:uFillTx/>
                  <a:latin typeface="Calibri"/>
                  <a:ea typeface="+mn-ea"/>
                  <a:cs typeface="+mn-cs"/>
                </a:rPr>
                <a:t>Mở</a:t>
              </a:r>
              <a:r>
                <a:rPr kumimoji="0" lang="en-US" sz="3200" b="1" i="0" u="none" strike="noStrike" kern="1200" cap="none" spc="0" normalizeH="0" baseline="0" noProof="0" dirty="0">
                  <a:ln>
                    <a:noFill/>
                  </a:ln>
                  <a:solidFill>
                    <a:srgbClr val="002060"/>
                  </a:solidFill>
                  <a:effectLst/>
                  <a:uLnTx/>
                  <a:uFillTx/>
                  <a:latin typeface="Calibri"/>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a:ea typeface="+mn-ea"/>
                  <a:cs typeface="+mn-cs"/>
                </a:rPr>
                <a:t>đầu</a:t>
              </a:r>
              <a:endParaRPr kumimoji="0" lang="en-US" sz="3200" b="1" i="0" u="none" strike="noStrike" kern="1200" cap="none" spc="0" normalizeH="0" baseline="0" noProof="0" dirty="0">
                <a:ln>
                  <a:noFill/>
                </a:ln>
                <a:solidFill>
                  <a:srgbClr val="002060"/>
                </a:solidFill>
                <a:effectLst/>
                <a:uLnTx/>
                <a:uFillTx/>
                <a:latin typeface="Calibri"/>
                <a:ea typeface="+mn-ea"/>
                <a:cs typeface="+mn-cs"/>
              </a:endParaRPr>
            </a:p>
          </p:txBody>
        </p:sp>
      </p:grpSp>
      <p:grpSp>
        <p:nvGrpSpPr>
          <p:cNvPr id="13" name="Nhóm 12"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02197C0D-4039-4F65-A23B-3D8031420B89}"/>
              </a:ext>
            </a:extLst>
          </p:cNvPr>
          <p:cNvGrpSpPr/>
          <p:nvPr/>
        </p:nvGrpSpPr>
        <p:grpSpPr>
          <a:xfrm>
            <a:off x="5991434" y="440483"/>
            <a:ext cx="3028823" cy="1415771"/>
            <a:chOff x="5714125" y="780700"/>
            <a:chExt cx="3028822" cy="1415770"/>
          </a:xfrm>
        </p:grpSpPr>
        <p:sp>
          <p:nvSpPr>
            <p:cNvPr id="28" name="Google Shape;157;p20">
              <a:extLst>
                <a:ext uri="{FF2B5EF4-FFF2-40B4-BE49-F238E27FC236}">
                  <a16:creationId xmlns:a16="http://schemas.microsoft.com/office/drawing/2014/main" id="{A125F3E3-B2C7-4AA0-9D9F-E550F085FF67}"/>
                </a:ext>
              </a:extLst>
            </p:cNvPr>
            <p:cNvSpPr/>
            <p:nvPr/>
          </p:nvSpPr>
          <p:spPr>
            <a:xfrm>
              <a:off x="5714125" y="780700"/>
              <a:ext cx="3028822" cy="1415770"/>
            </a:xfrm>
            <a:custGeom>
              <a:avLst/>
              <a:gdLst/>
              <a:ahLst/>
              <a:cxnLst/>
              <a:rect l="l" t="t" r="r" b="b"/>
              <a:pathLst>
                <a:path w="19198" h="10845" extrusionOk="0">
                  <a:moveTo>
                    <a:pt x="7572" y="1"/>
                  </a:moveTo>
                  <a:lnTo>
                    <a:pt x="7108" y="25"/>
                  </a:lnTo>
                  <a:lnTo>
                    <a:pt x="6668" y="98"/>
                  </a:lnTo>
                  <a:lnTo>
                    <a:pt x="6229" y="196"/>
                  </a:lnTo>
                  <a:lnTo>
                    <a:pt x="5813" y="343"/>
                  </a:lnTo>
                  <a:lnTo>
                    <a:pt x="5423" y="538"/>
                  </a:lnTo>
                  <a:lnTo>
                    <a:pt x="5056" y="758"/>
                  </a:lnTo>
                  <a:lnTo>
                    <a:pt x="4714" y="1026"/>
                  </a:lnTo>
                  <a:lnTo>
                    <a:pt x="4397" y="1319"/>
                  </a:lnTo>
                  <a:lnTo>
                    <a:pt x="4104" y="1637"/>
                  </a:lnTo>
                  <a:lnTo>
                    <a:pt x="3835" y="1979"/>
                  </a:lnTo>
                  <a:lnTo>
                    <a:pt x="3615" y="2345"/>
                  </a:lnTo>
                  <a:lnTo>
                    <a:pt x="3420" y="2736"/>
                  </a:lnTo>
                  <a:lnTo>
                    <a:pt x="3273" y="3151"/>
                  </a:lnTo>
                  <a:lnTo>
                    <a:pt x="3151" y="3591"/>
                  </a:lnTo>
                  <a:lnTo>
                    <a:pt x="3102" y="4030"/>
                  </a:lnTo>
                  <a:lnTo>
                    <a:pt x="3078" y="4494"/>
                  </a:lnTo>
                  <a:lnTo>
                    <a:pt x="3078" y="4788"/>
                  </a:lnTo>
                  <a:lnTo>
                    <a:pt x="2712" y="4788"/>
                  </a:lnTo>
                  <a:lnTo>
                    <a:pt x="2419" y="4836"/>
                  </a:lnTo>
                  <a:lnTo>
                    <a:pt x="2125" y="4910"/>
                  </a:lnTo>
                  <a:lnTo>
                    <a:pt x="1832" y="5032"/>
                  </a:lnTo>
                  <a:lnTo>
                    <a:pt x="1588" y="5154"/>
                  </a:lnTo>
                  <a:lnTo>
                    <a:pt x="1320" y="5300"/>
                  </a:lnTo>
                  <a:lnTo>
                    <a:pt x="1100" y="5471"/>
                  </a:lnTo>
                  <a:lnTo>
                    <a:pt x="880" y="5667"/>
                  </a:lnTo>
                  <a:lnTo>
                    <a:pt x="685" y="5887"/>
                  </a:lnTo>
                  <a:lnTo>
                    <a:pt x="514" y="6131"/>
                  </a:lnTo>
                  <a:lnTo>
                    <a:pt x="367" y="6375"/>
                  </a:lnTo>
                  <a:lnTo>
                    <a:pt x="220" y="6644"/>
                  </a:lnTo>
                  <a:lnTo>
                    <a:pt x="123" y="6912"/>
                  </a:lnTo>
                  <a:lnTo>
                    <a:pt x="50" y="7205"/>
                  </a:lnTo>
                  <a:lnTo>
                    <a:pt x="1" y="7499"/>
                  </a:lnTo>
                  <a:lnTo>
                    <a:pt x="1" y="7816"/>
                  </a:lnTo>
                  <a:lnTo>
                    <a:pt x="1" y="8134"/>
                  </a:lnTo>
                  <a:lnTo>
                    <a:pt x="50" y="8427"/>
                  </a:lnTo>
                  <a:lnTo>
                    <a:pt x="123" y="8720"/>
                  </a:lnTo>
                  <a:lnTo>
                    <a:pt x="220" y="8988"/>
                  </a:lnTo>
                  <a:lnTo>
                    <a:pt x="367" y="9257"/>
                  </a:lnTo>
                  <a:lnTo>
                    <a:pt x="514" y="9501"/>
                  </a:lnTo>
                  <a:lnTo>
                    <a:pt x="685" y="9745"/>
                  </a:lnTo>
                  <a:lnTo>
                    <a:pt x="880" y="9965"/>
                  </a:lnTo>
                  <a:lnTo>
                    <a:pt x="1100" y="10161"/>
                  </a:lnTo>
                  <a:lnTo>
                    <a:pt x="1320" y="10332"/>
                  </a:lnTo>
                  <a:lnTo>
                    <a:pt x="1588" y="10478"/>
                  </a:lnTo>
                  <a:lnTo>
                    <a:pt x="1832" y="10600"/>
                  </a:lnTo>
                  <a:lnTo>
                    <a:pt x="2125" y="10722"/>
                  </a:lnTo>
                  <a:lnTo>
                    <a:pt x="2419" y="10796"/>
                  </a:lnTo>
                  <a:lnTo>
                    <a:pt x="2712" y="10844"/>
                  </a:lnTo>
                  <a:lnTo>
                    <a:pt x="16486" y="10844"/>
                  </a:lnTo>
                  <a:lnTo>
                    <a:pt x="16779" y="10796"/>
                  </a:lnTo>
                  <a:lnTo>
                    <a:pt x="17072" y="10722"/>
                  </a:lnTo>
                  <a:lnTo>
                    <a:pt x="17365" y="10600"/>
                  </a:lnTo>
                  <a:lnTo>
                    <a:pt x="17610" y="10478"/>
                  </a:lnTo>
                  <a:lnTo>
                    <a:pt x="17878" y="10332"/>
                  </a:lnTo>
                  <a:lnTo>
                    <a:pt x="18098" y="10161"/>
                  </a:lnTo>
                  <a:lnTo>
                    <a:pt x="18318" y="9965"/>
                  </a:lnTo>
                  <a:lnTo>
                    <a:pt x="18513" y="9745"/>
                  </a:lnTo>
                  <a:lnTo>
                    <a:pt x="18684" y="9501"/>
                  </a:lnTo>
                  <a:lnTo>
                    <a:pt x="18831" y="9257"/>
                  </a:lnTo>
                  <a:lnTo>
                    <a:pt x="18977" y="8988"/>
                  </a:lnTo>
                  <a:lnTo>
                    <a:pt x="19075" y="8720"/>
                  </a:lnTo>
                  <a:lnTo>
                    <a:pt x="19148" y="8427"/>
                  </a:lnTo>
                  <a:lnTo>
                    <a:pt x="19197" y="8134"/>
                  </a:lnTo>
                  <a:lnTo>
                    <a:pt x="19197" y="7816"/>
                  </a:lnTo>
                  <a:lnTo>
                    <a:pt x="19197" y="7499"/>
                  </a:lnTo>
                  <a:lnTo>
                    <a:pt x="19148" y="7205"/>
                  </a:lnTo>
                  <a:lnTo>
                    <a:pt x="19075" y="6912"/>
                  </a:lnTo>
                  <a:lnTo>
                    <a:pt x="18977" y="6644"/>
                  </a:lnTo>
                  <a:lnTo>
                    <a:pt x="18831" y="6375"/>
                  </a:lnTo>
                  <a:lnTo>
                    <a:pt x="18684" y="6131"/>
                  </a:lnTo>
                  <a:lnTo>
                    <a:pt x="18513" y="5887"/>
                  </a:lnTo>
                  <a:lnTo>
                    <a:pt x="18318" y="5667"/>
                  </a:lnTo>
                  <a:lnTo>
                    <a:pt x="18098" y="5471"/>
                  </a:lnTo>
                  <a:lnTo>
                    <a:pt x="17878" y="5300"/>
                  </a:lnTo>
                  <a:lnTo>
                    <a:pt x="17610" y="5154"/>
                  </a:lnTo>
                  <a:lnTo>
                    <a:pt x="17365" y="5032"/>
                  </a:lnTo>
                  <a:lnTo>
                    <a:pt x="17072" y="4910"/>
                  </a:lnTo>
                  <a:lnTo>
                    <a:pt x="16779" y="4836"/>
                  </a:lnTo>
                  <a:lnTo>
                    <a:pt x="16486" y="4788"/>
                  </a:lnTo>
                  <a:lnTo>
                    <a:pt x="15412" y="4788"/>
                  </a:lnTo>
                  <a:lnTo>
                    <a:pt x="15436" y="4494"/>
                  </a:lnTo>
                  <a:lnTo>
                    <a:pt x="15412" y="4201"/>
                  </a:lnTo>
                  <a:lnTo>
                    <a:pt x="15387" y="3933"/>
                  </a:lnTo>
                  <a:lnTo>
                    <a:pt x="15314" y="3664"/>
                  </a:lnTo>
                  <a:lnTo>
                    <a:pt x="15216" y="3420"/>
                  </a:lnTo>
                  <a:lnTo>
                    <a:pt x="15094" y="3176"/>
                  </a:lnTo>
                  <a:lnTo>
                    <a:pt x="14972" y="2956"/>
                  </a:lnTo>
                  <a:lnTo>
                    <a:pt x="14801" y="2736"/>
                  </a:lnTo>
                  <a:lnTo>
                    <a:pt x="14630" y="2541"/>
                  </a:lnTo>
                  <a:lnTo>
                    <a:pt x="14435" y="2370"/>
                  </a:lnTo>
                  <a:lnTo>
                    <a:pt x="14215" y="2199"/>
                  </a:lnTo>
                  <a:lnTo>
                    <a:pt x="13995" y="2077"/>
                  </a:lnTo>
                  <a:lnTo>
                    <a:pt x="13751" y="1954"/>
                  </a:lnTo>
                  <a:lnTo>
                    <a:pt x="13507" y="1857"/>
                  </a:lnTo>
                  <a:lnTo>
                    <a:pt x="13238" y="1784"/>
                  </a:lnTo>
                  <a:lnTo>
                    <a:pt x="12969" y="1759"/>
                  </a:lnTo>
                  <a:lnTo>
                    <a:pt x="12676" y="1735"/>
                  </a:lnTo>
                  <a:lnTo>
                    <a:pt x="12334" y="1759"/>
                  </a:lnTo>
                  <a:lnTo>
                    <a:pt x="11992" y="1832"/>
                  </a:lnTo>
                  <a:lnTo>
                    <a:pt x="11650" y="1930"/>
                  </a:lnTo>
                  <a:lnTo>
                    <a:pt x="11357" y="2077"/>
                  </a:lnTo>
                  <a:lnTo>
                    <a:pt x="11186" y="1857"/>
                  </a:lnTo>
                  <a:lnTo>
                    <a:pt x="11015" y="1637"/>
                  </a:lnTo>
                  <a:lnTo>
                    <a:pt x="10844" y="1417"/>
                  </a:lnTo>
                  <a:lnTo>
                    <a:pt x="10649" y="1222"/>
                  </a:lnTo>
                  <a:lnTo>
                    <a:pt x="10454" y="1051"/>
                  </a:lnTo>
                  <a:lnTo>
                    <a:pt x="10234" y="880"/>
                  </a:lnTo>
                  <a:lnTo>
                    <a:pt x="9990" y="709"/>
                  </a:lnTo>
                  <a:lnTo>
                    <a:pt x="9745" y="562"/>
                  </a:lnTo>
                  <a:lnTo>
                    <a:pt x="9501" y="440"/>
                  </a:lnTo>
                  <a:lnTo>
                    <a:pt x="9257" y="318"/>
                  </a:lnTo>
                  <a:lnTo>
                    <a:pt x="8988" y="220"/>
                  </a:lnTo>
                  <a:lnTo>
                    <a:pt x="8720" y="147"/>
                  </a:lnTo>
                  <a:lnTo>
                    <a:pt x="8427" y="74"/>
                  </a:lnTo>
                  <a:lnTo>
                    <a:pt x="8158" y="25"/>
                  </a:lnTo>
                  <a:lnTo>
                    <a:pt x="7865" y="1"/>
                  </a:lnTo>
                  <a:close/>
                </a:path>
              </a:pathLst>
            </a:custGeom>
            <a:solidFill>
              <a:srgbClr val="9BCF6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dirty="0">
                <a:ln>
                  <a:noFill/>
                </a:ln>
                <a:solidFill>
                  <a:srgbClr val="000000"/>
                </a:solidFill>
                <a:effectLst/>
                <a:uLnTx/>
                <a:uFillTx/>
                <a:latin typeface="Arial"/>
                <a:cs typeface="Arial"/>
                <a:sym typeface="Arial"/>
              </a:endParaRPr>
            </a:p>
          </p:txBody>
        </p:sp>
        <p:sp>
          <p:nvSpPr>
            <p:cNvPr id="30" name="Hộp Văn bản 29">
              <a:extLst>
                <a:ext uri="{FF2B5EF4-FFF2-40B4-BE49-F238E27FC236}">
                  <a16:creationId xmlns:a16="http://schemas.microsoft.com/office/drawing/2014/main" id="{0C48347C-72DD-4A44-99EC-6A94926D6872}"/>
                </a:ext>
              </a:extLst>
            </p:cNvPr>
            <p:cNvSpPr txBox="1"/>
            <p:nvPr/>
          </p:nvSpPr>
          <p:spPr>
            <a:xfrm>
              <a:off x="6094476" y="1042997"/>
              <a:ext cx="2162013" cy="107721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2060"/>
                  </a:solidFill>
                  <a:effectLst/>
                  <a:uLnTx/>
                  <a:uFillTx/>
                  <a:latin typeface="Calibri"/>
                  <a:ea typeface="+mn-ea"/>
                  <a:cs typeface="+mn-cs"/>
                </a:rPr>
                <a:t>Hình</a:t>
              </a:r>
              <a:r>
                <a:rPr kumimoji="0" lang="en-US" sz="3200" b="1" i="0" u="none" strike="noStrike" kern="1200" cap="none" spc="0" normalizeH="0" baseline="0" noProof="0" dirty="0">
                  <a:ln>
                    <a:noFill/>
                  </a:ln>
                  <a:solidFill>
                    <a:srgbClr val="002060"/>
                  </a:solidFill>
                  <a:effectLst/>
                  <a:uLnTx/>
                  <a:uFillTx/>
                  <a:latin typeface="Calibri"/>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a:ea typeface="+mn-ea"/>
                  <a:cs typeface="+mn-cs"/>
                </a:rPr>
                <a:t>thành</a:t>
              </a:r>
              <a:r>
                <a:rPr kumimoji="0" lang="en-US" sz="3200" b="1" i="0" u="none" strike="noStrike" kern="1200" cap="none" spc="0" normalizeH="0" baseline="0" noProof="0" dirty="0">
                  <a:ln>
                    <a:noFill/>
                  </a:ln>
                  <a:solidFill>
                    <a:srgbClr val="002060"/>
                  </a:solidFill>
                  <a:effectLst/>
                  <a:uLnTx/>
                  <a:uFillTx/>
                  <a:latin typeface="Calibri"/>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a:ea typeface="+mn-ea"/>
                  <a:cs typeface="+mn-cs"/>
                </a:rPr>
                <a:t>kiến</a:t>
              </a:r>
              <a:r>
                <a:rPr kumimoji="0" lang="en-US" sz="3200" b="1" i="0" u="none" strike="noStrike" kern="1200" cap="none" spc="0" normalizeH="0" baseline="0" noProof="0" dirty="0">
                  <a:ln>
                    <a:noFill/>
                  </a:ln>
                  <a:solidFill>
                    <a:srgbClr val="002060"/>
                  </a:solidFill>
                  <a:effectLst/>
                  <a:uLnTx/>
                  <a:uFillTx/>
                  <a:latin typeface="Calibri"/>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a:ea typeface="+mn-ea"/>
                  <a:cs typeface="+mn-cs"/>
                </a:rPr>
                <a:t>thức</a:t>
              </a:r>
              <a:endParaRPr kumimoji="0" lang="en-US" sz="3200" b="1" i="0" u="none" strike="noStrike" kern="1200" cap="none" spc="0" normalizeH="0" baseline="0" noProof="0" dirty="0">
                <a:ln>
                  <a:noFill/>
                </a:ln>
                <a:solidFill>
                  <a:srgbClr val="002060"/>
                </a:solidFill>
                <a:effectLst/>
                <a:uLnTx/>
                <a:uFillTx/>
                <a:latin typeface="Calibri"/>
                <a:ea typeface="+mn-ea"/>
                <a:cs typeface="+mn-cs"/>
              </a:endParaRPr>
            </a:p>
          </p:txBody>
        </p:sp>
      </p:grpSp>
      <p:grpSp>
        <p:nvGrpSpPr>
          <p:cNvPr id="15" name="Nhóm 14"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2743DAFD-E003-42CA-BE1A-E2285E182AD8}"/>
              </a:ext>
            </a:extLst>
          </p:cNvPr>
          <p:cNvGrpSpPr/>
          <p:nvPr/>
        </p:nvGrpSpPr>
        <p:grpSpPr>
          <a:xfrm>
            <a:off x="8635942" y="1497829"/>
            <a:ext cx="3028823" cy="1415771"/>
            <a:chOff x="6997439" y="2348815"/>
            <a:chExt cx="3028822" cy="1415770"/>
          </a:xfrm>
        </p:grpSpPr>
        <p:sp>
          <p:nvSpPr>
            <p:cNvPr id="31" name="Google Shape;157;p20">
              <a:extLst>
                <a:ext uri="{FF2B5EF4-FFF2-40B4-BE49-F238E27FC236}">
                  <a16:creationId xmlns:a16="http://schemas.microsoft.com/office/drawing/2014/main" id="{D2EA517D-9760-4CA9-AF11-05ED30AE9EC4}"/>
                </a:ext>
              </a:extLst>
            </p:cNvPr>
            <p:cNvSpPr/>
            <p:nvPr/>
          </p:nvSpPr>
          <p:spPr>
            <a:xfrm>
              <a:off x="6997439" y="2348815"/>
              <a:ext cx="3028822" cy="1415770"/>
            </a:xfrm>
            <a:custGeom>
              <a:avLst/>
              <a:gdLst/>
              <a:ahLst/>
              <a:cxnLst/>
              <a:rect l="l" t="t" r="r" b="b"/>
              <a:pathLst>
                <a:path w="19198" h="10845" extrusionOk="0">
                  <a:moveTo>
                    <a:pt x="7572" y="1"/>
                  </a:moveTo>
                  <a:lnTo>
                    <a:pt x="7108" y="25"/>
                  </a:lnTo>
                  <a:lnTo>
                    <a:pt x="6668" y="98"/>
                  </a:lnTo>
                  <a:lnTo>
                    <a:pt x="6229" y="196"/>
                  </a:lnTo>
                  <a:lnTo>
                    <a:pt x="5813" y="343"/>
                  </a:lnTo>
                  <a:lnTo>
                    <a:pt x="5423" y="538"/>
                  </a:lnTo>
                  <a:lnTo>
                    <a:pt x="5056" y="758"/>
                  </a:lnTo>
                  <a:lnTo>
                    <a:pt x="4714" y="1026"/>
                  </a:lnTo>
                  <a:lnTo>
                    <a:pt x="4397" y="1319"/>
                  </a:lnTo>
                  <a:lnTo>
                    <a:pt x="4104" y="1637"/>
                  </a:lnTo>
                  <a:lnTo>
                    <a:pt x="3835" y="1979"/>
                  </a:lnTo>
                  <a:lnTo>
                    <a:pt x="3615" y="2345"/>
                  </a:lnTo>
                  <a:lnTo>
                    <a:pt x="3420" y="2736"/>
                  </a:lnTo>
                  <a:lnTo>
                    <a:pt x="3273" y="3151"/>
                  </a:lnTo>
                  <a:lnTo>
                    <a:pt x="3151" y="3591"/>
                  </a:lnTo>
                  <a:lnTo>
                    <a:pt x="3102" y="4030"/>
                  </a:lnTo>
                  <a:lnTo>
                    <a:pt x="3078" y="4494"/>
                  </a:lnTo>
                  <a:lnTo>
                    <a:pt x="3078" y="4788"/>
                  </a:lnTo>
                  <a:lnTo>
                    <a:pt x="2712" y="4788"/>
                  </a:lnTo>
                  <a:lnTo>
                    <a:pt x="2419" y="4836"/>
                  </a:lnTo>
                  <a:lnTo>
                    <a:pt x="2125" y="4910"/>
                  </a:lnTo>
                  <a:lnTo>
                    <a:pt x="1832" y="5032"/>
                  </a:lnTo>
                  <a:lnTo>
                    <a:pt x="1588" y="5154"/>
                  </a:lnTo>
                  <a:lnTo>
                    <a:pt x="1320" y="5300"/>
                  </a:lnTo>
                  <a:lnTo>
                    <a:pt x="1100" y="5471"/>
                  </a:lnTo>
                  <a:lnTo>
                    <a:pt x="880" y="5667"/>
                  </a:lnTo>
                  <a:lnTo>
                    <a:pt x="685" y="5887"/>
                  </a:lnTo>
                  <a:lnTo>
                    <a:pt x="514" y="6131"/>
                  </a:lnTo>
                  <a:lnTo>
                    <a:pt x="367" y="6375"/>
                  </a:lnTo>
                  <a:lnTo>
                    <a:pt x="220" y="6644"/>
                  </a:lnTo>
                  <a:lnTo>
                    <a:pt x="123" y="6912"/>
                  </a:lnTo>
                  <a:lnTo>
                    <a:pt x="50" y="7205"/>
                  </a:lnTo>
                  <a:lnTo>
                    <a:pt x="1" y="7499"/>
                  </a:lnTo>
                  <a:lnTo>
                    <a:pt x="1" y="7816"/>
                  </a:lnTo>
                  <a:lnTo>
                    <a:pt x="1" y="8134"/>
                  </a:lnTo>
                  <a:lnTo>
                    <a:pt x="50" y="8427"/>
                  </a:lnTo>
                  <a:lnTo>
                    <a:pt x="123" y="8720"/>
                  </a:lnTo>
                  <a:lnTo>
                    <a:pt x="220" y="8988"/>
                  </a:lnTo>
                  <a:lnTo>
                    <a:pt x="367" y="9257"/>
                  </a:lnTo>
                  <a:lnTo>
                    <a:pt x="514" y="9501"/>
                  </a:lnTo>
                  <a:lnTo>
                    <a:pt x="685" y="9745"/>
                  </a:lnTo>
                  <a:lnTo>
                    <a:pt x="880" y="9965"/>
                  </a:lnTo>
                  <a:lnTo>
                    <a:pt x="1100" y="10161"/>
                  </a:lnTo>
                  <a:lnTo>
                    <a:pt x="1320" y="10332"/>
                  </a:lnTo>
                  <a:lnTo>
                    <a:pt x="1588" y="10478"/>
                  </a:lnTo>
                  <a:lnTo>
                    <a:pt x="1832" y="10600"/>
                  </a:lnTo>
                  <a:lnTo>
                    <a:pt x="2125" y="10722"/>
                  </a:lnTo>
                  <a:lnTo>
                    <a:pt x="2419" y="10796"/>
                  </a:lnTo>
                  <a:lnTo>
                    <a:pt x="2712" y="10844"/>
                  </a:lnTo>
                  <a:lnTo>
                    <a:pt x="16486" y="10844"/>
                  </a:lnTo>
                  <a:lnTo>
                    <a:pt x="16779" y="10796"/>
                  </a:lnTo>
                  <a:lnTo>
                    <a:pt x="17072" y="10722"/>
                  </a:lnTo>
                  <a:lnTo>
                    <a:pt x="17365" y="10600"/>
                  </a:lnTo>
                  <a:lnTo>
                    <a:pt x="17610" y="10478"/>
                  </a:lnTo>
                  <a:lnTo>
                    <a:pt x="17878" y="10332"/>
                  </a:lnTo>
                  <a:lnTo>
                    <a:pt x="18098" y="10161"/>
                  </a:lnTo>
                  <a:lnTo>
                    <a:pt x="18318" y="9965"/>
                  </a:lnTo>
                  <a:lnTo>
                    <a:pt x="18513" y="9745"/>
                  </a:lnTo>
                  <a:lnTo>
                    <a:pt x="18684" y="9501"/>
                  </a:lnTo>
                  <a:lnTo>
                    <a:pt x="18831" y="9257"/>
                  </a:lnTo>
                  <a:lnTo>
                    <a:pt x="18977" y="8988"/>
                  </a:lnTo>
                  <a:lnTo>
                    <a:pt x="19075" y="8720"/>
                  </a:lnTo>
                  <a:lnTo>
                    <a:pt x="19148" y="8427"/>
                  </a:lnTo>
                  <a:lnTo>
                    <a:pt x="19197" y="8134"/>
                  </a:lnTo>
                  <a:lnTo>
                    <a:pt x="19197" y="7816"/>
                  </a:lnTo>
                  <a:lnTo>
                    <a:pt x="19197" y="7499"/>
                  </a:lnTo>
                  <a:lnTo>
                    <a:pt x="19148" y="7205"/>
                  </a:lnTo>
                  <a:lnTo>
                    <a:pt x="19075" y="6912"/>
                  </a:lnTo>
                  <a:lnTo>
                    <a:pt x="18977" y="6644"/>
                  </a:lnTo>
                  <a:lnTo>
                    <a:pt x="18831" y="6375"/>
                  </a:lnTo>
                  <a:lnTo>
                    <a:pt x="18684" y="6131"/>
                  </a:lnTo>
                  <a:lnTo>
                    <a:pt x="18513" y="5887"/>
                  </a:lnTo>
                  <a:lnTo>
                    <a:pt x="18318" y="5667"/>
                  </a:lnTo>
                  <a:lnTo>
                    <a:pt x="18098" y="5471"/>
                  </a:lnTo>
                  <a:lnTo>
                    <a:pt x="17878" y="5300"/>
                  </a:lnTo>
                  <a:lnTo>
                    <a:pt x="17610" y="5154"/>
                  </a:lnTo>
                  <a:lnTo>
                    <a:pt x="17365" y="5032"/>
                  </a:lnTo>
                  <a:lnTo>
                    <a:pt x="17072" y="4910"/>
                  </a:lnTo>
                  <a:lnTo>
                    <a:pt x="16779" y="4836"/>
                  </a:lnTo>
                  <a:lnTo>
                    <a:pt x="16486" y="4788"/>
                  </a:lnTo>
                  <a:lnTo>
                    <a:pt x="15412" y="4788"/>
                  </a:lnTo>
                  <a:lnTo>
                    <a:pt x="15436" y="4494"/>
                  </a:lnTo>
                  <a:lnTo>
                    <a:pt x="15412" y="4201"/>
                  </a:lnTo>
                  <a:lnTo>
                    <a:pt x="15387" y="3933"/>
                  </a:lnTo>
                  <a:lnTo>
                    <a:pt x="15314" y="3664"/>
                  </a:lnTo>
                  <a:lnTo>
                    <a:pt x="15216" y="3420"/>
                  </a:lnTo>
                  <a:lnTo>
                    <a:pt x="15094" y="3176"/>
                  </a:lnTo>
                  <a:lnTo>
                    <a:pt x="14972" y="2956"/>
                  </a:lnTo>
                  <a:lnTo>
                    <a:pt x="14801" y="2736"/>
                  </a:lnTo>
                  <a:lnTo>
                    <a:pt x="14630" y="2541"/>
                  </a:lnTo>
                  <a:lnTo>
                    <a:pt x="14435" y="2370"/>
                  </a:lnTo>
                  <a:lnTo>
                    <a:pt x="14215" y="2199"/>
                  </a:lnTo>
                  <a:lnTo>
                    <a:pt x="13995" y="2077"/>
                  </a:lnTo>
                  <a:lnTo>
                    <a:pt x="13751" y="1954"/>
                  </a:lnTo>
                  <a:lnTo>
                    <a:pt x="13507" y="1857"/>
                  </a:lnTo>
                  <a:lnTo>
                    <a:pt x="13238" y="1784"/>
                  </a:lnTo>
                  <a:lnTo>
                    <a:pt x="12969" y="1759"/>
                  </a:lnTo>
                  <a:lnTo>
                    <a:pt x="12676" y="1735"/>
                  </a:lnTo>
                  <a:lnTo>
                    <a:pt x="12334" y="1759"/>
                  </a:lnTo>
                  <a:lnTo>
                    <a:pt x="11992" y="1832"/>
                  </a:lnTo>
                  <a:lnTo>
                    <a:pt x="11650" y="1930"/>
                  </a:lnTo>
                  <a:lnTo>
                    <a:pt x="11357" y="2077"/>
                  </a:lnTo>
                  <a:lnTo>
                    <a:pt x="11186" y="1857"/>
                  </a:lnTo>
                  <a:lnTo>
                    <a:pt x="11015" y="1637"/>
                  </a:lnTo>
                  <a:lnTo>
                    <a:pt x="10844" y="1417"/>
                  </a:lnTo>
                  <a:lnTo>
                    <a:pt x="10649" y="1222"/>
                  </a:lnTo>
                  <a:lnTo>
                    <a:pt x="10454" y="1051"/>
                  </a:lnTo>
                  <a:lnTo>
                    <a:pt x="10234" y="880"/>
                  </a:lnTo>
                  <a:lnTo>
                    <a:pt x="9990" y="709"/>
                  </a:lnTo>
                  <a:lnTo>
                    <a:pt x="9745" y="562"/>
                  </a:lnTo>
                  <a:lnTo>
                    <a:pt x="9501" y="440"/>
                  </a:lnTo>
                  <a:lnTo>
                    <a:pt x="9257" y="318"/>
                  </a:lnTo>
                  <a:lnTo>
                    <a:pt x="8988" y="220"/>
                  </a:lnTo>
                  <a:lnTo>
                    <a:pt x="8720" y="147"/>
                  </a:lnTo>
                  <a:lnTo>
                    <a:pt x="8427" y="74"/>
                  </a:lnTo>
                  <a:lnTo>
                    <a:pt x="8158" y="25"/>
                  </a:lnTo>
                  <a:lnTo>
                    <a:pt x="7865" y="1"/>
                  </a:lnTo>
                  <a:close/>
                </a:path>
              </a:pathLst>
            </a:custGeom>
            <a:solidFill>
              <a:srgbClr val="9BCF6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dirty="0">
                <a:ln>
                  <a:noFill/>
                </a:ln>
                <a:solidFill>
                  <a:srgbClr val="000000"/>
                </a:solidFill>
                <a:effectLst/>
                <a:uLnTx/>
                <a:uFillTx/>
                <a:latin typeface="Arial"/>
                <a:cs typeface="Arial"/>
                <a:sym typeface="Arial"/>
              </a:endParaRPr>
            </a:p>
          </p:txBody>
        </p:sp>
        <p:sp>
          <p:nvSpPr>
            <p:cNvPr id="32" name="Hộp Văn bản 31">
              <a:extLst>
                <a:ext uri="{FF2B5EF4-FFF2-40B4-BE49-F238E27FC236}">
                  <a16:creationId xmlns:a16="http://schemas.microsoft.com/office/drawing/2014/main" id="{74DC3889-63BE-4E10-AD0D-8A371EC699CD}"/>
                </a:ext>
              </a:extLst>
            </p:cNvPr>
            <p:cNvSpPr txBox="1"/>
            <p:nvPr/>
          </p:nvSpPr>
          <p:spPr>
            <a:xfrm>
              <a:off x="7522714" y="2884088"/>
              <a:ext cx="2162013"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2060"/>
                  </a:solidFill>
                  <a:effectLst/>
                  <a:uLnTx/>
                  <a:uFillTx/>
                  <a:latin typeface="Calibri"/>
                  <a:ea typeface="+mn-ea"/>
                  <a:cs typeface="+mn-cs"/>
                </a:rPr>
                <a:t>Luyện</a:t>
              </a:r>
              <a:r>
                <a:rPr kumimoji="0" lang="en-US" sz="3200" b="1" i="0" u="none" strike="noStrike" kern="1200" cap="none" spc="0" normalizeH="0" baseline="0" noProof="0" dirty="0">
                  <a:ln>
                    <a:noFill/>
                  </a:ln>
                  <a:solidFill>
                    <a:srgbClr val="002060"/>
                  </a:solidFill>
                  <a:effectLst/>
                  <a:uLnTx/>
                  <a:uFillTx/>
                  <a:latin typeface="Calibri"/>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a:ea typeface="+mn-ea"/>
                  <a:cs typeface="+mn-cs"/>
                </a:rPr>
                <a:t>tập</a:t>
              </a:r>
              <a:endParaRPr kumimoji="0" lang="en-US" sz="3200" b="1" i="0" u="none" strike="noStrike" kern="1200" cap="none" spc="0" normalizeH="0" baseline="0" noProof="0" dirty="0">
                <a:ln>
                  <a:noFill/>
                </a:ln>
                <a:solidFill>
                  <a:srgbClr val="002060"/>
                </a:solidFill>
                <a:effectLst/>
                <a:uLnTx/>
                <a:uFillTx/>
                <a:latin typeface="Calibri"/>
                <a:ea typeface="+mn-ea"/>
                <a:cs typeface="+mn-cs"/>
              </a:endParaRPr>
            </a:p>
          </p:txBody>
        </p:sp>
      </p:grpSp>
      <p:sp>
        <p:nvSpPr>
          <p:cNvPr id="16" name="Google Shape;162;p20"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C0ADFAA8-8CC7-4D2F-BE3A-F51CE7B478C5}"/>
              </a:ext>
            </a:extLst>
          </p:cNvPr>
          <p:cNvSpPr/>
          <p:nvPr/>
        </p:nvSpPr>
        <p:spPr>
          <a:xfrm>
            <a:off x="4530523" y="2311400"/>
            <a:ext cx="2276677" cy="1204397"/>
          </a:xfrm>
          <a:custGeom>
            <a:avLst/>
            <a:gdLst/>
            <a:ahLst/>
            <a:cxnLst/>
            <a:rect l="l" t="t" r="r" b="b"/>
            <a:pathLst>
              <a:path w="19002" h="10503" extrusionOk="0">
                <a:moveTo>
                  <a:pt x="17072" y="1100"/>
                </a:moveTo>
                <a:lnTo>
                  <a:pt x="17145" y="1124"/>
                </a:lnTo>
                <a:lnTo>
                  <a:pt x="17268" y="1197"/>
                </a:lnTo>
                <a:lnTo>
                  <a:pt x="17365" y="1320"/>
                </a:lnTo>
                <a:lnTo>
                  <a:pt x="17390" y="1393"/>
                </a:lnTo>
                <a:lnTo>
                  <a:pt x="17390" y="1490"/>
                </a:lnTo>
                <a:lnTo>
                  <a:pt x="17390" y="1564"/>
                </a:lnTo>
                <a:lnTo>
                  <a:pt x="17365" y="1637"/>
                </a:lnTo>
                <a:lnTo>
                  <a:pt x="17268" y="1759"/>
                </a:lnTo>
                <a:lnTo>
                  <a:pt x="17145" y="1832"/>
                </a:lnTo>
                <a:lnTo>
                  <a:pt x="17072" y="1857"/>
                </a:lnTo>
                <a:lnTo>
                  <a:pt x="16926" y="1857"/>
                </a:lnTo>
                <a:lnTo>
                  <a:pt x="16852" y="1832"/>
                </a:lnTo>
                <a:lnTo>
                  <a:pt x="16730" y="1759"/>
                </a:lnTo>
                <a:lnTo>
                  <a:pt x="16657" y="1637"/>
                </a:lnTo>
                <a:lnTo>
                  <a:pt x="16633" y="1564"/>
                </a:lnTo>
                <a:lnTo>
                  <a:pt x="16608" y="1490"/>
                </a:lnTo>
                <a:lnTo>
                  <a:pt x="16633" y="1393"/>
                </a:lnTo>
                <a:lnTo>
                  <a:pt x="16657" y="1320"/>
                </a:lnTo>
                <a:lnTo>
                  <a:pt x="16730" y="1197"/>
                </a:lnTo>
                <a:lnTo>
                  <a:pt x="16852" y="1124"/>
                </a:lnTo>
                <a:lnTo>
                  <a:pt x="16926" y="1100"/>
                </a:lnTo>
                <a:close/>
                <a:moveTo>
                  <a:pt x="15924" y="1"/>
                </a:moveTo>
                <a:lnTo>
                  <a:pt x="15656" y="25"/>
                </a:lnTo>
                <a:lnTo>
                  <a:pt x="15387" y="74"/>
                </a:lnTo>
                <a:lnTo>
                  <a:pt x="15192" y="123"/>
                </a:lnTo>
                <a:lnTo>
                  <a:pt x="14996" y="172"/>
                </a:lnTo>
                <a:lnTo>
                  <a:pt x="14801" y="269"/>
                </a:lnTo>
                <a:lnTo>
                  <a:pt x="14605" y="367"/>
                </a:lnTo>
                <a:lnTo>
                  <a:pt x="14435" y="489"/>
                </a:lnTo>
                <a:lnTo>
                  <a:pt x="14264" y="611"/>
                </a:lnTo>
                <a:lnTo>
                  <a:pt x="14093" y="758"/>
                </a:lnTo>
                <a:lnTo>
                  <a:pt x="13970" y="929"/>
                </a:lnTo>
                <a:lnTo>
                  <a:pt x="13824" y="1100"/>
                </a:lnTo>
                <a:lnTo>
                  <a:pt x="13726" y="1271"/>
                </a:lnTo>
                <a:lnTo>
                  <a:pt x="13629" y="1466"/>
                </a:lnTo>
                <a:lnTo>
                  <a:pt x="13531" y="1661"/>
                </a:lnTo>
                <a:lnTo>
                  <a:pt x="13482" y="1881"/>
                </a:lnTo>
                <a:lnTo>
                  <a:pt x="13433" y="2101"/>
                </a:lnTo>
                <a:lnTo>
                  <a:pt x="13409" y="2345"/>
                </a:lnTo>
                <a:lnTo>
                  <a:pt x="13409" y="2565"/>
                </a:lnTo>
                <a:lnTo>
                  <a:pt x="6668" y="4372"/>
                </a:lnTo>
                <a:lnTo>
                  <a:pt x="6986" y="4592"/>
                </a:lnTo>
                <a:lnTo>
                  <a:pt x="7303" y="4812"/>
                </a:lnTo>
                <a:lnTo>
                  <a:pt x="7621" y="5032"/>
                </a:lnTo>
                <a:lnTo>
                  <a:pt x="7938" y="5203"/>
                </a:lnTo>
                <a:lnTo>
                  <a:pt x="8280" y="5374"/>
                </a:lnTo>
                <a:lnTo>
                  <a:pt x="8597" y="5496"/>
                </a:lnTo>
                <a:lnTo>
                  <a:pt x="8939" y="5618"/>
                </a:lnTo>
                <a:lnTo>
                  <a:pt x="9257" y="5740"/>
                </a:lnTo>
                <a:lnTo>
                  <a:pt x="9599" y="5813"/>
                </a:lnTo>
                <a:lnTo>
                  <a:pt x="9941" y="5862"/>
                </a:lnTo>
                <a:lnTo>
                  <a:pt x="10258" y="5911"/>
                </a:lnTo>
                <a:lnTo>
                  <a:pt x="10600" y="5935"/>
                </a:lnTo>
                <a:lnTo>
                  <a:pt x="10942" y="5935"/>
                </a:lnTo>
                <a:lnTo>
                  <a:pt x="11284" y="5911"/>
                </a:lnTo>
                <a:lnTo>
                  <a:pt x="11626" y="5862"/>
                </a:lnTo>
                <a:lnTo>
                  <a:pt x="11968" y="5813"/>
                </a:lnTo>
                <a:lnTo>
                  <a:pt x="12285" y="5716"/>
                </a:lnTo>
                <a:lnTo>
                  <a:pt x="12603" y="5642"/>
                </a:lnTo>
                <a:lnTo>
                  <a:pt x="13140" y="5423"/>
                </a:lnTo>
                <a:lnTo>
                  <a:pt x="13629" y="5203"/>
                </a:lnTo>
                <a:lnTo>
                  <a:pt x="14044" y="4983"/>
                </a:lnTo>
                <a:lnTo>
                  <a:pt x="14386" y="4763"/>
                </a:lnTo>
                <a:lnTo>
                  <a:pt x="14630" y="4592"/>
                </a:lnTo>
                <a:lnTo>
                  <a:pt x="14850" y="4421"/>
                </a:lnTo>
                <a:lnTo>
                  <a:pt x="14923" y="4372"/>
                </a:lnTo>
                <a:lnTo>
                  <a:pt x="15021" y="4348"/>
                </a:lnTo>
                <a:lnTo>
                  <a:pt x="15118" y="4372"/>
                </a:lnTo>
                <a:lnTo>
                  <a:pt x="15192" y="4421"/>
                </a:lnTo>
                <a:lnTo>
                  <a:pt x="15240" y="4519"/>
                </a:lnTo>
                <a:lnTo>
                  <a:pt x="15240" y="4592"/>
                </a:lnTo>
                <a:lnTo>
                  <a:pt x="15240" y="4690"/>
                </a:lnTo>
                <a:lnTo>
                  <a:pt x="15167" y="4763"/>
                </a:lnTo>
                <a:lnTo>
                  <a:pt x="15045" y="4861"/>
                </a:lnTo>
                <a:lnTo>
                  <a:pt x="14752" y="5105"/>
                </a:lnTo>
                <a:lnTo>
                  <a:pt x="14312" y="5398"/>
                </a:lnTo>
                <a:lnTo>
                  <a:pt x="14019" y="5569"/>
                </a:lnTo>
                <a:lnTo>
                  <a:pt x="13702" y="5716"/>
                </a:lnTo>
                <a:lnTo>
                  <a:pt x="13213" y="5935"/>
                </a:lnTo>
                <a:lnTo>
                  <a:pt x="12969" y="6033"/>
                </a:lnTo>
                <a:lnTo>
                  <a:pt x="12676" y="6131"/>
                </a:lnTo>
                <a:lnTo>
                  <a:pt x="12090" y="6277"/>
                </a:lnTo>
                <a:lnTo>
                  <a:pt x="11797" y="6326"/>
                </a:lnTo>
                <a:lnTo>
                  <a:pt x="11479" y="6375"/>
                </a:lnTo>
                <a:lnTo>
                  <a:pt x="11137" y="6400"/>
                </a:lnTo>
                <a:lnTo>
                  <a:pt x="10796" y="6424"/>
                </a:lnTo>
                <a:lnTo>
                  <a:pt x="10429" y="6400"/>
                </a:lnTo>
                <a:lnTo>
                  <a:pt x="10063" y="6375"/>
                </a:lnTo>
                <a:lnTo>
                  <a:pt x="9696" y="6326"/>
                </a:lnTo>
                <a:lnTo>
                  <a:pt x="9306" y="6229"/>
                </a:lnTo>
                <a:lnTo>
                  <a:pt x="8915" y="6131"/>
                </a:lnTo>
                <a:lnTo>
                  <a:pt x="8500" y="5984"/>
                </a:lnTo>
                <a:lnTo>
                  <a:pt x="8085" y="5813"/>
                </a:lnTo>
                <a:lnTo>
                  <a:pt x="7669" y="5594"/>
                </a:lnTo>
                <a:lnTo>
                  <a:pt x="7572" y="5569"/>
                </a:lnTo>
                <a:lnTo>
                  <a:pt x="7376" y="5471"/>
                </a:lnTo>
                <a:lnTo>
                  <a:pt x="7254" y="5471"/>
                </a:lnTo>
                <a:lnTo>
                  <a:pt x="7132" y="5496"/>
                </a:lnTo>
                <a:lnTo>
                  <a:pt x="318" y="7694"/>
                </a:lnTo>
                <a:lnTo>
                  <a:pt x="245" y="7743"/>
                </a:lnTo>
                <a:lnTo>
                  <a:pt x="147" y="7792"/>
                </a:lnTo>
                <a:lnTo>
                  <a:pt x="98" y="7865"/>
                </a:lnTo>
                <a:lnTo>
                  <a:pt x="49" y="7938"/>
                </a:lnTo>
                <a:lnTo>
                  <a:pt x="1" y="8036"/>
                </a:lnTo>
                <a:lnTo>
                  <a:pt x="1" y="8134"/>
                </a:lnTo>
                <a:lnTo>
                  <a:pt x="1" y="8207"/>
                </a:lnTo>
                <a:lnTo>
                  <a:pt x="25" y="8305"/>
                </a:lnTo>
                <a:lnTo>
                  <a:pt x="98" y="8451"/>
                </a:lnTo>
                <a:lnTo>
                  <a:pt x="196" y="8549"/>
                </a:lnTo>
                <a:lnTo>
                  <a:pt x="318" y="8622"/>
                </a:lnTo>
                <a:lnTo>
                  <a:pt x="489" y="8646"/>
                </a:lnTo>
                <a:lnTo>
                  <a:pt x="611" y="8622"/>
                </a:lnTo>
                <a:lnTo>
                  <a:pt x="269" y="8793"/>
                </a:lnTo>
                <a:lnTo>
                  <a:pt x="171" y="8842"/>
                </a:lnTo>
                <a:lnTo>
                  <a:pt x="123" y="8915"/>
                </a:lnTo>
                <a:lnTo>
                  <a:pt x="49" y="8988"/>
                </a:lnTo>
                <a:lnTo>
                  <a:pt x="25" y="9086"/>
                </a:lnTo>
                <a:lnTo>
                  <a:pt x="1" y="9159"/>
                </a:lnTo>
                <a:lnTo>
                  <a:pt x="1" y="9257"/>
                </a:lnTo>
                <a:lnTo>
                  <a:pt x="1" y="9355"/>
                </a:lnTo>
                <a:lnTo>
                  <a:pt x="49" y="9452"/>
                </a:lnTo>
                <a:lnTo>
                  <a:pt x="123" y="9575"/>
                </a:lnTo>
                <a:lnTo>
                  <a:pt x="220" y="9648"/>
                </a:lnTo>
                <a:lnTo>
                  <a:pt x="342" y="9697"/>
                </a:lnTo>
                <a:lnTo>
                  <a:pt x="489" y="9721"/>
                </a:lnTo>
                <a:lnTo>
                  <a:pt x="587" y="9721"/>
                </a:lnTo>
                <a:lnTo>
                  <a:pt x="684" y="9672"/>
                </a:lnTo>
                <a:lnTo>
                  <a:pt x="855" y="9599"/>
                </a:lnTo>
                <a:lnTo>
                  <a:pt x="782" y="9721"/>
                </a:lnTo>
                <a:lnTo>
                  <a:pt x="758" y="9868"/>
                </a:lnTo>
                <a:lnTo>
                  <a:pt x="782" y="10014"/>
                </a:lnTo>
                <a:lnTo>
                  <a:pt x="831" y="10161"/>
                </a:lnTo>
                <a:lnTo>
                  <a:pt x="929" y="10258"/>
                </a:lnTo>
                <a:lnTo>
                  <a:pt x="1026" y="10307"/>
                </a:lnTo>
                <a:lnTo>
                  <a:pt x="1124" y="10356"/>
                </a:lnTo>
                <a:lnTo>
                  <a:pt x="1246" y="10380"/>
                </a:lnTo>
                <a:lnTo>
                  <a:pt x="1393" y="10356"/>
                </a:lnTo>
                <a:lnTo>
                  <a:pt x="1515" y="10283"/>
                </a:lnTo>
                <a:lnTo>
                  <a:pt x="6082" y="7303"/>
                </a:lnTo>
                <a:lnTo>
                  <a:pt x="6546" y="7523"/>
                </a:lnTo>
                <a:lnTo>
                  <a:pt x="7108" y="7743"/>
                </a:lnTo>
                <a:lnTo>
                  <a:pt x="7791" y="7987"/>
                </a:lnTo>
                <a:lnTo>
                  <a:pt x="8524" y="8207"/>
                </a:lnTo>
                <a:lnTo>
                  <a:pt x="9306" y="8402"/>
                </a:lnTo>
                <a:lnTo>
                  <a:pt x="10087" y="8549"/>
                </a:lnTo>
                <a:lnTo>
                  <a:pt x="10454" y="8598"/>
                </a:lnTo>
                <a:lnTo>
                  <a:pt x="10820" y="8646"/>
                </a:lnTo>
                <a:lnTo>
                  <a:pt x="11528" y="8646"/>
                </a:lnTo>
                <a:lnTo>
                  <a:pt x="12212" y="10356"/>
                </a:lnTo>
                <a:lnTo>
                  <a:pt x="12261" y="10405"/>
                </a:lnTo>
                <a:lnTo>
                  <a:pt x="12310" y="10454"/>
                </a:lnTo>
                <a:lnTo>
                  <a:pt x="12383" y="10478"/>
                </a:lnTo>
                <a:lnTo>
                  <a:pt x="12456" y="10503"/>
                </a:lnTo>
                <a:lnTo>
                  <a:pt x="13384" y="10503"/>
                </a:lnTo>
                <a:lnTo>
                  <a:pt x="13482" y="10478"/>
                </a:lnTo>
                <a:lnTo>
                  <a:pt x="13555" y="10454"/>
                </a:lnTo>
                <a:lnTo>
                  <a:pt x="13604" y="10405"/>
                </a:lnTo>
                <a:lnTo>
                  <a:pt x="13629" y="10332"/>
                </a:lnTo>
                <a:lnTo>
                  <a:pt x="13629" y="10234"/>
                </a:lnTo>
                <a:lnTo>
                  <a:pt x="13580" y="10161"/>
                </a:lnTo>
                <a:lnTo>
                  <a:pt x="13506" y="10087"/>
                </a:lnTo>
                <a:lnTo>
                  <a:pt x="13409" y="10087"/>
                </a:lnTo>
                <a:lnTo>
                  <a:pt x="12603" y="10014"/>
                </a:lnTo>
                <a:lnTo>
                  <a:pt x="12163" y="8646"/>
                </a:lnTo>
                <a:lnTo>
                  <a:pt x="12700" y="8598"/>
                </a:lnTo>
                <a:lnTo>
                  <a:pt x="13067" y="8549"/>
                </a:lnTo>
                <a:lnTo>
                  <a:pt x="13482" y="8475"/>
                </a:lnTo>
                <a:lnTo>
                  <a:pt x="13922" y="8378"/>
                </a:lnTo>
                <a:lnTo>
                  <a:pt x="14386" y="8280"/>
                </a:lnTo>
                <a:lnTo>
                  <a:pt x="14874" y="8109"/>
                </a:lnTo>
                <a:lnTo>
                  <a:pt x="15363" y="7914"/>
                </a:lnTo>
                <a:lnTo>
                  <a:pt x="15827" y="7670"/>
                </a:lnTo>
                <a:lnTo>
                  <a:pt x="16046" y="7547"/>
                </a:lnTo>
                <a:lnTo>
                  <a:pt x="16291" y="7376"/>
                </a:lnTo>
                <a:lnTo>
                  <a:pt x="16486" y="7205"/>
                </a:lnTo>
                <a:lnTo>
                  <a:pt x="16681" y="7035"/>
                </a:lnTo>
                <a:lnTo>
                  <a:pt x="16877" y="6839"/>
                </a:lnTo>
                <a:lnTo>
                  <a:pt x="17072" y="6619"/>
                </a:lnTo>
                <a:lnTo>
                  <a:pt x="17219" y="6375"/>
                </a:lnTo>
                <a:lnTo>
                  <a:pt x="17365" y="6131"/>
                </a:lnTo>
                <a:lnTo>
                  <a:pt x="17512" y="5862"/>
                </a:lnTo>
                <a:lnTo>
                  <a:pt x="17610" y="5569"/>
                </a:lnTo>
                <a:lnTo>
                  <a:pt x="17707" y="5276"/>
                </a:lnTo>
                <a:lnTo>
                  <a:pt x="17780" y="4959"/>
                </a:lnTo>
                <a:lnTo>
                  <a:pt x="17829" y="4592"/>
                </a:lnTo>
                <a:lnTo>
                  <a:pt x="17854" y="4226"/>
                </a:lnTo>
                <a:lnTo>
                  <a:pt x="17854" y="3884"/>
                </a:lnTo>
                <a:lnTo>
                  <a:pt x="17829" y="3444"/>
                </a:lnTo>
                <a:lnTo>
                  <a:pt x="17829" y="2980"/>
                </a:lnTo>
                <a:lnTo>
                  <a:pt x="17829" y="2760"/>
                </a:lnTo>
                <a:lnTo>
                  <a:pt x="17878" y="2590"/>
                </a:lnTo>
                <a:lnTo>
                  <a:pt x="18440" y="2370"/>
                </a:lnTo>
                <a:lnTo>
                  <a:pt x="18733" y="2272"/>
                </a:lnTo>
                <a:lnTo>
                  <a:pt x="18293" y="2125"/>
                </a:lnTo>
                <a:lnTo>
                  <a:pt x="18586" y="1979"/>
                </a:lnTo>
                <a:lnTo>
                  <a:pt x="18855" y="1857"/>
                </a:lnTo>
                <a:lnTo>
                  <a:pt x="18953" y="1808"/>
                </a:lnTo>
                <a:lnTo>
                  <a:pt x="19002" y="1759"/>
                </a:lnTo>
                <a:lnTo>
                  <a:pt x="19002" y="1710"/>
                </a:lnTo>
                <a:lnTo>
                  <a:pt x="18953" y="1686"/>
                </a:lnTo>
                <a:lnTo>
                  <a:pt x="18000" y="1271"/>
                </a:lnTo>
                <a:lnTo>
                  <a:pt x="17780" y="1026"/>
                </a:lnTo>
                <a:lnTo>
                  <a:pt x="17561" y="782"/>
                </a:lnTo>
                <a:lnTo>
                  <a:pt x="17243" y="514"/>
                </a:lnTo>
                <a:lnTo>
                  <a:pt x="17048" y="391"/>
                </a:lnTo>
                <a:lnTo>
                  <a:pt x="16852" y="269"/>
                </a:lnTo>
                <a:lnTo>
                  <a:pt x="16633" y="172"/>
                </a:lnTo>
                <a:lnTo>
                  <a:pt x="16413" y="98"/>
                </a:lnTo>
                <a:lnTo>
                  <a:pt x="16169" y="25"/>
                </a:lnTo>
                <a:lnTo>
                  <a:pt x="15924" y="1"/>
                </a:lnTo>
                <a:close/>
              </a:path>
            </a:pathLst>
          </a:custGeom>
          <a:solidFill>
            <a:schemeClr val="accent4">
              <a:lumMod val="60000"/>
              <a:lumOff val="40000"/>
            </a:schemeClr>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1200" cap="none" spc="0" normalizeH="0" baseline="0" noProof="0">
              <a:ln>
                <a:noFill/>
              </a:ln>
              <a:solidFill>
                <a:srgbClr val="000000"/>
              </a:solidFill>
              <a:effectLst/>
              <a:uLnTx/>
              <a:uFillTx/>
              <a:latin typeface="Arial"/>
              <a:cs typeface="Arial"/>
              <a:sym typeface="Arial"/>
            </a:endParaRPr>
          </a:p>
        </p:txBody>
      </p:sp>
      <p:grpSp>
        <p:nvGrpSpPr>
          <p:cNvPr id="14" name="Nhóm 13"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5A49C3E4-32FC-415B-B0A0-356A49F60C39}"/>
              </a:ext>
            </a:extLst>
          </p:cNvPr>
          <p:cNvGrpSpPr/>
          <p:nvPr/>
        </p:nvGrpSpPr>
        <p:grpSpPr>
          <a:xfrm>
            <a:off x="7566991" y="3237704"/>
            <a:ext cx="3028823" cy="1415772"/>
            <a:chOff x="6997439" y="2348815"/>
            <a:chExt cx="3028822" cy="1415770"/>
          </a:xfrm>
        </p:grpSpPr>
        <p:sp>
          <p:nvSpPr>
            <p:cNvPr id="17" name="Google Shape;157;p20">
              <a:extLst>
                <a:ext uri="{FF2B5EF4-FFF2-40B4-BE49-F238E27FC236}">
                  <a16:creationId xmlns:a16="http://schemas.microsoft.com/office/drawing/2014/main" id="{68EA85BB-1601-4E2D-ADD0-C19C55EB126D}"/>
                </a:ext>
              </a:extLst>
            </p:cNvPr>
            <p:cNvSpPr/>
            <p:nvPr/>
          </p:nvSpPr>
          <p:spPr>
            <a:xfrm>
              <a:off x="6997439" y="2348815"/>
              <a:ext cx="3028822" cy="1415770"/>
            </a:xfrm>
            <a:custGeom>
              <a:avLst/>
              <a:gdLst/>
              <a:ahLst/>
              <a:cxnLst/>
              <a:rect l="l" t="t" r="r" b="b"/>
              <a:pathLst>
                <a:path w="19198" h="10845" extrusionOk="0">
                  <a:moveTo>
                    <a:pt x="7572" y="1"/>
                  </a:moveTo>
                  <a:lnTo>
                    <a:pt x="7108" y="25"/>
                  </a:lnTo>
                  <a:lnTo>
                    <a:pt x="6668" y="98"/>
                  </a:lnTo>
                  <a:lnTo>
                    <a:pt x="6229" y="196"/>
                  </a:lnTo>
                  <a:lnTo>
                    <a:pt x="5813" y="343"/>
                  </a:lnTo>
                  <a:lnTo>
                    <a:pt x="5423" y="538"/>
                  </a:lnTo>
                  <a:lnTo>
                    <a:pt x="5056" y="758"/>
                  </a:lnTo>
                  <a:lnTo>
                    <a:pt x="4714" y="1026"/>
                  </a:lnTo>
                  <a:lnTo>
                    <a:pt x="4397" y="1319"/>
                  </a:lnTo>
                  <a:lnTo>
                    <a:pt x="4104" y="1637"/>
                  </a:lnTo>
                  <a:lnTo>
                    <a:pt x="3835" y="1979"/>
                  </a:lnTo>
                  <a:lnTo>
                    <a:pt x="3615" y="2345"/>
                  </a:lnTo>
                  <a:lnTo>
                    <a:pt x="3420" y="2736"/>
                  </a:lnTo>
                  <a:lnTo>
                    <a:pt x="3273" y="3151"/>
                  </a:lnTo>
                  <a:lnTo>
                    <a:pt x="3151" y="3591"/>
                  </a:lnTo>
                  <a:lnTo>
                    <a:pt x="3102" y="4030"/>
                  </a:lnTo>
                  <a:lnTo>
                    <a:pt x="3078" y="4494"/>
                  </a:lnTo>
                  <a:lnTo>
                    <a:pt x="3078" y="4788"/>
                  </a:lnTo>
                  <a:lnTo>
                    <a:pt x="2712" y="4788"/>
                  </a:lnTo>
                  <a:lnTo>
                    <a:pt x="2419" y="4836"/>
                  </a:lnTo>
                  <a:lnTo>
                    <a:pt x="2125" y="4910"/>
                  </a:lnTo>
                  <a:lnTo>
                    <a:pt x="1832" y="5032"/>
                  </a:lnTo>
                  <a:lnTo>
                    <a:pt x="1588" y="5154"/>
                  </a:lnTo>
                  <a:lnTo>
                    <a:pt x="1320" y="5300"/>
                  </a:lnTo>
                  <a:lnTo>
                    <a:pt x="1100" y="5471"/>
                  </a:lnTo>
                  <a:lnTo>
                    <a:pt x="880" y="5667"/>
                  </a:lnTo>
                  <a:lnTo>
                    <a:pt x="685" y="5887"/>
                  </a:lnTo>
                  <a:lnTo>
                    <a:pt x="514" y="6131"/>
                  </a:lnTo>
                  <a:lnTo>
                    <a:pt x="367" y="6375"/>
                  </a:lnTo>
                  <a:lnTo>
                    <a:pt x="220" y="6644"/>
                  </a:lnTo>
                  <a:lnTo>
                    <a:pt x="123" y="6912"/>
                  </a:lnTo>
                  <a:lnTo>
                    <a:pt x="50" y="7205"/>
                  </a:lnTo>
                  <a:lnTo>
                    <a:pt x="1" y="7499"/>
                  </a:lnTo>
                  <a:lnTo>
                    <a:pt x="1" y="7816"/>
                  </a:lnTo>
                  <a:lnTo>
                    <a:pt x="1" y="8134"/>
                  </a:lnTo>
                  <a:lnTo>
                    <a:pt x="50" y="8427"/>
                  </a:lnTo>
                  <a:lnTo>
                    <a:pt x="123" y="8720"/>
                  </a:lnTo>
                  <a:lnTo>
                    <a:pt x="220" y="8988"/>
                  </a:lnTo>
                  <a:lnTo>
                    <a:pt x="367" y="9257"/>
                  </a:lnTo>
                  <a:lnTo>
                    <a:pt x="514" y="9501"/>
                  </a:lnTo>
                  <a:lnTo>
                    <a:pt x="685" y="9745"/>
                  </a:lnTo>
                  <a:lnTo>
                    <a:pt x="880" y="9965"/>
                  </a:lnTo>
                  <a:lnTo>
                    <a:pt x="1100" y="10161"/>
                  </a:lnTo>
                  <a:lnTo>
                    <a:pt x="1320" y="10332"/>
                  </a:lnTo>
                  <a:lnTo>
                    <a:pt x="1588" y="10478"/>
                  </a:lnTo>
                  <a:lnTo>
                    <a:pt x="1832" y="10600"/>
                  </a:lnTo>
                  <a:lnTo>
                    <a:pt x="2125" y="10722"/>
                  </a:lnTo>
                  <a:lnTo>
                    <a:pt x="2419" y="10796"/>
                  </a:lnTo>
                  <a:lnTo>
                    <a:pt x="2712" y="10844"/>
                  </a:lnTo>
                  <a:lnTo>
                    <a:pt x="16486" y="10844"/>
                  </a:lnTo>
                  <a:lnTo>
                    <a:pt x="16779" y="10796"/>
                  </a:lnTo>
                  <a:lnTo>
                    <a:pt x="17072" y="10722"/>
                  </a:lnTo>
                  <a:lnTo>
                    <a:pt x="17365" y="10600"/>
                  </a:lnTo>
                  <a:lnTo>
                    <a:pt x="17610" y="10478"/>
                  </a:lnTo>
                  <a:lnTo>
                    <a:pt x="17878" y="10332"/>
                  </a:lnTo>
                  <a:lnTo>
                    <a:pt x="18098" y="10161"/>
                  </a:lnTo>
                  <a:lnTo>
                    <a:pt x="18318" y="9965"/>
                  </a:lnTo>
                  <a:lnTo>
                    <a:pt x="18513" y="9745"/>
                  </a:lnTo>
                  <a:lnTo>
                    <a:pt x="18684" y="9501"/>
                  </a:lnTo>
                  <a:lnTo>
                    <a:pt x="18831" y="9257"/>
                  </a:lnTo>
                  <a:lnTo>
                    <a:pt x="18977" y="8988"/>
                  </a:lnTo>
                  <a:lnTo>
                    <a:pt x="19075" y="8720"/>
                  </a:lnTo>
                  <a:lnTo>
                    <a:pt x="19148" y="8427"/>
                  </a:lnTo>
                  <a:lnTo>
                    <a:pt x="19197" y="8134"/>
                  </a:lnTo>
                  <a:lnTo>
                    <a:pt x="19197" y="7816"/>
                  </a:lnTo>
                  <a:lnTo>
                    <a:pt x="19197" y="7499"/>
                  </a:lnTo>
                  <a:lnTo>
                    <a:pt x="19148" y="7205"/>
                  </a:lnTo>
                  <a:lnTo>
                    <a:pt x="19075" y="6912"/>
                  </a:lnTo>
                  <a:lnTo>
                    <a:pt x="18977" y="6644"/>
                  </a:lnTo>
                  <a:lnTo>
                    <a:pt x="18831" y="6375"/>
                  </a:lnTo>
                  <a:lnTo>
                    <a:pt x="18684" y="6131"/>
                  </a:lnTo>
                  <a:lnTo>
                    <a:pt x="18513" y="5887"/>
                  </a:lnTo>
                  <a:lnTo>
                    <a:pt x="18318" y="5667"/>
                  </a:lnTo>
                  <a:lnTo>
                    <a:pt x="18098" y="5471"/>
                  </a:lnTo>
                  <a:lnTo>
                    <a:pt x="17878" y="5300"/>
                  </a:lnTo>
                  <a:lnTo>
                    <a:pt x="17610" y="5154"/>
                  </a:lnTo>
                  <a:lnTo>
                    <a:pt x="17365" y="5032"/>
                  </a:lnTo>
                  <a:lnTo>
                    <a:pt x="17072" y="4910"/>
                  </a:lnTo>
                  <a:lnTo>
                    <a:pt x="16779" y="4836"/>
                  </a:lnTo>
                  <a:lnTo>
                    <a:pt x="16486" y="4788"/>
                  </a:lnTo>
                  <a:lnTo>
                    <a:pt x="15412" y="4788"/>
                  </a:lnTo>
                  <a:lnTo>
                    <a:pt x="15436" y="4494"/>
                  </a:lnTo>
                  <a:lnTo>
                    <a:pt x="15412" y="4201"/>
                  </a:lnTo>
                  <a:lnTo>
                    <a:pt x="15387" y="3933"/>
                  </a:lnTo>
                  <a:lnTo>
                    <a:pt x="15314" y="3664"/>
                  </a:lnTo>
                  <a:lnTo>
                    <a:pt x="15216" y="3420"/>
                  </a:lnTo>
                  <a:lnTo>
                    <a:pt x="15094" y="3176"/>
                  </a:lnTo>
                  <a:lnTo>
                    <a:pt x="14972" y="2956"/>
                  </a:lnTo>
                  <a:lnTo>
                    <a:pt x="14801" y="2736"/>
                  </a:lnTo>
                  <a:lnTo>
                    <a:pt x="14630" y="2541"/>
                  </a:lnTo>
                  <a:lnTo>
                    <a:pt x="14435" y="2370"/>
                  </a:lnTo>
                  <a:lnTo>
                    <a:pt x="14215" y="2199"/>
                  </a:lnTo>
                  <a:lnTo>
                    <a:pt x="13995" y="2077"/>
                  </a:lnTo>
                  <a:lnTo>
                    <a:pt x="13751" y="1954"/>
                  </a:lnTo>
                  <a:lnTo>
                    <a:pt x="13507" y="1857"/>
                  </a:lnTo>
                  <a:lnTo>
                    <a:pt x="13238" y="1784"/>
                  </a:lnTo>
                  <a:lnTo>
                    <a:pt x="12969" y="1759"/>
                  </a:lnTo>
                  <a:lnTo>
                    <a:pt x="12676" y="1735"/>
                  </a:lnTo>
                  <a:lnTo>
                    <a:pt x="12334" y="1759"/>
                  </a:lnTo>
                  <a:lnTo>
                    <a:pt x="11992" y="1832"/>
                  </a:lnTo>
                  <a:lnTo>
                    <a:pt x="11650" y="1930"/>
                  </a:lnTo>
                  <a:lnTo>
                    <a:pt x="11357" y="2077"/>
                  </a:lnTo>
                  <a:lnTo>
                    <a:pt x="11186" y="1857"/>
                  </a:lnTo>
                  <a:lnTo>
                    <a:pt x="11015" y="1637"/>
                  </a:lnTo>
                  <a:lnTo>
                    <a:pt x="10844" y="1417"/>
                  </a:lnTo>
                  <a:lnTo>
                    <a:pt x="10649" y="1222"/>
                  </a:lnTo>
                  <a:lnTo>
                    <a:pt x="10454" y="1051"/>
                  </a:lnTo>
                  <a:lnTo>
                    <a:pt x="10234" y="880"/>
                  </a:lnTo>
                  <a:lnTo>
                    <a:pt x="9990" y="709"/>
                  </a:lnTo>
                  <a:lnTo>
                    <a:pt x="9745" y="562"/>
                  </a:lnTo>
                  <a:lnTo>
                    <a:pt x="9501" y="440"/>
                  </a:lnTo>
                  <a:lnTo>
                    <a:pt x="9257" y="318"/>
                  </a:lnTo>
                  <a:lnTo>
                    <a:pt x="8988" y="220"/>
                  </a:lnTo>
                  <a:lnTo>
                    <a:pt x="8720" y="147"/>
                  </a:lnTo>
                  <a:lnTo>
                    <a:pt x="8427" y="74"/>
                  </a:lnTo>
                  <a:lnTo>
                    <a:pt x="8158" y="25"/>
                  </a:lnTo>
                  <a:lnTo>
                    <a:pt x="7865" y="1"/>
                  </a:lnTo>
                  <a:close/>
                </a:path>
              </a:pathLst>
            </a:custGeom>
            <a:solidFill>
              <a:srgbClr val="9BCF6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dirty="0">
                <a:ln>
                  <a:noFill/>
                </a:ln>
                <a:solidFill>
                  <a:srgbClr val="000000"/>
                </a:solidFill>
                <a:effectLst/>
                <a:uLnTx/>
                <a:uFillTx/>
                <a:latin typeface="Arial"/>
                <a:cs typeface="Arial"/>
                <a:sym typeface="Arial"/>
              </a:endParaRPr>
            </a:p>
          </p:txBody>
        </p:sp>
        <p:sp>
          <p:nvSpPr>
            <p:cNvPr id="18" name="Hộp Văn bản 17">
              <a:extLst>
                <a:ext uri="{FF2B5EF4-FFF2-40B4-BE49-F238E27FC236}">
                  <a16:creationId xmlns:a16="http://schemas.microsoft.com/office/drawing/2014/main" id="{A9806B95-6633-468E-AD43-6EB5B873C8E4}"/>
                </a:ext>
              </a:extLst>
            </p:cNvPr>
            <p:cNvSpPr txBox="1"/>
            <p:nvPr/>
          </p:nvSpPr>
          <p:spPr>
            <a:xfrm>
              <a:off x="7540034" y="2751137"/>
              <a:ext cx="2162013" cy="58477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2060"/>
                  </a:solidFill>
                  <a:effectLst/>
                  <a:uLnTx/>
                  <a:uFillTx/>
                  <a:latin typeface="Calibri"/>
                  <a:ea typeface="+mn-ea"/>
                  <a:cs typeface="+mn-cs"/>
                </a:rPr>
                <a:t>Vận</a:t>
              </a:r>
              <a:r>
                <a:rPr kumimoji="0" lang="en-US" sz="3200" b="1" i="0" u="none" strike="noStrike" kern="1200" cap="none" spc="0" normalizeH="0" baseline="0" noProof="0" dirty="0">
                  <a:ln>
                    <a:noFill/>
                  </a:ln>
                  <a:solidFill>
                    <a:srgbClr val="002060"/>
                  </a:solidFill>
                  <a:effectLst/>
                  <a:uLnTx/>
                  <a:uFillTx/>
                  <a:latin typeface="Calibri"/>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a:ea typeface="+mn-ea"/>
                  <a:cs typeface="+mn-cs"/>
                </a:rPr>
                <a:t>dụng</a:t>
              </a:r>
              <a:r>
                <a:rPr kumimoji="0" lang="en-US" sz="3200" b="1" i="0" u="none" strike="noStrike" kern="1200" cap="none" spc="0" normalizeH="0" baseline="0" noProof="0" dirty="0">
                  <a:ln>
                    <a:noFill/>
                  </a:ln>
                  <a:solidFill>
                    <a:srgbClr val="002060"/>
                  </a:solidFill>
                  <a:effectLst/>
                  <a:uLnTx/>
                  <a:uFillTx/>
                  <a:latin typeface="Calibri"/>
                  <a:ea typeface="+mn-ea"/>
                  <a:cs typeface="+mn-cs"/>
                </a:rPr>
                <a:t> </a:t>
              </a:r>
            </a:p>
          </p:txBody>
        </p:sp>
      </p:grpSp>
    </p:spTree>
    <p:extLst>
      <p:ext uri="{BB962C8B-B14F-4D97-AF65-F5344CB8AC3E}">
        <p14:creationId xmlns:p14="http://schemas.microsoft.com/office/powerpoint/2010/main" val="3055405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F999A4E5-A243-DFE6-12E4-A3A0B1068507}"/>
              </a:ext>
            </a:extLst>
          </p:cNvPr>
          <p:cNvCxnSpPr>
            <a:cxnSpLocks/>
            <a:endCxn id="29" idx="3"/>
          </p:cNvCxnSpPr>
          <p:nvPr/>
        </p:nvCxnSpPr>
        <p:spPr>
          <a:xfrm>
            <a:off x="6096000" y="3316011"/>
            <a:ext cx="5011047" cy="30868"/>
          </a:xfrm>
          <a:prstGeom prst="line">
            <a:avLst/>
          </a:prstGeom>
          <a:ln w="41275">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9" name="Straight Connector 8"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655ACC63-ED4D-E9EA-055F-7350F4D3DAC3}"/>
              </a:ext>
            </a:extLst>
          </p:cNvPr>
          <p:cNvCxnSpPr>
            <a:cxnSpLocks/>
          </p:cNvCxnSpPr>
          <p:nvPr/>
        </p:nvCxnSpPr>
        <p:spPr>
          <a:xfrm>
            <a:off x="1643271" y="2160397"/>
            <a:ext cx="4429048" cy="0"/>
          </a:xfrm>
          <a:prstGeom prst="line">
            <a:avLst/>
          </a:prstGeom>
          <a:ln w="41275">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10" name="Straight Connector 9"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82A7B395-02D6-D52D-5BE4-52664FE113B5}"/>
              </a:ext>
            </a:extLst>
          </p:cNvPr>
          <p:cNvCxnSpPr>
            <a:cxnSpLocks/>
          </p:cNvCxnSpPr>
          <p:nvPr/>
        </p:nvCxnSpPr>
        <p:spPr>
          <a:xfrm>
            <a:off x="1948070" y="4630775"/>
            <a:ext cx="4111476" cy="0"/>
          </a:xfrm>
          <a:prstGeom prst="line">
            <a:avLst/>
          </a:prstGeom>
          <a:ln w="41275">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11" name="Oval 10"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ACBA85D5-8ABA-5858-AE75-D5F13868CB9A}"/>
              </a:ext>
            </a:extLst>
          </p:cNvPr>
          <p:cNvSpPr/>
          <p:nvPr/>
        </p:nvSpPr>
        <p:spPr>
          <a:xfrm>
            <a:off x="6011536" y="1116688"/>
            <a:ext cx="195432" cy="19543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14"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180EFB2E-33A0-E7A3-E43E-8FB31706D493}"/>
              </a:ext>
            </a:extLst>
          </p:cNvPr>
          <p:cNvGrpSpPr/>
          <p:nvPr/>
        </p:nvGrpSpPr>
        <p:grpSpPr>
          <a:xfrm>
            <a:off x="5896108" y="1987014"/>
            <a:ext cx="399784" cy="399784"/>
            <a:chOff x="5896108" y="4064132"/>
            <a:chExt cx="399784" cy="399784"/>
          </a:xfrm>
        </p:grpSpPr>
        <p:sp>
          <p:nvSpPr>
            <p:cNvPr id="16" name="Oval 15">
              <a:extLst>
                <a:ext uri="{FF2B5EF4-FFF2-40B4-BE49-F238E27FC236}">
                  <a16:creationId xmlns:a16="http://schemas.microsoft.com/office/drawing/2014/main" id="{32F8ECA9-BC52-E60F-E96A-B44B1120C0F1}"/>
                </a:ext>
              </a:extLst>
            </p:cNvPr>
            <p:cNvSpPr/>
            <p:nvPr/>
          </p:nvSpPr>
          <p:spPr>
            <a:xfrm>
              <a:off x="5896108" y="4064132"/>
              <a:ext cx="399784" cy="399784"/>
            </a:xfrm>
            <a:prstGeom prst="ellipse">
              <a:avLst/>
            </a:prstGeom>
            <a:solidFill>
              <a:srgbClr val="00206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1E6EC3D8-4064-59B1-AB97-906A3B9749FE}"/>
                </a:ext>
              </a:extLst>
            </p:cNvPr>
            <p:cNvSpPr/>
            <p:nvPr/>
          </p:nvSpPr>
          <p:spPr>
            <a:xfrm>
              <a:off x="5961830" y="4129854"/>
              <a:ext cx="268340" cy="2683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 name="Group 17"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4380733C-1240-691D-A03A-1587D8850BC5}"/>
              </a:ext>
            </a:extLst>
          </p:cNvPr>
          <p:cNvGrpSpPr/>
          <p:nvPr/>
        </p:nvGrpSpPr>
        <p:grpSpPr>
          <a:xfrm>
            <a:off x="5896108" y="3029728"/>
            <a:ext cx="399784" cy="399784"/>
            <a:chOff x="5896108" y="5817086"/>
            <a:chExt cx="399784" cy="399784"/>
          </a:xfrm>
        </p:grpSpPr>
        <p:sp>
          <p:nvSpPr>
            <p:cNvPr id="19" name="Oval 18">
              <a:extLst>
                <a:ext uri="{FF2B5EF4-FFF2-40B4-BE49-F238E27FC236}">
                  <a16:creationId xmlns:a16="http://schemas.microsoft.com/office/drawing/2014/main" id="{4EA8C85F-CEED-E5BF-DD93-C9102284D9AD}"/>
                </a:ext>
              </a:extLst>
            </p:cNvPr>
            <p:cNvSpPr/>
            <p:nvPr/>
          </p:nvSpPr>
          <p:spPr>
            <a:xfrm>
              <a:off x="5896108" y="5817086"/>
              <a:ext cx="399784" cy="399784"/>
            </a:xfrm>
            <a:prstGeom prst="ellipse">
              <a:avLst/>
            </a:prstGeom>
            <a:solidFill>
              <a:srgbClr val="00206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854EA1BB-9D98-23F5-AFB5-643BA51CF008}"/>
                </a:ext>
              </a:extLst>
            </p:cNvPr>
            <p:cNvSpPr/>
            <p:nvPr/>
          </p:nvSpPr>
          <p:spPr>
            <a:xfrm>
              <a:off x="5961830" y="5882808"/>
              <a:ext cx="268340" cy="2683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1" name="TextBox 20"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0C1360ED-4632-BEFA-4A48-B77224BAB924}"/>
              </a:ext>
            </a:extLst>
          </p:cNvPr>
          <p:cNvSpPr txBox="1"/>
          <p:nvPr/>
        </p:nvSpPr>
        <p:spPr>
          <a:xfrm>
            <a:off x="4929208" y="1415241"/>
            <a:ext cx="1188715" cy="769441"/>
          </a:xfrm>
          <a:prstGeom prst="rect">
            <a:avLst/>
          </a:prstGeom>
          <a:noFill/>
        </p:spPr>
        <p:txBody>
          <a:bodyPr wrap="square" rtlCol="0">
            <a:spAutoFit/>
          </a:bodyPr>
          <a:lstStyle/>
          <a:p>
            <a:pPr algn="ctr"/>
            <a:r>
              <a:rPr lang="vi-VN" sz="4400" b="1" dirty="0">
                <a:solidFill>
                  <a:srgbClr val="FFFF00"/>
                </a:solidFill>
                <a:latin typeface="Agency FB" panose="020B0503020202020204" pitchFamily="34" charset="0"/>
              </a:rPr>
              <a:t>01</a:t>
            </a:r>
            <a:endParaRPr lang="en-US" sz="4400" b="1" dirty="0">
              <a:solidFill>
                <a:srgbClr val="FFFF00"/>
              </a:solidFill>
              <a:latin typeface="Agency FB" panose="020B0503020202020204" pitchFamily="34" charset="0"/>
            </a:endParaRPr>
          </a:p>
        </p:txBody>
      </p:sp>
      <p:sp>
        <p:nvSpPr>
          <p:cNvPr id="22" name="TextBox 21"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2146AC5B-9FF7-9652-C60D-2224CF1A734B}"/>
              </a:ext>
            </a:extLst>
          </p:cNvPr>
          <p:cNvSpPr txBox="1"/>
          <p:nvPr/>
        </p:nvSpPr>
        <p:spPr>
          <a:xfrm>
            <a:off x="4984845" y="3811980"/>
            <a:ext cx="1188715" cy="769441"/>
          </a:xfrm>
          <a:prstGeom prst="rect">
            <a:avLst/>
          </a:prstGeom>
          <a:noFill/>
        </p:spPr>
        <p:txBody>
          <a:bodyPr wrap="square" rtlCol="0">
            <a:spAutoFit/>
          </a:bodyPr>
          <a:lstStyle/>
          <a:p>
            <a:pPr algn="ctr"/>
            <a:r>
              <a:rPr lang="vi-VN" sz="4400" b="1" dirty="0">
                <a:solidFill>
                  <a:srgbClr val="FFFF00"/>
                </a:solidFill>
                <a:latin typeface="Agency FB" panose="020B0503020202020204" pitchFamily="34" charset="0"/>
              </a:rPr>
              <a:t>03</a:t>
            </a:r>
            <a:endParaRPr lang="en-US" sz="4400" b="1" dirty="0">
              <a:solidFill>
                <a:srgbClr val="FFFF00"/>
              </a:solidFill>
              <a:latin typeface="Agency FB" panose="020B0503020202020204" pitchFamily="34" charset="0"/>
            </a:endParaRPr>
          </a:p>
        </p:txBody>
      </p:sp>
      <p:sp>
        <p:nvSpPr>
          <p:cNvPr id="23" name="TextBox 22"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C7DC6385-D9BA-36A7-4325-F97E5AA57045}"/>
              </a:ext>
            </a:extLst>
          </p:cNvPr>
          <p:cNvSpPr txBox="1"/>
          <p:nvPr/>
        </p:nvSpPr>
        <p:spPr>
          <a:xfrm>
            <a:off x="6144859" y="2462431"/>
            <a:ext cx="1188715" cy="769441"/>
          </a:xfrm>
          <a:prstGeom prst="rect">
            <a:avLst/>
          </a:prstGeom>
          <a:noFill/>
        </p:spPr>
        <p:txBody>
          <a:bodyPr wrap="square" rtlCol="0">
            <a:spAutoFit/>
          </a:bodyPr>
          <a:lstStyle/>
          <a:p>
            <a:pPr algn="ctr"/>
            <a:r>
              <a:rPr lang="vi-VN" sz="4400" b="1" dirty="0">
                <a:solidFill>
                  <a:srgbClr val="FFFF00"/>
                </a:solidFill>
                <a:latin typeface="Agency FB" panose="020B0503020202020204" pitchFamily="34" charset="0"/>
              </a:rPr>
              <a:t>02</a:t>
            </a:r>
            <a:endParaRPr lang="en-US" sz="4400" b="1" dirty="0">
              <a:solidFill>
                <a:srgbClr val="FFFF00"/>
              </a:solidFill>
              <a:latin typeface="Agency FB" panose="020B0503020202020204" pitchFamily="34" charset="0"/>
            </a:endParaRPr>
          </a:p>
        </p:txBody>
      </p:sp>
      <p:sp>
        <p:nvSpPr>
          <p:cNvPr id="24" name="TextBox 23"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DCC3F27E-2B9E-506A-A052-C31AE7789F15}"/>
              </a:ext>
            </a:extLst>
          </p:cNvPr>
          <p:cNvSpPr txBox="1"/>
          <p:nvPr/>
        </p:nvSpPr>
        <p:spPr>
          <a:xfrm>
            <a:off x="1643271" y="1538351"/>
            <a:ext cx="3669442" cy="553998"/>
          </a:xfrm>
          <a:prstGeom prst="rect">
            <a:avLst/>
          </a:prstGeom>
          <a:noFill/>
        </p:spPr>
        <p:txBody>
          <a:bodyPr wrap="square" rtlCol="0">
            <a:spAutoFit/>
          </a:bodyPr>
          <a:lstStyle/>
          <a:p>
            <a:pPr algn="just"/>
            <a:r>
              <a:rPr lang="pt-BR" sz="3000" dirty="0">
                <a:solidFill>
                  <a:srgbClr val="FFFF00"/>
                </a:solidFill>
                <a:latin typeface="Times New Roman" panose="02020603050405020304" pitchFamily="18" charset="0"/>
                <a:cs typeface="Times New Roman" panose="02020603050405020304" pitchFamily="18" charset="0"/>
              </a:rPr>
              <a:t>Phiếu học tập</a:t>
            </a:r>
            <a:endParaRPr lang="en-US" sz="3000" dirty="0">
              <a:solidFill>
                <a:schemeClr val="bg1"/>
              </a:solidFill>
              <a:latin typeface="Times New Roman" panose="02020603050405020304" pitchFamily="18" charset="0"/>
              <a:cs typeface="Times New Roman" panose="02020603050405020304" pitchFamily="18" charset="0"/>
            </a:endParaRPr>
          </a:p>
        </p:txBody>
      </p:sp>
      <p:sp>
        <p:nvSpPr>
          <p:cNvPr id="25" name="TextBox 24">
            <a:extLst>
              <a:ext uri="{FF2B5EF4-FFF2-40B4-BE49-F238E27FC236}">
                <a16:creationId xmlns:a16="http://schemas.microsoft.com/office/drawing/2014/main" id="{C1336282-F778-62CF-7A6D-4E41AF3BF946}"/>
              </a:ext>
            </a:extLst>
          </p:cNvPr>
          <p:cNvSpPr txBox="1"/>
          <p:nvPr/>
        </p:nvSpPr>
        <p:spPr>
          <a:xfrm>
            <a:off x="3366778" y="3895612"/>
            <a:ext cx="1967140" cy="584775"/>
          </a:xfrm>
          <a:prstGeom prst="rect">
            <a:avLst/>
          </a:prstGeom>
          <a:noFill/>
        </p:spPr>
        <p:txBody>
          <a:bodyPr wrap="square" rtlCol="0">
            <a:spAutoFit/>
          </a:bodyPr>
          <a:lstStyle/>
          <a:p>
            <a:pPr lvl="0"/>
            <a:r>
              <a:rPr lang="en-US" sz="3200" dirty="0" err="1">
                <a:solidFill>
                  <a:srgbClr val="FFFF00"/>
                </a:solidFill>
                <a:latin typeface="Times New Roman" panose="02020603050405020304" pitchFamily="18" charset="0"/>
                <a:cs typeface="Times New Roman" panose="02020603050405020304" pitchFamily="18" charset="0"/>
              </a:rPr>
              <a:t>Luyện</a:t>
            </a:r>
            <a:r>
              <a:rPr lang="en-US" sz="3200" dirty="0">
                <a:solidFill>
                  <a:srgbClr val="FFFF00"/>
                </a:solidFill>
                <a:latin typeface="Times New Roman" panose="02020603050405020304" pitchFamily="18" charset="0"/>
                <a:cs typeface="Times New Roman" panose="02020603050405020304" pitchFamily="18" charset="0"/>
              </a:rPr>
              <a:t> </a:t>
            </a:r>
            <a:r>
              <a:rPr lang="en-US" sz="3200" dirty="0" err="1">
                <a:solidFill>
                  <a:srgbClr val="FFFF00"/>
                </a:solidFill>
                <a:latin typeface="Times New Roman" panose="02020603050405020304" pitchFamily="18" charset="0"/>
                <a:cs typeface="Times New Roman" panose="02020603050405020304" pitchFamily="18" charset="0"/>
              </a:rPr>
              <a:t>tập</a:t>
            </a:r>
            <a:endParaRPr lang="en-US" sz="3200" dirty="0">
              <a:solidFill>
                <a:srgbClr val="FFFF00"/>
              </a:solidFill>
              <a:latin typeface="Times New Roman" panose="02020603050405020304" pitchFamily="18" charset="0"/>
              <a:cs typeface="Times New Roman" panose="02020603050405020304" pitchFamily="18" charset="0"/>
            </a:endParaRPr>
          </a:p>
        </p:txBody>
      </p:sp>
      <p:grpSp>
        <p:nvGrpSpPr>
          <p:cNvPr id="26" name="Group 25">
            <a:extLst>
              <a:ext uri="{FF2B5EF4-FFF2-40B4-BE49-F238E27FC236}">
                <a16:creationId xmlns:a16="http://schemas.microsoft.com/office/drawing/2014/main" id="{A2A86135-4389-B6B3-D45C-C792018BFB88}"/>
              </a:ext>
            </a:extLst>
          </p:cNvPr>
          <p:cNvGrpSpPr/>
          <p:nvPr/>
        </p:nvGrpSpPr>
        <p:grpSpPr>
          <a:xfrm>
            <a:off x="5896587" y="4430883"/>
            <a:ext cx="399784" cy="399784"/>
            <a:chOff x="5896108" y="4064132"/>
            <a:chExt cx="399784" cy="399784"/>
          </a:xfrm>
        </p:grpSpPr>
        <p:sp>
          <p:nvSpPr>
            <p:cNvPr id="27" name="Oval 26">
              <a:extLst>
                <a:ext uri="{FF2B5EF4-FFF2-40B4-BE49-F238E27FC236}">
                  <a16:creationId xmlns:a16="http://schemas.microsoft.com/office/drawing/2014/main" id="{389222DE-B8FA-0905-99C7-3B138A4F5135}"/>
                </a:ext>
              </a:extLst>
            </p:cNvPr>
            <p:cNvSpPr/>
            <p:nvPr/>
          </p:nvSpPr>
          <p:spPr>
            <a:xfrm>
              <a:off x="5896108" y="4064132"/>
              <a:ext cx="399784" cy="399784"/>
            </a:xfrm>
            <a:prstGeom prst="ellipse">
              <a:avLst/>
            </a:prstGeom>
            <a:solidFill>
              <a:srgbClr val="00206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DA774FAB-7DC0-30BF-8874-EF77D2A43BA8}"/>
                </a:ext>
              </a:extLst>
            </p:cNvPr>
            <p:cNvSpPr/>
            <p:nvPr/>
          </p:nvSpPr>
          <p:spPr>
            <a:xfrm>
              <a:off x="5961830" y="4129854"/>
              <a:ext cx="268340" cy="2683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9" name="Rectangle 28">
            <a:extLst>
              <a:ext uri="{FF2B5EF4-FFF2-40B4-BE49-F238E27FC236}">
                <a16:creationId xmlns:a16="http://schemas.microsoft.com/office/drawing/2014/main" id="{3A2C01F8-8AE2-B236-27A2-6D1FCD8557F9}"/>
              </a:ext>
            </a:extLst>
          </p:cNvPr>
          <p:cNvSpPr/>
          <p:nvPr/>
        </p:nvSpPr>
        <p:spPr>
          <a:xfrm>
            <a:off x="6992252" y="2724040"/>
            <a:ext cx="4114795" cy="553998"/>
          </a:xfrm>
          <a:prstGeom prst="rect">
            <a:avLst/>
          </a:prstGeom>
        </p:spPr>
        <p:txBody>
          <a:bodyPr wrap="square">
            <a:spAutoFit/>
          </a:bodyPr>
          <a:lstStyle/>
          <a:p>
            <a:pPr lvl="0"/>
            <a:r>
              <a:rPr lang="en-US" sz="3000" dirty="0" err="1">
                <a:solidFill>
                  <a:srgbClr val="FFFF00"/>
                </a:solidFill>
                <a:latin typeface="Times New Roman" panose="02020603050405020304" pitchFamily="18" charset="0"/>
                <a:cs typeface="Times New Roman" panose="02020603050405020304" pitchFamily="18" charset="0"/>
              </a:rPr>
              <a:t>Hình</a:t>
            </a:r>
            <a:r>
              <a:rPr lang="en-US" sz="3000" dirty="0">
                <a:solidFill>
                  <a:srgbClr val="FFFF00"/>
                </a:solidFill>
                <a:latin typeface="Times New Roman" panose="02020603050405020304" pitchFamily="18" charset="0"/>
                <a:cs typeface="Times New Roman" panose="02020603050405020304" pitchFamily="18" charset="0"/>
              </a:rPr>
              <a:t> </a:t>
            </a:r>
            <a:r>
              <a:rPr lang="en-US" sz="3000" dirty="0" err="1">
                <a:solidFill>
                  <a:srgbClr val="FFFF00"/>
                </a:solidFill>
                <a:latin typeface="Times New Roman" panose="02020603050405020304" pitchFamily="18" charset="0"/>
                <a:cs typeface="Times New Roman" panose="02020603050405020304" pitchFamily="18" charset="0"/>
              </a:rPr>
              <a:t>thành</a:t>
            </a:r>
            <a:r>
              <a:rPr lang="en-US" sz="3000" dirty="0">
                <a:solidFill>
                  <a:srgbClr val="FFFF00"/>
                </a:solidFill>
                <a:latin typeface="Times New Roman" panose="02020603050405020304" pitchFamily="18" charset="0"/>
                <a:cs typeface="Times New Roman" panose="02020603050405020304" pitchFamily="18" charset="0"/>
              </a:rPr>
              <a:t> </a:t>
            </a:r>
            <a:r>
              <a:rPr lang="en-US" sz="3000" dirty="0" err="1">
                <a:solidFill>
                  <a:srgbClr val="FFFF00"/>
                </a:solidFill>
                <a:latin typeface="Times New Roman" panose="02020603050405020304" pitchFamily="18" charset="0"/>
                <a:cs typeface="Times New Roman" panose="02020603050405020304" pitchFamily="18" charset="0"/>
              </a:rPr>
              <a:t>kiến</a:t>
            </a:r>
            <a:r>
              <a:rPr lang="en-US" sz="3000" dirty="0">
                <a:solidFill>
                  <a:srgbClr val="FFFF00"/>
                </a:solidFill>
                <a:latin typeface="Times New Roman" panose="02020603050405020304" pitchFamily="18" charset="0"/>
                <a:cs typeface="Times New Roman" panose="02020603050405020304" pitchFamily="18" charset="0"/>
              </a:rPr>
              <a:t> </a:t>
            </a:r>
            <a:r>
              <a:rPr lang="en-US" sz="3000" dirty="0" err="1">
                <a:solidFill>
                  <a:srgbClr val="FFFF00"/>
                </a:solidFill>
                <a:latin typeface="Times New Roman" panose="02020603050405020304" pitchFamily="18" charset="0"/>
                <a:cs typeface="Times New Roman" panose="02020603050405020304" pitchFamily="18" charset="0"/>
              </a:rPr>
              <a:t>thức</a:t>
            </a:r>
            <a:r>
              <a:rPr lang="en-US" sz="3000" dirty="0">
                <a:solidFill>
                  <a:srgbClr val="FFFF00"/>
                </a:solidFill>
                <a:latin typeface="Times New Roman" panose="02020603050405020304" pitchFamily="18" charset="0"/>
                <a:cs typeface="Times New Roman" panose="02020603050405020304" pitchFamily="18" charset="0"/>
              </a:rPr>
              <a:t> </a:t>
            </a:r>
            <a:r>
              <a:rPr lang="en-US" sz="3000" dirty="0" err="1">
                <a:solidFill>
                  <a:srgbClr val="FFFF00"/>
                </a:solidFill>
                <a:latin typeface="Times New Roman" panose="02020603050405020304" pitchFamily="18" charset="0"/>
                <a:cs typeface="Times New Roman" panose="02020603050405020304" pitchFamily="18" charset="0"/>
              </a:rPr>
              <a:t>mới</a:t>
            </a:r>
            <a:r>
              <a:rPr lang="en-US" sz="3000" dirty="0">
                <a:solidFill>
                  <a:srgbClr val="FFFF00"/>
                </a:solidFill>
                <a:latin typeface="Times New Roman" panose="02020603050405020304" pitchFamily="18" charset="0"/>
                <a:cs typeface="Times New Roman" panose="02020603050405020304" pitchFamily="18" charset="0"/>
              </a:rPr>
              <a:t> </a:t>
            </a:r>
          </a:p>
        </p:txBody>
      </p:sp>
      <p:cxnSp>
        <p:nvCxnSpPr>
          <p:cNvPr id="30" name="Straight Connector 29">
            <a:extLst>
              <a:ext uri="{FF2B5EF4-FFF2-40B4-BE49-F238E27FC236}">
                <a16:creationId xmlns:a16="http://schemas.microsoft.com/office/drawing/2014/main" id="{9B24E04F-D5D6-70D6-45AE-D1CFCFBE8867}"/>
              </a:ext>
            </a:extLst>
          </p:cNvPr>
          <p:cNvCxnSpPr>
            <a:cxnSpLocks/>
          </p:cNvCxnSpPr>
          <p:nvPr/>
        </p:nvCxnSpPr>
        <p:spPr>
          <a:xfrm>
            <a:off x="6096000" y="1206641"/>
            <a:ext cx="0" cy="5611602"/>
          </a:xfrm>
          <a:prstGeom prst="line">
            <a:avLst/>
          </a:prstGeom>
          <a:ln w="44450">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F8053C84-2CAE-9092-30C3-4BB0D1E5F081}"/>
              </a:ext>
            </a:extLst>
          </p:cNvPr>
          <p:cNvCxnSpPr>
            <a:cxnSpLocks/>
          </p:cNvCxnSpPr>
          <p:nvPr/>
        </p:nvCxnSpPr>
        <p:spPr>
          <a:xfrm flipV="1">
            <a:off x="6089376" y="5910352"/>
            <a:ext cx="4114799" cy="29342"/>
          </a:xfrm>
          <a:prstGeom prst="line">
            <a:avLst/>
          </a:prstGeom>
          <a:ln w="41275">
            <a:solidFill>
              <a:schemeClr val="bg1"/>
            </a:solidFill>
            <a:prstDash val="dash"/>
          </a:ln>
        </p:spPr>
        <p:style>
          <a:lnRef idx="1">
            <a:schemeClr val="accent1"/>
          </a:lnRef>
          <a:fillRef idx="0">
            <a:schemeClr val="accent1"/>
          </a:fillRef>
          <a:effectRef idx="0">
            <a:schemeClr val="accent1"/>
          </a:effectRef>
          <a:fontRef idx="minor">
            <a:schemeClr val="tx1"/>
          </a:fontRef>
        </p:style>
      </p:cxnSp>
      <p:grpSp>
        <p:nvGrpSpPr>
          <p:cNvPr id="36" name="Group 35">
            <a:extLst>
              <a:ext uri="{FF2B5EF4-FFF2-40B4-BE49-F238E27FC236}">
                <a16:creationId xmlns:a16="http://schemas.microsoft.com/office/drawing/2014/main" id="{7EE7CF08-FF75-738C-2C7D-C87DD8EABD30}"/>
              </a:ext>
            </a:extLst>
          </p:cNvPr>
          <p:cNvGrpSpPr/>
          <p:nvPr/>
        </p:nvGrpSpPr>
        <p:grpSpPr>
          <a:xfrm>
            <a:off x="5889484" y="5739802"/>
            <a:ext cx="399784" cy="399784"/>
            <a:chOff x="5896108" y="5817086"/>
            <a:chExt cx="399784" cy="399784"/>
          </a:xfrm>
        </p:grpSpPr>
        <p:sp>
          <p:nvSpPr>
            <p:cNvPr id="37" name="Oval 36">
              <a:extLst>
                <a:ext uri="{FF2B5EF4-FFF2-40B4-BE49-F238E27FC236}">
                  <a16:creationId xmlns:a16="http://schemas.microsoft.com/office/drawing/2014/main" id="{9D7CC4CF-A45E-F986-37B2-414660A8B53C}"/>
                </a:ext>
              </a:extLst>
            </p:cNvPr>
            <p:cNvSpPr/>
            <p:nvPr/>
          </p:nvSpPr>
          <p:spPr>
            <a:xfrm>
              <a:off x="5896108" y="5817086"/>
              <a:ext cx="399784" cy="399784"/>
            </a:xfrm>
            <a:prstGeom prst="ellipse">
              <a:avLst/>
            </a:prstGeom>
            <a:solidFill>
              <a:srgbClr val="00206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F5A7E1C4-34C4-80F7-D8BC-6D4419381991}"/>
                </a:ext>
              </a:extLst>
            </p:cNvPr>
            <p:cNvSpPr/>
            <p:nvPr/>
          </p:nvSpPr>
          <p:spPr>
            <a:xfrm>
              <a:off x="5961830" y="5882808"/>
              <a:ext cx="268340" cy="2683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9" name="TextBox 38">
            <a:extLst>
              <a:ext uri="{FF2B5EF4-FFF2-40B4-BE49-F238E27FC236}">
                <a16:creationId xmlns:a16="http://schemas.microsoft.com/office/drawing/2014/main" id="{C0555476-C589-E22F-6BD1-65FFE32E3C2C}"/>
              </a:ext>
            </a:extLst>
          </p:cNvPr>
          <p:cNvSpPr txBox="1"/>
          <p:nvPr/>
        </p:nvSpPr>
        <p:spPr>
          <a:xfrm>
            <a:off x="6138235" y="5172505"/>
            <a:ext cx="1188715" cy="769441"/>
          </a:xfrm>
          <a:prstGeom prst="rect">
            <a:avLst/>
          </a:prstGeom>
          <a:noFill/>
        </p:spPr>
        <p:txBody>
          <a:bodyPr wrap="square" rtlCol="0">
            <a:spAutoFit/>
          </a:bodyPr>
          <a:lstStyle/>
          <a:p>
            <a:pPr algn="ctr"/>
            <a:r>
              <a:rPr lang="vi-VN" sz="4400" b="1">
                <a:solidFill>
                  <a:srgbClr val="FFFF00"/>
                </a:solidFill>
                <a:latin typeface="Agency FB" panose="020B0503020202020204" pitchFamily="34" charset="0"/>
              </a:rPr>
              <a:t>0</a:t>
            </a:r>
            <a:r>
              <a:rPr lang="en-US" sz="4400" b="1">
                <a:solidFill>
                  <a:srgbClr val="FFFF00"/>
                </a:solidFill>
                <a:latin typeface="Agency FB" panose="020B0503020202020204" pitchFamily="34" charset="0"/>
              </a:rPr>
              <a:t>4</a:t>
            </a:r>
            <a:endParaRPr lang="en-US" sz="4400" b="1" dirty="0">
              <a:solidFill>
                <a:srgbClr val="FFFF00"/>
              </a:solidFill>
              <a:latin typeface="Agency FB" panose="020B0503020202020204" pitchFamily="34" charset="0"/>
            </a:endParaRPr>
          </a:p>
        </p:txBody>
      </p:sp>
      <p:sp>
        <p:nvSpPr>
          <p:cNvPr id="40" name="Rectangle 39">
            <a:extLst>
              <a:ext uri="{FF2B5EF4-FFF2-40B4-BE49-F238E27FC236}">
                <a16:creationId xmlns:a16="http://schemas.microsoft.com/office/drawing/2014/main" id="{79320571-B8DF-5096-444D-94A0460A13EF}"/>
              </a:ext>
            </a:extLst>
          </p:cNvPr>
          <p:cNvSpPr/>
          <p:nvPr/>
        </p:nvSpPr>
        <p:spPr>
          <a:xfrm>
            <a:off x="7052074" y="5325577"/>
            <a:ext cx="2052166" cy="584775"/>
          </a:xfrm>
          <a:prstGeom prst="rect">
            <a:avLst/>
          </a:prstGeom>
        </p:spPr>
        <p:txBody>
          <a:bodyPr wrap="square">
            <a:spAutoFit/>
          </a:bodyPr>
          <a:lstStyle/>
          <a:p>
            <a:pPr lvl="0"/>
            <a:r>
              <a:rPr lang="en-US" sz="3200">
                <a:solidFill>
                  <a:srgbClr val="FFFF00"/>
                </a:solidFill>
                <a:latin typeface="Times New Roman" panose="02020603050405020304" pitchFamily="18" charset="0"/>
                <a:cs typeface="Times New Roman" panose="02020603050405020304" pitchFamily="18" charset="0"/>
              </a:rPr>
              <a:t>Vận dụng</a:t>
            </a:r>
            <a:endParaRPr lang="en-US" sz="3200" dirty="0">
              <a:solidFill>
                <a:srgbClr val="FFFF00"/>
              </a:solidFill>
              <a:latin typeface="Times New Roman" panose="02020603050405020304" pitchFamily="18" charset="0"/>
              <a:cs typeface="Times New Roman" panose="02020603050405020304" pitchFamily="18" charset="0"/>
            </a:endParaRPr>
          </a:p>
        </p:txBody>
      </p:sp>
      <p:sp>
        <p:nvSpPr>
          <p:cNvPr id="2" name="Title 1">
            <a:extLst>
              <a:ext uri="{FF2B5EF4-FFF2-40B4-BE49-F238E27FC236}">
                <a16:creationId xmlns:a16="http://schemas.microsoft.com/office/drawing/2014/main" id="{C07E7911-FBEA-C8EC-1425-C05E0BAD7A7F}"/>
              </a:ext>
            </a:extLst>
          </p:cNvPr>
          <p:cNvSpPr>
            <a:spLocks noGrp="1"/>
          </p:cNvSpPr>
          <p:nvPr>
            <p:ph type="title"/>
          </p:nvPr>
        </p:nvSpPr>
        <p:spPr>
          <a:xfrm>
            <a:off x="0" y="26643"/>
            <a:ext cx="12192000" cy="563225"/>
          </a:xfrm>
        </p:spPr>
        <p:txBody>
          <a:bodyPr>
            <a:noAutofit/>
          </a:bodyPr>
          <a:lstStyle/>
          <a:p>
            <a:pPr algn="ctr">
              <a:lnSpc>
                <a:spcPct val="150000"/>
              </a:lnSpc>
              <a:spcBef>
                <a:spcPts val="1200"/>
              </a:spcBef>
              <a:spcAft>
                <a:spcPts val="1800"/>
              </a:spcAft>
            </a:pPr>
            <a:r>
              <a:rPr lang="en-US" sz="2800" b="1" dirty="0" err="1">
                <a:solidFill>
                  <a:srgbClr val="FFFF00"/>
                </a:solidFill>
                <a:latin typeface="Times New Roman" panose="02020603050405020304" pitchFamily="18" charset="0"/>
                <a:cs typeface="Times New Roman" panose="02020603050405020304" pitchFamily="18" charset="0"/>
              </a:rPr>
              <a:t>BÀI</a:t>
            </a:r>
            <a:r>
              <a:rPr lang="en-US" sz="2800" b="1" dirty="0">
                <a:solidFill>
                  <a:srgbClr val="FFFF00"/>
                </a:solidFill>
                <a:latin typeface="Times New Roman" panose="02020603050405020304" pitchFamily="18" charset="0"/>
                <a:cs typeface="Times New Roman" panose="02020603050405020304" pitchFamily="18" charset="0"/>
              </a:rPr>
              <a:t> 3. GIẢI HỆ HAI PHƯƠNG TRÌNH BẬC NHẤT HAI ẨN</a:t>
            </a:r>
            <a:endParaRPr lang="en-US" sz="2800" dirty="0">
              <a:solidFill>
                <a:srgbClr val="FFFF00"/>
              </a:solidFill>
            </a:endParaRPr>
          </a:p>
        </p:txBody>
      </p:sp>
    </p:spTree>
    <p:extLst>
      <p:ext uri="{BB962C8B-B14F-4D97-AF65-F5344CB8AC3E}">
        <p14:creationId xmlns:p14="http://schemas.microsoft.com/office/powerpoint/2010/main" val="42350836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right)">
                                      <p:cBhvr>
                                        <p:cTn id="7" dur="500"/>
                                        <p:tgtEl>
                                          <p:spTgt spid="21"/>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wipe(right)">
                                      <p:cBhvr>
                                        <p:cTn id="10" dur="500"/>
                                        <p:tgtEl>
                                          <p:spTgt spid="24"/>
                                        </p:tgtEl>
                                      </p:cBhvr>
                                    </p:animEffect>
                                  </p:childTnLst>
                                </p:cTn>
                              </p:par>
                              <p:par>
                                <p:cTn id="11" presetID="22" presetClass="entr" presetSubtype="2"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ipe(right)">
                                      <p:cBhvr>
                                        <p:cTn id="13" dur="500"/>
                                        <p:tgtEl>
                                          <p:spTgt spid="15"/>
                                        </p:tgtEl>
                                      </p:cBhvr>
                                    </p:animEffect>
                                  </p:childTnLst>
                                </p:cTn>
                              </p:par>
                              <p:par>
                                <p:cTn id="14" presetID="22" presetClass="entr" presetSubtype="2"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right)">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wipe(left)">
                                      <p:cBhvr>
                                        <p:cTn id="21" dur="500"/>
                                        <p:tgtEl>
                                          <p:spTgt spid="23"/>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29"/>
                                        </p:tgtEl>
                                        <p:attrNameLst>
                                          <p:attrName>style.visibility</p:attrName>
                                        </p:attrNameLst>
                                      </p:cBhvr>
                                      <p:to>
                                        <p:strVal val="visible"/>
                                      </p:to>
                                    </p:set>
                                    <p:animEffect transition="in" filter="wipe(left)">
                                      <p:cBhvr>
                                        <p:cTn id="24" dur="500"/>
                                        <p:tgtEl>
                                          <p:spTgt spid="29"/>
                                        </p:tgtEl>
                                      </p:cBhvr>
                                    </p:animEffect>
                                  </p:childTnLst>
                                </p:cTn>
                              </p:par>
                              <p:par>
                                <p:cTn id="25" presetID="22" presetClass="entr" presetSubtype="8" fill="hold"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left)">
                                      <p:cBhvr>
                                        <p:cTn id="27" dur="500"/>
                                        <p:tgtEl>
                                          <p:spTgt spid="8"/>
                                        </p:tgtEl>
                                      </p:cBhvr>
                                    </p:animEffect>
                                  </p:childTnLst>
                                </p:cTn>
                              </p:par>
                              <p:par>
                                <p:cTn id="28" presetID="22" presetClass="entr" presetSubtype="8" fill="hold" nodeType="with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wipe(left)">
                                      <p:cBhvr>
                                        <p:cTn id="30" dur="500"/>
                                        <p:tgtEl>
                                          <p:spTgt spid="18"/>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2" fill="hold" grpId="0" nodeType="clickEffect">
                                  <p:stCondLst>
                                    <p:cond delay="0"/>
                                  </p:stCondLst>
                                  <p:childTnLst>
                                    <p:set>
                                      <p:cBhvr>
                                        <p:cTn id="34" dur="1" fill="hold">
                                          <p:stCondLst>
                                            <p:cond delay="0"/>
                                          </p:stCondLst>
                                        </p:cTn>
                                        <p:tgtEl>
                                          <p:spTgt spid="22"/>
                                        </p:tgtEl>
                                        <p:attrNameLst>
                                          <p:attrName>style.visibility</p:attrName>
                                        </p:attrNameLst>
                                      </p:cBhvr>
                                      <p:to>
                                        <p:strVal val="visible"/>
                                      </p:to>
                                    </p:set>
                                    <p:animEffect transition="in" filter="wipe(right)">
                                      <p:cBhvr>
                                        <p:cTn id="35" dur="500"/>
                                        <p:tgtEl>
                                          <p:spTgt spid="22"/>
                                        </p:tgtEl>
                                      </p:cBhvr>
                                    </p:animEffect>
                                  </p:childTnLst>
                                </p:cTn>
                              </p:par>
                              <p:par>
                                <p:cTn id="36" presetID="22" presetClass="entr" presetSubtype="2" fill="hold" grpId="0" nodeType="withEffect">
                                  <p:stCondLst>
                                    <p:cond delay="0"/>
                                  </p:stCondLst>
                                  <p:childTnLst>
                                    <p:set>
                                      <p:cBhvr>
                                        <p:cTn id="37" dur="1" fill="hold">
                                          <p:stCondLst>
                                            <p:cond delay="0"/>
                                          </p:stCondLst>
                                        </p:cTn>
                                        <p:tgtEl>
                                          <p:spTgt spid="25"/>
                                        </p:tgtEl>
                                        <p:attrNameLst>
                                          <p:attrName>style.visibility</p:attrName>
                                        </p:attrNameLst>
                                      </p:cBhvr>
                                      <p:to>
                                        <p:strVal val="visible"/>
                                      </p:to>
                                    </p:set>
                                    <p:animEffect transition="in" filter="wipe(right)">
                                      <p:cBhvr>
                                        <p:cTn id="38" dur="500"/>
                                        <p:tgtEl>
                                          <p:spTgt spid="25"/>
                                        </p:tgtEl>
                                      </p:cBhvr>
                                    </p:animEffect>
                                  </p:childTnLst>
                                </p:cTn>
                              </p:par>
                              <p:par>
                                <p:cTn id="39" presetID="22" presetClass="entr" presetSubtype="2" fill="hold" nodeType="with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wipe(right)">
                                      <p:cBhvr>
                                        <p:cTn id="41" dur="500"/>
                                        <p:tgtEl>
                                          <p:spTgt spid="10"/>
                                        </p:tgtEl>
                                      </p:cBhvr>
                                    </p:animEffect>
                                  </p:childTnLst>
                                </p:cTn>
                              </p:par>
                              <p:par>
                                <p:cTn id="42" presetID="22" presetClass="entr" presetSubtype="2" fill="hold" nodeType="withEffect">
                                  <p:stCondLst>
                                    <p:cond delay="0"/>
                                  </p:stCondLst>
                                  <p:childTnLst>
                                    <p:set>
                                      <p:cBhvr>
                                        <p:cTn id="43" dur="1" fill="hold">
                                          <p:stCondLst>
                                            <p:cond delay="0"/>
                                          </p:stCondLst>
                                        </p:cTn>
                                        <p:tgtEl>
                                          <p:spTgt spid="26"/>
                                        </p:tgtEl>
                                        <p:attrNameLst>
                                          <p:attrName>style.visibility</p:attrName>
                                        </p:attrNameLst>
                                      </p:cBhvr>
                                      <p:to>
                                        <p:strVal val="visible"/>
                                      </p:to>
                                    </p:set>
                                    <p:animEffect transition="in" filter="wipe(right)">
                                      <p:cBhvr>
                                        <p:cTn id="44" dur="500"/>
                                        <p:tgtEl>
                                          <p:spTgt spid="26"/>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grpId="0" nodeType="clickEffect">
                                  <p:stCondLst>
                                    <p:cond delay="0"/>
                                  </p:stCondLst>
                                  <p:childTnLst>
                                    <p:set>
                                      <p:cBhvr>
                                        <p:cTn id="48" dur="1" fill="hold">
                                          <p:stCondLst>
                                            <p:cond delay="0"/>
                                          </p:stCondLst>
                                        </p:cTn>
                                        <p:tgtEl>
                                          <p:spTgt spid="39"/>
                                        </p:tgtEl>
                                        <p:attrNameLst>
                                          <p:attrName>style.visibility</p:attrName>
                                        </p:attrNameLst>
                                      </p:cBhvr>
                                      <p:to>
                                        <p:strVal val="visible"/>
                                      </p:to>
                                    </p:set>
                                    <p:animEffect transition="in" filter="wipe(left)">
                                      <p:cBhvr>
                                        <p:cTn id="49" dur="500"/>
                                        <p:tgtEl>
                                          <p:spTgt spid="39"/>
                                        </p:tgtEl>
                                      </p:cBhvr>
                                    </p:animEffect>
                                  </p:childTnLst>
                                </p:cTn>
                              </p:par>
                              <p:par>
                                <p:cTn id="50" presetID="22" presetClass="entr" presetSubtype="8" fill="hold" grpId="0" nodeType="withEffect">
                                  <p:stCondLst>
                                    <p:cond delay="0"/>
                                  </p:stCondLst>
                                  <p:childTnLst>
                                    <p:set>
                                      <p:cBhvr>
                                        <p:cTn id="51" dur="1" fill="hold">
                                          <p:stCondLst>
                                            <p:cond delay="0"/>
                                          </p:stCondLst>
                                        </p:cTn>
                                        <p:tgtEl>
                                          <p:spTgt spid="40"/>
                                        </p:tgtEl>
                                        <p:attrNameLst>
                                          <p:attrName>style.visibility</p:attrName>
                                        </p:attrNameLst>
                                      </p:cBhvr>
                                      <p:to>
                                        <p:strVal val="visible"/>
                                      </p:to>
                                    </p:set>
                                    <p:animEffect transition="in" filter="wipe(left)">
                                      <p:cBhvr>
                                        <p:cTn id="52" dur="500"/>
                                        <p:tgtEl>
                                          <p:spTgt spid="40"/>
                                        </p:tgtEl>
                                      </p:cBhvr>
                                    </p:animEffect>
                                  </p:childTnLst>
                                </p:cTn>
                              </p:par>
                              <p:par>
                                <p:cTn id="53" presetID="22" presetClass="entr" presetSubtype="8" fill="hold" nodeType="withEffect">
                                  <p:stCondLst>
                                    <p:cond delay="0"/>
                                  </p:stCondLst>
                                  <p:childTnLst>
                                    <p:set>
                                      <p:cBhvr>
                                        <p:cTn id="54" dur="1" fill="hold">
                                          <p:stCondLst>
                                            <p:cond delay="0"/>
                                          </p:stCondLst>
                                        </p:cTn>
                                        <p:tgtEl>
                                          <p:spTgt spid="36"/>
                                        </p:tgtEl>
                                        <p:attrNameLst>
                                          <p:attrName>style.visibility</p:attrName>
                                        </p:attrNameLst>
                                      </p:cBhvr>
                                      <p:to>
                                        <p:strVal val="visible"/>
                                      </p:to>
                                    </p:set>
                                    <p:animEffect transition="in" filter="wipe(left)">
                                      <p:cBhvr>
                                        <p:cTn id="55" dur="500"/>
                                        <p:tgtEl>
                                          <p:spTgt spid="36"/>
                                        </p:tgtEl>
                                      </p:cBhvr>
                                    </p:animEffect>
                                  </p:childTnLst>
                                </p:cTn>
                              </p:par>
                              <p:par>
                                <p:cTn id="56" presetID="22" presetClass="entr" presetSubtype="8" fill="hold" nodeType="withEffect">
                                  <p:stCondLst>
                                    <p:cond delay="0"/>
                                  </p:stCondLst>
                                  <p:childTnLst>
                                    <p:set>
                                      <p:cBhvr>
                                        <p:cTn id="57" dur="1" fill="hold">
                                          <p:stCondLst>
                                            <p:cond delay="0"/>
                                          </p:stCondLst>
                                        </p:cTn>
                                        <p:tgtEl>
                                          <p:spTgt spid="35"/>
                                        </p:tgtEl>
                                        <p:attrNameLst>
                                          <p:attrName>style.visibility</p:attrName>
                                        </p:attrNameLst>
                                      </p:cBhvr>
                                      <p:to>
                                        <p:strVal val="visible"/>
                                      </p:to>
                                    </p:set>
                                    <p:animEffect transition="in" filter="wipe(left)">
                                      <p:cBhvr>
                                        <p:cTn id="58"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23" grpId="0"/>
      <p:bldP spid="24" grpId="0"/>
      <p:bldP spid="25" grpId="0"/>
      <p:bldP spid="29" grpId="0"/>
      <p:bldP spid="39" grpId="0"/>
      <p:bldP spid="4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n 2"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6437E96C-B4D7-4CA6-90EE-43A5C748EF9C}"/>
              </a:ext>
            </a:extLst>
          </p:cNvPr>
          <p:cNvSpPr/>
          <p:nvPr/>
        </p:nvSpPr>
        <p:spPr>
          <a:xfrm>
            <a:off x="1905000" y="838200"/>
            <a:ext cx="4191000" cy="4114800"/>
          </a:xfrm>
          <a:prstGeom prst="sun">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HOẠT ĐỘNG</a:t>
            </a:r>
          </a:p>
        </p:txBody>
      </p:sp>
      <p:sp>
        <p:nvSpPr>
          <p:cNvPr id="11" name="TextBox 10"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B812FD0D-3345-4D97-BED4-5A0590056D2D}"/>
              </a:ext>
            </a:extLst>
          </p:cNvPr>
          <p:cNvSpPr txBox="1"/>
          <p:nvPr/>
        </p:nvSpPr>
        <p:spPr>
          <a:xfrm>
            <a:off x="6124354" y="2484509"/>
            <a:ext cx="2308447" cy="830997"/>
          </a:xfrm>
          <a:prstGeom prst="rect">
            <a:avLst/>
          </a:prstGeom>
          <a:solidFill>
            <a:srgbClr val="FFFF00"/>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mn-cs"/>
              </a:rPr>
              <a:t>Mở</a:t>
            </a:r>
            <a:r>
              <a:rPr kumimoji="0" lang="en-US" sz="4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 </a:t>
            </a:r>
            <a:r>
              <a:rPr kumimoji="0" lang="en-US" sz="4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mn-cs"/>
              </a:rPr>
              <a:t>đầu</a:t>
            </a:r>
            <a:endParaRPr kumimoji="0" lang="en-US" sz="4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6" name="Hình ảnh 5"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C4143E7E-651B-40FB-A4A2-3F088BFE4B6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8711" t="12222" r="20015" b="20370"/>
          <a:stretch/>
        </p:blipFill>
        <p:spPr>
          <a:xfrm>
            <a:off x="7035801" y="3511716"/>
            <a:ext cx="3073399" cy="2975312"/>
          </a:xfrm>
          <a:prstGeom prst="ellipse">
            <a:avLst/>
          </a:prstGeom>
        </p:spPr>
      </p:pic>
    </p:spTree>
    <p:extLst>
      <p:ext uri="{BB962C8B-B14F-4D97-AF65-F5344CB8AC3E}">
        <p14:creationId xmlns:p14="http://schemas.microsoft.com/office/powerpoint/2010/main" val="137939543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C5100D62-0DF3-4225-A6E8-ECD62EC25659}"/>
              </a:ext>
            </a:extLst>
          </p:cNvPr>
          <p:cNvSpPr txBox="1"/>
          <p:nvPr/>
        </p:nvSpPr>
        <p:spPr>
          <a:xfrm>
            <a:off x="3898891" y="164297"/>
            <a:ext cx="7550987" cy="678327"/>
          </a:xfrm>
          <a:prstGeom prst="rect">
            <a:avLst/>
          </a:prstGeom>
          <a:noFill/>
        </p:spPr>
        <p:txBody>
          <a:bodyPr wrap="square">
            <a:spAutoFit/>
          </a:bodyPr>
          <a:lstStyle/>
          <a:p>
            <a:pPr>
              <a:lnSpc>
                <a:spcPct val="115000"/>
              </a:lnSpc>
            </a:pPr>
            <a:r>
              <a:rPr lang="en-US" sz="3600" b="1" dirty="0" err="1">
                <a:solidFill>
                  <a:srgbClr val="FFC000"/>
                </a:solidFill>
                <a:effectLst/>
                <a:latin typeface="Times New Roman" panose="02020603050405020304" pitchFamily="18" charset="0"/>
                <a:ea typeface="Times New Roman" panose="02020603050405020304" pitchFamily="18" charset="0"/>
              </a:rPr>
              <a:t>PHIẾU</a:t>
            </a:r>
            <a:r>
              <a:rPr lang="en-US" sz="3600" b="1" dirty="0">
                <a:solidFill>
                  <a:srgbClr val="FFC000"/>
                </a:solidFill>
                <a:effectLst/>
                <a:latin typeface="Times New Roman" panose="02020603050405020304" pitchFamily="18" charset="0"/>
                <a:ea typeface="Times New Roman" panose="02020603050405020304" pitchFamily="18" charset="0"/>
              </a:rPr>
              <a:t> </a:t>
            </a:r>
            <a:r>
              <a:rPr lang="en-US" sz="3600" b="1" dirty="0" err="1">
                <a:solidFill>
                  <a:srgbClr val="FFC000"/>
                </a:solidFill>
                <a:effectLst/>
                <a:latin typeface="Times New Roman" panose="02020603050405020304" pitchFamily="18" charset="0"/>
                <a:ea typeface="Times New Roman" panose="02020603050405020304" pitchFamily="18" charset="0"/>
              </a:rPr>
              <a:t>HỌC</a:t>
            </a:r>
            <a:r>
              <a:rPr lang="en-US" sz="3600" b="1" dirty="0">
                <a:solidFill>
                  <a:srgbClr val="FFC000"/>
                </a:solidFill>
                <a:effectLst/>
                <a:latin typeface="Times New Roman" panose="02020603050405020304" pitchFamily="18" charset="0"/>
                <a:ea typeface="Times New Roman" panose="02020603050405020304" pitchFamily="18" charset="0"/>
              </a:rPr>
              <a:t> </a:t>
            </a:r>
            <a:r>
              <a:rPr lang="en-US" sz="3600" b="1" dirty="0" err="1">
                <a:solidFill>
                  <a:srgbClr val="FFC000"/>
                </a:solidFill>
                <a:effectLst/>
                <a:latin typeface="Times New Roman" panose="02020603050405020304" pitchFamily="18" charset="0"/>
                <a:ea typeface="Times New Roman" panose="02020603050405020304" pitchFamily="18" charset="0"/>
              </a:rPr>
              <a:t>TẬP</a:t>
            </a:r>
            <a:endParaRPr lang="en-US" sz="3600" dirty="0">
              <a:solidFill>
                <a:schemeClr val="bg1"/>
              </a:solidFill>
              <a:effectLst/>
              <a:latin typeface="Times New Roman" panose="02020603050405020304" pitchFamily="18" charset="0"/>
              <a:ea typeface="Times New Roman" panose="02020603050405020304" pitchFamily="18" charset="0"/>
            </a:endParaRPr>
          </a:p>
        </p:txBody>
      </p:sp>
      <mc:AlternateContent xmlns:mc="http://schemas.openxmlformats.org/markup-compatibility/2006">
        <mc:Choice xmlns:a14="http://schemas.microsoft.com/office/drawing/2010/main" Requires="a14">
          <p:sp>
            <p:nvSpPr>
              <p:cNvPr id="3" name="Rectangle 2"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F79EB8FE-E9A0-4EFC-8355-F2B87635C680}"/>
                  </a:ext>
                </a:extLst>
              </p:cNvPr>
              <p:cNvSpPr/>
              <p:nvPr/>
            </p:nvSpPr>
            <p:spPr>
              <a:xfrm>
                <a:off x="320806" y="1962783"/>
                <a:ext cx="6096000" cy="3160609"/>
              </a:xfrm>
              <a:prstGeom prst="rect">
                <a:avLst/>
              </a:prstGeom>
            </p:spPr>
            <p:txBody>
              <a:bodyPr>
                <a:spAutoFit/>
              </a:bodyPr>
              <a:lstStyle/>
              <a:p>
                <a:r>
                  <a:rPr lang="nl-NL" sz="3200" b="1" dirty="0">
                    <a:solidFill>
                      <a:schemeClr val="accent4"/>
                    </a:solidFill>
                    <a:latin typeface="Times New Roman" panose="02020603050405020304" pitchFamily="18" charset="0"/>
                    <a:ea typeface="Times New Roman" panose="02020603050405020304" pitchFamily="18" charset="0"/>
                    <a:cs typeface="Times New Roman" panose="02020603050405020304" pitchFamily="18" charset="0"/>
                  </a:rPr>
                  <a:t>Câu </a:t>
                </a:r>
                <a:r>
                  <a:rPr lang="nl-NL" sz="3200" dirty="0">
                    <a:solidFill>
                      <a:schemeClr val="accent4"/>
                    </a:solidFill>
                    <a:latin typeface="Times New Roman" panose="02020603050405020304" pitchFamily="18" charset="0"/>
                    <a:ea typeface="Times New Roman" panose="02020603050405020304" pitchFamily="18" charset="0"/>
                    <a:cs typeface="Times New Roman" panose="02020603050405020304" pitchFamily="18" charset="0"/>
                  </a:rPr>
                  <a:t>1.</a:t>
                </a:r>
                <a:r>
                  <a:rPr lang="nl-NL" sz="3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Cho hệ phương trình </a:t>
                </a:r>
                <a14:m>
                  <m:oMath xmlns:m="http://schemas.openxmlformats.org/officeDocument/2006/math">
                    <m:d>
                      <m:dPr>
                        <m:begChr m:val="{"/>
                        <m:endChr m:val=""/>
                        <m:ctrlPr>
                          <a:rPr lang="en-US" sz="3200" i="1">
                            <a:solidFill>
                              <a:schemeClr val="bg1"/>
                            </a:solidFill>
                            <a:latin typeface="Cambria Math" panose="02040503050406030204" pitchFamily="18" charset="0"/>
                            <a:ea typeface="Times New Roman" panose="02020603050405020304" pitchFamily="18" charset="0"/>
                          </a:rPr>
                        </m:ctrlPr>
                      </m:dPr>
                      <m:e>
                        <m:eqArr>
                          <m:eqArrPr>
                            <m:ctrlPr>
                              <a:rPr lang="en-US" sz="3200" i="1" smtClean="0">
                                <a:solidFill>
                                  <a:schemeClr val="bg1"/>
                                </a:solidFill>
                                <a:latin typeface="Cambria Math" panose="02040503050406030204" pitchFamily="18" charset="0"/>
                                <a:ea typeface="Times New Roman" panose="02020603050405020304" pitchFamily="18" charset="0"/>
                              </a:rPr>
                            </m:ctrlPr>
                          </m:eqArrPr>
                          <m:e>
                            <m:r>
                              <m:rPr>
                                <m:nor/>
                              </m:rPr>
                              <a:rPr lang="en-US" sz="3200" b="0"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m:t>5</m:t>
                            </m:r>
                            <m:r>
                              <m:rPr>
                                <m:nor/>
                              </m:rPr>
                              <a:rPr lang="en-US" sz="3200" i="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m:t>x</m:t>
                            </m:r>
                            <m:r>
                              <m:rPr>
                                <m:nor/>
                              </m:rPr>
                              <a:rPr lang="en-US" sz="32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m:t> </m:t>
                            </m:r>
                            <m:r>
                              <m:rPr>
                                <m:nor/>
                              </m:rPr>
                              <a:rPr lang="en-US" sz="3200" b="0" i="0"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m:t>+</m:t>
                            </m:r>
                            <m:r>
                              <m:rPr>
                                <m:nor/>
                              </m:rPr>
                              <a:rPr lang="en-US" sz="32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m:t> </m:t>
                            </m:r>
                            <m:r>
                              <m:rPr>
                                <m:nor/>
                              </m:rPr>
                              <a:rPr lang="en-US" sz="3200" i="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m:t>y</m:t>
                            </m:r>
                            <m:r>
                              <m:rPr>
                                <m:nor/>
                              </m:rPr>
                              <a:rPr lang="en-US" sz="32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m:t> =7</m:t>
                            </m:r>
                          </m:e>
                          <m:e>
                            <m:r>
                              <a:rPr lang="en-US" sz="3200" b="0" i="1" smtClean="0">
                                <a:solidFill>
                                  <a:schemeClr val="bg1"/>
                                </a:solidFill>
                                <a:latin typeface="Cambria Math" panose="02040503050406030204" pitchFamily="18" charset="0"/>
                                <a:ea typeface="Times New Roman" panose="02020603050405020304" pitchFamily="18" charset="0"/>
                                <a:cs typeface="Times New Roman" panose="02020603050405020304" pitchFamily="18" charset="0"/>
                              </a:rPr>
                              <m:t>−</m:t>
                            </m:r>
                            <m:r>
                              <a:rPr lang="en-US" sz="3200" b="0" i="1" smtClean="0">
                                <a:solidFill>
                                  <a:schemeClr val="bg1"/>
                                </a:solidFill>
                                <a:latin typeface="Cambria Math" panose="02040503050406030204" pitchFamily="18" charset="0"/>
                                <a:ea typeface="Times New Roman" panose="02020603050405020304" pitchFamily="18" charset="0"/>
                                <a:cs typeface="Times New Roman" panose="02020603050405020304" pitchFamily="18" charset="0"/>
                              </a:rPr>
                              <m:t>𝑥</m:t>
                            </m:r>
                            <m:r>
                              <a:rPr lang="en-US" sz="3200" b="0" i="1" smtClean="0">
                                <a:solidFill>
                                  <a:schemeClr val="bg1"/>
                                </a:solidFill>
                                <a:latin typeface="Cambria Math" panose="02040503050406030204" pitchFamily="18" charset="0"/>
                                <a:ea typeface="Times New Roman" panose="02020603050405020304" pitchFamily="18" charset="0"/>
                                <a:cs typeface="Times New Roman" panose="02020603050405020304" pitchFamily="18" charset="0"/>
                              </a:rPr>
                              <m:t>−3</m:t>
                            </m:r>
                            <m:r>
                              <a:rPr lang="en-US" sz="3200" b="0" i="1" smtClean="0">
                                <a:solidFill>
                                  <a:schemeClr val="bg1"/>
                                </a:solidFill>
                                <a:latin typeface="Cambria Math" panose="02040503050406030204" pitchFamily="18" charset="0"/>
                                <a:ea typeface="Times New Roman" panose="02020603050405020304" pitchFamily="18" charset="0"/>
                                <a:cs typeface="Times New Roman" panose="02020603050405020304" pitchFamily="18" charset="0"/>
                              </a:rPr>
                              <m:t>𝑦</m:t>
                            </m:r>
                            <m:r>
                              <a:rPr lang="en-US" sz="3200" b="0" i="1" smtClean="0">
                                <a:solidFill>
                                  <a:schemeClr val="bg1"/>
                                </a:solidFill>
                                <a:latin typeface="Cambria Math" panose="02040503050406030204" pitchFamily="18" charset="0"/>
                                <a:ea typeface="Times New Roman" panose="02020603050405020304" pitchFamily="18" charset="0"/>
                                <a:cs typeface="Times New Roman" panose="02020603050405020304" pitchFamily="18" charset="0"/>
                              </a:rPr>
                              <m:t>=21</m:t>
                            </m:r>
                          </m:e>
                        </m:eqArr>
                      </m:e>
                    </m:d>
                  </m:oMath>
                </a14:m>
                <a:r>
                  <a:rPr lang="en-US" sz="3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nl-NL" sz="3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p>
              <a:p>
                <a:r>
                  <a:rPr lang="nl-NL" sz="3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Nghiệm của hệ phương trình là:</a:t>
                </a:r>
                <a:endParaRPr lang="en-US" sz="3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endParaRPr>
              </a:p>
              <a:p>
                <a:r>
                  <a:rPr lang="en-US" sz="3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A. </a:t>
                </a:r>
                <a14:m>
                  <m:oMath xmlns:m="http://schemas.openxmlformats.org/officeDocument/2006/math">
                    <m:d>
                      <m:dPr>
                        <m:ctrlPr>
                          <a:rPr lang="en-US" sz="3200" i="1">
                            <a:solidFill>
                              <a:schemeClr val="bg1"/>
                            </a:solidFill>
                            <a:latin typeface="Cambria Math" panose="02040503050406030204" pitchFamily="18" charset="0"/>
                            <a:ea typeface="Times New Roman" panose="02020603050405020304" pitchFamily="18" charset="0"/>
                          </a:rPr>
                        </m:ctrlPr>
                      </m:dPr>
                      <m:e>
                        <m:r>
                          <m:rPr>
                            <m:nor/>
                          </m:rPr>
                          <a:rPr lang="en-US" sz="32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m:t>1</m:t>
                        </m:r>
                        <m:r>
                          <m:rPr>
                            <m:nor/>
                          </m:rPr>
                          <a:rPr lang="en-US" sz="3200" b="0" i="0"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m:t> </m:t>
                        </m:r>
                        <m:r>
                          <m:rPr>
                            <m:nor/>
                          </m:rPr>
                          <a:rPr lang="en-US" sz="32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m:t>;</m:t>
                        </m:r>
                        <m:r>
                          <m:rPr>
                            <m:nor/>
                          </m:rPr>
                          <a:rPr lang="en-US" sz="3200" b="0" i="0"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m:t> </m:t>
                        </m:r>
                        <m:r>
                          <m:rPr>
                            <m:nor/>
                          </m:rPr>
                          <a:rPr lang="en-US" sz="32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m:t>2</m:t>
                        </m:r>
                      </m:e>
                    </m:d>
                  </m:oMath>
                </a14:m>
                <a:r>
                  <a:rPr lang="nl-NL" sz="3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B. </a:t>
                </a:r>
                <a14:m>
                  <m:oMath xmlns:m="http://schemas.openxmlformats.org/officeDocument/2006/math">
                    <m:d>
                      <m:dPr>
                        <m:ctrlPr>
                          <a:rPr lang="en-US" sz="3200" i="1">
                            <a:solidFill>
                              <a:schemeClr val="bg1"/>
                            </a:solidFill>
                            <a:latin typeface="Cambria Math" panose="02040503050406030204" pitchFamily="18" charset="0"/>
                            <a:ea typeface="Times New Roman" panose="02020603050405020304" pitchFamily="18" charset="0"/>
                          </a:rPr>
                        </m:ctrlPr>
                      </m:dPr>
                      <m:e>
                        <m:r>
                          <m:rPr>
                            <m:nor/>
                          </m:rPr>
                          <a:rPr lang="en-US" sz="3200" b="0" i="0"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m:t>8 </m:t>
                        </m:r>
                        <m:r>
                          <m:rPr>
                            <m:nor/>
                          </m:rPr>
                          <a:rPr lang="en-US" sz="32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m:t>; −</m:t>
                        </m:r>
                        <m:r>
                          <a:rPr lang="en-US" sz="3200" b="0" i="1" smtClean="0">
                            <a:solidFill>
                              <a:schemeClr val="bg1"/>
                            </a:solidFill>
                            <a:latin typeface="Cambria Math" panose="02040503050406030204" pitchFamily="18" charset="0"/>
                            <a:ea typeface="Times New Roman" panose="02020603050405020304" pitchFamily="18" charset="0"/>
                            <a:cs typeface="Times New Roman" panose="02020603050405020304" pitchFamily="18" charset="0"/>
                          </a:rPr>
                          <m:t>3</m:t>
                        </m:r>
                      </m:e>
                    </m:d>
                    <m:r>
                      <m:rPr>
                        <m:nor/>
                      </m:rPr>
                      <a:rPr lang="en-US" sz="32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m:t>  </m:t>
                    </m:r>
                  </m:oMath>
                </a14:m>
                <a:endParaRPr lang="en-US" sz="3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endParaRPr>
              </a:p>
              <a:p>
                <a:r>
                  <a:rPr lang="nl-NL" sz="3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 </a:t>
                </a:r>
                <a14:m>
                  <m:oMath xmlns:m="http://schemas.openxmlformats.org/officeDocument/2006/math">
                    <m:d>
                      <m:dPr>
                        <m:ctrlPr>
                          <a:rPr lang="en-US" sz="3200" i="1">
                            <a:solidFill>
                              <a:schemeClr val="bg1"/>
                            </a:solidFill>
                            <a:latin typeface="Cambria Math" panose="02040503050406030204" pitchFamily="18" charset="0"/>
                            <a:ea typeface="Times New Roman" panose="02020603050405020304" pitchFamily="18" charset="0"/>
                          </a:rPr>
                        </m:ctrlPr>
                      </m:dPr>
                      <m:e>
                        <m:r>
                          <m:rPr>
                            <m:nor/>
                          </m:rPr>
                          <a:rPr lang="en-US" sz="3200" b="0" i="0"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m:t>3 </m:t>
                        </m:r>
                        <m:r>
                          <m:rPr>
                            <m:nor/>
                          </m:rPr>
                          <a:rPr lang="en-US" sz="32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m:t>;</m:t>
                        </m:r>
                        <m:r>
                          <m:rPr>
                            <m:nor/>
                          </m:rPr>
                          <a:rPr lang="en-US" sz="3200" b="0" i="0"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m:t> </m:t>
                        </m:r>
                        <m:r>
                          <m:rPr>
                            <m:nor/>
                          </m:rPr>
                          <a:rPr lang="en-US" sz="32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m:t>−</m:t>
                        </m:r>
                        <m:r>
                          <a:rPr lang="en-US" sz="3200" b="0" i="1" smtClean="0">
                            <a:solidFill>
                              <a:schemeClr val="bg1"/>
                            </a:solidFill>
                            <a:latin typeface="Cambria Math" panose="02040503050406030204" pitchFamily="18" charset="0"/>
                            <a:ea typeface="Times New Roman" panose="02020603050405020304" pitchFamily="18" charset="0"/>
                            <a:cs typeface="Times New Roman" panose="02020603050405020304" pitchFamily="18" charset="0"/>
                          </a:rPr>
                          <m:t>8</m:t>
                        </m:r>
                      </m:e>
                    </m:d>
                  </m:oMath>
                </a14:m>
                <a:r>
                  <a:rPr lang="nl-NL" sz="3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D. </a:t>
                </a:r>
                <a14:m>
                  <m:oMath xmlns:m="http://schemas.openxmlformats.org/officeDocument/2006/math">
                    <m:d>
                      <m:dPr>
                        <m:ctrlPr>
                          <a:rPr lang="en-US" sz="3200" i="1">
                            <a:solidFill>
                              <a:schemeClr val="bg1"/>
                            </a:solidFill>
                            <a:latin typeface="Cambria Math" panose="02040503050406030204" pitchFamily="18" charset="0"/>
                            <a:ea typeface="Times New Roman" panose="02020603050405020304" pitchFamily="18" charset="0"/>
                          </a:rPr>
                        </m:ctrlPr>
                      </m:dPr>
                      <m:e>
                        <m:r>
                          <m:rPr>
                            <m:nor/>
                          </m:rPr>
                          <a:rPr lang="en-US" sz="3200" b="0" i="0"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m:t>3 </m:t>
                        </m:r>
                        <m:r>
                          <m:rPr>
                            <m:nor/>
                          </m:rPr>
                          <a:rPr lang="en-US" sz="32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m:t>;</m:t>
                        </m:r>
                        <m:r>
                          <a:rPr lang="en-US" sz="3200" b="0" i="1" smtClean="0">
                            <a:solidFill>
                              <a:schemeClr val="bg1"/>
                            </a:solidFill>
                            <a:latin typeface="Cambria Math" panose="02040503050406030204" pitchFamily="18" charset="0"/>
                            <a:ea typeface="Times New Roman" panose="02020603050405020304" pitchFamily="18" charset="0"/>
                            <a:cs typeface="Times New Roman" panose="02020603050405020304" pitchFamily="18" charset="0"/>
                          </a:rPr>
                          <m:t> 8</m:t>
                        </m:r>
                      </m:e>
                    </m:d>
                  </m:oMath>
                </a14:m>
                <a:endParaRPr lang="en-US" sz="3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endParaRPr>
              </a:p>
            </p:txBody>
          </p:sp>
        </mc:Choice>
        <mc:Fallback>
          <p:sp>
            <p:nvSpPr>
              <p:cNvPr id="3" name="Rectangle 2"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F79EB8FE-E9A0-4EFC-8355-F2B87635C680}"/>
                  </a:ext>
                </a:extLst>
              </p:cNvPr>
              <p:cNvSpPr>
                <a:spLocks noRot="1" noChangeAspect="1" noMove="1" noResize="1" noEditPoints="1" noAdjustHandles="1" noChangeArrowheads="1" noChangeShapeType="1" noTextEdit="1"/>
              </p:cNvSpPr>
              <p:nvPr/>
            </p:nvSpPr>
            <p:spPr>
              <a:xfrm>
                <a:off x="320806" y="1962783"/>
                <a:ext cx="6096000" cy="3160609"/>
              </a:xfrm>
              <a:prstGeom prst="rect">
                <a:avLst/>
              </a:prstGeom>
              <a:blipFill>
                <a:blip r:embed="rId6"/>
                <a:stretch>
                  <a:fillRect l="-2600" t="-2703" b="-5405"/>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4" name="Rectangle 3"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3174C53D-74F4-40AA-A8EF-FBE3F76B606C}"/>
                  </a:ext>
                </a:extLst>
              </p:cNvPr>
              <p:cNvSpPr/>
              <p:nvPr/>
            </p:nvSpPr>
            <p:spPr>
              <a:xfrm>
                <a:off x="6105235" y="1962783"/>
                <a:ext cx="6511637" cy="3160609"/>
              </a:xfrm>
              <a:prstGeom prst="rect">
                <a:avLst/>
              </a:prstGeom>
            </p:spPr>
            <p:txBody>
              <a:bodyPr wrap="square">
                <a:spAutoFit/>
              </a:bodyPr>
              <a:lstStyle/>
              <a:p>
                <a:r>
                  <a:rPr lang="nl-NL" sz="3200" b="1" dirty="0">
                    <a:solidFill>
                      <a:schemeClr val="accent4"/>
                    </a:solidFill>
                    <a:latin typeface="Times New Roman" panose="02020603050405020304" pitchFamily="18" charset="0"/>
                    <a:ea typeface="Times New Roman" panose="02020603050405020304" pitchFamily="18" charset="0"/>
                    <a:cs typeface="Times New Roman" panose="02020603050405020304" pitchFamily="18" charset="0"/>
                  </a:rPr>
                  <a:t>Câu </a:t>
                </a:r>
                <a:r>
                  <a:rPr lang="nl-NL" sz="3200" dirty="0">
                    <a:solidFill>
                      <a:schemeClr val="accent4"/>
                    </a:solidFill>
                    <a:latin typeface="Times New Roman" panose="02020603050405020304" pitchFamily="18" charset="0"/>
                    <a:ea typeface="Times New Roman" panose="02020603050405020304" pitchFamily="18" charset="0"/>
                    <a:cs typeface="Times New Roman" panose="02020603050405020304" pitchFamily="18" charset="0"/>
                  </a:rPr>
                  <a:t>2.</a:t>
                </a:r>
                <a:r>
                  <a:rPr lang="nl-NL" sz="3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Cho hệ phương trình </a:t>
                </a:r>
                <a14:m>
                  <m:oMath xmlns:m="http://schemas.openxmlformats.org/officeDocument/2006/math">
                    <m:d>
                      <m:dPr>
                        <m:begChr m:val="{"/>
                        <m:endChr m:val=""/>
                        <m:ctrlPr>
                          <a:rPr lang="en-US" sz="3200" i="1">
                            <a:solidFill>
                              <a:schemeClr val="bg1"/>
                            </a:solidFill>
                            <a:latin typeface="Cambria Math" panose="02040503050406030204" pitchFamily="18" charset="0"/>
                            <a:ea typeface="Times New Roman" panose="02020603050405020304" pitchFamily="18" charset="0"/>
                          </a:rPr>
                        </m:ctrlPr>
                      </m:dPr>
                      <m:e>
                        <m:eqArr>
                          <m:eqArrPr>
                            <m:ctrlPr>
                              <a:rPr lang="en-US" sz="3200" i="1">
                                <a:solidFill>
                                  <a:schemeClr val="bg1"/>
                                </a:solidFill>
                                <a:latin typeface="Cambria Math" panose="02040503050406030204" pitchFamily="18" charset="0"/>
                                <a:ea typeface="Times New Roman" panose="02020603050405020304" pitchFamily="18" charset="0"/>
                              </a:rPr>
                            </m:ctrlPr>
                          </m:eqArrPr>
                          <m:e>
                            <m:r>
                              <m:rPr>
                                <m:nor/>
                              </m:rPr>
                              <a:rPr lang="en-US" sz="3200" b="0"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m:t>3</m:t>
                            </m:r>
                            <m:r>
                              <m:rPr>
                                <m:nor/>
                              </m:rPr>
                              <a:rPr lang="en-US" sz="3200" i="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m:t>x</m:t>
                            </m:r>
                            <m:r>
                              <m:rPr>
                                <m:nor/>
                              </m:rPr>
                              <a:rPr lang="en-US" sz="32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m:t> − </m:t>
                            </m:r>
                            <m:r>
                              <m:rPr>
                                <m:nor/>
                              </m:rPr>
                              <a:rPr lang="en-US" sz="3200" b="0"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m:t>2</m:t>
                            </m:r>
                            <m:r>
                              <m:rPr>
                                <m:nor/>
                              </m:rPr>
                              <a:rPr lang="en-US" sz="3200" i="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m:t>y</m:t>
                            </m:r>
                            <m:r>
                              <m:rPr>
                                <m:nor/>
                              </m:rPr>
                              <a:rPr lang="en-US" sz="32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m:t> =</m:t>
                            </m:r>
                            <m:r>
                              <m:rPr>
                                <m:nor/>
                              </m:rPr>
                              <a:rPr lang="en-US" sz="3200" b="0" i="0"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m:t>4</m:t>
                            </m:r>
                          </m:e>
                          <m:e>
                            <m:r>
                              <a:rPr lang="en-US" sz="3200" b="0" i="1" smtClean="0">
                                <a:solidFill>
                                  <a:schemeClr val="bg1"/>
                                </a:solidFill>
                                <a:latin typeface="Cambria Math" panose="02040503050406030204" pitchFamily="18" charset="0"/>
                                <a:ea typeface="Times New Roman" panose="02020603050405020304" pitchFamily="18" charset="0"/>
                                <a:cs typeface="Times New Roman" panose="02020603050405020304" pitchFamily="18" charset="0"/>
                              </a:rPr>
                              <m:t>𝑥</m:t>
                            </m:r>
                            <m:r>
                              <a:rPr lang="en-US" sz="3200" b="0" i="1" smtClean="0">
                                <a:solidFill>
                                  <a:schemeClr val="bg1"/>
                                </a:solidFill>
                                <a:latin typeface="Cambria Math" panose="02040503050406030204" pitchFamily="18" charset="0"/>
                                <a:ea typeface="Times New Roman" panose="02020603050405020304" pitchFamily="18" charset="0"/>
                                <a:cs typeface="Times New Roman" panose="02020603050405020304" pitchFamily="18" charset="0"/>
                              </a:rPr>
                              <m:t>−</m:t>
                            </m:r>
                            <m:r>
                              <a:rPr lang="en-US" sz="3200" b="0" i="1" smtClean="0">
                                <a:solidFill>
                                  <a:schemeClr val="bg1"/>
                                </a:solidFill>
                                <a:latin typeface="Cambria Math" panose="02040503050406030204" pitchFamily="18" charset="0"/>
                                <a:ea typeface="Times New Roman" panose="02020603050405020304" pitchFamily="18" charset="0"/>
                                <a:cs typeface="Times New Roman" panose="02020603050405020304" pitchFamily="18" charset="0"/>
                              </a:rPr>
                              <m:t>𝑦</m:t>
                            </m:r>
                            <m:r>
                              <a:rPr lang="en-US" sz="3200" b="0" i="1" smtClean="0">
                                <a:solidFill>
                                  <a:schemeClr val="bg1"/>
                                </a:solidFill>
                                <a:latin typeface="Cambria Math" panose="02040503050406030204" pitchFamily="18" charset="0"/>
                                <a:ea typeface="Times New Roman" panose="02020603050405020304" pitchFamily="18" charset="0"/>
                                <a:cs typeface="Times New Roman" panose="02020603050405020304" pitchFamily="18" charset="0"/>
                              </a:rPr>
                              <m:t>=10</m:t>
                            </m:r>
                          </m:e>
                        </m:eqArr>
                      </m:e>
                    </m:d>
                  </m:oMath>
                </a14:m>
                <a:r>
                  <a:rPr lang="en-US" sz="3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nl-NL" sz="3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p>
              <a:p>
                <a:r>
                  <a:rPr lang="nl-NL" sz="3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Nghiệm của hệ phương trình là:</a:t>
                </a:r>
                <a:endParaRPr lang="en-US" sz="3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endParaRPr>
              </a:p>
              <a:p>
                <a:r>
                  <a:rPr lang="en-US" sz="3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A. </a:t>
                </a:r>
                <a14:m>
                  <m:oMath xmlns:m="http://schemas.openxmlformats.org/officeDocument/2006/math">
                    <m:d>
                      <m:dPr>
                        <m:ctrlPr>
                          <a:rPr lang="en-US" sz="3200" i="1">
                            <a:solidFill>
                              <a:schemeClr val="bg1"/>
                            </a:solidFill>
                            <a:latin typeface="Cambria Math" panose="02040503050406030204" pitchFamily="18" charset="0"/>
                            <a:ea typeface="Times New Roman" panose="02020603050405020304" pitchFamily="18" charset="0"/>
                          </a:rPr>
                        </m:ctrlPr>
                      </m:dPr>
                      <m:e>
                        <m:r>
                          <m:rPr>
                            <m:nor/>
                          </m:rPr>
                          <a:rPr lang="en-US" sz="3200" b="0" i="0"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m:t>16 </m:t>
                        </m:r>
                        <m:r>
                          <m:rPr>
                            <m:nor/>
                          </m:rPr>
                          <a:rPr lang="en-US" sz="3200"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m:t>;</m:t>
                        </m:r>
                        <m:r>
                          <m:rPr>
                            <m:nor/>
                          </m:rPr>
                          <a:rPr lang="en-US" sz="32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m:t> −</m:t>
                        </m:r>
                        <m:r>
                          <a:rPr lang="en-US" sz="3200" b="0" i="1" smtClean="0">
                            <a:solidFill>
                              <a:schemeClr val="bg1"/>
                            </a:solidFill>
                            <a:latin typeface="Cambria Math" panose="02040503050406030204" pitchFamily="18" charset="0"/>
                            <a:ea typeface="Times New Roman" panose="02020603050405020304" pitchFamily="18" charset="0"/>
                            <a:cs typeface="Times New Roman" panose="02020603050405020304" pitchFamily="18" charset="0"/>
                          </a:rPr>
                          <m:t>26</m:t>
                        </m:r>
                      </m:e>
                    </m:d>
                  </m:oMath>
                </a14:m>
                <a:r>
                  <a:rPr lang="nl-NL" sz="3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B. </a:t>
                </a:r>
                <a14:m>
                  <m:oMath xmlns:m="http://schemas.openxmlformats.org/officeDocument/2006/math">
                    <m:d>
                      <m:dPr>
                        <m:ctrlPr>
                          <a:rPr lang="en-US" sz="3200" i="1">
                            <a:solidFill>
                              <a:schemeClr val="bg1"/>
                            </a:solidFill>
                            <a:latin typeface="Cambria Math" panose="02040503050406030204" pitchFamily="18" charset="0"/>
                            <a:ea typeface="Times New Roman" panose="02020603050405020304" pitchFamily="18" charset="0"/>
                          </a:rPr>
                        </m:ctrlPr>
                      </m:dPr>
                      <m:e>
                        <m:r>
                          <m:rPr>
                            <m:nor/>
                          </m:rPr>
                          <a:rPr lang="en-US" sz="3200" b="0" i="0"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m:t>−16 </m:t>
                        </m:r>
                        <m:r>
                          <m:rPr>
                            <m:nor/>
                          </m:rPr>
                          <a:rPr lang="en-US" sz="32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m:t>; </m:t>
                        </m:r>
                        <m:r>
                          <m:rPr>
                            <m:nor/>
                          </m:rPr>
                          <a:rPr lang="en-US" sz="3200" b="0" i="0"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m:t>−</m:t>
                        </m:r>
                        <m:r>
                          <a:rPr lang="en-US" sz="3200" b="0" i="1" smtClean="0">
                            <a:solidFill>
                              <a:schemeClr val="bg1"/>
                            </a:solidFill>
                            <a:latin typeface="Cambria Math" panose="02040503050406030204" pitchFamily="18" charset="0"/>
                            <a:ea typeface="Times New Roman" panose="02020603050405020304" pitchFamily="18" charset="0"/>
                            <a:cs typeface="Times New Roman" panose="02020603050405020304" pitchFamily="18" charset="0"/>
                          </a:rPr>
                          <m:t>26</m:t>
                        </m:r>
                      </m:e>
                    </m:d>
                    <m:r>
                      <m:rPr>
                        <m:nor/>
                      </m:rPr>
                      <a:rPr lang="en-US" sz="32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m:t>  </m:t>
                    </m:r>
                  </m:oMath>
                </a14:m>
                <a:endParaRPr lang="en-US" sz="3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endParaRPr>
              </a:p>
              <a:p>
                <a:r>
                  <a:rPr lang="nl-NL" sz="3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 </a:t>
                </a:r>
                <a14:m>
                  <m:oMath xmlns:m="http://schemas.openxmlformats.org/officeDocument/2006/math">
                    <m:d>
                      <m:dPr>
                        <m:ctrlPr>
                          <a:rPr lang="en-US" sz="3200" i="1">
                            <a:solidFill>
                              <a:schemeClr val="bg1"/>
                            </a:solidFill>
                            <a:latin typeface="Cambria Math" panose="02040503050406030204" pitchFamily="18" charset="0"/>
                            <a:ea typeface="Times New Roman" panose="02020603050405020304" pitchFamily="18" charset="0"/>
                          </a:rPr>
                        </m:ctrlPr>
                      </m:dPr>
                      <m:e>
                        <m:r>
                          <m:rPr>
                            <m:nor/>
                          </m:rPr>
                          <a:rPr lang="en-US" sz="3200" b="0" i="0"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m:t>−16 </m:t>
                        </m:r>
                        <m:r>
                          <m:rPr>
                            <m:nor/>
                          </m:rPr>
                          <a:rPr lang="en-US" sz="32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m:t>;</m:t>
                        </m:r>
                        <m:r>
                          <a:rPr lang="en-US" sz="3200" b="0" i="1" smtClean="0">
                            <a:solidFill>
                              <a:schemeClr val="bg1"/>
                            </a:solidFill>
                            <a:latin typeface="Cambria Math" panose="02040503050406030204" pitchFamily="18" charset="0"/>
                            <a:ea typeface="Times New Roman" panose="02020603050405020304" pitchFamily="18" charset="0"/>
                            <a:cs typeface="Times New Roman" panose="02020603050405020304" pitchFamily="18" charset="0"/>
                          </a:rPr>
                          <m:t> 26</m:t>
                        </m:r>
                      </m:e>
                    </m:d>
                  </m:oMath>
                </a14:m>
                <a:r>
                  <a:rPr lang="nl-NL" sz="3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D. </a:t>
                </a:r>
                <a14:m>
                  <m:oMath xmlns:m="http://schemas.openxmlformats.org/officeDocument/2006/math">
                    <m:d>
                      <m:dPr>
                        <m:ctrlPr>
                          <a:rPr lang="en-US" sz="3200" i="1">
                            <a:solidFill>
                              <a:schemeClr val="bg1"/>
                            </a:solidFill>
                            <a:latin typeface="Cambria Math" panose="02040503050406030204" pitchFamily="18" charset="0"/>
                            <a:ea typeface="Times New Roman" panose="02020603050405020304" pitchFamily="18" charset="0"/>
                          </a:rPr>
                        </m:ctrlPr>
                      </m:dPr>
                      <m:e>
                        <m:r>
                          <m:rPr>
                            <m:nor/>
                          </m:rPr>
                          <a:rPr lang="en-US" sz="3200" b="0" i="0"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m:t>16 </m:t>
                        </m:r>
                        <m:r>
                          <m:rPr>
                            <m:nor/>
                          </m:rPr>
                          <a:rPr lang="en-US" sz="32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m:t>; </m:t>
                        </m:r>
                        <m:r>
                          <a:rPr lang="en-US" sz="3200" b="0" i="1" smtClean="0">
                            <a:solidFill>
                              <a:schemeClr val="bg1"/>
                            </a:solidFill>
                            <a:latin typeface="Cambria Math" panose="02040503050406030204" pitchFamily="18" charset="0"/>
                            <a:ea typeface="Times New Roman" panose="02020603050405020304" pitchFamily="18" charset="0"/>
                            <a:cs typeface="Times New Roman" panose="02020603050405020304" pitchFamily="18" charset="0"/>
                          </a:rPr>
                          <m:t>26</m:t>
                        </m:r>
                      </m:e>
                    </m:d>
                  </m:oMath>
                </a14:m>
                <a:endParaRPr lang="en-US" sz="3200" dirty="0">
                  <a:latin typeface="Times New Roman" panose="02020603050405020304" pitchFamily="18" charset="0"/>
                  <a:cs typeface="Times New Roman" panose="02020603050405020304" pitchFamily="18" charset="0"/>
                </a:endParaRPr>
              </a:p>
            </p:txBody>
          </p:sp>
        </mc:Choice>
        <mc:Fallback>
          <p:sp>
            <p:nvSpPr>
              <p:cNvPr id="4" name="Rectangle 3"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3174C53D-74F4-40AA-A8EF-FBE3F76B606C}"/>
                  </a:ext>
                </a:extLst>
              </p:cNvPr>
              <p:cNvSpPr>
                <a:spLocks noRot="1" noChangeAspect="1" noMove="1" noResize="1" noEditPoints="1" noAdjustHandles="1" noChangeArrowheads="1" noChangeShapeType="1" noTextEdit="1"/>
              </p:cNvSpPr>
              <p:nvPr/>
            </p:nvSpPr>
            <p:spPr>
              <a:xfrm>
                <a:off x="6105235" y="1962783"/>
                <a:ext cx="6511637" cy="3160609"/>
              </a:xfrm>
              <a:prstGeom prst="rect">
                <a:avLst/>
              </a:prstGeom>
              <a:blipFill>
                <a:blip r:embed="rId7"/>
                <a:stretch>
                  <a:fillRect l="-2434" t="-2703" b="-5405"/>
                </a:stretch>
              </a:blipFill>
            </p:spPr>
            <p:txBody>
              <a:bodyPr/>
              <a:lstStyle/>
              <a:p>
                <a:r>
                  <a:rPr lang="en-US">
                    <a:noFill/>
                  </a:rPr>
                  <a:t> </a:t>
                </a:r>
              </a:p>
            </p:txBody>
          </p:sp>
        </mc:Fallback>
      </mc:AlternateContent>
      <p:cxnSp>
        <p:nvCxnSpPr>
          <p:cNvPr id="5" name="Straight Connector 4"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36422774-1B0E-40C0-9145-8CEE011E9B71}"/>
              </a:ext>
            </a:extLst>
          </p:cNvPr>
          <p:cNvCxnSpPr>
            <a:cxnSpLocks/>
          </p:cNvCxnSpPr>
          <p:nvPr/>
        </p:nvCxnSpPr>
        <p:spPr>
          <a:xfrm>
            <a:off x="5907717" y="2292626"/>
            <a:ext cx="0" cy="4243864"/>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7" name="Rectangle 6"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8C29D5A5-AA64-4E78-9375-580D93A4FDE5}"/>
              </a:ext>
            </a:extLst>
          </p:cNvPr>
          <p:cNvSpPr/>
          <p:nvPr/>
        </p:nvSpPr>
        <p:spPr>
          <a:xfrm>
            <a:off x="477632" y="1110316"/>
            <a:ext cx="8935459" cy="584775"/>
          </a:xfrm>
          <a:prstGeom prst="rect">
            <a:avLst/>
          </a:prstGeom>
        </p:spPr>
        <p:txBody>
          <a:bodyPr wrap="none">
            <a:spAutoFit/>
          </a:bodyPr>
          <a:lstStyle/>
          <a:p>
            <a:r>
              <a:rPr lang="nl-NL" sz="3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Khoanh tròn vào chữ cái đứng trước câu trả lời đúng.</a:t>
            </a:r>
            <a:endParaRPr lang="en-US" sz="3200" dirty="0"/>
          </a:p>
        </p:txBody>
      </p:sp>
      <p:sp>
        <p:nvSpPr>
          <p:cNvPr id="8" name="Oval 7"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CF9A91DB-68EC-4C19-ACAD-9788E1524FD7}"/>
              </a:ext>
            </a:extLst>
          </p:cNvPr>
          <p:cNvSpPr/>
          <p:nvPr/>
        </p:nvSpPr>
        <p:spPr>
          <a:xfrm>
            <a:off x="320806" y="4566801"/>
            <a:ext cx="497208" cy="55659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400" i="0" u="none" strike="noStrike" kern="1200" cap="none" spc="0" normalizeH="0" baseline="0" noProof="0">
              <a:ln>
                <a:noFill/>
              </a:ln>
              <a:solidFill>
                <a:prstClr val="white"/>
              </a:solidFill>
              <a:effectLst/>
              <a:uLnTx/>
              <a:uFillTx/>
              <a:latin typeface="A3.OpenSans-San"/>
              <a:ea typeface="+mn-ea"/>
              <a:cs typeface="+mn-cs"/>
            </a:endParaRPr>
          </a:p>
        </p:txBody>
      </p:sp>
      <p:sp>
        <p:nvSpPr>
          <p:cNvPr id="9" name="Oval 8"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0E5FB14F-B522-4114-A449-3EAE6EDBDEFB}"/>
              </a:ext>
            </a:extLst>
          </p:cNvPr>
          <p:cNvSpPr/>
          <p:nvPr/>
        </p:nvSpPr>
        <p:spPr>
          <a:xfrm>
            <a:off x="9319491" y="4010210"/>
            <a:ext cx="602388" cy="55659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400" i="0" u="none" strike="noStrike" kern="1200" cap="none" spc="0" normalizeH="0" baseline="0" noProof="0">
              <a:ln>
                <a:noFill/>
              </a:ln>
              <a:solidFill>
                <a:prstClr val="white"/>
              </a:solidFill>
              <a:effectLst/>
              <a:uLnTx/>
              <a:uFillTx/>
              <a:latin typeface="A3.OpenSans-San"/>
              <a:ea typeface="+mn-ea"/>
              <a:cs typeface="+mn-cs"/>
            </a:endParaRPr>
          </a:p>
        </p:txBody>
      </p:sp>
      <p:pic>
        <p:nvPicPr>
          <p:cNvPr id="10" name="Picture 9"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24412B5C-5BD0-476C-8F56-55A39ACEDC9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590708" y="-198588"/>
            <a:ext cx="1601292" cy="1601292"/>
          </a:xfrm>
          <a:prstGeom prst="rect">
            <a:avLst/>
          </a:prstGeom>
        </p:spPr>
      </p:pic>
      <p:pic>
        <p:nvPicPr>
          <p:cNvPr id="11" name="5 Minutes timer (Đồng hồ đếm ngược 5 phút)" descr="OPL20U25GSXzBJYl68kk8uQGfFKzs7yb1M4KJWUiLk6ZEvGF+qCIPSnY57AbBFCvTWID07 2024 T9 CD 06565+K4lPs7H94VUqPe2XwIsfPRnrXQE//QTEXxb8/8N4CNc6FpgZahzpTjFhMzSA7T/nHJa11DE8Ng2TP3iAmRczFlmslSuUNOgUeb6yRvs0=">
            <a:hlinkClick r:id="" action="ppaction://media"/>
            <a:extLst>
              <a:ext uri="{FF2B5EF4-FFF2-40B4-BE49-F238E27FC236}">
                <a16:creationId xmlns:a16="http://schemas.microsoft.com/office/drawing/2014/main" id="{053A0464-FE02-4C61-A249-8B4119F36475}"/>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9"/>
          <a:srcRect l="28857" t="27848" r="27968" b="29265"/>
          <a:stretch/>
        </p:blipFill>
        <p:spPr>
          <a:xfrm>
            <a:off x="10837574" y="5852240"/>
            <a:ext cx="1224608" cy="684250"/>
          </a:xfrm>
          <a:prstGeom prst="rect">
            <a:avLst/>
          </a:prstGeom>
        </p:spPr>
      </p:pic>
    </p:spTree>
    <p:extLst>
      <p:ext uri="{BB962C8B-B14F-4D97-AF65-F5344CB8AC3E}">
        <p14:creationId xmlns:p14="http://schemas.microsoft.com/office/powerpoint/2010/main" val="15143699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barn(inVertical)">
                                      <p:cBhvr>
                                        <p:cTn id="16" dur="500"/>
                                        <p:tgtEl>
                                          <p:spTgt spid="7"/>
                                        </p:tgtEl>
                                      </p:cBhvr>
                                    </p:animEffect>
                                  </p:childTnLst>
                                </p:cTn>
                              </p:par>
                              <p:par>
                                <p:cTn id="17" presetID="16" presetClass="entr" presetSubtype="21" fill="hold" nodeType="with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Effect transition="in" filter="barn(inVertical)">
                                      <p:cBhvr>
                                        <p:cTn id="19" dur="500"/>
                                        <p:tgtEl>
                                          <p:spTgt spid="3">
                                            <p:txEl>
                                              <p:pRg st="0" end="0"/>
                                            </p:txEl>
                                          </p:spTgt>
                                        </p:tgtEl>
                                      </p:cBhvr>
                                    </p:animEffect>
                                  </p:childTnLst>
                                </p:cTn>
                              </p:par>
                              <p:par>
                                <p:cTn id="20" presetID="16" presetClass="entr" presetSubtype="21" fill="hold" nodeType="withEffect">
                                  <p:stCondLst>
                                    <p:cond delay="0"/>
                                  </p:stCondLst>
                                  <p:childTnLst>
                                    <p:set>
                                      <p:cBhvr>
                                        <p:cTn id="21" dur="1" fill="hold">
                                          <p:stCondLst>
                                            <p:cond delay="0"/>
                                          </p:stCondLst>
                                        </p:cTn>
                                        <p:tgtEl>
                                          <p:spTgt spid="3">
                                            <p:txEl>
                                              <p:pRg st="1" end="1"/>
                                            </p:txEl>
                                          </p:spTgt>
                                        </p:tgtEl>
                                        <p:attrNameLst>
                                          <p:attrName>style.visibility</p:attrName>
                                        </p:attrNameLst>
                                      </p:cBhvr>
                                      <p:to>
                                        <p:strVal val="visible"/>
                                      </p:to>
                                    </p:set>
                                    <p:animEffect transition="in" filter="barn(inVertical)">
                                      <p:cBhvr>
                                        <p:cTn id="22" dur="500"/>
                                        <p:tgtEl>
                                          <p:spTgt spid="3">
                                            <p:txEl>
                                              <p:pRg st="1" end="1"/>
                                            </p:txEl>
                                          </p:spTgt>
                                        </p:tgtEl>
                                      </p:cBhvr>
                                    </p:animEffect>
                                  </p:childTnLst>
                                </p:cTn>
                              </p:par>
                              <p:par>
                                <p:cTn id="23" presetID="16" presetClass="entr" presetSubtype="21" fill="hold" nodeType="with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Effect transition="in" filter="barn(inVertical)">
                                      <p:cBhvr>
                                        <p:cTn id="25" dur="500"/>
                                        <p:tgtEl>
                                          <p:spTgt spid="3">
                                            <p:txEl>
                                              <p:pRg st="2" end="2"/>
                                            </p:txEl>
                                          </p:spTgt>
                                        </p:tgtEl>
                                      </p:cBhvr>
                                    </p:animEffect>
                                  </p:childTnLst>
                                </p:cTn>
                              </p:par>
                              <p:par>
                                <p:cTn id="26" presetID="16" presetClass="entr" presetSubtype="21" fill="hold" nodeType="with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barn(inVertical)">
                                      <p:cBhvr>
                                        <p:cTn id="28" dur="500"/>
                                        <p:tgtEl>
                                          <p:spTgt spid="3">
                                            <p:txEl>
                                              <p:pRg st="3" end="3"/>
                                            </p:txEl>
                                          </p:spTgt>
                                        </p:tgtEl>
                                      </p:cBhvr>
                                    </p:animEffect>
                                  </p:childTnLst>
                                </p:cTn>
                              </p:par>
                              <p:par>
                                <p:cTn id="29" presetID="16" presetClass="entr" presetSubtype="21" fill="hold" nodeType="withEffect">
                                  <p:stCondLst>
                                    <p:cond delay="0"/>
                                  </p:stCondLst>
                                  <p:childTnLst>
                                    <p:set>
                                      <p:cBhvr>
                                        <p:cTn id="30" dur="1" fill="hold">
                                          <p:stCondLst>
                                            <p:cond delay="0"/>
                                          </p:stCondLst>
                                        </p:cTn>
                                        <p:tgtEl>
                                          <p:spTgt spid="4">
                                            <p:txEl>
                                              <p:pRg st="0" end="0"/>
                                            </p:txEl>
                                          </p:spTgt>
                                        </p:tgtEl>
                                        <p:attrNameLst>
                                          <p:attrName>style.visibility</p:attrName>
                                        </p:attrNameLst>
                                      </p:cBhvr>
                                      <p:to>
                                        <p:strVal val="visible"/>
                                      </p:to>
                                    </p:set>
                                    <p:animEffect transition="in" filter="barn(inVertical)">
                                      <p:cBhvr>
                                        <p:cTn id="31" dur="500"/>
                                        <p:tgtEl>
                                          <p:spTgt spid="4">
                                            <p:txEl>
                                              <p:pRg st="0" end="0"/>
                                            </p:txEl>
                                          </p:spTgt>
                                        </p:tgtEl>
                                      </p:cBhvr>
                                    </p:animEffect>
                                  </p:childTnLst>
                                </p:cTn>
                              </p:par>
                              <p:par>
                                <p:cTn id="32" presetID="16" presetClass="entr" presetSubtype="21" fill="hold" nodeType="withEffect">
                                  <p:stCondLst>
                                    <p:cond delay="0"/>
                                  </p:stCondLst>
                                  <p:childTnLst>
                                    <p:set>
                                      <p:cBhvr>
                                        <p:cTn id="33" dur="1" fill="hold">
                                          <p:stCondLst>
                                            <p:cond delay="0"/>
                                          </p:stCondLst>
                                        </p:cTn>
                                        <p:tgtEl>
                                          <p:spTgt spid="4">
                                            <p:txEl>
                                              <p:pRg st="1" end="1"/>
                                            </p:txEl>
                                          </p:spTgt>
                                        </p:tgtEl>
                                        <p:attrNameLst>
                                          <p:attrName>style.visibility</p:attrName>
                                        </p:attrNameLst>
                                      </p:cBhvr>
                                      <p:to>
                                        <p:strVal val="visible"/>
                                      </p:to>
                                    </p:set>
                                    <p:animEffect transition="in" filter="barn(inVertical)">
                                      <p:cBhvr>
                                        <p:cTn id="34" dur="500"/>
                                        <p:tgtEl>
                                          <p:spTgt spid="4">
                                            <p:txEl>
                                              <p:pRg st="1" end="1"/>
                                            </p:txEl>
                                          </p:spTgt>
                                        </p:tgtEl>
                                      </p:cBhvr>
                                    </p:animEffect>
                                  </p:childTnLst>
                                </p:cTn>
                              </p:par>
                              <p:par>
                                <p:cTn id="35" presetID="16" presetClass="entr" presetSubtype="21" fill="hold" nodeType="withEffect">
                                  <p:stCondLst>
                                    <p:cond delay="0"/>
                                  </p:stCondLst>
                                  <p:childTnLst>
                                    <p:set>
                                      <p:cBhvr>
                                        <p:cTn id="36" dur="1" fill="hold">
                                          <p:stCondLst>
                                            <p:cond delay="0"/>
                                          </p:stCondLst>
                                        </p:cTn>
                                        <p:tgtEl>
                                          <p:spTgt spid="4">
                                            <p:txEl>
                                              <p:pRg st="2" end="2"/>
                                            </p:txEl>
                                          </p:spTgt>
                                        </p:tgtEl>
                                        <p:attrNameLst>
                                          <p:attrName>style.visibility</p:attrName>
                                        </p:attrNameLst>
                                      </p:cBhvr>
                                      <p:to>
                                        <p:strVal val="visible"/>
                                      </p:to>
                                    </p:set>
                                    <p:animEffect transition="in" filter="barn(inVertical)">
                                      <p:cBhvr>
                                        <p:cTn id="37" dur="500"/>
                                        <p:tgtEl>
                                          <p:spTgt spid="4">
                                            <p:txEl>
                                              <p:pRg st="2" end="2"/>
                                            </p:txEl>
                                          </p:spTgt>
                                        </p:tgtEl>
                                      </p:cBhvr>
                                    </p:animEffect>
                                  </p:childTnLst>
                                </p:cTn>
                              </p:par>
                              <p:par>
                                <p:cTn id="38" presetID="16" presetClass="entr" presetSubtype="21" fill="hold" nodeType="withEffect">
                                  <p:stCondLst>
                                    <p:cond delay="0"/>
                                  </p:stCondLst>
                                  <p:childTnLst>
                                    <p:set>
                                      <p:cBhvr>
                                        <p:cTn id="39" dur="1" fill="hold">
                                          <p:stCondLst>
                                            <p:cond delay="0"/>
                                          </p:stCondLst>
                                        </p:cTn>
                                        <p:tgtEl>
                                          <p:spTgt spid="4">
                                            <p:txEl>
                                              <p:pRg st="3" end="3"/>
                                            </p:txEl>
                                          </p:spTgt>
                                        </p:tgtEl>
                                        <p:attrNameLst>
                                          <p:attrName>style.visibility</p:attrName>
                                        </p:attrNameLst>
                                      </p:cBhvr>
                                      <p:to>
                                        <p:strVal val="visible"/>
                                      </p:to>
                                    </p:set>
                                    <p:animEffect transition="in" filter="barn(inVertical)">
                                      <p:cBhvr>
                                        <p:cTn id="40" dur="500"/>
                                        <p:tgtEl>
                                          <p:spTgt spid="4">
                                            <p:txEl>
                                              <p:pRg st="3" end="3"/>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 presetClass="mediacall" presetSubtype="0" fill="hold" nodeType="clickEffect">
                                  <p:stCondLst>
                                    <p:cond delay="0"/>
                                  </p:stCondLst>
                                  <p:childTnLst>
                                    <p:cmd type="call" cmd="playFrom(0.0)">
                                      <p:cBhvr>
                                        <p:cTn id="44" dur="300001" fill="hold"/>
                                        <p:tgtEl>
                                          <p:spTgt spid="11"/>
                                        </p:tgtEl>
                                      </p:cBhvr>
                                    </p:cmd>
                                  </p:childTnLst>
                                </p:cTn>
                              </p:par>
                            </p:childTnLst>
                          </p:cTn>
                        </p:par>
                      </p:childTnLst>
                    </p:cTn>
                  </p:par>
                  <p:par>
                    <p:cTn id="45" fill="hold">
                      <p:stCondLst>
                        <p:cond delay="indefinite"/>
                      </p:stCondLst>
                      <p:childTnLst>
                        <p:par>
                          <p:cTn id="46" fill="hold">
                            <p:stCondLst>
                              <p:cond delay="0"/>
                            </p:stCondLst>
                            <p:childTnLst>
                              <p:par>
                                <p:cTn id="47" presetID="6" presetClass="entr" presetSubtype="16" fill="hold" grpId="0" nodeType="clickEffect">
                                  <p:stCondLst>
                                    <p:cond delay="0"/>
                                  </p:stCondLst>
                                  <p:childTnLst>
                                    <p:set>
                                      <p:cBhvr>
                                        <p:cTn id="48" dur="1" fill="hold">
                                          <p:stCondLst>
                                            <p:cond delay="0"/>
                                          </p:stCondLst>
                                        </p:cTn>
                                        <p:tgtEl>
                                          <p:spTgt spid="8"/>
                                        </p:tgtEl>
                                        <p:attrNameLst>
                                          <p:attrName>style.visibility</p:attrName>
                                        </p:attrNameLst>
                                      </p:cBhvr>
                                      <p:to>
                                        <p:strVal val="visible"/>
                                      </p:to>
                                    </p:set>
                                    <p:animEffect transition="in" filter="circle(in)">
                                      <p:cBhvr>
                                        <p:cTn id="49" dur="2000"/>
                                        <p:tgtEl>
                                          <p:spTgt spid="8"/>
                                        </p:tgtEl>
                                      </p:cBhvr>
                                    </p:animEffect>
                                  </p:childTnLst>
                                  <p:subTnLst>
                                    <p:audio>
                                      <p:cMediaNode>
                                        <p:cTn display="0" masterRel="sameClick">
                                          <p:stCondLst>
                                            <p:cond evt="begin" delay="0">
                                              <p:tn val="47"/>
                                            </p:cond>
                                          </p:stCondLst>
                                          <p:endCondLst>
                                            <p:cond evt="onStopAudio" delay="0">
                                              <p:tgtEl>
                                                <p:sldTgt/>
                                              </p:tgtEl>
                                            </p:cond>
                                          </p:endCondLst>
                                        </p:cTn>
                                        <p:tgtEl>
                                          <p:sndTgt r:embed="rId5" name="applause.wav"/>
                                        </p:tgtEl>
                                      </p:cMediaNode>
                                    </p:audio>
                                  </p:subTnLst>
                                </p:cTn>
                              </p:par>
                            </p:childTnLst>
                          </p:cTn>
                        </p:par>
                      </p:childTnLst>
                    </p:cTn>
                  </p:par>
                  <p:par>
                    <p:cTn id="50" fill="hold">
                      <p:stCondLst>
                        <p:cond delay="indefinite"/>
                      </p:stCondLst>
                      <p:childTnLst>
                        <p:par>
                          <p:cTn id="51" fill="hold">
                            <p:stCondLst>
                              <p:cond delay="0"/>
                            </p:stCondLst>
                            <p:childTnLst>
                              <p:par>
                                <p:cTn id="52" presetID="16" presetClass="entr" presetSubtype="21" fill="hold" grpId="0" nodeType="clickEffect">
                                  <p:stCondLst>
                                    <p:cond delay="0"/>
                                  </p:stCondLst>
                                  <p:childTnLst>
                                    <p:set>
                                      <p:cBhvr>
                                        <p:cTn id="53" dur="1" fill="hold">
                                          <p:stCondLst>
                                            <p:cond delay="0"/>
                                          </p:stCondLst>
                                        </p:cTn>
                                        <p:tgtEl>
                                          <p:spTgt spid="9"/>
                                        </p:tgtEl>
                                        <p:attrNameLst>
                                          <p:attrName>style.visibility</p:attrName>
                                        </p:attrNameLst>
                                      </p:cBhvr>
                                      <p:to>
                                        <p:strVal val="visible"/>
                                      </p:to>
                                    </p:set>
                                    <p:animEffect transition="in" filter="barn(inVertical)">
                                      <p:cBhvr>
                                        <p:cTn id="54" dur="500"/>
                                        <p:tgtEl>
                                          <p:spTgt spid="9"/>
                                        </p:tgtEl>
                                      </p:cBhvr>
                                    </p:animEffect>
                                  </p:childTnLst>
                                  <p:subTnLst>
                                    <p:audio>
                                      <p:cMediaNode>
                                        <p:cTn display="0" masterRel="sameClick">
                                          <p:stCondLst>
                                            <p:cond evt="begin" delay="0">
                                              <p:tn val="52"/>
                                            </p:cond>
                                          </p:stCondLst>
                                          <p:endCondLst>
                                            <p:cond evt="onStopAudio" delay="0">
                                              <p:tgtEl>
                                                <p:sldTgt/>
                                              </p:tgtEl>
                                            </p:cond>
                                          </p:endCondLst>
                                        </p:cTn>
                                        <p:tgtEl>
                                          <p:sndTgt r:embed="rId5"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55" restart="whenNotActive" fill="hold" evtFilter="cancelBubble" nodeType="interactiveSeq">
                <p:stCondLst>
                  <p:cond evt="onClick" delay="0">
                    <p:tgtEl>
                      <p:spTgt spid="11"/>
                    </p:tgtEl>
                  </p:cond>
                </p:stCondLst>
                <p:endSync evt="end" delay="0">
                  <p:rtn val="all"/>
                </p:endSync>
                <p:childTnLst>
                  <p:par>
                    <p:cTn id="56" fill="hold">
                      <p:stCondLst>
                        <p:cond delay="0"/>
                      </p:stCondLst>
                      <p:childTnLst>
                        <p:par>
                          <p:cTn id="57" fill="hold">
                            <p:stCondLst>
                              <p:cond delay="0"/>
                            </p:stCondLst>
                            <p:childTnLst>
                              <p:par>
                                <p:cTn id="58" presetID="2" presetClass="mediacall" presetSubtype="0" fill="hold" nodeType="clickEffect">
                                  <p:stCondLst>
                                    <p:cond delay="0"/>
                                  </p:stCondLst>
                                  <p:childTnLst>
                                    <p:cmd type="call" cmd="togglePause">
                                      <p:cBhvr>
                                        <p:cTn id="59" dur="1" fill="hold"/>
                                        <p:tgtEl>
                                          <p:spTgt spid="11"/>
                                        </p:tgtEl>
                                      </p:cBhvr>
                                    </p:cmd>
                                  </p:childTnLst>
                                </p:cTn>
                              </p:par>
                            </p:childTnLst>
                          </p:cTn>
                        </p:par>
                      </p:childTnLst>
                    </p:cTn>
                  </p:par>
                </p:childTnLst>
              </p:cTn>
              <p:nextCondLst>
                <p:cond evt="onClick" delay="0">
                  <p:tgtEl>
                    <p:spTgt spid="11"/>
                  </p:tgtEl>
                </p:cond>
              </p:nextCondLst>
            </p:seq>
            <p:video>
              <p:cMediaNode vol="80000">
                <p:cTn id="60" fill="hold" display="0">
                  <p:stCondLst>
                    <p:cond delay="indefinite"/>
                  </p:stCondLst>
                </p:cTn>
                <p:tgtEl>
                  <p:spTgt spid="11"/>
                </p:tgtEl>
              </p:cMediaNode>
            </p:video>
          </p:childTnLst>
        </p:cTn>
      </p:par>
    </p:tnLst>
    <p:bldLst>
      <p:bldP spid="2" grpId="0"/>
      <p:bldP spid="7" grpId="0"/>
      <p:bldP spid="8" grpId="0" animBg="1"/>
      <p:bldP spid="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92726841-2B10-B74D-5DAD-52BF801175DA}"/>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806745" y="3304480"/>
            <a:ext cx="3385255" cy="22593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E0FC1CF0-44D0-9233-9635-7EFFA79137C9}"/>
              </a:ext>
            </a:extLst>
          </p:cNvPr>
          <p:cNvSpPr txBox="1">
            <a:spLocks/>
          </p:cNvSpPr>
          <p:nvPr/>
        </p:nvSpPr>
        <p:spPr>
          <a:xfrm>
            <a:off x="356700" y="1127010"/>
            <a:ext cx="5241235" cy="785286"/>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b="1" dirty="0">
                <a:solidFill>
                  <a:srgbClr val="FFC000"/>
                </a:solidFill>
                <a:latin typeface="Times New Roman" panose="02020603050405020304" pitchFamily="18" charset="0"/>
                <a:cs typeface="Times New Roman" panose="02020603050405020304" pitchFamily="18" charset="0"/>
              </a:rPr>
              <a:t> HÌNH THÀNH KIẾN THỨC</a:t>
            </a:r>
          </a:p>
        </p:txBody>
      </p:sp>
      <p:cxnSp>
        <p:nvCxnSpPr>
          <p:cNvPr id="3" name="Straight Connector 2"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37952358-6350-B399-46AC-7131915460A4}"/>
              </a:ext>
            </a:extLst>
          </p:cNvPr>
          <p:cNvCxnSpPr>
            <a:cxnSpLocks/>
          </p:cNvCxnSpPr>
          <p:nvPr/>
        </p:nvCxnSpPr>
        <p:spPr>
          <a:xfrm>
            <a:off x="589717" y="1790486"/>
            <a:ext cx="5241235" cy="0"/>
          </a:xfrm>
          <a:prstGeom prst="line">
            <a:avLst/>
          </a:prstGeom>
          <a:ln w="38100">
            <a:solidFill>
              <a:srgbClr val="E6E6E6"/>
            </a:solidFill>
          </a:ln>
        </p:spPr>
        <p:style>
          <a:lnRef idx="3">
            <a:schemeClr val="accent2"/>
          </a:lnRef>
          <a:fillRef idx="0">
            <a:schemeClr val="accent2"/>
          </a:fillRef>
          <a:effectRef idx="2">
            <a:schemeClr val="accent2"/>
          </a:effectRef>
          <a:fontRef idx="minor">
            <a:schemeClr val="tx1"/>
          </a:fontRef>
        </p:style>
      </p:cxnSp>
      <p:sp>
        <p:nvSpPr>
          <p:cNvPr id="9" name="Title 1"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CFF7FE35-2FD5-49B8-9E8C-C19451E5064A}"/>
              </a:ext>
            </a:extLst>
          </p:cNvPr>
          <p:cNvSpPr>
            <a:spLocks noGrp="1"/>
          </p:cNvSpPr>
          <p:nvPr>
            <p:ph type="title"/>
          </p:nvPr>
        </p:nvSpPr>
        <p:spPr>
          <a:xfrm>
            <a:off x="42788" y="272935"/>
            <a:ext cx="11110293" cy="854075"/>
          </a:xfrm>
        </p:spPr>
        <p:txBody>
          <a:bodyPr>
            <a:normAutofit fontScale="90000"/>
          </a:bodyPr>
          <a:lstStyle/>
          <a:p>
            <a:pPr algn="ctr">
              <a:lnSpc>
                <a:spcPct val="150000"/>
              </a:lnSpc>
              <a:spcBef>
                <a:spcPts val="1200"/>
              </a:spcBef>
              <a:spcAft>
                <a:spcPts val="1800"/>
              </a:spcAft>
            </a:pPr>
            <a:br>
              <a:rPr lang="en-US" sz="32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br>
            <a:r>
              <a:rPr lang="en-US" sz="36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Bài</a:t>
            </a:r>
            <a:r>
              <a:rPr lang="en-US" sz="36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3: GIẢI HỆ PHƯƠNG TRÌNH BẬC NHẤT HAI ẨN</a:t>
            </a:r>
            <a:br>
              <a:rPr lang="en-US" sz="3600" dirty="0">
                <a:solidFill>
                  <a:srgbClr val="FFFF00"/>
                </a:solidFill>
                <a:latin typeface="Calibri" panose="020F0502020204030204" pitchFamily="34" charset="0"/>
                <a:ea typeface="Calibri" panose="020F0502020204030204" pitchFamily="34" charset="0"/>
                <a:cs typeface="Times New Roman" panose="02020603050405020304" pitchFamily="18" charset="0"/>
              </a:rPr>
            </a:br>
            <a:endParaRPr lang="en-US" sz="3600" dirty="0">
              <a:solidFill>
                <a:srgbClr val="FFFF00"/>
              </a:solidFill>
            </a:endParaRPr>
          </a:p>
        </p:txBody>
      </p:sp>
      <p:sp>
        <p:nvSpPr>
          <p:cNvPr id="6" name="Rectangle 5"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78130745-BCE8-45D3-8773-A60569A9B2A6}"/>
              </a:ext>
            </a:extLst>
          </p:cNvPr>
          <p:cNvSpPr/>
          <p:nvPr/>
        </p:nvSpPr>
        <p:spPr>
          <a:xfrm>
            <a:off x="589717" y="1912296"/>
            <a:ext cx="9250017" cy="587853"/>
          </a:xfrm>
          <a:prstGeom prst="rect">
            <a:avLst/>
          </a:prstGeom>
        </p:spPr>
        <p:txBody>
          <a:bodyPr wrap="square">
            <a:spAutoFit/>
          </a:bodyPr>
          <a:lstStyle/>
          <a:p>
            <a:pPr algn="just">
              <a:lnSpc>
                <a:spcPct val="115000"/>
              </a:lnSpc>
              <a:spcBef>
                <a:spcPts val="600"/>
              </a:spcBef>
              <a:spcAft>
                <a:spcPts val="800"/>
              </a:spcAft>
            </a:pPr>
            <a:r>
              <a:rPr lang="en-US" sz="28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I. GIẢI HỆ PHƯƠNG TRÌNH BẰNG PHƯƠNG PHÁP THẾ</a:t>
            </a:r>
            <a:endParaRPr lang="en-US" sz="2800"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1" name="Rectangle 10"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AF597C72-8F53-484F-9E74-C19E12C71940}"/>
              </a:ext>
            </a:extLst>
          </p:cNvPr>
          <p:cNvSpPr/>
          <p:nvPr/>
        </p:nvSpPr>
        <p:spPr>
          <a:xfrm>
            <a:off x="765632" y="3022522"/>
            <a:ext cx="6550996" cy="2424318"/>
          </a:xfrm>
          <a:prstGeom prst="rect">
            <a:avLst/>
          </a:prstGeom>
        </p:spPr>
        <p:txBody>
          <a:bodyPr wrap="square">
            <a:spAutoFit/>
          </a:bodyPr>
          <a:lstStyle/>
          <a:p>
            <a:pPr algn="just">
              <a:lnSpc>
                <a:spcPct val="115000"/>
              </a:lnSpc>
              <a:spcBef>
                <a:spcPts val="600"/>
              </a:spcBef>
              <a:spcAft>
                <a:spcPts val="800"/>
              </a:spcAft>
            </a:pPr>
            <a:r>
              <a:rPr lang="pt-BR" sz="32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vi-VN" sz="3200" dirty="0">
                <a:solidFill>
                  <a:schemeClr val="bg1"/>
                </a:solidFill>
                <a:latin typeface="Times New Roman" panose="02020603050405020304" pitchFamily="18" charset="0"/>
                <a:ea typeface="Calibri" panose="020F0502020204030204" pitchFamily="34" charset="0"/>
              </a:rPr>
              <a:t>Hs vận dụng được quy tắc thế để giải một số bài tập cụ thể</a:t>
            </a:r>
            <a:endParaRPr lang="en-US" sz="3200" dirty="0">
              <a:solidFill>
                <a:schemeClr val="bg1"/>
              </a:solidFill>
            </a:endParaRPr>
          </a:p>
          <a:p>
            <a:pPr algn="just">
              <a:lnSpc>
                <a:spcPct val="115000"/>
              </a:lnSpc>
              <a:spcAft>
                <a:spcPts val="800"/>
              </a:spcAft>
            </a:pPr>
            <a:r>
              <a:rPr lang="en-US" sz="3200" dirty="0">
                <a:solidFill>
                  <a:schemeClr val="bg1"/>
                </a:solidFill>
                <a:latin typeface="Calibri" panose="020F0502020204030204" pitchFamily="34" charset="0"/>
                <a:ea typeface="Calibri" panose="020F0502020204030204" pitchFamily="34" charset="0"/>
                <a:cs typeface="Times New Roman" panose="02020603050405020304" pitchFamily="18" charset="0"/>
              </a:rPr>
              <a:t>- </a:t>
            </a:r>
            <a:r>
              <a:rPr lang="en-US" sz="32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chemeClr val="bg1"/>
                </a:solidFill>
                <a:latin typeface="Times New Roman" panose="02020603050405020304" pitchFamily="18" charset="0"/>
                <a:ea typeface="Calibri" panose="020F0502020204030204" pitchFamily="34" charset="0"/>
              </a:rPr>
              <a:t>Thực</a:t>
            </a:r>
            <a:r>
              <a:rPr lang="en-US" sz="3200" dirty="0">
                <a:solidFill>
                  <a:schemeClr val="bg1"/>
                </a:solidFill>
                <a:latin typeface="Times New Roman" panose="02020603050405020304" pitchFamily="18" charset="0"/>
                <a:ea typeface="Calibri" panose="020F0502020204030204" pitchFamily="34" charset="0"/>
              </a:rPr>
              <a:t> </a:t>
            </a:r>
            <a:r>
              <a:rPr lang="en-US" sz="3200" dirty="0" err="1">
                <a:solidFill>
                  <a:schemeClr val="bg1"/>
                </a:solidFill>
                <a:latin typeface="Times New Roman" panose="02020603050405020304" pitchFamily="18" charset="0"/>
                <a:ea typeface="Calibri" panose="020F0502020204030204" pitchFamily="34" charset="0"/>
              </a:rPr>
              <a:t>hiện</a:t>
            </a:r>
            <a:r>
              <a:rPr lang="en-US" sz="3200" dirty="0">
                <a:solidFill>
                  <a:schemeClr val="bg1"/>
                </a:solidFill>
                <a:latin typeface="Times New Roman" panose="02020603050405020304" pitchFamily="18" charset="0"/>
                <a:ea typeface="Calibri" panose="020F0502020204030204" pitchFamily="34" charset="0"/>
              </a:rPr>
              <a:t> </a:t>
            </a:r>
            <a:r>
              <a:rPr lang="en-US" sz="3200" dirty="0" err="1">
                <a:solidFill>
                  <a:schemeClr val="bg1"/>
                </a:solidFill>
                <a:latin typeface="Times New Roman" panose="02020603050405020304" pitchFamily="18" charset="0"/>
                <a:ea typeface="Calibri" panose="020F0502020204030204" pitchFamily="34" charset="0"/>
              </a:rPr>
              <a:t>ví</a:t>
            </a:r>
            <a:r>
              <a:rPr lang="en-US" sz="3200" dirty="0">
                <a:solidFill>
                  <a:schemeClr val="bg1"/>
                </a:solidFill>
                <a:latin typeface="Times New Roman" panose="02020603050405020304" pitchFamily="18" charset="0"/>
                <a:ea typeface="Calibri" panose="020F0502020204030204" pitchFamily="34" charset="0"/>
              </a:rPr>
              <a:t> </a:t>
            </a:r>
            <a:r>
              <a:rPr lang="en-US" sz="3200" dirty="0" err="1">
                <a:solidFill>
                  <a:schemeClr val="bg1"/>
                </a:solidFill>
                <a:latin typeface="Times New Roman" panose="02020603050405020304" pitchFamily="18" charset="0"/>
                <a:ea typeface="Calibri" panose="020F0502020204030204" pitchFamily="34" charset="0"/>
              </a:rPr>
              <a:t>dụ</a:t>
            </a:r>
            <a:r>
              <a:rPr lang="en-US" sz="3200" dirty="0">
                <a:solidFill>
                  <a:schemeClr val="bg1"/>
                </a:solidFill>
                <a:latin typeface="Times New Roman" panose="02020603050405020304" pitchFamily="18" charset="0"/>
                <a:ea typeface="Calibri" panose="020F0502020204030204" pitchFamily="34" charset="0"/>
              </a:rPr>
              <a:t> 2, </a:t>
            </a:r>
            <a:r>
              <a:rPr lang="en-US" sz="3200" dirty="0" err="1">
                <a:solidFill>
                  <a:schemeClr val="bg1"/>
                </a:solidFill>
                <a:latin typeface="Times New Roman" panose="02020603050405020304" pitchFamily="18" charset="0"/>
                <a:ea typeface="Calibri" panose="020F0502020204030204" pitchFamily="34" charset="0"/>
              </a:rPr>
              <a:t>thực</a:t>
            </a:r>
            <a:r>
              <a:rPr lang="en-US" sz="3200" dirty="0">
                <a:solidFill>
                  <a:schemeClr val="bg1"/>
                </a:solidFill>
                <a:latin typeface="Times New Roman" panose="02020603050405020304" pitchFamily="18" charset="0"/>
                <a:ea typeface="Calibri" panose="020F0502020204030204" pitchFamily="34" charset="0"/>
              </a:rPr>
              <a:t> </a:t>
            </a:r>
            <a:r>
              <a:rPr lang="en-US" sz="3200" dirty="0" err="1">
                <a:solidFill>
                  <a:schemeClr val="bg1"/>
                </a:solidFill>
                <a:latin typeface="Times New Roman" panose="02020603050405020304" pitchFamily="18" charset="0"/>
                <a:ea typeface="Calibri" panose="020F0502020204030204" pitchFamily="34" charset="0"/>
              </a:rPr>
              <a:t>hiện</a:t>
            </a:r>
            <a:r>
              <a:rPr lang="en-US" sz="3200" dirty="0">
                <a:solidFill>
                  <a:schemeClr val="bg1"/>
                </a:solidFill>
                <a:latin typeface="Times New Roman" panose="02020603050405020304" pitchFamily="18" charset="0"/>
                <a:ea typeface="Calibri" panose="020F0502020204030204" pitchFamily="34" charset="0"/>
              </a:rPr>
              <a:t> </a:t>
            </a:r>
            <a:r>
              <a:rPr lang="en-US" sz="3200" dirty="0" err="1">
                <a:solidFill>
                  <a:schemeClr val="bg1"/>
                </a:solidFill>
                <a:latin typeface="Times New Roman" panose="02020603050405020304" pitchFamily="18" charset="0"/>
                <a:ea typeface="Calibri" panose="020F0502020204030204" pitchFamily="34" charset="0"/>
              </a:rPr>
              <a:t>luyện</a:t>
            </a:r>
            <a:r>
              <a:rPr lang="en-US" sz="3200" dirty="0">
                <a:solidFill>
                  <a:schemeClr val="bg1"/>
                </a:solidFill>
                <a:latin typeface="Times New Roman" panose="02020603050405020304" pitchFamily="18" charset="0"/>
                <a:ea typeface="Calibri" panose="020F0502020204030204" pitchFamily="34" charset="0"/>
              </a:rPr>
              <a:t> </a:t>
            </a:r>
            <a:r>
              <a:rPr lang="en-US" sz="3200" dirty="0" err="1">
                <a:solidFill>
                  <a:schemeClr val="bg1"/>
                </a:solidFill>
                <a:latin typeface="Times New Roman" panose="02020603050405020304" pitchFamily="18" charset="0"/>
                <a:ea typeface="Calibri" panose="020F0502020204030204" pitchFamily="34" charset="0"/>
              </a:rPr>
              <a:t>tập</a:t>
            </a:r>
            <a:r>
              <a:rPr lang="en-US" sz="3200" dirty="0">
                <a:solidFill>
                  <a:schemeClr val="bg1"/>
                </a:solidFill>
                <a:latin typeface="Times New Roman" panose="02020603050405020304" pitchFamily="18" charset="0"/>
                <a:ea typeface="Calibri" panose="020F0502020204030204" pitchFamily="34" charset="0"/>
              </a:rPr>
              <a:t> 2.</a:t>
            </a:r>
            <a:endParaRPr lang="en-US" sz="3200" dirty="0">
              <a:solidFill>
                <a:schemeClr val="bg1"/>
              </a:solidFill>
            </a:endParaRPr>
          </a:p>
        </p:txBody>
      </p:sp>
    </p:spTree>
    <p:extLst>
      <p:ext uri="{BB962C8B-B14F-4D97-AF65-F5344CB8AC3E}">
        <p14:creationId xmlns:p14="http://schemas.microsoft.com/office/powerpoint/2010/main" val="34110283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p:bldP spid="6" grpId="0"/>
      <p:bldP spid="11" grpId="0"/>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10297</TotalTime>
  <Words>1325</Words>
  <Application>Microsoft Office PowerPoint</Application>
  <PresentationFormat>Widescreen</PresentationFormat>
  <Paragraphs>140</Paragraphs>
  <Slides>26</Slides>
  <Notes>7</Notes>
  <HiddenSlides>0</HiddenSlides>
  <MMClips>1</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26</vt:i4>
      </vt:variant>
    </vt:vector>
  </HeadingPairs>
  <TitlesOfParts>
    <vt:vector size="36" baseType="lpstr">
      <vt:lpstr>.VnTime</vt:lpstr>
      <vt:lpstr>A3.OpenSans-San</vt:lpstr>
      <vt:lpstr>Agency FB</vt:lpstr>
      <vt:lpstr>Arial</vt:lpstr>
      <vt:lpstr>Calibri</vt:lpstr>
      <vt:lpstr>Calibri Light</vt:lpstr>
      <vt:lpstr>Cambria Math</vt:lpstr>
      <vt:lpstr>Tahoma</vt:lpstr>
      <vt:lpstr>Times New Roman</vt:lpstr>
      <vt:lpstr>1_Office Theme</vt:lpstr>
      <vt:lpstr>PowerPoint Presentation</vt:lpstr>
      <vt:lpstr>A. THIẾT BỊ DẠY HỌC VÀ HỌC LIỆU</vt:lpstr>
      <vt:lpstr>B. CHÚ THÍCH</vt:lpstr>
      <vt:lpstr> Bài 3: GIẢI HỆ PHƯƠNG TRÌNH BẬC NHẤT HAI ẨN </vt:lpstr>
      <vt:lpstr>PowerPoint Presentation</vt:lpstr>
      <vt:lpstr>BÀI 3. GIẢI HỆ HAI PHƯƠNG TRÌNH BẬC NHẤT HAI ẨN</vt:lpstr>
      <vt:lpstr>PowerPoint Presentation</vt:lpstr>
      <vt:lpstr>PowerPoint Presentation</vt:lpstr>
      <vt:lpstr> Bài 3: GIẢI HỆ PHƯƠNG TRÌNH BẬC NHẤT HAI ẨN </vt:lpstr>
      <vt:lpstr>PowerPoint Presentation</vt:lpstr>
      <vt:lpstr>PowerPoint Presentation</vt:lpstr>
      <vt:lpstr>PowerPoint Presentation</vt:lpstr>
      <vt:lpstr>PowerPoint Presentation</vt:lpstr>
      <vt:lpstr>PowerPoint Presentation</vt:lpstr>
      <vt:lpstr> LUYỆN TẬP</vt:lpstr>
      <vt:lpstr>PowerPoint Presentation</vt:lpstr>
      <vt:lpstr> VẬN DỤNG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Nguyen Minh Phuong</dc:creator>
  <cp:lastModifiedBy>Admin</cp:lastModifiedBy>
  <cp:revision>517</cp:revision>
  <dcterms:created xsi:type="dcterms:W3CDTF">2022-08-03T11:07:12Z</dcterms:created>
  <dcterms:modified xsi:type="dcterms:W3CDTF">2024-08-01T23:05:40Z</dcterms:modified>
</cp:coreProperties>
</file>