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x-wav"/>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3" r:id="rId3"/>
    <p:sldMasterId id="2147483731" r:id="rId4"/>
    <p:sldMasterId id="2147483743" r:id="rId5"/>
    <p:sldMasterId id="2147483755" r:id="rId6"/>
    <p:sldMasterId id="2147483767" r:id="rId7"/>
    <p:sldMasterId id="2147483779" r:id="rId8"/>
  </p:sldMasterIdLst>
  <p:notesMasterIdLst>
    <p:notesMasterId r:id="rId48"/>
  </p:notesMasterIdLst>
  <p:sldIdLst>
    <p:sldId id="570" r:id="rId9"/>
    <p:sldId id="572" r:id="rId10"/>
    <p:sldId id="571" r:id="rId11"/>
    <p:sldId id="368" r:id="rId12"/>
    <p:sldId id="590" r:id="rId13"/>
    <p:sldId id="384" r:id="rId14"/>
    <p:sldId id="591" r:id="rId15"/>
    <p:sldId id="612" r:id="rId16"/>
    <p:sldId id="635" r:id="rId17"/>
    <p:sldId id="611" r:id="rId18"/>
    <p:sldId id="609" r:id="rId19"/>
    <p:sldId id="613" r:id="rId20"/>
    <p:sldId id="634" r:id="rId21"/>
    <p:sldId id="615" r:id="rId22"/>
    <p:sldId id="617" r:id="rId23"/>
    <p:sldId id="618" r:id="rId24"/>
    <p:sldId id="619" r:id="rId25"/>
    <p:sldId id="620" r:id="rId26"/>
    <p:sldId id="637" r:id="rId27"/>
    <p:sldId id="621" r:id="rId28"/>
    <p:sldId id="638" r:id="rId29"/>
    <p:sldId id="622" r:id="rId30"/>
    <p:sldId id="639" r:id="rId31"/>
    <p:sldId id="623" r:id="rId32"/>
    <p:sldId id="578" r:id="rId33"/>
    <p:sldId id="594" r:id="rId34"/>
    <p:sldId id="624" r:id="rId35"/>
    <p:sldId id="633" r:id="rId36"/>
    <p:sldId id="625" r:id="rId37"/>
    <p:sldId id="636" r:id="rId38"/>
    <p:sldId id="626" r:id="rId39"/>
    <p:sldId id="627" r:id="rId40"/>
    <p:sldId id="628" r:id="rId41"/>
    <p:sldId id="629" r:id="rId42"/>
    <p:sldId id="630" r:id="rId43"/>
    <p:sldId id="631" r:id="rId44"/>
    <p:sldId id="632" r:id="rId45"/>
    <p:sldId id="381" r:id="rId46"/>
    <p:sldId id="382" r:id="rId4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AB51E-7BD1-A18E-3CA3-67A2867E2C59}" name="Hung Pham" initials="HP" userId="e50903cc352feb4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CC00FF"/>
    <a:srgbClr val="7030A0"/>
    <a:srgbClr val="31558F"/>
    <a:srgbClr val="323D8E"/>
    <a:srgbClr val="47269A"/>
    <a:srgbClr val="0D11B3"/>
    <a:srgbClr val="245A8C"/>
    <a:srgbClr val="225686"/>
    <a:srgbClr val="486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emf"/><Relationship Id="rId4"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2CBA0-737E-462D-9DDB-0888FE3F5D6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3856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2CBA0-737E-462D-9DDB-0888FE3F5D6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97924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624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553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545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762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0530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7947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2408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49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994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6431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763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7582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6277673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501876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1103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0646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6945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262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6224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6340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3222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2483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8345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1249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7756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6986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11944841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0613743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128846094"/>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891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53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510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35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160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67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311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787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78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944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442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116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908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358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253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282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78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2617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1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0042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769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343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150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1588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5462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2806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292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255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10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8817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816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847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1858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034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6224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433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7779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9607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26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6289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0021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644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9300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88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1769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0508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9413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3574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11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0930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0580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8595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9400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8714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96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06C3B21A-85BF-4A38-A0A5-009FF2768980}"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6408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06C3B21A-85BF-4A38-A0A5-009FF2768980}"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8146048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45763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96252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56978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BDF87-DDE7-41CC-9B78-285A650CE831}"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E21C0-9BEF-4BF7-9367-CCCD2886FD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54013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69840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slide" Target="slide8.xml"/><Relationship Id="rId5" Type="http://schemas.openxmlformats.org/officeDocument/2006/relationships/image" Target="../media/image32.png"/><Relationship Id="rId4" Type="http://schemas.openxmlformats.org/officeDocument/2006/relationships/image" Target="../media/image31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5" Type="http://schemas.openxmlformats.org/officeDocument/2006/relationships/image" Target="../media/image10.jpe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5" Type="http://schemas.openxmlformats.org/officeDocument/2006/relationships/image" Target="../media/image10.jpe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5" Type="http://schemas.openxmlformats.org/officeDocument/2006/relationships/image" Target="../media/image10.jpe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oleObject" Target="../embeddings/oleObject9.bin"/><Relationship Id="rId18" Type="http://schemas.openxmlformats.org/officeDocument/2006/relationships/oleObject" Target="../embeddings/oleObject12.bin"/><Relationship Id="rId3" Type="http://schemas.openxmlformats.org/officeDocument/2006/relationships/image" Target="../media/image53.png"/><Relationship Id="rId7" Type="http://schemas.openxmlformats.org/officeDocument/2006/relationships/image" Target="../media/image56.png"/><Relationship Id="rId12" Type="http://schemas.openxmlformats.org/officeDocument/2006/relationships/image" Target="../media/image50.wmf"/><Relationship Id="rId17" Type="http://schemas.openxmlformats.org/officeDocument/2006/relationships/image" Target="../media/image52.wmf"/><Relationship Id="rId2" Type="http://schemas.openxmlformats.org/officeDocument/2006/relationships/slideLayout" Target="../slideLayouts/slideLayout2.xml"/><Relationship Id="rId16"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hyperlink" Target="https://www.wisc-online.com/assetrepository/viewasset?id=1508" TargetMode="External"/><Relationship Id="rId11" Type="http://schemas.openxmlformats.org/officeDocument/2006/relationships/oleObject" Target="../embeddings/oleObject8.bin"/><Relationship Id="rId5" Type="http://schemas.openxmlformats.org/officeDocument/2006/relationships/image" Target="../media/image55.jpeg"/><Relationship Id="rId15" Type="http://schemas.openxmlformats.org/officeDocument/2006/relationships/image" Target="../media/image51.wmf"/><Relationship Id="rId10" Type="http://schemas.openxmlformats.org/officeDocument/2006/relationships/image" Target="../media/image49.wmf"/><Relationship Id="rId4" Type="http://schemas.openxmlformats.org/officeDocument/2006/relationships/image" Target="../media/image54.png"/><Relationship Id="rId9" Type="http://schemas.openxmlformats.org/officeDocument/2006/relationships/oleObject" Target="../embeddings/oleObject7.bin"/><Relationship Id="rId1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hyperlink" Target="https://www.wisc-online.com/assetrepository/viewasset?id=1508" TargetMode="External"/><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gif"/><Relationship Id="rId18" Type="http://schemas.openxmlformats.org/officeDocument/2006/relationships/slide" Target="slide37.xml"/><Relationship Id="rId26" Type="http://schemas.openxmlformats.org/officeDocument/2006/relationships/image" Target="../media/image79.png"/><Relationship Id="rId3" Type="http://schemas.openxmlformats.org/officeDocument/2006/relationships/slideLayout" Target="../slideLayouts/slideLayout86.xml"/><Relationship Id="rId21" Type="http://schemas.openxmlformats.org/officeDocument/2006/relationships/image" Target="../media/image76.png"/><Relationship Id="rId34" Type="http://schemas.openxmlformats.org/officeDocument/2006/relationships/image" Target="../media/image83.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gif"/><Relationship Id="rId25" Type="http://schemas.openxmlformats.org/officeDocument/2006/relationships/slide" Target="slide32.xml"/><Relationship Id="rId33" Type="http://schemas.openxmlformats.org/officeDocument/2006/relationships/slide" Target="slide36.xml"/><Relationship Id="rId2" Type="http://schemas.openxmlformats.org/officeDocument/2006/relationships/audio" Target="../media/media2.wma"/><Relationship Id="rId16" Type="http://schemas.openxmlformats.org/officeDocument/2006/relationships/image" Target="../media/image72.png"/><Relationship Id="rId20" Type="http://schemas.openxmlformats.org/officeDocument/2006/relationships/image" Target="../media/image75.png"/><Relationship Id="rId29" Type="http://schemas.openxmlformats.org/officeDocument/2006/relationships/slide" Target="slide34.xml"/><Relationship Id="rId1" Type="http://schemas.microsoft.com/office/2007/relationships/media" Target="../media/media2.wma"/><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78.png"/><Relationship Id="rId32" Type="http://schemas.openxmlformats.org/officeDocument/2006/relationships/image" Target="../media/image82.png"/><Relationship Id="rId5" Type="http://schemas.openxmlformats.org/officeDocument/2006/relationships/image" Target="../media/image61.png"/><Relationship Id="rId15" Type="http://schemas.openxmlformats.org/officeDocument/2006/relationships/image" Target="../media/image71.gif"/><Relationship Id="rId23" Type="http://schemas.openxmlformats.org/officeDocument/2006/relationships/slide" Target="slide31.xml"/><Relationship Id="rId28" Type="http://schemas.openxmlformats.org/officeDocument/2006/relationships/image" Target="../media/image80.png"/><Relationship Id="rId10" Type="http://schemas.openxmlformats.org/officeDocument/2006/relationships/image" Target="../media/image66.png"/><Relationship Id="rId19" Type="http://schemas.openxmlformats.org/officeDocument/2006/relationships/image" Target="../media/image74.png"/><Relationship Id="rId31" Type="http://schemas.openxmlformats.org/officeDocument/2006/relationships/slide" Target="slide35.xml"/><Relationship Id="rId4" Type="http://schemas.openxmlformats.org/officeDocument/2006/relationships/audio" Target="../media/audio1.wav"/><Relationship Id="rId9" Type="http://schemas.openxmlformats.org/officeDocument/2006/relationships/image" Target="../media/image65.png"/><Relationship Id="rId14" Type="http://schemas.openxmlformats.org/officeDocument/2006/relationships/image" Target="../media/image70.gif"/><Relationship Id="rId22" Type="http://schemas.openxmlformats.org/officeDocument/2006/relationships/image" Target="../media/image77.jpeg"/><Relationship Id="rId27" Type="http://schemas.openxmlformats.org/officeDocument/2006/relationships/slide" Target="slide33.xml"/><Relationship Id="rId30" Type="http://schemas.openxmlformats.org/officeDocument/2006/relationships/image" Target="../media/image8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audio" Target="../media/audio2.wav"/><Relationship Id="rId1" Type="http://schemas.openxmlformats.org/officeDocument/2006/relationships/slideLayout" Target="../slideLayouts/slideLayout86.xml"/><Relationship Id="rId6" Type="http://schemas.openxmlformats.org/officeDocument/2006/relationships/image" Target="../media/image86.png"/><Relationship Id="rId5" Type="http://schemas.openxmlformats.org/officeDocument/2006/relationships/slide" Target="slide29.xml"/><Relationship Id="rId4" Type="http://schemas.openxmlformats.org/officeDocument/2006/relationships/image" Target="../media/image85.png"/><Relationship Id="rId9" Type="http://schemas.openxmlformats.org/officeDocument/2006/relationships/image" Target="../media/image89.png"/></Relationships>
</file>

<file path=ppt/slides/_rels/slide3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4.PNG"/><Relationship Id="rId7" Type="http://schemas.openxmlformats.org/officeDocument/2006/relationships/image" Target="../media/image91.png"/><Relationship Id="rId2" Type="http://schemas.openxmlformats.org/officeDocument/2006/relationships/audio" Target="../media/audio2.wav"/><Relationship Id="rId1" Type="http://schemas.openxmlformats.org/officeDocument/2006/relationships/slideLayout" Target="../slideLayouts/slideLayout86.xml"/><Relationship Id="rId6" Type="http://schemas.openxmlformats.org/officeDocument/2006/relationships/image" Target="../media/image90.png"/><Relationship Id="rId5" Type="http://schemas.openxmlformats.org/officeDocument/2006/relationships/image" Target="../media/image86.png"/><Relationship Id="rId4" Type="http://schemas.openxmlformats.org/officeDocument/2006/relationships/slide" Target="slide29.xml"/><Relationship Id="rId9" Type="http://schemas.openxmlformats.org/officeDocument/2006/relationships/image" Target="../media/image89.png"/></Relationships>
</file>

<file path=ppt/slides/_rels/slide3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PNG"/><Relationship Id="rId7" Type="http://schemas.openxmlformats.org/officeDocument/2006/relationships/image" Target="../media/image94.png"/><Relationship Id="rId2" Type="http://schemas.openxmlformats.org/officeDocument/2006/relationships/audio" Target="../media/audio2.wav"/><Relationship Id="rId1" Type="http://schemas.openxmlformats.org/officeDocument/2006/relationships/slideLayout" Target="../slideLayouts/slideLayout86.xml"/><Relationship Id="rId6" Type="http://schemas.openxmlformats.org/officeDocument/2006/relationships/image" Target="../media/image86.png"/><Relationship Id="rId5" Type="http://schemas.openxmlformats.org/officeDocument/2006/relationships/slide" Target="slide29.xml"/><Relationship Id="rId4" Type="http://schemas.openxmlformats.org/officeDocument/2006/relationships/image" Target="../media/image93.png"/><Relationship Id="rId9" Type="http://schemas.openxmlformats.org/officeDocument/2006/relationships/image" Target="../media/image95.png"/></Relationships>
</file>

<file path=ppt/slides/_rels/slide3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audio" Target="../media/audio2.wav"/><Relationship Id="rId1" Type="http://schemas.openxmlformats.org/officeDocument/2006/relationships/slideLayout" Target="../slideLayouts/slideLayout86.xml"/><Relationship Id="rId6" Type="http://schemas.openxmlformats.org/officeDocument/2006/relationships/image" Target="../media/image96.png"/><Relationship Id="rId5" Type="http://schemas.openxmlformats.org/officeDocument/2006/relationships/image" Target="../media/image86.png"/><Relationship Id="rId4" Type="http://schemas.openxmlformats.org/officeDocument/2006/relationships/slide" Target="slide29.xml"/></Relationships>
</file>

<file path=ppt/slides/_rels/slide3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audio" Target="../media/audio2.wav"/><Relationship Id="rId1" Type="http://schemas.openxmlformats.org/officeDocument/2006/relationships/slideLayout" Target="../slideLayouts/slideLayout86.xml"/><Relationship Id="rId6" Type="http://schemas.openxmlformats.org/officeDocument/2006/relationships/image" Target="../media/image97.png"/><Relationship Id="rId5" Type="http://schemas.openxmlformats.org/officeDocument/2006/relationships/image" Target="../media/image86.png"/><Relationship Id="rId4" Type="http://schemas.openxmlformats.org/officeDocument/2006/relationships/slide" Target="slide29.xml"/></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9.wmf"/><Relationship Id="rId3" Type="http://schemas.openxmlformats.org/officeDocument/2006/relationships/audio" Target="../media/audio2.wav"/><Relationship Id="rId7" Type="http://schemas.openxmlformats.org/officeDocument/2006/relationships/image" Target="../media/image86.png"/><Relationship Id="rId12" Type="http://schemas.openxmlformats.org/officeDocument/2006/relationships/oleObject" Target="../embeddings/oleObject14.bin"/><Relationship Id="rId2" Type="http://schemas.openxmlformats.org/officeDocument/2006/relationships/slideLayout" Target="../slideLayouts/slideLayout86.xml"/><Relationship Id="rId1" Type="http://schemas.openxmlformats.org/officeDocument/2006/relationships/vmlDrawing" Target="../drawings/vmlDrawing4.vml"/><Relationship Id="rId6" Type="http://schemas.openxmlformats.org/officeDocument/2006/relationships/slide" Target="slide29.xml"/><Relationship Id="rId11" Type="http://schemas.openxmlformats.org/officeDocument/2006/relationships/image" Target="../media/image98.wmf"/><Relationship Id="rId5" Type="http://schemas.openxmlformats.org/officeDocument/2006/relationships/image" Target="../media/image101.png"/><Relationship Id="rId15" Type="http://schemas.openxmlformats.org/officeDocument/2006/relationships/image" Target="../media/image100.wmf"/><Relationship Id="rId10" Type="http://schemas.openxmlformats.org/officeDocument/2006/relationships/oleObject" Target="../embeddings/oleObject13.bin"/><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slide" Target="slide1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0.emf"/><Relationship Id="rId3" Type="http://schemas.openxmlformats.org/officeDocument/2006/relationships/oleObject" Target="../embeddings/oleObject2.bin"/><Relationship Id="rId7" Type="http://schemas.openxmlformats.org/officeDocument/2006/relationships/image" Target="../media/image27.wmf"/><Relationship Id="rId12" Type="http://schemas.openxmlformats.org/officeDocument/2006/relationships/oleObject" Target="../embeddings/oleObject6.bin"/><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9.emf"/><Relationship Id="rId5" Type="http://schemas.openxmlformats.org/officeDocument/2006/relationships/image" Target="../media/image31.png"/><Relationship Id="rId10" Type="http://schemas.openxmlformats.org/officeDocument/2006/relationships/oleObject" Target="../embeddings/oleObject5.bin"/><Relationship Id="rId4" Type="http://schemas.openxmlformats.org/officeDocument/2006/relationships/image" Target="../media/image26.wmf"/><Relationship Id="rId9" Type="http://schemas.openxmlformats.org/officeDocument/2006/relationships/image" Target="../media/image28.wmf"/><Relationship Id="rId1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0664" y="9"/>
            <a:ext cx="12191999" cy="6857991"/>
          </a:xfrm>
          <a:prstGeom prst="rect">
            <a:avLst/>
          </a:prstGeom>
        </p:spPr>
      </p:pic>
      <p:sp>
        <p:nvSpPr>
          <p:cNvPr id="10" name="Hộp Văn bản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04293" y="2386625"/>
            <a:ext cx="3634282" cy="1015663"/>
          </a:xfrm>
          <a:prstGeom prst="rect">
            <a:avLst/>
          </a:prstGeom>
          <a:noFill/>
        </p:spPr>
        <p:txBody>
          <a:bodyPr wrap="square" rtlCol="0">
            <a:spAutoFit/>
          </a:bodyPr>
          <a:lstStyle/>
          <a:p>
            <a:pPr algn="ctr" defTabSz="914377">
              <a:spcAft>
                <a:spcPts val="600"/>
              </a:spcAft>
            </a:pPr>
            <a:r>
              <a:rPr lang="en-US" sz="6000" b="1">
                <a:solidFill>
                  <a:srgbClr val="C00000"/>
                </a:solidFill>
                <a:latin typeface="Times New Roman" panose="02020603050405020304" pitchFamily="18" charset="0"/>
                <a:cs typeface="Times New Roman" panose="02020603050405020304" pitchFamily="18" charset="0"/>
              </a:rPr>
              <a:t>TOÁN 9</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11" name="Hộp Văn bản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C00000"/>
                </a:solidFill>
                <a:latin typeface="Times New Roman" panose="02020603050405020304" pitchFamily="18" charset="0"/>
                <a:cs typeface="Times New Roman" panose="02020603050405020304" pitchFamily="18" charset="0"/>
              </a:rPr>
              <a:t>NĂM HỌC</a:t>
            </a:r>
            <a:r>
              <a:rPr lang="en-US" sz="4000" b="1">
                <a:solidFill>
                  <a:srgbClr val="C00000"/>
                </a:solidFill>
                <a:latin typeface="Times New Roman" panose="02020603050405020304" pitchFamily="18" charset="0"/>
                <a:cs typeface="Times New Roman" panose="02020603050405020304" pitchFamily="18" charset="0"/>
              </a:rPr>
              <a:t>: 2024 - 2025</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2" name="Hộp Văn bản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5A84F8C-0ABB-A3D8-A8A3-C7C7DE0C9483}"/>
              </a:ext>
            </a:extLst>
          </p:cNvPr>
          <p:cNvSpPr txBox="1"/>
          <p:nvPr/>
        </p:nvSpPr>
        <p:spPr>
          <a:xfrm>
            <a:off x="133350" y="4684437"/>
            <a:ext cx="5953509" cy="1538883"/>
          </a:xfrm>
          <a:prstGeom prst="rect">
            <a:avLst/>
          </a:prstGeom>
          <a:noFill/>
        </p:spPr>
        <p:txBody>
          <a:bodyPr wrap="square" rtlCol="0">
            <a:spAutoFit/>
          </a:bodyPr>
          <a:lstStyle/>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GVSB: </a:t>
            </a:r>
            <a:r>
              <a:rPr lang="en-US" sz="2800" b="1" dirty="0" err="1">
                <a:solidFill>
                  <a:srgbClr val="002060"/>
                </a:solidFill>
                <a:latin typeface="Times New Roman" panose="02020603050405020304" pitchFamily="18" charset="0"/>
                <a:cs typeface="Times New Roman" panose="02020603050405020304" pitchFamily="18" charset="0"/>
              </a:rPr>
              <a:t>Dương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Thùy</a:t>
            </a:r>
            <a:r>
              <a:rPr lang="en-US" sz="2800" b="1" dirty="0">
                <a:solidFill>
                  <a:srgbClr val="002060"/>
                </a:solidFill>
                <a:latin typeface="Times New Roman" panose="02020603050405020304" pitchFamily="18" charset="0"/>
                <a:cs typeface="Times New Roman" panose="02020603050405020304" pitchFamily="18" charset="0"/>
              </a:rPr>
              <a:t> Dung</a:t>
            </a:r>
          </a:p>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GVPB 1: Bùi Thanh </a:t>
            </a:r>
            <a:r>
              <a:rPr lang="en-US" sz="2800" b="1" dirty="0" err="1">
                <a:solidFill>
                  <a:srgbClr val="002060"/>
                </a:solidFill>
                <a:latin typeface="Times New Roman" panose="02020603050405020304" pitchFamily="18" charset="0"/>
                <a:cs typeface="Times New Roman" panose="02020603050405020304" pitchFamily="18" charset="0"/>
              </a:rPr>
              <a:t>Huyền</a:t>
            </a:r>
            <a:endParaRPr lang="en-US" sz="2800" b="1" dirty="0">
              <a:solidFill>
                <a:srgbClr val="002060"/>
              </a:solidFill>
              <a:latin typeface="Times New Roman" panose="02020603050405020304" pitchFamily="18" charset="0"/>
              <a:cs typeface="Times New Roman" panose="02020603050405020304" pitchFamily="18" charset="0"/>
            </a:endParaRPr>
          </a:p>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GVPB 2: </a:t>
            </a:r>
            <a:r>
              <a:rPr lang="en-US" sz="2800" b="1" dirty="0" err="1">
                <a:solidFill>
                  <a:srgbClr val="002060"/>
                </a:solidFill>
                <a:latin typeface="Times New Roman" panose="02020603050405020304" pitchFamily="18" charset="0"/>
                <a:cs typeface="Times New Roman" panose="02020603050405020304" pitchFamily="18" charset="0"/>
              </a:rPr>
              <a:t>Đào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Thịnh</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Hộp Văn bản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7617" y="175841"/>
            <a:ext cx="12188952" cy="1077218"/>
          </a:xfrm>
          <a:prstGeom prst="rect">
            <a:avLst/>
          </a:prstGeom>
          <a:noFill/>
        </p:spPr>
        <p:txBody>
          <a:bodyPr wrap="square" rtlCol="0">
            <a:spAutoFit/>
          </a:bodyPr>
          <a:lstStyle/>
          <a:p>
            <a:pPr defTabSz="914377"/>
            <a:r>
              <a:rPr lang="en-US" sz="3200" b="1">
                <a:solidFill>
                  <a:srgbClr val="C00000"/>
                </a:solidFill>
                <a:latin typeface="Times New Roman" panose="02020603050405020304" pitchFamily="18" charset="0"/>
                <a:cs typeface="Times New Roman" panose="02020603050405020304" pitchFamily="18" charset="0"/>
              </a:rPr>
              <a:t>PHÒNG GIÁO DỤC VÀ ĐÀO TẠO ………….</a:t>
            </a:r>
          </a:p>
          <a:p>
            <a:pPr defTabSz="914377"/>
            <a:r>
              <a:rPr lang="en-US" sz="3200" b="1">
                <a:solidFill>
                  <a:srgbClr val="C00000"/>
                </a:solidFill>
                <a:latin typeface="Times New Roman" panose="02020603050405020304" pitchFamily="18" charset="0"/>
                <a:cs typeface="Times New Roman" panose="02020603050405020304" pitchFamily="18" charset="0"/>
              </a:rPr>
              <a:t>TRƯỜNG TRUNG HỌC CƠ SỞ ………………</a:t>
            </a:r>
          </a:p>
        </p:txBody>
      </p:sp>
    </p:spTree>
    <p:extLst>
      <p:ext uri="{BB962C8B-B14F-4D97-AF65-F5344CB8AC3E}">
        <p14:creationId xmlns:p14="http://schemas.microsoft.com/office/powerpoint/2010/main" val="2143886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ID07 2024 T9 CD 06565+K4lPs7H94VUqPe2XwIsfPRnrXQE//QTEXxb8/8N4CNc6FpgZahzpTjFhMzSA7T/nHJa11DE8Ng2TP3iAmRczFlmslSuUNOgUeb6yRvs0="/>
          <p:cNvSpPr/>
          <p:nvPr/>
        </p:nvSpPr>
        <p:spPr>
          <a:xfrm>
            <a:off x="895108" y="916578"/>
            <a:ext cx="10429384" cy="1323439"/>
          </a:xfrm>
          <a:prstGeom prst="rect">
            <a:avLst/>
          </a:prstGeom>
        </p:spPr>
        <p:txBody>
          <a:bodyPr wrap="square">
            <a:spAutoFit/>
          </a:bodyPr>
          <a:lstStyle/>
          <a:p>
            <a:pPr algn="just">
              <a:spcBef>
                <a:spcPts val="300"/>
              </a:spcBef>
              <a:spcAft>
                <a:spcPts val="300"/>
              </a:spcAft>
            </a:pPr>
            <a:r>
              <a:rPr lang="nl-NL" sz="4000" b="1" dirty="0">
                <a:solidFill>
                  <a:srgbClr val="0000FF"/>
                </a:solidFill>
                <a:latin typeface="Times New Roman" panose="02020603050405020304" pitchFamily="18" charset="0"/>
                <a:ea typeface="Times New Roman" panose="02020603050405020304" pitchFamily="18" charset="0"/>
              </a:rPr>
              <a:t>Câu 2. Lấy 1 ví dụ về bất đẳng thức và chỉ ra vế trái, vế phải của bất đẳng thức đó.</a:t>
            </a:r>
            <a:endParaRPr lang="en-US" sz="4000" b="1" dirty="0">
              <a:effectLst/>
              <a:latin typeface="Times New Roman" panose="02020603050405020304" pitchFamily="18" charset="0"/>
              <a:ea typeface="Times New Roman" panose="02020603050405020304" pitchFamily="18" charset="0"/>
            </a:endParaRPr>
          </a:p>
        </p:txBody>
      </p:sp>
      <p:sp>
        <p:nvSpPr>
          <p:cNvPr id="3" name="Arrow: Left 2" descr="OPL20U25GSXzBJYl68kk8uQGfFKzs7yb1M4KJWUiLk6ZEvGF+qCIPSnY57AbBFCvTWID07 2024 T9 CD 06565+K4lPs7H94VUqPe2XwIsfPRnrXQE//QTEXxb8/8N4CNc6FpgZahzpTjFhMzSA7T/nHJa11DE8Ng2TP3iAmRczFlmslSuUNOgUeb6yRvs0=">
            <a:hlinkClick r:id="rId2" action="ppaction://hlinksldjump"/>
            <a:extLst>
              <a:ext uri="{FF2B5EF4-FFF2-40B4-BE49-F238E27FC236}">
                <a16:creationId xmlns:a16="http://schemas.microsoft.com/office/drawing/2014/main" id="{1C92A21B-1F66-3BDB-CE44-EAAC4DB6D7E7}"/>
              </a:ext>
            </a:extLst>
          </p:cNvPr>
          <p:cNvSpPr/>
          <p:nvPr/>
        </p:nvSpPr>
        <p:spPr>
          <a:xfrm>
            <a:off x="9781914" y="5314705"/>
            <a:ext cx="1284192" cy="889796"/>
          </a:xfrm>
          <a:prstGeom prst="leftArrow">
            <a:avLst/>
          </a:prstGeom>
          <a:solidFill>
            <a:srgbClr val="33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2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FD399D7-B745-4764-A65A-2AC3BA6D394B}"/>
              </a:ext>
            </a:extLst>
          </p:cNvPr>
          <p:cNvGrpSpPr/>
          <p:nvPr/>
        </p:nvGrpSpPr>
        <p:grpSpPr>
          <a:xfrm>
            <a:off x="1219200" y="1524000"/>
            <a:ext cx="9261231" cy="4766511"/>
            <a:chOff x="672431" y="776654"/>
            <a:chExt cx="5784752" cy="3733800"/>
          </a:xfrm>
          <a:solidFill>
            <a:srgbClr val="006600"/>
          </a:solidFill>
        </p:grpSpPr>
        <p:sp>
          <p:nvSpPr>
            <p:cNvPr id="6" name="Speech Bubble: Oval 5">
              <a:extLst>
                <a:ext uri="{FF2B5EF4-FFF2-40B4-BE49-F238E27FC236}">
                  <a16:creationId xmlns:a16="http://schemas.microsoft.com/office/drawing/2014/main" id="{46CEA684-9A8D-4C6E-8F9D-6E83CF57FB02}"/>
                </a:ext>
              </a:extLst>
            </p:cNvPr>
            <p:cNvSpPr/>
            <p:nvPr/>
          </p:nvSpPr>
          <p:spPr>
            <a:xfrm>
              <a:off x="672431" y="776654"/>
              <a:ext cx="5784752" cy="3733800"/>
            </a:xfrm>
            <a:prstGeom prst="wedgeEllipseCallout">
              <a:avLst>
                <a:gd name="adj1" fmla="val 43909"/>
                <a:gd name="adj2" fmla="val 63358"/>
              </a:avLst>
            </a:prstGeom>
            <a:grpFill/>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sz="3600" dirty="0">
                <a:solidFill>
                  <a:prstClr val="white"/>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293304-57FA-4175-9BFC-AF7D5A927F0D}"/>
                    </a:ext>
                  </a:extLst>
                </p:cNvPr>
                <p:cNvSpPr txBox="1"/>
                <p:nvPr/>
              </p:nvSpPr>
              <p:spPr>
                <a:xfrm>
                  <a:off x="1586342" y="1416565"/>
                  <a:ext cx="3865220" cy="2242172"/>
                </a:xfrm>
                <a:prstGeom prst="rect">
                  <a:avLst/>
                </a:prstGeom>
                <a:grpFill/>
              </p:spPr>
              <p:txBody>
                <a:bodyPr wrap="square">
                  <a:spAutoFit/>
                </a:bodyPr>
                <a:lstStyle/>
                <a:p>
                  <a:pPr algn="just" defTabSz="457200"/>
                  <a:r>
                    <a:rPr lang="vi-VN" sz="3600" dirty="0">
                      <a:solidFill>
                        <a:prstClr val="white"/>
                      </a:solidFill>
                      <a:latin typeface="Times New Roman" panose="02020603050405020304" pitchFamily="18" charset="0"/>
                      <a:ea typeface="Times New Roman" panose="02020603050405020304" pitchFamily="18" charset="0"/>
                    </a:rPr>
                    <a:t>Vậy khi </a:t>
                  </a:r>
                  <a:r>
                    <a:rPr lang="vi-VN"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hân</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vế</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thức</a:t>
                  </a:r>
                  <a14:m>
                    <m:oMath xmlns:m="http://schemas.openxmlformats.org/officeDocument/2006/math">
                      <m:r>
                        <a:rPr lang="en-US" sz="3600" i="1">
                          <a:solidFill>
                            <a:prstClr val="white"/>
                          </a:solidFill>
                          <a:latin typeface="Cambria Math" panose="02040503050406030204" pitchFamily="18" charset="0"/>
                          <a:ea typeface="Times New Roman" panose="02020603050405020304" pitchFamily="18" charset="0"/>
                        </a:rPr>
                        <m:t> −2 &lt; 3</m:t>
                      </m:r>
                    </m:oMath>
                  </a14:m>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c.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600" i="1">
                          <a:solidFill>
                            <a:prstClr val="white"/>
                          </a:solidFill>
                          <a:latin typeface="Cambria Math" panose="02040503050406030204" pitchFamily="18" charset="0"/>
                          <a:ea typeface="Times New Roman" panose="02020603050405020304" pitchFamily="18" charset="0"/>
                        </a:rPr>
                        <m:t>−2.</m:t>
                      </m:r>
                      <m:r>
                        <a:rPr lang="en-US" sz="3600" i="1">
                          <a:solidFill>
                            <a:prstClr val="white"/>
                          </a:solidFill>
                          <a:latin typeface="Cambria Math" panose="02040503050406030204" pitchFamily="18" charset="0"/>
                          <a:ea typeface="Times New Roman" panose="02020603050405020304" pitchFamily="18" charset="0"/>
                        </a:rPr>
                        <m:t>𝑐</m:t>
                      </m:r>
                      <m:r>
                        <a:rPr lang="en-US" sz="3600" i="1">
                          <a:solidFill>
                            <a:prstClr val="white"/>
                          </a:solidFill>
                          <a:latin typeface="Cambria Math" panose="02040503050406030204" pitchFamily="18" charset="0"/>
                          <a:ea typeface="Times New Roman" panose="02020603050405020304" pitchFamily="18" charset="0"/>
                        </a:rPr>
                        <m:t> &lt; 3.</m:t>
                      </m:r>
                      <m:r>
                        <a:rPr lang="en-US" sz="3600" i="1">
                          <a:solidFill>
                            <a:prstClr val="white"/>
                          </a:solidFill>
                          <a:latin typeface="Cambria Math" panose="02040503050406030204" pitchFamily="18" charset="0"/>
                          <a:ea typeface="Times New Roman" panose="02020603050405020304" pitchFamily="18" charset="0"/>
                        </a:rPr>
                        <m:t>𝑐</m:t>
                      </m:r>
                    </m:oMath>
                  </a14:m>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600" dirty="0">
                      <a:solidFill>
                        <a:prstClr val="white"/>
                      </a:solidFill>
                      <a:latin typeface="Calibri Light" panose="020F0302020204030204"/>
                      <a:ea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600" i="1">
                          <a:solidFill>
                            <a:prstClr val="white"/>
                          </a:solidFill>
                          <a:latin typeface="Cambria Math" panose="02040503050406030204" pitchFamily="18" charset="0"/>
                          <a:ea typeface="Times New Roman" panose="02020603050405020304" pitchFamily="18" charset="0"/>
                        </a:rPr>
                        <m:t>𝑐</m:t>
                      </m:r>
                    </m:oMath>
                  </a14:m>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7" name="TextBox 6">
                  <a:extLst>
                    <a:ext uri="{FF2B5EF4-FFF2-40B4-BE49-F238E27FC236}">
                      <a16:creationId xmlns:a16="http://schemas.microsoft.com/office/drawing/2014/main" id="{6A293304-57FA-4175-9BFC-AF7D5A927F0D}"/>
                    </a:ext>
                  </a:extLst>
                </p:cNvPr>
                <p:cNvSpPr txBox="1">
                  <a:spLocks noRot="1" noChangeAspect="1" noMove="1" noResize="1" noEditPoints="1" noAdjustHandles="1" noChangeArrowheads="1" noChangeShapeType="1" noTextEdit="1"/>
                </p:cNvSpPr>
                <p:nvPr/>
              </p:nvSpPr>
              <p:spPr>
                <a:xfrm>
                  <a:off x="1586342" y="1416565"/>
                  <a:ext cx="3865220" cy="2242172"/>
                </a:xfrm>
                <a:prstGeom prst="rect">
                  <a:avLst/>
                </a:prstGeom>
                <a:blipFill>
                  <a:blip r:embed="rId4"/>
                  <a:stretch>
                    <a:fillRect l="-2956" t="-3404" r="-3054" b="-6809"/>
                  </a:stretch>
                </a:blipFill>
              </p:spPr>
              <p:txBody>
                <a:bodyPr/>
                <a:lstStyle/>
                <a:p>
                  <a:r>
                    <a:rPr lang="en-US">
                      <a:noFill/>
                    </a:rPr>
                    <a:t> </a:t>
                  </a:r>
                </a:p>
              </p:txBody>
            </p:sp>
          </mc:Fallback>
        </mc:AlternateContent>
      </p:grpSp>
      <p:pic>
        <p:nvPicPr>
          <p:cNvPr id="18436"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6045E22-C805-4EDB-840D-637A27A9E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3136" y="4022122"/>
            <a:ext cx="2812143" cy="2362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D3F3ACF-8795-41CA-AE24-E591B389E1CE}"/>
              </a:ext>
            </a:extLst>
          </p:cNvPr>
          <p:cNvSpPr/>
          <p:nvPr/>
        </p:nvSpPr>
        <p:spPr>
          <a:xfrm>
            <a:off x="660612" y="607990"/>
            <a:ext cx="11089436" cy="892299"/>
          </a:xfrm>
          <a:prstGeom prst="roundRect">
            <a:avLst/>
          </a:prstGeom>
          <a:solidFill>
            <a:srgbClr val="006600"/>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457200"/>
            <a:r>
              <a:rPr lang="en-US" sz="3400" b="1" dirty="0" err="1">
                <a:solidFill>
                  <a:prstClr val="white"/>
                </a:solidFill>
                <a:latin typeface="Times New Roman" panose="02020603050405020304" pitchFamily="18" charset="0"/>
                <a:cs typeface="Times New Roman" panose="02020603050405020304" pitchFamily="18" charset="0"/>
              </a:rPr>
              <a:t>Câu</a:t>
            </a:r>
            <a:r>
              <a:rPr lang="en-US" sz="3400" b="1" dirty="0">
                <a:solidFill>
                  <a:prstClr val="white"/>
                </a:solidFill>
                <a:latin typeface="Times New Roman" panose="02020603050405020304" pitchFamily="18" charset="0"/>
                <a:cs typeface="Times New Roman" panose="02020603050405020304" pitchFamily="18" charset="0"/>
              </a:rPr>
              <a:t> 3: </a:t>
            </a:r>
            <a:r>
              <a:rPr lang="en-US" sz="3400" b="1" dirty="0" err="1">
                <a:solidFill>
                  <a:prstClr val="white"/>
                </a:solidFill>
                <a:latin typeface="Times New Roman" panose="02020603050405020304" pitchFamily="18" charset="0"/>
                <a:cs typeface="Times New Roman" panose="02020603050405020304" pitchFamily="18" charset="0"/>
              </a:rPr>
              <a:t>Nhắc</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lại</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tính</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chất</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liên</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hệ</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giữa</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thứ</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tự</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và</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phép</a:t>
            </a:r>
            <a:r>
              <a:rPr lang="en-US" sz="3400" b="1" dirty="0">
                <a:solidFill>
                  <a:prstClr val="white"/>
                </a:solidFill>
                <a:latin typeface="Times New Roman" panose="02020603050405020304" pitchFamily="18" charset="0"/>
                <a:cs typeface="Times New Roman" panose="02020603050405020304" pitchFamily="18" charset="0"/>
              </a:rPr>
              <a:t> </a:t>
            </a:r>
            <a:r>
              <a:rPr lang="en-US" sz="3400" b="1" dirty="0" err="1">
                <a:solidFill>
                  <a:prstClr val="white"/>
                </a:solidFill>
                <a:latin typeface="Times New Roman" panose="02020603050405020304" pitchFamily="18" charset="0"/>
                <a:cs typeface="Times New Roman" panose="02020603050405020304" pitchFamily="18" charset="0"/>
              </a:rPr>
              <a:t>cộng</a:t>
            </a:r>
            <a:r>
              <a:rPr lang="en-US" sz="3400" b="1" dirty="0">
                <a:solidFill>
                  <a:prstClr val="white"/>
                </a:solidFill>
                <a:latin typeface="Times New Roman" panose="02020603050405020304" pitchFamily="18" charset="0"/>
                <a:cs typeface="Times New Roman" panose="02020603050405020304" pitchFamily="18" charset="0"/>
              </a:rPr>
              <a:t>.</a:t>
            </a:r>
          </a:p>
        </p:txBody>
      </p:sp>
      <p:sp>
        <p:nvSpPr>
          <p:cNvPr id="2" name="Arrow: Left 1" descr="OPL20U25GSXzBJYl68kk8uQGfFKzs7yb1M4KJWUiLk6ZEvGF+qCIPSnY57AbBFCvTWID07 2024 T9 CD 06565+K4lPs7H94VUqPe2XwIsfPRnrXQE//QTEXxb8/8N4CNc6FpgZahzpTjFhMzSA7T/nHJa11DE8Ng2TP3iAmRczFlmslSuUNOgUeb6yRvs0=">
            <a:hlinkClick r:id="rId6" action="ppaction://hlinksldjump"/>
            <a:extLst>
              <a:ext uri="{FF2B5EF4-FFF2-40B4-BE49-F238E27FC236}">
                <a16:creationId xmlns:a16="http://schemas.microsoft.com/office/drawing/2014/main" id="{3FACF0FE-176D-44FB-B613-E0CA955DBB99}"/>
              </a:ext>
            </a:extLst>
          </p:cNvPr>
          <p:cNvSpPr/>
          <p:nvPr/>
        </p:nvSpPr>
        <p:spPr>
          <a:xfrm>
            <a:off x="660612" y="5494526"/>
            <a:ext cx="1284192" cy="889796"/>
          </a:xfrm>
          <a:prstGeom prst="leftArrow">
            <a:avLst/>
          </a:prstGeom>
          <a:solidFill>
            <a:srgbClr val="33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527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A293304-57FA-4175-9BFC-AF7D5A927F0D}"/>
              </a:ext>
            </a:extLst>
          </p:cNvPr>
          <p:cNvSpPr txBox="1"/>
          <p:nvPr/>
        </p:nvSpPr>
        <p:spPr>
          <a:xfrm>
            <a:off x="1170433" y="1207005"/>
            <a:ext cx="9107423" cy="2862322"/>
          </a:xfrm>
          <a:prstGeom prst="rect">
            <a:avLst/>
          </a:prstGeom>
          <a:solidFill>
            <a:srgbClr val="006600"/>
          </a:solidFill>
        </p:spPr>
        <p:txBody>
          <a:bodyPr wrap="square">
            <a:spAutoFit/>
          </a:bodyPr>
          <a:lstStyle/>
          <a:p>
            <a:pPr algn="just" defTabSz="457200"/>
            <a:r>
              <a:rPr lang="nl-NL" sz="3600" dirty="0">
                <a:solidFill>
                  <a:schemeClr val="bg1"/>
                </a:solidFill>
                <a:latin typeface="Times New Roman" panose="02020603050405020304" pitchFamily="18" charset="0"/>
                <a:ea typeface="Times New Roman" panose="02020603050405020304" pitchFamily="18" charset="0"/>
              </a:rPr>
              <a:t>Vậy khi nhân cả hai vế của bất đẳng thức với cùng một số bất kì ta được bất đẳng thức mới cùng hay ngược chiều với bất đẳng thức ban đầu. Và cùng hay ngược chiều trong trường hợp nào, ta cùng nghiên cứu bài học ngày hôm nay</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218"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1857" y="3778614"/>
            <a:ext cx="2991997" cy="239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94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dirty="0" err="1">
                <a:solidFill>
                  <a:srgbClr val="FFFF00"/>
                </a:solidFill>
                <a:latin typeface="Times New Roman" panose="02020603050405020304" pitchFamily="18" charset="0"/>
                <a:ea typeface="Times New Roman" panose="02020603050405020304" pitchFamily="18" charset="0"/>
              </a:rPr>
              <a:t>Bài</a:t>
            </a:r>
            <a:r>
              <a:rPr lang="en-US" sz="28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7954" y="54493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260455" y="844399"/>
            <a:ext cx="5241235" cy="78528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C0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HÌNH THÀNH KIẾN THỨC</a:t>
            </a:r>
          </a:p>
        </p:txBody>
      </p:sp>
      <p:sp>
        <p:nvSpPr>
          <p:cNvPr id="7"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429675" y="1719546"/>
            <a:ext cx="8758288" cy="10847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300"/>
              </a:spcBef>
              <a:spcAft>
                <a:spcPts val="300"/>
              </a:spcAft>
              <a:buNone/>
            </a:pPr>
            <a:r>
              <a:rPr lang="nl-NL" sz="3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Biết tính chất liên hệ giữa thứ tự và phép cộng, thứ tự và phép nhân</a:t>
            </a:r>
            <a:r>
              <a:rPr lang="en-US" sz="32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70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8A251AB-B1DC-4349-8085-3D00D2065725}"/>
              </a:ext>
            </a:extLst>
          </p:cNvPr>
          <p:cNvSpPr/>
          <p:nvPr/>
        </p:nvSpPr>
        <p:spPr>
          <a:xfrm>
            <a:off x="1676930" y="234836"/>
            <a:ext cx="9452961" cy="614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KĨ THUẬT MẢNH GHÉP</a:t>
            </a:r>
          </a:p>
        </p:txBody>
      </p:sp>
      <p:sp>
        <p:nvSpPr>
          <p:cNvPr id="14" name="Rectangle: Rounded Corners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D9AAE59-4161-B7ED-41E6-6088983A0B4D}"/>
              </a:ext>
            </a:extLst>
          </p:cNvPr>
          <p:cNvSpPr/>
          <p:nvPr/>
        </p:nvSpPr>
        <p:spPr>
          <a:xfrm>
            <a:off x="3424356" y="838604"/>
            <a:ext cx="5783605" cy="614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Vòng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chuyên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63E2F2D-79F7-A543-9B0A-95F0FA5CA5E3}"/>
              </a:ext>
            </a:extLst>
          </p:cNvPr>
          <p:cNvSpPr/>
          <p:nvPr/>
        </p:nvSpPr>
        <p:spPr>
          <a:xfrm>
            <a:off x="694315" y="5472657"/>
            <a:ext cx="2923528" cy="1314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hđ3, vd4, vd5</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3A3E25C-4522-61D7-4C10-9EACCD51D880}"/>
              </a:ext>
            </a:extLst>
          </p:cNvPr>
          <p:cNvSpPr/>
          <p:nvPr/>
        </p:nvSpPr>
        <p:spPr>
          <a:xfrm>
            <a:off x="3823677" y="5452088"/>
            <a:ext cx="2396799" cy="13143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3,4: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hđ4, vd6</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BAF7B9B-7A0E-43B9-1D22-06218C3A7443}"/>
              </a:ext>
            </a:extLst>
          </p:cNvPr>
          <p:cNvSpPr/>
          <p:nvPr/>
        </p:nvSpPr>
        <p:spPr>
          <a:xfrm>
            <a:off x="6594318" y="5431519"/>
            <a:ext cx="2689346" cy="13554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5,6: </a:t>
            </a:r>
          </a:p>
          <a:p>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hđ5, vd7</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711DF6A-8006-56F1-4FED-4FA7EF578C4F}"/>
              </a:ext>
            </a:extLst>
          </p:cNvPr>
          <p:cNvPicPr>
            <a:picLocks noChangeAspect="1"/>
          </p:cNvPicPr>
          <p:nvPr/>
        </p:nvPicPr>
        <p:blipFill>
          <a:blip r:embed="rId2"/>
          <a:stretch>
            <a:fillRect/>
          </a:stretch>
        </p:blipFill>
        <p:spPr>
          <a:xfrm>
            <a:off x="833256" y="3557662"/>
            <a:ext cx="2005953" cy="1640236"/>
          </a:xfrm>
          <a:prstGeom prst="rect">
            <a:avLst/>
          </a:prstGeom>
        </p:spPr>
      </p:pic>
      <p:pic>
        <p:nvPicPr>
          <p:cNvPr id="12" name="Picture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D28C7E5-1A6A-8A88-FAA1-DC35CE554A47}"/>
              </a:ext>
            </a:extLst>
          </p:cNvPr>
          <p:cNvPicPr>
            <a:picLocks noChangeAspect="1"/>
          </p:cNvPicPr>
          <p:nvPr/>
        </p:nvPicPr>
        <p:blipFill>
          <a:blip r:embed="rId3"/>
          <a:stretch>
            <a:fillRect/>
          </a:stretch>
        </p:blipFill>
        <p:spPr>
          <a:xfrm>
            <a:off x="4146396" y="3099910"/>
            <a:ext cx="2425758" cy="1597895"/>
          </a:xfrm>
          <a:prstGeom prst="rect">
            <a:avLst/>
          </a:prstGeom>
        </p:spPr>
      </p:pic>
      <p:sp>
        <p:nvSpPr>
          <p:cNvPr id="16" name="Arrow: Right 1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C4F6CB3-17EC-ADC7-5EBE-1493A6838B5B}"/>
              </a:ext>
            </a:extLst>
          </p:cNvPr>
          <p:cNvSpPr/>
          <p:nvPr/>
        </p:nvSpPr>
        <p:spPr>
          <a:xfrm>
            <a:off x="2748952" y="4079550"/>
            <a:ext cx="1230893" cy="732118"/>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800" dirty="0">
              <a:solidFill>
                <a:prstClr val="white"/>
              </a:solidFill>
              <a:latin typeface="Times New Roman" panose="02020603050405020304" pitchFamily="18" charset="0"/>
              <a:cs typeface="Times New Roman" panose="02020603050405020304" pitchFamily="18" charset="0"/>
            </a:endParaRPr>
          </a:p>
        </p:txBody>
      </p:sp>
      <p:grpSp>
        <p:nvGrpSpPr>
          <p:cNvPr id="3" name="Group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8E0BF04-03E9-821F-C43C-132642BD5B72}"/>
              </a:ext>
            </a:extLst>
          </p:cNvPr>
          <p:cNvGrpSpPr/>
          <p:nvPr/>
        </p:nvGrpSpPr>
        <p:grpSpPr>
          <a:xfrm>
            <a:off x="2048671" y="1834202"/>
            <a:ext cx="7159290" cy="1633519"/>
            <a:chOff x="5450724" y="829721"/>
            <a:chExt cx="6553819" cy="1233107"/>
          </a:xfrm>
        </p:grpSpPr>
        <p:grpSp>
          <p:nvGrpSpPr>
            <p:cNvPr id="11" name="Group 10">
              <a:extLst>
                <a:ext uri="{FF2B5EF4-FFF2-40B4-BE49-F238E27FC236}">
                  <a16:creationId xmlns:a16="http://schemas.microsoft.com/office/drawing/2014/main" id="{A4B1A670-7D4F-83CE-9BC6-1C7137F58739}"/>
                </a:ext>
              </a:extLst>
            </p:cNvPr>
            <p:cNvGrpSpPr/>
            <p:nvPr/>
          </p:nvGrpSpPr>
          <p:grpSpPr>
            <a:xfrm>
              <a:off x="5603424" y="921317"/>
              <a:ext cx="1261357" cy="1086373"/>
              <a:chOff x="6099419" y="1061488"/>
              <a:chExt cx="1868748" cy="1589078"/>
            </a:xfrm>
            <a:solidFill>
              <a:schemeClr val="accent2">
                <a:lumMod val="75000"/>
              </a:schemeClr>
            </a:solidFill>
          </p:grpSpPr>
          <p:sp>
            <p:nvSpPr>
              <p:cNvPr id="34" name="Oval 33">
                <a:extLst>
                  <a:ext uri="{FF2B5EF4-FFF2-40B4-BE49-F238E27FC236}">
                    <a16:creationId xmlns:a16="http://schemas.microsoft.com/office/drawing/2014/main" id="{F9722981-5778-6D52-7C14-FE1D86F92906}"/>
                  </a:ext>
                </a:extLst>
              </p:cNvPr>
              <p:cNvSpPr/>
              <p:nvPr/>
            </p:nvSpPr>
            <p:spPr>
              <a:xfrm>
                <a:off x="6113407" y="1762370"/>
                <a:ext cx="1025772" cy="88819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332B34CA-5310-C996-E596-D997810D7802}"/>
                  </a:ext>
                </a:extLst>
              </p:cNvPr>
              <p:cNvSpPr/>
              <p:nvPr/>
            </p:nvSpPr>
            <p:spPr>
              <a:xfrm>
                <a:off x="6915982" y="1102692"/>
                <a:ext cx="1052185" cy="88819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2D9E314C-3C61-17E2-5030-25B845B9878C}"/>
                  </a:ext>
                </a:extLst>
              </p:cNvPr>
              <p:cNvSpPr/>
              <p:nvPr/>
            </p:nvSpPr>
            <p:spPr>
              <a:xfrm>
                <a:off x="6099419" y="1061488"/>
                <a:ext cx="1052185" cy="88819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B41FD2CB-D835-1CF2-DF9D-EB80E124E561}"/>
                  </a:ext>
                </a:extLst>
              </p:cNvPr>
              <p:cNvSpPr/>
              <p:nvPr/>
            </p:nvSpPr>
            <p:spPr>
              <a:xfrm>
                <a:off x="6928406" y="1762371"/>
                <a:ext cx="1025770" cy="88819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DC20203D-4858-E402-9670-C31D3FAD2D05}"/>
                </a:ext>
              </a:extLst>
            </p:cNvPr>
            <p:cNvGrpSpPr/>
            <p:nvPr/>
          </p:nvGrpSpPr>
          <p:grpSpPr>
            <a:xfrm>
              <a:off x="7441800" y="941795"/>
              <a:ext cx="1058611" cy="1086373"/>
              <a:chOff x="6249606" y="1061488"/>
              <a:chExt cx="1568374" cy="1589078"/>
            </a:xfrm>
            <a:solidFill>
              <a:schemeClr val="accent1">
                <a:lumMod val="75000"/>
              </a:schemeClr>
            </a:solidFill>
          </p:grpSpPr>
          <p:sp>
            <p:nvSpPr>
              <p:cNvPr id="30" name="Oval 29">
                <a:extLst>
                  <a:ext uri="{FF2B5EF4-FFF2-40B4-BE49-F238E27FC236}">
                    <a16:creationId xmlns:a16="http://schemas.microsoft.com/office/drawing/2014/main" id="{06D75B2E-E925-39BD-D9F0-A2A1CCA262D4}"/>
                  </a:ext>
                </a:extLst>
              </p:cNvPr>
              <p:cNvSpPr/>
              <p:nvPr/>
            </p:nvSpPr>
            <p:spPr>
              <a:xfrm>
                <a:off x="6249606" y="1762370"/>
                <a:ext cx="889573" cy="88819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509A727A-DD83-6D66-5E8D-2A4E7A12889D}"/>
                  </a:ext>
                </a:extLst>
              </p:cNvPr>
              <p:cNvSpPr/>
              <p:nvPr/>
            </p:nvSpPr>
            <p:spPr>
              <a:xfrm>
                <a:off x="6915983" y="1102692"/>
                <a:ext cx="889573" cy="88819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F9C444D2-7DD0-64BA-6403-B35892768ED8}"/>
                  </a:ext>
                </a:extLst>
              </p:cNvPr>
              <p:cNvSpPr/>
              <p:nvPr/>
            </p:nvSpPr>
            <p:spPr>
              <a:xfrm>
                <a:off x="6262030" y="1061488"/>
                <a:ext cx="889573" cy="88819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F4DE63B9-0E2F-F6BE-546E-A41543FF11C5}"/>
                  </a:ext>
                </a:extLst>
              </p:cNvPr>
              <p:cNvSpPr/>
              <p:nvPr/>
            </p:nvSpPr>
            <p:spPr>
              <a:xfrm>
                <a:off x="6928407" y="1762371"/>
                <a:ext cx="889573" cy="88819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9CF4662-AAF1-97C0-24C1-079494E61100}"/>
                </a:ext>
              </a:extLst>
            </p:cNvPr>
            <p:cNvGrpSpPr/>
            <p:nvPr/>
          </p:nvGrpSpPr>
          <p:grpSpPr>
            <a:xfrm>
              <a:off x="9146120" y="929453"/>
              <a:ext cx="1261359" cy="1086373"/>
              <a:chOff x="6099416" y="1061488"/>
              <a:chExt cx="1868753" cy="1589078"/>
            </a:xfrm>
            <a:solidFill>
              <a:schemeClr val="accent4">
                <a:lumMod val="75000"/>
              </a:schemeClr>
            </a:solidFill>
          </p:grpSpPr>
          <p:sp>
            <p:nvSpPr>
              <p:cNvPr id="24" name="Oval 23">
                <a:extLst>
                  <a:ext uri="{FF2B5EF4-FFF2-40B4-BE49-F238E27FC236}">
                    <a16:creationId xmlns:a16="http://schemas.microsoft.com/office/drawing/2014/main" id="{6375D542-19D4-7FA4-220A-558F047F550E}"/>
                  </a:ext>
                </a:extLst>
              </p:cNvPr>
              <p:cNvSpPr/>
              <p:nvPr/>
            </p:nvSpPr>
            <p:spPr>
              <a:xfrm>
                <a:off x="6099416" y="1762370"/>
                <a:ext cx="1039763" cy="88819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E1CACE69-794D-EFEB-31A0-5C08BDDCB37F}"/>
                  </a:ext>
                </a:extLst>
              </p:cNvPr>
              <p:cNvSpPr/>
              <p:nvPr/>
            </p:nvSpPr>
            <p:spPr>
              <a:xfrm>
                <a:off x="6915983" y="1102692"/>
                <a:ext cx="889573" cy="88819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0D7173D4-AAF0-8A8F-0030-587473028EC5}"/>
                  </a:ext>
                </a:extLst>
              </p:cNvPr>
              <p:cNvSpPr/>
              <p:nvPr/>
            </p:nvSpPr>
            <p:spPr>
              <a:xfrm>
                <a:off x="6183274" y="1061488"/>
                <a:ext cx="968329" cy="88819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6A05C0E0-F2E3-23EB-4D94-D1EAD8385930}"/>
                  </a:ext>
                </a:extLst>
              </p:cNvPr>
              <p:cNvSpPr/>
              <p:nvPr/>
            </p:nvSpPr>
            <p:spPr>
              <a:xfrm>
                <a:off x="6928408" y="1762371"/>
                <a:ext cx="1039761" cy="88819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grpSp>
        <p:sp>
          <p:nvSpPr>
            <p:cNvPr id="19" name="Rectangle: Rounded Corners 18">
              <a:extLst>
                <a:ext uri="{FF2B5EF4-FFF2-40B4-BE49-F238E27FC236}">
                  <a16:creationId xmlns:a16="http://schemas.microsoft.com/office/drawing/2014/main" id="{D8E952BB-CBA9-C067-92A5-97A74FE7DDA1}"/>
                </a:ext>
              </a:extLst>
            </p:cNvPr>
            <p:cNvSpPr/>
            <p:nvPr/>
          </p:nvSpPr>
          <p:spPr>
            <a:xfrm>
              <a:off x="5450724" y="829721"/>
              <a:ext cx="6553819" cy="123310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prstClr val="white"/>
                </a:solidFill>
                <a:latin typeface="Times New Roman" panose="02020603050405020304" pitchFamily="18" charset="0"/>
                <a:cs typeface="Times New Roman" panose="02020603050405020304" pitchFamily="18" charset="0"/>
              </a:endParaRPr>
            </a:p>
          </p:txBody>
        </p:sp>
      </p:grpSp>
      <p:sp>
        <p:nvSpPr>
          <p:cNvPr id="18" name="Rectangle: Rounded Corners 1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E6EED1-A4CD-A45A-6DC7-47F08B9D3C34}"/>
              </a:ext>
            </a:extLst>
          </p:cNvPr>
          <p:cNvSpPr/>
          <p:nvPr/>
        </p:nvSpPr>
        <p:spPr>
          <a:xfrm>
            <a:off x="6649607" y="3928220"/>
            <a:ext cx="1726543" cy="86388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7B891A5F-3385-D145-3488-638EAF5AD702}"/>
              </a:ext>
            </a:extLst>
          </p:cNvPr>
          <p:cNvSpPr/>
          <p:nvPr/>
        </p:nvSpPr>
        <p:spPr>
          <a:xfrm>
            <a:off x="8416441" y="3498854"/>
            <a:ext cx="3719772" cy="8638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đồ</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duy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tranh</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38" name="Rectangle: Rounded Corners 37">
            <a:extLst>
              <a:ext uri="{FF2B5EF4-FFF2-40B4-BE49-F238E27FC236}">
                <a16:creationId xmlns:a16="http://schemas.microsoft.com/office/drawing/2014/main" id="{3388A2FC-13D6-C84E-68EC-E0FA893F0307}"/>
              </a:ext>
            </a:extLst>
          </p:cNvPr>
          <p:cNvSpPr/>
          <p:nvPr/>
        </p:nvSpPr>
        <p:spPr>
          <a:xfrm>
            <a:off x="8416441" y="4505366"/>
            <a:ext cx="3719771" cy="8638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vở</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ghi</a:t>
            </a: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phiếu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tập</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39" name="Rectangle: Rounded Corners 38">
            <a:extLst>
              <a:ext uri="{FF2B5EF4-FFF2-40B4-BE49-F238E27FC236}">
                <a16:creationId xmlns:a16="http://schemas.microsoft.com/office/drawing/2014/main" id="{22A19B3E-A2B2-ECE3-B5DF-E3E4619E1230}"/>
              </a:ext>
            </a:extLst>
          </p:cNvPr>
          <p:cNvSpPr/>
          <p:nvPr/>
        </p:nvSpPr>
        <p:spPr>
          <a:xfrm>
            <a:off x="3713914" y="4788119"/>
            <a:ext cx="2880404" cy="5111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prstClr val="black"/>
                </a:solidFill>
                <a:latin typeface="Times New Roman" panose="02020603050405020304" pitchFamily="18" charset="0"/>
                <a:cs typeface="Times New Roman" panose="02020603050405020304" pitchFamily="18" charset="0"/>
              </a:rPr>
              <a:t>Dạy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40" name="Oval 39">
            <a:extLst>
              <a:ext uri="{FF2B5EF4-FFF2-40B4-BE49-F238E27FC236}">
                <a16:creationId xmlns:a16="http://schemas.microsoft.com/office/drawing/2014/main" id="{2D9E314C-3C61-17E2-5030-25B845B9878C}"/>
              </a:ext>
            </a:extLst>
          </p:cNvPr>
          <p:cNvSpPr/>
          <p:nvPr/>
        </p:nvSpPr>
        <p:spPr>
          <a:xfrm>
            <a:off x="3140948" y="2305867"/>
            <a:ext cx="766272" cy="80438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42" name="Oval 41">
            <a:extLst>
              <a:ext uri="{FF2B5EF4-FFF2-40B4-BE49-F238E27FC236}">
                <a16:creationId xmlns:a16="http://schemas.microsoft.com/office/drawing/2014/main" id="{F9C444D2-7DD0-64BA-6403-B35892768ED8}"/>
              </a:ext>
            </a:extLst>
          </p:cNvPr>
          <p:cNvSpPr/>
          <p:nvPr/>
        </p:nvSpPr>
        <p:spPr>
          <a:xfrm>
            <a:off x="5046413" y="2294641"/>
            <a:ext cx="742848" cy="80438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43" name="Oval 42">
            <a:extLst>
              <a:ext uri="{FF2B5EF4-FFF2-40B4-BE49-F238E27FC236}">
                <a16:creationId xmlns:a16="http://schemas.microsoft.com/office/drawing/2014/main" id="{0D7173D4-AAF0-8A8F-0030-587473028EC5}"/>
              </a:ext>
            </a:extLst>
          </p:cNvPr>
          <p:cNvSpPr/>
          <p:nvPr/>
        </p:nvSpPr>
        <p:spPr>
          <a:xfrm>
            <a:off x="7090360" y="2326207"/>
            <a:ext cx="788981" cy="8043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62602" y="5390095"/>
            <a:ext cx="225920" cy="523220"/>
          </a:xfrm>
          <a:prstGeom prst="rect">
            <a:avLst/>
          </a:prstGeom>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45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Vertical)">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9"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8A251AB-B1DC-4349-8085-3D00D2065725}"/>
              </a:ext>
            </a:extLst>
          </p:cNvPr>
          <p:cNvSpPr/>
          <p:nvPr/>
        </p:nvSpPr>
        <p:spPr>
          <a:xfrm>
            <a:off x="2464592" y="249955"/>
            <a:ext cx="7729538" cy="614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KĨ THUẬT MẢNH GHÉP</a:t>
            </a:r>
          </a:p>
        </p:txBody>
      </p:sp>
      <p:sp>
        <p:nvSpPr>
          <p:cNvPr id="14" name="Rectangle: Rounded Corners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D9AAE59-4161-B7ED-41E6-6088983A0B4D}"/>
              </a:ext>
            </a:extLst>
          </p:cNvPr>
          <p:cNvSpPr/>
          <p:nvPr/>
        </p:nvSpPr>
        <p:spPr>
          <a:xfrm>
            <a:off x="626071" y="1271005"/>
            <a:ext cx="4729163" cy="614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Vòng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chuyên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gia</a:t>
            </a:r>
            <a:endParaRPr lang="en-US" sz="4000" b="1" dirty="0">
              <a:solidFill>
                <a:schemeClr val="tx1"/>
              </a:solidFill>
              <a:latin typeface="Times New Roman" panose="02020603050405020304" pitchFamily="18" charset="0"/>
              <a:cs typeface="Times New Roman" panose="02020603050405020304" pitchFamily="18" charset="0"/>
            </a:endParaRPr>
          </a:p>
        </p:txBody>
      </p:sp>
      <p:grpSp>
        <p:nvGrpSpPr>
          <p:cNvPr id="3" name="Group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8E0BF04-03E9-821F-C43C-132642BD5B72}"/>
              </a:ext>
            </a:extLst>
          </p:cNvPr>
          <p:cNvGrpSpPr/>
          <p:nvPr/>
        </p:nvGrpSpPr>
        <p:grpSpPr>
          <a:xfrm>
            <a:off x="1614320" y="2566035"/>
            <a:ext cx="9430081" cy="1657668"/>
            <a:chOff x="5450724" y="811491"/>
            <a:chExt cx="6553819" cy="1251337"/>
          </a:xfrm>
        </p:grpSpPr>
        <p:grpSp>
          <p:nvGrpSpPr>
            <p:cNvPr id="11" name="Group 10">
              <a:extLst>
                <a:ext uri="{FF2B5EF4-FFF2-40B4-BE49-F238E27FC236}">
                  <a16:creationId xmlns:a16="http://schemas.microsoft.com/office/drawing/2014/main" id="{A4B1A670-7D4F-83CE-9BC6-1C7137F58739}"/>
                </a:ext>
              </a:extLst>
            </p:cNvPr>
            <p:cNvGrpSpPr/>
            <p:nvPr/>
          </p:nvGrpSpPr>
          <p:grpSpPr>
            <a:xfrm>
              <a:off x="5704791" y="811491"/>
              <a:ext cx="962172" cy="1250214"/>
              <a:chOff x="6249606" y="900842"/>
              <a:chExt cx="1425496" cy="1828734"/>
            </a:xfrm>
            <a:solidFill>
              <a:schemeClr val="accent2">
                <a:lumMod val="75000"/>
              </a:schemeClr>
            </a:solidFill>
          </p:grpSpPr>
          <p:sp>
            <p:nvSpPr>
              <p:cNvPr id="34" name="Oval 33">
                <a:extLst>
                  <a:ext uri="{FF2B5EF4-FFF2-40B4-BE49-F238E27FC236}">
                    <a16:creationId xmlns:a16="http://schemas.microsoft.com/office/drawing/2014/main" id="{F9722981-5778-6D52-7C14-FE1D86F92906}"/>
                  </a:ext>
                </a:extLst>
              </p:cNvPr>
              <p:cNvSpPr/>
              <p:nvPr/>
            </p:nvSpPr>
            <p:spPr>
              <a:xfrm>
                <a:off x="6249606" y="1762370"/>
                <a:ext cx="889573" cy="88819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4</a:t>
                </a:r>
              </a:p>
            </p:txBody>
          </p:sp>
          <p:sp>
            <p:nvSpPr>
              <p:cNvPr id="35" name="Oval 34">
                <a:extLst>
                  <a:ext uri="{FF2B5EF4-FFF2-40B4-BE49-F238E27FC236}">
                    <a16:creationId xmlns:a16="http://schemas.microsoft.com/office/drawing/2014/main" id="{332B34CA-5310-C996-E596-D997810D7802}"/>
                  </a:ext>
                </a:extLst>
              </p:cNvPr>
              <p:cNvSpPr/>
              <p:nvPr/>
            </p:nvSpPr>
            <p:spPr>
              <a:xfrm>
                <a:off x="6756606" y="900842"/>
                <a:ext cx="889573" cy="88819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2</a:t>
                </a:r>
              </a:p>
            </p:txBody>
          </p:sp>
          <p:sp>
            <p:nvSpPr>
              <p:cNvPr id="36" name="Oval 35">
                <a:extLst>
                  <a:ext uri="{FF2B5EF4-FFF2-40B4-BE49-F238E27FC236}">
                    <a16:creationId xmlns:a16="http://schemas.microsoft.com/office/drawing/2014/main" id="{2D9E314C-3C61-17E2-5030-25B845B9878C}"/>
                  </a:ext>
                </a:extLst>
              </p:cNvPr>
              <p:cNvSpPr/>
              <p:nvPr/>
            </p:nvSpPr>
            <p:spPr>
              <a:xfrm>
                <a:off x="6262030" y="1061488"/>
                <a:ext cx="889573" cy="88819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1</a:t>
                </a:r>
              </a:p>
            </p:txBody>
          </p:sp>
          <p:sp>
            <p:nvSpPr>
              <p:cNvPr id="37" name="Oval 36">
                <a:extLst>
                  <a:ext uri="{FF2B5EF4-FFF2-40B4-BE49-F238E27FC236}">
                    <a16:creationId xmlns:a16="http://schemas.microsoft.com/office/drawing/2014/main" id="{B41FD2CB-D835-1CF2-DF9D-EB80E124E561}"/>
                  </a:ext>
                </a:extLst>
              </p:cNvPr>
              <p:cNvSpPr/>
              <p:nvPr/>
            </p:nvSpPr>
            <p:spPr>
              <a:xfrm>
                <a:off x="6785529" y="1841381"/>
                <a:ext cx="889573" cy="88819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5</a:t>
                </a:r>
              </a:p>
            </p:txBody>
          </p:sp>
        </p:grpSp>
        <p:grpSp>
          <p:nvGrpSpPr>
            <p:cNvPr id="13" name="Group 12">
              <a:extLst>
                <a:ext uri="{FF2B5EF4-FFF2-40B4-BE49-F238E27FC236}">
                  <a16:creationId xmlns:a16="http://schemas.microsoft.com/office/drawing/2014/main" id="{DC20203D-4858-E402-9670-C31D3FAD2D05}"/>
                </a:ext>
              </a:extLst>
            </p:cNvPr>
            <p:cNvGrpSpPr/>
            <p:nvPr/>
          </p:nvGrpSpPr>
          <p:grpSpPr>
            <a:xfrm>
              <a:off x="7441801" y="941795"/>
              <a:ext cx="1066997" cy="1086373"/>
              <a:chOff x="6249606" y="1061488"/>
              <a:chExt cx="1580798" cy="1589078"/>
            </a:xfrm>
            <a:solidFill>
              <a:schemeClr val="accent1">
                <a:lumMod val="75000"/>
              </a:schemeClr>
            </a:solidFill>
          </p:grpSpPr>
          <p:sp>
            <p:nvSpPr>
              <p:cNvPr id="30" name="Oval 29">
                <a:extLst>
                  <a:ext uri="{FF2B5EF4-FFF2-40B4-BE49-F238E27FC236}">
                    <a16:creationId xmlns:a16="http://schemas.microsoft.com/office/drawing/2014/main" id="{06D75B2E-E925-39BD-D9F0-A2A1CCA262D4}"/>
                  </a:ext>
                </a:extLst>
              </p:cNvPr>
              <p:cNvSpPr/>
              <p:nvPr/>
            </p:nvSpPr>
            <p:spPr>
              <a:xfrm>
                <a:off x="6249606" y="1762370"/>
                <a:ext cx="889573" cy="88819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5</a:t>
                </a:r>
              </a:p>
            </p:txBody>
          </p:sp>
          <p:sp>
            <p:nvSpPr>
              <p:cNvPr id="31" name="Oval 30">
                <a:extLst>
                  <a:ext uri="{FF2B5EF4-FFF2-40B4-BE49-F238E27FC236}">
                    <a16:creationId xmlns:a16="http://schemas.microsoft.com/office/drawing/2014/main" id="{509A727A-DD83-6D66-5E8D-2A4E7A12889D}"/>
                  </a:ext>
                </a:extLst>
              </p:cNvPr>
              <p:cNvSpPr/>
              <p:nvPr/>
            </p:nvSpPr>
            <p:spPr>
              <a:xfrm>
                <a:off x="6940831" y="1084638"/>
                <a:ext cx="889573" cy="88819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3</a:t>
                </a:r>
              </a:p>
            </p:txBody>
          </p:sp>
          <p:sp>
            <p:nvSpPr>
              <p:cNvPr id="32" name="Oval 31">
                <a:extLst>
                  <a:ext uri="{FF2B5EF4-FFF2-40B4-BE49-F238E27FC236}">
                    <a16:creationId xmlns:a16="http://schemas.microsoft.com/office/drawing/2014/main" id="{F9C444D2-7DD0-64BA-6403-B35892768ED8}"/>
                  </a:ext>
                </a:extLst>
              </p:cNvPr>
              <p:cNvSpPr/>
              <p:nvPr/>
            </p:nvSpPr>
            <p:spPr>
              <a:xfrm>
                <a:off x="6262030" y="1061488"/>
                <a:ext cx="889573" cy="88819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2</a:t>
                </a:r>
              </a:p>
            </p:txBody>
          </p:sp>
          <p:sp>
            <p:nvSpPr>
              <p:cNvPr id="33" name="Oval 32">
                <a:extLst>
                  <a:ext uri="{FF2B5EF4-FFF2-40B4-BE49-F238E27FC236}">
                    <a16:creationId xmlns:a16="http://schemas.microsoft.com/office/drawing/2014/main" id="{F4DE63B9-0E2F-F6BE-546E-A41543FF11C5}"/>
                  </a:ext>
                </a:extLst>
              </p:cNvPr>
              <p:cNvSpPr/>
              <p:nvPr/>
            </p:nvSpPr>
            <p:spPr>
              <a:xfrm>
                <a:off x="6928407" y="1762371"/>
                <a:ext cx="889573" cy="88819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4</a:t>
                </a:r>
              </a:p>
            </p:txBody>
          </p:sp>
        </p:grpSp>
        <p:grpSp>
          <p:nvGrpSpPr>
            <p:cNvPr id="15" name="Group 14">
              <a:extLst>
                <a:ext uri="{FF2B5EF4-FFF2-40B4-BE49-F238E27FC236}">
                  <a16:creationId xmlns:a16="http://schemas.microsoft.com/office/drawing/2014/main" id="{49CF4662-AAF1-97C0-24C1-079494E61100}"/>
                </a:ext>
              </a:extLst>
            </p:cNvPr>
            <p:cNvGrpSpPr/>
            <p:nvPr/>
          </p:nvGrpSpPr>
          <p:grpSpPr>
            <a:xfrm>
              <a:off x="9247494" y="929453"/>
              <a:ext cx="1058611" cy="1086373"/>
              <a:chOff x="6249606" y="1061488"/>
              <a:chExt cx="1568374" cy="1589078"/>
            </a:xfrm>
            <a:solidFill>
              <a:schemeClr val="accent4">
                <a:lumMod val="75000"/>
              </a:schemeClr>
            </a:solidFill>
          </p:grpSpPr>
          <p:sp>
            <p:nvSpPr>
              <p:cNvPr id="24" name="Oval 23">
                <a:extLst>
                  <a:ext uri="{FF2B5EF4-FFF2-40B4-BE49-F238E27FC236}">
                    <a16:creationId xmlns:a16="http://schemas.microsoft.com/office/drawing/2014/main" id="{6375D542-19D4-7FA4-220A-558F047F550E}"/>
                  </a:ext>
                </a:extLst>
              </p:cNvPr>
              <p:cNvSpPr/>
              <p:nvPr/>
            </p:nvSpPr>
            <p:spPr>
              <a:xfrm>
                <a:off x="6249606" y="1762370"/>
                <a:ext cx="889573" cy="88819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5</a:t>
                </a:r>
              </a:p>
            </p:txBody>
          </p:sp>
          <p:sp>
            <p:nvSpPr>
              <p:cNvPr id="25" name="Oval 24">
                <a:extLst>
                  <a:ext uri="{FF2B5EF4-FFF2-40B4-BE49-F238E27FC236}">
                    <a16:creationId xmlns:a16="http://schemas.microsoft.com/office/drawing/2014/main" id="{E1CACE69-794D-EFEB-31A0-5C08BDDCB37F}"/>
                  </a:ext>
                </a:extLst>
              </p:cNvPr>
              <p:cNvSpPr/>
              <p:nvPr/>
            </p:nvSpPr>
            <p:spPr>
              <a:xfrm>
                <a:off x="6915983" y="1102692"/>
                <a:ext cx="889573" cy="88819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3</a:t>
                </a:r>
              </a:p>
            </p:txBody>
          </p:sp>
          <p:sp>
            <p:nvSpPr>
              <p:cNvPr id="26" name="Oval 25">
                <a:extLst>
                  <a:ext uri="{FF2B5EF4-FFF2-40B4-BE49-F238E27FC236}">
                    <a16:creationId xmlns:a16="http://schemas.microsoft.com/office/drawing/2014/main" id="{0D7173D4-AAF0-8A8F-0030-587473028EC5}"/>
                  </a:ext>
                </a:extLst>
              </p:cNvPr>
              <p:cNvSpPr/>
              <p:nvPr/>
            </p:nvSpPr>
            <p:spPr>
              <a:xfrm>
                <a:off x="6262030" y="1061488"/>
                <a:ext cx="889573" cy="88819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2</a:t>
                </a:r>
              </a:p>
            </p:txBody>
          </p:sp>
          <p:sp>
            <p:nvSpPr>
              <p:cNvPr id="27" name="Oval 26">
                <a:extLst>
                  <a:ext uri="{FF2B5EF4-FFF2-40B4-BE49-F238E27FC236}">
                    <a16:creationId xmlns:a16="http://schemas.microsoft.com/office/drawing/2014/main" id="{6A05C0E0-F2E3-23EB-4D94-D1EAD8385930}"/>
                  </a:ext>
                </a:extLst>
              </p:cNvPr>
              <p:cNvSpPr/>
              <p:nvPr/>
            </p:nvSpPr>
            <p:spPr>
              <a:xfrm>
                <a:off x="6928407" y="1762371"/>
                <a:ext cx="889573" cy="88819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4</a:t>
                </a:r>
              </a:p>
            </p:txBody>
          </p:sp>
        </p:grpSp>
        <p:grpSp>
          <p:nvGrpSpPr>
            <p:cNvPr id="17" name="Group 16">
              <a:extLst>
                <a:ext uri="{FF2B5EF4-FFF2-40B4-BE49-F238E27FC236}">
                  <a16:creationId xmlns:a16="http://schemas.microsoft.com/office/drawing/2014/main" id="{983556A3-3B44-522E-E7F2-1CFD187B791A}"/>
                </a:ext>
              </a:extLst>
            </p:cNvPr>
            <p:cNvGrpSpPr/>
            <p:nvPr/>
          </p:nvGrpSpPr>
          <p:grpSpPr>
            <a:xfrm>
              <a:off x="10878487" y="901284"/>
              <a:ext cx="1058611" cy="1086373"/>
              <a:chOff x="6249606" y="1061488"/>
              <a:chExt cx="1568374" cy="1589078"/>
            </a:xfrm>
            <a:solidFill>
              <a:srgbClr val="7030A0"/>
            </a:solidFill>
          </p:grpSpPr>
          <p:sp>
            <p:nvSpPr>
              <p:cNvPr id="20" name="Oval 19">
                <a:extLst>
                  <a:ext uri="{FF2B5EF4-FFF2-40B4-BE49-F238E27FC236}">
                    <a16:creationId xmlns:a16="http://schemas.microsoft.com/office/drawing/2014/main" id="{4EE85CFB-290A-80A8-A0CF-60F0059D37D3}"/>
                  </a:ext>
                </a:extLst>
              </p:cNvPr>
              <p:cNvSpPr/>
              <p:nvPr/>
            </p:nvSpPr>
            <p:spPr>
              <a:xfrm>
                <a:off x="6249606" y="1762370"/>
                <a:ext cx="889573" cy="888195"/>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4</a:t>
                </a:r>
              </a:p>
            </p:txBody>
          </p:sp>
          <p:sp>
            <p:nvSpPr>
              <p:cNvPr id="21" name="Oval 20">
                <a:extLst>
                  <a:ext uri="{FF2B5EF4-FFF2-40B4-BE49-F238E27FC236}">
                    <a16:creationId xmlns:a16="http://schemas.microsoft.com/office/drawing/2014/main" id="{AAF55545-4FA3-3FBD-08F7-1A3C191939B9}"/>
                  </a:ext>
                </a:extLst>
              </p:cNvPr>
              <p:cNvSpPr/>
              <p:nvPr/>
            </p:nvSpPr>
            <p:spPr>
              <a:xfrm>
                <a:off x="6915983" y="1102692"/>
                <a:ext cx="889573" cy="888194"/>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2</a:t>
                </a:r>
              </a:p>
            </p:txBody>
          </p:sp>
          <p:sp>
            <p:nvSpPr>
              <p:cNvPr id="22" name="Oval 21">
                <a:extLst>
                  <a:ext uri="{FF2B5EF4-FFF2-40B4-BE49-F238E27FC236}">
                    <a16:creationId xmlns:a16="http://schemas.microsoft.com/office/drawing/2014/main" id="{31ABB5B3-4301-59FA-FBCC-298675A19225}"/>
                  </a:ext>
                </a:extLst>
              </p:cNvPr>
              <p:cNvSpPr/>
              <p:nvPr/>
            </p:nvSpPr>
            <p:spPr>
              <a:xfrm>
                <a:off x="6262030" y="1061488"/>
                <a:ext cx="889573" cy="888195"/>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1</a:t>
                </a:r>
              </a:p>
            </p:txBody>
          </p:sp>
          <p:sp>
            <p:nvSpPr>
              <p:cNvPr id="23" name="Oval 22">
                <a:extLst>
                  <a:ext uri="{FF2B5EF4-FFF2-40B4-BE49-F238E27FC236}">
                    <a16:creationId xmlns:a16="http://schemas.microsoft.com/office/drawing/2014/main" id="{B53E8A4D-F551-A819-1F4C-9CF5B5A3916E}"/>
                  </a:ext>
                </a:extLst>
              </p:cNvPr>
              <p:cNvSpPr/>
              <p:nvPr/>
            </p:nvSpPr>
            <p:spPr>
              <a:xfrm>
                <a:off x="6928407" y="1762371"/>
                <a:ext cx="889573" cy="888195"/>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3</a:t>
                </a:r>
              </a:p>
            </p:txBody>
          </p:sp>
        </p:grpSp>
        <p:sp>
          <p:nvSpPr>
            <p:cNvPr id="19" name="Rectangle: Rounded Corners 18">
              <a:extLst>
                <a:ext uri="{FF2B5EF4-FFF2-40B4-BE49-F238E27FC236}">
                  <a16:creationId xmlns:a16="http://schemas.microsoft.com/office/drawing/2014/main" id="{D8E952BB-CBA9-C067-92A5-97A74FE7DDA1}"/>
                </a:ext>
              </a:extLst>
            </p:cNvPr>
            <p:cNvSpPr/>
            <p:nvPr/>
          </p:nvSpPr>
          <p:spPr>
            <a:xfrm>
              <a:off x="5450724" y="829721"/>
              <a:ext cx="6553819" cy="123310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grpSp>
      <p:sp>
        <p:nvSpPr>
          <p:cNvPr id="18" name="Rectangle: Rounded Corners 1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FACA920-DB9C-B964-265C-DF0D57D03F27}"/>
              </a:ext>
            </a:extLst>
          </p:cNvPr>
          <p:cNvSpPr/>
          <p:nvPr/>
        </p:nvSpPr>
        <p:spPr>
          <a:xfrm>
            <a:off x="6725973" y="1256231"/>
            <a:ext cx="4729163" cy="614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Vòng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mảnh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ghép</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29" name="Rectangle: Rounded Corners 2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92262D5-7233-651E-879B-AEEABE878A6B}"/>
              </a:ext>
            </a:extLst>
          </p:cNvPr>
          <p:cNvSpPr/>
          <p:nvPr/>
        </p:nvSpPr>
        <p:spPr>
          <a:xfrm>
            <a:off x="3878533" y="4971072"/>
            <a:ext cx="4247770" cy="94722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Đánh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số</a:t>
            </a:r>
            <a:r>
              <a:rPr lang="en-US" sz="3600" b="1" dirty="0">
                <a:solidFill>
                  <a:schemeClr val="tx1"/>
                </a:solidFill>
                <a:latin typeface="Times New Roman" panose="02020603050405020304" pitchFamily="18" charset="0"/>
                <a:cs typeface="Times New Roman" panose="02020603050405020304" pitchFamily="18" charset="0"/>
              </a:rPr>
              <a:t>/</a:t>
            </a:r>
            <a:r>
              <a:rPr lang="en-US" sz="3600" b="1" dirty="0" err="1">
                <a:solidFill>
                  <a:schemeClr val="tx1"/>
                </a:solidFill>
                <a:latin typeface="Times New Roman" panose="02020603050405020304" pitchFamily="18" charset="0"/>
                <a:cs typeface="Times New Roman" panose="02020603050405020304" pitchFamily="18" charset="0"/>
              </a:rPr>
              <a:t>màu</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8" name="Arrow: Right 3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392F676-7603-585F-4BA9-F20B0AA4230C}"/>
              </a:ext>
            </a:extLst>
          </p:cNvPr>
          <p:cNvSpPr/>
          <p:nvPr/>
        </p:nvSpPr>
        <p:spPr>
          <a:xfrm>
            <a:off x="5570442" y="1413315"/>
            <a:ext cx="934963" cy="48505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pic>
        <p:nvPicPr>
          <p:cNvPr id="39" name="Picture 3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66F0D0B-FE47-9313-2F22-BCB26138F596}"/>
              </a:ext>
            </a:extLst>
          </p:cNvPr>
          <p:cNvPicPr>
            <a:picLocks noChangeAspect="1"/>
          </p:cNvPicPr>
          <p:nvPr/>
        </p:nvPicPr>
        <p:blipFill>
          <a:blip r:embed="rId2"/>
          <a:stretch>
            <a:fillRect/>
          </a:stretch>
        </p:blipFill>
        <p:spPr>
          <a:xfrm>
            <a:off x="131618" y="0"/>
            <a:ext cx="810838" cy="865707"/>
          </a:xfrm>
          <a:prstGeom prst="rect">
            <a:avLst/>
          </a:prstGeom>
        </p:spPr>
      </p:pic>
      <p:sp>
        <p:nvSpPr>
          <p:cNvPr id="4" name="Oval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0B83C97-823C-0EBA-2256-99036BCD4E9E}"/>
              </a:ext>
            </a:extLst>
          </p:cNvPr>
          <p:cNvSpPr/>
          <p:nvPr/>
        </p:nvSpPr>
        <p:spPr>
          <a:xfrm>
            <a:off x="2795429" y="3026498"/>
            <a:ext cx="766272" cy="80438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3</a:t>
            </a:r>
          </a:p>
        </p:txBody>
      </p:sp>
      <p:sp>
        <p:nvSpPr>
          <p:cNvPr id="5" name="Oval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1176025-0422-06A2-B0D5-F6A40130D6D3}"/>
              </a:ext>
            </a:extLst>
          </p:cNvPr>
          <p:cNvSpPr/>
          <p:nvPr/>
        </p:nvSpPr>
        <p:spPr>
          <a:xfrm>
            <a:off x="4131924" y="3080470"/>
            <a:ext cx="742848" cy="80438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1</a:t>
            </a:r>
          </a:p>
        </p:txBody>
      </p:sp>
      <p:sp>
        <p:nvSpPr>
          <p:cNvPr id="6" name="Oval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3371357E-0DE1-78F0-B91C-B535CA2461CD}"/>
              </a:ext>
            </a:extLst>
          </p:cNvPr>
          <p:cNvSpPr/>
          <p:nvPr/>
        </p:nvSpPr>
        <p:spPr>
          <a:xfrm>
            <a:off x="6744841" y="3046838"/>
            <a:ext cx="788981" cy="8043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solidFill>
                  <a:prstClr val="black"/>
                </a:solidFill>
                <a:latin typeface="Times New Roman" panose="02020603050405020304" pitchFamily="18" charset="0"/>
                <a:cs typeface="Times New Roman" panose="02020603050405020304" pitchFamily="18" charset="0"/>
              </a:rPr>
              <a:t>1</a:t>
            </a:r>
          </a:p>
        </p:txBody>
      </p:sp>
      <p:sp>
        <p:nvSpPr>
          <p:cNvPr id="8" name="Oval 7">
            <a:extLst>
              <a:ext uri="{FF2B5EF4-FFF2-40B4-BE49-F238E27FC236}">
                <a16:creationId xmlns:a16="http://schemas.microsoft.com/office/drawing/2014/main" id="{8A34106F-7A58-E743-A8B0-25E70F825497}"/>
              </a:ext>
            </a:extLst>
          </p:cNvPr>
          <p:cNvSpPr/>
          <p:nvPr/>
        </p:nvSpPr>
        <p:spPr>
          <a:xfrm>
            <a:off x="8955890" y="2998851"/>
            <a:ext cx="863952" cy="804386"/>
          </a:xfrm>
          <a:prstGeom prst="ellipse">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37152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8A251AB-B1DC-4349-8085-3D00D2065725}"/>
              </a:ext>
            </a:extLst>
          </p:cNvPr>
          <p:cNvSpPr/>
          <p:nvPr/>
        </p:nvSpPr>
        <p:spPr>
          <a:xfrm>
            <a:off x="2800917" y="37695"/>
            <a:ext cx="6646549" cy="614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KĨ THUẬT MẢNH GHÉP</a:t>
            </a:r>
          </a:p>
        </p:txBody>
      </p:sp>
      <p:sp>
        <p:nvSpPr>
          <p:cNvPr id="14" name="Rectangle: Rounded Corners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D9AAE59-4161-B7ED-41E6-6088983A0B4D}"/>
              </a:ext>
            </a:extLst>
          </p:cNvPr>
          <p:cNvSpPr/>
          <p:nvPr/>
        </p:nvSpPr>
        <p:spPr>
          <a:xfrm>
            <a:off x="4090913" y="652058"/>
            <a:ext cx="4066558" cy="614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Vòng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mảnh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ghép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63E2F2D-79F7-A543-9B0A-95F0FA5CA5E3}"/>
              </a:ext>
            </a:extLst>
          </p:cNvPr>
          <p:cNvSpPr/>
          <p:nvPr/>
        </p:nvSpPr>
        <p:spPr>
          <a:xfrm>
            <a:off x="1304838" y="5496055"/>
            <a:ext cx="1598247" cy="86431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err="1">
                <a:solidFill>
                  <a:prstClr val="white"/>
                </a:solidFill>
                <a:latin typeface="Arial" panose="020B0604020202020204" pitchFamily="34" charset="0"/>
                <a:cs typeface="Arial" panose="020B0604020202020204" pitchFamily="34" charset="0"/>
              </a:rPr>
              <a:t>Bàn</a:t>
            </a:r>
            <a:r>
              <a:rPr lang="en-US" sz="2800" dirty="0">
                <a:solidFill>
                  <a:prstClr val="white"/>
                </a:solidFill>
                <a:latin typeface="Arial" panose="020B0604020202020204" pitchFamily="34" charset="0"/>
                <a:cs typeface="Arial" panose="020B0604020202020204" pitchFamily="34" charset="0"/>
              </a:rPr>
              <a:t> 1</a:t>
            </a:r>
          </a:p>
        </p:txBody>
      </p:sp>
      <p:sp>
        <p:nvSpPr>
          <p:cNvPr id="5" name="Rectangle: Rounded Corners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3A3E25C-4522-61D7-4C10-9EACCD51D880}"/>
              </a:ext>
            </a:extLst>
          </p:cNvPr>
          <p:cNvSpPr/>
          <p:nvPr/>
        </p:nvSpPr>
        <p:spPr>
          <a:xfrm>
            <a:off x="3567379" y="5470667"/>
            <a:ext cx="1598248" cy="86431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prstClr val="white"/>
                </a:solidFill>
                <a:latin typeface="Arial" panose="020B0604020202020204" pitchFamily="34" charset="0"/>
                <a:cs typeface="Arial" panose="020B0604020202020204" pitchFamily="34" charset="0"/>
              </a:rPr>
              <a:t>Bàn</a:t>
            </a:r>
            <a:r>
              <a:rPr lang="en-US" sz="2800" dirty="0">
                <a:solidFill>
                  <a:prstClr val="white"/>
                </a:solidFill>
                <a:latin typeface="Arial" panose="020B0604020202020204" pitchFamily="34" charset="0"/>
                <a:cs typeface="Arial" panose="020B0604020202020204" pitchFamily="34" charset="0"/>
              </a:rPr>
              <a:t> 2</a:t>
            </a:r>
          </a:p>
        </p:txBody>
      </p:sp>
      <p:sp>
        <p:nvSpPr>
          <p:cNvPr id="6" name="Rectangle: Rounded Corners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BAF7B9B-7A0E-43B9-1D22-06218C3A7443}"/>
              </a:ext>
            </a:extLst>
          </p:cNvPr>
          <p:cNvSpPr/>
          <p:nvPr/>
        </p:nvSpPr>
        <p:spPr>
          <a:xfrm>
            <a:off x="6300066" y="5424338"/>
            <a:ext cx="1598248" cy="86431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err="1">
                <a:solidFill>
                  <a:prstClr val="white"/>
                </a:solidFill>
                <a:latin typeface="Arial" panose="020B0604020202020204" pitchFamily="34" charset="0"/>
                <a:cs typeface="Arial" panose="020B0604020202020204" pitchFamily="34" charset="0"/>
              </a:rPr>
              <a:t>Bàn</a:t>
            </a:r>
            <a:r>
              <a:rPr lang="en-US" sz="2800" dirty="0">
                <a:solidFill>
                  <a:prstClr val="white"/>
                </a:solidFill>
                <a:latin typeface="Arial" panose="020B0604020202020204" pitchFamily="34" charset="0"/>
                <a:cs typeface="Arial" panose="020B0604020202020204" pitchFamily="34" charset="0"/>
              </a:rPr>
              <a:t> 3</a:t>
            </a:r>
          </a:p>
        </p:txBody>
      </p:sp>
      <p:sp>
        <p:nvSpPr>
          <p:cNvPr id="7" name="Rectangle: Rounded Corners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8B4D8B5-922A-7D08-9620-A9799084A1CD}"/>
              </a:ext>
            </a:extLst>
          </p:cNvPr>
          <p:cNvSpPr/>
          <p:nvPr/>
        </p:nvSpPr>
        <p:spPr>
          <a:xfrm>
            <a:off x="9046676" y="5390967"/>
            <a:ext cx="1681007" cy="864318"/>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prstClr val="white"/>
                </a:solidFill>
                <a:latin typeface="Arial" panose="020B0604020202020204" pitchFamily="34" charset="0"/>
                <a:cs typeface="Arial" panose="020B0604020202020204" pitchFamily="34" charset="0"/>
              </a:rPr>
              <a:t>Bàn</a:t>
            </a:r>
            <a:r>
              <a:rPr lang="en-US" sz="2800" dirty="0">
                <a:solidFill>
                  <a:prstClr val="white"/>
                </a:solidFill>
                <a:latin typeface="Arial" panose="020B0604020202020204" pitchFamily="34" charset="0"/>
                <a:cs typeface="Arial" panose="020B0604020202020204" pitchFamily="34" charset="0"/>
              </a:rPr>
              <a:t> 4</a:t>
            </a:r>
          </a:p>
        </p:txBody>
      </p:sp>
      <p:cxnSp>
        <p:nvCxnSpPr>
          <p:cNvPr id="11" name="Straight Arrow Connector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007B860-EACE-BFF9-03E6-735BA52D7DF4}"/>
              </a:ext>
            </a:extLst>
          </p:cNvPr>
          <p:cNvCxnSpPr>
            <a:cxnSpLocks/>
            <a:endCxn id="22" idx="0"/>
          </p:cNvCxnSpPr>
          <p:nvPr/>
        </p:nvCxnSpPr>
        <p:spPr>
          <a:xfrm>
            <a:off x="2209352" y="2259475"/>
            <a:ext cx="1847" cy="19623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CCAB236-EEB0-FCE2-92BE-CBDA1F137AA1}"/>
              </a:ext>
            </a:extLst>
          </p:cNvPr>
          <p:cNvCxnSpPr>
            <a:cxnSpLocks/>
          </p:cNvCxnSpPr>
          <p:nvPr/>
        </p:nvCxnSpPr>
        <p:spPr>
          <a:xfrm flipH="1">
            <a:off x="2336205" y="3257031"/>
            <a:ext cx="5286074" cy="11188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Oval 2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9E0311A-DFD8-A17A-7C8D-A5C165DCF760}"/>
              </a:ext>
            </a:extLst>
          </p:cNvPr>
          <p:cNvSpPr/>
          <p:nvPr/>
        </p:nvSpPr>
        <p:spPr>
          <a:xfrm>
            <a:off x="1644831" y="4221807"/>
            <a:ext cx="1132736" cy="112430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Arial" panose="020B0604020202020204" pitchFamily="34" charset="0"/>
                <a:cs typeface="Arial" panose="020B0604020202020204" pitchFamily="34" charset="0"/>
              </a:rPr>
              <a:t>Số</a:t>
            </a:r>
            <a:r>
              <a:rPr lang="en-US" sz="2800" b="1" dirty="0">
                <a:solidFill>
                  <a:sysClr val="windowText" lastClr="000000"/>
                </a:solidFill>
                <a:latin typeface="Arial" panose="020B0604020202020204" pitchFamily="34" charset="0"/>
                <a:cs typeface="Arial" panose="020B0604020202020204" pitchFamily="34" charset="0"/>
              </a:rPr>
              <a:t> 1</a:t>
            </a:r>
          </a:p>
        </p:txBody>
      </p:sp>
      <p:sp>
        <p:nvSpPr>
          <p:cNvPr id="24" name="Oval 2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09ABFF6-775B-1A91-819E-4292A2EBCA90}"/>
              </a:ext>
            </a:extLst>
          </p:cNvPr>
          <p:cNvSpPr/>
          <p:nvPr/>
        </p:nvSpPr>
        <p:spPr>
          <a:xfrm>
            <a:off x="3963117" y="4191176"/>
            <a:ext cx="1132736" cy="10732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Arial" panose="020B0604020202020204" pitchFamily="34" charset="0"/>
                <a:cs typeface="Arial" panose="020B0604020202020204" pitchFamily="34" charset="0"/>
              </a:rPr>
              <a:t>Số</a:t>
            </a:r>
            <a:r>
              <a:rPr lang="en-US" sz="2800" b="1" dirty="0">
                <a:solidFill>
                  <a:sysClr val="windowText" lastClr="000000"/>
                </a:solidFill>
                <a:latin typeface="Arial" panose="020B0604020202020204" pitchFamily="34" charset="0"/>
                <a:cs typeface="Arial" panose="020B0604020202020204" pitchFamily="34" charset="0"/>
              </a:rPr>
              <a:t> 2</a:t>
            </a:r>
          </a:p>
        </p:txBody>
      </p:sp>
      <p:sp>
        <p:nvSpPr>
          <p:cNvPr id="25" name="Oval 24">
            <a:extLst>
              <a:ext uri="{FF2B5EF4-FFF2-40B4-BE49-F238E27FC236}">
                <a16:creationId xmlns:a16="http://schemas.microsoft.com/office/drawing/2014/main" id="{5DD974B7-11A3-CAEB-F72A-8C83C80AEA20}"/>
              </a:ext>
            </a:extLst>
          </p:cNvPr>
          <p:cNvSpPr/>
          <p:nvPr/>
        </p:nvSpPr>
        <p:spPr>
          <a:xfrm>
            <a:off x="6671270" y="4217688"/>
            <a:ext cx="1074125" cy="993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Arial" panose="020B0604020202020204" pitchFamily="34" charset="0"/>
                <a:cs typeface="Arial" panose="020B0604020202020204" pitchFamily="34" charset="0"/>
              </a:rPr>
              <a:t>Số</a:t>
            </a:r>
            <a:r>
              <a:rPr lang="en-US" sz="2800" b="1" dirty="0">
                <a:solidFill>
                  <a:sysClr val="windowText" lastClr="000000"/>
                </a:solidFill>
                <a:latin typeface="Arial" panose="020B0604020202020204" pitchFamily="34" charset="0"/>
                <a:cs typeface="Arial" panose="020B0604020202020204" pitchFamily="34" charset="0"/>
              </a:rPr>
              <a:t> 3</a:t>
            </a:r>
          </a:p>
        </p:txBody>
      </p:sp>
      <p:sp>
        <p:nvSpPr>
          <p:cNvPr id="26" name="Oval 25">
            <a:extLst>
              <a:ext uri="{FF2B5EF4-FFF2-40B4-BE49-F238E27FC236}">
                <a16:creationId xmlns:a16="http://schemas.microsoft.com/office/drawing/2014/main" id="{6CBD4935-799F-FF9C-24BC-75E5563CAFAB}"/>
              </a:ext>
            </a:extLst>
          </p:cNvPr>
          <p:cNvSpPr/>
          <p:nvPr/>
        </p:nvSpPr>
        <p:spPr>
          <a:xfrm>
            <a:off x="9320812" y="4171649"/>
            <a:ext cx="1039688" cy="10068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ysClr val="windowText" lastClr="000000"/>
                </a:solidFill>
                <a:latin typeface="Arial" panose="020B0604020202020204" pitchFamily="34" charset="0"/>
                <a:cs typeface="Arial" panose="020B0604020202020204" pitchFamily="34" charset="0"/>
              </a:rPr>
              <a:t>Số</a:t>
            </a:r>
            <a:r>
              <a:rPr lang="en-US" sz="2800" b="1" dirty="0">
                <a:solidFill>
                  <a:sysClr val="windowText" lastClr="000000"/>
                </a:solidFill>
                <a:latin typeface="Arial" panose="020B0604020202020204" pitchFamily="34" charset="0"/>
                <a:cs typeface="Arial" panose="020B0604020202020204" pitchFamily="34" charset="0"/>
              </a:rPr>
              <a:t> 4</a:t>
            </a:r>
          </a:p>
        </p:txBody>
      </p:sp>
      <p:sp>
        <p:nvSpPr>
          <p:cNvPr id="3" name="Rectangle: Rounded Corners 2">
            <a:extLst>
              <a:ext uri="{FF2B5EF4-FFF2-40B4-BE49-F238E27FC236}">
                <a16:creationId xmlns:a16="http://schemas.microsoft.com/office/drawing/2014/main" id="{31547A51-D05F-CBFD-8F54-00D8FEEB615D}"/>
              </a:ext>
            </a:extLst>
          </p:cNvPr>
          <p:cNvSpPr/>
          <p:nvPr/>
        </p:nvSpPr>
        <p:spPr>
          <a:xfrm>
            <a:off x="-41227" y="652058"/>
            <a:ext cx="1648234" cy="35697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1 </a:t>
            </a:r>
            <a:r>
              <a:rPr lang="en-US" sz="2800" b="1" dirty="0" err="1">
                <a:solidFill>
                  <a:schemeClr val="tx1"/>
                </a:solidFill>
                <a:latin typeface="Times New Roman" panose="02020603050405020304" pitchFamily="18" charset="0"/>
                <a:cs typeface="Times New Roman" panose="02020603050405020304" pitchFamily="18" charset="0"/>
              </a:rPr>
              <a:t>lập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thành</a:t>
            </a:r>
            <a:r>
              <a:rPr lang="en-US" sz="2800" b="1" dirty="0">
                <a:solidFill>
                  <a:schemeClr val="tx1"/>
                </a:solidFill>
                <a:latin typeface="Times New Roman" panose="02020603050405020304" pitchFamily="18" charset="0"/>
                <a:cs typeface="Times New Roman" panose="02020603050405020304" pitchFamily="18" charset="0"/>
              </a:rPr>
              <a:t> 1 </a:t>
            </a:r>
            <a:r>
              <a:rPr lang="en-US" sz="2800" b="1" dirty="0" err="1">
                <a:solidFill>
                  <a:schemeClr val="tx1"/>
                </a:solidFill>
                <a:latin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tương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tự</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2,3,4,5,6</a:t>
            </a:r>
          </a:p>
        </p:txBody>
      </p:sp>
      <p:cxnSp>
        <p:nvCxnSpPr>
          <p:cNvPr id="29" name="Straight Arrow Connector 28">
            <a:extLst>
              <a:ext uri="{FF2B5EF4-FFF2-40B4-BE49-F238E27FC236}">
                <a16:creationId xmlns:a16="http://schemas.microsoft.com/office/drawing/2014/main" id="{0007B860-EACE-BFF9-03E6-735BA52D7DF4}"/>
              </a:ext>
            </a:extLst>
          </p:cNvPr>
          <p:cNvCxnSpPr>
            <a:cxnSpLocks/>
          </p:cNvCxnSpPr>
          <p:nvPr/>
        </p:nvCxnSpPr>
        <p:spPr>
          <a:xfrm flipH="1">
            <a:off x="2269010" y="2814771"/>
            <a:ext cx="280927" cy="14029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982134" y="2782270"/>
            <a:ext cx="761794"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cxnSp>
        <p:nvCxnSpPr>
          <p:cNvPr id="68" name="Straight Arrow Connector 67">
            <a:extLst>
              <a:ext uri="{FF2B5EF4-FFF2-40B4-BE49-F238E27FC236}">
                <a16:creationId xmlns:a16="http://schemas.microsoft.com/office/drawing/2014/main" id="{699903A0-4BA7-F637-D3BF-E66F60930C11}"/>
              </a:ext>
            </a:extLst>
          </p:cNvPr>
          <p:cNvCxnSpPr>
            <a:cxnSpLocks/>
          </p:cNvCxnSpPr>
          <p:nvPr/>
        </p:nvCxnSpPr>
        <p:spPr>
          <a:xfrm flipH="1">
            <a:off x="2288304" y="2267712"/>
            <a:ext cx="4624560" cy="20726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E976A34-E2D9-7F65-40E0-F8C0F3565C62}"/>
              </a:ext>
            </a:extLst>
          </p:cNvPr>
          <p:cNvCxnSpPr>
            <a:cxnSpLocks/>
          </p:cNvCxnSpPr>
          <p:nvPr/>
        </p:nvCxnSpPr>
        <p:spPr>
          <a:xfrm flipH="1">
            <a:off x="2477362" y="3330637"/>
            <a:ext cx="7655491" cy="12211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551C4556-A0A6-B217-5056-BD139D914BA2}"/>
              </a:ext>
            </a:extLst>
          </p:cNvPr>
          <p:cNvPicPr>
            <a:picLocks noChangeAspect="1"/>
          </p:cNvPicPr>
          <p:nvPr/>
        </p:nvPicPr>
        <p:blipFill>
          <a:blip r:embed="rId2"/>
          <a:stretch>
            <a:fillRect/>
          </a:stretch>
        </p:blipFill>
        <p:spPr>
          <a:xfrm>
            <a:off x="1644831" y="1399847"/>
            <a:ext cx="9896475" cy="1943100"/>
          </a:xfrm>
          <a:prstGeom prst="rect">
            <a:avLst/>
          </a:prstGeom>
        </p:spPr>
      </p:pic>
    </p:spTree>
    <p:extLst>
      <p:ext uri="{BB962C8B-B14F-4D97-AF65-F5344CB8AC3E}">
        <p14:creationId xmlns:p14="http://schemas.microsoft.com/office/powerpoint/2010/main" val="162789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arn(inVertical)">
                                      <p:cBhvr>
                                        <p:cTn id="24" dur="500"/>
                                        <p:tgtEl>
                                          <p:spTgt spid="68"/>
                                        </p:tgtEl>
                                      </p:cBhvr>
                                    </p:animEffect>
                                  </p:childTnLst>
                                </p:cTn>
                              </p:par>
                              <p:par>
                                <p:cTn id="25" presetID="16" presetClass="entr" presetSubtype="21"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barn(inVertical)">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8A251AB-B1DC-4349-8085-3D00D2065725}"/>
              </a:ext>
            </a:extLst>
          </p:cNvPr>
          <p:cNvSpPr/>
          <p:nvPr/>
        </p:nvSpPr>
        <p:spPr>
          <a:xfrm>
            <a:off x="2464592" y="249955"/>
            <a:ext cx="7729538" cy="614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KĨ THUẬT MẢNH GHÉP</a:t>
            </a:r>
          </a:p>
        </p:txBody>
      </p:sp>
      <p:sp>
        <p:nvSpPr>
          <p:cNvPr id="14" name="Rectangle: Rounded Corners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D9AAE59-4161-B7ED-41E6-6088983A0B4D}"/>
              </a:ext>
            </a:extLst>
          </p:cNvPr>
          <p:cNvSpPr/>
          <p:nvPr/>
        </p:nvSpPr>
        <p:spPr>
          <a:xfrm>
            <a:off x="3989170" y="1044538"/>
            <a:ext cx="4729163" cy="614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Vòng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mảnh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ghép</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25" name="Oval 2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8D3A8A9-0B0F-5019-EFA5-0FE7F7FD497F}"/>
              </a:ext>
            </a:extLst>
          </p:cNvPr>
          <p:cNvSpPr/>
          <p:nvPr/>
        </p:nvSpPr>
        <p:spPr>
          <a:xfrm>
            <a:off x="6885972" y="3920987"/>
            <a:ext cx="600438" cy="60721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3</a:t>
            </a:r>
          </a:p>
        </p:txBody>
      </p:sp>
      <p:sp>
        <p:nvSpPr>
          <p:cNvPr id="26" name="Oval 2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A8D5FFB-23B9-DB20-9ECB-B03071A4024D}"/>
              </a:ext>
            </a:extLst>
          </p:cNvPr>
          <p:cNvSpPr/>
          <p:nvPr/>
        </p:nvSpPr>
        <p:spPr>
          <a:xfrm>
            <a:off x="4334579" y="3920987"/>
            <a:ext cx="600438" cy="60721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2</a:t>
            </a:r>
          </a:p>
        </p:txBody>
      </p:sp>
      <p:sp>
        <p:nvSpPr>
          <p:cNvPr id="27" name="Oval 2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2E1AD30-AE6A-C858-3EF2-2B737C62FC33}"/>
              </a:ext>
            </a:extLst>
          </p:cNvPr>
          <p:cNvSpPr/>
          <p:nvPr/>
        </p:nvSpPr>
        <p:spPr>
          <a:xfrm>
            <a:off x="1767608" y="3976500"/>
            <a:ext cx="600438" cy="60721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1</a:t>
            </a:r>
          </a:p>
        </p:txBody>
      </p:sp>
      <p:sp>
        <p:nvSpPr>
          <p:cNvPr id="13" name="Oval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8CE6399-5576-C121-9D2D-D8B0C19612A7}"/>
              </a:ext>
            </a:extLst>
          </p:cNvPr>
          <p:cNvSpPr/>
          <p:nvPr/>
        </p:nvSpPr>
        <p:spPr>
          <a:xfrm>
            <a:off x="9225695" y="3920987"/>
            <a:ext cx="600438" cy="60721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4</a:t>
            </a:r>
          </a:p>
        </p:txBody>
      </p:sp>
      <p:sp>
        <p:nvSpPr>
          <p:cNvPr id="17" name="Oval 1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BE6D301-E62D-5EBD-BAB6-246F10E1B025}"/>
              </a:ext>
            </a:extLst>
          </p:cNvPr>
          <p:cNvSpPr/>
          <p:nvPr/>
        </p:nvSpPr>
        <p:spPr>
          <a:xfrm>
            <a:off x="7564512" y="3922404"/>
            <a:ext cx="600438" cy="607214"/>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3</a:t>
            </a:r>
          </a:p>
        </p:txBody>
      </p:sp>
      <p:sp>
        <p:nvSpPr>
          <p:cNvPr id="19" name="Oval 1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0354954-83E4-D2E4-4A8A-B6090C6B04EB}"/>
              </a:ext>
            </a:extLst>
          </p:cNvPr>
          <p:cNvSpPr/>
          <p:nvPr/>
        </p:nvSpPr>
        <p:spPr>
          <a:xfrm>
            <a:off x="4851324" y="3895103"/>
            <a:ext cx="600438" cy="607214"/>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2</a:t>
            </a:r>
          </a:p>
        </p:txBody>
      </p:sp>
      <p:sp>
        <p:nvSpPr>
          <p:cNvPr id="20" name="Oval 1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FC2F9B1-37BA-3544-1717-944CFCE3F8F8}"/>
              </a:ext>
            </a:extLst>
          </p:cNvPr>
          <p:cNvSpPr/>
          <p:nvPr/>
        </p:nvSpPr>
        <p:spPr>
          <a:xfrm>
            <a:off x="2225781" y="3945227"/>
            <a:ext cx="600438" cy="607214"/>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1</a:t>
            </a:r>
          </a:p>
        </p:txBody>
      </p:sp>
      <p:sp>
        <p:nvSpPr>
          <p:cNvPr id="21" name="Oval 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4F0D716-0F94-E162-627E-FEAD3E889A8F}"/>
              </a:ext>
            </a:extLst>
          </p:cNvPr>
          <p:cNvSpPr/>
          <p:nvPr/>
        </p:nvSpPr>
        <p:spPr>
          <a:xfrm>
            <a:off x="9749127" y="3918999"/>
            <a:ext cx="600438" cy="607214"/>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4</a:t>
            </a:r>
          </a:p>
        </p:txBody>
      </p:sp>
      <p:sp>
        <p:nvSpPr>
          <p:cNvPr id="23" name="Oval 22">
            <a:extLst>
              <a:ext uri="{FF2B5EF4-FFF2-40B4-BE49-F238E27FC236}">
                <a16:creationId xmlns:a16="http://schemas.microsoft.com/office/drawing/2014/main" id="{89CC4121-5CBF-E989-3463-8E7897BEC851}"/>
              </a:ext>
            </a:extLst>
          </p:cNvPr>
          <p:cNvSpPr/>
          <p:nvPr/>
        </p:nvSpPr>
        <p:spPr>
          <a:xfrm>
            <a:off x="6985873" y="4430046"/>
            <a:ext cx="600438" cy="60721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3</a:t>
            </a:r>
          </a:p>
        </p:txBody>
      </p:sp>
      <p:sp>
        <p:nvSpPr>
          <p:cNvPr id="24" name="Oval 23">
            <a:extLst>
              <a:ext uri="{FF2B5EF4-FFF2-40B4-BE49-F238E27FC236}">
                <a16:creationId xmlns:a16="http://schemas.microsoft.com/office/drawing/2014/main" id="{6AE4595E-1B17-6962-3608-C05033B5E44A}"/>
              </a:ext>
            </a:extLst>
          </p:cNvPr>
          <p:cNvSpPr/>
          <p:nvPr/>
        </p:nvSpPr>
        <p:spPr>
          <a:xfrm>
            <a:off x="4363004" y="4467381"/>
            <a:ext cx="600438" cy="60721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2</a:t>
            </a:r>
          </a:p>
        </p:txBody>
      </p:sp>
      <p:sp>
        <p:nvSpPr>
          <p:cNvPr id="32" name="Oval 31">
            <a:extLst>
              <a:ext uri="{FF2B5EF4-FFF2-40B4-BE49-F238E27FC236}">
                <a16:creationId xmlns:a16="http://schemas.microsoft.com/office/drawing/2014/main" id="{BF0F9E4B-B275-E674-7436-59A6EF6044FB}"/>
              </a:ext>
            </a:extLst>
          </p:cNvPr>
          <p:cNvSpPr/>
          <p:nvPr/>
        </p:nvSpPr>
        <p:spPr>
          <a:xfrm>
            <a:off x="2229302" y="4409150"/>
            <a:ext cx="600438" cy="60721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1</a:t>
            </a:r>
          </a:p>
        </p:txBody>
      </p:sp>
      <p:sp>
        <p:nvSpPr>
          <p:cNvPr id="33" name="Oval 32">
            <a:extLst>
              <a:ext uri="{FF2B5EF4-FFF2-40B4-BE49-F238E27FC236}">
                <a16:creationId xmlns:a16="http://schemas.microsoft.com/office/drawing/2014/main" id="{8BA9817A-EC34-D47B-B7EB-1B4BB87A9BA9}"/>
              </a:ext>
            </a:extLst>
          </p:cNvPr>
          <p:cNvSpPr/>
          <p:nvPr/>
        </p:nvSpPr>
        <p:spPr>
          <a:xfrm>
            <a:off x="9303797" y="4430046"/>
            <a:ext cx="600438" cy="60721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4</a:t>
            </a:r>
          </a:p>
        </p:txBody>
      </p:sp>
      <p:sp>
        <p:nvSpPr>
          <p:cNvPr id="35" name="Oval 34">
            <a:extLst>
              <a:ext uri="{FF2B5EF4-FFF2-40B4-BE49-F238E27FC236}">
                <a16:creationId xmlns:a16="http://schemas.microsoft.com/office/drawing/2014/main" id="{9D101952-3087-9F1F-97D3-E0A03D773F67}"/>
              </a:ext>
            </a:extLst>
          </p:cNvPr>
          <p:cNvSpPr/>
          <p:nvPr/>
        </p:nvSpPr>
        <p:spPr>
          <a:xfrm>
            <a:off x="7526378" y="4431751"/>
            <a:ext cx="600438" cy="607214"/>
          </a:xfrm>
          <a:prstGeom prst="ellipse">
            <a:avLst/>
          </a:prstGeom>
          <a:solidFill>
            <a:srgbClr val="CC00FF"/>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3</a:t>
            </a:r>
          </a:p>
        </p:txBody>
      </p:sp>
      <p:sp>
        <p:nvSpPr>
          <p:cNvPr id="36" name="Oval 35">
            <a:extLst>
              <a:ext uri="{FF2B5EF4-FFF2-40B4-BE49-F238E27FC236}">
                <a16:creationId xmlns:a16="http://schemas.microsoft.com/office/drawing/2014/main" id="{9C44C99F-1282-4901-BFC7-4564AD137410}"/>
              </a:ext>
            </a:extLst>
          </p:cNvPr>
          <p:cNvSpPr/>
          <p:nvPr/>
        </p:nvSpPr>
        <p:spPr>
          <a:xfrm>
            <a:off x="4837508" y="4418709"/>
            <a:ext cx="600438" cy="607214"/>
          </a:xfrm>
          <a:prstGeom prst="ellipse">
            <a:avLst/>
          </a:prstGeom>
          <a:solidFill>
            <a:srgbClr val="CC00FF"/>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2</a:t>
            </a:r>
          </a:p>
        </p:txBody>
      </p:sp>
      <p:sp>
        <p:nvSpPr>
          <p:cNvPr id="37" name="Oval 36">
            <a:extLst>
              <a:ext uri="{FF2B5EF4-FFF2-40B4-BE49-F238E27FC236}">
                <a16:creationId xmlns:a16="http://schemas.microsoft.com/office/drawing/2014/main" id="{65FEF420-C353-FBDF-D197-BC41C774A9F9}"/>
              </a:ext>
            </a:extLst>
          </p:cNvPr>
          <p:cNvSpPr/>
          <p:nvPr/>
        </p:nvSpPr>
        <p:spPr>
          <a:xfrm>
            <a:off x="1737642" y="4440423"/>
            <a:ext cx="600438" cy="607214"/>
          </a:xfrm>
          <a:prstGeom prst="ellipse">
            <a:avLst/>
          </a:prstGeom>
          <a:solidFill>
            <a:srgbClr val="CC00FF"/>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1</a:t>
            </a:r>
          </a:p>
        </p:txBody>
      </p:sp>
      <p:sp>
        <p:nvSpPr>
          <p:cNvPr id="38" name="Oval 37">
            <a:extLst>
              <a:ext uri="{FF2B5EF4-FFF2-40B4-BE49-F238E27FC236}">
                <a16:creationId xmlns:a16="http://schemas.microsoft.com/office/drawing/2014/main" id="{656D90FB-2AAC-54EB-BECE-0A0D43B772EB}"/>
              </a:ext>
            </a:extLst>
          </p:cNvPr>
          <p:cNvSpPr/>
          <p:nvPr/>
        </p:nvSpPr>
        <p:spPr>
          <a:xfrm>
            <a:off x="9787630" y="4430046"/>
            <a:ext cx="600438" cy="607214"/>
          </a:xfrm>
          <a:prstGeom prst="ellipse">
            <a:avLst/>
          </a:prstGeom>
          <a:solidFill>
            <a:srgbClr val="CC00FF"/>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4</a:t>
            </a:r>
          </a:p>
        </p:txBody>
      </p:sp>
      <p:sp>
        <p:nvSpPr>
          <p:cNvPr id="3" name="Rectangle: Rounded Corners 2">
            <a:extLst>
              <a:ext uri="{FF2B5EF4-FFF2-40B4-BE49-F238E27FC236}">
                <a16:creationId xmlns:a16="http://schemas.microsoft.com/office/drawing/2014/main" id="{01D154BF-9390-44AB-E4BC-B1C1A873ACCE}"/>
              </a:ext>
            </a:extLst>
          </p:cNvPr>
          <p:cNvSpPr/>
          <p:nvPr/>
        </p:nvSpPr>
        <p:spPr>
          <a:xfrm>
            <a:off x="6107414" y="1952955"/>
            <a:ext cx="6041933" cy="151062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err="1">
                <a:solidFill>
                  <a:schemeClr val="bg1"/>
                </a:solidFill>
                <a:latin typeface="Times New Roman" panose="02020603050405020304" pitchFamily="18" charset="0"/>
                <a:cs typeface="Times New Roman" panose="02020603050405020304" pitchFamily="18" charset="0"/>
              </a:rPr>
              <a:t>Mỗi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chuyên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gia</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giảng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cho</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bạn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về</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bài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của</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mình</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B2E1AD30-AE6A-C858-3EF2-2B737C62FC33}"/>
              </a:ext>
            </a:extLst>
          </p:cNvPr>
          <p:cNvSpPr/>
          <p:nvPr/>
        </p:nvSpPr>
        <p:spPr>
          <a:xfrm>
            <a:off x="1958618" y="3569493"/>
            <a:ext cx="600438" cy="60721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1</a:t>
            </a:r>
          </a:p>
        </p:txBody>
      </p:sp>
      <p:sp>
        <p:nvSpPr>
          <p:cNvPr id="28" name="Oval 27">
            <a:extLst>
              <a:ext uri="{FF2B5EF4-FFF2-40B4-BE49-F238E27FC236}">
                <a16:creationId xmlns:a16="http://schemas.microsoft.com/office/drawing/2014/main" id="{20354954-83E4-D2E4-4A8A-B6090C6B04EB}"/>
              </a:ext>
            </a:extLst>
          </p:cNvPr>
          <p:cNvSpPr/>
          <p:nvPr/>
        </p:nvSpPr>
        <p:spPr>
          <a:xfrm>
            <a:off x="4511137" y="3483552"/>
            <a:ext cx="600438" cy="607214"/>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2</a:t>
            </a:r>
          </a:p>
        </p:txBody>
      </p:sp>
      <p:sp>
        <p:nvSpPr>
          <p:cNvPr id="30" name="Oval 29">
            <a:extLst>
              <a:ext uri="{FF2B5EF4-FFF2-40B4-BE49-F238E27FC236}">
                <a16:creationId xmlns:a16="http://schemas.microsoft.com/office/drawing/2014/main" id="{4A8D5FFB-23B9-DB20-9ECB-B03071A4024D}"/>
              </a:ext>
            </a:extLst>
          </p:cNvPr>
          <p:cNvSpPr/>
          <p:nvPr/>
        </p:nvSpPr>
        <p:spPr>
          <a:xfrm>
            <a:off x="3989170" y="4181869"/>
            <a:ext cx="600438" cy="60721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2</a:t>
            </a:r>
          </a:p>
        </p:txBody>
      </p:sp>
      <p:sp>
        <p:nvSpPr>
          <p:cNvPr id="31" name="Oval 30">
            <a:extLst>
              <a:ext uri="{FF2B5EF4-FFF2-40B4-BE49-F238E27FC236}">
                <a16:creationId xmlns:a16="http://schemas.microsoft.com/office/drawing/2014/main" id="{89CC4121-5CBF-E989-3463-8E7897BEC851}"/>
              </a:ext>
            </a:extLst>
          </p:cNvPr>
          <p:cNvSpPr/>
          <p:nvPr/>
        </p:nvSpPr>
        <p:spPr>
          <a:xfrm>
            <a:off x="7179299" y="3590198"/>
            <a:ext cx="600438" cy="60721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3</a:t>
            </a:r>
          </a:p>
        </p:txBody>
      </p:sp>
      <p:sp>
        <p:nvSpPr>
          <p:cNvPr id="34" name="Oval 33">
            <a:extLst>
              <a:ext uri="{FF2B5EF4-FFF2-40B4-BE49-F238E27FC236}">
                <a16:creationId xmlns:a16="http://schemas.microsoft.com/office/drawing/2014/main" id="{656D90FB-2AAC-54EB-BECE-0A0D43B772EB}"/>
              </a:ext>
            </a:extLst>
          </p:cNvPr>
          <p:cNvSpPr/>
          <p:nvPr/>
        </p:nvSpPr>
        <p:spPr>
          <a:xfrm>
            <a:off x="9525914" y="3494938"/>
            <a:ext cx="600438" cy="607214"/>
          </a:xfrm>
          <a:prstGeom prst="ellipse">
            <a:avLst/>
          </a:prstGeom>
          <a:solidFill>
            <a:srgbClr val="CC00FF"/>
          </a:solid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4</a:t>
            </a:r>
          </a:p>
        </p:txBody>
      </p:sp>
      <p:sp>
        <p:nvSpPr>
          <p:cNvPr id="40" name="Rectangle: Rounded Corners 3">
            <a:extLst>
              <a:ext uri="{FF2B5EF4-FFF2-40B4-BE49-F238E27FC236}">
                <a16:creationId xmlns:a16="http://schemas.microsoft.com/office/drawing/2014/main" id="{E63E2F2D-79F7-A543-9B0A-95F0FA5CA5E3}"/>
              </a:ext>
            </a:extLst>
          </p:cNvPr>
          <p:cNvSpPr/>
          <p:nvPr/>
        </p:nvSpPr>
        <p:spPr>
          <a:xfrm>
            <a:off x="1296448" y="5480287"/>
            <a:ext cx="1858665" cy="86431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err="1">
                <a:solidFill>
                  <a:prstClr val="white"/>
                </a:solidFill>
                <a:latin typeface="Times New Roman" panose="02020603050405020304" pitchFamily="18" charset="0"/>
                <a:cs typeface="Times New Roman" panose="02020603050405020304" pitchFamily="18" charset="0"/>
              </a:rPr>
              <a:t>Bàn</a:t>
            </a:r>
            <a:r>
              <a:rPr lang="en-US" sz="3200" dirty="0">
                <a:solidFill>
                  <a:prstClr val="white"/>
                </a:solidFill>
                <a:latin typeface="Times New Roman" panose="02020603050405020304" pitchFamily="18" charset="0"/>
                <a:cs typeface="Times New Roman" panose="02020603050405020304" pitchFamily="18" charset="0"/>
              </a:rPr>
              <a:t> 1</a:t>
            </a:r>
          </a:p>
        </p:txBody>
      </p:sp>
      <p:sp>
        <p:nvSpPr>
          <p:cNvPr id="41" name="Rectangle: Rounded Corners 4">
            <a:extLst>
              <a:ext uri="{FF2B5EF4-FFF2-40B4-BE49-F238E27FC236}">
                <a16:creationId xmlns:a16="http://schemas.microsoft.com/office/drawing/2014/main" id="{13A3E25C-4522-61D7-4C10-9EACCD51D880}"/>
              </a:ext>
            </a:extLst>
          </p:cNvPr>
          <p:cNvSpPr/>
          <p:nvPr/>
        </p:nvSpPr>
        <p:spPr>
          <a:xfrm>
            <a:off x="3921991" y="5508060"/>
            <a:ext cx="1858666" cy="86431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err="1">
                <a:solidFill>
                  <a:prstClr val="white"/>
                </a:solidFill>
                <a:latin typeface="Times New Roman" panose="02020603050405020304" pitchFamily="18" charset="0"/>
                <a:cs typeface="Times New Roman" panose="02020603050405020304" pitchFamily="18" charset="0"/>
              </a:rPr>
              <a:t>Bàn</a:t>
            </a:r>
            <a:r>
              <a:rPr lang="en-US" sz="3200" dirty="0">
                <a:solidFill>
                  <a:prstClr val="white"/>
                </a:solidFill>
                <a:latin typeface="Times New Roman" panose="02020603050405020304" pitchFamily="18" charset="0"/>
                <a:cs typeface="Times New Roman" panose="02020603050405020304" pitchFamily="18" charset="0"/>
              </a:rPr>
              <a:t> 2</a:t>
            </a:r>
          </a:p>
        </p:txBody>
      </p:sp>
      <p:sp>
        <p:nvSpPr>
          <p:cNvPr id="42" name="Rectangle: Rounded Corners 5">
            <a:extLst>
              <a:ext uri="{FF2B5EF4-FFF2-40B4-BE49-F238E27FC236}">
                <a16:creationId xmlns:a16="http://schemas.microsoft.com/office/drawing/2014/main" id="{5BAF7B9B-7A0E-43B9-1D22-06218C3A7443}"/>
              </a:ext>
            </a:extLst>
          </p:cNvPr>
          <p:cNvSpPr/>
          <p:nvPr/>
        </p:nvSpPr>
        <p:spPr>
          <a:xfrm>
            <a:off x="6486664" y="5480287"/>
            <a:ext cx="1858667" cy="8643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err="1">
                <a:solidFill>
                  <a:prstClr val="white"/>
                </a:solidFill>
                <a:latin typeface="Times New Roman" panose="02020603050405020304" pitchFamily="18" charset="0"/>
                <a:cs typeface="Times New Roman" panose="02020603050405020304" pitchFamily="18" charset="0"/>
              </a:rPr>
              <a:t>Bàn</a:t>
            </a:r>
            <a:r>
              <a:rPr lang="en-US" sz="3200" dirty="0">
                <a:solidFill>
                  <a:prstClr val="white"/>
                </a:solidFill>
                <a:latin typeface="Times New Roman" panose="02020603050405020304" pitchFamily="18" charset="0"/>
                <a:cs typeface="Times New Roman" panose="02020603050405020304" pitchFamily="18" charset="0"/>
              </a:rPr>
              <a:t> 3</a:t>
            </a:r>
          </a:p>
        </p:txBody>
      </p:sp>
      <p:sp>
        <p:nvSpPr>
          <p:cNvPr id="43" name="Rectangle: Rounded Corners 6">
            <a:extLst>
              <a:ext uri="{FF2B5EF4-FFF2-40B4-BE49-F238E27FC236}">
                <a16:creationId xmlns:a16="http://schemas.microsoft.com/office/drawing/2014/main" id="{D8B4D8B5-922A-7D08-9620-A9799084A1CD}"/>
              </a:ext>
            </a:extLst>
          </p:cNvPr>
          <p:cNvSpPr/>
          <p:nvPr/>
        </p:nvSpPr>
        <p:spPr>
          <a:xfrm>
            <a:off x="9051339" y="5508060"/>
            <a:ext cx="1954910" cy="864318"/>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prstClr val="white"/>
                </a:solidFill>
                <a:latin typeface="Times New Roman" panose="02020603050405020304" pitchFamily="18" charset="0"/>
                <a:cs typeface="Times New Roman" panose="02020603050405020304" pitchFamily="18" charset="0"/>
              </a:rPr>
              <a:t>Bàn</a:t>
            </a:r>
            <a:r>
              <a:rPr lang="en-US" sz="3200" dirty="0">
                <a:solidFill>
                  <a:prstClr val="white"/>
                </a:solidFill>
                <a:latin typeface="Times New Roman" panose="02020603050405020304" pitchFamily="18" charset="0"/>
                <a:cs typeface="Times New Roman" panose="02020603050405020304" pitchFamily="18" charset="0"/>
              </a:rPr>
              <a:t> 4</a:t>
            </a:r>
          </a:p>
        </p:txBody>
      </p:sp>
      <p:sp>
        <p:nvSpPr>
          <p:cNvPr id="39" name="Rectangle: Rounded Corners 10">
            <a:extLst>
              <a:ext uri="{FF2B5EF4-FFF2-40B4-BE49-F238E27FC236}">
                <a16:creationId xmlns:a16="http://schemas.microsoft.com/office/drawing/2014/main" id="{C231A25F-D333-4214-4945-BB0DBF426A53}"/>
              </a:ext>
            </a:extLst>
          </p:cNvPr>
          <p:cNvSpPr/>
          <p:nvPr/>
        </p:nvSpPr>
        <p:spPr>
          <a:xfrm>
            <a:off x="261373" y="1963342"/>
            <a:ext cx="5519284" cy="147821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err="1">
                <a:solidFill>
                  <a:schemeClr val="bg1"/>
                </a:solidFill>
                <a:latin typeface="Times New Roman" panose="02020603050405020304" pitchFamily="18" charset="0"/>
                <a:cs typeface="Times New Roman" panose="02020603050405020304" pitchFamily="18" charset="0"/>
              </a:rPr>
              <a:t>Kết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thúc</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thời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gian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thảo</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luận</a:t>
            </a:r>
            <a:endParaRPr lang="en-US" sz="3600" dirty="0">
              <a:solidFill>
                <a:schemeClr val="bg1"/>
              </a:solidFill>
              <a:latin typeface="Times New Roman" panose="02020603050405020304" pitchFamily="18" charset="0"/>
              <a:cs typeface="Times New Roman" panose="02020603050405020304" pitchFamily="18" charset="0"/>
            </a:endParaRPr>
          </a:p>
          <a:p>
            <a:pPr algn="ctr"/>
            <a:r>
              <a:rPr lang="en-US" sz="3600" dirty="0">
                <a:solidFill>
                  <a:schemeClr val="bg1"/>
                </a:solidFill>
                <a:latin typeface="Times New Roman" panose="02020603050405020304" pitchFamily="18" charset="0"/>
                <a:cs typeface="Times New Roman" panose="02020603050405020304" pitchFamily="18" charset="0"/>
              </a:rPr>
              <a:t>–&gt; </a:t>
            </a:r>
            <a:r>
              <a:rPr lang="en-US" sz="3600" dirty="0" err="1">
                <a:solidFill>
                  <a:schemeClr val="bg1"/>
                </a:solidFill>
                <a:latin typeface="Times New Roman" panose="02020603050405020304" pitchFamily="18" charset="0"/>
                <a:cs typeface="Times New Roman" panose="02020603050405020304" pitchFamily="18" charset="0"/>
              </a:rPr>
              <a:t>thành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viên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báo</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cáo</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567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descr="OPL20U25GSXzBJYl68kk8uQGfFKzs7yb1M4KJWUiLk6ZEvGF+qCIPSnY57AbBFCvTWID07 2024 T9 CD 06565+K4lPs7H94VUqPe2XwIsfPRnrXQE//QTEXxb8/8N4CNc6FpgZahzpTjFhMzSA7T/nHJa11DE8Ng2TP3iAmRczFlmslSuUNOgUeb6yRvs0="/>
              <p:cNvSpPr/>
              <p:nvPr/>
            </p:nvSpPr>
            <p:spPr>
              <a:xfrm>
                <a:off x="739483" y="328054"/>
                <a:ext cx="7680617" cy="1791516"/>
              </a:xfrm>
              <a:prstGeom prst="rect">
                <a:avLst/>
              </a:prstGeom>
            </p:spPr>
            <p:txBody>
              <a:bodyPr wrap="square">
                <a:spAutoFit/>
              </a:bodyPr>
              <a:lstStyle/>
              <a:p>
                <a:pPr>
                  <a:lnSpc>
                    <a:spcPct val="107000"/>
                  </a:lnSpc>
                  <a:spcBef>
                    <a:spcPts val="300"/>
                  </a:spcBef>
                  <a:spcAft>
                    <a:spcPts val="3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2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a:t>
                </a:r>
              </a:p>
              <a:p>
                <a:pPr>
                  <a:lnSpc>
                    <a:spcPct val="107000"/>
                  </a:lnSpc>
                  <a:spcBef>
                    <a:spcPts val="300"/>
                  </a:spcBef>
                  <a:spcAft>
                    <a:spcPts val="3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oMath>
                </a14:m>
                <a:r>
                  <a:rPr lang="en-US" sz="32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oMath>
                </a14:m>
                <a:r>
                  <a:rPr lang="en-US" sz="32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oMath>
                </a14:m>
                <a:r>
                  <a:rPr lang="en-US" sz="32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p:sp>
            <p:nvSpPr>
              <p:cNvPr id="4" name="Rectangle 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39483" y="328054"/>
                <a:ext cx="7680617" cy="1791516"/>
              </a:xfrm>
              <a:prstGeom prst="rect">
                <a:avLst/>
              </a:prstGeom>
              <a:blipFill>
                <a:blip r:embed="rId2"/>
                <a:stretch>
                  <a:fillRect l="-1984" t="-4762" b="-9864"/>
                </a:stretch>
              </a:blipFill>
            </p:spPr>
            <p:txBody>
              <a:bodyPr/>
              <a:lstStyle/>
              <a:p>
                <a:r>
                  <a:rPr lang="en-US">
                    <a:noFill/>
                  </a:rPr>
                  <a:t> </a:t>
                </a:r>
              </a:p>
            </p:txBody>
          </p:sp>
        </mc:Fallback>
      </mc:AlternateContent>
      <p:sp>
        <p:nvSpPr>
          <p:cNvPr id="5" name="Round Diagonal Corner Rectangle 4" descr="OPL20U25GSXzBJYl68kk8uQGfFKzs7yb1M4KJWUiLk6ZEvGF+qCIPSnY57AbBFCvTWID07 2024 T9 CD 06565+K4lPs7H94VUqPe2XwIsfPRnrXQE//QTEXxb8/8N4CNc6FpgZahzpTjFhMzSA7T/nHJa11DE8Ng2TP3iAmRczFlmslSuUNOgUeb6yRvs0="/>
          <p:cNvSpPr/>
          <p:nvPr/>
        </p:nvSpPr>
        <p:spPr>
          <a:xfrm>
            <a:off x="739483" y="2703842"/>
            <a:ext cx="9756878" cy="1357535"/>
          </a:xfrm>
          <a:prstGeom prst="round2DiagRect">
            <a:avLst/>
          </a:prstGeom>
          <a:no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3200" b="1" dirty="0" err="1">
                <a:solidFill>
                  <a:srgbClr val="FFFF00"/>
                </a:solidFill>
                <a:latin typeface="Times New Roman" panose="02020603050405020304" pitchFamily="18" charset="0"/>
                <a:ea typeface="Times New Roman" panose="02020603050405020304" pitchFamily="18" charset="0"/>
              </a:rPr>
              <a:t>Phương</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pháp</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giải</a:t>
            </a:r>
            <a:r>
              <a:rPr lang="en-US" sz="3200" b="1" dirty="0">
                <a:solidFill>
                  <a:srgbClr val="FFFF00"/>
                </a:solidFill>
                <a:latin typeface="Times New Roman" panose="02020603050405020304" pitchFamily="18" charset="0"/>
                <a:ea typeface="Times New Roman" panose="02020603050405020304" pitchFamily="18" charset="0"/>
              </a:rPr>
              <a:t>:</a:t>
            </a:r>
          </a:p>
          <a:p>
            <a:pPr>
              <a:lnSpc>
                <a:spcPct val="107000"/>
              </a:lnSpc>
              <a:spcBef>
                <a:spcPts val="300"/>
              </a:spcBef>
              <a:spcAft>
                <a:spcPts val="300"/>
              </a:spcAft>
            </a:pP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642765" y="4160691"/>
                <a:ext cx="10231561" cy="2395399"/>
              </a:xfrm>
              <a:prstGeom prst="rect">
                <a:avLst/>
              </a:prstGeom>
            </p:spPr>
            <p:txBody>
              <a:bodyPr wrap="square">
                <a:spAutoFit/>
              </a:bodyPr>
              <a:lstStyle/>
              <a:p>
                <a:pPr>
                  <a:lnSpc>
                    <a:spcPct val="107000"/>
                  </a:lnSpc>
                  <a:spcBef>
                    <a:spcPts val="300"/>
                  </a:spcBef>
                  <a:spcAft>
                    <a:spcPts val="300"/>
                  </a:spcAft>
                </a:pP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Do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2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3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Bef>
                    <a:spcPts val="300"/>
                  </a:spcBef>
                  <a:spcAft>
                    <a:spcPts val="3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 Do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oMath>
                </a14:m>
                <a:r>
                  <a:rPr lang="en-US" sz="32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42765" y="4160691"/>
                <a:ext cx="10231561" cy="2395399"/>
              </a:xfrm>
              <a:prstGeom prst="rect">
                <a:avLst/>
              </a:prstGeom>
              <a:blipFill>
                <a:blip r:embed="rId3"/>
                <a:stretch>
                  <a:fillRect l="-1489" t="-3571" r="-1370" b="-7653"/>
                </a:stretch>
              </a:blipFill>
            </p:spPr>
            <p:txBody>
              <a:bodyPr/>
              <a:lstStyle/>
              <a:p>
                <a:r>
                  <a:rPr lang="en-US">
                    <a:noFill/>
                  </a:rPr>
                  <a:t> </a:t>
                </a:r>
              </a:p>
            </p:txBody>
          </p:sp>
        </mc:Fallback>
      </mc:AlternateContent>
      <p:pic>
        <p:nvPicPr>
          <p:cNvPr id="3"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41DDEB0-624B-0E43-7142-55198EE7DD73}"/>
              </a:ext>
            </a:extLst>
          </p:cNvPr>
          <p:cNvPicPr>
            <a:picLocks noChangeAspect="1"/>
          </p:cNvPicPr>
          <p:nvPr/>
        </p:nvPicPr>
        <p:blipFill>
          <a:blip r:embed="rId4"/>
          <a:stretch>
            <a:fillRect/>
          </a:stretch>
        </p:blipFill>
        <p:spPr>
          <a:xfrm>
            <a:off x="111126" y="330200"/>
            <a:ext cx="1063278" cy="544502"/>
          </a:xfrm>
          <a:prstGeom prst="rect">
            <a:avLst/>
          </a:prstGeom>
        </p:spPr>
      </p:pic>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8E83D1C-12B0-1F88-EC37-2780D444B8C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10289359" y="28457"/>
            <a:ext cx="1791516" cy="1791516"/>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5B330A2-6B74-01C1-252A-0F678A74D3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9825" y="139740"/>
            <a:ext cx="1214650" cy="1214650"/>
          </a:xfrm>
          <a:prstGeom prst="rect">
            <a:avLst/>
          </a:prstGeom>
        </p:spPr>
      </p:pic>
    </p:spTree>
    <p:extLst>
      <p:ext uri="{BB962C8B-B14F-4D97-AF65-F5344CB8AC3E}">
        <p14:creationId xmlns:p14="http://schemas.microsoft.com/office/powerpoint/2010/main" val="3039906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heel(1)">
                                      <p:cBhvr>
                                        <p:cTn id="28" dur="2000"/>
                                        <p:tgtEl>
                                          <p:spTgt spid="10">
                                            <p:txEl>
                                              <p:pRg st="0" end="0"/>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wheel(1)">
                                      <p:cBhvr>
                                        <p:cTn id="31" dur="2000"/>
                                        <p:tgtEl>
                                          <p:spTgt spid="10">
                                            <p:txEl>
                                              <p:pRg st="1" end="1"/>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wheel(1)">
                                      <p:cBhvr>
                                        <p:cTn id="34" dur="20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wheel(1)">
                                      <p:cBhvr>
                                        <p:cTn id="39"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ID07 2024 T9 CD 06565+K4lPs7H94VUqPe2XwIsfPRnrXQE//QTEXxb8/8N4CNc6FpgZahzpTjFhMzSA7T/nHJa11DE8Ng2TP3iAmRczFlmslSuUNOgUeb6yRvs0="/>
          <p:cNvSpPr/>
          <p:nvPr/>
        </p:nvSpPr>
        <p:spPr>
          <a:xfrm>
            <a:off x="195385" y="647410"/>
            <a:ext cx="11840307" cy="1738938"/>
          </a:xfrm>
          <a:prstGeom prst="rect">
            <a:avLst/>
          </a:prstGeom>
          <a:ln>
            <a:solidFill>
              <a:schemeClr val="accent4">
                <a:lumMod val="75000"/>
              </a:schemeClr>
            </a:solidFill>
          </a:ln>
        </p:spPr>
        <p:txBody>
          <a:bodyPr wrap="square">
            <a:spAutoFit/>
          </a:bodyPr>
          <a:lstStyle/>
          <a:p>
            <a:pPr>
              <a:spcBef>
                <a:spcPts val="300"/>
              </a:spcBef>
              <a:spcAft>
                <a:spcPts val="300"/>
              </a:spcAft>
            </a:pPr>
            <a:r>
              <a:rPr lang="en-US" sz="3400" dirty="0">
                <a:solidFill>
                  <a:schemeClr val="bg1"/>
                </a:solidFill>
                <a:latin typeface="Times New Roman" panose="02020603050405020304" pitchFamily="18" charset="0"/>
                <a:ea typeface="Aptos"/>
              </a:rPr>
              <a:t>        </a:t>
            </a:r>
          </a:p>
          <a:p>
            <a:pPr>
              <a:spcBef>
                <a:spcPts val="300"/>
              </a:spcBef>
              <a:spcAft>
                <a:spcPts val="300"/>
              </a:spcAft>
            </a:pPr>
            <a:r>
              <a:rPr lang="en-US" sz="3400" dirty="0">
                <a:solidFill>
                  <a:schemeClr val="bg1"/>
                </a:solidFill>
                <a:latin typeface="Times New Roman" panose="02020603050405020304" pitchFamily="18" charset="0"/>
                <a:ea typeface="Aptos"/>
              </a:rPr>
              <a:t>         </a:t>
            </a:r>
            <a:r>
              <a:rPr lang="en-US" sz="3400" dirty="0">
                <a:solidFill>
                  <a:schemeClr val="accent4">
                    <a:lumMod val="60000"/>
                    <a:lumOff val="40000"/>
                  </a:schemeClr>
                </a:solidFill>
                <a:latin typeface="Times New Roman" panose="02020603050405020304" pitchFamily="18" charset="0"/>
                <a:ea typeface="Aptos"/>
              </a:rPr>
              <a:t>Khi </a:t>
            </a:r>
            <a:r>
              <a:rPr lang="en-US" sz="3400" dirty="0" err="1">
                <a:solidFill>
                  <a:schemeClr val="accent4">
                    <a:lumMod val="60000"/>
                    <a:lumOff val="40000"/>
                  </a:schemeClr>
                </a:solidFill>
                <a:latin typeface="Times New Roman" panose="02020603050405020304" pitchFamily="18" charset="0"/>
                <a:ea typeface="Aptos"/>
              </a:rPr>
              <a:t>cộng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cùng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một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số</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vào</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cả</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hai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vế</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của</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một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bất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đẳng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thức</a:t>
            </a:r>
            <a:r>
              <a:rPr lang="en-US" sz="3400" dirty="0">
                <a:solidFill>
                  <a:schemeClr val="accent4">
                    <a:lumMod val="60000"/>
                    <a:lumOff val="40000"/>
                  </a:schemeClr>
                </a:solidFill>
                <a:latin typeface="Times New Roman" panose="02020603050405020304" pitchFamily="18" charset="0"/>
                <a:ea typeface="Aptos"/>
              </a:rPr>
              <a:t>, ta </a:t>
            </a:r>
            <a:r>
              <a:rPr lang="en-US" sz="3400" dirty="0" err="1">
                <a:solidFill>
                  <a:schemeClr val="accent4">
                    <a:lumMod val="60000"/>
                    <a:lumOff val="40000"/>
                  </a:schemeClr>
                </a:solidFill>
                <a:latin typeface="Times New Roman" panose="02020603050405020304" pitchFamily="18" charset="0"/>
                <a:ea typeface="Aptos"/>
              </a:rPr>
              <a:t>được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bất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đẳng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thức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mới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cùng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chiều</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với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bất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đẳng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thức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đã</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cho</a:t>
            </a:r>
            <a:r>
              <a:rPr lang="en-US" sz="3400" dirty="0">
                <a:solidFill>
                  <a:schemeClr val="accent4">
                    <a:lumMod val="60000"/>
                    <a:lumOff val="40000"/>
                  </a:schemeClr>
                </a:solidFill>
                <a:latin typeface="Times New Roman" panose="02020603050405020304" pitchFamily="18" charset="0"/>
                <a:ea typeface="Aptos"/>
              </a:rPr>
              <a:t>.</a:t>
            </a:r>
            <a:endParaRPr lang="en-US" sz="3400" dirty="0">
              <a:solidFill>
                <a:schemeClr val="accent4">
                  <a:lumMod val="60000"/>
                  <a:lumOff val="40000"/>
                </a:schemeClr>
              </a:solidFill>
              <a:latin typeface="Times New Roman" panose="02020603050405020304" pitchFamily="18" charset="0"/>
              <a:ea typeface="Times New Roman" panose="02020603050405020304" pitchFamily="18" charset="0"/>
            </a:endParaRPr>
          </a:p>
        </p:txBody>
      </p:sp>
      <p:pic>
        <p:nvPicPr>
          <p:cNvPr id="3"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47B8D3C-D386-D3A6-FBE5-3510D23483C7}"/>
              </a:ext>
            </a:extLst>
          </p:cNvPr>
          <p:cNvPicPr>
            <a:picLocks noChangeAspect="1"/>
          </p:cNvPicPr>
          <p:nvPr/>
        </p:nvPicPr>
        <p:blipFill>
          <a:blip r:embed="rId2"/>
          <a:stretch>
            <a:fillRect/>
          </a:stretch>
        </p:blipFill>
        <p:spPr>
          <a:xfrm>
            <a:off x="282917" y="1005839"/>
            <a:ext cx="839893" cy="759403"/>
          </a:xfrm>
          <a:prstGeom prst="rect">
            <a:avLst/>
          </a:prstGeom>
        </p:spPr>
      </p:pic>
    </p:spTree>
    <p:extLst>
      <p:ext uri="{BB962C8B-B14F-4D97-AF65-F5344CB8AC3E}">
        <p14:creationId xmlns:p14="http://schemas.microsoft.com/office/powerpoint/2010/main" val="2590626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B440857-9A9A-6A73-CE01-A9E8CE526128}"/>
              </a:ext>
            </a:extLst>
          </p:cNvPr>
          <p:cNvSpPr/>
          <p:nvPr/>
        </p:nvSpPr>
        <p:spPr>
          <a:xfrm>
            <a:off x="0" y="-2944"/>
            <a:ext cx="6983896" cy="132816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E670476-04F5-DB38-B92C-8792AE5F5402}"/>
              </a:ext>
            </a:extLst>
          </p:cNvPr>
          <p:cNvSpPr>
            <a:spLocks noGrp="1"/>
          </p:cNvSpPr>
          <p:nvPr>
            <p:ph type="title"/>
          </p:nvPr>
        </p:nvSpPr>
        <p:spPr>
          <a:xfrm>
            <a:off x="0" y="347864"/>
            <a:ext cx="7251518" cy="682628"/>
          </a:xfrm>
        </p:spPr>
        <p:txBody>
          <a:bodyPr>
            <a:normAutofit fontScale="90000"/>
          </a:bodyPr>
          <a:lstStyle/>
          <a:p>
            <a:r>
              <a:rPr lang="en-US" sz="3200" b="1">
                <a:solidFill>
                  <a:schemeClr val="bg1"/>
                </a:solidFill>
                <a:latin typeface="Times New Roman" panose="02020603050405020304" pitchFamily="18" charset="0"/>
                <a:cs typeface="Times New Roman" panose="02020603050405020304" pitchFamily="18" charset="0"/>
              </a:rPr>
              <a:t>A. THIẾT BỊ DẠY HỌC VÀ HỌC LIỆU</a:t>
            </a:r>
            <a:endParaRPr lang="en-US" sz="3200">
              <a:solidFill>
                <a:schemeClr val="bg1"/>
              </a:solidFill>
            </a:endParaRPr>
          </a:p>
        </p:txBody>
      </p:sp>
      <p:pic>
        <p:nvPicPr>
          <p:cNvPr id="2"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7C5EA06-D3C5-257D-FAB5-9536D91038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9457824" y="4180129"/>
            <a:ext cx="2467085" cy="2467085"/>
          </a:xfrm>
          <a:prstGeom prst="rect">
            <a:avLst/>
          </a:prstGeom>
        </p:spPr>
      </p:pic>
      <p:pic>
        <p:nvPicPr>
          <p:cNvPr id="4" name="Graphic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7FC0EEA-0BB4-9F6A-1A6F-54A569910A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9776938" y="4861058"/>
            <a:ext cx="1216038" cy="1216038"/>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862ADEC-53B0-8B37-6FAC-3934C543AB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379901" y="5120511"/>
            <a:ext cx="1149613" cy="1149613"/>
          </a:xfrm>
          <a:prstGeom prst="rect">
            <a:avLst/>
          </a:prstGeom>
        </p:spPr>
      </p:pic>
      <p:sp>
        <p:nvSpPr>
          <p:cNvPr id="8" name="TextBox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3312CC-1724-FCEB-A75C-03F3B22467B2}"/>
              </a:ext>
            </a:extLst>
          </p:cNvPr>
          <p:cNvSpPr txBox="1"/>
          <p:nvPr/>
        </p:nvSpPr>
        <p:spPr>
          <a:xfrm>
            <a:off x="537961" y="1544891"/>
            <a:ext cx="11514339" cy="38068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b="1" dirty="0">
                <a:solidFill>
                  <a:schemeClr val="bg1"/>
                </a:solidFill>
                <a:latin typeface="Times New Roman" panose="02020603050405020304" pitchFamily="18" charset="0"/>
                <a:cs typeface="Times New Roman" panose="02020603050405020304" pitchFamily="18" charset="0"/>
              </a:rPr>
              <a:t>GIÁO VIÊN: </a:t>
            </a:r>
          </a:p>
          <a:p>
            <a:pPr>
              <a:lnSpc>
                <a:spcPct val="115000"/>
              </a:lnSpc>
              <a:spcBef>
                <a:spcPts val="300"/>
              </a:spcBef>
              <a:spcAft>
                <a:spcPts val="300"/>
              </a:spcAft>
            </a:pP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diều</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28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34,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chiếu</a:t>
            </a:r>
            <a:endParaRPr lang="en-US" sz="3600" b="1"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buFont typeface="Arial" panose="020B0604020202020204" pitchFamily="34" charset="0"/>
              <a:buChar char="•"/>
            </a:pPr>
            <a:r>
              <a:rPr lang="en-US" sz="3600" b="1" dirty="0">
                <a:solidFill>
                  <a:schemeClr val="bg1"/>
                </a:solidFill>
                <a:latin typeface="Times New Roman" panose="02020603050405020304" pitchFamily="18" charset="0"/>
                <a:cs typeface="Times New Roman" panose="02020603050405020304" pitchFamily="18" charset="0"/>
              </a:rPr>
              <a:t>HỌC SINH</a:t>
            </a:r>
          </a:p>
          <a:p>
            <a:pPr>
              <a:lnSpc>
                <a:spcPct val="115000"/>
              </a:lnSpc>
              <a:spcBef>
                <a:spcPts val="300"/>
              </a:spcBef>
              <a:spcAft>
                <a:spcPts val="300"/>
              </a:spcAft>
            </a:pPr>
            <a:r>
              <a:rPr lang="en-US" sz="3600" dirty="0">
                <a:solidFill>
                  <a:schemeClr val="bg1"/>
                </a:solidFill>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SGK,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8784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descr="OPL20U25GSXzBJYl68kk8uQGfFKzs7yb1M4KJWUiLk6ZEvGF+qCIPSnY57AbBFCvTWID07 2024 T9 CD 06565+K4lPs7H94VUqPe2XwIsfPRnrXQE//QTEXxb8/8N4CNc6FpgZahzpTjFhMzSA7T/nHJa11DE8Ng2TP3iAmRczFlmslSuUNOgUeb6yRvs0="/>
              <p:cNvSpPr/>
              <p:nvPr/>
            </p:nvSpPr>
            <p:spPr>
              <a:xfrm>
                <a:off x="703383" y="195260"/>
                <a:ext cx="9847385" cy="2524794"/>
              </a:xfrm>
              <a:prstGeom prst="rect">
                <a:avLst/>
              </a:prstGeom>
            </p:spPr>
            <p:txBody>
              <a:bodyPr wrap="square">
                <a:spAutoFit/>
              </a:bodyPr>
              <a:lstStyle/>
              <a:p>
                <a:pPr>
                  <a:lnSpc>
                    <a:spcPct val="107000"/>
                  </a:lnSpc>
                  <a:spcBef>
                    <a:spcPts val="300"/>
                  </a:spcBef>
                  <a:spcAft>
                    <a:spcPts val="300"/>
                  </a:spcAft>
                </a:pPr>
                <a:endPar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300"/>
                  </a:spcAft>
                </a:pP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oMath>
                </a14:m>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Bef>
                    <a:spcPts val="300"/>
                  </a:spcBef>
                  <a:spcAft>
                    <a:spcPts val="300"/>
                  </a:spcAft>
                </a:pP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oMath>
                </a14:m>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oMath>
                </a14:m>
                <a:endPar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 name="Rectangle 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03383" y="195260"/>
                <a:ext cx="9847385" cy="2524794"/>
              </a:xfrm>
              <a:prstGeom prst="rect">
                <a:avLst/>
              </a:prstGeom>
              <a:blipFill>
                <a:blip r:embed="rId2"/>
                <a:stretch>
                  <a:fillRect l="-1733" b="-7729"/>
                </a:stretch>
              </a:blipFill>
            </p:spPr>
            <p:txBody>
              <a:bodyPr/>
              <a:lstStyle/>
              <a:p>
                <a:r>
                  <a:rPr lang="en-US">
                    <a:noFill/>
                  </a:rPr>
                  <a:t> </a:t>
                </a:r>
              </a:p>
            </p:txBody>
          </p:sp>
        </mc:Fallback>
      </mc:AlternateContent>
      <p:sp>
        <p:nvSpPr>
          <p:cNvPr id="5" name="Round Diagonal Corner Rectangle 4" descr="OPL20U25GSXzBJYl68kk8uQGfFKzs7yb1M4KJWUiLk6ZEvGF+qCIPSnY57AbBFCvTWID07 2024 T9 CD 06565+K4lPs7H94VUqPe2XwIsfPRnrXQE//QTEXxb8/8N4CNc6FpgZahzpTjFhMzSA7T/nHJa11DE8Ng2TP3iAmRczFlmslSuUNOgUeb6yRvs0="/>
          <p:cNvSpPr/>
          <p:nvPr/>
        </p:nvSpPr>
        <p:spPr>
          <a:xfrm>
            <a:off x="437660" y="2904827"/>
            <a:ext cx="11535509" cy="714522"/>
          </a:xfrm>
          <a:prstGeom prst="round2DiagRect">
            <a:avLst/>
          </a:prstGeom>
          <a:no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3400" b="1" dirty="0" err="1">
                <a:solidFill>
                  <a:srgbClr val="FFFF00"/>
                </a:solidFill>
                <a:latin typeface="Times New Roman" panose="02020603050405020304" pitchFamily="18" charset="0"/>
                <a:ea typeface="Times New Roman" panose="02020603050405020304" pitchFamily="18" charset="0"/>
              </a:rPr>
              <a:t>Phương</a:t>
            </a:r>
            <a:r>
              <a:rPr lang="en-US" sz="3400" b="1" dirty="0">
                <a:solidFill>
                  <a:srgbClr val="FFFF00"/>
                </a:solidFill>
                <a:latin typeface="Times New Roman" panose="02020603050405020304" pitchFamily="18" charset="0"/>
                <a:ea typeface="Times New Roman" panose="02020603050405020304" pitchFamily="18" charset="0"/>
              </a:rPr>
              <a:t> </a:t>
            </a:r>
            <a:r>
              <a:rPr lang="en-US" sz="3400" b="1" dirty="0" err="1">
                <a:solidFill>
                  <a:srgbClr val="FFFF00"/>
                </a:solidFill>
                <a:latin typeface="Times New Roman" panose="02020603050405020304" pitchFamily="18" charset="0"/>
                <a:ea typeface="Times New Roman" panose="02020603050405020304" pitchFamily="18" charset="0"/>
              </a:rPr>
              <a:t>pháp</a:t>
            </a:r>
            <a:r>
              <a:rPr lang="en-US" sz="3400" b="1" dirty="0">
                <a:solidFill>
                  <a:srgbClr val="FFFF00"/>
                </a:solidFill>
                <a:latin typeface="Times New Roman" panose="02020603050405020304" pitchFamily="18" charset="0"/>
                <a:ea typeface="Times New Roman" panose="02020603050405020304" pitchFamily="18" charset="0"/>
              </a:rPr>
              <a:t> </a:t>
            </a:r>
            <a:r>
              <a:rPr lang="en-US" sz="3400" b="1" dirty="0" err="1">
                <a:solidFill>
                  <a:srgbClr val="FFFF00"/>
                </a:solidFill>
                <a:latin typeface="Times New Roman" panose="02020603050405020304" pitchFamily="18" charset="0"/>
                <a:ea typeface="Times New Roman" panose="02020603050405020304" pitchFamily="18" charset="0"/>
              </a:rPr>
              <a:t>giải</a:t>
            </a:r>
            <a:r>
              <a:rPr lang="en-US" sz="3400" b="1" dirty="0">
                <a:solidFill>
                  <a:srgbClr val="FFFF00"/>
                </a:solidFill>
                <a:latin typeface="Times New Roman" panose="02020603050405020304" pitchFamily="18" charset="0"/>
                <a:ea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ac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bc</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endParaRPr lang="en-US" sz="3400" dirty="0">
              <a:solidFill>
                <a:schemeClr val="bg1"/>
              </a:solidFill>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628357" y="3804123"/>
                <a:ext cx="11452518" cy="2717154"/>
              </a:xfrm>
              <a:prstGeom prst="rect">
                <a:avLst/>
              </a:prstGeom>
            </p:spPr>
            <p:txBody>
              <a:bodyPr wrap="square">
                <a:spAutoFit/>
              </a:bodyPr>
              <a:lstStyle/>
              <a:p>
                <a:pPr>
                  <a:lnSpc>
                    <a:spcPct val="107000"/>
                  </a:lnSpc>
                  <a:spcBef>
                    <a:spcPts val="300"/>
                  </a:spcBef>
                  <a:spcAft>
                    <a:spcPts val="800"/>
                  </a:spcAft>
                </a:pPr>
                <a:r>
                  <a:rPr lang="en-US" sz="3400" i="1" dirty="0">
                    <a:solidFill>
                      <a:schemeClr val="bg1"/>
                    </a:solidFill>
                    <a:latin typeface="Times New Roman" panose="02020603050405020304" pitchFamily="18" charset="0"/>
                    <a:ea typeface="Aptos"/>
                    <a:cs typeface="Times New Roman" panose="02020603050405020304" pitchFamily="18" charset="0"/>
                  </a:rPr>
                  <a:t>Giải</a:t>
                </a:r>
                <a:endPar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400" dirty="0">
                    <a:solidFill>
                      <a:schemeClr val="bg1"/>
                    </a:solidFill>
                    <a:effectLst/>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400"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dirty="0">
                    <a:solidFill>
                      <a:schemeClr val="bg1"/>
                    </a:solidFill>
                    <a:effectLst/>
                    <a:latin typeface="Times New Roman" panose="02020603050405020304" pitchFamily="18" charset="0"/>
                    <a:ea typeface="Aptos"/>
                    <a:cs typeface="Times New Roman" panose="02020603050405020304" pitchFamily="18" charset="0"/>
                  </a:rPr>
                  <a:t>.Ta </a:t>
                </a:r>
                <a:r>
                  <a:rPr lang="en-US" sz="3400" dirty="0" err="1">
                    <a:solidFill>
                      <a:schemeClr val="bg1"/>
                    </a:solidFill>
                    <a:effectLst/>
                    <a:latin typeface="Times New Roman" panose="02020603050405020304" pitchFamily="18" charset="0"/>
                    <a:ea typeface="Aptos"/>
                    <a:cs typeface="Times New Roman" panose="02020603050405020304" pitchFamily="18" charset="0"/>
                  </a:rPr>
                  <a:t>có</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oMath>
                </a14:m>
                <a:endPar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400" dirty="0">
                    <a:solidFill>
                      <a:schemeClr val="bg1"/>
                    </a:solidFill>
                    <a:effectLst/>
                    <a:latin typeface="Times New Roman" panose="02020603050405020304" pitchFamily="18" charset="0"/>
                    <a:ea typeface="Aptos"/>
                    <a:cs typeface="Times New Roman" panose="02020603050405020304" pitchFamily="18" charset="0"/>
                  </a:rPr>
                  <a:t>    Do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Vậy</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dirty="0">
                    <a:solidFill>
                      <a:schemeClr val="bg1"/>
                    </a:solidFill>
                    <a:effectLst/>
                    <a:latin typeface="Times New Roman" panose="02020603050405020304" pitchFamily="18" charset="0"/>
                    <a:ea typeface="Aptos"/>
                    <a:cs typeface="Times New Roman" panose="02020603050405020304" pitchFamily="18" charset="0"/>
                  </a:rPr>
                  <a:t>.</a:t>
                </a:r>
                <a:endPar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400" dirty="0">
                    <a:solidFill>
                      <a:schemeClr val="bg1"/>
                    </a:solidFill>
                    <a:effectLst/>
                    <a:latin typeface="Times New Roman" panose="02020603050405020304" pitchFamily="18" charset="0"/>
                    <a:ea typeface="Aptos"/>
                    <a:cs typeface="Times New Roman" panose="02020603050405020304" pitchFamily="18" charset="0"/>
                  </a:rPr>
                  <a:t>b) Do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dirty="0">
                    <a:solidFill>
                      <a:schemeClr val="bg1"/>
                    </a:solidFill>
                    <a:effectLst/>
                    <a:latin typeface="Times New Roman" panose="02020603050405020304" pitchFamily="18" charset="0"/>
                    <a:ea typeface="Aptos"/>
                    <a:cs typeface="Times New Roman" panose="02020603050405020304" pitchFamily="18" charset="0"/>
                  </a:rPr>
                  <a:t>  nên  </a:t>
                </a:r>
                <a14:m>
                  <m:oMath xmlns:m="http://schemas.openxmlformats.org/officeDocument/2006/math">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oMath>
                </a14:m>
                <a:r>
                  <a:rPr lang="en-US" sz="3400" dirty="0">
                    <a:solidFill>
                      <a:schemeClr val="bg1"/>
                    </a:solidFill>
                    <a:effectLst/>
                    <a:latin typeface="Times New Roman" panose="02020603050405020304" pitchFamily="18" charset="0"/>
                    <a:ea typeface="Aptos"/>
                    <a:cs typeface="Times New Roman" panose="02020603050405020304" pitchFamily="18" charset="0"/>
                  </a:rPr>
                  <a:t>.</a:t>
                </a:r>
                <a:endPar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8357" y="3804123"/>
                <a:ext cx="11452518" cy="2717154"/>
              </a:xfrm>
              <a:prstGeom prst="rect">
                <a:avLst/>
              </a:prstGeom>
              <a:blipFill>
                <a:blip r:embed="rId3"/>
                <a:stretch>
                  <a:fillRect l="-1490" t="-3363" b="-6951"/>
                </a:stretch>
              </a:blipFill>
            </p:spPr>
            <p:txBody>
              <a:bodyPr/>
              <a:lstStyle/>
              <a:p>
                <a:r>
                  <a:rPr lang="en-US">
                    <a:noFill/>
                  </a:rPr>
                  <a:t> </a:t>
                </a:r>
              </a:p>
            </p:txBody>
          </p:sp>
        </mc:Fallback>
      </mc:AlternateContent>
      <p:pic>
        <p:nvPicPr>
          <p:cNvPr id="3"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EE3E01D-B58B-F134-DCC2-DB0B2B21BEC7}"/>
              </a:ext>
            </a:extLst>
          </p:cNvPr>
          <p:cNvPicPr>
            <a:picLocks noChangeAspect="1"/>
          </p:cNvPicPr>
          <p:nvPr/>
        </p:nvPicPr>
        <p:blipFill>
          <a:blip r:embed="rId4"/>
          <a:stretch>
            <a:fillRect/>
          </a:stretch>
        </p:blipFill>
        <p:spPr>
          <a:xfrm>
            <a:off x="437660" y="785269"/>
            <a:ext cx="1051456" cy="527235"/>
          </a:xfrm>
          <a:prstGeom prst="rect">
            <a:avLst/>
          </a:prstGeom>
        </p:spPr>
      </p:pic>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73BD151-0916-5264-A9C0-967A01B1CC7D}"/>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10289359" y="28457"/>
            <a:ext cx="1791516" cy="1791516"/>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349B6A2-BD91-E6C9-CAC2-7C07B90FE4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9825" y="139740"/>
            <a:ext cx="1214650" cy="1214650"/>
          </a:xfrm>
          <a:prstGeom prst="rect">
            <a:avLst/>
          </a:prstGeom>
        </p:spPr>
      </p:pic>
    </p:spTree>
    <p:extLst>
      <p:ext uri="{BB962C8B-B14F-4D97-AF65-F5344CB8AC3E}">
        <p14:creationId xmlns:p14="http://schemas.microsoft.com/office/powerpoint/2010/main" val="1785622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heel(1)">
                                      <p:cBhvr>
                                        <p:cTn id="34" dur="2000"/>
                                        <p:tgtEl>
                                          <p:spTgt spid="10">
                                            <p:txEl>
                                              <p:pRg st="0" end="0"/>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heel(1)">
                                      <p:cBhvr>
                                        <p:cTn id="37" dur="20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heel(1)">
                                      <p:cBhvr>
                                        <p:cTn id="42" dur="20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heel(1)">
                                      <p:cBhvr>
                                        <p:cTn id="47"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ID07 2024 T9 CD 06565+K4lPs7H94VUqPe2XwIsfPRnrXQE//QTEXxb8/8N4CNc6FpgZahzpTjFhMzSA7T/nHJa11DE8Ng2TP3iAmRczFlmslSuUNOgUeb6yRvs0="/>
          <p:cNvSpPr/>
          <p:nvPr/>
        </p:nvSpPr>
        <p:spPr>
          <a:xfrm>
            <a:off x="195385" y="647410"/>
            <a:ext cx="11840307" cy="1738938"/>
          </a:xfrm>
          <a:prstGeom prst="rect">
            <a:avLst/>
          </a:prstGeom>
          <a:ln>
            <a:solidFill>
              <a:schemeClr val="accent4">
                <a:lumMod val="75000"/>
              </a:schemeClr>
            </a:solidFill>
          </a:ln>
        </p:spPr>
        <p:txBody>
          <a:bodyPr wrap="square">
            <a:spAutoFit/>
          </a:bodyPr>
          <a:lstStyle/>
          <a:p>
            <a:pPr>
              <a:spcBef>
                <a:spcPts val="300"/>
              </a:spcBef>
              <a:spcAft>
                <a:spcPts val="300"/>
              </a:spcAft>
            </a:pPr>
            <a:r>
              <a:rPr lang="en-US" sz="3400" dirty="0">
                <a:solidFill>
                  <a:schemeClr val="bg1"/>
                </a:solidFill>
                <a:latin typeface="Times New Roman" panose="02020603050405020304" pitchFamily="18" charset="0"/>
                <a:ea typeface="Aptos"/>
              </a:rPr>
              <a:t>        </a:t>
            </a:r>
          </a:p>
          <a:p>
            <a:pPr>
              <a:spcBef>
                <a:spcPts val="300"/>
              </a:spcBef>
              <a:spcAft>
                <a:spcPts val="300"/>
              </a:spcAft>
            </a:pPr>
            <a:r>
              <a:rPr lang="en-US" sz="3400" dirty="0">
                <a:solidFill>
                  <a:schemeClr val="bg1"/>
                </a:solidFill>
                <a:latin typeface="Times New Roman" panose="02020603050405020304" pitchFamily="18" charset="0"/>
                <a:ea typeface="Aptos"/>
              </a:rPr>
              <a:t>         </a:t>
            </a:r>
            <a:r>
              <a:rPr lang="en-US" sz="3400" dirty="0">
                <a:solidFill>
                  <a:schemeClr val="accent4">
                    <a:lumMod val="60000"/>
                    <a:lumOff val="40000"/>
                  </a:schemeClr>
                </a:solidFill>
                <a:latin typeface="Times New Roman" panose="02020603050405020304" pitchFamily="18" charset="0"/>
                <a:ea typeface="Aptos"/>
              </a:rPr>
              <a:t>Khi </a:t>
            </a:r>
            <a:r>
              <a:rPr lang="en-US" sz="3400" dirty="0" err="1">
                <a:solidFill>
                  <a:schemeClr val="accent4">
                    <a:lumMod val="60000"/>
                    <a:lumOff val="40000"/>
                  </a:schemeClr>
                </a:solidFill>
                <a:latin typeface="Times New Roman" panose="02020603050405020304" pitchFamily="18" charset="0"/>
                <a:ea typeface="Aptos"/>
              </a:rPr>
              <a:t>nhân</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cả</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hai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vế</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của</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bất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đẳng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thức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với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cùng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một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số</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dương</a:t>
            </a:r>
            <a:r>
              <a:rPr lang="en-US" sz="3400" dirty="0">
                <a:solidFill>
                  <a:schemeClr val="accent4">
                    <a:lumMod val="60000"/>
                    <a:lumOff val="40000"/>
                  </a:schemeClr>
                </a:solidFill>
                <a:latin typeface="Times New Roman" panose="02020603050405020304" pitchFamily="18" charset="0"/>
                <a:ea typeface="Aptos"/>
              </a:rPr>
              <a:t>, ta </a:t>
            </a:r>
            <a:r>
              <a:rPr lang="en-US" sz="3400" dirty="0" err="1">
                <a:solidFill>
                  <a:schemeClr val="accent4">
                    <a:lumMod val="60000"/>
                    <a:lumOff val="40000"/>
                  </a:schemeClr>
                </a:solidFill>
                <a:latin typeface="Times New Roman" panose="02020603050405020304" pitchFamily="18" charset="0"/>
                <a:ea typeface="Aptos"/>
              </a:rPr>
              <a:t>được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bất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đẳng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thức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mới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cùng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chiều</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với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bất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đẳng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thức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đã</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cho</a:t>
            </a:r>
            <a:r>
              <a:rPr lang="en-US" sz="3400" dirty="0">
                <a:solidFill>
                  <a:schemeClr val="accent4">
                    <a:lumMod val="60000"/>
                    <a:lumOff val="40000"/>
                  </a:schemeClr>
                </a:solidFill>
                <a:latin typeface="Times New Roman" panose="02020603050405020304" pitchFamily="18" charset="0"/>
                <a:ea typeface="Aptos"/>
              </a:rPr>
              <a:t>.</a:t>
            </a:r>
            <a:endParaRPr lang="en-US" sz="3400" dirty="0">
              <a:solidFill>
                <a:schemeClr val="accent4">
                  <a:lumMod val="60000"/>
                  <a:lumOff val="40000"/>
                </a:schemeClr>
              </a:solidFill>
              <a:latin typeface="Times New Roman" panose="02020603050405020304" pitchFamily="18" charset="0"/>
              <a:ea typeface="Times New Roman" panose="02020603050405020304" pitchFamily="18" charset="0"/>
            </a:endParaRPr>
          </a:p>
        </p:txBody>
      </p:sp>
      <p:pic>
        <p:nvPicPr>
          <p:cNvPr id="3"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47B8D3C-D386-D3A6-FBE5-3510D23483C7}"/>
              </a:ext>
            </a:extLst>
          </p:cNvPr>
          <p:cNvPicPr>
            <a:picLocks noChangeAspect="1"/>
          </p:cNvPicPr>
          <p:nvPr/>
        </p:nvPicPr>
        <p:blipFill>
          <a:blip r:embed="rId2"/>
          <a:stretch>
            <a:fillRect/>
          </a:stretch>
        </p:blipFill>
        <p:spPr>
          <a:xfrm>
            <a:off x="282917" y="1005839"/>
            <a:ext cx="839893" cy="759403"/>
          </a:xfrm>
          <a:prstGeom prst="rect">
            <a:avLst/>
          </a:prstGeom>
        </p:spPr>
      </p:pic>
    </p:spTree>
    <p:extLst>
      <p:ext uri="{BB962C8B-B14F-4D97-AF65-F5344CB8AC3E}">
        <p14:creationId xmlns:p14="http://schemas.microsoft.com/office/powerpoint/2010/main" val="811704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descr="OPL20U25GSXzBJYl68kk8uQGfFKzs7yb1M4KJWUiLk6ZEvGF+qCIPSnY57AbBFCvTWID07 2024 T9 CD 06565+K4lPs7H94VUqPe2XwIsfPRnrXQE//QTEXxb8/8N4CNc6FpgZahzpTjFhMzSA7T/nHJa11DE8Ng2TP3iAmRczFlmslSuUNOgUeb6yRvs0="/>
              <p:cNvSpPr/>
              <p:nvPr/>
            </p:nvSpPr>
            <p:spPr>
              <a:xfrm>
                <a:off x="609599" y="65751"/>
                <a:ext cx="9679759" cy="2653034"/>
              </a:xfrm>
              <a:prstGeom prst="rect">
                <a:avLst/>
              </a:prstGeom>
            </p:spPr>
            <p:txBody>
              <a:bodyPr wrap="square">
                <a:spAutoFit/>
              </a:bodyPr>
              <a:lstStyle/>
              <a:p>
                <a:pPr>
                  <a:lnSpc>
                    <a:spcPct val="107000"/>
                  </a:lnSpc>
                  <a:spcBef>
                    <a:spcPts val="300"/>
                  </a:spcBef>
                  <a:spcAft>
                    <a:spcPts val="300"/>
                  </a:spcAft>
                </a:pPr>
                <a:endParaRPr lang="en-US" sz="3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400" b="1" dirty="0">
                    <a:solidFill>
                      <a:srgbClr val="FFFF00"/>
                    </a:solidFill>
                    <a:effectLst/>
                    <a:latin typeface="Times New Roman" panose="02020603050405020304" pitchFamily="18" charset="0"/>
                    <a:ea typeface="Aptos"/>
                    <a:cs typeface="Times New Roman" panose="02020603050405020304" pitchFamily="18" charset="0"/>
                  </a:rPr>
                  <a:t>        </a:t>
                </a:r>
                <a:r>
                  <a:rPr lang="en-US" sz="3400" dirty="0">
                    <a:solidFill>
                      <a:schemeClr val="bg1"/>
                    </a:solidFill>
                    <a:effectLst/>
                    <a:latin typeface="Times New Roman" panose="02020603050405020304" pitchFamily="18" charset="0"/>
                    <a:ea typeface="Aptos"/>
                    <a:cs typeface="Times New Roman" panose="02020603050405020304" pitchFamily="18" charset="0"/>
                  </a:rPr>
                  <a:t>Cho </a:t>
                </a:r>
                <a:r>
                  <a:rPr lang="en-US" sz="3400" dirty="0" err="1">
                    <a:solidFill>
                      <a:schemeClr val="bg1"/>
                    </a:solidFill>
                    <a:effectLst/>
                    <a:latin typeface="Times New Roman" panose="02020603050405020304" pitchFamily="18" charset="0"/>
                    <a:ea typeface="Aptos"/>
                    <a:cs typeface="Times New Roman" panose="02020603050405020304" pitchFamily="18" charset="0"/>
                  </a:rPr>
                  <a:t>bất</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đẳng</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thức</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400" i="1"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và</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số</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thực</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dirty="0">
                    <a:solidFill>
                      <a:schemeClr val="bg1"/>
                    </a:solidFill>
                    <a:effectLst/>
                    <a:latin typeface="Times New Roman" panose="02020603050405020304" pitchFamily="18" charset="0"/>
                    <a:ea typeface="Aptos"/>
                    <a:cs typeface="Times New Roman" panose="02020603050405020304" pitchFamily="18" charset="0"/>
                  </a:rPr>
                  <a:t>.</a:t>
                </a:r>
                <a:endParaRPr lang="en-US" sz="3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400" dirty="0">
                    <a:solidFill>
                      <a:schemeClr val="bg1"/>
                    </a:solidFill>
                    <a:effectLst/>
                    <a:latin typeface="Times New Roman" panose="02020603050405020304" pitchFamily="18" charset="0"/>
                    <a:ea typeface="Aptos"/>
                    <a:cs typeface="Times New Roman" panose="02020603050405020304" pitchFamily="18" charset="0"/>
                  </a:rPr>
                  <a:t>a) </a:t>
                </a:r>
                <a:r>
                  <a:rPr lang="en-US" sz="3400" dirty="0" err="1">
                    <a:solidFill>
                      <a:schemeClr val="bg1"/>
                    </a:solidFill>
                    <a:effectLst/>
                    <a:latin typeface="Times New Roman" panose="02020603050405020304" pitchFamily="18" charset="0"/>
                    <a:ea typeface="Aptos"/>
                    <a:cs typeface="Times New Roman" panose="02020603050405020304" pitchFamily="18" charset="0"/>
                  </a:rPr>
                  <a:t>Xác</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định</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dấu</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của</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hiệu</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oMath>
                </a14:m>
                <a:r>
                  <a:rPr lang="en-US" sz="3400" i="1" dirty="0">
                    <a:solidFill>
                      <a:schemeClr val="bg1"/>
                    </a:solidFill>
                    <a:effectLst/>
                    <a:latin typeface="Times New Roman" panose="02020603050405020304" pitchFamily="18" charset="0"/>
                    <a:ea typeface="Aptos"/>
                    <a:cs typeface="Times New Roman" panose="02020603050405020304" pitchFamily="18" charset="0"/>
                  </a:rPr>
                  <a:t>.</a:t>
                </a:r>
                <a:endParaRPr lang="en-US" sz="3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400" dirty="0">
                    <a:solidFill>
                      <a:schemeClr val="bg1"/>
                    </a:solidFill>
                    <a:effectLst/>
                    <a:latin typeface="Times New Roman" panose="02020603050405020304" pitchFamily="18" charset="0"/>
                    <a:ea typeface="Aptos"/>
                    <a:cs typeface="Times New Roman" panose="02020603050405020304" pitchFamily="18" charset="0"/>
                  </a:rPr>
                  <a:t>b) </a:t>
                </a:r>
                <a:r>
                  <a:rPr lang="en-US" sz="3400" dirty="0" err="1">
                    <a:solidFill>
                      <a:schemeClr val="bg1"/>
                    </a:solidFill>
                    <a:effectLst/>
                    <a:latin typeface="Times New Roman" panose="02020603050405020304" pitchFamily="18" charset="0"/>
                    <a:ea typeface="Aptos"/>
                    <a:cs typeface="Times New Roman" panose="02020603050405020304" pitchFamily="18" charset="0"/>
                  </a:rPr>
                  <a:t>Hãy</a:t>
                </a:r>
                <a:r>
                  <a:rPr lang="en-US" sz="3400" dirty="0">
                    <a:solidFill>
                      <a:schemeClr val="bg1"/>
                    </a:solidFill>
                    <a:effectLst/>
                    <a:latin typeface="Times New Roman" panose="02020603050405020304" pitchFamily="18" charset="0"/>
                    <a:ea typeface="Aptos"/>
                    <a:cs typeface="Times New Roman" panose="02020603050405020304" pitchFamily="18" charset="0"/>
                  </a:rPr>
                  <a:t> so </a:t>
                </a:r>
                <a:r>
                  <a:rPr lang="en-US" sz="3400" dirty="0" err="1">
                    <a:solidFill>
                      <a:schemeClr val="bg1"/>
                    </a:solidFill>
                    <a:effectLst/>
                    <a:latin typeface="Times New Roman" panose="02020603050405020304" pitchFamily="18" charset="0"/>
                    <a:ea typeface="Aptos"/>
                    <a:cs typeface="Times New Roman" panose="02020603050405020304" pitchFamily="18" charset="0"/>
                  </a:rPr>
                  <a:t>sánh</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3400" dirty="0" err="1">
                    <a:solidFill>
                      <a:schemeClr val="bg1"/>
                    </a:solidFill>
                    <a:effectLst/>
                    <a:latin typeface="Times New Roman" panose="02020603050405020304" pitchFamily="18" charset="0"/>
                    <a:ea typeface="Aptos"/>
                    <a:cs typeface="Times New Roman" panose="02020603050405020304" pitchFamily="18" charset="0"/>
                  </a:rPr>
                  <a:t>và</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oMath>
                </a14:m>
                <a:endParaRPr lang="en-US" sz="3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 name="Rectangle 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09599" y="65751"/>
                <a:ext cx="9679759" cy="2653034"/>
              </a:xfrm>
              <a:prstGeom prst="rect">
                <a:avLst/>
              </a:prstGeom>
              <a:blipFill>
                <a:blip r:embed="rId2"/>
                <a:stretch>
                  <a:fillRect l="-1763" b="-6897"/>
                </a:stretch>
              </a:blipFill>
            </p:spPr>
            <p:txBody>
              <a:bodyPr/>
              <a:lstStyle/>
              <a:p>
                <a:r>
                  <a:rPr lang="en-US">
                    <a:noFill/>
                  </a:rPr>
                  <a:t> </a:t>
                </a:r>
              </a:p>
            </p:txBody>
          </p:sp>
        </mc:Fallback>
      </mc:AlternateContent>
      <p:sp>
        <p:nvSpPr>
          <p:cNvPr id="5" name="Round Diagonal Corner Rectangle 4" descr="OPL20U25GSXzBJYl68kk8uQGfFKzs7yb1M4KJWUiLk6ZEvGF+qCIPSnY57AbBFCvTWID07 2024 T9 CD 06565+K4lPs7H94VUqPe2XwIsfPRnrXQE//QTEXxb8/8N4CNc6FpgZahzpTjFhMzSA7T/nHJa11DE8Ng2TP3iAmRczFlmslSuUNOgUeb6yRvs0="/>
          <p:cNvSpPr/>
          <p:nvPr/>
        </p:nvSpPr>
        <p:spPr>
          <a:xfrm>
            <a:off x="609600" y="2971634"/>
            <a:ext cx="11582400" cy="714522"/>
          </a:xfrm>
          <a:prstGeom prst="round2DiagRect">
            <a:avLst/>
          </a:prstGeom>
          <a:no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3400" b="1" dirty="0" err="1">
                <a:solidFill>
                  <a:srgbClr val="FFFF00"/>
                </a:solidFill>
                <a:latin typeface="Times New Roman" panose="02020603050405020304" pitchFamily="18" charset="0"/>
                <a:ea typeface="Times New Roman" panose="02020603050405020304" pitchFamily="18" charset="0"/>
              </a:rPr>
              <a:t>Phương</a:t>
            </a:r>
            <a:r>
              <a:rPr lang="en-US" sz="3400" b="1" dirty="0">
                <a:solidFill>
                  <a:srgbClr val="FFFF00"/>
                </a:solidFill>
                <a:latin typeface="Times New Roman" panose="02020603050405020304" pitchFamily="18" charset="0"/>
                <a:ea typeface="Times New Roman" panose="02020603050405020304" pitchFamily="18" charset="0"/>
              </a:rPr>
              <a:t> </a:t>
            </a:r>
            <a:r>
              <a:rPr lang="en-US" sz="3400" b="1" dirty="0" err="1">
                <a:solidFill>
                  <a:srgbClr val="FFFF00"/>
                </a:solidFill>
                <a:latin typeface="Times New Roman" panose="02020603050405020304" pitchFamily="18" charset="0"/>
                <a:ea typeface="Times New Roman" panose="02020603050405020304" pitchFamily="18" charset="0"/>
              </a:rPr>
              <a:t>pháp</a:t>
            </a:r>
            <a:r>
              <a:rPr lang="en-US" sz="3400" b="1" dirty="0">
                <a:solidFill>
                  <a:srgbClr val="FFFF00"/>
                </a:solidFill>
                <a:latin typeface="Times New Roman" panose="02020603050405020304" pitchFamily="18" charset="0"/>
                <a:ea typeface="Times New Roman" panose="02020603050405020304" pitchFamily="18" charset="0"/>
              </a:rPr>
              <a:t> </a:t>
            </a:r>
            <a:r>
              <a:rPr lang="en-US" sz="3400" b="1" dirty="0" err="1">
                <a:solidFill>
                  <a:srgbClr val="FFFF00"/>
                </a:solidFill>
                <a:latin typeface="Times New Roman" panose="02020603050405020304" pitchFamily="18" charset="0"/>
                <a:ea typeface="Times New Roman" panose="02020603050405020304" pitchFamily="18" charset="0"/>
              </a:rPr>
              <a:t>giải</a:t>
            </a:r>
            <a:r>
              <a:rPr lang="en-US" sz="3400" b="1" dirty="0">
                <a:solidFill>
                  <a:srgbClr val="FFFF00"/>
                </a:solidFill>
                <a:latin typeface="Times New Roman" panose="02020603050405020304" pitchFamily="18" charset="0"/>
                <a:ea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ac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bc</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endParaRPr lang="en-US" sz="3400" dirty="0">
              <a:solidFill>
                <a:schemeClr val="bg1"/>
              </a:solidFill>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descr="OPL20U25GSXzBJYl68kk8uQGfFKzs7yb1M4KJWUiLk6ZEvGF+qCIPSnY57AbBFCvTWID07 2024 T9 CD 06565+K4lPs7H94VUqPe2XwIsfPRnrXQE//QTEXxb8/8N4CNc6FpgZahzpTjFhMzSA7T/nHJa11DE8Ng2TP3iAmRczFlmslSuUNOgUeb6yRvs0="/>
              <p:cNvSpPr txBox="1"/>
              <p:nvPr/>
            </p:nvSpPr>
            <p:spPr>
              <a:xfrm>
                <a:off x="609600" y="3939005"/>
                <a:ext cx="11417300" cy="2416046"/>
              </a:xfrm>
              <a:prstGeom prst="rect">
                <a:avLst/>
              </a:prstGeom>
              <a:noFill/>
            </p:spPr>
            <p:txBody>
              <a:bodyPr wrap="square" rtlCol="0">
                <a:spAutoFit/>
              </a:bodyPr>
              <a:lstStyle/>
              <a:p>
                <a:pPr>
                  <a:spcBef>
                    <a:spcPts val="300"/>
                  </a:spcBef>
                  <a:spcAft>
                    <a:spcPts val="300"/>
                  </a:spcAft>
                </a:pPr>
                <a:r>
                  <a:rPr lang="en-US" sz="3400" i="1" dirty="0" err="1">
                    <a:solidFill>
                      <a:schemeClr val="bg1"/>
                    </a:solidFill>
                    <a:latin typeface="Times New Roman" panose="02020603050405020304" pitchFamily="18" charset="0"/>
                    <a:ea typeface="Aptos"/>
                    <a:cs typeface="Times New Roman" panose="02020603050405020304" pitchFamily="18" charset="0"/>
                  </a:rPr>
                  <a:t>Giải</a:t>
                </a:r>
                <a:endParaRPr lang="en-US" sz="3400" dirty="0">
                  <a:solidFill>
                    <a:schemeClr val="bg1"/>
                  </a:solidFill>
                  <a:latin typeface="Times New Roman" panose="02020603050405020304" pitchFamily="18" charset="0"/>
                  <a:ea typeface="Aptos"/>
                  <a:cs typeface="Times New Roman" panose="02020603050405020304" pitchFamily="18" charset="0"/>
                </a:endParaRPr>
              </a:p>
              <a:p>
                <a:pPr>
                  <a:spcBef>
                    <a:spcPts val="300"/>
                  </a:spcBef>
                  <a:spcAft>
                    <a:spcPts val="300"/>
                  </a:spcAft>
                </a:pPr>
                <a:r>
                  <a:rPr lang="en-US" sz="3400" dirty="0">
                    <a:solidFill>
                      <a:schemeClr val="bg1"/>
                    </a:solidFill>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400" i="1"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dirty="0">
                    <a:solidFill>
                      <a:schemeClr val="bg1"/>
                    </a:solidFill>
                    <a:effectLst/>
                    <a:latin typeface="Times New Roman" panose="02020603050405020304" pitchFamily="18" charset="0"/>
                    <a:ea typeface="Aptos"/>
                    <a:cs typeface="Times New Roman" panose="02020603050405020304" pitchFamily="18" charset="0"/>
                  </a:rPr>
                  <a:t>.</a:t>
                </a:r>
                <a:r>
                  <a:rPr lang="en-US" sz="3400" dirty="0">
                    <a:solidFill>
                      <a:schemeClr val="bg1"/>
                    </a:solidFill>
                    <a:latin typeface="Times New Roman" panose="02020603050405020304" pitchFamily="18" charset="0"/>
                    <a:ea typeface="Aptos"/>
                    <a:cs typeface="Times New Roman" panose="02020603050405020304" pitchFamily="18" charset="0"/>
                  </a:rPr>
                  <a:t> </a:t>
                </a:r>
                <a:r>
                  <a:rPr lang="en-US" sz="3400" dirty="0">
                    <a:solidFill>
                      <a:schemeClr val="bg1"/>
                    </a:solidFill>
                    <a:effectLst/>
                    <a:latin typeface="Times New Roman" panose="02020603050405020304" pitchFamily="18" charset="0"/>
                    <a:ea typeface="Aptos"/>
                    <a:cs typeface="Times New Roman" panose="02020603050405020304" pitchFamily="18" charset="0"/>
                  </a:rPr>
                  <a:t>Ta </a:t>
                </a:r>
                <a:r>
                  <a:rPr lang="en-US" sz="3400" dirty="0" err="1">
                    <a:solidFill>
                      <a:schemeClr val="bg1"/>
                    </a:solidFill>
                    <a:effectLst/>
                    <a:latin typeface="Times New Roman" panose="02020603050405020304" pitchFamily="18" charset="0"/>
                    <a:ea typeface="Aptos"/>
                    <a:cs typeface="Times New Roman" panose="02020603050405020304" pitchFamily="18" charset="0"/>
                  </a:rPr>
                  <a:t>có</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oMath>
                </a14:m>
                <a:endParaRPr lang="en-US" sz="3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400" dirty="0">
                    <a:solidFill>
                      <a:schemeClr val="bg1"/>
                    </a:solidFill>
                    <a:effectLst/>
                    <a:latin typeface="Times New Roman" panose="02020603050405020304" pitchFamily="18" charset="0"/>
                    <a:ea typeface="Aptos"/>
                    <a:cs typeface="Times New Roman" panose="02020603050405020304" pitchFamily="18" charset="0"/>
                  </a:rPr>
                  <a:t>    Do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i="1"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dirty="0">
                    <a:solidFill>
                      <a:schemeClr val="bg1"/>
                    </a:solidFill>
                    <a:effectLst/>
                    <a:latin typeface="Times New Roman" panose="02020603050405020304" pitchFamily="18" charset="0"/>
                    <a:ea typeface="Aptos"/>
                    <a:cs typeface="Times New Roman" panose="02020603050405020304" pitchFamily="18" charset="0"/>
                  </a:rPr>
                  <a:t>. Vậy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i="1" dirty="0">
                    <a:solidFill>
                      <a:schemeClr val="bg1"/>
                    </a:solidFill>
                    <a:effectLst/>
                    <a:latin typeface="Times New Roman" panose="02020603050405020304" pitchFamily="18" charset="0"/>
                    <a:ea typeface="Aptos"/>
                    <a:cs typeface="Times New Roman" panose="02020603050405020304" pitchFamily="18" charset="0"/>
                  </a:rPr>
                  <a:t>.</a:t>
                </a:r>
                <a:endParaRPr lang="en-US" sz="3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400" dirty="0">
                    <a:solidFill>
                      <a:schemeClr val="bg1"/>
                    </a:solidFill>
                    <a:effectLst/>
                    <a:latin typeface="Times New Roman" panose="02020603050405020304" pitchFamily="18" charset="0"/>
                    <a:ea typeface="Aptos"/>
                    <a:cs typeface="Times New Roman" panose="02020603050405020304" pitchFamily="18" charset="0"/>
                  </a:rPr>
                  <a:t>b) Do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0</m:t>
                    </m:r>
                  </m:oMath>
                </a14:m>
                <a:r>
                  <a:rPr lang="en-US" sz="3400" i="1" dirty="0">
                    <a:solidFill>
                      <a:schemeClr val="bg1"/>
                    </a:solidFill>
                    <a:effectLst/>
                    <a:latin typeface="Times New Roman" panose="02020603050405020304" pitchFamily="18" charset="0"/>
                    <a:ea typeface="Aptos"/>
                    <a:cs typeface="Times New Roman" panose="02020603050405020304" pitchFamily="18" charset="0"/>
                  </a:rPr>
                  <a:t> </a:t>
                </a:r>
                <a:r>
                  <a:rPr lang="en-US" sz="34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4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4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oMath>
                </a14:m>
                <a:r>
                  <a:rPr lang="en-US" sz="3400" i="1" dirty="0">
                    <a:solidFill>
                      <a:schemeClr val="bg1"/>
                    </a:solidFill>
                    <a:effectLst/>
                    <a:latin typeface="Times New Roman" panose="02020603050405020304" pitchFamily="18" charset="0"/>
                    <a:ea typeface="Aptos"/>
                    <a:cs typeface="Times New Roman" panose="02020603050405020304" pitchFamily="18" charset="0"/>
                  </a:rPr>
                  <a:t>.</a:t>
                </a:r>
                <a:endParaRPr lang="en-US" sz="3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6" name="TextBox 5"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609600" y="3939005"/>
                <a:ext cx="11417300" cy="2416046"/>
              </a:xfrm>
              <a:prstGeom prst="rect">
                <a:avLst/>
              </a:prstGeom>
              <a:blipFill>
                <a:blip r:embed="rId3"/>
                <a:stretch>
                  <a:fillRect l="-1495" t="-3788" b="-8081"/>
                </a:stretch>
              </a:blipFill>
            </p:spPr>
            <p:txBody>
              <a:bodyPr/>
              <a:lstStyle/>
              <a:p>
                <a:r>
                  <a:rPr lang="en-US">
                    <a:noFill/>
                  </a:rPr>
                  <a:t> </a:t>
                </a:r>
              </a:p>
            </p:txBody>
          </p:sp>
        </mc:Fallback>
      </mc:AlternateContent>
      <p:pic>
        <p:nvPicPr>
          <p:cNvPr id="3"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BD4AA7A-88D3-C35B-3176-358332D30D35}"/>
              </a:ext>
            </a:extLst>
          </p:cNvPr>
          <p:cNvPicPr>
            <a:picLocks noChangeAspect="1"/>
          </p:cNvPicPr>
          <p:nvPr/>
        </p:nvPicPr>
        <p:blipFill>
          <a:blip r:embed="rId4"/>
          <a:stretch>
            <a:fillRect/>
          </a:stretch>
        </p:blipFill>
        <p:spPr>
          <a:xfrm>
            <a:off x="224601" y="583809"/>
            <a:ext cx="1265648" cy="630924"/>
          </a:xfrm>
          <a:prstGeom prst="rect">
            <a:avLst/>
          </a:prstGeom>
        </p:spPr>
      </p:pic>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E6E6591-7C9C-C01F-AC70-5F27E31F07B5}"/>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10289359" y="28457"/>
            <a:ext cx="1791516" cy="1791516"/>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B08BF5B-072A-1B51-12DE-76DB068488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9825" y="139740"/>
            <a:ext cx="1214650" cy="1214650"/>
          </a:xfrm>
          <a:prstGeom prst="rect">
            <a:avLst/>
          </a:prstGeom>
        </p:spPr>
      </p:pic>
    </p:spTree>
    <p:extLst>
      <p:ext uri="{BB962C8B-B14F-4D97-AF65-F5344CB8AC3E}">
        <p14:creationId xmlns:p14="http://schemas.microsoft.com/office/powerpoint/2010/main" val="1624742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heel(1)">
                                      <p:cBhvr>
                                        <p:cTn id="28" dur="2000"/>
                                        <p:tgtEl>
                                          <p:spTgt spid="6">
                                            <p:txEl>
                                              <p:pRg st="0" end="0"/>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heel(1)">
                                      <p:cBhvr>
                                        <p:cTn id="31" dur="20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heel(1)">
                                      <p:cBhvr>
                                        <p:cTn id="36" dur="20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wheel(1)">
                                      <p:cBhvr>
                                        <p:cTn id="41"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ID07 2024 T9 CD 06565+K4lPs7H94VUqPe2XwIsfPRnrXQE//QTEXxb8/8N4CNc6FpgZahzpTjFhMzSA7T/nHJa11DE8Ng2TP3iAmRczFlmslSuUNOgUeb6yRvs0="/>
          <p:cNvSpPr/>
          <p:nvPr/>
        </p:nvSpPr>
        <p:spPr>
          <a:xfrm>
            <a:off x="195385" y="647410"/>
            <a:ext cx="11840307" cy="1738938"/>
          </a:xfrm>
          <a:prstGeom prst="rect">
            <a:avLst/>
          </a:prstGeom>
          <a:ln>
            <a:solidFill>
              <a:schemeClr val="accent4">
                <a:lumMod val="75000"/>
              </a:schemeClr>
            </a:solidFill>
          </a:ln>
        </p:spPr>
        <p:txBody>
          <a:bodyPr wrap="square">
            <a:spAutoFit/>
          </a:bodyPr>
          <a:lstStyle/>
          <a:p>
            <a:pPr>
              <a:spcBef>
                <a:spcPts val="300"/>
              </a:spcBef>
              <a:spcAft>
                <a:spcPts val="300"/>
              </a:spcAft>
            </a:pPr>
            <a:r>
              <a:rPr lang="en-US" sz="3400" dirty="0">
                <a:solidFill>
                  <a:schemeClr val="bg1"/>
                </a:solidFill>
                <a:latin typeface="Times New Roman" panose="02020603050405020304" pitchFamily="18" charset="0"/>
                <a:ea typeface="Aptos"/>
              </a:rPr>
              <a:t>        </a:t>
            </a:r>
          </a:p>
          <a:p>
            <a:pPr>
              <a:spcBef>
                <a:spcPts val="300"/>
              </a:spcBef>
              <a:spcAft>
                <a:spcPts val="300"/>
              </a:spcAft>
            </a:pPr>
            <a:r>
              <a:rPr lang="en-US" sz="3400" dirty="0">
                <a:solidFill>
                  <a:schemeClr val="bg1"/>
                </a:solidFill>
                <a:latin typeface="Times New Roman" panose="02020603050405020304" pitchFamily="18" charset="0"/>
                <a:ea typeface="Aptos"/>
              </a:rPr>
              <a:t>         </a:t>
            </a:r>
            <a:r>
              <a:rPr lang="en-US" sz="3400" dirty="0">
                <a:solidFill>
                  <a:schemeClr val="accent4">
                    <a:lumMod val="60000"/>
                    <a:lumOff val="40000"/>
                  </a:schemeClr>
                </a:solidFill>
                <a:latin typeface="Times New Roman" panose="02020603050405020304" pitchFamily="18" charset="0"/>
                <a:ea typeface="Aptos"/>
              </a:rPr>
              <a:t>Khi </a:t>
            </a:r>
            <a:r>
              <a:rPr lang="en-US" sz="3400" dirty="0" err="1">
                <a:solidFill>
                  <a:schemeClr val="accent4">
                    <a:lumMod val="60000"/>
                    <a:lumOff val="40000"/>
                  </a:schemeClr>
                </a:solidFill>
                <a:latin typeface="Times New Roman" panose="02020603050405020304" pitchFamily="18" charset="0"/>
                <a:ea typeface="Aptos"/>
              </a:rPr>
              <a:t>nhân</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cả</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hai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vế</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của</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bất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đẳng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thức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với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cùng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một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số</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âm</a:t>
            </a:r>
            <a:r>
              <a:rPr lang="en-US" sz="3400" dirty="0">
                <a:solidFill>
                  <a:schemeClr val="accent4">
                    <a:lumMod val="60000"/>
                    <a:lumOff val="40000"/>
                  </a:schemeClr>
                </a:solidFill>
                <a:latin typeface="Times New Roman" panose="02020603050405020304" pitchFamily="18" charset="0"/>
                <a:ea typeface="Aptos"/>
              </a:rPr>
              <a:t>, ta </a:t>
            </a:r>
            <a:r>
              <a:rPr lang="en-US" sz="3400" dirty="0" err="1">
                <a:solidFill>
                  <a:schemeClr val="accent4">
                    <a:lumMod val="60000"/>
                    <a:lumOff val="40000"/>
                  </a:schemeClr>
                </a:solidFill>
                <a:latin typeface="Times New Roman" panose="02020603050405020304" pitchFamily="18" charset="0"/>
                <a:ea typeface="Aptos"/>
              </a:rPr>
              <a:t>được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bất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đẳng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thức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mới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ngược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chiều</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với</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bất</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đẳng</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thức</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đã</a:t>
            </a:r>
            <a:r>
              <a:rPr lang="en-US" sz="3400" dirty="0">
                <a:solidFill>
                  <a:schemeClr val="accent4">
                    <a:lumMod val="60000"/>
                    <a:lumOff val="40000"/>
                  </a:schemeClr>
                </a:solidFill>
                <a:latin typeface="Times New Roman" panose="02020603050405020304" pitchFamily="18" charset="0"/>
                <a:ea typeface="Aptos"/>
              </a:rPr>
              <a:t> </a:t>
            </a:r>
            <a:r>
              <a:rPr lang="en-US" sz="3400" dirty="0" err="1">
                <a:solidFill>
                  <a:schemeClr val="accent4">
                    <a:lumMod val="60000"/>
                    <a:lumOff val="40000"/>
                  </a:schemeClr>
                </a:solidFill>
                <a:latin typeface="Times New Roman" panose="02020603050405020304" pitchFamily="18" charset="0"/>
                <a:ea typeface="Aptos"/>
              </a:rPr>
              <a:t>cho</a:t>
            </a:r>
            <a:r>
              <a:rPr lang="en-US" sz="3400" dirty="0">
                <a:solidFill>
                  <a:schemeClr val="accent4">
                    <a:lumMod val="60000"/>
                    <a:lumOff val="40000"/>
                  </a:schemeClr>
                </a:solidFill>
                <a:latin typeface="Times New Roman" panose="02020603050405020304" pitchFamily="18" charset="0"/>
                <a:ea typeface="Aptos"/>
              </a:rPr>
              <a:t>.</a:t>
            </a:r>
            <a:endParaRPr lang="en-US" sz="3400" dirty="0">
              <a:solidFill>
                <a:schemeClr val="accent4">
                  <a:lumMod val="60000"/>
                  <a:lumOff val="40000"/>
                </a:schemeClr>
              </a:solidFill>
              <a:latin typeface="Times New Roman" panose="02020603050405020304" pitchFamily="18" charset="0"/>
              <a:ea typeface="Times New Roman" panose="02020603050405020304" pitchFamily="18" charset="0"/>
            </a:endParaRPr>
          </a:p>
        </p:txBody>
      </p:sp>
      <p:pic>
        <p:nvPicPr>
          <p:cNvPr id="3"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47B8D3C-D386-D3A6-FBE5-3510D23483C7}"/>
              </a:ext>
            </a:extLst>
          </p:cNvPr>
          <p:cNvPicPr>
            <a:picLocks noChangeAspect="1"/>
          </p:cNvPicPr>
          <p:nvPr/>
        </p:nvPicPr>
        <p:blipFill>
          <a:blip r:embed="rId2"/>
          <a:stretch>
            <a:fillRect/>
          </a:stretch>
        </p:blipFill>
        <p:spPr>
          <a:xfrm>
            <a:off x="282917" y="1005839"/>
            <a:ext cx="839893" cy="759403"/>
          </a:xfrm>
          <a:prstGeom prst="rect">
            <a:avLst/>
          </a:prstGeom>
        </p:spPr>
      </p:pic>
    </p:spTree>
    <p:extLst>
      <p:ext uri="{BB962C8B-B14F-4D97-AF65-F5344CB8AC3E}">
        <p14:creationId xmlns:p14="http://schemas.microsoft.com/office/powerpoint/2010/main" val="3395662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ID07 2024 T9 CD 06565+K4lPs7H94VUqPe2XwIsfPRnrXQE//QTEXxb8/8N4CNc6FpgZahzpTjFhMzSA7T/nHJa11DE8Ng2TP3iAmRczFlmslSuUNOgUeb6yRvs0="/>
          <p:cNvSpPr/>
          <p:nvPr/>
        </p:nvSpPr>
        <p:spPr>
          <a:xfrm>
            <a:off x="195385" y="647410"/>
            <a:ext cx="11840307" cy="3947234"/>
          </a:xfrm>
          <a:prstGeom prst="rect">
            <a:avLst/>
          </a:prstGeom>
        </p:spPr>
        <p:txBody>
          <a:bodyPr wrap="square">
            <a:spAutoFit/>
          </a:bodyPr>
          <a:lstStyle/>
          <a:p>
            <a:pPr>
              <a:spcBef>
                <a:spcPts val="300"/>
              </a:spcBef>
              <a:spcAft>
                <a:spcPts val="300"/>
              </a:spcAft>
            </a:pPr>
            <a:r>
              <a:rPr lang="en-US" sz="3400" b="1" dirty="0" err="1">
                <a:solidFill>
                  <a:srgbClr val="FFFF00"/>
                </a:solidFill>
                <a:latin typeface="Times New Roman" panose="02020603050405020304" pitchFamily="18" charset="0"/>
                <a:ea typeface="Aptos"/>
              </a:rPr>
              <a:t>Nhận</a:t>
            </a:r>
            <a:r>
              <a:rPr lang="en-US" sz="3400" b="1" dirty="0">
                <a:solidFill>
                  <a:srgbClr val="FFFF00"/>
                </a:solidFill>
                <a:latin typeface="Times New Roman" panose="02020603050405020304" pitchFamily="18" charset="0"/>
                <a:ea typeface="Aptos"/>
              </a:rPr>
              <a:t> </a:t>
            </a:r>
            <a:r>
              <a:rPr lang="en-US" sz="3400" b="1" dirty="0" err="1">
                <a:solidFill>
                  <a:srgbClr val="FFFF00"/>
                </a:solidFill>
                <a:latin typeface="Times New Roman" panose="02020603050405020304" pitchFamily="18" charset="0"/>
                <a:ea typeface="Aptos"/>
              </a:rPr>
              <a:t>xét</a:t>
            </a:r>
            <a:r>
              <a:rPr lang="en-US" sz="3400" b="1" dirty="0">
                <a:solidFill>
                  <a:srgbClr val="FFFF00"/>
                </a:solidFill>
                <a:latin typeface="Times New Roman" panose="02020603050405020304" pitchFamily="18" charset="0"/>
                <a:ea typeface="Aptos"/>
              </a:rPr>
              <a:t>: </a:t>
            </a:r>
          </a:p>
          <a:p>
            <a:pPr>
              <a:spcBef>
                <a:spcPts val="300"/>
              </a:spcBef>
              <a:spcAft>
                <a:spcPts val="300"/>
              </a:spcAft>
            </a:pP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Khi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cộng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cùng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một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số</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vào</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cả</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hai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vế</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của</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một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bất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đẳng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thức</a:t>
            </a:r>
            <a:r>
              <a:rPr lang="en-US" sz="3400" dirty="0">
                <a:solidFill>
                  <a:schemeClr val="bg1"/>
                </a:solidFill>
                <a:latin typeface="Times New Roman" panose="02020603050405020304" pitchFamily="18" charset="0"/>
                <a:ea typeface="Aptos"/>
              </a:rPr>
              <a:t>, ta </a:t>
            </a:r>
            <a:r>
              <a:rPr lang="en-US" sz="3400" dirty="0" err="1">
                <a:solidFill>
                  <a:schemeClr val="bg1"/>
                </a:solidFill>
                <a:latin typeface="Times New Roman" panose="02020603050405020304" pitchFamily="18" charset="0"/>
                <a:ea typeface="Aptos"/>
              </a:rPr>
              <a:t>được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bất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đẳng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thức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mới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cùng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chiều</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với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bất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đẳng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thức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đã</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cho</a:t>
            </a:r>
            <a:r>
              <a:rPr lang="en-US" sz="3400" dirty="0">
                <a:solidFill>
                  <a:schemeClr val="bg1"/>
                </a:solidFill>
                <a:latin typeface="Times New Roman" panose="02020603050405020304" pitchFamily="18" charset="0"/>
                <a:ea typeface="Aptos"/>
              </a:rPr>
              <a:t>.</a:t>
            </a:r>
            <a:endParaRPr lang="en-US" sz="3400" dirty="0">
              <a:solidFill>
                <a:schemeClr val="bg1"/>
              </a:solidFill>
              <a:latin typeface="Times New Roman" panose="02020603050405020304" pitchFamily="18" charset="0"/>
              <a:ea typeface="Times New Roman" panose="02020603050405020304" pitchFamily="18" charset="0"/>
            </a:endParaRPr>
          </a:p>
          <a:p>
            <a:pPr>
              <a:spcBef>
                <a:spcPts val="300"/>
              </a:spcBef>
              <a:spcAft>
                <a:spcPts val="300"/>
              </a:spcAft>
            </a:pP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Khi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nhân</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cả</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hai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vế</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của</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bất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đẳng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thức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với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cùng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một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số</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dương</a:t>
            </a:r>
            <a:r>
              <a:rPr lang="en-US" sz="3400" dirty="0">
                <a:solidFill>
                  <a:schemeClr val="bg1"/>
                </a:solidFill>
                <a:latin typeface="Times New Roman" panose="02020603050405020304" pitchFamily="18" charset="0"/>
                <a:ea typeface="Aptos"/>
              </a:rPr>
              <a:t>, ta </a:t>
            </a:r>
            <a:r>
              <a:rPr lang="en-US" sz="3400" dirty="0" err="1">
                <a:solidFill>
                  <a:schemeClr val="bg1"/>
                </a:solidFill>
                <a:latin typeface="Times New Roman" panose="02020603050405020304" pitchFamily="18" charset="0"/>
                <a:ea typeface="Aptos"/>
              </a:rPr>
              <a:t>được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một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bất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đẳng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thức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mới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cùng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chiều</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với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bất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đẳng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thức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đã</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cho</a:t>
            </a:r>
            <a:r>
              <a:rPr lang="en-US" sz="3400" dirty="0">
                <a:solidFill>
                  <a:schemeClr val="bg1"/>
                </a:solidFill>
                <a:latin typeface="Times New Roman" panose="02020603050405020304" pitchFamily="18" charset="0"/>
                <a:ea typeface="Aptos"/>
              </a:rPr>
              <a:t>. </a:t>
            </a:r>
            <a:endParaRPr lang="en-US" sz="3400" dirty="0">
              <a:solidFill>
                <a:schemeClr val="bg1"/>
              </a:solidFill>
              <a:latin typeface="Times New Roman" panose="02020603050405020304" pitchFamily="18" charset="0"/>
              <a:ea typeface="Times New Roman" panose="02020603050405020304" pitchFamily="18" charset="0"/>
            </a:endParaRPr>
          </a:p>
          <a:p>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Khi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nhân</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cả</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hai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vế</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của</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bất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đẳng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thức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với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cùng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một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số</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âm</a:t>
            </a:r>
            <a:r>
              <a:rPr lang="en-US" sz="3400" dirty="0">
                <a:solidFill>
                  <a:schemeClr val="bg1"/>
                </a:solidFill>
                <a:latin typeface="Times New Roman" panose="02020603050405020304" pitchFamily="18" charset="0"/>
                <a:ea typeface="Aptos"/>
              </a:rPr>
              <a:t>, ta </a:t>
            </a:r>
            <a:r>
              <a:rPr lang="en-US" sz="3400" dirty="0" err="1">
                <a:solidFill>
                  <a:schemeClr val="bg1"/>
                </a:solidFill>
                <a:latin typeface="Times New Roman" panose="02020603050405020304" pitchFamily="18" charset="0"/>
                <a:ea typeface="Aptos"/>
              </a:rPr>
              <a:t>được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một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bất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đẳng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thức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mới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ngược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chiều</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với</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bất</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đẳng</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thức</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đã</a:t>
            </a:r>
            <a:r>
              <a:rPr lang="en-US" sz="3400" dirty="0">
                <a:solidFill>
                  <a:schemeClr val="bg1"/>
                </a:solidFill>
                <a:latin typeface="Times New Roman" panose="02020603050405020304" pitchFamily="18" charset="0"/>
                <a:ea typeface="Aptos"/>
              </a:rPr>
              <a:t> </a:t>
            </a:r>
            <a:r>
              <a:rPr lang="en-US" sz="3400" dirty="0" err="1">
                <a:solidFill>
                  <a:schemeClr val="bg1"/>
                </a:solidFill>
                <a:latin typeface="Times New Roman" panose="02020603050405020304" pitchFamily="18" charset="0"/>
                <a:ea typeface="Aptos"/>
              </a:rPr>
              <a:t>cho</a:t>
            </a:r>
            <a:r>
              <a:rPr lang="en-US" sz="3400" dirty="0">
                <a:solidFill>
                  <a:schemeClr val="bg1"/>
                </a:solidFill>
                <a:latin typeface="Times New Roman" panose="02020603050405020304" pitchFamily="18" charset="0"/>
                <a:ea typeface="Aptos"/>
              </a:rPr>
              <a:t>.</a:t>
            </a:r>
            <a:endParaRPr lang="en-US" sz="3400" dirty="0">
              <a:solidFill>
                <a:schemeClr val="bg1"/>
              </a:solidFill>
            </a:endParaRPr>
          </a:p>
        </p:txBody>
      </p:sp>
    </p:spTree>
    <p:extLst>
      <p:ext uri="{BB962C8B-B14F-4D97-AF65-F5344CB8AC3E}">
        <p14:creationId xmlns:p14="http://schemas.microsoft.com/office/powerpoint/2010/main" val="2395322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506639" y="1928715"/>
            <a:ext cx="4075045" cy="785286"/>
          </a:xfrm>
        </p:spPr>
        <p:txBody>
          <a:bodyPr>
            <a:norm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 LUYỆN TẬP</a:t>
            </a: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06639" y="3429000"/>
            <a:ext cx="4949085" cy="5236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i="1" dirty="0" err="1">
                <a:solidFill>
                  <a:schemeClr val="bg1"/>
                </a:solidFill>
                <a:latin typeface="Times New Roman" panose="02020603050405020304" pitchFamily="18" charset="0"/>
                <a:ea typeface="Times New Roman" panose="02020603050405020304" pitchFamily="18" charset="0"/>
              </a:rPr>
              <a:t>Luyện</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tập</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về</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tính</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chất</a:t>
            </a:r>
            <a:r>
              <a:rPr lang="en-US" sz="3200" i="1" dirty="0">
                <a:solidFill>
                  <a:schemeClr val="bg1"/>
                </a:solidFill>
                <a:latin typeface="Times New Roman" panose="02020603050405020304" pitchFamily="18" charset="0"/>
                <a:ea typeface="Times New Roman" panose="02020603050405020304" pitchFamily="18" charset="0"/>
              </a:rPr>
              <a:t> BĐT, </a:t>
            </a:r>
            <a:r>
              <a:rPr lang="en-US" sz="3200" i="1" dirty="0" err="1">
                <a:solidFill>
                  <a:schemeClr val="bg1"/>
                </a:solidFill>
                <a:latin typeface="Times New Roman" panose="02020603050405020304" pitchFamily="18" charset="0"/>
                <a:ea typeface="Times New Roman" panose="02020603050405020304" pitchFamily="18" charset="0"/>
              </a:rPr>
              <a:t>liên</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hệ</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giữa</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thứ</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tự</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và</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phép</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cộng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liên</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hệ</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giữa</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thứ</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tự</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và</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phép</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nhân</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số</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dương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số</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âm</a:t>
            </a:r>
            <a:r>
              <a:rPr lang="en-US" sz="3200" i="1" dirty="0">
                <a:solidFill>
                  <a:schemeClr val="bg1"/>
                </a:solidFill>
                <a:latin typeface="Times New Roman" panose="02020603050405020304" pitchFamily="18" charset="0"/>
                <a:ea typeface="Times New Roman" panose="02020603050405020304" pitchFamily="18" charset="0"/>
              </a:rPr>
              <a:t>.</a:t>
            </a:r>
            <a:endParaRPr lang="en-US" sz="3200" i="1" dirty="0">
              <a:solidFill>
                <a:schemeClr val="bg1"/>
              </a:solidFill>
            </a:endParaRPr>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err="1">
                <a:solidFill>
                  <a:srgbClr val="FFFF00"/>
                </a:solidFill>
                <a:latin typeface="Times New Roman" panose="02020603050405020304" pitchFamily="18" charset="0"/>
                <a:ea typeface="Times New Roman" panose="02020603050405020304" pitchFamily="18" charset="0"/>
              </a:rPr>
              <a:t>Bài</a:t>
            </a:r>
            <a:r>
              <a:rPr lang="en-US" sz="28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spTree>
    <p:extLst>
      <p:ext uri="{BB962C8B-B14F-4D97-AF65-F5344CB8AC3E}">
        <p14:creationId xmlns:p14="http://schemas.microsoft.com/office/powerpoint/2010/main" val="420857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102903" y="0"/>
                <a:ext cx="11920283" cy="1313949"/>
              </a:xfrm>
              <a:prstGeom prst="rect">
                <a:avLst/>
              </a:prstGeom>
            </p:spPr>
            <p:txBody>
              <a:bodyPr wrap="square">
                <a:spAutoFit/>
              </a:bodyPr>
              <a:lstStyle/>
              <a:p>
                <a:pPr algn="just">
                  <a:lnSpc>
                    <a:spcPct val="115000"/>
                  </a:lnSpc>
                  <a:spcBef>
                    <a:spcPts val="300"/>
                  </a:spcBef>
                  <a:spcAft>
                    <a:spcPts val="300"/>
                  </a:spcAft>
                </a:pPr>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Chứng</a:t>
                </a:r>
                <a:r>
                  <a:rPr lang="en-US" sz="3200" dirty="0">
                    <a:solidFill>
                      <a:schemeClr val="bg1"/>
                    </a:solidFill>
                    <a:effectLst/>
                    <a:latin typeface="Times New Roman" panose="02020603050405020304" pitchFamily="18" charset="0"/>
                    <a:ea typeface="Aptos"/>
                    <a:cs typeface="Times New Roman" panose="02020603050405020304" pitchFamily="18" charset="0"/>
                  </a:rPr>
                  <a:t> minh:</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200" dirty="0">
                    <a:solidFill>
                      <a:schemeClr val="bg1"/>
                    </a:solidFill>
                    <a:effectLst/>
                    <a:latin typeface="Times New Roman" panose="02020603050405020304" pitchFamily="18" charset="0"/>
                    <a:ea typeface="Aptos"/>
                    <a:cs typeface="Times New Roman" panose="02020603050405020304" pitchFamily="18" charset="0"/>
                  </a:rPr>
                  <a:t>a) </a:t>
                </a:r>
                <a14:m>
                  <m:oMath xmlns:m="http://schemas.openxmlformats.org/officeDocument/2006/math">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11</m:t>
                        </m:r>
                      </m:e>
                    </m:rad>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e>
                    </m:rad>
                    <m:r>
                      <a:rPr lang="en-US" sz="3200" b="0" i="1" smtClean="0">
                        <a:solidFill>
                          <a:schemeClr val="bg1"/>
                        </a:solidFill>
                        <a:effectLst/>
                        <a:latin typeface="Cambria Math" panose="02040503050406030204" pitchFamily="18" charset="0"/>
                        <a:ea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m:t>
                        </m:r>
                      </m:e>
                    </m:rad>
                    <m:r>
                      <a:rPr lang="en-US" sz="3200" b="0" i="1" smtClean="0">
                        <a:solidFill>
                          <a:schemeClr val="bg1"/>
                        </a:solidFill>
                        <a:effectLst/>
                        <a:latin typeface="Cambria Math" panose="02040503050406030204" pitchFamily="18" charset="0"/>
                        <a:ea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e>
                    </m:rad>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b)                             </a:t>
                </a:r>
                <a:r>
                  <a:rPr lang="en-US" sz="3200" dirty="0" err="1">
                    <a:solidFill>
                      <a:schemeClr val="bg1"/>
                    </a:solidFill>
                    <a:effectLst/>
                    <a:latin typeface="Times New Roman" panose="02020603050405020304" pitchFamily="18" charset="0"/>
                    <a:ea typeface="Aptos"/>
                    <a:cs typeface="Times New Roman" panose="02020603050405020304" pitchFamily="18" charset="0"/>
                  </a:rPr>
                  <a:t>với</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02903" y="0"/>
                <a:ext cx="11920283" cy="1313949"/>
              </a:xfrm>
              <a:prstGeom prst="rect">
                <a:avLst/>
              </a:prstGeom>
              <a:blipFill>
                <a:blip r:embed="rId3"/>
                <a:stretch>
                  <a:fillRect l="-1330" t="-4167" b="-11111"/>
                </a:stretch>
              </a:blipFill>
            </p:spPr>
            <p:txBody>
              <a:bodyPr/>
              <a:lstStyle/>
              <a:p>
                <a:r>
                  <a:rPr lang="en-US">
                    <a:noFill/>
                  </a:rPr>
                  <a:t> </a:t>
                </a:r>
              </a:p>
            </p:txBody>
          </p:sp>
        </mc:Fallback>
      </mc:AlternateContent>
      <p:sp>
        <p:nvSpPr>
          <p:cNvPr id="3" name="Round Diagonal Corner Rectangle 2" descr="OPL20U25GSXzBJYl68kk8uQGfFKzs7yb1M4KJWUiLk6ZEvGF+qCIPSnY57AbBFCvTWID07 2024 T9 CD 06565+K4lPs7H94VUqPe2XwIsfPRnrXQE//QTEXxb8/8N4CNc6FpgZahzpTjFhMzSA7T/nHJa11DE8Ng2TP3iAmRczFlmslSuUNOgUeb6yRvs0="/>
          <p:cNvSpPr/>
          <p:nvPr/>
        </p:nvSpPr>
        <p:spPr>
          <a:xfrm>
            <a:off x="102904" y="1456258"/>
            <a:ext cx="11689207" cy="1931593"/>
          </a:xfrm>
          <a:prstGeom prst="round2DiagRect">
            <a:avLst/>
          </a:prstGeom>
          <a:no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3200" b="1" dirty="0" err="1">
                <a:solidFill>
                  <a:srgbClr val="FFFF00"/>
                </a:solidFill>
                <a:latin typeface="Times New Roman" panose="02020603050405020304" pitchFamily="18" charset="0"/>
                <a:ea typeface="Times New Roman" panose="02020603050405020304" pitchFamily="18" charset="0"/>
              </a:rPr>
              <a:t>Phương</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pháp</a:t>
            </a:r>
            <a:r>
              <a:rPr lang="en-US" sz="3200" b="1" dirty="0">
                <a:solidFill>
                  <a:srgbClr val="FFFF00"/>
                </a:solidFill>
                <a:latin typeface="Times New Roman" panose="02020603050405020304" pitchFamily="18" charset="0"/>
                <a:ea typeface="Times New Roman" panose="02020603050405020304" pitchFamily="18" charset="0"/>
              </a:rPr>
              <a:t> </a:t>
            </a:r>
            <a:r>
              <a:rPr lang="en-US" sz="3200" b="1" dirty="0" err="1">
                <a:solidFill>
                  <a:srgbClr val="FFFF00"/>
                </a:solidFill>
                <a:latin typeface="Times New Roman" panose="02020603050405020304" pitchFamily="18" charset="0"/>
                <a:ea typeface="Times New Roman" panose="02020603050405020304" pitchFamily="18" charset="0"/>
              </a:rPr>
              <a:t>giải</a:t>
            </a:r>
            <a:r>
              <a:rPr lang="en-US" sz="3200" b="1" dirty="0">
                <a:solidFill>
                  <a:srgbClr val="FFFF00"/>
                </a:solidFill>
                <a:latin typeface="Times New Roman" panose="02020603050405020304" pitchFamily="18" charset="0"/>
                <a:ea typeface="Times New Roman" panose="02020603050405020304" pitchFamily="18" charset="0"/>
              </a:rPr>
              <a:t>: </a:t>
            </a:r>
            <a:r>
              <a:rPr lang="en-US" sz="3200" dirty="0" err="1">
                <a:solidFill>
                  <a:schemeClr val="bg1"/>
                </a:solidFill>
                <a:latin typeface="Times New Roman" panose="02020603050405020304" pitchFamily="18" charset="0"/>
                <a:ea typeface="Aptos"/>
              </a:rPr>
              <a:t>Sử</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dụng</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tính</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chất</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khi</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cộng</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cùng</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một</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số</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vào</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cả</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hai</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vế</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của</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một</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bất</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đẳng</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thức</a:t>
            </a:r>
            <a:r>
              <a:rPr lang="en-US" sz="3200" dirty="0">
                <a:solidFill>
                  <a:schemeClr val="bg1"/>
                </a:solidFill>
                <a:latin typeface="Times New Roman" panose="02020603050405020304" pitchFamily="18" charset="0"/>
                <a:ea typeface="Aptos"/>
              </a:rPr>
              <a:t>, ta </a:t>
            </a:r>
            <a:r>
              <a:rPr lang="en-US" sz="3200" dirty="0" err="1">
                <a:solidFill>
                  <a:schemeClr val="bg1"/>
                </a:solidFill>
                <a:latin typeface="Times New Roman" panose="02020603050405020304" pitchFamily="18" charset="0"/>
                <a:ea typeface="Aptos"/>
              </a:rPr>
              <a:t>được</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bất</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đẳng</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thức</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mới</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cùng</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chiều</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với</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bất</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đẳng</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thức</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đã</a:t>
            </a:r>
            <a:r>
              <a:rPr lang="en-US" sz="3200" dirty="0">
                <a:solidFill>
                  <a:schemeClr val="bg1"/>
                </a:solidFill>
                <a:latin typeface="Times New Roman" panose="02020603050405020304" pitchFamily="18" charset="0"/>
                <a:ea typeface="Aptos"/>
              </a:rPr>
              <a:t> </a:t>
            </a:r>
            <a:r>
              <a:rPr lang="en-US" sz="3200" dirty="0" err="1">
                <a:solidFill>
                  <a:schemeClr val="bg1"/>
                </a:solidFill>
                <a:latin typeface="Times New Roman" panose="02020603050405020304" pitchFamily="18" charset="0"/>
                <a:ea typeface="Aptos"/>
              </a:rPr>
              <a:t>cho</a:t>
            </a:r>
            <a:r>
              <a:rPr lang="en-US" sz="3200" dirty="0">
                <a:solidFill>
                  <a:schemeClr val="bg1"/>
                </a:solidFill>
                <a:latin typeface="Times New Roman" panose="02020603050405020304" pitchFamily="18" charset="0"/>
                <a:ea typeface="Aptos"/>
              </a:rPr>
              <a:t>.</a:t>
            </a:r>
            <a:endParaRPr lang="en-US" sz="3200" dirty="0">
              <a:solidFill>
                <a:schemeClr val="bg1"/>
              </a:solidFill>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8" name="Rectangle 17" descr="OPL20U25GSXzBJYl68kk8uQGfFKzs7yb1M4KJWUiLk6ZEvGF+qCIPSnY57AbBFCvTWID07 2024 T9 CD 06565+K4lPs7H94VUqPe2XwIsfPRnrXQE//QTEXxb8/8N4CNc6FpgZahzpTjFhMzSA7T/nHJa11DE8Ng2TP3iAmRczFlmslSuUNOgUeb6yRvs0="/>
              <p:cNvSpPr/>
              <p:nvPr/>
            </p:nvSpPr>
            <p:spPr>
              <a:xfrm>
                <a:off x="102904" y="3508233"/>
                <a:ext cx="11986192" cy="3045385"/>
              </a:xfrm>
              <a:prstGeom prst="rect">
                <a:avLst/>
              </a:prstGeom>
            </p:spPr>
            <p:txBody>
              <a:bodyPr wrap="square">
                <a:spAutoFit/>
              </a:bodyPr>
              <a:lstStyle/>
              <a:p>
                <a:pPr>
                  <a:spcBef>
                    <a:spcPts val="300"/>
                  </a:spcBef>
                  <a:spcAft>
                    <a:spcPts val="300"/>
                  </a:spcAft>
                </a:pPr>
                <a:r>
                  <a:rPr lang="en-US" sz="3200" dirty="0">
                    <a:solidFill>
                      <a:schemeClr val="bg1"/>
                    </a:solidFill>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11</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11</m:t>
                        </m:r>
                      </m:e>
                    </m:rad>
                    <m:r>
                      <m:rPr>
                        <m:nor/>
                      </m:rPr>
                      <a:rPr lang="en-US" sz="3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m:t>
                        </m:r>
                      </m:e>
                    </m:rad>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suy </a:t>
                </a:r>
                <a:r>
                  <a:rPr lang="en-US" sz="3200" dirty="0" err="1">
                    <a:solidFill>
                      <a:schemeClr val="bg1"/>
                    </a:solidFill>
                    <a:effectLst/>
                    <a:latin typeface="Times New Roman" panose="02020603050405020304" pitchFamily="18" charset="0"/>
                    <a:ea typeface="Aptos"/>
                    <a:cs typeface="Times New Roman" panose="02020603050405020304" pitchFamily="18" charset="0"/>
                  </a:rPr>
                  <a:t>ra</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11</m:t>
                        </m:r>
                      </m:e>
                    </m:rad>
                    <m:r>
                      <m:rPr>
                        <m:nor/>
                      </m:rPr>
                      <a:rPr lang="en-US" sz="3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e>
                    </m:rad>
                    <m:r>
                      <m:rPr>
                        <m:nor/>
                      </m:rPr>
                      <a:rPr lang="en-US" sz="3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a:rPr lang="en-US" sz="32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m:t>
                        </m:r>
                      </m:e>
                    </m:rad>
                    <m:r>
                      <m:rPr>
                        <m:nor/>
                      </m:rPr>
                      <a:rPr lang="en-US" sz="3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a:rPr lang="en-US" sz="32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e>
                    </m:rad>
                  </m:oMath>
                </a14:m>
                <a:r>
                  <a:rPr lang="en-US" sz="3200" dirty="0">
                    <a:solidFill>
                      <a:schemeClr val="bg1"/>
                    </a:solidFill>
                    <a:effectLst/>
                    <a:latin typeface="Times New Roman" panose="02020603050405020304" pitchFamily="18" charset="0"/>
                    <a:ea typeface="Aptos"/>
                    <a:cs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200" dirty="0" err="1">
                    <a:solidFill>
                      <a:schemeClr val="bg1"/>
                    </a:solidFill>
                    <a:effectLst/>
                    <a:latin typeface="Times New Roman" panose="02020603050405020304" pitchFamily="18" charset="0"/>
                    <a:ea typeface="Aptos"/>
                    <a:cs typeface="Times New Roman" panose="02020603050405020304" pitchFamily="18" charset="0"/>
                  </a:rPr>
                  <a:t>Vậy</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11</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e>
                    </m:rad>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e>
                    </m:rad>
                    <m:r>
                      <m:rPr>
                        <m:nor/>
                      </m:rPr>
                      <a:rPr lang="en-US" sz="3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10</m:t>
                        </m:r>
                      </m:e>
                    </m:rad>
                    <m:r>
                      <m:rPr>
                        <m:nor/>
                      </m:rPr>
                      <a:rPr lang="en-US" sz="3200" b="0" i="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3</m:t>
                        </m:r>
                      </m:e>
                    </m:rad>
                  </m:oMath>
                </a14:m>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200" dirty="0">
                    <a:solidFill>
                      <a:schemeClr val="bg1"/>
                    </a:solidFill>
                    <a:effectLst/>
                    <a:latin typeface="Times New Roman" panose="02020603050405020304" pitchFamily="18" charset="0"/>
                    <a:ea typeface="Aptos"/>
                    <a:cs typeface="Times New Roman" panose="02020603050405020304" pitchFamily="18" charset="0"/>
                  </a:rPr>
                  <a:t>b) </a:t>
                </a:r>
                <a:r>
                  <a:rPr lang="en-US" sz="3200" dirty="0">
                    <a:solidFill>
                      <a:schemeClr val="bg1"/>
                    </a:solidFill>
                    <a:latin typeface="Times New Roman" panose="02020603050405020304" pitchFamily="18" charset="0"/>
                    <a:ea typeface="Aptos"/>
                    <a:cs typeface="Times New Roman" panose="02020603050405020304" pitchFamily="18" charset="0"/>
                  </a:rPr>
                  <a:t>Do             </a:t>
                </a:r>
                <a:r>
                  <a:rPr lang="en-US" sz="32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200" dirty="0">
                    <a:solidFill>
                      <a:schemeClr val="bg1"/>
                    </a:solidFill>
                    <a:effectLst/>
                    <a:latin typeface="Times New Roman" panose="02020603050405020304" pitchFamily="18" charset="0"/>
                    <a:ea typeface="Aptos"/>
                    <a:cs typeface="Times New Roman" panose="02020603050405020304" pitchFamily="18" charset="0"/>
                  </a:rPr>
                  <a:t>                 .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200" dirty="0" err="1">
                    <a:solidFill>
                      <a:schemeClr val="bg1"/>
                    </a:solidFill>
                    <a:effectLst/>
                    <a:latin typeface="Times New Roman" panose="02020603050405020304" pitchFamily="18" charset="0"/>
                    <a:ea typeface="Aptos"/>
                    <a:cs typeface="Times New Roman" panose="02020603050405020304" pitchFamily="18" charset="0"/>
                  </a:rPr>
                  <a:t>Xét</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hiệu</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p>
              <a:p>
                <a:pPr>
                  <a:spcBef>
                    <a:spcPts val="300"/>
                  </a:spcBef>
                  <a:spcAft>
                    <a:spcPts val="300"/>
                  </a:spcAft>
                </a:pPr>
                <a:r>
                  <a:rPr lang="en-US" sz="3200" dirty="0" err="1">
                    <a:solidFill>
                      <a:schemeClr val="bg1"/>
                    </a:solidFill>
                    <a:effectLst/>
                    <a:latin typeface="Times New Roman" panose="02020603050405020304" pitchFamily="18" charset="0"/>
                    <a:ea typeface="Aptos"/>
                    <a:cs typeface="Times New Roman" panose="02020603050405020304" pitchFamily="18" charset="0"/>
                  </a:rPr>
                  <a:t>Vậy</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8" name="Rectangle 1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02904" y="3508233"/>
                <a:ext cx="11986192" cy="3045385"/>
              </a:xfrm>
              <a:prstGeom prst="rect">
                <a:avLst/>
              </a:prstGeom>
              <a:blipFill>
                <a:blip r:embed="rId4"/>
                <a:stretch>
                  <a:fillRect l="-1322" t="-1200" b="-2600"/>
                </a:stretch>
              </a:blipFill>
            </p:spPr>
            <p:txBody>
              <a:bodyPr/>
              <a:lstStyle/>
              <a:p>
                <a:r>
                  <a:rPr lang="en-US">
                    <a:noFill/>
                  </a:rPr>
                  <a:t> </a:t>
                </a:r>
              </a:p>
            </p:txBody>
          </p:sp>
        </mc:Fallback>
      </mc:AlternateContent>
      <p:pic>
        <p:nvPicPr>
          <p:cNvPr id="20" name="Picture 1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6012" r="14448" b="2"/>
          <a:stretch/>
        </p:blipFill>
        <p:spPr>
          <a:xfrm>
            <a:off x="10968035" y="5331886"/>
            <a:ext cx="1223965" cy="1394729"/>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21" name="Picture 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p:blipFill>
        <p:spPr>
          <a:xfrm>
            <a:off x="10898362" y="5449115"/>
            <a:ext cx="1160269" cy="1160269"/>
          </a:xfrm>
          <a:prstGeom prst="rect">
            <a:avLst/>
          </a:prstGeom>
        </p:spPr>
      </p:pic>
      <p:pic>
        <p:nvPicPr>
          <p:cNvPr id="5"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0793830-3101-26FE-62B3-405D40D5E5C2}"/>
              </a:ext>
            </a:extLst>
          </p:cNvPr>
          <p:cNvPicPr>
            <a:picLocks noChangeAspect="1"/>
          </p:cNvPicPr>
          <p:nvPr/>
        </p:nvPicPr>
        <p:blipFill>
          <a:blip r:embed="rId8"/>
          <a:stretch>
            <a:fillRect/>
          </a:stretch>
        </p:blipFill>
        <p:spPr>
          <a:xfrm>
            <a:off x="168813" y="4189"/>
            <a:ext cx="829994" cy="597539"/>
          </a:xfrm>
          <a:prstGeom prst="rect">
            <a:avLst/>
          </a:prstGeom>
        </p:spPr>
      </p:pic>
      <p:graphicFrame>
        <p:nvGraphicFramePr>
          <p:cNvPr id="9" name="Object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360199A-464D-EF9B-CDA3-41ACC4561ECF}"/>
              </a:ext>
            </a:extLst>
          </p:cNvPr>
          <p:cNvGraphicFramePr>
            <a:graphicFrameLocks noChangeAspect="1"/>
          </p:cNvGraphicFramePr>
          <p:nvPr>
            <p:extLst>
              <p:ext uri="{D42A27DB-BD31-4B8C-83A1-F6EECF244321}">
                <p14:modId xmlns:p14="http://schemas.microsoft.com/office/powerpoint/2010/main" val="1871285164"/>
              </p:ext>
            </p:extLst>
          </p:nvPr>
        </p:nvGraphicFramePr>
        <p:xfrm>
          <a:off x="5549899" y="635953"/>
          <a:ext cx="2572074" cy="734878"/>
        </p:xfrm>
        <a:graphic>
          <a:graphicData uri="http://schemas.openxmlformats.org/presentationml/2006/ole">
            <mc:AlternateContent xmlns:mc="http://schemas.openxmlformats.org/markup-compatibility/2006">
              <mc:Choice xmlns:v="urn:schemas-microsoft-com:vml" Requires="v">
                <p:oleObj spid="_x0000_s3074" name="Equation" r:id="rId9" imgW="977760" imgH="279360" progId="Equation.DSMT4">
                  <p:embed/>
                </p:oleObj>
              </mc:Choice>
              <mc:Fallback>
                <p:oleObj name="Equation" r:id="rId9" imgW="977760" imgH="279360" progId="Equation.DSMT4">
                  <p:embed/>
                  <p:pic>
                    <p:nvPicPr>
                      <p:cNvPr id="0" name=""/>
                      <p:cNvPicPr/>
                      <p:nvPr/>
                    </p:nvPicPr>
                    <p:blipFill>
                      <a:blip r:embed="rId10"/>
                      <a:stretch>
                        <a:fillRect/>
                      </a:stretch>
                    </p:blipFill>
                    <p:spPr>
                      <a:xfrm>
                        <a:off x="5549899" y="635953"/>
                        <a:ext cx="2572074" cy="734878"/>
                      </a:xfrm>
                      <a:prstGeom prst="rect">
                        <a:avLst/>
                      </a:prstGeom>
                    </p:spPr>
                  </p:pic>
                </p:oleObj>
              </mc:Fallback>
            </mc:AlternateContent>
          </a:graphicData>
        </a:graphic>
      </p:graphicFrame>
      <p:graphicFrame>
        <p:nvGraphicFramePr>
          <p:cNvPr id="10" name="Object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317F9A1-382F-8964-9E79-93CB6595B22F}"/>
              </a:ext>
            </a:extLst>
          </p:cNvPr>
          <p:cNvGraphicFramePr>
            <a:graphicFrameLocks noChangeAspect="1"/>
          </p:cNvGraphicFramePr>
          <p:nvPr>
            <p:extLst>
              <p:ext uri="{D42A27DB-BD31-4B8C-83A1-F6EECF244321}">
                <p14:modId xmlns:p14="http://schemas.microsoft.com/office/powerpoint/2010/main" val="2914031877"/>
              </p:ext>
            </p:extLst>
          </p:nvPr>
        </p:nvGraphicFramePr>
        <p:xfrm>
          <a:off x="9002604" y="713874"/>
          <a:ext cx="1069975" cy="600075"/>
        </p:xfrm>
        <a:graphic>
          <a:graphicData uri="http://schemas.openxmlformats.org/presentationml/2006/ole">
            <mc:AlternateContent xmlns:mc="http://schemas.openxmlformats.org/markup-compatibility/2006">
              <mc:Choice xmlns:v="urn:schemas-microsoft-com:vml" Requires="v">
                <p:oleObj spid="_x0000_s3075" name="Equation" r:id="rId11" imgW="406080" imgH="228600" progId="Equation.DSMT4">
                  <p:embed/>
                </p:oleObj>
              </mc:Choice>
              <mc:Fallback>
                <p:oleObj name="Equation" r:id="rId11" imgW="406080" imgH="228600" progId="Equation.DSMT4">
                  <p:embed/>
                  <p:pic>
                    <p:nvPicPr>
                      <p:cNvPr id="9" name="Object 8">
                        <a:extLst>
                          <a:ext uri="{FF2B5EF4-FFF2-40B4-BE49-F238E27FC236}">
                            <a16:creationId xmlns:a16="http://schemas.microsoft.com/office/drawing/2014/main" id="{4360199A-464D-EF9B-CDA3-41ACC4561ECF}"/>
                          </a:ext>
                        </a:extLst>
                      </p:cNvPr>
                      <p:cNvPicPr/>
                      <p:nvPr/>
                    </p:nvPicPr>
                    <p:blipFill>
                      <a:blip r:embed="rId12"/>
                      <a:stretch>
                        <a:fillRect/>
                      </a:stretch>
                    </p:blipFill>
                    <p:spPr>
                      <a:xfrm>
                        <a:off x="9002604" y="713874"/>
                        <a:ext cx="1069975" cy="600075"/>
                      </a:xfrm>
                      <a:prstGeom prst="rect">
                        <a:avLst/>
                      </a:prstGeom>
                    </p:spPr>
                  </p:pic>
                </p:oleObj>
              </mc:Fallback>
            </mc:AlternateContent>
          </a:graphicData>
        </a:graphic>
      </p:graphicFrame>
      <p:graphicFrame>
        <p:nvGraphicFramePr>
          <p:cNvPr id="11" name="Object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1BD8827-8F98-E60A-D96C-876A9400A730}"/>
              </a:ext>
            </a:extLst>
          </p:cNvPr>
          <p:cNvGraphicFramePr>
            <a:graphicFrameLocks noChangeAspect="1"/>
          </p:cNvGraphicFramePr>
          <p:nvPr>
            <p:extLst>
              <p:ext uri="{D42A27DB-BD31-4B8C-83A1-F6EECF244321}">
                <p14:modId xmlns:p14="http://schemas.microsoft.com/office/powerpoint/2010/main" val="3503388219"/>
              </p:ext>
            </p:extLst>
          </p:nvPr>
        </p:nvGraphicFramePr>
        <p:xfrm>
          <a:off x="1263811" y="4728486"/>
          <a:ext cx="1069975" cy="600075"/>
        </p:xfrm>
        <a:graphic>
          <a:graphicData uri="http://schemas.openxmlformats.org/presentationml/2006/ole">
            <mc:AlternateContent xmlns:mc="http://schemas.openxmlformats.org/markup-compatibility/2006">
              <mc:Choice xmlns:v="urn:schemas-microsoft-com:vml" Requires="v">
                <p:oleObj spid="_x0000_s3076" name="Equation" r:id="rId13" imgW="406080" imgH="228600" progId="Equation.DSMT4">
                  <p:embed/>
                </p:oleObj>
              </mc:Choice>
              <mc:Fallback>
                <p:oleObj name="Equation" r:id="rId13" imgW="406080" imgH="228600" progId="Equation.DSMT4">
                  <p:embed/>
                  <p:pic>
                    <p:nvPicPr>
                      <p:cNvPr id="10" name="Object 9">
                        <a:extLst>
                          <a:ext uri="{FF2B5EF4-FFF2-40B4-BE49-F238E27FC236}">
                            <a16:creationId xmlns:a16="http://schemas.microsoft.com/office/drawing/2014/main" id="{0317F9A1-382F-8964-9E79-93CB6595B22F}"/>
                          </a:ext>
                        </a:extLst>
                      </p:cNvPr>
                      <p:cNvPicPr/>
                      <p:nvPr/>
                    </p:nvPicPr>
                    <p:blipFill>
                      <a:blip r:embed="rId12"/>
                      <a:stretch>
                        <a:fillRect/>
                      </a:stretch>
                    </p:blipFill>
                    <p:spPr>
                      <a:xfrm>
                        <a:off x="1263811" y="4728486"/>
                        <a:ext cx="1069975" cy="600075"/>
                      </a:xfrm>
                      <a:prstGeom prst="rect">
                        <a:avLst/>
                      </a:prstGeom>
                    </p:spPr>
                  </p:pic>
                </p:oleObj>
              </mc:Fallback>
            </mc:AlternateContent>
          </a:graphicData>
        </a:graphic>
      </p:graphicFrame>
      <p:graphicFrame>
        <p:nvGraphicFramePr>
          <p:cNvPr id="12" name="Object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F7A014-15F8-13DA-4764-0DA4CE9C5E34}"/>
              </a:ext>
            </a:extLst>
          </p:cNvPr>
          <p:cNvGraphicFramePr>
            <a:graphicFrameLocks noChangeAspect="1"/>
          </p:cNvGraphicFramePr>
          <p:nvPr>
            <p:extLst>
              <p:ext uri="{D42A27DB-BD31-4B8C-83A1-F6EECF244321}">
                <p14:modId xmlns:p14="http://schemas.microsoft.com/office/powerpoint/2010/main" val="1546278677"/>
              </p:ext>
            </p:extLst>
          </p:nvPr>
        </p:nvGraphicFramePr>
        <p:xfrm>
          <a:off x="3189288" y="4728486"/>
          <a:ext cx="1638300" cy="600075"/>
        </p:xfrm>
        <a:graphic>
          <a:graphicData uri="http://schemas.openxmlformats.org/presentationml/2006/ole">
            <mc:AlternateContent xmlns:mc="http://schemas.openxmlformats.org/markup-compatibility/2006">
              <mc:Choice xmlns:v="urn:schemas-microsoft-com:vml" Requires="v">
                <p:oleObj spid="_x0000_s3077" name="Equation" r:id="rId14" imgW="622080" imgH="228600" progId="Equation.DSMT4">
                  <p:embed/>
                </p:oleObj>
              </mc:Choice>
              <mc:Fallback>
                <p:oleObj name="Equation" r:id="rId14" imgW="622080" imgH="228600" progId="Equation.DSMT4">
                  <p:embed/>
                  <p:pic>
                    <p:nvPicPr>
                      <p:cNvPr id="11" name="Object 10">
                        <a:extLst>
                          <a:ext uri="{FF2B5EF4-FFF2-40B4-BE49-F238E27FC236}">
                            <a16:creationId xmlns:a16="http://schemas.microsoft.com/office/drawing/2014/main" id="{D1BD8827-8F98-E60A-D96C-876A9400A730}"/>
                          </a:ext>
                        </a:extLst>
                      </p:cNvPr>
                      <p:cNvPicPr/>
                      <p:nvPr/>
                    </p:nvPicPr>
                    <p:blipFill>
                      <a:blip r:embed="rId15"/>
                      <a:stretch>
                        <a:fillRect/>
                      </a:stretch>
                    </p:blipFill>
                    <p:spPr>
                      <a:xfrm>
                        <a:off x="3189288" y="4728486"/>
                        <a:ext cx="1638300" cy="6000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2358965-1771-3C32-DF7A-CF98CB6006CA}"/>
              </a:ext>
            </a:extLst>
          </p:cNvPr>
          <p:cNvGraphicFramePr>
            <a:graphicFrameLocks noChangeAspect="1"/>
          </p:cNvGraphicFramePr>
          <p:nvPr>
            <p:extLst>
              <p:ext uri="{D42A27DB-BD31-4B8C-83A1-F6EECF244321}">
                <p14:modId xmlns:p14="http://schemas.microsoft.com/office/powerpoint/2010/main" val="2039877661"/>
              </p:ext>
            </p:extLst>
          </p:nvPr>
        </p:nvGraphicFramePr>
        <p:xfrm>
          <a:off x="1757254" y="5214629"/>
          <a:ext cx="7780337" cy="735012"/>
        </p:xfrm>
        <a:graphic>
          <a:graphicData uri="http://schemas.openxmlformats.org/presentationml/2006/ole">
            <mc:AlternateContent xmlns:mc="http://schemas.openxmlformats.org/markup-compatibility/2006">
              <mc:Choice xmlns:v="urn:schemas-microsoft-com:vml" Requires="v">
                <p:oleObj spid="_x0000_s3078" name="Equation" r:id="rId16" imgW="2958840" imgH="279360" progId="Equation.DSMT4">
                  <p:embed/>
                </p:oleObj>
              </mc:Choice>
              <mc:Fallback>
                <p:oleObj name="Equation" r:id="rId16" imgW="2958840" imgH="279360" progId="Equation.DSMT4">
                  <p:embed/>
                  <p:pic>
                    <p:nvPicPr>
                      <p:cNvPr id="9" name="Object 8">
                        <a:extLst>
                          <a:ext uri="{FF2B5EF4-FFF2-40B4-BE49-F238E27FC236}">
                            <a16:creationId xmlns:a16="http://schemas.microsoft.com/office/drawing/2014/main" id="{4360199A-464D-EF9B-CDA3-41ACC4561ECF}"/>
                          </a:ext>
                        </a:extLst>
                      </p:cNvPr>
                      <p:cNvPicPr/>
                      <p:nvPr/>
                    </p:nvPicPr>
                    <p:blipFill>
                      <a:blip r:embed="rId17"/>
                      <a:stretch>
                        <a:fillRect/>
                      </a:stretch>
                    </p:blipFill>
                    <p:spPr>
                      <a:xfrm>
                        <a:off x="1757254" y="5214629"/>
                        <a:ext cx="7780337" cy="735012"/>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10EBF45-E33E-847B-4CB6-A0593A9D1C49}"/>
              </a:ext>
            </a:extLst>
          </p:cNvPr>
          <p:cNvGraphicFramePr>
            <a:graphicFrameLocks noChangeAspect="1"/>
          </p:cNvGraphicFramePr>
          <p:nvPr>
            <p:extLst>
              <p:ext uri="{D42A27DB-BD31-4B8C-83A1-F6EECF244321}">
                <p14:modId xmlns:p14="http://schemas.microsoft.com/office/powerpoint/2010/main" val="3732270334"/>
              </p:ext>
            </p:extLst>
          </p:nvPr>
        </p:nvGraphicFramePr>
        <p:xfrm>
          <a:off x="998807" y="5814704"/>
          <a:ext cx="2572074" cy="734878"/>
        </p:xfrm>
        <a:graphic>
          <a:graphicData uri="http://schemas.openxmlformats.org/presentationml/2006/ole">
            <mc:AlternateContent xmlns:mc="http://schemas.openxmlformats.org/markup-compatibility/2006">
              <mc:Choice xmlns:v="urn:schemas-microsoft-com:vml" Requires="v">
                <p:oleObj spid="_x0000_s3079" name="Equation" r:id="rId18" imgW="977760" imgH="279360" progId="Equation.DSMT4">
                  <p:embed/>
                </p:oleObj>
              </mc:Choice>
              <mc:Fallback>
                <p:oleObj name="Equation" r:id="rId18" imgW="977760" imgH="279360" progId="Equation.DSMT4">
                  <p:embed/>
                  <p:pic>
                    <p:nvPicPr>
                      <p:cNvPr id="9" name="Object 8">
                        <a:extLst>
                          <a:ext uri="{FF2B5EF4-FFF2-40B4-BE49-F238E27FC236}">
                            <a16:creationId xmlns:a16="http://schemas.microsoft.com/office/drawing/2014/main" id="{4360199A-464D-EF9B-CDA3-41ACC4561ECF}"/>
                          </a:ext>
                        </a:extLst>
                      </p:cNvPr>
                      <p:cNvPicPr/>
                      <p:nvPr/>
                    </p:nvPicPr>
                    <p:blipFill>
                      <a:blip r:embed="rId10"/>
                      <a:stretch>
                        <a:fillRect/>
                      </a:stretch>
                    </p:blipFill>
                    <p:spPr>
                      <a:xfrm>
                        <a:off x="998807" y="5814704"/>
                        <a:ext cx="2572074" cy="734878"/>
                      </a:xfrm>
                      <a:prstGeom prst="rect">
                        <a:avLst/>
                      </a:prstGeom>
                    </p:spPr>
                  </p:pic>
                </p:oleObj>
              </mc:Fallback>
            </mc:AlternateContent>
          </a:graphicData>
        </a:graphic>
      </p:graphicFrame>
    </p:spTree>
    <p:extLst>
      <p:ext uri="{BB962C8B-B14F-4D97-AF65-F5344CB8AC3E}">
        <p14:creationId xmlns:p14="http://schemas.microsoft.com/office/powerpoint/2010/main" val="1099814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ircle(in)">
                                      <p:cBhvr>
                                        <p:cTn id="10" dur="2000"/>
                                        <p:tgtEl>
                                          <p:spTgt spid="2">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circle(in)">
                                      <p:cBhvr>
                                        <p:cTn id="13" dur="2000"/>
                                        <p:tgtEl>
                                          <p:spTgt spid="2">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circle(in)">
                                      <p:cBhvr>
                                        <p:cTn id="37" dur="10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Effect transition="in" filter="circle(in)">
                                      <p:cBhvr>
                                        <p:cTn id="42" dur="1000"/>
                                        <p:tgtEl>
                                          <p:spTgt spid="1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8">
                                            <p:txEl>
                                              <p:pRg st="2" end="2"/>
                                            </p:txEl>
                                          </p:spTgt>
                                        </p:tgtEl>
                                        <p:attrNameLst>
                                          <p:attrName>style.visibility</p:attrName>
                                        </p:attrNameLst>
                                      </p:cBhvr>
                                      <p:to>
                                        <p:strVal val="visible"/>
                                      </p:to>
                                    </p:set>
                                    <p:animEffect transition="in" filter="circle(in)">
                                      <p:cBhvr>
                                        <p:cTn id="47" dur="1000"/>
                                        <p:tgtEl>
                                          <p:spTgt spid="18">
                                            <p:txEl>
                                              <p:pRg st="2" end="2"/>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par>
                                <p:cTn id="51" presetID="6" presetClass="entr" presetSubtype="16"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18">
                                            <p:txEl>
                                              <p:pRg st="3" end="3"/>
                                            </p:txEl>
                                          </p:spTgt>
                                        </p:tgtEl>
                                        <p:attrNameLst>
                                          <p:attrName>style.visibility</p:attrName>
                                        </p:attrNameLst>
                                      </p:cBhvr>
                                      <p:to>
                                        <p:strVal val="visible"/>
                                      </p:to>
                                    </p:set>
                                    <p:animEffect transition="in" filter="circle(in)">
                                      <p:cBhvr>
                                        <p:cTn id="58" dur="1000"/>
                                        <p:tgtEl>
                                          <p:spTgt spid="18">
                                            <p:txEl>
                                              <p:pRg st="3" end="3"/>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circle(in)">
                                      <p:cBhvr>
                                        <p:cTn id="61" dur="2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8">
                                            <p:txEl>
                                              <p:pRg st="4" end="4"/>
                                            </p:txEl>
                                          </p:spTgt>
                                        </p:tgtEl>
                                        <p:attrNameLst>
                                          <p:attrName>style.visibility</p:attrName>
                                        </p:attrNameLst>
                                      </p:cBhvr>
                                      <p:to>
                                        <p:strVal val="visible"/>
                                      </p:to>
                                    </p:set>
                                    <p:animEffect transition="in" filter="circle(in)">
                                      <p:cBhvr>
                                        <p:cTn id="66" dur="1000"/>
                                        <p:tgtEl>
                                          <p:spTgt spid="18">
                                            <p:txEl>
                                              <p:pRg st="4" end="4"/>
                                            </p:txEl>
                                          </p:spTgt>
                                        </p:tgtEl>
                                      </p:cBhvr>
                                    </p:animEffect>
                                  </p:childTnLst>
                                </p:cTn>
                              </p:par>
                              <p:par>
                                <p:cTn id="67" presetID="6" presetClass="entr" presetSubtype="16"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circle(in)">
                                      <p:cBhvr>
                                        <p:cTn id="6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806409" y="144193"/>
                <a:ext cx="9598616" cy="1277273"/>
              </a:xfrm>
              <a:prstGeom prst="rect">
                <a:avLst/>
              </a:prstGeom>
            </p:spPr>
            <p:txBody>
              <a:bodyPr wrap="square">
                <a:spAutoFit/>
              </a:bodyPr>
              <a:lstStyle/>
              <a:p>
                <a:pPr>
                  <a:spcBef>
                    <a:spcPts val="300"/>
                  </a:spcBef>
                  <a:spcAft>
                    <a:spcPts val="300"/>
                  </a:spcAft>
                </a:pPr>
                <a:endParaRPr lang="en-US" sz="3600" dirty="0">
                  <a:solidFill>
                    <a:schemeClr val="bg1"/>
                  </a:solidFill>
                  <a:latin typeface="Times New Roman" panose="02020603050405020304" pitchFamily="18" charset="0"/>
                  <a:ea typeface="Aptos"/>
                  <a:cs typeface="Times New Roman" panose="02020603050405020304" pitchFamily="18" charset="0"/>
                </a:endParaRPr>
              </a:p>
              <a:p>
                <a:pPr>
                  <a:spcBef>
                    <a:spcPts val="300"/>
                  </a:spcBef>
                  <a:spcAft>
                    <a:spcPts val="300"/>
                  </a:spcAft>
                </a:pPr>
                <a:r>
                  <a:rPr lang="en-US" sz="3600" dirty="0">
                    <a:solidFill>
                      <a:schemeClr val="bg1"/>
                    </a:solidFill>
                    <a:latin typeface="Times New Roman" panose="02020603050405020304" pitchFamily="18" charset="0"/>
                    <a:ea typeface="Aptos"/>
                    <a:cs typeface="Times New Roman" panose="02020603050405020304" pitchFamily="18" charset="0"/>
                  </a:rPr>
                  <a:t>     Cho </a:t>
                </a:r>
                <a14:m>
                  <m:oMath xmlns:m="http://schemas.openxmlformats.org/officeDocument/2006/math">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Chứng</a:t>
                </a:r>
                <a:r>
                  <a:rPr lang="en-US" sz="3600" dirty="0">
                    <a:solidFill>
                      <a:schemeClr val="bg1"/>
                    </a:solidFill>
                    <a:effectLst/>
                    <a:latin typeface="Times New Roman" panose="02020603050405020304" pitchFamily="18" charset="0"/>
                    <a:ea typeface="Aptos"/>
                    <a:cs typeface="Times New Roman" panose="02020603050405020304" pitchFamily="18" charset="0"/>
                  </a:rPr>
                  <a:t> minh: </a:t>
                </a:r>
                <a14:m>
                  <m:oMath xmlns:m="http://schemas.openxmlformats.org/officeDocument/2006/math">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 ≤ 5</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m:t>
                    </m:r>
                  </m:oMath>
                </a14:m>
                <a:r>
                  <a:rPr lang="en-US" sz="3600" i="1" dirty="0">
                    <a:solidFill>
                      <a:schemeClr val="bg1"/>
                    </a:solidFill>
                    <a:effectLst/>
                    <a:latin typeface="Times New Roman" panose="02020603050405020304" pitchFamily="18" charset="0"/>
                    <a:ea typeface="Aptos"/>
                    <a:cs typeface="Times New Roman" panose="02020603050405020304" pitchFamily="18" charset="0"/>
                  </a:rPr>
                  <a:t>.</a:t>
                </a:r>
                <a:endParaRPr lang="en-US" sz="3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144193"/>
                <a:ext cx="9598616" cy="1277273"/>
              </a:xfrm>
              <a:prstGeom prst="rect">
                <a:avLst/>
              </a:prstGeom>
              <a:blipFill>
                <a:blip r:embed="rId2"/>
                <a:stretch>
                  <a:fillRect b="-17225"/>
                </a:stretch>
              </a:blipFill>
            </p:spPr>
            <p:txBody>
              <a:bodyPr/>
              <a:lstStyle/>
              <a:p>
                <a:r>
                  <a:rPr lang="en-US">
                    <a:noFill/>
                  </a:rPr>
                  <a:t> </a:t>
                </a:r>
              </a:p>
            </p:txBody>
          </p:sp>
        </mc:Fallback>
      </mc:AlternateContent>
      <p:sp>
        <p:nvSpPr>
          <p:cNvPr id="3" name="Round Diagonal Corner Rectangle 2" descr="OPL20U25GSXzBJYl68kk8uQGfFKzs7yb1M4KJWUiLk6ZEvGF+qCIPSnY57AbBFCvTWID07 2024 T9 CD 06565+K4lPs7H94VUqPe2XwIsfPRnrXQE//QTEXxb8/8N4CNc6FpgZahzpTjFhMzSA7T/nHJa11DE8Ng2TP3iAmRczFlmslSuUNOgUeb6yRvs0="/>
          <p:cNvSpPr/>
          <p:nvPr/>
        </p:nvSpPr>
        <p:spPr>
          <a:xfrm>
            <a:off x="632884" y="1874585"/>
            <a:ext cx="10164798" cy="2160237"/>
          </a:xfrm>
          <a:prstGeom prst="round2DiagRect">
            <a:avLst/>
          </a:prstGeom>
          <a:noFill/>
          <a:ln>
            <a:solidFill>
              <a:srgbClr val="FFC0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36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Khi</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nhân</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cả</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hai</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vế</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của</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bất</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đẳng</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thức</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với</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cùng</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một</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số</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dương</a:t>
            </a:r>
            <a:r>
              <a:rPr lang="en-US" sz="3600" dirty="0">
                <a:solidFill>
                  <a:schemeClr val="bg1"/>
                </a:solidFill>
                <a:latin typeface="Times New Roman" panose="02020603050405020304" pitchFamily="18" charset="0"/>
                <a:ea typeface="Aptos"/>
                <a:cs typeface="Times New Roman" panose="02020603050405020304" pitchFamily="18" charset="0"/>
              </a:rPr>
              <a:t>, ta </a:t>
            </a:r>
            <a:r>
              <a:rPr lang="en-US" sz="3600" dirty="0" err="1">
                <a:solidFill>
                  <a:schemeClr val="bg1"/>
                </a:solidFill>
                <a:latin typeface="Times New Roman" panose="02020603050405020304" pitchFamily="18" charset="0"/>
                <a:ea typeface="Aptos"/>
                <a:cs typeface="Times New Roman" panose="02020603050405020304" pitchFamily="18" charset="0"/>
              </a:rPr>
              <a:t>được</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một</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bất</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đẳng</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thức</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mới</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cùng</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chiều</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với</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bất</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đẳng</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thức</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đã</a:t>
            </a:r>
            <a:r>
              <a:rPr lang="en-US" sz="3600" dirty="0">
                <a:solidFill>
                  <a:schemeClr val="bg1"/>
                </a:solidFill>
                <a:latin typeface="Times New Roman" panose="02020603050405020304" pitchFamily="18" charset="0"/>
                <a:ea typeface="Aptos"/>
                <a:cs typeface="Times New Roman" panose="02020603050405020304" pitchFamily="18" charset="0"/>
              </a:rPr>
              <a:t> </a:t>
            </a:r>
            <a:r>
              <a:rPr lang="en-US" sz="3600" dirty="0" err="1">
                <a:solidFill>
                  <a:schemeClr val="bg1"/>
                </a:solidFill>
                <a:latin typeface="Times New Roman" panose="02020603050405020304" pitchFamily="18" charset="0"/>
                <a:ea typeface="Aptos"/>
                <a:cs typeface="Times New Roman" panose="02020603050405020304" pitchFamily="18" charset="0"/>
              </a:rPr>
              <a:t>cho</a:t>
            </a:r>
            <a:r>
              <a:rPr lang="en-US" sz="3600" dirty="0">
                <a:solidFill>
                  <a:schemeClr val="bg1"/>
                </a:solidFill>
                <a:latin typeface="Times New Roman" panose="02020603050405020304" pitchFamily="18" charset="0"/>
                <a:ea typeface="Aptos"/>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8" name="Rectangle 17" descr="OPL20U25GSXzBJYl68kk8uQGfFKzs7yb1M4KJWUiLk6ZEvGF+qCIPSnY57AbBFCvTWID07 2024 T9 CD 06565+K4lPs7H94VUqPe2XwIsfPRnrXQE//QTEXxb8/8N4CNc6FpgZahzpTjFhMzSA7T/nHJa11DE8Ng2TP3iAmRczFlmslSuUNOgUeb6yRvs0="/>
              <p:cNvSpPr/>
              <p:nvPr/>
            </p:nvSpPr>
            <p:spPr>
              <a:xfrm>
                <a:off x="139700" y="4754706"/>
                <a:ext cx="11887200" cy="1277273"/>
              </a:xfrm>
              <a:prstGeom prst="rect">
                <a:avLst/>
              </a:prstGeom>
            </p:spPr>
            <p:txBody>
              <a:bodyPr wrap="square">
                <a:spAutoFit/>
              </a:bodyPr>
              <a:lstStyle/>
              <a:p>
                <a:pPr>
                  <a:spcBef>
                    <a:spcPts val="300"/>
                  </a:spcBef>
                  <a:spcAft>
                    <a:spcPts val="300"/>
                  </a:spcAft>
                </a:pPr>
                <a:r>
                  <a:rPr lang="en-US" sz="3600" dirty="0">
                    <a:solidFill>
                      <a:schemeClr val="bg1"/>
                    </a:solidFill>
                    <a:latin typeface="Times New Roman" panose="02020603050405020304" pitchFamily="18" charset="0"/>
                    <a:ea typeface="Aptos"/>
                    <a:cs typeface="Times New Roman" panose="02020603050405020304" pitchFamily="18" charset="0"/>
                  </a:rPr>
                  <a:t>Do </a:t>
                </a:r>
                <a14:m>
                  <m:oMath xmlns:m="http://schemas.openxmlformats.org/officeDocument/2006/math">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600" i="1"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600" i="1"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Vậy</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 ≥ 5</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m:t>
                    </m:r>
                  </m:oMath>
                </a14:m>
                <a:r>
                  <a:rPr lang="en-US" sz="3600" i="1" dirty="0">
                    <a:solidFill>
                      <a:schemeClr val="bg1"/>
                    </a:solidFill>
                    <a:effectLst/>
                    <a:latin typeface="Times New Roman" panose="02020603050405020304" pitchFamily="18" charset="0"/>
                    <a:ea typeface="Aptos"/>
                    <a:cs typeface="Times New Roman" panose="02020603050405020304" pitchFamily="18" charset="0"/>
                  </a:rPr>
                  <a:t> </a:t>
                </a:r>
              </a:p>
              <a:p>
                <a:pPr>
                  <a:spcBef>
                    <a:spcPts val="300"/>
                  </a:spcBef>
                  <a:spcAft>
                    <a:spcPts val="3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hay </a:t>
                </a:r>
                <a14:m>
                  <m:oMath xmlns:m="http://schemas.openxmlformats.org/officeDocument/2006/math">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 ≤ 5</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m:t>
                    </m:r>
                  </m:oMath>
                </a14:m>
                <a:r>
                  <a:rPr lang="en-US" sz="3600" i="1" dirty="0">
                    <a:solidFill>
                      <a:schemeClr val="bg1"/>
                    </a:solidFill>
                    <a:effectLst/>
                    <a:latin typeface="Times New Roman" panose="02020603050405020304" pitchFamily="18" charset="0"/>
                    <a:ea typeface="Aptos"/>
                    <a:cs typeface="Times New Roman" panose="02020603050405020304" pitchFamily="18" charset="0"/>
                  </a:rPr>
                  <a:t>.</a:t>
                </a:r>
                <a:endParaRPr lang="en-US" sz="36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8" name="Rectangle 1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39700" y="4754706"/>
                <a:ext cx="11887200" cy="1277273"/>
              </a:xfrm>
              <a:prstGeom prst="rect">
                <a:avLst/>
              </a:prstGeom>
              <a:blipFill>
                <a:blip r:embed="rId3"/>
                <a:stretch>
                  <a:fillRect l="-1590" t="-8134" b="-17225"/>
                </a:stretch>
              </a:blipFill>
            </p:spPr>
            <p:txBody>
              <a:bodyPr/>
              <a:lstStyle/>
              <a:p>
                <a:r>
                  <a:rPr lang="en-US">
                    <a:noFill/>
                  </a:rPr>
                  <a:t> </a:t>
                </a:r>
              </a:p>
            </p:txBody>
          </p:sp>
        </mc:Fallback>
      </mc:AlternateContent>
      <p:pic>
        <p:nvPicPr>
          <p:cNvPr id="13" name="Picture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6012" r="14448" b="2"/>
          <a:stretch/>
        </p:blipFill>
        <p:spPr>
          <a:xfrm>
            <a:off x="10566034" y="404445"/>
            <a:ext cx="1223965" cy="1394729"/>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4" name="Picture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p:blipFill>
        <p:spPr>
          <a:xfrm>
            <a:off x="10496361" y="521674"/>
            <a:ext cx="1160269" cy="1160269"/>
          </a:xfrm>
          <a:prstGeom prst="rect">
            <a:avLst/>
          </a:prstGeom>
        </p:spPr>
      </p:pic>
      <p:pic>
        <p:nvPicPr>
          <p:cNvPr id="5"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013349E-C801-F356-0A64-6D4BD95EF596}"/>
              </a:ext>
            </a:extLst>
          </p:cNvPr>
          <p:cNvPicPr>
            <a:picLocks noChangeAspect="1"/>
          </p:cNvPicPr>
          <p:nvPr/>
        </p:nvPicPr>
        <p:blipFill>
          <a:blip r:embed="rId7"/>
          <a:stretch>
            <a:fillRect/>
          </a:stretch>
        </p:blipFill>
        <p:spPr>
          <a:xfrm>
            <a:off x="535370" y="413946"/>
            <a:ext cx="885831" cy="923931"/>
          </a:xfrm>
          <a:prstGeom prst="rect">
            <a:avLst/>
          </a:prstGeom>
        </p:spPr>
      </p:pic>
    </p:spTree>
    <p:extLst>
      <p:ext uri="{BB962C8B-B14F-4D97-AF65-F5344CB8AC3E}">
        <p14:creationId xmlns:p14="http://schemas.microsoft.com/office/powerpoint/2010/main" val="1491254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 CỦNG CỐ</a:t>
            </a: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78194" y="3242445"/>
            <a:ext cx="4179336" cy="785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endParaRPr lang="en-US" b="1" i="1" dirty="0">
              <a:solidFill>
                <a:prstClr val="white"/>
              </a:solidFill>
              <a:latin typeface="Times New Roman" panose="02020603050405020304" pitchFamily="18" charset="0"/>
              <a:cs typeface="Times New Roman" panose="02020603050405020304" pitchFamily="18" charset="0"/>
            </a:endParaRPr>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err="1">
                <a:solidFill>
                  <a:srgbClr val="FFFF00"/>
                </a:solidFill>
                <a:latin typeface="Times New Roman" panose="02020603050405020304" pitchFamily="18" charset="0"/>
                <a:ea typeface="Times New Roman" panose="02020603050405020304" pitchFamily="18" charset="0"/>
              </a:rPr>
              <a:t>Bài</a:t>
            </a:r>
            <a:r>
              <a:rPr lang="en-US" sz="28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sp>
        <p:nvSpPr>
          <p:cNvPr id="8" name="Rectangle 7" descr="OPL20U25GSXzBJYl68kk8uQGfFKzs7yb1M4KJWUiLk6ZEvGF+qCIPSnY57AbBFCvTWID07 2024 T9 CD 06565+K4lPs7H94VUqPe2XwIsfPRnrXQE//QTEXxb8/8N4CNc6FpgZahzpTjFhMzSA7T/nHJa11DE8Ng2TP3iAmRczFlmslSuUNOgUeb6yRvs0="/>
          <p:cNvSpPr/>
          <p:nvPr/>
        </p:nvSpPr>
        <p:spPr>
          <a:xfrm>
            <a:off x="578194" y="3011612"/>
            <a:ext cx="5869498" cy="1077218"/>
          </a:xfrm>
          <a:prstGeom prst="rect">
            <a:avLst/>
          </a:prstGeom>
        </p:spPr>
        <p:txBody>
          <a:bodyPr wrap="square">
            <a:spAutoFit/>
          </a:bodyPr>
          <a:lstStyle/>
          <a:p>
            <a:r>
              <a:rPr lang="en-US" sz="3200" dirty="0" err="1">
                <a:solidFill>
                  <a:prstClr val="white"/>
                </a:solidFill>
                <a:latin typeface="Times New Roman" panose="02020603050405020304" pitchFamily="18" charset="0"/>
                <a:ea typeface="Times New Roman" panose="02020603050405020304" pitchFamily="18" charset="0"/>
              </a:rPr>
              <a:t>Giải</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quyết</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một</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số</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vấn</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đề</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thực</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tiễn</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gắn</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liền</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với</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bất</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đẳng</a:t>
            </a:r>
            <a:r>
              <a:rPr lang="en-US" sz="3200" dirty="0">
                <a:solidFill>
                  <a:prstClr val="white"/>
                </a:solidFill>
                <a:latin typeface="Times New Roman" panose="02020603050405020304" pitchFamily="18" charset="0"/>
                <a:ea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rPr>
              <a:t>thức</a:t>
            </a:r>
            <a:endParaRPr lang="en-US" sz="3200" dirty="0">
              <a:solidFill>
                <a:prstClr val="white"/>
              </a:solidFill>
            </a:endParaRPr>
          </a:p>
        </p:txBody>
      </p:sp>
    </p:spTree>
    <p:extLst>
      <p:ext uri="{BB962C8B-B14F-4D97-AF65-F5344CB8AC3E}">
        <p14:creationId xmlns:p14="http://schemas.microsoft.com/office/powerpoint/2010/main" val="1498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descr="OPL20U25GSXzBJYl68kk8uQGfFKzs7yb1M4KJWUiLk6ZEvGF+qCIPSnY57AbBFCvTWID07 2024 T9 CD 06565+K4lPs7H94VUqPe2XwIsfPRnrXQE//QTEXxb8/8N4CNc6FpgZahzpTjFhMzSA7T/nHJa11DE8Ng2TP3iAmRczFlmslSuUNOgUeb6yRvs0="/>
          <p:cNvSpPr/>
          <p:nvPr/>
        </p:nvSpPr>
        <p:spPr>
          <a:xfrm>
            <a:off x="4193038" y="715894"/>
            <a:ext cx="7677150" cy="5334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8" name="Picture 137" descr="OPL20U25GSXzBJYl68kk8uQGfFKzs7yb1M4KJWUiLk6ZEvGF+qCIPSnY57AbBFCvTWID07 2024 T9 CD 06565+K4lPs7H94VUqPe2XwIsfPRnrXQE//QTEXxb8/8N4CNc6FpgZahzpTjFhMzSA7T/nHJa11DE8Ng2TP3iAmRczFlmslSuUNOgUeb6yRvs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1" y="-8387"/>
            <a:ext cx="12187269" cy="6858767"/>
          </a:xfrm>
          <a:prstGeom prst="rect">
            <a:avLst/>
          </a:prstGeom>
        </p:spPr>
      </p:pic>
      <p:pic>
        <p:nvPicPr>
          <p:cNvPr id="124" name="den1"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58199" y="739513"/>
            <a:ext cx="2651990" cy="2651990"/>
          </a:xfrm>
          <a:prstGeom prst="rect">
            <a:avLst/>
          </a:prstGeom>
        </p:spPr>
      </p:pic>
      <p:pic>
        <p:nvPicPr>
          <p:cNvPr id="125" name="den2" descr="OPL20U25GSXzBJYl68kk8uQGfFKzs7yb1M4KJWUiLk6ZEvGF+qCIPSnY57AbBFCvTWID07 2024 T9 CD 06565+K4lPs7H94VUqPe2XwIsfPRnrXQE//QTEXxb8/8N4CNc6FpgZahzpTjFhMzSA7T/nHJa11DE8Ng2TP3iAmRczFlmslSuUNOgUeb6yRvs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4326" y="1090663"/>
            <a:ext cx="2639810" cy="2639810"/>
          </a:xfrm>
          <a:prstGeom prst="rect">
            <a:avLst/>
          </a:prstGeom>
        </p:spPr>
      </p:pic>
      <p:pic>
        <p:nvPicPr>
          <p:cNvPr id="126" name="den3"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30378" y="738002"/>
            <a:ext cx="2639810" cy="2645893"/>
          </a:xfrm>
          <a:prstGeom prst="rect">
            <a:avLst/>
          </a:prstGeom>
        </p:spPr>
      </p:pic>
      <p:pic>
        <p:nvPicPr>
          <p:cNvPr id="127" name="den4"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05959" y="3020060"/>
            <a:ext cx="2651990" cy="2651990"/>
          </a:xfrm>
          <a:prstGeom prst="rect">
            <a:avLst/>
          </a:prstGeom>
        </p:spPr>
      </p:pic>
      <p:pic>
        <p:nvPicPr>
          <p:cNvPr id="128" name="den5"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00992" y="3371485"/>
            <a:ext cx="2639810" cy="2639810"/>
          </a:xfrm>
          <a:prstGeom prst="rect">
            <a:avLst/>
          </a:prstGeom>
        </p:spPr>
      </p:pic>
      <p:pic>
        <p:nvPicPr>
          <p:cNvPr id="129" name="den6"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74994" y="3018790"/>
            <a:ext cx="2651990" cy="2651990"/>
          </a:xfrm>
          <a:prstGeom prst="rect">
            <a:avLst/>
          </a:prstGeom>
        </p:spPr>
      </p:pic>
      <p:pic>
        <p:nvPicPr>
          <p:cNvPr id="146" name="Picture 145"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91968" y="1101452"/>
            <a:ext cx="1168595" cy="1168595"/>
          </a:xfrm>
          <a:prstGeom prst="rect">
            <a:avLst/>
          </a:prstGeom>
        </p:spPr>
      </p:pic>
      <p:pic>
        <p:nvPicPr>
          <p:cNvPr id="147" name="Picture 146"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1127335" y="4927417"/>
            <a:ext cx="647700" cy="904875"/>
          </a:xfrm>
          <a:prstGeom prst="rect">
            <a:avLst/>
          </a:prstGeom>
        </p:spPr>
      </p:pic>
      <p:pic>
        <p:nvPicPr>
          <p:cNvPr id="159" name="Picture 158">
            <a:hlinkClick r:id="rId18" action="ppaction://hlinksldjump"/>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sp>
        <p:nvSpPr>
          <p:cNvPr id="3" name="Rectangle 2"/>
          <p:cNvSpPr/>
          <p:nvPr/>
        </p:nvSpPr>
        <p:spPr>
          <a:xfrm>
            <a:off x="3291840" y="6267796"/>
            <a:ext cx="2227811"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21"/>
          <a:stretch>
            <a:fillRect/>
          </a:stretch>
        </p:blipFill>
        <p:spPr>
          <a:xfrm>
            <a:off x="376863" y="5740852"/>
            <a:ext cx="1027988" cy="323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7" name="Group 20"/>
          <p:cNvGrpSpPr>
            <a:grpSpLocks/>
          </p:cNvGrpSpPr>
          <p:nvPr/>
        </p:nvGrpSpPr>
        <p:grpSpPr bwMode="auto">
          <a:xfrm>
            <a:off x="5122155" y="1189821"/>
            <a:ext cx="6582232" cy="4188495"/>
            <a:chOff x="3504" y="1632"/>
            <a:chExt cx="1728" cy="2351"/>
          </a:xfrm>
        </p:grpSpPr>
        <p:pic>
          <p:nvPicPr>
            <p:cNvPr id="28" name="Picture 21" descr="Augustin Louis Cauchy"/>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04" y="1632"/>
              <a:ext cx="1584"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22"/>
            <p:cNvSpPr txBox="1">
              <a:spLocks noChangeArrowheads="1"/>
            </p:cNvSpPr>
            <p:nvPr/>
          </p:nvSpPr>
          <p:spPr bwMode="auto">
            <a:xfrm>
              <a:off x="3504" y="3744"/>
              <a:ext cx="1728" cy="239"/>
            </a:xfrm>
            <a:prstGeom prst="rect">
              <a:avLst/>
            </a:prstGeom>
            <a:noFill/>
            <a:ln w="9525">
              <a:noFill/>
              <a:miter lim="800000"/>
              <a:headEnd/>
              <a:tailEnd/>
            </a:ln>
            <a:effectLst/>
          </p:spPr>
          <p:txBody>
            <a:bodyPr>
              <a:spAutoFit/>
            </a:bodyPr>
            <a:lstStyle/>
            <a:p>
              <a:pPr>
                <a:spcBef>
                  <a:spcPct val="50000"/>
                </a:spcBef>
                <a:defRPr/>
              </a:pPr>
              <a:r>
                <a:rPr lang="en-US" b="1" i="1" dirty="0">
                  <a:solidFill>
                    <a:srgbClr val="7030A0"/>
                  </a:solidFill>
                  <a:effectLst>
                    <a:outerShdw blurRad="38100" dist="38100" dir="2700000" algn="tl">
                      <a:srgbClr val="C0C0C0"/>
                    </a:outerShdw>
                  </a:effectLst>
                </a:rPr>
                <a:t>Cauchy ( 1789- 1857)</a:t>
              </a:r>
            </a:p>
          </p:txBody>
        </p:sp>
      </p:grpSp>
      <p:pic>
        <p:nvPicPr>
          <p:cNvPr id="30" name="mau1">
            <a:hlinkClick r:id="rId23" action="ppaction://hlinksldjump"/>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675877" y="686668"/>
            <a:ext cx="2651990" cy="2651990"/>
          </a:xfrm>
          <a:prstGeom prst="rect">
            <a:avLst/>
          </a:prstGeom>
        </p:spPr>
      </p:pic>
      <p:pic>
        <p:nvPicPr>
          <p:cNvPr id="31" name="mau2">
            <a:hlinkClick r:id="rId25" action="ppaction://hlinksldjump"/>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6945222" y="1033247"/>
            <a:ext cx="2633741" cy="2639810"/>
          </a:xfrm>
          <a:prstGeom prst="rect">
            <a:avLst/>
          </a:prstGeom>
        </p:spPr>
      </p:pic>
      <p:pic>
        <p:nvPicPr>
          <p:cNvPr id="32" name="mau3">
            <a:hlinkClick r:id="rId27" action="ppaction://hlinksldjump"/>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9223671" y="708511"/>
            <a:ext cx="2639810" cy="2639810"/>
          </a:xfrm>
          <a:prstGeom prst="rect">
            <a:avLst/>
          </a:prstGeom>
        </p:spPr>
      </p:pic>
      <p:pic>
        <p:nvPicPr>
          <p:cNvPr id="33" name="mau4">
            <a:hlinkClick r:id="rId29" action="ppaction://hlinksldjump"/>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4295461" y="2972867"/>
            <a:ext cx="2651990" cy="2651990"/>
          </a:xfrm>
          <a:prstGeom prst="rect">
            <a:avLst/>
          </a:prstGeom>
        </p:spPr>
      </p:pic>
      <p:pic>
        <p:nvPicPr>
          <p:cNvPr id="34" name="mau5">
            <a:hlinkClick r:id="rId31" action="ppaction://hlinksldjump"/>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574106" y="3319598"/>
            <a:ext cx="2633741" cy="2639810"/>
          </a:xfrm>
          <a:prstGeom prst="rect">
            <a:avLst/>
          </a:prstGeom>
        </p:spPr>
      </p:pic>
      <p:pic>
        <p:nvPicPr>
          <p:cNvPr id="35" name="mau6">
            <a:hlinkClick r:id="rId33" action="ppaction://hlinksldjump"/>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8840455" y="2964392"/>
            <a:ext cx="2651990" cy="2651990"/>
          </a:xfrm>
          <a:prstGeom prst="rect">
            <a:avLst/>
          </a:prstGeom>
        </p:spPr>
      </p:pic>
    </p:spTree>
    <p:extLst>
      <p:ext uri="{BB962C8B-B14F-4D97-AF65-F5344CB8AC3E}">
        <p14:creationId xmlns:p14="http://schemas.microsoft.com/office/powerpoint/2010/main" val="434922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mediacall" presetSubtype="0" fill="hold" nodeType="withEffect">
                                  <p:stCondLst>
                                    <p:cond delay="0"/>
                                  </p:stCondLst>
                                  <p:childTnLst>
                                    <p:cmd type="call" cmd="playFrom(0.0)">
                                      <p:cBhvr>
                                        <p:cTn id="14"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4"/>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4"/>
                                        </p:tgtEl>
                                      </p:cBhvr>
                                    </p:animEffect>
                                    <p:set>
                                      <p:cBhvr>
                                        <p:cTn id="20"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21" restart="whenNotActive" fill="hold" evtFilter="cancelBubble" nodeType="interactiveSeq">
                <p:stCondLst>
                  <p:cond evt="onClick" delay="0">
                    <p:tgtEl>
                      <p:spTgt spid="125"/>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5"/>
                                        </p:tgtEl>
                                      </p:cBhvr>
                                    </p:animEffect>
                                    <p:set>
                                      <p:cBhvr>
                                        <p:cTn id="26"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7" restart="whenNotActive" fill="hold" evtFilter="cancelBubble" nodeType="interactiveSeq">
                <p:stCondLst>
                  <p:cond evt="onClick" delay="0">
                    <p:tgtEl>
                      <p:spTgt spid="12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6"/>
                                        </p:tgtEl>
                                      </p:cBhvr>
                                    </p:animEffect>
                                    <p:set>
                                      <p:cBhvr>
                                        <p:cTn id="32"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3" restart="whenNotActive" fill="hold" evtFilter="cancelBubble" nodeType="interactiveSeq">
                <p:stCondLst>
                  <p:cond evt="onClick" delay="0">
                    <p:tgtEl>
                      <p:spTgt spid="12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27"/>
                                        </p:tgtEl>
                                      </p:cBhvr>
                                    </p:animEffect>
                                    <p:set>
                                      <p:cBhvr>
                                        <p:cTn id="38"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9" restart="whenNotActive" fill="hold" evtFilter="cancelBubble" nodeType="interactiveSeq">
                <p:stCondLst>
                  <p:cond evt="onClick" delay="0">
                    <p:tgtEl>
                      <p:spTgt spid="12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28"/>
                                        </p:tgtEl>
                                      </p:cBhvr>
                                    </p:animEffect>
                                    <p:set>
                                      <p:cBhvr>
                                        <p:cTn id="44"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5" restart="whenNotActive" fill="hold" evtFilter="cancelBubble" nodeType="interactiveSeq">
                <p:stCondLst>
                  <p:cond evt="onClick" delay="0">
                    <p:tgtEl>
                      <p:spTgt spid="12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29"/>
                                        </p:tgtEl>
                                      </p:cBhvr>
                                    </p:animEffect>
                                    <p:set>
                                      <p:cBhvr>
                                        <p:cTn id="50"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30"/>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0"/>
                                        </p:tgtEl>
                                      </p:cBhvr>
                                    </p:animEffect>
                                    <p:set>
                                      <p:cBhvr>
                                        <p:cTn id="5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8" restart="whenNotActive" fill="hold" evtFilter="cancelBubble" nodeType="interactiveSeq">
                <p:stCondLst>
                  <p:cond evt="onClick" delay="0">
                    <p:tgtEl>
                      <p:spTgt spid="31"/>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1"/>
                                        </p:tgtEl>
                                      </p:cBhvr>
                                    </p:animEffect>
                                    <p:set>
                                      <p:cBhvr>
                                        <p:cTn id="6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2"/>
                                        </p:tgtEl>
                                      </p:cBhvr>
                                    </p:animEffect>
                                    <p:set>
                                      <p:cBhvr>
                                        <p:cTn id="6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2" restart="whenNotActive" fill="hold" evtFilter="cancelBubble" nodeType="interactiveSeq">
                <p:stCondLst>
                  <p:cond evt="onClick" delay="0">
                    <p:tgtEl>
                      <p:spTgt spid="35"/>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5"/>
                                        </p:tgtEl>
                                      </p:cBhvr>
                                    </p:animEffect>
                                    <p:set>
                                      <p:cBhvr>
                                        <p:cTn id="8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626957-CBD8-91C3-6597-4769CC51323E}"/>
              </a:ext>
            </a:extLst>
          </p:cNvPr>
          <p:cNvSpPr/>
          <p:nvPr/>
        </p:nvSpPr>
        <p:spPr>
          <a:xfrm>
            <a:off x="1" y="-2944"/>
            <a:ext cx="3427570" cy="138543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4327C4C-F1F6-DDFB-C4EE-99E45C4A1C3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a:off x="1922772" y="3214225"/>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3709849" y="2516345"/>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6012" r="14448" b="2"/>
          <a:stretch/>
        </p:blipFill>
        <p:spPr>
          <a:xfrm>
            <a:off x="6770304" y="2940095"/>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4877" y="2737945"/>
            <a:ext cx="2327672" cy="2327672"/>
          </a:xfrm>
          <a:prstGeom prst="rect">
            <a:avLst/>
          </a:prstGeom>
        </p:spPr>
      </p:pic>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6700631" y="3082810"/>
            <a:ext cx="2327672" cy="2327672"/>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7100" y="3158728"/>
            <a:ext cx="1561730" cy="1561730"/>
          </a:xfrm>
          <a:prstGeom prst="rect">
            <a:avLst/>
          </a:prstGeom>
        </p:spPr>
      </p:pic>
      <p:pic>
        <p:nvPicPr>
          <p:cNvPr id="12" name="Picture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E9B910C-D3DB-53B0-DD9C-04FA3835DC6E}"/>
              </a:ext>
            </a:extLst>
          </p:cNvPr>
          <p:cNvPicPr>
            <a:picLocks noChangeAspect="1"/>
          </p:cNvPicPr>
          <p:nvPr/>
        </p:nvPicPr>
        <p:blipFill>
          <a:blip r:embed="rId11"/>
          <a:stretch>
            <a:fillRect/>
          </a:stretch>
        </p:blipFill>
        <p:spPr>
          <a:xfrm>
            <a:off x="2434293" y="1727804"/>
            <a:ext cx="2025572" cy="1385436"/>
          </a:xfrm>
          <a:prstGeom prst="rect">
            <a:avLst/>
          </a:prstGeom>
        </p:spPr>
      </p:pic>
      <p:pic>
        <p:nvPicPr>
          <p:cNvPr id="13" name="Picture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C1D407B-A8AC-08C9-6F47-02A87BD44C54}"/>
              </a:ext>
            </a:extLst>
          </p:cNvPr>
          <p:cNvPicPr>
            <a:picLocks noChangeAspect="1"/>
          </p:cNvPicPr>
          <p:nvPr/>
        </p:nvPicPr>
        <p:blipFill>
          <a:blip r:embed="rId12"/>
          <a:stretch>
            <a:fillRect/>
          </a:stretch>
        </p:blipFill>
        <p:spPr>
          <a:xfrm>
            <a:off x="4965903" y="1162182"/>
            <a:ext cx="2025572" cy="1385436"/>
          </a:xfrm>
          <a:prstGeom prst="rect">
            <a:avLst/>
          </a:prstGeom>
        </p:spPr>
      </p:pic>
      <p:pic>
        <p:nvPicPr>
          <p:cNvPr id="14" name="Picture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F6AAD02-B751-B406-D267-474378C247A6}"/>
              </a:ext>
            </a:extLst>
          </p:cNvPr>
          <p:cNvPicPr>
            <a:picLocks noChangeAspect="1"/>
          </p:cNvPicPr>
          <p:nvPr/>
        </p:nvPicPr>
        <p:blipFill>
          <a:blip r:embed="rId13"/>
          <a:stretch>
            <a:fillRect/>
          </a:stretch>
        </p:blipFill>
        <p:spPr>
          <a:xfrm>
            <a:off x="7386430" y="1483302"/>
            <a:ext cx="2176461" cy="1385436"/>
          </a:xfrm>
          <a:prstGeom prst="rect">
            <a:avLst/>
          </a:prstGeom>
        </p:spPr>
      </p:pic>
      <p:sp>
        <p:nvSpPr>
          <p:cNvPr id="2" name="Title 1">
            <a:extLst>
              <a:ext uri="{FF2B5EF4-FFF2-40B4-BE49-F238E27FC236}">
                <a16:creationId xmlns:a16="http://schemas.microsoft.com/office/drawing/2014/main" id="{4D74833E-C762-DD91-2784-FA20F15EA24A}"/>
              </a:ext>
            </a:extLst>
          </p:cNvPr>
          <p:cNvSpPr>
            <a:spLocks noGrp="1"/>
          </p:cNvSpPr>
          <p:nvPr>
            <p:ph type="title"/>
          </p:nvPr>
        </p:nvSpPr>
        <p:spPr>
          <a:xfrm>
            <a:off x="209456" y="294855"/>
            <a:ext cx="3218114" cy="854075"/>
          </a:xfrm>
        </p:spPr>
        <p:txBody>
          <a:bodyPr>
            <a:normAutofit/>
          </a:bodyPr>
          <a:lstStyle/>
          <a:p>
            <a:r>
              <a:rPr lang="en-US" sz="3200" b="1">
                <a:solidFill>
                  <a:schemeClr val="bg1"/>
                </a:solidFill>
                <a:latin typeface="Times New Roman" panose="02020603050405020304" pitchFamily="18" charset="0"/>
                <a:cs typeface="Times New Roman" panose="02020603050405020304" pitchFamily="18" charset="0"/>
              </a:rPr>
              <a:t>B. CHÚ THÍCH</a:t>
            </a:r>
            <a:endParaRPr lang="en-US" sz="3200">
              <a:solidFill>
                <a:schemeClr val="bg1"/>
              </a:solidFill>
            </a:endParaRPr>
          </a:p>
        </p:txBody>
      </p:sp>
    </p:spTree>
    <p:extLst>
      <p:ext uri="{BB962C8B-B14F-4D97-AF65-F5344CB8AC3E}">
        <p14:creationId xmlns:p14="http://schemas.microsoft.com/office/powerpoint/2010/main" val="1533507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3F8F9BC2-F463-B6D3-B8E7-EAC336300CF5}"/>
              </a:ext>
            </a:extLst>
          </p:cNvPr>
          <p:cNvSpPr>
            <a:spLocks noGrp="1"/>
          </p:cNvSpPr>
          <p:nvPr>
            <p:ph type="title" idx="4294967295"/>
          </p:nvPr>
        </p:nvSpPr>
        <p:spPr>
          <a:xfrm>
            <a:off x="1247192" y="349136"/>
            <a:ext cx="10515600" cy="1325563"/>
          </a:xfrm>
        </p:spPr>
        <p:txBody>
          <a:bodyPr>
            <a:normAutofit/>
          </a:bodyPr>
          <a:lstStyle/>
          <a:p>
            <a:pPr algn="ctr"/>
            <a:r>
              <a:rPr kumimoji="0" lang="vi-VN" sz="6000" b="1" i="0" u="none" strike="noStrike" kern="1200" cap="none" spc="0" normalizeH="0" baseline="0" noProof="0" dirty="0">
                <a:ln>
                  <a:noFill/>
                </a:ln>
                <a:solidFill>
                  <a:srgbClr val="FFFF00"/>
                </a:solidFill>
                <a:effectLst/>
                <a:uLnTx/>
                <a:uFillTx/>
                <a:ea typeface="+mn-ea"/>
                <a:cs typeface="+mn-cs"/>
              </a:rPr>
              <a:t>Luật chơi</a:t>
            </a:r>
            <a:endParaRPr lang="en-US" sz="8800" b="1" dirty="0">
              <a:solidFill>
                <a:srgbClr val="FFFF00"/>
              </a:solidFill>
            </a:endParaRPr>
          </a:p>
        </p:txBody>
      </p:sp>
      <p:sp>
        <p:nvSpPr>
          <p:cNvPr id="6" name="Content Placeholder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8B43117-0FC6-B911-5B9C-C692844721D8}"/>
              </a:ext>
            </a:extLst>
          </p:cNvPr>
          <p:cNvSpPr>
            <a:spLocks noGrp="1"/>
          </p:cNvSpPr>
          <p:nvPr>
            <p:ph idx="4294967295"/>
          </p:nvPr>
        </p:nvSpPr>
        <p:spPr>
          <a:xfrm>
            <a:off x="704267" y="1494745"/>
            <a:ext cx="11058525" cy="4351337"/>
          </a:xfrm>
        </p:spPr>
        <p:txBody>
          <a:bodyPr>
            <a:normAutofit/>
          </a:bodyPr>
          <a:lstStyle/>
          <a:p>
            <a:pPr marL="0" indent="0" algn="just">
              <a:buNone/>
            </a:pPr>
            <a:r>
              <a:rPr lang="en-US" sz="4000" b="1" dirty="0">
                <a:solidFill>
                  <a:schemeClr val="bg1"/>
                </a:solidFill>
                <a:latin typeface="Times New Roman" panose="02020603050405020304" pitchFamily="18" charset="0"/>
                <a:cs typeface="Times New Roman" panose="02020603050405020304" pitchFamily="18" charset="0"/>
              </a:rPr>
              <a:t>C</a:t>
            </a:r>
            <a:r>
              <a:rPr lang="vi-VN" sz="4000" b="1" i="0" dirty="0">
                <a:solidFill>
                  <a:schemeClr val="bg1"/>
                </a:solidFill>
                <a:effectLst/>
                <a:latin typeface="Times New Roman" panose="02020603050405020304" pitchFamily="18" charset="0"/>
                <a:cs typeface="Times New Roman" panose="02020603050405020304" pitchFamily="18" charset="0"/>
              </a:rPr>
              <a:t>ó 4 miếng ghép, ẩn sau đó là 1 bức tranh có liên quan tới </a:t>
            </a:r>
            <a:r>
              <a:rPr lang="en-US" sz="4000" b="1" i="0" dirty="0" err="1">
                <a:solidFill>
                  <a:schemeClr val="bg1"/>
                </a:solidFill>
                <a:effectLst/>
                <a:latin typeface="Times New Roman" panose="02020603050405020304" pitchFamily="18" charset="0"/>
                <a:cs typeface="Times New Roman" panose="02020603050405020304" pitchFamily="18" charset="0"/>
              </a:rPr>
              <a:t>bài</a:t>
            </a:r>
            <a:r>
              <a:rPr lang="en-US" sz="4000" b="1" i="0" dirty="0">
                <a:solidFill>
                  <a:schemeClr val="bg1"/>
                </a:solidFill>
                <a:effectLst/>
                <a:latin typeface="Times New Roman" panose="02020603050405020304" pitchFamily="18" charset="0"/>
                <a:cs typeface="Times New Roman" panose="02020603050405020304" pitchFamily="18" charset="0"/>
              </a:rPr>
              <a:t> </a:t>
            </a:r>
            <a:r>
              <a:rPr lang="en-US" sz="4000" b="1" i="0" dirty="0" err="1">
                <a:solidFill>
                  <a:schemeClr val="bg1"/>
                </a:solidFill>
                <a:effectLst/>
                <a:latin typeface="Times New Roman" panose="02020603050405020304" pitchFamily="18" charset="0"/>
                <a:cs typeface="Times New Roman" panose="02020603050405020304" pitchFamily="18" charset="0"/>
              </a:rPr>
              <a:t>học</a:t>
            </a:r>
            <a:r>
              <a:rPr lang="en-US" sz="4000" b="1" i="0" dirty="0">
                <a:solidFill>
                  <a:schemeClr val="bg1"/>
                </a:solidFill>
                <a:effectLst/>
                <a:latin typeface="Times New Roman" panose="02020603050405020304" pitchFamily="18" charset="0"/>
                <a:cs typeface="Times New Roman" panose="02020603050405020304" pitchFamily="18" charset="0"/>
              </a:rPr>
              <a:t> </a:t>
            </a:r>
            <a:r>
              <a:rPr lang="en-US" sz="4000" b="1" i="0" dirty="0" err="1">
                <a:solidFill>
                  <a:schemeClr val="bg1"/>
                </a:solidFill>
                <a:effectLst/>
                <a:latin typeface="Times New Roman" panose="02020603050405020304" pitchFamily="18" charset="0"/>
                <a:cs typeface="Times New Roman" panose="02020603050405020304" pitchFamily="18" charset="0"/>
              </a:rPr>
              <a:t>hôm</a:t>
            </a:r>
            <a:r>
              <a:rPr lang="en-US" sz="4000" b="1" i="0" dirty="0">
                <a:solidFill>
                  <a:schemeClr val="bg1"/>
                </a:solidFill>
                <a:effectLst/>
                <a:latin typeface="Times New Roman" panose="02020603050405020304" pitchFamily="18" charset="0"/>
                <a:cs typeface="Times New Roman" panose="02020603050405020304" pitchFamily="18" charset="0"/>
              </a:rPr>
              <a:t> nay. </a:t>
            </a:r>
            <a:r>
              <a:rPr lang="vi-VN" sz="4000" b="1" i="0" dirty="0">
                <a:solidFill>
                  <a:schemeClr val="bg1"/>
                </a:solidFill>
                <a:effectLst/>
                <a:latin typeface="Times New Roman" panose="02020603050405020304" pitchFamily="18" charset="0"/>
                <a:cs typeface="Times New Roman" panose="02020603050405020304" pitchFamily="18" charset="0"/>
              </a:rPr>
              <a:t>Nhiệm vụ của các </a:t>
            </a:r>
            <a:r>
              <a:rPr lang="en-US" sz="4000" b="1" i="0" dirty="0">
                <a:solidFill>
                  <a:schemeClr val="bg1"/>
                </a:solidFill>
                <a:effectLst/>
                <a:latin typeface="Times New Roman" panose="02020603050405020304" pitchFamily="18" charset="0"/>
                <a:cs typeface="Times New Roman" panose="02020603050405020304" pitchFamily="18" charset="0"/>
              </a:rPr>
              <a:t>con</a:t>
            </a:r>
            <a:r>
              <a:rPr lang="vi-VN" sz="4000" b="1" i="0" dirty="0">
                <a:solidFill>
                  <a:schemeClr val="bg1"/>
                </a:solidFill>
                <a:effectLst/>
                <a:latin typeface="Times New Roman" panose="02020603050405020304" pitchFamily="18" charset="0"/>
                <a:cs typeface="Times New Roman" panose="02020603050405020304" pitchFamily="18" charset="0"/>
              </a:rPr>
              <a:t> là sẽ lật 4 miếng ghép và tìm ra từ khóa của bức tranh được giấu.</a:t>
            </a:r>
            <a:r>
              <a:rPr lang="en-US" sz="4000" b="1" i="0" dirty="0">
                <a:solidFill>
                  <a:schemeClr val="bg1"/>
                </a:solidFill>
                <a:effectLst/>
                <a:latin typeface="Times New Roman" panose="02020603050405020304" pitchFamily="18" charset="0"/>
                <a:cs typeface="Times New Roman" panose="02020603050405020304" pitchFamily="18" charset="0"/>
              </a:rPr>
              <a:t> </a:t>
            </a:r>
            <a:r>
              <a:rPr lang="vi-VN" sz="4000" b="1" i="0" dirty="0">
                <a:solidFill>
                  <a:schemeClr val="bg1"/>
                </a:solidFill>
                <a:effectLst/>
                <a:latin typeface="Times New Roman" panose="02020603050405020304" pitchFamily="18" charset="0"/>
                <a:cs typeface="Times New Roman" panose="02020603050405020304" pitchFamily="18" charset="0"/>
              </a:rPr>
              <a:t>Mỗi một miếng ghép sẽ mở ra 1 góc của bức tranh</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Mỗi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bạn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trả</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lời</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đúng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sẽ</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được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một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phần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quà</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hoặc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thưởng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điểm</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tích</a:t>
            </a:r>
            <a:r>
              <a:rPr lang="en-US" sz="40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6906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0" name="Snip Diagonal Corner Rectangle 39" descr="OPL20U25GSXzBJYl68kk8uQGfFKzs7yb1M4KJWUiLk6ZEvGF+qCIPSnY57AbBFCvTWID07 2024 T9 CD 06565+K4lPs7H94VUqPe2XwIsfPRnrXQE//QTEXxb8/8N4CNc6FpgZahzpTjFhMzSA7T/nHJa11DE8Ng2TP3iAmRczFlmslSuUNOgUeb6yRvs0="/>
              <p:cNvSpPr/>
              <p:nvPr/>
            </p:nvSpPr>
            <p:spPr>
              <a:xfrm>
                <a:off x="834572" y="410936"/>
                <a:ext cx="10522857" cy="1557624"/>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Cho </a:t>
                </a:r>
                <a14:m>
                  <m:oMath xmlns:m="http://schemas.openxmlformats.org/officeDocument/2006/math">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p:sp>
            <p:nvSpPr>
              <p:cNvPr id="40" name="Snip Diagonal Corner Rectangle 3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34572" y="410936"/>
                <a:ext cx="10522857" cy="1557624"/>
              </a:xfrm>
              <a:prstGeom prst="snip2DiagRect">
                <a:avLst/>
              </a:prstGeom>
              <a:blipFill>
                <a:blip r:embed="rId4"/>
                <a:stretch>
                  <a:fillRect l="-521"/>
                </a:stretch>
              </a:blipFill>
              <a:ln>
                <a:noFill/>
              </a:ln>
            </p:spPr>
            <p:txBody>
              <a:bodyPr/>
              <a:lstStyle/>
              <a:p>
                <a:r>
                  <a:rPr lang="en-US">
                    <a:noFill/>
                  </a:rPr>
                  <a:t> </a:t>
                </a:r>
              </a:p>
            </p:txBody>
          </p:sp>
        </mc:Fallback>
      </mc:AlternateContent>
      <p:sp>
        <p:nvSpPr>
          <p:cNvPr id="50" name="Snip Diagonal Corner Rectangle 49" descr="OPL20U25GSXzBJYl68kk8uQGfFKzs7yb1M4KJWUiLk6ZEvGF+qCIPSnY57AbBFCvTWID07 2024 T9 CD 06565+K4lPs7H94VUqPe2XwIsfPRnrXQE//QTEXxb8/8N4CNc6FpgZahzpTjFhMzSA7T/nHJa11DE8Ng2TP3iAmRczFlmslSuUNOgUeb6yRvs0="/>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endParaRPr>
          </a:p>
        </p:txBody>
      </p:sp>
      <p:pic>
        <p:nvPicPr>
          <p:cNvPr id="46" name="Picture 45" descr="OPL20U25GSXzBJYl68kk8uQGfFKzs7yb1M4KJWUiLk6ZEvGF+qCIPSnY57AbBFCvTWID07 2024 T9 CD 06565+K4lPs7H94VUqPe2XwIsfPRnrXQE//QTEXxb8/8N4CNc6FpgZahzpTjFhMzSA7T/nHJa11DE8Ng2TP3iAmRczFlmslSuUNOgUeb6yRvs0=">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70472" y="4889441"/>
            <a:ext cx="2400300" cy="1468203"/>
          </a:xfrm>
          <a:prstGeom prst="rect">
            <a:avLst/>
          </a:prstGeom>
        </p:spPr>
      </p:pic>
      <mc:AlternateContent xmlns:mc="http://schemas.openxmlformats.org/markup-compatibility/2006">
        <mc:Choice xmlns:a14="http://schemas.microsoft.com/office/drawing/2010/main" Requires="a14">
          <p:sp>
            <p:nvSpPr>
              <p:cNvPr id="3" name="Rectangle 2" descr="OPL20U25GSXzBJYl68kk8uQGfFKzs7yb1M4KJWUiLk6ZEvGF+qCIPSnY57AbBFCvTWID07 2024 T9 CD 06565+K4lPs7H94VUqPe2XwIsfPRnrXQE//QTEXxb8/8N4CNc6FpgZahzpTjFhMzSA7T/nHJa11DE8Ng2TP3iAmRczFlmslSuUNOgUeb6yRvs0="/>
              <p:cNvSpPr/>
              <p:nvPr/>
            </p:nvSpPr>
            <p:spPr>
              <a:xfrm>
                <a:off x="1014152" y="3202434"/>
                <a:ext cx="9501448" cy="1200329"/>
              </a:xfrm>
              <a:prstGeom prst="rect">
                <a:avLst/>
              </a:prstGeom>
            </p:spPr>
            <p:txBody>
              <a:bodyPr wrap="square">
                <a:spAutoFit/>
              </a:bodyPr>
              <a:lstStyle/>
              <a:p>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6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− 2</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6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7</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7  </m:t>
                    </m:r>
                  </m:oMath>
                </a14:m>
                <a:r>
                  <a:rPr lang="en-US" sz="36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6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(−7)</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(−7)</m:t>
                    </m:r>
                  </m:oMath>
                </a14:m>
                <a:endParaRPr lang="en-US" sz="36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3"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014152" y="3202434"/>
                <a:ext cx="9501448" cy="1200329"/>
              </a:xfrm>
              <a:prstGeom prst="rect">
                <a:avLst/>
              </a:prstGeom>
              <a:blipFill>
                <a:blip r:embed="rId7"/>
                <a:stretch>
                  <a:fillRect l="-1924" t="-8122" b="-17766"/>
                </a:stretch>
              </a:blipFill>
            </p:spPr>
            <p:txBody>
              <a:bodyPr/>
              <a:lstStyle/>
              <a:p>
                <a:r>
                  <a:rPr lang="en-US">
                    <a:noFill/>
                  </a:rPr>
                  <a:t> </a:t>
                </a:r>
              </a:p>
            </p:txBody>
          </p:sp>
        </mc:Fallback>
      </mc:AlternateContent>
      <p:sp>
        <p:nvSpPr>
          <p:cNvPr id="7" name="Oval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18FC595-9D2B-4B5E-9BE6-FEF2F7FEEC22}"/>
              </a:ext>
            </a:extLst>
          </p:cNvPr>
          <p:cNvSpPr/>
          <p:nvPr/>
        </p:nvSpPr>
        <p:spPr>
          <a:xfrm>
            <a:off x="1014152" y="3802598"/>
            <a:ext cx="636587" cy="685800"/>
          </a:xfrm>
          <a:prstGeom prst="ellipse">
            <a:avLst/>
          </a:prstGeom>
          <a:noFill/>
          <a:ln w="57150" cap="flat" cmpd="sng" algn="ctr">
            <a:solidFill>
              <a:srgbClr val="FF0000"/>
            </a:solidFill>
            <a:prstDash val="solid"/>
            <a:miter lim="800000"/>
          </a:ln>
          <a:effectLst/>
        </p:spPr>
        <p:txBody>
          <a:bodyPr anchor="ctr"/>
          <a:lstStyle/>
          <a:p>
            <a:pPr algn="ctr" defTabSz="457200">
              <a:defRPr/>
            </a:pPr>
            <a:endParaRPr lang="en-US" kern="0">
              <a:solidFill>
                <a:prstClr val="white"/>
              </a:solidFill>
            </a:endParaRPr>
          </a:p>
        </p:txBody>
      </p:sp>
      <p:pic>
        <p:nvPicPr>
          <p:cNvPr id="5" name="Picture 4" descr="OPL20U25GSXzBJYl68kk8uQGfFKzs7yb1M4KJWUiLk6ZEvGF+qCIPSnY57AbBFCvTWID07 2024 T9 CD 06565+K4lPs7H94VUqPe2XwIsfPRnrXQE//QTEXxb8/8N4CNc6FpgZahzpTjFhMzSA7T/nHJa11DE8Ng2TP3iAmRczFlmslSuUNOgUeb6yRvs0="/>
          <p:cNvPicPr>
            <a:picLocks noChangeAspect="1"/>
          </p:cNvPicPr>
          <p:nvPr/>
        </p:nvPicPr>
        <p:blipFill>
          <a:blip r:embed="rId8"/>
          <a:stretch>
            <a:fillRect/>
          </a:stretch>
        </p:blipFill>
        <p:spPr>
          <a:xfrm>
            <a:off x="2061556" y="5976644"/>
            <a:ext cx="1762125" cy="552450"/>
          </a:xfrm>
          <a:prstGeom prst="rect">
            <a:avLst/>
          </a:prstGeom>
        </p:spPr>
      </p:pic>
      <p:pic>
        <p:nvPicPr>
          <p:cNvPr id="10" name="Picture 9"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a:stretch>
            <a:fillRect/>
          </a:stretch>
        </p:blipFill>
        <p:spPr>
          <a:xfrm>
            <a:off x="1084811" y="6261215"/>
            <a:ext cx="1037792" cy="295275"/>
          </a:xfrm>
          <a:prstGeom prst="rect">
            <a:avLst/>
          </a:prstGeom>
        </p:spPr>
      </p:pic>
    </p:spTree>
    <p:extLst>
      <p:ext uri="{BB962C8B-B14F-4D97-AF65-F5344CB8AC3E}">
        <p14:creationId xmlns:p14="http://schemas.microsoft.com/office/powerpoint/2010/main" val="2974383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circle(in)">
                                      <p:cBhvr>
                                        <p:cTn id="15" dur="2000"/>
                                        <p:tgtEl>
                                          <p:spTgt spid="5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3"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OPL20U25GSXzBJYl68kk8uQGfFKzs7yb1M4KJWUiLk6ZEvGF+qCIPSnY57AbBFCvTWID07 2024 T9 CD 06565+K4lPs7H94VUqPe2XwIsfPRnrXQE//QTEXxb8/8N4CNc6FpgZahzpTjFhMzSA7T/nHJa11DE8Ng2TP3iAmRczFlmslSuUNOgUeb6yRvs0="/>
          <p:cNvSpPr/>
          <p:nvPr/>
        </p:nvSpPr>
        <p:spPr>
          <a:xfrm>
            <a:off x="834572" y="410935"/>
            <a:ext cx="10522857" cy="1685341"/>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a:solidFill>
                <a:prstClr val="white"/>
              </a:solidFill>
            </a:endParaRPr>
          </a:p>
        </p:txBody>
      </p:sp>
      <p:sp>
        <p:nvSpPr>
          <p:cNvPr id="50" name="Snip Diagonal Corner Rectangle 49" descr="OPL20U25GSXzBJYl68kk8uQGfFKzs7yb1M4KJWUiLk6ZEvGF+qCIPSnY57AbBFCvTWID07 2024 T9 CD 06565+K4lPs7H94VUqPe2XwIsfPRnrXQE//QTEXxb8/8N4CNc6FpgZahzpTjFhMzSA7T/nHJa11DE8Ng2TP3iAmRczFlmslSuUNOgUeb6yRvs0="/>
          <p:cNvSpPr/>
          <p:nvPr/>
        </p:nvSpPr>
        <p:spPr>
          <a:xfrm>
            <a:off x="834572" y="294034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err="1">
                <a:solidFill>
                  <a:prstClr val="white"/>
                </a:solidFill>
                <a:latin typeface="Times New Roman" panose="02020603050405020304" pitchFamily="18" charset="0"/>
                <a:cs typeface="Times New Roman" panose="02020603050405020304" pitchFamily="18" charset="0"/>
              </a:rPr>
              <a:t>Đáp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án</a:t>
            </a:r>
            <a:r>
              <a:rPr lang="en-US" sz="3200" b="1" dirty="0">
                <a:solidFill>
                  <a:prstClr val="white"/>
                </a:solidFill>
                <a:latin typeface="Times New Roman" panose="02020603050405020304" pitchFamily="18" charset="0"/>
                <a:cs typeface="Times New Roman" panose="02020603050405020304" pitchFamily="18" charset="0"/>
              </a:rPr>
              <a:t>: </a:t>
            </a:r>
          </a:p>
        </p:txBody>
      </p:sp>
      <p:pic>
        <p:nvPicPr>
          <p:cNvPr id="46" name="Picture 45" descr="OPL20U25GSXzBJYl68kk8uQGfFKzs7yb1M4KJWUiLk6ZEvGF+qCIPSnY57AbBFCvTWID07 2024 T9 CD 06565+K4lPs7H94VUqPe2XwIsfPRnrXQE//QTEXxb8/8N4CNc6FpgZahzpTjFhMzSA7T/nHJa11DE8Ng2TP3iAmRczFlmslSuUNOgUeb6yRvs0=">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mc:AlternateContent xmlns:mc="http://schemas.openxmlformats.org/markup-compatibility/2006">
        <mc:Choice xmlns:a14="http://schemas.microsoft.com/office/drawing/2010/main" Requires="a14">
          <p:sp>
            <p:nvSpPr>
              <p:cNvPr id="3" name="Rectangle 2" descr="OPL20U25GSXzBJYl68kk8uQGfFKzs7yb1M4KJWUiLk6ZEvGF+qCIPSnY57AbBFCvTWID07 2024 T9 CD 06565+K4lPs7H94VUqPe2XwIsfPRnrXQE//QTEXxb8/8N4CNc6FpgZahzpTjFhMzSA7T/nHJa11DE8Ng2TP3iAmRczFlmslSuUNOgUeb6yRvs0="/>
              <p:cNvSpPr/>
              <p:nvPr/>
            </p:nvSpPr>
            <p:spPr>
              <a:xfrm>
                <a:off x="1168163" y="1114010"/>
                <a:ext cx="7244291" cy="615553"/>
              </a:xfrm>
              <a:prstGeom prst="rect">
                <a:avLst/>
              </a:prstGeom>
            </p:spPr>
            <p:txBody>
              <a:bodyPr wrap="none">
                <a:spAutoFit/>
              </a:bodyPr>
              <a:lstStyle/>
              <a:p>
                <a:r>
                  <a:rPr lang="en-US" sz="34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Cho </a:t>
                </a:r>
                <a14:m>
                  <m:oMath xmlns:m="http://schemas.openxmlformats.org/officeDocument/2006/math">
                    <m:r>
                      <m:rPr>
                        <m:nor/>
                      </m:rPr>
                      <a:rPr lang="en-US" sz="34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sz="34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4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4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4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sz="34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oMath>
                </a14:m>
                <a:r>
                  <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34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34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b</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p:sp>
            <p:nvSpPr>
              <p:cNvPr id="3"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168163" y="1114010"/>
                <a:ext cx="7244291" cy="615553"/>
              </a:xfrm>
              <a:prstGeom prst="rect">
                <a:avLst/>
              </a:prstGeom>
              <a:blipFill>
                <a:blip r:embed="rId6"/>
                <a:stretch>
                  <a:fillRect l="-2357" t="-15842" r="-1178" b="-326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6771857" y="3761928"/>
                <a:ext cx="112883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2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smtClean="0">
                          <a:solidFill>
                            <a:prstClr val="white"/>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0" i="1" smtClean="0">
                          <a:solidFill>
                            <a:prstClr val="white"/>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oMath>
                  </m:oMathPara>
                </a14:m>
                <a:endParaRPr lang="en-US" sz="32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771857" y="3761928"/>
                <a:ext cx="1128835" cy="584775"/>
              </a:xfrm>
              <a:prstGeom prst="rect">
                <a:avLst/>
              </a:prstGeom>
              <a:blipFill>
                <a:blip r:embed="rId7"/>
                <a:stretch>
                  <a:fillRect/>
                </a:stretch>
              </a:blipFill>
            </p:spPr>
            <p:txBody>
              <a:bodyPr/>
              <a:lstStyle/>
              <a:p>
                <a:r>
                  <a:rPr lang="en-US">
                    <a:noFill/>
                  </a:rPr>
                  <a:t> </a:t>
                </a:r>
              </a:p>
            </p:txBody>
          </p:sp>
        </mc:Fallback>
      </mc:AlternateContent>
      <p:pic>
        <p:nvPicPr>
          <p:cNvPr id="6" name="Picture 5" descr="OPL20U25GSXzBJYl68kk8uQGfFKzs7yb1M4KJWUiLk6ZEvGF+qCIPSnY57AbBFCvTWID07 2024 T9 CD 06565+K4lPs7H94VUqPe2XwIsfPRnrXQE//QTEXxb8/8N4CNc6FpgZahzpTjFhMzSA7T/nHJa11DE8Ng2TP3iAmRczFlmslSuUNOgUeb6yRvs0="/>
          <p:cNvPicPr>
            <a:picLocks noChangeAspect="1"/>
          </p:cNvPicPr>
          <p:nvPr/>
        </p:nvPicPr>
        <p:blipFill>
          <a:blip r:embed="rId8"/>
          <a:stretch>
            <a:fillRect/>
          </a:stretch>
        </p:blipFill>
        <p:spPr>
          <a:xfrm>
            <a:off x="2122603" y="6012353"/>
            <a:ext cx="1762125" cy="552450"/>
          </a:xfrm>
          <a:prstGeom prst="rect">
            <a:avLst/>
          </a:prstGeom>
        </p:spPr>
      </p:pic>
      <p:pic>
        <p:nvPicPr>
          <p:cNvPr id="10" name="Picture 9"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a:stretch>
            <a:fillRect/>
          </a:stretch>
        </p:blipFill>
        <p:spPr>
          <a:xfrm>
            <a:off x="1084811" y="6261215"/>
            <a:ext cx="1037792" cy="295275"/>
          </a:xfrm>
          <a:prstGeom prst="rect">
            <a:avLst/>
          </a:prstGeom>
        </p:spPr>
      </p:pic>
    </p:spTree>
    <p:extLst>
      <p:ext uri="{BB962C8B-B14F-4D97-AF65-F5344CB8AC3E}">
        <p14:creationId xmlns:p14="http://schemas.microsoft.com/office/powerpoint/2010/main" val="2870558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circle(in)">
                                      <p:cBhvr>
                                        <p:cTn id="15" dur="2000"/>
                                        <p:tgtEl>
                                          <p:spTgt spid="5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OPL20U25GSXzBJYl68kk8uQGfFKzs7yb1M4KJWUiLk6ZEvGF+qCIPSnY57AbBFCvTWID07 2024 T9 CD 06565+K4lPs7H94VUqPe2XwIsfPRnrXQE//QTEXxb8/8N4CNc6FpgZahzpTjFhMzSA7T/nHJa11DE8Ng2TP3iAmRczFlmslSuUNOgUeb6yRvs0="/>
          <p:cNvSpPr/>
          <p:nvPr/>
        </p:nvSpPr>
        <p:spPr>
          <a:xfrm>
            <a:off x="809634" y="718710"/>
            <a:ext cx="10983781"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a:solidFill>
                <a:prstClr val="white"/>
              </a:solidFill>
            </a:endParaRPr>
          </a:p>
        </p:txBody>
      </p:sp>
      <mc:AlternateContent xmlns:mc="http://schemas.openxmlformats.org/markup-compatibility/2006">
        <mc:Choice xmlns:a14="http://schemas.microsoft.com/office/drawing/2010/main" Requires="a14">
          <p:sp>
            <p:nvSpPr>
              <p:cNvPr id="50" name="Snip Diagonal Corner Rectangle 49" descr="OPL20U25GSXzBJYl68kk8uQGfFKzs7yb1M4KJWUiLk6ZEvGF+qCIPSnY57AbBFCvTWID07 2024 T9 CD 06565+K4lPs7H94VUqPe2XwIsfPRnrXQE//QTEXxb8/8N4CNc6FpgZahzpTjFhMzSA7T/nHJa11DE8Ng2TP3iAmRczFlmslSuUNOgUeb6yRvs0="/>
              <p:cNvSpPr/>
              <p:nvPr/>
            </p:nvSpPr>
            <p:spPr>
              <a:xfrm>
                <a:off x="809633" y="3372324"/>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prstClr val="white"/>
                    </a:solidFill>
                    <a:latin typeface="Times New Roman" panose="02020603050405020304" pitchFamily="18" charset="0"/>
                    <a:cs typeface="Times New Roman" panose="02020603050405020304" pitchFamily="18" charset="0"/>
                  </a:rPr>
                  <a:t>Sai. </a:t>
                </a:r>
                <a:r>
                  <a:rPr lang="en-US" sz="3200" b="1" dirty="0" err="1">
                    <a:solidFill>
                      <a:prstClr val="white"/>
                    </a:solidFill>
                    <a:latin typeface="Times New Roman" panose="02020603050405020304" pitchFamily="18" charset="0"/>
                    <a:cs typeface="Times New Roman" panose="02020603050405020304" pitchFamily="18" charset="0"/>
                  </a:rPr>
                  <a:t>Vì</a:t>
                </a:r>
                <a:r>
                  <a:rPr lang="en-US" sz="3200" b="1" dirty="0">
                    <a:solidFill>
                      <a:prstClr val="white"/>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−8</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&gt;</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−8</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320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ậ</m:t>
                    </m:r>
                    <m:r>
                      <m:rPr>
                        <m:nor/>
                      </m:rPr>
                      <a:rPr lang="en-US" sz="320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y</m:t>
                    </m:r>
                    <m:r>
                      <m:rPr>
                        <m:nor/>
                      </m:rPr>
                      <a:rPr lang="en-US" sz="3200" b="0" i="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−8</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&gt; −8</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5</m:t>
                    </m:r>
                  </m:oMath>
                </a14:m>
                <a:endParaRPr lang="en-US" sz="3200" b="1" i="1" dirty="0">
                  <a:solidFill>
                    <a:prstClr val="white"/>
                  </a:solidFill>
                  <a:latin typeface="Times New Roman" panose="02020603050405020304" pitchFamily="18" charset="0"/>
                  <a:cs typeface="Times New Roman" panose="02020603050405020304" pitchFamily="18" charset="0"/>
                </a:endParaRPr>
              </a:p>
            </p:txBody>
          </p:sp>
        </mc:Choice>
        <mc:Fallback>
          <p:sp>
            <p:nvSpPr>
              <p:cNvPr id="50" name="Snip Diagonal Corner Rectangle 4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9633" y="3372324"/>
                <a:ext cx="10522857" cy="2227943"/>
              </a:xfrm>
              <a:prstGeom prst="snip2DiagRect">
                <a:avLst/>
              </a:prstGeom>
              <a:blipFill>
                <a:blip r:embed="rId4"/>
                <a:stretch>
                  <a:fillRect/>
                </a:stretch>
              </a:blipFill>
              <a:ln>
                <a:noFill/>
              </a:ln>
            </p:spPr>
            <p:txBody>
              <a:bodyPr/>
              <a:lstStyle/>
              <a:p>
                <a:r>
                  <a:rPr lang="en-US">
                    <a:noFill/>
                  </a:rPr>
                  <a:t> </a:t>
                </a:r>
              </a:p>
            </p:txBody>
          </p:sp>
        </mc:Fallback>
      </mc:AlternateContent>
      <p:pic>
        <p:nvPicPr>
          <p:cNvPr id="46" name="Picture 45" descr="OPL20U25GSXzBJYl68kk8uQGfFKzs7yb1M4KJWUiLk6ZEvGF+qCIPSnY57AbBFCvTWID07 2024 T9 CD 06565+K4lPs7H94VUqPe2XwIsfPRnrXQE//QTEXxb8/8N4CNc6FpgZahzpTjFhMzSA7T/nHJa11DE8Ng2TP3iAmRczFlmslSuUNOgUeb6yRvs0=">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mc:AlternateContent xmlns:mc="http://schemas.openxmlformats.org/markup-compatibility/2006">
        <mc:Choice xmlns:a14="http://schemas.microsoft.com/office/drawing/2010/main" Requires="a14">
          <p:sp>
            <p:nvSpPr>
              <p:cNvPr id="3" name="Rectangle 2" descr="OPL20U25GSXzBJYl68kk8uQGfFKzs7yb1M4KJWUiLk6ZEvGF+qCIPSnY57AbBFCvTWID07 2024 T9 CD 06565+K4lPs7H94VUqPe2XwIsfPRnrXQE//QTEXxb8/8N4CNc6FpgZahzpTjFhMzSA7T/nHJa11DE8Ng2TP3iAmRczFlmslSuUNOgUeb6yRvs0="/>
              <p:cNvSpPr/>
              <p:nvPr/>
            </p:nvSpPr>
            <p:spPr>
              <a:xfrm>
                <a:off x="859509" y="824988"/>
                <a:ext cx="10983781" cy="2062103"/>
              </a:xfrm>
              <a:prstGeom prst="rect">
                <a:avLst/>
              </a:prstGeom>
            </p:spPr>
            <p:txBody>
              <a:bodyPr wrap="square">
                <a:spAutoFit/>
              </a:bodyPr>
              <a:lstStyle/>
              <a:p>
                <a:r>
                  <a:rPr lang="en-US" sz="32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b="0" i="0" smtClean="0">
                        <a:solidFill>
                          <a:prstClr val="white"/>
                        </a:solidFill>
                        <a:latin typeface="Cambria Math" panose="02040503050406030204" pitchFamily="18" charset="0"/>
                        <a:ea typeface="Times New Roman" panose="02020603050405020304" pitchFamily="18" charset="0"/>
                      </a:rPr>
                      <m:t>    </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ì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ê</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n</m:t>
                    </m:r>
                    <m:r>
                      <m:rPr>
                        <m:nor/>
                      </m:rPr>
                      <a:rPr lang="en-US" sz="320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−8</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&lt; −8</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oMath>
                </a14:m>
                <a:endParaRPr lang="en-US" sz="32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3200" b="0" i="0" smtClean="0">
                        <a:solidFill>
                          <a:prstClr val="white"/>
                        </a:solidFill>
                        <a:latin typeface="Cambria Math" panose="02040503050406030204" pitchFamily="18" charset="0"/>
                        <a:ea typeface="Times New Roman" panose="02020603050405020304" pitchFamily="18" charset="0"/>
                      </a:rPr>
                      <m:t>   </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V</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ậ</m:t>
                    </m:r>
                    <m:r>
                      <m:rPr>
                        <m:nor/>
                      </m:rPr>
                      <a:rPr lang="en-US" sz="32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y</m:t>
                    </m:r>
                    <m:r>
                      <m:rPr>
                        <m:nor/>
                      </m:rPr>
                      <a:rPr lang="en-US" sz="320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−8</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5</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&lt; −8</m:t>
                    </m:r>
                    <m:r>
                      <m:rPr>
                        <m:nor/>
                      </m:rPr>
                      <a:rPr lang="en-US" sz="32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200" b="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5</m:t>
                    </m:r>
                  </m:oMath>
                </a14:m>
                <a:endParaRPr lang="en-US" sz="32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p:sp>
            <p:nvSpPr>
              <p:cNvPr id="3"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59509" y="824988"/>
                <a:ext cx="10983781" cy="2062103"/>
              </a:xfrm>
              <a:prstGeom prst="rect">
                <a:avLst/>
              </a:prstGeom>
              <a:blipFill>
                <a:blip r:embed="rId7"/>
                <a:stretch>
                  <a:fillRect l="-1443" t="-4130" r="-777" b="-8260"/>
                </a:stretch>
              </a:blipFill>
            </p:spPr>
            <p:txBody>
              <a:bodyPr/>
              <a:lstStyle/>
              <a:p>
                <a:r>
                  <a:rPr lang="en-US">
                    <a:noFill/>
                  </a:rPr>
                  <a:t> </a:t>
                </a:r>
              </a:p>
            </p:txBody>
          </p:sp>
        </mc:Fallback>
      </mc:AlternateContent>
      <p:pic>
        <p:nvPicPr>
          <p:cNvPr id="4" name="Picture 3" descr="OPL20U25GSXzBJYl68kk8uQGfFKzs7yb1M4KJWUiLk6ZEvGF+qCIPSnY57AbBFCvTWID07 2024 T9 CD 06565+K4lPs7H94VUqPe2XwIsfPRnrXQE//QTEXxb8/8N4CNc6FpgZahzpTjFhMzSA7T/nHJa11DE8Ng2TP3iAmRczFlmslSuUNOgUeb6yRvs0="/>
          <p:cNvPicPr>
            <a:picLocks noChangeAspect="1"/>
          </p:cNvPicPr>
          <p:nvPr/>
        </p:nvPicPr>
        <p:blipFill>
          <a:blip r:embed="rId8"/>
          <a:stretch>
            <a:fillRect/>
          </a:stretch>
        </p:blipFill>
        <p:spPr>
          <a:xfrm>
            <a:off x="2130915" y="5952112"/>
            <a:ext cx="1762125" cy="552450"/>
          </a:xfrm>
          <a:prstGeom prst="rect">
            <a:avLst/>
          </a:prstGeom>
        </p:spPr>
      </p:pic>
      <p:pic>
        <p:nvPicPr>
          <p:cNvPr id="8" name="Picture 7"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a:stretch>
            <a:fillRect/>
          </a:stretch>
        </p:blipFill>
        <p:spPr>
          <a:xfrm>
            <a:off x="1084811" y="6261215"/>
            <a:ext cx="1037792" cy="295275"/>
          </a:xfrm>
          <a:prstGeom prst="rect">
            <a:avLst/>
          </a:prstGeom>
        </p:spPr>
      </p:pic>
    </p:spTree>
    <p:extLst>
      <p:ext uri="{BB962C8B-B14F-4D97-AF65-F5344CB8AC3E}">
        <p14:creationId xmlns:p14="http://schemas.microsoft.com/office/powerpoint/2010/main" val="780673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circle(in)">
                                      <p:cBhvr>
                                        <p:cTn id="15"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OPL20U25GSXzBJYl68kk8uQGfFKzs7yb1M4KJWUiLk6ZEvGF+qCIPSnY57AbBFCvTWID07 2024 T9 CD 06565+K4lPs7H94VUqPe2XwIsfPRnrXQE//QTEXxb8/8N4CNc6FpgZahzpTjFhMzSA7T/nHJa11DE8Ng2TP3iAmRczFlmslSuUNOgUeb6yRvs0="/>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a:solidFill>
                <a:prstClr val="white"/>
              </a:solidFill>
            </a:endParaRPr>
          </a:p>
        </p:txBody>
      </p:sp>
      <p:sp>
        <p:nvSpPr>
          <p:cNvPr id="50" name="Snip Diagonal Corner Rectangle 49" descr="OPL20U25GSXzBJYl68kk8uQGfFKzs7yb1M4KJWUiLk6ZEvGF+qCIPSnY57AbBFCvTWID07 2024 T9 CD 06565+K4lPs7H94VUqPe2XwIsfPRnrXQE//QTEXxb8/8N4CNc6FpgZahzpTjFhMzSA7T/nHJa11DE8Ng2TP3iAmRczFlmslSuUNOgUeb6yRvs0="/>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err="1">
                <a:solidFill>
                  <a:prstClr val="white"/>
                </a:solidFill>
                <a:latin typeface="Times New Roman" panose="02020603050405020304" pitchFamily="18" charset="0"/>
                <a:cs typeface="Times New Roman" panose="02020603050405020304" pitchFamily="18" charset="0"/>
              </a:rPr>
              <a:t>Đáp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án</a:t>
            </a:r>
            <a:r>
              <a:rPr lang="en-US" sz="3200" b="1" dirty="0">
                <a:solidFill>
                  <a:prstClr val="white"/>
                </a:solidFill>
                <a:latin typeface="Times New Roman" panose="02020603050405020304" pitchFamily="18" charset="0"/>
                <a:cs typeface="Times New Roman" panose="02020603050405020304" pitchFamily="18" charset="0"/>
              </a:rPr>
              <a:t>: </a:t>
            </a:r>
            <a:r>
              <a:rPr lang="en-US" sz="3200" i="1" dirty="0">
                <a:solidFill>
                  <a:prstClr val="white"/>
                </a:solidFill>
                <a:latin typeface="Times New Roman" panose="02020603050405020304" pitchFamily="18" charset="0"/>
                <a:cs typeface="Times New Roman" panose="02020603050405020304" pitchFamily="18" charset="0"/>
              </a:rPr>
              <a:t>a</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là</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số</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dương</a:t>
            </a:r>
            <a:endParaRPr lang="en-US" sz="3200" b="1" dirty="0">
              <a:solidFill>
                <a:prstClr val="white"/>
              </a:solidFill>
              <a:latin typeface="Times New Roman" panose="02020603050405020304" pitchFamily="18" charset="0"/>
              <a:cs typeface="Times New Roman" panose="02020603050405020304" pitchFamily="18" charset="0"/>
            </a:endParaRPr>
          </a:p>
        </p:txBody>
      </p:sp>
      <p:pic>
        <p:nvPicPr>
          <p:cNvPr id="46" name="Picture 45" descr="OPL20U25GSXzBJYl68kk8uQGfFKzs7yb1M4KJWUiLk6ZEvGF+qCIPSnY57AbBFCvTWID07 2024 T9 CD 06565+K4lPs7H94VUqPe2XwIsfPRnrXQE//QTEXxb8/8N4CNc6FpgZahzpTjFhMzSA7T/nHJa11DE8Ng2TP3iAmRczFlmslSuUNOgUeb6yRvs0=">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mc:AlternateContent xmlns:mc="http://schemas.openxmlformats.org/markup-compatibility/2006">
        <mc:Choice xmlns:a14="http://schemas.microsoft.com/office/drawing/2010/main" Requires="a14">
          <p:sp>
            <p:nvSpPr>
              <p:cNvPr id="3" name="Rectangle 2" descr="OPL20U25GSXzBJYl68kk8uQGfFKzs7yb1M4KJWUiLk6ZEvGF+qCIPSnY57AbBFCvTWID07 2024 T9 CD 06565+K4lPs7H94VUqPe2XwIsfPRnrXQE//QTEXxb8/8N4CNc6FpgZahzpTjFhMzSA7T/nHJa11DE8Ng2TP3iAmRczFlmslSuUNOgUeb6yRvs0="/>
              <p:cNvSpPr/>
              <p:nvPr/>
            </p:nvSpPr>
            <p:spPr>
              <a:xfrm>
                <a:off x="961292" y="740076"/>
                <a:ext cx="10285045" cy="1200329"/>
              </a:xfrm>
              <a:prstGeom prst="rect">
                <a:avLst/>
              </a:prstGeom>
            </p:spPr>
            <p:txBody>
              <a:bodyPr wrap="square">
                <a:spAutoFit/>
              </a:bodyPr>
              <a:lstStyle/>
              <a:p>
                <a:r>
                  <a:rPr lang="en-US" sz="3600" b="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p>
              <a:p>
                <a:pPr/>
                <a14:m>
                  <m:oMathPara xmlns:m="http://schemas.openxmlformats.org/officeDocument/2006/math">
                    <m:oMathParaPr>
                      <m:jc m:val="centerGroup"/>
                    </m:oMathParaPr>
                    <m:oMath xmlns:m="http://schemas.openxmlformats.org/officeDocument/2006/math">
                      <m:r>
                        <m:rPr>
                          <m:nor/>
                        </m:rPr>
                        <a:rPr lang="en-US" sz="36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360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0,5</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3600" b="0" i="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&lt; −0,2</m:t>
                      </m:r>
                      <m:r>
                        <m:rPr>
                          <m:nor/>
                        </m:rPr>
                        <a:rPr lang="en-US" sz="3600" i="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a</m:t>
                      </m:r>
                    </m:oMath>
                  </m:oMathPara>
                </a14:m>
                <a:endParaRPr lang="en-US" sz="36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3"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61292" y="740076"/>
                <a:ext cx="10285045" cy="1200329"/>
              </a:xfrm>
              <a:prstGeom prst="rect">
                <a:avLst/>
              </a:prstGeom>
              <a:blipFill>
                <a:blip r:embed="rId6"/>
                <a:stretch>
                  <a:fillRect l="-1838" t="-8122"/>
                </a:stretch>
              </a:blipFill>
            </p:spPr>
            <p:txBody>
              <a:bodyPr/>
              <a:lstStyle/>
              <a:p>
                <a:r>
                  <a:rPr lang="en-US">
                    <a:noFill/>
                  </a:rPr>
                  <a:t> </a:t>
                </a:r>
              </a:p>
            </p:txBody>
          </p:sp>
        </mc:Fallback>
      </mc:AlternateContent>
      <p:pic>
        <p:nvPicPr>
          <p:cNvPr id="4" name="Picture 3"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a:stretch>
            <a:fillRect/>
          </a:stretch>
        </p:blipFill>
        <p:spPr>
          <a:xfrm>
            <a:off x="2114290" y="5987415"/>
            <a:ext cx="1762125" cy="552450"/>
          </a:xfrm>
          <a:prstGeom prst="rect">
            <a:avLst/>
          </a:prstGeom>
        </p:spPr>
      </p:pic>
      <p:pic>
        <p:nvPicPr>
          <p:cNvPr id="8" name="Picture 7" descr="OPL20U25GSXzBJYl68kk8uQGfFKzs7yb1M4KJWUiLk6ZEvGF+qCIPSnY57AbBFCvTWID07 2024 T9 CD 06565+K4lPs7H94VUqPe2XwIsfPRnrXQE//QTEXxb8/8N4CNc6FpgZahzpTjFhMzSA7T/nHJa11DE8Ng2TP3iAmRczFlmslSuUNOgUeb6yRvs0="/>
          <p:cNvPicPr>
            <a:picLocks noChangeAspect="1"/>
          </p:cNvPicPr>
          <p:nvPr/>
        </p:nvPicPr>
        <p:blipFill>
          <a:blip r:embed="rId8"/>
          <a:stretch>
            <a:fillRect/>
          </a:stretch>
        </p:blipFill>
        <p:spPr>
          <a:xfrm>
            <a:off x="1084811" y="6261215"/>
            <a:ext cx="1037792" cy="295275"/>
          </a:xfrm>
          <a:prstGeom prst="rect">
            <a:avLst/>
          </a:prstGeom>
        </p:spPr>
      </p:pic>
    </p:spTree>
    <p:extLst>
      <p:ext uri="{BB962C8B-B14F-4D97-AF65-F5344CB8AC3E}">
        <p14:creationId xmlns:p14="http://schemas.microsoft.com/office/powerpoint/2010/main" val="535939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OPL20U25GSXzBJYl68kk8uQGfFKzs7yb1M4KJWUiLk6ZEvGF+qCIPSnY57AbBFCvTWID07 2024 T9 CD 06565+K4lPs7H94VUqPe2XwIsfPRnrXQE//QTEXxb8/8N4CNc6FpgZahzpTjFhMzSA7T/nHJa11DE8Ng2TP3iAmRczFlmslSuUNOgUeb6yRvs0="/>
          <p:cNvSpPr/>
          <p:nvPr/>
        </p:nvSpPr>
        <p:spPr>
          <a:xfrm>
            <a:off x="633841" y="124630"/>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a:solidFill>
                <a:prstClr val="white"/>
              </a:solidFill>
            </a:endParaRPr>
          </a:p>
        </p:txBody>
      </p:sp>
      <p:sp>
        <p:nvSpPr>
          <p:cNvPr id="50" name="Snip Diagonal Corner Rectangle 49" descr="OPL20U25GSXzBJYl68kk8uQGfFKzs7yb1M4KJWUiLk6ZEvGF+qCIPSnY57AbBFCvTWID07 2024 T9 CD 06565+K4lPs7H94VUqPe2XwIsfPRnrXQE//QTEXxb8/8N4CNc6FpgZahzpTjFhMzSA7T/nHJa11DE8Ng2TP3iAmRczFlmslSuUNOgUeb6yRvs0="/>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err="1">
                <a:solidFill>
                  <a:prstClr val="white"/>
                </a:solidFill>
                <a:latin typeface="Times New Roman" panose="02020603050405020304" pitchFamily="18" charset="0"/>
                <a:cs typeface="Times New Roman" panose="02020603050405020304" pitchFamily="18" charset="0"/>
              </a:rPr>
              <a:t>Đáp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án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Dấu</a:t>
            </a:r>
            <a:r>
              <a:rPr lang="en-US" sz="3200" b="1" dirty="0">
                <a:solidFill>
                  <a:prstClr val="white"/>
                </a:solidFill>
                <a:latin typeface="Times New Roman" panose="02020603050405020304" pitchFamily="18" charset="0"/>
                <a:cs typeface="Times New Roman" panose="02020603050405020304" pitchFamily="18" charset="0"/>
              </a:rPr>
              <a:t> &gt;</a:t>
            </a:r>
          </a:p>
        </p:txBody>
      </p:sp>
      <p:pic>
        <p:nvPicPr>
          <p:cNvPr id="46" name="Picture 45" descr="OPL20U25GSXzBJYl68kk8uQGfFKzs7yb1M4KJWUiLk6ZEvGF+qCIPSnY57AbBFCvTWID07 2024 T9 CD 06565+K4lPs7H94VUqPe2XwIsfPRnrXQE//QTEXxb8/8N4CNc6FpgZahzpTjFhMzSA7T/nHJa11DE8Ng2TP3iAmRczFlmslSuUNOgUeb6yRvs0=">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mc:AlternateContent xmlns:mc="http://schemas.openxmlformats.org/markup-compatibility/2006">
        <mc:Choice xmlns:a14="http://schemas.microsoft.com/office/drawing/2010/main" Requires="a14">
          <p:sp>
            <p:nvSpPr>
              <p:cNvPr id="3" name="Rectangle 2" descr="OPL20U25GSXzBJYl68kk8uQGfFKzs7yb1M4KJWUiLk6ZEvGF+qCIPSnY57AbBFCvTWID07 2024 T9 CD 06565+K4lPs7H94VUqPe2XwIsfPRnrXQE//QTEXxb8/8N4CNc6FpgZahzpTjFhMzSA7T/nHJa11DE8Ng2TP3iAmRczFlmslSuUNOgUeb6yRvs0="/>
              <p:cNvSpPr/>
              <p:nvPr/>
            </p:nvSpPr>
            <p:spPr>
              <a:xfrm>
                <a:off x="1553451" y="383562"/>
                <a:ext cx="9603247" cy="2285241"/>
              </a:xfrm>
              <a:prstGeom prst="rect">
                <a:avLst/>
              </a:prstGeom>
            </p:spPr>
            <p:txBody>
              <a:bodyPr wrap="square">
                <a:spAutoFit/>
              </a:bodyPr>
              <a:lstStyle/>
              <a:p>
                <a:pPr>
                  <a:spcBef>
                    <a:spcPts val="300"/>
                  </a:spcBef>
                  <a:spcAft>
                    <a:spcPts val="300"/>
                  </a:spcAft>
                </a:pPr>
                <a:r>
                  <a:rPr lang="en-US" sz="34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Câu 5: </a:t>
                </a:r>
              </a:p>
              <a:p>
                <a:pPr>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3400"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 </m:t>
                      </m:r>
                      <m:d>
                        <m:dPr>
                          <m:ctrlPr>
                            <a:rPr lang="en-US" sz="3400" i="1">
                              <a:solidFill>
                                <a:prstClr val="white"/>
                              </a:solidFill>
                              <a:latin typeface="Cambria Math" panose="02040503050406030204" pitchFamily="18" charset="0"/>
                              <a:ea typeface="Times New Roman" panose="02020603050405020304" pitchFamily="18" charset="0"/>
                            </a:rPr>
                          </m:ctrlPr>
                        </m:dPr>
                        <m:e>
                          <m:r>
                            <m:rPr>
                              <m:nor/>
                            </m:rPr>
                            <a:rPr lang="en-US" sz="34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−2003</m:t>
                          </m:r>
                        </m:e>
                      </m:d>
                      <m:r>
                        <m:rPr>
                          <m:nor/>
                        </m:rPr>
                        <a:rPr lang="en-US" sz="34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d>
                        <m:dPr>
                          <m:ctrlPr>
                            <a:rPr lang="en-US" sz="3400" i="1">
                              <a:solidFill>
                                <a:prstClr val="white"/>
                              </a:solidFill>
                              <a:latin typeface="Cambria Math" panose="02040503050406030204" pitchFamily="18" charset="0"/>
                              <a:ea typeface="Times New Roman" panose="02020603050405020304" pitchFamily="18" charset="0"/>
                            </a:rPr>
                          </m:ctrlPr>
                        </m:dPr>
                        <m:e>
                          <m:r>
                            <m:rPr>
                              <m:nor/>
                            </m:rPr>
                            <a:rPr lang="en-US" sz="34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−2005</m:t>
                          </m:r>
                        </m:e>
                      </m:d>
                      <m:r>
                        <m:rPr>
                          <m:nor/>
                        </m:rPr>
                        <a:rPr lang="en-US" sz="340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m:t>
                      </m:r>
                      <m:d>
                        <m:dPr>
                          <m:ctrlPr>
                            <a:rPr lang="en-US" sz="3400" i="1">
                              <a:solidFill>
                                <a:prstClr val="white"/>
                              </a:solidFill>
                              <a:latin typeface="Cambria Math" panose="02040503050406030204" pitchFamily="18" charset="0"/>
                              <a:ea typeface="Times New Roman" panose="02020603050405020304" pitchFamily="18" charset="0"/>
                            </a:rPr>
                          </m:ctrlPr>
                        </m:dPr>
                        <m:e>
                          <m:r>
                            <m:rPr>
                              <m:nor/>
                            </m:rPr>
                            <a:rPr lang="en-US" sz="34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−2005</m:t>
                          </m:r>
                        </m:e>
                      </m:d>
                      <m:r>
                        <m:rPr>
                          <m:nor/>
                        </m:rPr>
                        <a:rPr lang="en-US" sz="340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m:t>.2004</m:t>
                      </m:r>
                    </m:oMath>
                  </m:oMathPara>
                </a14:m>
                <a:endPar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4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trống</a:t>
                </a:r>
                <a:endParaRPr lang="en-US" sz="3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2800"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p:sp>
            <p:nvSpPr>
              <p:cNvPr id="3"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553451" y="383562"/>
                <a:ext cx="9603247" cy="2285241"/>
              </a:xfrm>
              <a:prstGeom prst="rect">
                <a:avLst/>
              </a:prstGeom>
              <a:blipFill>
                <a:blip r:embed="rId6"/>
                <a:stretch>
                  <a:fillRect l="-1778" t="-4000"/>
                </a:stretch>
              </a:blipFill>
            </p:spPr>
            <p:txBody>
              <a:bodyPr/>
              <a:lstStyle/>
              <a:p>
                <a:r>
                  <a:rPr lang="en-US">
                    <a:noFill/>
                  </a:rPr>
                  <a:t> </a:t>
                </a:r>
              </a:p>
            </p:txBody>
          </p:sp>
        </mc:Fallback>
      </mc:AlternateContent>
      <p:pic>
        <p:nvPicPr>
          <p:cNvPr id="4" name="Picture 3"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a:stretch>
            <a:fillRect/>
          </a:stretch>
        </p:blipFill>
        <p:spPr>
          <a:xfrm>
            <a:off x="2130915" y="6020666"/>
            <a:ext cx="1762125" cy="552450"/>
          </a:xfrm>
          <a:prstGeom prst="rect">
            <a:avLst/>
          </a:prstGeom>
        </p:spPr>
      </p:pic>
      <p:pic>
        <p:nvPicPr>
          <p:cNvPr id="8" name="Picture 7" descr="OPL20U25GSXzBJYl68kk8uQGfFKzs7yb1M4KJWUiLk6ZEvGF+qCIPSnY57AbBFCvTWID07 2024 T9 CD 06565+K4lPs7H94VUqPe2XwIsfPRnrXQE//QTEXxb8/8N4CNc6FpgZahzpTjFhMzSA7T/nHJa11DE8Ng2TP3iAmRczFlmslSuUNOgUeb6yRvs0="/>
          <p:cNvPicPr>
            <a:picLocks noChangeAspect="1"/>
          </p:cNvPicPr>
          <p:nvPr/>
        </p:nvPicPr>
        <p:blipFill>
          <a:blip r:embed="rId8"/>
          <a:stretch>
            <a:fillRect/>
          </a:stretch>
        </p:blipFill>
        <p:spPr>
          <a:xfrm>
            <a:off x="1084811" y="6261215"/>
            <a:ext cx="1037792" cy="295275"/>
          </a:xfrm>
          <a:prstGeom prst="rect">
            <a:avLst/>
          </a:prstGeom>
        </p:spPr>
      </p:pic>
    </p:spTree>
    <p:extLst>
      <p:ext uri="{BB962C8B-B14F-4D97-AF65-F5344CB8AC3E}">
        <p14:creationId xmlns:p14="http://schemas.microsoft.com/office/powerpoint/2010/main" val="810041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descr="OPL20U25GSXzBJYl68kk8uQGfFKzs7yb1M4KJWUiLk6ZEvGF+qCIPSnY57AbBFCvTWID07 2024 T9 CD 06565+K4lPs7H94VUqPe2XwIsfPRnrXQE//QTEXxb8/8N4CNc6FpgZahzpTjFhMzSA7T/nHJa11DE8Ng2TP3iAmRczFlmslSuUNOgUeb6yRvs0="/>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b="1" dirty="0" err="1">
                <a:solidFill>
                  <a:prstClr val="white"/>
                </a:solidFill>
                <a:latin typeface="Times New Roman" panose="02020603050405020304" pitchFamily="18" charset="0"/>
                <a:cs typeface="Times New Roman" panose="02020603050405020304" pitchFamily="18" charset="0"/>
              </a:rPr>
              <a:t>Câu</a:t>
            </a:r>
            <a:r>
              <a:rPr lang="en-US" sz="3600" b="1" dirty="0">
                <a:solidFill>
                  <a:prstClr val="white"/>
                </a:solidFill>
                <a:latin typeface="Times New Roman" panose="02020603050405020304" pitchFamily="18" charset="0"/>
                <a:cs typeface="Times New Roman" panose="02020603050405020304" pitchFamily="18" charset="0"/>
              </a:rPr>
              <a:t> 6: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6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sai</a:t>
            </a:r>
            <a:r>
              <a:rPr lang="vi-VN" sz="3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solidFill>
                <a:prstClr val="white"/>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0" name="Snip Diagonal Corner Rectangle 49" descr="OPL20U25GSXzBJYl68kk8uQGfFKzs7yb1M4KJWUiLk6ZEvGF+qCIPSnY57AbBFCvTWID07 2024 T9 CD 06565+K4lPs7H94VUqPe2XwIsfPRnrXQE//QTEXxb8/8N4CNc6FpgZahzpTjFhMzSA7T/nHJa11DE8Ng2TP3iAmRczFlmslSuUNOgUeb6yRvs0="/>
              <p:cNvSpPr/>
              <p:nvPr/>
            </p:nvSpPr>
            <p:spPr>
              <a:xfrm>
                <a:off x="834571" y="2860377"/>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prstClr val="white"/>
                    </a:solidFill>
                    <a:latin typeface="Times New Roman" panose="02020603050405020304" pitchFamily="18" charset="0"/>
                    <a:cs typeface="Times New Roman" panose="02020603050405020304" pitchFamily="18" charset="0"/>
                  </a:rPr>
                  <a:t>Đáp </a:t>
                </a:r>
                <a:r>
                  <a:rPr lang="en-US" sz="3200" b="1" dirty="0" err="1">
                    <a:solidFill>
                      <a:prstClr val="white"/>
                    </a:solidFill>
                    <a:latin typeface="Times New Roman" panose="02020603050405020304" pitchFamily="18" charset="0"/>
                    <a:cs typeface="Times New Roman" panose="02020603050405020304" pitchFamily="18" charset="0"/>
                  </a:rPr>
                  <a:t>án</a:t>
                </a:r>
                <a:r>
                  <a:rPr lang="en-US" sz="3200" b="1"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Có</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0" i="1" smtClean="0">
                        <a:solidFill>
                          <a:prstClr val="white"/>
                        </a:solidFill>
                        <a:latin typeface="Cambria Math" panose="02040503050406030204" pitchFamily="18" charset="0"/>
                        <a:ea typeface="Times New Roman" panose="02020603050405020304" pitchFamily="18" charset="0"/>
                      </a:rPr>
                      <m:t>𝑥</m:t>
                    </m:r>
                  </m:oMath>
                </a14:m>
                <a:endPar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defRPr/>
                </a:pP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0" i="1">
                        <a:solidFill>
                          <a:prstClr val="white"/>
                        </a:solidFill>
                        <a:latin typeface="Cambria Math" panose="02040503050406030204" pitchFamily="18" charset="0"/>
                        <a:ea typeface="Times New Roman" panose="02020603050405020304" pitchFamily="18" charset="0"/>
                      </a:rPr>
                      <m:t>𝑥</m:t>
                    </m:r>
                  </m:oMath>
                </a14:m>
                <a:endPar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defRPr/>
                </a:pP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3200" dirty="0">
                  <a:solidFill>
                    <a:prstClr val="white"/>
                  </a:solidFill>
                  <a:latin typeface="Times New Roman" panose="02020603050405020304" pitchFamily="18" charset="0"/>
                  <a:cs typeface="Times New Roman" panose="02020603050405020304" pitchFamily="18" charset="0"/>
                </a:endParaRPr>
              </a:p>
            </p:txBody>
          </p:sp>
        </mc:Choice>
        <mc:Fallback>
          <p:sp>
            <p:nvSpPr>
              <p:cNvPr id="50" name="Snip Diagonal Corner Rectangle 4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34571" y="2860377"/>
                <a:ext cx="10522857" cy="2227943"/>
              </a:xfrm>
              <a:prstGeom prst="snip2DiagRect">
                <a:avLst/>
              </a:prstGeom>
              <a:blipFill>
                <a:blip r:embed="rId5"/>
                <a:stretch>
                  <a:fillRect/>
                </a:stretch>
              </a:blipFill>
              <a:ln>
                <a:noFill/>
              </a:ln>
            </p:spPr>
            <p:txBody>
              <a:bodyPr/>
              <a:lstStyle/>
              <a:p>
                <a:r>
                  <a:rPr lang="en-US">
                    <a:noFill/>
                  </a:rPr>
                  <a:t> </a:t>
                </a:r>
              </a:p>
            </p:txBody>
          </p:sp>
        </mc:Fallback>
      </mc:AlternateContent>
      <p:pic>
        <p:nvPicPr>
          <p:cNvPr id="46" name="Picture 45" descr="OPL20U25GSXzBJYl68kk8uQGfFKzs7yb1M4KJWUiLk6ZEvGF+qCIPSnY57AbBFCvTWID07 2024 T9 CD 06565+K4lPs7H94VUqPe2XwIsfPRnrXQE//QTEXxb8/8N4CNc6FpgZahzpTjFhMzSA7T/nHJa11DE8Ng2TP3iAmRczFlmslSuUNOgUeb6yRvs0=">
            <a:hlinkClick r:id="rId6" action="ppaction://hlinksldjump"/>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p:pic>
        <p:nvPicPr>
          <p:cNvPr id="4" name="Picture 3" descr="OPL20U25GSXzBJYl68kk8uQGfFKzs7yb1M4KJWUiLk6ZEvGF+qCIPSnY57AbBFCvTWID07 2024 T9 CD 06565+K4lPs7H94VUqPe2XwIsfPRnrXQE//QTEXxb8/8N4CNc6FpgZahzpTjFhMzSA7T/nHJa11DE8Ng2TP3iAmRczFlmslSuUNOgUeb6yRvs0="/>
          <p:cNvPicPr>
            <a:picLocks noChangeAspect="1"/>
          </p:cNvPicPr>
          <p:nvPr/>
        </p:nvPicPr>
        <p:blipFill>
          <a:blip r:embed="rId8"/>
          <a:stretch>
            <a:fillRect/>
          </a:stretch>
        </p:blipFill>
        <p:spPr>
          <a:xfrm>
            <a:off x="2122603" y="6004040"/>
            <a:ext cx="1762125" cy="552450"/>
          </a:xfrm>
          <a:prstGeom prst="rect">
            <a:avLst/>
          </a:prstGeom>
        </p:spPr>
      </p:pic>
      <p:pic>
        <p:nvPicPr>
          <p:cNvPr id="5" name="Picture 4" descr="OPL20U25GSXzBJYl68kk8uQGfFKzs7yb1M4KJWUiLk6ZEvGF+qCIPSnY57AbBFCvTWID07 2024 T9 CD 06565+K4lPs7H94VUqPe2XwIsfPRnrXQE//QTEXxb8/8N4CNc6FpgZahzpTjFhMzSA7T/nHJa11DE8Ng2TP3iAmRczFlmslSuUNOgUeb6yRvs0="/>
          <p:cNvPicPr>
            <a:picLocks noChangeAspect="1"/>
          </p:cNvPicPr>
          <p:nvPr/>
        </p:nvPicPr>
        <p:blipFill>
          <a:blip r:embed="rId9"/>
          <a:stretch>
            <a:fillRect/>
          </a:stretch>
        </p:blipFill>
        <p:spPr>
          <a:xfrm>
            <a:off x="1084811" y="6261215"/>
            <a:ext cx="1037792" cy="295275"/>
          </a:xfrm>
          <a:prstGeom prst="rect">
            <a:avLst/>
          </a:prstGeom>
        </p:spPr>
      </p:pic>
      <p:graphicFrame>
        <p:nvGraphicFramePr>
          <p:cNvPr id="2" name="Object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CF3B6AC-63CB-1485-343F-B0007FEBA4E7}"/>
              </a:ext>
            </a:extLst>
          </p:cNvPr>
          <p:cNvGraphicFramePr>
            <a:graphicFrameLocks noChangeAspect="1"/>
          </p:cNvGraphicFramePr>
          <p:nvPr>
            <p:extLst>
              <p:ext uri="{D42A27DB-BD31-4B8C-83A1-F6EECF244321}">
                <p14:modId xmlns:p14="http://schemas.microsoft.com/office/powerpoint/2010/main" val="4047391879"/>
              </p:ext>
            </p:extLst>
          </p:nvPr>
        </p:nvGraphicFramePr>
        <p:xfrm>
          <a:off x="8045449" y="1241848"/>
          <a:ext cx="2354410" cy="702809"/>
        </p:xfrm>
        <a:graphic>
          <a:graphicData uri="http://schemas.openxmlformats.org/presentationml/2006/ole">
            <mc:AlternateContent xmlns:mc="http://schemas.openxmlformats.org/markup-compatibility/2006">
              <mc:Choice xmlns:v="urn:schemas-microsoft-com:vml" Requires="v">
                <p:oleObj spid="_x0000_s4098" name="Equation" r:id="rId10" imgW="850680" imgH="253800" progId="Equation.DSMT4">
                  <p:embed/>
                </p:oleObj>
              </mc:Choice>
              <mc:Fallback>
                <p:oleObj name="Equation" r:id="rId10" imgW="850680" imgH="253800" progId="Equation.DSMT4">
                  <p:embed/>
                  <p:pic>
                    <p:nvPicPr>
                      <p:cNvPr id="0" name=""/>
                      <p:cNvPicPr/>
                      <p:nvPr/>
                    </p:nvPicPr>
                    <p:blipFill>
                      <a:blip r:embed="rId11"/>
                      <a:stretch>
                        <a:fillRect/>
                      </a:stretch>
                    </p:blipFill>
                    <p:spPr>
                      <a:xfrm>
                        <a:off x="8045449" y="1241848"/>
                        <a:ext cx="2354410" cy="702809"/>
                      </a:xfrm>
                      <a:prstGeom prst="rect">
                        <a:avLst/>
                      </a:prstGeom>
                    </p:spPr>
                  </p:pic>
                </p:oleObj>
              </mc:Fallback>
            </mc:AlternateContent>
          </a:graphicData>
        </a:graphic>
      </p:graphicFrame>
      <p:graphicFrame>
        <p:nvGraphicFramePr>
          <p:cNvPr id="3" name="Objec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1501068-8F0E-5F7F-5689-A201255E5508}"/>
              </a:ext>
            </a:extLst>
          </p:cNvPr>
          <p:cNvGraphicFramePr>
            <a:graphicFrameLocks noChangeAspect="1"/>
          </p:cNvGraphicFramePr>
          <p:nvPr>
            <p:extLst>
              <p:ext uri="{D42A27DB-BD31-4B8C-83A1-F6EECF244321}">
                <p14:modId xmlns:p14="http://schemas.microsoft.com/office/powerpoint/2010/main" val="3214786199"/>
              </p:ext>
            </p:extLst>
          </p:nvPr>
        </p:nvGraphicFramePr>
        <p:xfrm>
          <a:off x="5765800" y="3181350"/>
          <a:ext cx="1300163" cy="633413"/>
        </p:xfrm>
        <a:graphic>
          <a:graphicData uri="http://schemas.openxmlformats.org/presentationml/2006/ole">
            <mc:AlternateContent xmlns:mc="http://schemas.openxmlformats.org/markup-compatibility/2006">
              <mc:Choice xmlns:v="urn:schemas-microsoft-com:vml" Requires="v">
                <p:oleObj spid="_x0000_s4099" name="Equation" r:id="rId12" imgW="469800" imgH="228600" progId="Equation.DSMT4">
                  <p:embed/>
                </p:oleObj>
              </mc:Choice>
              <mc:Fallback>
                <p:oleObj name="Equation" r:id="rId12" imgW="469800" imgH="228600" progId="Equation.DSMT4">
                  <p:embed/>
                  <p:pic>
                    <p:nvPicPr>
                      <p:cNvPr id="2" name="Object 1">
                        <a:extLst>
                          <a:ext uri="{FF2B5EF4-FFF2-40B4-BE49-F238E27FC236}">
                            <a16:creationId xmlns:a16="http://schemas.microsoft.com/office/drawing/2014/main" id="{9CF3B6AC-63CB-1485-343F-B0007FEBA4E7}"/>
                          </a:ext>
                        </a:extLst>
                      </p:cNvPr>
                      <p:cNvPicPr/>
                      <p:nvPr/>
                    </p:nvPicPr>
                    <p:blipFill>
                      <a:blip r:embed="rId13"/>
                      <a:stretch>
                        <a:fillRect/>
                      </a:stretch>
                    </p:blipFill>
                    <p:spPr>
                      <a:xfrm>
                        <a:off x="5765800" y="3181350"/>
                        <a:ext cx="1300163" cy="633413"/>
                      </a:xfrm>
                      <a:prstGeom prst="rect">
                        <a:avLst/>
                      </a:prstGeom>
                    </p:spPr>
                  </p:pic>
                </p:oleObj>
              </mc:Fallback>
            </mc:AlternateContent>
          </a:graphicData>
        </a:graphic>
      </p:graphicFrame>
      <p:graphicFrame>
        <p:nvGraphicFramePr>
          <p:cNvPr id="6" name="Object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30B07E7-CEEA-58C2-FA30-52B8251CCF4B}"/>
              </a:ext>
            </a:extLst>
          </p:cNvPr>
          <p:cNvGraphicFramePr>
            <a:graphicFrameLocks noChangeAspect="1"/>
          </p:cNvGraphicFramePr>
          <p:nvPr>
            <p:extLst>
              <p:ext uri="{D42A27DB-BD31-4B8C-83A1-F6EECF244321}">
                <p14:modId xmlns:p14="http://schemas.microsoft.com/office/powerpoint/2010/main" val="2652273460"/>
              </p:ext>
            </p:extLst>
          </p:nvPr>
        </p:nvGraphicFramePr>
        <p:xfrm>
          <a:off x="3884728" y="3685424"/>
          <a:ext cx="3617912" cy="701675"/>
        </p:xfrm>
        <a:graphic>
          <a:graphicData uri="http://schemas.openxmlformats.org/presentationml/2006/ole">
            <mc:AlternateContent xmlns:mc="http://schemas.openxmlformats.org/markup-compatibility/2006">
              <mc:Choice xmlns:v="urn:schemas-microsoft-com:vml" Requires="v">
                <p:oleObj spid="_x0000_s4100" name="Equation" r:id="rId14" imgW="1307880" imgH="253800" progId="Equation.DSMT4">
                  <p:embed/>
                </p:oleObj>
              </mc:Choice>
              <mc:Fallback>
                <p:oleObj name="Equation" r:id="rId14" imgW="1307880" imgH="253800" progId="Equation.DSMT4">
                  <p:embed/>
                  <p:pic>
                    <p:nvPicPr>
                      <p:cNvPr id="2" name="Object 1">
                        <a:extLst>
                          <a:ext uri="{FF2B5EF4-FFF2-40B4-BE49-F238E27FC236}">
                            <a16:creationId xmlns:a16="http://schemas.microsoft.com/office/drawing/2014/main" id="{9CF3B6AC-63CB-1485-343F-B0007FEBA4E7}"/>
                          </a:ext>
                        </a:extLst>
                      </p:cNvPr>
                      <p:cNvPicPr/>
                      <p:nvPr/>
                    </p:nvPicPr>
                    <p:blipFill>
                      <a:blip r:embed="rId15"/>
                      <a:stretch>
                        <a:fillRect/>
                      </a:stretch>
                    </p:blipFill>
                    <p:spPr>
                      <a:xfrm>
                        <a:off x="3884728" y="3685424"/>
                        <a:ext cx="3617912" cy="701675"/>
                      </a:xfrm>
                      <a:prstGeom prst="rect">
                        <a:avLst/>
                      </a:prstGeom>
                    </p:spPr>
                  </p:pic>
                </p:oleObj>
              </mc:Fallback>
            </mc:AlternateContent>
          </a:graphicData>
        </a:graphic>
      </p:graphicFrame>
    </p:spTree>
    <p:extLst>
      <p:ext uri="{BB962C8B-B14F-4D97-AF65-F5344CB8AC3E}">
        <p14:creationId xmlns:p14="http://schemas.microsoft.com/office/powerpoint/2010/main" val="3157558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descr="OPL20U25GSXzBJYl68kk8uQGfFKzs7yb1M4KJWUiLk6ZEvGF+qCIPSnY57AbBFCvTWID07 2024 T9 CD 06565+K4lPs7H94VUqPe2XwIsfPRnrXQE//QTEXxb8/8N4CNc6FpgZahzpTjFhMzSA7T/nHJa11DE8Ng2TP3iAmRczFlmslSuUNOgUeb6yRvs0="/>
          <p:cNvSpPr txBox="1">
            <a:spLocks noChangeArrowheads="1"/>
          </p:cNvSpPr>
          <p:nvPr/>
        </p:nvSpPr>
        <p:spPr bwMode="auto">
          <a:xfrm>
            <a:off x="3124200" y="2743201"/>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spcBef>
                <a:spcPct val="50000"/>
              </a:spcBef>
            </a:pPr>
            <a:endParaRPr lang="en-US">
              <a:solidFill>
                <a:prstClr val="black"/>
              </a:solidFill>
            </a:endParaRPr>
          </a:p>
        </p:txBody>
      </p:sp>
      <p:sp>
        <p:nvSpPr>
          <p:cNvPr id="28675" name="Text Box 6" descr="OPL20U25GSXzBJYl68kk8uQGfFKzs7yb1M4KJWUiLk6ZEvGF+qCIPSnY57AbBFCvTWID07 2024 T9 CD 06565+K4lPs7H94VUqPe2XwIsfPRnrXQE//QTEXxb8/8N4CNc6FpgZahzpTjFhMzSA7T/nHJa11DE8Ng2TP3iAmRczFlmslSuUNOgUeb6yRvs0="/>
          <p:cNvSpPr txBox="1">
            <a:spLocks noChangeArrowheads="1"/>
          </p:cNvSpPr>
          <p:nvPr/>
        </p:nvSpPr>
        <p:spPr bwMode="auto">
          <a:xfrm>
            <a:off x="2819400" y="1295401"/>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spcBef>
                <a:spcPct val="50000"/>
              </a:spcBef>
            </a:pPr>
            <a:endParaRPr lang="en-US">
              <a:solidFill>
                <a:prstClr val="black"/>
              </a:solidFill>
            </a:endParaRPr>
          </a:p>
        </p:txBody>
      </p:sp>
      <mc:AlternateContent xmlns:mc="http://schemas.openxmlformats.org/markup-compatibility/2006">
        <mc:Choice xmlns:a14="http://schemas.microsoft.com/office/drawing/2010/main" Requires="a14">
          <p:sp>
            <p:nvSpPr>
              <p:cNvPr id="28677" name="Text Box 8" descr="OPL20U25GSXzBJYl68kk8uQGfFKzs7yb1M4KJWUiLk6ZEvGF+qCIPSnY57AbBFCvTWID07 2024 T9 CD 06565+K4lPs7H94VUqPe2XwIsfPRnrXQE//QTEXxb8/8N4CNc6FpgZahzpTjFhMzSA7T/nHJa11DE8Ng2TP3iAmRczFlmslSuUNOgUeb6yRvs0="/>
              <p:cNvSpPr txBox="1">
                <a:spLocks noChangeArrowheads="1"/>
              </p:cNvSpPr>
              <p:nvPr/>
            </p:nvSpPr>
            <p:spPr bwMode="auto">
              <a:xfrm>
                <a:off x="3346450" y="1738315"/>
                <a:ext cx="8305799" cy="3900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defTabSz="457200" eaLnBrk="1" hangingPunct="1">
                  <a:spcBef>
                    <a:spcPct val="50000"/>
                  </a:spcBef>
                </a:pP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Cô-si</a:t>
                </a:r>
                <a:r>
                  <a:rPr lang="en-US" sz="2400" b="1" dirty="0">
                    <a:solidFill>
                      <a:schemeClr val="bg1"/>
                    </a:solidFill>
                    <a:latin typeface="Times New Roman" pitchFamily="18" charset="0"/>
                  </a:rPr>
                  <a:t> (Cauchy) </a:t>
                </a:r>
                <a:r>
                  <a:rPr lang="en-US" sz="2400" b="1" dirty="0" err="1">
                    <a:solidFill>
                      <a:schemeClr val="bg1"/>
                    </a:solidFill>
                    <a:latin typeface="Times New Roman" pitchFamily="18" charset="0"/>
                  </a:rPr>
                  <a:t>là</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nhà</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toán</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học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Pháp</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nghiên</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cứu</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nhiều</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lĩnh</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vực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Toán</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học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khác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nhau</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Ông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có</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nhiều</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công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trình</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về</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Số</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học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Đại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số</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Giải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tích</a:t>
                </a:r>
                <a:r>
                  <a:rPr lang="en-US" sz="2400" b="1" dirty="0">
                    <a:solidFill>
                      <a:schemeClr val="bg1"/>
                    </a:solidFill>
                    <a:latin typeface="Times New Roman" pitchFamily="18" charset="0"/>
                  </a:rPr>
                  <a:t> … </a:t>
                </a:r>
                <a:r>
                  <a:rPr lang="en-US" sz="2400" b="1" dirty="0" err="1">
                    <a:solidFill>
                      <a:schemeClr val="bg1"/>
                    </a:solidFill>
                    <a:latin typeface="Times New Roman" pitchFamily="18" charset="0"/>
                  </a:rPr>
                  <a:t>Có</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một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bất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đẳng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thức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mang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tên</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ông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có</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rất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nhiều</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ứng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dụng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trong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việc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chứng</a:t>
                </a:r>
                <a:r>
                  <a:rPr lang="en-US" sz="2400" b="1" dirty="0">
                    <a:solidFill>
                      <a:schemeClr val="bg1"/>
                    </a:solidFill>
                    <a:latin typeface="Times New Roman" pitchFamily="18" charset="0"/>
                  </a:rPr>
                  <a:t> minh </a:t>
                </a:r>
                <a:r>
                  <a:rPr lang="en-US" sz="2400" b="1" dirty="0" err="1">
                    <a:solidFill>
                      <a:schemeClr val="bg1"/>
                    </a:solidFill>
                    <a:latin typeface="Times New Roman" pitchFamily="18" charset="0"/>
                  </a:rPr>
                  <a:t>các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bất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đẳng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thức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và</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giải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các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bài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toán</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tìm</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giá</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trị</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lớn</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nhất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và</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nhỏ</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nhất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của</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các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biểu</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thức.Bất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đẳng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thức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Cô-si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cho</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hai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số</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là</a:t>
                </a:r>
                <a:r>
                  <a:rPr lang="en-US" sz="2400" b="1" dirty="0">
                    <a:solidFill>
                      <a:schemeClr val="bg1"/>
                    </a:solidFill>
                    <a:latin typeface="Times New Roman" pitchFamily="18" charset="0"/>
                  </a:rPr>
                  <a:t>  </a:t>
                </a:r>
              </a:p>
              <a:p>
                <a:pPr algn="just" defTabSz="457200" eaLnBrk="1" hangingPunct="1">
                  <a:spcBef>
                    <a:spcPct val="50000"/>
                  </a:spcBef>
                </a:pPr>
                <a14:m>
                  <m:oMathPara xmlns:m="http://schemas.openxmlformats.org/officeDocument/2006/math">
                    <m:oMathParaPr>
                      <m:jc m:val="centerGroup"/>
                    </m:oMathParaPr>
                    <m:oMath xmlns:m="http://schemas.openxmlformats.org/officeDocument/2006/math">
                      <m:f>
                        <m:fPr>
                          <m:ctrlPr>
                            <a:rPr lang="en-US" sz="2400" b="1" i="1" ker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n-US" sz="2400" b="1" i="1"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en-US" sz="2400" b="1" i="1"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400" b="1" i="1"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y</m:t>
                          </m:r>
                        </m:num>
                        <m:den>
                          <m:r>
                            <m:rPr>
                              <m:nor/>
                            </m:rPr>
                            <a:rPr lang="en-US" sz="2400" b="1"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m:t>
                          </m:r>
                        </m:den>
                      </m:f>
                      <m:r>
                        <a:rPr lang="en-US" sz="2400" b="1" i="1" kern="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i="1"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400" b="1" i="1" kern="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2400" b="1" i="1" ker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nor/>
                            </m:rPr>
                            <a:rPr lang="en-US" sz="2400" b="1" i="1"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xy</m:t>
                          </m:r>
                        </m:e>
                      </m:rad>
                    </m:oMath>
                  </m:oMathPara>
                </a14:m>
                <a:endParaRPr lang="en-US" sz="2400" b="1" i="1" dirty="0">
                  <a:solidFill>
                    <a:schemeClr val="bg1"/>
                  </a:solidFill>
                  <a:latin typeface="Times New Roman" panose="02020603050405020304" pitchFamily="18" charset="0"/>
                  <a:cs typeface="Times New Roman" panose="02020603050405020304" pitchFamily="18" charset="0"/>
                </a:endParaRPr>
              </a:p>
              <a:p>
                <a:pPr algn="just" defTabSz="457200" eaLnBrk="1" hangingPunct="1">
                  <a:spcBef>
                    <a:spcPct val="50000"/>
                  </a:spcBef>
                </a:pPr>
                <a:r>
                  <a:rPr lang="en-US" sz="2400" b="1" dirty="0" err="1">
                    <a:solidFill>
                      <a:schemeClr val="bg1"/>
                    </a:solidFill>
                    <a:latin typeface="Times New Roman" pitchFamily="18" charset="0"/>
                  </a:rPr>
                  <a:t>với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Bất</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đẳng</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được</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gọi</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là</a:t>
                </a:r>
                <a:r>
                  <a:rPr lang="en-US" sz="2400" b="1" dirty="0">
                    <a:solidFill>
                      <a:schemeClr val="bg1"/>
                    </a:solidFill>
                    <a:latin typeface="Times New Roman" pitchFamily="18" charset="0"/>
                  </a:rPr>
                  <a:t> </a:t>
                </a:r>
                <a:r>
                  <a:rPr lang="en-US" sz="2400" b="1" i="1" dirty="0" err="1">
                    <a:solidFill>
                      <a:schemeClr val="bg1"/>
                    </a:solidFill>
                    <a:latin typeface="Times New Roman" pitchFamily="18" charset="0"/>
                  </a:rPr>
                  <a:t>bất</a:t>
                </a:r>
                <a:r>
                  <a:rPr lang="en-US" sz="2400" b="1" i="1" dirty="0">
                    <a:solidFill>
                      <a:schemeClr val="bg1"/>
                    </a:solidFill>
                    <a:latin typeface="Times New Roman" pitchFamily="18" charset="0"/>
                  </a:rPr>
                  <a:t> </a:t>
                </a:r>
                <a:r>
                  <a:rPr lang="en-US" sz="2400" b="1" i="1" dirty="0" err="1">
                    <a:solidFill>
                      <a:schemeClr val="bg1"/>
                    </a:solidFill>
                    <a:latin typeface="Times New Roman" pitchFamily="18" charset="0"/>
                  </a:rPr>
                  <a:t>đẳng</a:t>
                </a:r>
                <a:r>
                  <a:rPr lang="en-US" sz="2400" b="1" i="1" dirty="0">
                    <a:solidFill>
                      <a:schemeClr val="bg1"/>
                    </a:solidFill>
                    <a:latin typeface="Times New Roman" pitchFamily="18" charset="0"/>
                  </a:rPr>
                  <a:t> </a:t>
                </a:r>
                <a:r>
                  <a:rPr lang="en-US" sz="2400" b="1" i="1" dirty="0" err="1">
                    <a:solidFill>
                      <a:schemeClr val="bg1"/>
                    </a:solidFill>
                    <a:latin typeface="Times New Roman" pitchFamily="18" charset="0"/>
                  </a:rPr>
                  <a:t>thức</a:t>
                </a:r>
                <a:r>
                  <a:rPr lang="en-US" sz="2400" b="1" i="1" dirty="0">
                    <a:solidFill>
                      <a:schemeClr val="bg1"/>
                    </a:solidFill>
                    <a:latin typeface="Times New Roman" pitchFamily="18" charset="0"/>
                  </a:rPr>
                  <a:t> </a:t>
                </a:r>
                <a:r>
                  <a:rPr lang="en-US" sz="2400" b="1" i="1" dirty="0" err="1">
                    <a:solidFill>
                      <a:schemeClr val="bg1"/>
                    </a:solidFill>
                    <a:latin typeface="Times New Roman" pitchFamily="18" charset="0"/>
                  </a:rPr>
                  <a:t>giữa</a:t>
                </a:r>
                <a:r>
                  <a:rPr lang="en-US" sz="2400" b="1" i="1" dirty="0">
                    <a:solidFill>
                      <a:schemeClr val="bg1"/>
                    </a:solidFill>
                    <a:latin typeface="Times New Roman" pitchFamily="18" charset="0"/>
                  </a:rPr>
                  <a:t> </a:t>
                </a:r>
                <a:r>
                  <a:rPr lang="en-US" sz="2400" b="1" i="1" dirty="0" err="1">
                    <a:solidFill>
                      <a:schemeClr val="bg1"/>
                    </a:solidFill>
                    <a:latin typeface="Times New Roman" pitchFamily="18" charset="0"/>
                  </a:rPr>
                  <a:t>trung</a:t>
                </a:r>
                <a:r>
                  <a:rPr lang="en-US" sz="2400" b="1" i="1" dirty="0">
                    <a:solidFill>
                      <a:schemeClr val="bg1"/>
                    </a:solidFill>
                    <a:latin typeface="Times New Roman" pitchFamily="18" charset="0"/>
                  </a:rPr>
                  <a:t> </a:t>
                </a:r>
                <a:r>
                  <a:rPr lang="en-US" sz="2400" b="1" i="1" dirty="0" err="1">
                    <a:solidFill>
                      <a:schemeClr val="bg1"/>
                    </a:solidFill>
                    <a:latin typeface="Times New Roman" pitchFamily="18" charset="0"/>
                  </a:rPr>
                  <a:t>bình</a:t>
                </a:r>
                <a:r>
                  <a:rPr lang="en-US" sz="2400" b="1" i="1" dirty="0">
                    <a:solidFill>
                      <a:schemeClr val="bg1"/>
                    </a:solidFill>
                    <a:latin typeface="Times New Roman" pitchFamily="18" charset="0"/>
                  </a:rPr>
                  <a:t> </a:t>
                </a:r>
                <a:r>
                  <a:rPr lang="en-US" sz="2400" b="1" i="1" dirty="0" err="1">
                    <a:solidFill>
                      <a:schemeClr val="bg1"/>
                    </a:solidFill>
                    <a:latin typeface="Times New Roman" pitchFamily="18" charset="0"/>
                  </a:rPr>
                  <a:t>cộng</a:t>
                </a:r>
                <a:r>
                  <a:rPr lang="en-US" sz="2400" b="1" i="1" dirty="0">
                    <a:solidFill>
                      <a:schemeClr val="bg1"/>
                    </a:solidFill>
                    <a:latin typeface="Times New Roman" pitchFamily="18" charset="0"/>
                  </a:rPr>
                  <a:t> </a:t>
                </a:r>
                <a:r>
                  <a:rPr lang="en-US" sz="2400" b="1" i="1" dirty="0" err="1">
                    <a:solidFill>
                      <a:schemeClr val="bg1"/>
                    </a:solidFill>
                    <a:latin typeface="Times New Roman" pitchFamily="18" charset="0"/>
                  </a:rPr>
                  <a:t>và</a:t>
                </a:r>
                <a:r>
                  <a:rPr lang="en-US" sz="2400" b="1" i="1" dirty="0">
                    <a:solidFill>
                      <a:schemeClr val="bg1"/>
                    </a:solidFill>
                    <a:latin typeface="Times New Roman" pitchFamily="18" charset="0"/>
                  </a:rPr>
                  <a:t> </a:t>
                </a:r>
                <a:r>
                  <a:rPr lang="en-US" sz="2400" b="1" i="1" dirty="0" err="1">
                    <a:solidFill>
                      <a:schemeClr val="bg1"/>
                    </a:solidFill>
                    <a:latin typeface="Times New Roman" pitchFamily="18" charset="0"/>
                  </a:rPr>
                  <a:t>trung</a:t>
                </a:r>
                <a:r>
                  <a:rPr lang="en-US" sz="2400" b="1" i="1" dirty="0">
                    <a:solidFill>
                      <a:schemeClr val="bg1"/>
                    </a:solidFill>
                    <a:latin typeface="Times New Roman" pitchFamily="18" charset="0"/>
                  </a:rPr>
                  <a:t> </a:t>
                </a:r>
                <a:r>
                  <a:rPr lang="en-US" sz="2400" b="1" i="1" dirty="0" err="1">
                    <a:solidFill>
                      <a:schemeClr val="bg1"/>
                    </a:solidFill>
                    <a:latin typeface="Times New Roman" pitchFamily="18" charset="0"/>
                  </a:rPr>
                  <a:t>bình</a:t>
                </a:r>
                <a:r>
                  <a:rPr lang="en-US" sz="2400" b="1" i="1" dirty="0">
                    <a:solidFill>
                      <a:schemeClr val="bg1"/>
                    </a:solidFill>
                    <a:latin typeface="Times New Roman" pitchFamily="18" charset="0"/>
                  </a:rPr>
                  <a:t> </a:t>
                </a:r>
                <a:r>
                  <a:rPr lang="en-US" sz="2400" b="1" i="1" dirty="0" err="1">
                    <a:solidFill>
                      <a:schemeClr val="bg1"/>
                    </a:solidFill>
                    <a:latin typeface="Times New Roman" pitchFamily="18" charset="0"/>
                  </a:rPr>
                  <a:t>nhân</a:t>
                </a:r>
                <a:r>
                  <a:rPr lang="en-US" sz="2400" b="1" i="1" dirty="0">
                    <a:solidFill>
                      <a:schemeClr val="bg1"/>
                    </a:solidFill>
                    <a:latin typeface="Times New Roman" pitchFamily="18" charset="0"/>
                  </a:rPr>
                  <a:t>.</a:t>
                </a:r>
                <a:r>
                  <a:rPr lang="en-US" b="1" i="1" dirty="0">
                    <a:solidFill>
                      <a:schemeClr val="bg1"/>
                    </a:solidFill>
                    <a:latin typeface="Times New Roman" pitchFamily="18" charset="0"/>
                  </a:rPr>
                  <a:t> </a:t>
                </a:r>
              </a:p>
            </p:txBody>
          </p:sp>
        </mc:Choice>
        <mc:Fallback>
          <p:sp>
            <p:nvSpPr>
              <p:cNvPr id="28677" name="Text Box 8"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bwMode="auto">
              <a:xfrm>
                <a:off x="3346450" y="1738315"/>
                <a:ext cx="8305799" cy="3900107"/>
              </a:xfrm>
              <a:prstGeom prst="rect">
                <a:avLst/>
              </a:prstGeom>
              <a:blipFill>
                <a:blip r:embed="rId2"/>
                <a:stretch>
                  <a:fillRect l="-1175" t="-1250" r="-1101" b="-26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8680" name="Group 20" descr="OPL20U25GSXzBJYl68kk8uQGfFKzs7yb1M4KJWUiLk6ZEvGF+qCIPSnY57AbBFCvTWID07 2024 T9 CD 06565+K4lPs7H94VUqPe2XwIsfPRnrXQE//QTEXxb8/8N4CNc6FpgZahzpTjFhMzSA7T/nHJa11DE8Ng2TP3iAmRczFlmslSuUNOgUeb6yRvs0="/>
          <p:cNvGrpSpPr>
            <a:grpSpLocks/>
          </p:cNvGrpSpPr>
          <p:nvPr/>
        </p:nvGrpSpPr>
        <p:grpSpPr bwMode="auto">
          <a:xfrm>
            <a:off x="457200" y="1713934"/>
            <a:ext cx="2667000" cy="3598863"/>
            <a:chOff x="3504" y="1632"/>
            <a:chExt cx="1728" cy="2351"/>
          </a:xfrm>
        </p:grpSpPr>
        <p:pic>
          <p:nvPicPr>
            <p:cNvPr id="28682" name="Picture 21" descr="Augustin Louis Cauc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1632"/>
              <a:ext cx="1584"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22"/>
            <p:cNvSpPr txBox="1">
              <a:spLocks noChangeArrowheads="1"/>
            </p:cNvSpPr>
            <p:nvPr/>
          </p:nvSpPr>
          <p:spPr bwMode="auto">
            <a:xfrm>
              <a:off x="3504" y="3744"/>
              <a:ext cx="1728" cy="239"/>
            </a:xfrm>
            <a:prstGeom prst="rect">
              <a:avLst/>
            </a:prstGeom>
            <a:noFill/>
            <a:ln w="9525">
              <a:noFill/>
              <a:miter lim="800000"/>
              <a:headEnd/>
              <a:tailEnd/>
            </a:ln>
            <a:effectLst/>
          </p:spPr>
          <p:txBody>
            <a:bodyPr>
              <a:spAutoFit/>
            </a:bodyPr>
            <a:lstStyle/>
            <a:p>
              <a:pPr defTabSz="457200">
                <a:spcBef>
                  <a:spcPct val="50000"/>
                </a:spcBef>
                <a:defRPr/>
              </a:pPr>
              <a:r>
                <a:rPr lang="en-US" b="1" i="1" dirty="0">
                  <a:solidFill>
                    <a:srgbClr val="FFFF00"/>
                  </a:solidFill>
                  <a:effectLst>
                    <a:outerShdw blurRad="38100" dist="38100" dir="2700000" algn="tl">
                      <a:srgbClr val="C0C0C0"/>
                    </a:outerShdw>
                  </a:effectLst>
                </a:rPr>
                <a:t>Cauchy ( 1789- 1857)</a:t>
              </a:r>
            </a:p>
          </p:txBody>
        </p:sp>
      </p:grpSp>
      <p:sp>
        <p:nvSpPr>
          <p:cNvPr id="12" name="Hình Chữ nhật 16" descr="OPL20U25GSXzBJYl68kk8uQGfFKzs7yb1M4KJWUiLk6ZEvGF+qCIPSnY57AbBFCvTWID07 2024 T9 CD 06565+K4lPs7H94VUqPe2XwIsfPRnrXQE//QTEXxb8/8N4CNc6FpgZahzpTjFhMzSA7T/nHJa11DE8Ng2TP3iAmRczFlmslSuUNOgUeb6yRvs0="/>
          <p:cNvSpPr/>
          <p:nvPr/>
        </p:nvSpPr>
        <p:spPr>
          <a:xfrm>
            <a:off x="2152650" y="265093"/>
            <a:ext cx="8077200" cy="1077218"/>
          </a:xfrm>
          <a:prstGeom prst="rect">
            <a:avLst/>
          </a:prstGeom>
          <a:noFill/>
          <a:ln>
            <a:noFill/>
          </a:ln>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defRPr/>
            </a:pPr>
            <a:r>
              <a:rPr lang="en-GB" sz="3200" b="1" dirty="0" err="1">
                <a:solidFill>
                  <a:srgbClr val="FFFF00"/>
                </a:solidFill>
                <a:latin typeface="Times New Roman" panose="02020603050405020304" pitchFamily="18" charset="0"/>
                <a:cs typeface="Times New Roman" panose="02020603050405020304" pitchFamily="18" charset="0"/>
              </a:rPr>
              <a:t>HOẠT</a:t>
            </a:r>
            <a:r>
              <a:rPr lang="en-GB" sz="3200" b="1" dirty="0">
                <a:solidFill>
                  <a:srgbClr val="FFFF00"/>
                </a:solidFill>
                <a:latin typeface="Times New Roman" panose="02020603050405020304" pitchFamily="18" charset="0"/>
                <a:cs typeface="Times New Roman" panose="02020603050405020304" pitchFamily="18" charset="0"/>
              </a:rPr>
              <a:t> </a:t>
            </a:r>
            <a:r>
              <a:rPr lang="en-GB" sz="3200" b="1" dirty="0" err="1">
                <a:solidFill>
                  <a:srgbClr val="FFFF00"/>
                </a:solidFill>
                <a:latin typeface="Times New Roman" panose="02020603050405020304" pitchFamily="18" charset="0"/>
                <a:cs typeface="Times New Roman" panose="02020603050405020304" pitchFamily="18" charset="0"/>
              </a:rPr>
              <a:t>ĐỘNG</a:t>
            </a:r>
            <a:r>
              <a:rPr lang="en-GB" sz="3200" b="1" dirty="0">
                <a:solidFill>
                  <a:srgbClr val="FFFF00"/>
                </a:solidFill>
                <a:latin typeface="Times New Roman" panose="02020603050405020304" pitchFamily="18" charset="0"/>
                <a:cs typeface="Times New Roman" panose="02020603050405020304" pitchFamily="18" charset="0"/>
              </a:rPr>
              <a:t> </a:t>
            </a:r>
          </a:p>
          <a:p>
            <a:pPr algn="ctr" defTabSz="457200">
              <a:defRPr/>
            </a:pPr>
            <a:r>
              <a:rPr lang="en-GB" sz="3200" b="1" dirty="0" err="1">
                <a:solidFill>
                  <a:srgbClr val="FFFF00"/>
                </a:solidFill>
                <a:latin typeface="Times New Roman" panose="02020603050405020304" pitchFamily="18" charset="0"/>
                <a:cs typeface="Times New Roman" panose="02020603050405020304" pitchFamily="18" charset="0"/>
              </a:rPr>
              <a:t>VẬN</a:t>
            </a:r>
            <a:r>
              <a:rPr lang="en-GB" sz="3200" b="1" dirty="0">
                <a:solidFill>
                  <a:srgbClr val="FFFF00"/>
                </a:solidFill>
                <a:latin typeface="Times New Roman" panose="02020603050405020304" pitchFamily="18" charset="0"/>
                <a:cs typeface="Times New Roman" panose="02020603050405020304" pitchFamily="18" charset="0"/>
              </a:rPr>
              <a:t> </a:t>
            </a:r>
            <a:r>
              <a:rPr lang="en-GB" sz="3200" b="1" dirty="0" err="1">
                <a:solidFill>
                  <a:srgbClr val="FFFF00"/>
                </a:solidFill>
                <a:latin typeface="Times New Roman" panose="02020603050405020304" pitchFamily="18" charset="0"/>
                <a:cs typeface="Times New Roman" panose="02020603050405020304" pitchFamily="18" charset="0"/>
              </a:rPr>
              <a:t>DỤNG</a:t>
            </a:r>
            <a:r>
              <a:rPr lang="en-GB" sz="3200" b="1" dirty="0">
                <a:solidFill>
                  <a:srgbClr val="FFFF00"/>
                </a:solidFill>
                <a:latin typeface="Times New Roman" panose="02020603050405020304" pitchFamily="18" charset="0"/>
                <a:cs typeface="Times New Roman" panose="02020603050405020304" pitchFamily="18" charset="0"/>
              </a:rPr>
              <a:t> </a:t>
            </a:r>
            <a:r>
              <a:rPr lang="en-GB" sz="3200" b="1" dirty="0" err="1">
                <a:solidFill>
                  <a:srgbClr val="FFFF00"/>
                </a:solidFill>
                <a:latin typeface="Times New Roman" panose="02020603050405020304" pitchFamily="18" charset="0"/>
                <a:cs typeface="Times New Roman" panose="02020603050405020304" pitchFamily="18" charset="0"/>
              </a:rPr>
              <a:t>VÀ</a:t>
            </a:r>
            <a:r>
              <a:rPr lang="en-GB" sz="3200" b="1" dirty="0">
                <a:solidFill>
                  <a:srgbClr val="FFFF00"/>
                </a:solidFill>
                <a:latin typeface="Times New Roman" panose="02020603050405020304" pitchFamily="18" charset="0"/>
                <a:cs typeface="Times New Roman" panose="02020603050405020304" pitchFamily="18" charset="0"/>
              </a:rPr>
              <a:t> </a:t>
            </a:r>
            <a:r>
              <a:rPr lang="en-GB" sz="3200" b="1" dirty="0" err="1">
                <a:solidFill>
                  <a:srgbClr val="FFFF00"/>
                </a:solidFill>
                <a:latin typeface="Times New Roman" panose="02020603050405020304" pitchFamily="18" charset="0"/>
                <a:cs typeface="Times New Roman" panose="02020603050405020304" pitchFamily="18" charset="0"/>
              </a:rPr>
              <a:t>TÌM</a:t>
            </a:r>
            <a:r>
              <a:rPr lang="en-GB" sz="3200" b="1" dirty="0">
                <a:solidFill>
                  <a:srgbClr val="FFFF00"/>
                </a:solidFill>
                <a:latin typeface="Times New Roman" panose="02020603050405020304" pitchFamily="18" charset="0"/>
                <a:cs typeface="Times New Roman" panose="02020603050405020304" pitchFamily="18" charset="0"/>
              </a:rPr>
              <a:t> </a:t>
            </a:r>
            <a:r>
              <a:rPr lang="en-GB" sz="3200" b="1" dirty="0" err="1">
                <a:solidFill>
                  <a:srgbClr val="FFFF00"/>
                </a:solidFill>
                <a:latin typeface="Times New Roman" panose="02020603050405020304" pitchFamily="18" charset="0"/>
                <a:cs typeface="Times New Roman" panose="02020603050405020304" pitchFamily="18" charset="0"/>
              </a:rPr>
              <a:t>TÒI</a:t>
            </a:r>
            <a:r>
              <a:rPr lang="en-GB" sz="3200" b="1" dirty="0">
                <a:solidFill>
                  <a:srgbClr val="FFFF00"/>
                </a:solidFill>
                <a:latin typeface="Times New Roman" panose="02020603050405020304" pitchFamily="18" charset="0"/>
                <a:cs typeface="Times New Roman" panose="02020603050405020304" pitchFamily="18" charset="0"/>
              </a:rPr>
              <a:t> </a:t>
            </a:r>
            <a:r>
              <a:rPr lang="en-GB" sz="3200" b="1" dirty="0" err="1">
                <a:solidFill>
                  <a:srgbClr val="FFFF00"/>
                </a:solidFill>
                <a:latin typeface="Times New Roman" panose="02020603050405020304" pitchFamily="18" charset="0"/>
                <a:cs typeface="Times New Roman" panose="02020603050405020304" pitchFamily="18" charset="0"/>
              </a:rPr>
              <a:t>MỞ</a:t>
            </a:r>
            <a:r>
              <a:rPr lang="en-GB" sz="3200" b="1" dirty="0">
                <a:solidFill>
                  <a:srgbClr val="FFFF00"/>
                </a:solidFill>
                <a:latin typeface="Times New Roman" panose="02020603050405020304" pitchFamily="18" charset="0"/>
                <a:cs typeface="Times New Roman" panose="02020603050405020304" pitchFamily="18" charset="0"/>
              </a:rPr>
              <a:t> </a:t>
            </a:r>
            <a:r>
              <a:rPr lang="en-GB" sz="3200" b="1" dirty="0" err="1">
                <a:solidFill>
                  <a:srgbClr val="FFFF00"/>
                </a:solidFill>
                <a:latin typeface="Times New Roman" panose="02020603050405020304" pitchFamily="18" charset="0"/>
                <a:cs typeface="Times New Roman" panose="02020603050405020304" pitchFamily="18" charset="0"/>
              </a:rPr>
              <a:t>RỘNG</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716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fade">
                                      <p:cBhvr>
                                        <p:cTn id="7" dur="1000"/>
                                        <p:tgtEl>
                                          <p:spTgt spid="28680"/>
                                        </p:tgtEl>
                                      </p:cBhvr>
                                    </p:animEffect>
                                    <p:anim calcmode="lin" valueType="num">
                                      <p:cBhvr>
                                        <p:cTn id="8" dur="1000" fill="hold"/>
                                        <p:tgtEl>
                                          <p:spTgt spid="28680"/>
                                        </p:tgtEl>
                                        <p:attrNameLst>
                                          <p:attrName>ppt_x</p:attrName>
                                        </p:attrNameLst>
                                      </p:cBhvr>
                                      <p:tavLst>
                                        <p:tav tm="0">
                                          <p:val>
                                            <p:strVal val="#ppt_x"/>
                                          </p:val>
                                        </p:tav>
                                        <p:tav tm="100000">
                                          <p:val>
                                            <p:strVal val="#ppt_x"/>
                                          </p:val>
                                        </p:tav>
                                      </p:tavLst>
                                    </p:anim>
                                    <p:anim calcmode="lin" valueType="num">
                                      <p:cBhvr>
                                        <p:cTn id="9" dur="1000" fill="hold"/>
                                        <p:tgtEl>
                                          <p:spTgt spid="286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8677"/>
                                        </p:tgtEl>
                                        <p:attrNameLst>
                                          <p:attrName>style.visibility</p:attrName>
                                        </p:attrNameLst>
                                      </p:cBhvr>
                                      <p:to>
                                        <p:strVal val="visible"/>
                                      </p:to>
                                    </p:set>
                                    <p:animEffect transition="in" filter="circle(in)">
                                      <p:cBhvr>
                                        <p:cTn id="14"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7543587" y="-989008"/>
            <a:ext cx="5837648" cy="7970818"/>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145394" y="811536"/>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 name="Rectangle 5" descr="OPL20U25GSXzBJYl68kk8uQGfFKzs7yb1M4KJWUiLk6ZEvGF+qCIPSnY57AbBFCvTWID07 2024 T9 CD 06565+K4lPs7H94VUqPe2XwIsfPRnrXQE//QTEXxb8/8N4CNc6FpgZahzpTjFhMzSA7T/nHJa11DE8Ng2TP3iAmRczFlmslSuUNOgUeb6yRvs0="/>
          <p:cNvSpPr/>
          <p:nvPr/>
        </p:nvSpPr>
        <p:spPr>
          <a:xfrm>
            <a:off x="1" y="2427263"/>
            <a:ext cx="9448800" cy="2462213"/>
          </a:xfrm>
          <a:prstGeom prst="rect">
            <a:avLst/>
          </a:prstGeom>
        </p:spPr>
        <p:txBody>
          <a:bodyPr wrap="square">
            <a:spAutoFit/>
          </a:bodyPr>
          <a:lstStyle/>
          <a:p>
            <a:pPr lvl="0" algn="just">
              <a:spcBef>
                <a:spcPts val="300"/>
              </a:spcBef>
              <a:spcAft>
                <a:spcPts val="300"/>
              </a:spcAft>
            </a:pPr>
            <a:r>
              <a:rPr lang="nl-NL" sz="3600" dirty="0">
                <a:solidFill>
                  <a:schemeClr val="bg1"/>
                </a:solidFill>
                <a:latin typeface="Times New Roman" panose="02020603050405020304" pitchFamily="18" charset="0"/>
                <a:ea typeface="Times New Roman" panose="02020603050405020304" pitchFamily="18" charset="0"/>
              </a:rPr>
              <a:t>- Học thuộc kĩ các tính chất liên hệ giữa thứ tự đối với phép cộng, phép nhân.</a:t>
            </a:r>
            <a:endParaRPr lang="en-US" sz="3600" dirty="0">
              <a:solidFill>
                <a:schemeClr val="bg1"/>
              </a:solidFill>
              <a:latin typeface="Times New Roman" panose="02020603050405020304" pitchFamily="18" charset="0"/>
              <a:ea typeface="Times New Roman" panose="02020603050405020304" pitchFamily="18" charset="0"/>
            </a:endParaRPr>
          </a:p>
          <a:p>
            <a:pPr lvl="0" algn="just">
              <a:spcBef>
                <a:spcPts val="300"/>
              </a:spcBef>
              <a:spcAft>
                <a:spcPts val="300"/>
              </a:spcAft>
            </a:pPr>
            <a:r>
              <a:rPr lang="vi-VN" sz="3600" dirty="0">
                <a:solidFill>
                  <a:schemeClr val="bg1"/>
                </a:solidFill>
                <a:latin typeface="Times New Roman" panose="02020603050405020304" pitchFamily="18" charset="0"/>
                <a:ea typeface="Times New Roman" panose="02020603050405020304" pitchFamily="18" charset="0"/>
              </a:rPr>
              <a:t>- Xem lại các ví dụ.</a:t>
            </a:r>
            <a:endParaRPr lang="en-US" sz="3600" dirty="0">
              <a:solidFill>
                <a:schemeClr val="bg1"/>
              </a:solidFill>
              <a:latin typeface="Times New Roman" panose="02020603050405020304" pitchFamily="18" charset="0"/>
              <a:ea typeface="Times New Roman" panose="02020603050405020304" pitchFamily="18" charset="0"/>
            </a:endParaRPr>
          </a:p>
          <a:p>
            <a:pPr lvl="0" algn="just">
              <a:spcBef>
                <a:spcPts val="300"/>
              </a:spcBef>
              <a:spcAft>
                <a:spcPts val="300"/>
              </a:spcAft>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Làm</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bài</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tập</a:t>
            </a:r>
            <a:r>
              <a:rPr lang="en-US" sz="3600" dirty="0">
                <a:solidFill>
                  <a:schemeClr val="bg1"/>
                </a:solidFill>
                <a:latin typeface="Times New Roman" panose="02020603050405020304" pitchFamily="18" charset="0"/>
                <a:ea typeface="Times New Roman" panose="02020603050405020304" pitchFamily="18" charset="0"/>
              </a:rPr>
              <a:t> 1,2,3 (SGK- t33)</a:t>
            </a:r>
          </a:p>
        </p:txBody>
      </p:sp>
      <p:sp>
        <p:nvSpPr>
          <p:cNvPr id="10" name="Rectangle 9" descr="OPL20U25GSXzBJYl68kk8uQGfFKzs7yb1M4KJWUiLk6ZEvGF+qCIPSnY57AbBFCvTWID07 2024 T9 CD 06565+K4lPs7H94VUqPe2XwIsfPRnrXQE//QTEXxb8/8N4CNc6FpgZahzpTjFhMzSA7T/nHJa11DE8Ng2TP3iAmRczFlmslSuUNOgUeb6yRvs0="/>
          <p:cNvSpPr/>
          <p:nvPr/>
        </p:nvSpPr>
        <p:spPr>
          <a:xfrm>
            <a:off x="3048000" y="2574920"/>
            <a:ext cx="6096000" cy="369332"/>
          </a:xfrm>
          <a:prstGeom prst="rect">
            <a:avLst/>
          </a:prstGeom>
        </p:spPr>
        <p:txBody>
          <a:bodyPr>
            <a:spAutoFit/>
          </a:bodyPr>
          <a:lstStyle/>
          <a:p>
            <a:pPr>
              <a:spcBef>
                <a:spcPts val="300"/>
              </a:spcBef>
              <a:spcAft>
                <a:spcPts val="300"/>
              </a:spcAft>
            </a:pPr>
            <a:r>
              <a:rPr lang="en-US" dirty="0">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858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473" y="-672150"/>
            <a:ext cx="4763527" cy="4041315"/>
          </a:xfrm>
          <a:prstGeom prst="rect">
            <a:avLst/>
          </a:prstGeom>
        </p:spPr>
      </p:pic>
      <p:sp>
        <p:nvSpPr>
          <p:cNvPr id="5" name="文本框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1916794" y="1348507"/>
            <a:ext cx="82225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kumimoji="0" lang="zh-CN" altLang="en-US"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187"/>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7" y="1339090"/>
            <a:ext cx="11110293" cy="854075"/>
          </a:xfrm>
        </p:spPr>
        <p:txBody>
          <a:bodyPr>
            <a:noAutofit/>
          </a:bodyPr>
          <a:lstStyle/>
          <a:p>
            <a:pPr algn="ctr">
              <a:lnSpc>
                <a:spcPct val="115000"/>
              </a:lnSpc>
              <a:spcBef>
                <a:spcPts val="300"/>
              </a:spcBef>
              <a:spcAft>
                <a:spcPts val="300"/>
              </a:spcAft>
            </a:pPr>
            <a:r>
              <a:rPr 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CHƯƠNG II: BẤT ĐẲNG THỨC.</a:t>
            </a:r>
            <a:br>
              <a:rPr lang="en-US" sz="3600" dirty="0">
                <a:solidFill>
                  <a:srgbClr val="FFFF00"/>
                </a:solidFill>
                <a:latin typeface="Times New Roman" panose="02020603050405020304" pitchFamily="18" charset="0"/>
                <a:ea typeface="Times New Roman" panose="02020603050405020304" pitchFamily="18" charset="0"/>
              </a:rPr>
            </a:br>
            <a:r>
              <a:rPr 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BẤT PHƯƠNG TRÌNH BẬC NHẤT 1 ẨN</a:t>
            </a:r>
            <a:br>
              <a:rPr lang="en-US" sz="3600" dirty="0">
                <a:solidFill>
                  <a:srgbClr val="FFFF00"/>
                </a:solidFill>
                <a:latin typeface="Times New Roman" panose="02020603050405020304" pitchFamily="18" charset="0"/>
                <a:ea typeface="Times New Roman" panose="02020603050405020304" pitchFamily="18" charset="0"/>
              </a:rPr>
            </a:br>
            <a:r>
              <a:rPr lang="en-US" sz="3600" b="1" dirty="0" err="1">
                <a:solidFill>
                  <a:srgbClr val="FFFF00"/>
                </a:solidFill>
                <a:latin typeface="Times New Roman" panose="02020603050405020304" pitchFamily="18" charset="0"/>
                <a:ea typeface="Times New Roman" panose="02020603050405020304" pitchFamily="18" charset="0"/>
              </a:rPr>
              <a:t>Bài</a:t>
            </a:r>
            <a:r>
              <a:rPr lang="en-US" sz="3600" b="1" dirty="0">
                <a:solidFill>
                  <a:srgbClr val="FFFF00"/>
                </a:solidFill>
                <a:latin typeface="Times New Roman" panose="02020603050405020304" pitchFamily="18" charset="0"/>
                <a:ea typeface="Times New Roman" panose="02020603050405020304" pitchFamily="18" charset="0"/>
              </a:rPr>
              <a:t> 1: BẤT ĐẲNG THỨC</a:t>
            </a:r>
            <a:endParaRPr lang="en-US" sz="3600" dirty="0">
              <a:solidFill>
                <a:srgbClr val="FFFF00"/>
              </a:solidFill>
            </a:endParaRPr>
          </a:p>
        </p:txBody>
      </p:sp>
      <p:sp>
        <p:nvSpPr>
          <p:cNvPr id="3" name="Content Placeholde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211001" y="2706844"/>
            <a:ext cx="1393963" cy="531063"/>
          </a:xfrm>
        </p:spPr>
        <p:txBody>
          <a:bodyPr>
            <a:normAutofit/>
          </a:bodyPr>
          <a:lstStyle/>
          <a:p>
            <a:pPr marL="0" indent="0" algn="ctr">
              <a:buNone/>
            </a:pPr>
            <a:r>
              <a:rPr lang="en-US" b="1" dirty="0">
                <a:solidFill>
                  <a:srgbClr val="FFFF00"/>
                </a:solidFill>
                <a:latin typeface="Times New Roman" panose="02020603050405020304" pitchFamily="18" charset="0"/>
                <a:cs typeface="Times New Roman" panose="02020603050405020304" pitchFamily="18" charset="0"/>
              </a:rPr>
              <a:t>(</a:t>
            </a:r>
            <a:r>
              <a:rPr lang="en-US" b="1" dirty="0" err="1">
                <a:solidFill>
                  <a:srgbClr val="FFFF00"/>
                </a:solidFill>
                <a:latin typeface="Times New Roman" panose="02020603050405020304" pitchFamily="18" charset="0"/>
                <a:cs typeface="Times New Roman" panose="02020603050405020304" pitchFamily="18" charset="0"/>
              </a:rPr>
              <a:t>Tiết</a:t>
            </a:r>
            <a:r>
              <a:rPr lang="en-US" b="1" dirty="0">
                <a:solidFill>
                  <a:srgbClr val="FFFF00"/>
                </a:solidFill>
                <a:latin typeface="Times New Roman" panose="02020603050405020304" pitchFamily="18" charset="0"/>
                <a:cs typeface="Times New Roman" panose="02020603050405020304" pitchFamily="18" charset="0"/>
              </a:rPr>
              <a:t> 2)</a:t>
            </a:r>
            <a:endPar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pic>
        <p:nvPicPr>
          <p:cNvPr id="4" name="Google Shape;54;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pic>
        <p:nvPicPr>
          <p:cNvPr id="5" name="Google Shape;53;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436249" y="3067771"/>
            <a:ext cx="3194131" cy="3194131"/>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0790">
            <a:off x="8697815" y="4126106"/>
            <a:ext cx="1488402" cy="1488402"/>
          </a:xfrm>
          <a:prstGeom prst="rect">
            <a:avLst/>
          </a:prstGeom>
        </p:spPr>
      </p:pic>
    </p:spTree>
    <p:extLst>
      <p:ext uri="{BB962C8B-B14F-4D97-AF65-F5344CB8AC3E}">
        <p14:creationId xmlns:p14="http://schemas.microsoft.com/office/powerpoint/2010/main" val="3696891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3873281" y="231249"/>
            <a:ext cx="4236304" cy="4953000"/>
          </a:xfrm>
          <a:prstGeom prst="rect">
            <a:avLst/>
          </a:prstGeom>
          <a:noFill/>
        </p:spPr>
      </p:pic>
      <p:sp>
        <p:nvSpPr>
          <p:cNvPr id="10" name="Hình chữ nhật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834927" y="5478360"/>
            <a:ext cx="6677404"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a:ea typeface="+mn-ea"/>
                <a:cs typeface="+mn-cs"/>
              </a:rPr>
              <a:t>CÁC HOẠT ĐỘNG</a:t>
            </a:r>
            <a:endParaRPr kumimoji="0" lang="vi-VN"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Arial" panose="020B0604020202020204" pitchFamily="34" charset="0"/>
              <a:ea typeface="+mn-ea"/>
              <a:cs typeface="+mn-cs"/>
            </a:endParaRPr>
          </a:p>
        </p:txBody>
      </p:sp>
      <p:grpSp>
        <p:nvGrpSpPr>
          <p:cNvPr id="12" name="Nhóm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774378" y="1423682"/>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5"/>
              <a:ext cx="15520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Mở</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đầu</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3" name="Nhóm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5991434" y="440483"/>
            <a:ext cx="3028823" cy="1415771"/>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077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Hình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thành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kiến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thức</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5" name="Nhóm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8635942" y="1497829"/>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Luyện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tập</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sp>
        <p:nvSpPr>
          <p:cNvPr id="16" name="Google Shape;162;p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nvGrpSpPr>
          <p:cNvPr id="14" name="Nhóm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566991" y="3237704"/>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584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dụng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grpSp>
    </p:spTree>
    <p:extLst>
      <p:ext uri="{BB962C8B-B14F-4D97-AF65-F5344CB8AC3E}">
        <p14:creationId xmlns:p14="http://schemas.microsoft.com/office/powerpoint/2010/main" val="305540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999A4E5-A243-DFE6-12E4-A3A0B1068507}"/>
              </a:ext>
            </a:extLst>
          </p:cNvPr>
          <p:cNvCxnSpPr>
            <a:cxnSpLocks/>
            <a:endCxn id="29" idx="3"/>
          </p:cNvCxnSpPr>
          <p:nvPr/>
        </p:nvCxnSpPr>
        <p:spPr>
          <a:xfrm>
            <a:off x="6266624" y="3201722"/>
            <a:ext cx="4894385" cy="31277"/>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55ACC63-ED4D-E9EA-055F-7350F4D3DAC3}"/>
              </a:ext>
            </a:extLst>
          </p:cNvPr>
          <p:cNvCxnSpPr>
            <a:cxnSpLocks/>
          </p:cNvCxnSpPr>
          <p:nvPr/>
        </p:nvCxnSpPr>
        <p:spPr>
          <a:xfrm>
            <a:off x="1643271" y="2160397"/>
            <a:ext cx="4429048"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2A7B395-02D6-D52D-5BE4-52664FE113B5}"/>
              </a:ext>
            </a:extLst>
          </p:cNvPr>
          <p:cNvCxnSpPr>
            <a:cxnSpLocks/>
          </p:cNvCxnSpPr>
          <p:nvPr/>
        </p:nvCxnSpPr>
        <p:spPr>
          <a:xfrm>
            <a:off x="1948070" y="4630775"/>
            <a:ext cx="411147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CBA85D5-8ABA-5858-AE75-D5F13868CB9A}"/>
              </a:ext>
            </a:extLst>
          </p:cNvPr>
          <p:cNvSpPr/>
          <p:nvPr/>
        </p:nvSpPr>
        <p:spPr>
          <a:xfrm>
            <a:off x="6011536" y="1116688"/>
            <a:ext cx="195432"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80EFB2E-33A0-E7A3-E43E-8FB31706D493}"/>
              </a:ext>
            </a:extLst>
          </p:cNvPr>
          <p:cNvGrpSpPr/>
          <p:nvPr/>
        </p:nvGrpSpPr>
        <p:grpSpPr>
          <a:xfrm>
            <a:off x="5896108" y="1987014"/>
            <a:ext cx="399784" cy="399784"/>
            <a:chOff x="5896108" y="4064132"/>
            <a:chExt cx="399784" cy="399784"/>
          </a:xfrm>
        </p:grpSpPr>
        <p:sp>
          <p:nvSpPr>
            <p:cNvPr id="16" name="Oval 15">
              <a:extLst>
                <a:ext uri="{FF2B5EF4-FFF2-40B4-BE49-F238E27FC236}">
                  <a16:creationId xmlns:a16="http://schemas.microsoft.com/office/drawing/2014/main" id="{32F8ECA9-BC52-E60F-E96A-B44B1120C0F1}"/>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6EC3D8-4064-59B1-AB97-906A3B9749FE}"/>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380733C-1240-691D-A03A-1587D8850BC5}"/>
              </a:ext>
            </a:extLst>
          </p:cNvPr>
          <p:cNvGrpSpPr/>
          <p:nvPr/>
        </p:nvGrpSpPr>
        <p:grpSpPr>
          <a:xfrm>
            <a:off x="5896108" y="3029728"/>
            <a:ext cx="399784" cy="399784"/>
            <a:chOff x="5896108" y="5817086"/>
            <a:chExt cx="399784" cy="399784"/>
          </a:xfrm>
        </p:grpSpPr>
        <p:sp>
          <p:nvSpPr>
            <p:cNvPr id="19" name="Oval 18">
              <a:extLst>
                <a:ext uri="{FF2B5EF4-FFF2-40B4-BE49-F238E27FC236}">
                  <a16:creationId xmlns:a16="http://schemas.microsoft.com/office/drawing/2014/main" id="{4EA8C85F-CEED-E5BF-DD93-C9102284D9AD}"/>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4EA1BB-9D98-23F5-AFB5-643BA51CF008}"/>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C1360ED-4632-BEFA-4A48-B77224BAB924}"/>
              </a:ext>
            </a:extLst>
          </p:cNvPr>
          <p:cNvSpPr txBox="1"/>
          <p:nvPr/>
        </p:nvSpPr>
        <p:spPr>
          <a:xfrm>
            <a:off x="4929208" y="141524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01</a:t>
            </a:r>
            <a:endParaRPr lang="en-US" sz="4400" b="1" dirty="0">
              <a:solidFill>
                <a:srgbClr val="FFFF00"/>
              </a:solidFill>
              <a:latin typeface="Agency FB" panose="020B0503020202020204" pitchFamily="34" charset="0"/>
            </a:endParaRPr>
          </a:p>
        </p:txBody>
      </p:sp>
      <p:sp>
        <p:nvSpPr>
          <p:cNvPr id="22" name="TextBox 2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146AC5B-9FF7-9652-C60D-2224CF1A734B}"/>
              </a:ext>
            </a:extLst>
          </p:cNvPr>
          <p:cNvSpPr txBox="1"/>
          <p:nvPr/>
        </p:nvSpPr>
        <p:spPr>
          <a:xfrm>
            <a:off x="4984845" y="3811980"/>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03</a:t>
            </a:r>
            <a:endParaRPr lang="en-US" sz="4400" b="1" dirty="0">
              <a:solidFill>
                <a:srgbClr val="FFFF00"/>
              </a:solidFill>
              <a:latin typeface="Agency FB" panose="020B0503020202020204" pitchFamily="34" charset="0"/>
            </a:endParaRPr>
          </a:p>
        </p:txBody>
      </p:sp>
      <p:sp>
        <p:nvSpPr>
          <p:cNvPr id="23" name="TextBox 2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7DC6385-D9BA-36A7-4325-F97E5AA57045}"/>
              </a:ext>
            </a:extLst>
          </p:cNvPr>
          <p:cNvSpPr txBox="1"/>
          <p:nvPr/>
        </p:nvSpPr>
        <p:spPr>
          <a:xfrm>
            <a:off x="6144859" y="246243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02</a:t>
            </a:r>
            <a:endParaRPr lang="en-US" sz="4400" b="1" dirty="0">
              <a:solidFill>
                <a:srgbClr val="FFFF00"/>
              </a:solidFill>
              <a:latin typeface="Agency FB" panose="020B0503020202020204" pitchFamily="34" charset="0"/>
            </a:endParaRPr>
          </a:p>
        </p:txBody>
      </p:sp>
      <p:sp>
        <p:nvSpPr>
          <p:cNvPr id="24" name="TextBox 2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CC3F27E-2B9E-506A-A052-C31AE7789F15}"/>
              </a:ext>
            </a:extLst>
          </p:cNvPr>
          <p:cNvSpPr txBox="1"/>
          <p:nvPr/>
        </p:nvSpPr>
        <p:spPr>
          <a:xfrm>
            <a:off x="1643271" y="1538351"/>
            <a:ext cx="3669442" cy="553998"/>
          </a:xfrm>
          <a:prstGeom prst="rect">
            <a:avLst/>
          </a:prstGeom>
          <a:noFill/>
        </p:spPr>
        <p:txBody>
          <a:bodyPr wrap="square" rtlCol="0">
            <a:spAutoFit/>
          </a:bodyPr>
          <a:lstStyle/>
          <a:p>
            <a:pPr algn="just"/>
            <a:r>
              <a:rPr lang="pt-BR" sz="3000" dirty="0">
                <a:solidFill>
                  <a:srgbClr val="FFFF00"/>
                </a:solidFill>
                <a:latin typeface="Times New Roman" panose="02020603050405020304" pitchFamily="18" charset="0"/>
                <a:cs typeface="Times New Roman" panose="02020603050405020304" pitchFamily="18" charset="0"/>
              </a:rPr>
              <a:t>Khởi động</a:t>
            </a:r>
            <a:endParaRPr lang="en-US" sz="30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336282-F778-62CF-7A6D-4E41AF3BF946}"/>
              </a:ext>
            </a:extLst>
          </p:cNvPr>
          <p:cNvSpPr txBox="1"/>
          <p:nvPr/>
        </p:nvSpPr>
        <p:spPr>
          <a:xfrm>
            <a:off x="3366778" y="3895612"/>
            <a:ext cx="1967140" cy="584775"/>
          </a:xfrm>
          <a:prstGeom prst="rect">
            <a:avLst/>
          </a:prstGeom>
          <a:noFill/>
        </p:spPr>
        <p:txBody>
          <a:bodyPr wrap="square" rtlCol="0">
            <a:spAutoFit/>
          </a:bodyPr>
          <a:lstStyle/>
          <a:p>
            <a:pPr lvl="0"/>
            <a:r>
              <a:rPr lang="en-US" sz="3200" dirty="0" err="1">
                <a:solidFill>
                  <a:srgbClr val="FFFF00"/>
                </a:solidFill>
                <a:latin typeface="Times New Roman" panose="02020603050405020304" pitchFamily="18" charset="0"/>
                <a:cs typeface="Times New Roman" panose="02020603050405020304" pitchFamily="18" charset="0"/>
              </a:rPr>
              <a:t>Luyện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tập</a:t>
            </a:r>
            <a:endParaRPr lang="en-US" sz="3200" dirty="0">
              <a:solidFill>
                <a:srgbClr val="FFFF00"/>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A2A86135-4389-B6B3-D45C-C792018BFB88}"/>
              </a:ext>
            </a:extLst>
          </p:cNvPr>
          <p:cNvGrpSpPr/>
          <p:nvPr/>
        </p:nvGrpSpPr>
        <p:grpSpPr>
          <a:xfrm>
            <a:off x="5896587" y="4430883"/>
            <a:ext cx="399784" cy="399784"/>
            <a:chOff x="5896108" y="4064132"/>
            <a:chExt cx="399784" cy="399784"/>
          </a:xfrm>
        </p:grpSpPr>
        <p:sp>
          <p:nvSpPr>
            <p:cNvPr id="27" name="Oval 26">
              <a:extLst>
                <a:ext uri="{FF2B5EF4-FFF2-40B4-BE49-F238E27FC236}">
                  <a16:creationId xmlns:a16="http://schemas.microsoft.com/office/drawing/2014/main" id="{389222DE-B8FA-0905-99C7-3B138A4F5135}"/>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774FAB-7DC0-30BF-8874-EF77D2A43BA8}"/>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A2C01F8-8AE2-B236-27A2-6D1FCD8557F9}"/>
              </a:ext>
            </a:extLst>
          </p:cNvPr>
          <p:cNvSpPr/>
          <p:nvPr/>
        </p:nvSpPr>
        <p:spPr>
          <a:xfrm>
            <a:off x="7162877" y="2609751"/>
            <a:ext cx="3998132" cy="1246495"/>
          </a:xfrm>
          <a:prstGeom prst="rect">
            <a:avLst/>
          </a:prstGeom>
        </p:spPr>
        <p:txBody>
          <a:bodyPr wrap="square">
            <a:spAutoFit/>
          </a:bodyPr>
          <a:lstStyle/>
          <a:p>
            <a:pPr lvl="0"/>
            <a:endParaRPr lang="en-US" sz="3000" dirty="0">
              <a:solidFill>
                <a:srgbClr val="FFFF00"/>
              </a:solidFill>
              <a:latin typeface="Times New Roman" panose="02020603050405020304" pitchFamily="18" charset="0"/>
              <a:cs typeface="Times New Roman" panose="02020603050405020304" pitchFamily="18" charset="0"/>
            </a:endParaRPr>
          </a:p>
          <a:p>
            <a:pPr lvl="0">
              <a:spcBef>
                <a:spcPts val="1800"/>
              </a:spcBef>
            </a:pPr>
            <a:r>
              <a:rPr lang="en-US" sz="3000" dirty="0" err="1">
                <a:solidFill>
                  <a:srgbClr val="FFFF00"/>
                </a:solidFill>
                <a:latin typeface="Times New Roman" panose="02020603050405020304" pitchFamily="18" charset="0"/>
                <a:cs typeface="Times New Roman" panose="02020603050405020304" pitchFamily="18" charset="0"/>
              </a:rPr>
              <a:t>Hình</a:t>
            </a:r>
            <a:r>
              <a:rPr lang="en-US" sz="3000" dirty="0">
                <a:solidFill>
                  <a:srgbClr val="FFFF00"/>
                </a:solidFill>
                <a:latin typeface="Times New Roman" panose="02020603050405020304" pitchFamily="18" charset="0"/>
                <a:cs typeface="Times New Roman" panose="02020603050405020304" pitchFamily="18" charset="0"/>
              </a:rPr>
              <a:t> </a:t>
            </a:r>
            <a:r>
              <a:rPr lang="en-US" sz="3000" dirty="0" err="1">
                <a:solidFill>
                  <a:srgbClr val="FFFF00"/>
                </a:solidFill>
                <a:latin typeface="Times New Roman" panose="02020603050405020304" pitchFamily="18" charset="0"/>
                <a:cs typeface="Times New Roman" panose="02020603050405020304" pitchFamily="18" charset="0"/>
              </a:rPr>
              <a:t>thành</a:t>
            </a:r>
            <a:r>
              <a:rPr lang="en-US" sz="3000" dirty="0">
                <a:solidFill>
                  <a:srgbClr val="FFFF00"/>
                </a:solidFill>
                <a:latin typeface="Times New Roman" panose="02020603050405020304" pitchFamily="18" charset="0"/>
                <a:cs typeface="Times New Roman" panose="02020603050405020304" pitchFamily="18" charset="0"/>
              </a:rPr>
              <a:t> </a:t>
            </a:r>
            <a:r>
              <a:rPr lang="en-US" sz="3000" dirty="0" err="1">
                <a:solidFill>
                  <a:srgbClr val="FFFF00"/>
                </a:solidFill>
                <a:latin typeface="Times New Roman" panose="02020603050405020304" pitchFamily="18" charset="0"/>
                <a:cs typeface="Times New Roman" panose="02020603050405020304" pitchFamily="18" charset="0"/>
              </a:rPr>
              <a:t>kiến</a:t>
            </a:r>
            <a:r>
              <a:rPr lang="en-US" sz="3000" dirty="0">
                <a:solidFill>
                  <a:srgbClr val="FFFF00"/>
                </a:solidFill>
                <a:latin typeface="Times New Roman" panose="02020603050405020304" pitchFamily="18" charset="0"/>
                <a:cs typeface="Times New Roman" panose="02020603050405020304" pitchFamily="18" charset="0"/>
              </a:rPr>
              <a:t> </a:t>
            </a:r>
            <a:r>
              <a:rPr lang="en-US" sz="3000" dirty="0" err="1">
                <a:solidFill>
                  <a:srgbClr val="FFFF00"/>
                </a:solidFill>
                <a:latin typeface="Times New Roman" panose="02020603050405020304" pitchFamily="18" charset="0"/>
                <a:cs typeface="Times New Roman" panose="02020603050405020304" pitchFamily="18" charset="0"/>
              </a:rPr>
              <a:t>thức</a:t>
            </a:r>
            <a:endParaRPr lang="en-US" sz="3000" dirty="0">
              <a:solidFill>
                <a:srgbClr val="FFFF00"/>
              </a:solidFill>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9B24E04F-D5D6-70D6-45AE-D1CFCFBE8867}"/>
              </a:ext>
            </a:extLst>
          </p:cNvPr>
          <p:cNvCxnSpPr>
            <a:cxnSpLocks/>
          </p:cNvCxnSpPr>
          <p:nvPr/>
        </p:nvCxnSpPr>
        <p:spPr>
          <a:xfrm>
            <a:off x="6096000" y="1206641"/>
            <a:ext cx="0" cy="5611602"/>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053C84-2CAE-9092-30C3-4BB0D1E5F081}"/>
              </a:ext>
            </a:extLst>
          </p:cNvPr>
          <p:cNvCxnSpPr>
            <a:cxnSpLocks/>
          </p:cNvCxnSpPr>
          <p:nvPr/>
        </p:nvCxnSpPr>
        <p:spPr>
          <a:xfrm flipV="1">
            <a:off x="6089376" y="5910352"/>
            <a:ext cx="4114799" cy="2934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EE7CF08-FF75-738C-2C7D-C87DD8EABD30}"/>
              </a:ext>
            </a:extLst>
          </p:cNvPr>
          <p:cNvGrpSpPr/>
          <p:nvPr/>
        </p:nvGrpSpPr>
        <p:grpSpPr>
          <a:xfrm>
            <a:off x="5889484" y="5739802"/>
            <a:ext cx="399784" cy="399784"/>
            <a:chOff x="5896108" y="5817086"/>
            <a:chExt cx="399784" cy="399784"/>
          </a:xfrm>
        </p:grpSpPr>
        <p:sp>
          <p:nvSpPr>
            <p:cNvPr id="37" name="Oval 36">
              <a:extLst>
                <a:ext uri="{FF2B5EF4-FFF2-40B4-BE49-F238E27FC236}">
                  <a16:creationId xmlns:a16="http://schemas.microsoft.com/office/drawing/2014/main" id="{9D7CC4CF-A45E-F986-37B2-414660A8B53C}"/>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A7E1C4-34C4-80F7-D8BC-6D4419381991}"/>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C0555476-C589-E22F-6BD1-65FFE32E3C2C}"/>
              </a:ext>
            </a:extLst>
          </p:cNvPr>
          <p:cNvSpPr txBox="1"/>
          <p:nvPr/>
        </p:nvSpPr>
        <p:spPr>
          <a:xfrm>
            <a:off x="6138235" y="5172505"/>
            <a:ext cx="1188715" cy="769441"/>
          </a:xfrm>
          <a:prstGeom prst="rect">
            <a:avLst/>
          </a:prstGeom>
          <a:noFill/>
        </p:spPr>
        <p:txBody>
          <a:bodyPr wrap="square" rtlCol="0">
            <a:spAutoFit/>
          </a:bodyPr>
          <a:lstStyle/>
          <a:p>
            <a:pPr algn="ctr"/>
            <a:r>
              <a:rPr lang="vi-VN" sz="4400" b="1">
                <a:solidFill>
                  <a:srgbClr val="FFFF00"/>
                </a:solidFill>
                <a:latin typeface="Agency FB" panose="020B0503020202020204" pitchFamily="34" charset="0"/>
              </a:rPr>
              <a:t>0</a:t>
            </a:r>
            <a:r>
              <a:rPr lang="en-US" sz="4400" b="1">
                <a:solidFill>
                  <a:srgbClr val="FFFF00"/>
                </a:solidFill>
                <a:latin typeface="Agency FB" panose="020B0503020202020204" pitchFamily="34" charset="0"/>
              </a:rPr>
              <a:t>4</a:t>
            </a:r>
            <a:endParaRPr lang="en-US" sz="4400" b="1" dirty="0">
              <a:solidFill>
                <a:srgbClr val="FFFF00"/>
              </a:solidFill>
              <a:latin typeface="Agency FB" panose="020B0503020202020204" pitchFamily="34" charset="0"/>
            </a:endParaRPr>
          </a:p>
        </p:txBody>
      </p:sp>
      <p:sp>
        <p:nvSpPr>
          <p:cNvPr id="40" name="Rectangle 39">
            <a:extLst>
              <a:ext uri="{FF2B5EF4-FFF2-40B4-BE49-F238E27FC236}">
                <a16:creationId xmlns:a16="http://schemas.microsoft.com/office/drawing/2014/main" id="{79320571-B8DF-5096-444D-94A0460A13EF}"/>
              </a:ext>
            </a:extLst>
          </p:cNvPr>
          <p:cNvSpPr/>
          <p:nvPr/>
        </p:nvSpPr>
        <p:spPr>
          <a:xfrm>
            <a:off x="7052074" y="5325577"/>
            <a:ext cx="2052166" cy="584775"/>
          </a:xfrm>
          <a:prstGeom prst="rect">
            <a:avLst/>
          </a:prstGeom>
        </p:spPr>
        <p:txBody>
          <a:bodyPr wrap="square">
            <a:spAutoFit/>
          </a:bodyPr>
          <a:lstStyle/>
          <a:p>
            <a:pPr lvl="0"/>
            <a:r>
              <a:rPr lang="en-US" sz="3200" dirty="0" err="1">
                <a:solidFill>
                  <a:srgbClr val="FFFF00"/>
                </a:solidFill>
                <a:latin typeface="Times New Roman" panose="02020603050405020304" pitchFamily="18" charset="0"/>
                <a:cs typeface="Times New Roman" panose="02020603050405020304" pitchFamily="18" charset="0"/>
              </a:rPr>
              <a:t>Vận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dụng</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900" b="1" dirty="0" err="1">
                <a:solidFill>
                  <a:srgbClr val="FFFF00"/>
                </a:solidFill>
                <a:latin typeface="Times New Roman" panose="02020603050405020304" pitchFamily="18" charset="0"/>
                <a:ea typeface="Times New Roman" panose="02020603050405020304" pitchFamily="18" charset="0"/>
              </a:rPr>
              <a:t>Bài</a:t>
            </a:r>
            <a:r>
              <a:rPr lang="en-US" sz="29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graphicFrame>
        <p:nvGraphicFramePr>
          <p:cNvPr id="3" name="Object 2">
            <a:extLst>
              <a:ext uri="{FF2B5EF4-FFF2-40B4-BE49-F238E27FC236}">
                <a16:creationId xmlns:a16="http://schemas.microsoft.com/office/drawing/2014/main" id="{901537D5-D607-073A-BEBF-6FADD0F16036}"/>
              </a:ext>
            </a:extLst>
          </p:cNvPr>
          <p:cNvGraphicFramePr>
            <a:graphicFrameLocks noChangeAspect="1"/>
          </p:cNvGraphicFramePr>
          <p:nvPr>
            <p:extLst>
              <p:ext uri="{D42A27DB-BD31-4B8C-83A1-F6EECF244321}">
                <p14:modId xmlns:p14="http://schemas.microsoft.com/office/powerpoint/2010/main" val="1966548519"/>
              </p:ext>
            </p:extLst>
          </p:nvPr>
        </p:nvGraphicFramePr>
        <p:xfrm>
          <a:off x="4394200" y="2362200"/>
          <a:ext cx="914400" cy="233363"/>
        </p:xfrm>
        <a:graphic>
          <a:graphicData uri="http://schemas.openxmlformats.org/presentationml/2006/ole">
            <mc:AlternateContent xmlns:mc="http://schemas.openxmlformats.org/markup-compatibility/2006">
              <mc:Choice xmlns:v="urn:schemas-microsoft-com:vml" Requires="v">
                <p:oleObj spid="_x0000_s1026" name="Equation" r:id="rId3" imgW="914400" imgH="233280" progId="Equation.DSMT4">
                  <p:embed/>
                </p:oleObj>
              </mc:Choice>
              <mc:Fallback>
                <p:oleObj name="Equation" r:id="rId3" imgW="914400" imgH="233280" progId="Equation.DSMT4">
                  <p:embed/>
                  <p:pic>
                    <p:nvPicPr>
                      <p:cNvPr id="0" name=""/>
                      <p:cNvPicPr/>
                      <p:nvPr/>
                    </p:nvPicPr>
                    <p:blipFill>
                      <a:blip r:embed="rId4"/>
                      <a:stretch>
                        <a:fillRect/>
                      </a:stretch>
                    </p:blipFill>
                    <p:spPr>
                      <a:xfrm>
                        <a:off x="4394200" y="2362200"/>
                        <a:ext cx="914400" cy="233363"/>
                      </a:xfrm>
                      <a:prstGeom prst="rect">
                        <a:avLst/>
                      </a:prstGeom>
                    </p:spPr>
                  </p:pic>
                </p:oleObj>
              </mc:Fallback>
            </mc:AlternateContent>
          </a:graphicData>
        </a:graphic>
      </p:graphicFrame>
    </p:spTree>
    <p:extLst>
      <p:ext uri="{BB962C8B-B14F-4D97-AF65-F5344CB8AC3E}">
        <p14:creationId xmlns:p14="http://schemas.microsoft.com/office/powerpoint/2010/main" val="955447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Hình ảnh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ID07 2024 T9 CD 06565+K4lPs7H94VUqPe2XwIsfPRnrXQE//QTEXxb8/8N4CNc6FpgZahzpTjFhMzSA7T/nHJa11DE8Ng2TP3iAmRczFlmslSuUNOgUeb6yRvs0="/>
          <p:cNvSpPr/>
          <p:nvPr/>
        </p:nvSpPr>
        <p:spPr>
          <a:xfrm>
            <a:off x="3646753" y="887085"/>
            <a:ext cx="4974439"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Trò</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Chiếc</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hộp</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kì</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diệu</a:t>
            </a:r>
            <a:endParaRPr lang="en-US" sz="3200" b="1" dirty="0">
              <a:solidFill>
                <a:srgbClr val="FF0000"/>
              </a:solidFill>
            </a:endParaRPr>
          </a:p>
        </p:txBody>
      </p:sp>
      <p:sp>
        <p:nvSpPr>
          <p:cNvPr id="7" name="Rectangle 6" descr="OPL20U25GSXzBJYl68kk8uQGfFKzs7yb1M4KJWUiLk6ZEvGF+qCIPSnY57AbBFCvTWID07 2024 T9 CD 06565+K4lPs7H94VUqPe2XwIsfPRnrXQE//QTEXxb8/8N4CNc6FpgZahzpTjFhMzSA7T/nHJa11DE8Ng2TP3iAmRczFlmslSuUNOgUeb6yRvs0="/>
          <p:cNvSpPr/>
          <p:nvPr/>
        </p:nvSpPr>
        <p:spPr>
          <a:xfrm>
            <a:off x="1335025" y="1453475"/>
            <a:ext cx="9042843" cy="4768228"/>
          </a:xfrm>
          <a:prstGeom prst="rect">
            <a:avLst/>
          </a:prstGeom>
        </p:spPr>
        <p:txBody>
          <a:bodyPr wrap="square">
            <a:spAutoFit/>
          </a:bodyPr>
          <a:lstStyle/>
          <a:p>
            <a:pPr>
              <a:lnSpc>
                <a:spcPct val="120000"/>
              </a:lnSpc>
              <a:spcBef>
                <a:spcPts val="300"/>
              </a:spcBef>
              <a:spcAft>
                <a:spcPts val="300"/>
              </a:spcAf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chuyền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ngăn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ngăn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ngăn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thưởng</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nhạc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dừng</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bốc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bốc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bốc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quà</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bốc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thăm</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Times New Roman" panose="02020603050405020304" pitchFamily="18" charset="0"/>
            </a:endParaRPr>
          </a:p>
        </p:txBody>
      </p:sp>
      <p:pic>
        <p:nvPicPr>
          <p:cNvPr id="9" name="Google Shape;92;p2" descr="OPL20U25GSXzBJYl68kk8uQGfFKzs7yb1M4KJWUiLk6ZEvGF+qCIPSnY57AbBFCvTWID07 2024 T9 CD 06565+K4lPs7H94VUqPe2XwIsfPRnrXQE//QTEXxb8/8N4CNc6FpgZahzpTjFhMzSA7T/nHJa11DE8Ng2TP3iAmRczFlmslSuUNOgUeb6yRvs0="/>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049229" y="3693592"/>
            <a:ext cx="1626004" cy="190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93;p2" descr="OPL20U25GSXzBJYl68kk8uQGfFKzs7yb1M4KJWUiLk6ZEvGF+qCIPSnY57AbBFCvTWID07 2024 T9 CD 06565+K4lPs7H94VUqPe2XwIsfPRnrXQE//QTEXxb8/8N4CNc6FpgZahzpTjFhMzSA7T/nHJa11DE8Ng2TP3iAmRczFlmslSuUNOgUeb6yRvs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8191" y="4115379"/>
            <a:ext cx="1104271"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 descr="OPL20U25GSXzBJYl68kk8uQGfFKzs7yb1M4KJWUiLk6ZEvGF+qCIPSnY57AbBFCvTWID07 2024 T9 CD 06565+K4lPs7H94VUqPe2XwIsfPRnrXQE//QTEXxb8/8N4CNc6FpgZahzpTjFhMzSA7T/nHJa11DE8Ng2TP3iAmRczFlmslSuUNOgUeb6yRvs0=">
            <a:hlinkClick r:id="" action="ppaction://media"/>
            <a:extLst>
              <a:ext uri="{FF2B5EF4-FFF2-40B4-BE49-F238E27FC236}">
                <a16:creationId xmlns:a16="http://schemas.microsoft.com/office/drawing/2014/main" id="{70678AFE-225B-B15A-D258-4286BDFAFED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212647" y="636297"/>
            <a:ext cx="1132055" cy="1276838"/>
          </a:xfrm>
          <a:prstGeom prst="rect">
            <a:avLst/>
          </a:prstGeom>
        </p:spPr>
      </p:pic>
      <p:sp>
        <p:nvSpPr>
          <p:cNvPr id="3" name="Arrow: Right 2" descr="OPL20U25GSXzBJYl68kk8uQGfFKzs7yb1M4KJWUiLk6ZEvGF+qCIPSnY57AbBFCvTWID07 2024 T9 CD 06565+K4lPs7H94VUqPe2XwIsfPRnrXQE//QTEXxb8/8N4CNc6FpgZahzpTjFhMzSA7T/nHJa11DE8Ng2TP3iAmRczFlmslSuUNOgUeb6yRvs0=">
            <a:hlinkClick r:id="rId7" action="ppaction://hlinksldjump"/>
            <a:extLst>
              <a:ext uri="{FF2B5EF4-FFF2-40B4-BE49-F238E27FC236}">
                <a16:creationId xmlns:a16="http://schemas.microsoft.com/office/drawing/2014/main" id="{1CB20524-68E2-A8DE-55BF-DE2A66A5159D}"/>
              </a:ext>
            </a:extLst>
          </p:cNvPr>
          <p:cNvSpPr/>
          <p:nvPr/>
        </p:nvSpPr>
        <p:spPr>
          <a:xfrm>
            <a:off x="10049229" y="5764696"/>
            <a:ext cx="944218" cy="665922"/>
          </a:xfrm>
          <a:prstGeom prst="rightArrow">
            <a:avLst/>
          </a:prstGeom>
          <a:solidFill>
            <a:srgbClr val="33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646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A284F0F-AF1A-F98A-B0B1-A08EE7A64F7D}"/>
              </a:ext>
            </a:extLst>
          </p:cNvPr>
          <p:cNvGraphicFramePr>
            <a:graphicFrameLocks noChangeAspect="1"/>
          </p:cNvGraphicFramePr>
          <p:nvPr>
            <p:extLst>
              <p:ext uri="{D42A27DB-BD31-4B8C-83A1-F6EECF244321}">
                <p14:modId xmlns:p14="http://schemas.microsoft.com/office/powerpoint/2010/main" val="2480502347"/>
              </p:ext>
            </p:extLst>
          </p:nvPr>
        </p:nvGraphicFramePr>
        <p:xfrm>
          <a:off x="2057400" y="3657600"/>
          <a:ext cx="114300" cy="182563"/>
        </p:xfrm>
        <a:graphic>
          <a:graphicData uri="http://schemas.openxmlformats.org/presentationml/2006/ole">
            <mc:AlternateContent xmlns:mc="http://schemas.openxmlformats.org/markup-compatibility/2006">
              <mc:Choice xmlns:v="urn:schemas-microsoft-com:vml" Requires="v">
                <p:oleObj spid="_x0000_s2050" name="Equation" r:id="rId3" imgW="114102" imgH="177492" progId="Equation.DSMT4">
                  <p:embed/>
                </p:oleObj>
              </mc:Choice>
              <mc:Fallback>
                <p:oleObj name="Equation" r:id="rId3" imgW="114102" imgH="17749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6576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6" name="TextBox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40D69FB-9D64-0BD8-FDDF-641CBD38D7D3}"/>
                  </a:ext>
                </a:extLst>
              </p:cNvPr>
              <p:cNvSpPr txBox="1"/>
              <p:nvPr/>
            </p:nvSpPr>
            <p:spPr>
              <a:xfrm>
                <a:off x="1607653" y="1401854"/>
                <a:ext cx="8937764" cy="4093428"/>
              </a:xfrm>
              <a:prstGeom prst="rect">
                <a:avLst/>
              </a:prstGeom>
              <a:noFill/>
            </p:spPr>
            <p:txBody>
              <a:bodyPr wrap="square">
                <a:spAutoFit/>
              </a:bodyPr>
              <a:lstStyle/>
              <a:p>
                <a:pPr algn="just">
                  <a:spcBef>
                    <a:spcPts val="300"/>
                  </a:spcBef>
                  <a:spcAft>
                    <a:spcPts val="300"/>
                  </a:spcAft>
                </a:pPr>
                <a:r>
                  <a:rPr lang="nl-NL" sz="40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nl-NL"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Điền dấu thích hợp </a:t>
                </a:r>
                <a14:m>
                  <m:oMath xmlns:m="http://schemas.openxmlformats.org/officeDocument/2006/math">
                    <m:r>
                      <a:rPr lang="nl-NL" sz="4000" i="1">
                        <a:solidFill>
                          <a:srgbClr val="0000FF"/>
                        </a:solidFill>
                        <a:effectLst/>
                        <a:latin typeface="Cambria Math" panose="02040503050406030204" pitchFamily="18" charset="0"/>
                        <a:ea typeface="Times New Roman" panose="02020603050405020304" pitchFamily="18" charset="0"/>
                      </a:rPr>
                      <m:t>(≤,≥)</m:t>
                    </m:r>
                  </m:oMath>
                </a14:m>
                <a:r>
                  <a:rPr lang="nl-NL"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vào ô trống:</a:t>
                </a:r>
                <a:endPar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nl-NL"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Webdings" panose="05030102010509060703" pitchFamily="18" charset="2"/>
                  </a:rPr>
                  <a:t>x</a:t>
                </a:r>
                <a:r>
                  <a:rPr lang="nl-NL" sz="4000" baseline="30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Webdings" panose="05030102010509060703" pitchFamily="18" charset="2"/>
                  </a:rPr>
                  <a:t>2</a:t>
                </a:r>
                <a14:m>
                  <m:oMath xmlns:m="http://schemas.openxmlformats.org/officeDocument/2006/math">
                    <m:r>
                      <a:rPr lang="nl-NL" sz="4000">
                        <a:solidFill>
                          <a:srgbClr val="0000FF"/>
                        </a:solidFill>
                        <a:effectLst/>
                        <a:latin typeface="Cambria Math" panose="02040503050406030204" pitchFamily="18" charset="0"/>
                        <a:ea typeface="Times New Roman" panose="02020603050405020304" pitchFamily="18" charset="0"/>
                        <a:sym typeface="Webdings" panose="05030102010509060703" pitchFamily="18" charset="2"/>
                      </a:rPr>
                      <m:t></m:t>
                    </m:r>
                    <m:r>
                      <a:rPr lang="nl-NL" sz="4000" i="1">
                        <a:solidFill>
                          <a:srgbClr val="0000FF"/>
                        </a:solidFill>
                        <a:effectLst/>
                        <a:latin typeface="Cambria Math" panose="02040503050406030204" pitchFamily="18" charset="0"/>
                        <a:ea typeface="Times New Roman" panose="02020603050405020304" pitchFamily="18" charset="0"/>
                      </a:rPr>
                      <m:t> 0 </m:t>
                    </m:r>
                  </m:oMath>
                </a14:m>
                <a:r>
                  <a:rPr lang="nl-NL"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 mọi </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p>
              <a:p>
                <a:pPr algn="just">
                  <a:spcBef>
                    <a:spcPts val="300"/>
                  </a:spcBef>
                  <a:spcAft>
                    <a:spcPts val="300"/>
                  </a:spcAft>
                </a:pPr>
                <a14:m>
                  <m:oMath xmlns:m="http://schemas.openxmlformats.org/officeDocument/2006/math">
                    <m:r>
                      <m:rPr>
                        <m:nor/>
                      </m:rPr>
                      <a:rPr lang="en-US" sz="4000" b="0" i="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ebdings" panose="05030102010509060703" pitchFamily="18" charset="2"/>
                      </a:rPr>
                      <m:t>−</m:t>
                    </m:r>
                    <m:r>
                      <m:rPr>
                        <m:nor/>
                      </m:rPr>
                      <a:rPr lang="nl-NL"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ebdings" panose="05030102010509060703" pitchFamily="18" charset="2"/>
                      </a:rPr>
                      <m:t>x</m:t>
                    </m:r>
                    <m:r>
                      <m:rPr>
                        <m:nor/>
                      </m:rPr>
                      <a:rPr lang="nl-NL" sz="4000"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ebdings" panose="05030102010509060703" pitchFamily="18" charset="2"/>
                      </a:rPr>
                      <m:t>2</m:t>
                    </m:r>
                    <m:r>
                      <a:rPr lang="nl-NL" sz="4000">
                        <a:solidFill>
                          <a:srgbClr val="0000FF"/>
                        </a:solidFill>
                        <a:effectLst/>
                        <a:latin typeface="Cambria Math" panose="02040503050406030204" pitchFamily="18" charset="0"/>
                        <a:ea typeface="Times New Roman" panose="02020603050405020304" pitchFamily="18" charset="0"/>
                        <a:sym typeface="Webdings" panose="05030102010509060703" pitchFamily="18" charset="2"/>
                      </a:rPr>
                      <m:t></m:t>
                    </m:r>
                    <m:r>
                      <a:rPr lang="nl-NL" sz="4000" i="1">
                        <a:solidFill>
                          <a:srgbClr val="0000FF"/>
                        </a:solidFill>
                        <a:effectLst/>
                        <a:latin typeface="Cambria Math" panose="02040503050406030204" pitchFamily="18" charset="0"/>
                        <a:ea typeface="Times New Roman" panose="02020603050405020304" pitchFamily="18" charset="0"/>
                      </a:rPr>
                      <m:t> 0 </m:t>
                    </m:r>
                  </m:oMath>
                </a14:m>
                <a:r>
                  <a:rPr lang="nl-NL"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 mọi </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p>
              <a:p>
                <a:pPr algn="just">
                  <a:spcBef>
                    <a:spcPts val="300"/>
                  </a:spcBef>
                  <a:spcAft>
                    <a:spcPts val="300"/>
                  </a:spcAft>
                </a:pPr>
                <a:r>
                  <a:rPr lang="nl-NL"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Nếu </a:t>
                </a:r>
                <a14:m>
                  <m:oMath xmlns:m="http://schemas.openxmlformats.org/officeDocument/2006/math">
                    <m:r>
                      <m:rPr>
                        <m:nor/>
                      </m:rPr>
                      <a:rPr lang="nl-NL" sz="4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m:t>a</m:t>
                    </m:r>
                    <m:r>
                      <a:rPr lang="nl-NL" sz="4000" i="1">
                        <a:solidFill>
                          <a:srgbClr val="0000FF"/>
                        </a:solidFill>
                        <a:effectLst/>
                        <a:latin typeface="Cambria Math" panose="02040503050406030204" pitchFamily="18" charset="0"/>
                        <a:ea typeface="Times New Roman" panose="02020603050405020304" pitchFamily="18" charset="0"/>
                      </a:rPr>
                      <m:t> </m:t>
                    </m:r>
                  </m:oMath>
                </a14:m>
                <a:r>
                  <a:rPr lang="nl-NL"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 số không âm thì ta viết </a:t>
                </a:r>
                <a14:m>
                  <m:oMath xmlns:m="http://schemas.openxmlformats.org/officeDocument/2006/math">
                    <m:r>
                      <a:rPr lang="nl-NL" sz="4000" i="1">
                        <a:solidFill>
                          <a:srgbClr val="0000FF"/>
                        </a:solidFill>
                        <a:effectLst/>
                        <a:latin typeface="Cambria Math" panose="02040503050406030204" pitchFamily="18" charset="0"/>
                        <a:ea typeface="Times New Roman" panose="02020603050405020304" pitchFamily="18" charset="0"/>
                      </a:rPr>
                      <m:t>𝑎</m:t>
                    </m:r>
                    <m:r>
                      <a:rPr lang="nl-NL" sz="4000" i="1">
                        <a:solidFill>
                          <a:srgbClr val="0000FF"/>
                        </a:solidFill>
                        <a:effectLst/>
                        <a:latin typeface="Cambria Math" panose="02040503050406030204" pitchFamily="18" charset="0"/>
                        <a:ea typeface="Times New Roman" panose="02020603050405020304" pitchFamily="18" charset="0"/>
                      </a:rPr>
                      <m:t> </m:t>
                    </m:r>
                    <m:r>
                      <m:rPr>
                        <m:nor/>
                      </m:rPr>
                      <a:rPr lang="nl-NL" sz="4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Webdings" panose="05030102010509060703" pitchFamily="18" charset="2"/>
                      </a:rPr>
                      <m:t></m:t>
                    </m:r>
                    <m:r>
                      <m:rPr>
                        <m:nor/>
                      </m:rPr>
                      <a:rPr lang="nl-NL" sz="4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m:t> </m:t>
                    </m:r>
                    <m:r>
                      <a:rPr lang="nl-NL" sz="4000" i="1">
                        <a:solidFill>
                          <a:srgbClr val="0000FF"/>
                        </a:solidFill>
                        <a:effectLst/>
                        <a:latin typeface="Cambria Math" panose="02040503050406030204" pitchFamily="18" charset="0"/>
                        <a:ea typeface="Times New Roman" panose="02020603050405020304" pitchFamily="18" charset="0"/>
                      </a:rPr>
                      <m:t>0</m:t>
                    </m:r>
                  </m:oMath>
                </a14:m>
                <a:endPar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nl-NL"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Nếu </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nl-NL"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không lớn hơn </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nl-NL"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thì ta viết </a:t>
                </a:r>
                <a14:m>
                  <m:oMath xmlns:m="http://schemas.openxmlformats.org/officeDocument/2006/math">
                    <m:r>
                      <m:rPr>
                        <m:nor/>
                      </m:rPr>
                      <a:rPr lang="nl-NL" sz="4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m:t>x</m:t>
                    </m:r>
                    <m:r>
                      <m:rPr>
                        <m:nor/>
                      </m:rPr>
                      <a:rPr lang="nl-NL" sz="4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Webdings" panose="05030102010509060703" pitchFamily="18" charset="2"/>
                      </a:rPr>
                      <m:t></m:t>
                    </m:r>
                    <m:r>
                      <m:rPr>
                        <m:nor/>
                      </m:rPr>
                      <a:rPr lang="nl-NL" sz="40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m:t>3</m:t>
                    </m:r>
                  </m:oMath>
                </a14:m>
                <a:endPar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6" name="TextBox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40D69FB-9D64-0BD8-FDDF-641CBD38D7D3}"/>
                  </a:ext>
                </a:extLst>
              </p:cNvPr>
              <p:cNvSpPr txBox="1">
                <a:spLocks noRot="1" noChangeAspect="1" noMove="1" noResize="1" noEditPoints="1" noAdjustHandles="1" noChangeArrowheads="1" noChangeShapeType="1" noTextEdit="1"/>
              </p:cNvSpPr>
              <p:nvPr/>
            </p:nvSpPr>
            <p:spPr>
              <a:xfrm>
                <a:off x="1607653" y="1401854"/>
                <a:ext cx="8937764" cy="4093428"/>
              </a:xfrm>
              <a:prstGeom prst="rect">
                <a:avLst/>
              </a:prstGeom>
              <a:blipFill>
                <a:blip r:embed="rId5"/>
                <a:stretch>
                  <a:fillRect l="-2456" t="-2683" r="-2387" b="-5514"/>
                </a:stretch>
              </a:blipFill>
            </p:spPr>
            <p:txBody>
              <a:bodyPr/>
              <a:lstStyle/>
              <a:p>
                <a:r>
                  <a:rPr lang="en-US">
                    <a:noFill/>
                  </a:rPr>
                  <a:t> </a:t>
                </a:r>
              </a:p>
            </p:txBody>
          </p:sp>
        </mc:Fallback>
      </mc:AlternateContent>
      <p:graphicFrame>
        <p:nvGraphicFramePr>
          <p:cNvPr id="7" name="Object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397E939-6E00-9009-D949-B9C7A70931FA}"/>
              </a:ext>
            </a:extLst>
          </p:cNvPr>
          <p:cNvGraphicFramePr>
            <a:graphicFrameLocks noChangeAspect="1"/>
          </p:cNvGraphicFramePr>
          <p:nvPr>
            <p:extLst>
              <p:ext uri="{D42A27DB-BD31-4B8C-83A1-F6EECF244321}">
                <p14:modId xmlns:p14="http://schemas.microsoft.com/office/powerpoint/2010/main" val="3066682269"/>
              </p:ext>
            </p:extLst>
          </p:nvPr>
        </p:nvGraphicFramePr>
        <p:xfrm>
          <a:off x="2290417" y="2960825"/>
          <a:ext cx="268411" cy="292812"/>
        </p:xfrm>
        <a:graphic>
          <a:graphicData uri="http://schemas.openxmlformats.org/presentationml/2006/ole">
            <mc:AlternateContent xmlns:mc="http://schemas.openxmlformats.org/markup-compatibility/2006">
              <mc:Choice xmlns:v="urn:schemas-microsoft-com:vml" Requires="v">
                <p:oleObj spid="_x0000_s2051" name="Equation" r:id="rId6" imgW="139680" imgH="152280" progId="Equation.DSMT4">
                  <p:embed/>
                </p:oleObj>
              </mc:Choice>
              <mc:Fallback>
                <p:oleObj name="Equation" r:id="rId6" imgW="139680" imgH="152280" progId="Equation.DSMT4">
                  <p:embed/>
                  <p:pic>
                    <p:nvPicPr>
                      <p:cNvPr id="56" name="Object 55"/>
                      <p:cNvPicPr/>
                      <p:nvPr/>
                    </p:nvPicPr>
                    <p:blipFill>
                      <a:blip r:embed="rId7"/>
                      <a:stretch>
                        <a:fillRect/>
                      </a:stretch>
                    </p:blipFill>
                    <p:spPr>
                      <a:xfrm>
                        <a:off x="2290417" y="2960825"/>
                        <a:ext cx="268411" cy="292812"/>
                      </a:xfrm>
                      <a:prstGeom prst="rect">
                        <a:avLst/>
                      </a:prstGeom>
                    </p:spPr>
                  </p:pic>
                </p:oleObj>
              </mc:Fallback>
            </mc:AlternateContent>
          </a:graphicData>
        </a:graphic>
      </p:graphicFrame>
      <p:graphicFrame>
        <p:nvGraphicFramePr>
          <p:cNvPr id="8" name="Object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53DE22B-CFCE-0367-05FD-11BE6135983A}"/>
              </a:ext>
            </a:extLst>
          </p:cNvPr>
          <p:cNvGraphicFramePr>
            <a:graphicFrameLocks noChangeAspect="1"/>
          </p:cNvGraphicFramePr>
          <p:nvPr>
            <p:extLst>
              <p:ext uri="{D42A27DB-BD31-4B8C-83A1-F6EECF244321}">
                <p14:modId xmlns:p14="http://schemas.microsoft.com/office/powerpoint/2010/main" val="23158717"/>
              </p:ext>
            </p:extLst>
          </p:nvPr>
        </p:nvGraphicFramePr>
        <p:xfrm>
          <a:off x="2558828" y="3644220"/>
          <a:ext cx="267206" cy="291497"/>
        </p:xfrm>
        <a:graphic>
          <a:graphicData uri="http://schemas.openxmlformats.org/presentationml/2006/ole">
            <mc:AlternateContent xmlns:mc="http://schemas.openxmlformats.org/markup-compatibility/2006">
              <mc:Choice xmlns:v="urn:schemas-microsoft-com:vml" Requires="v">
                <p:oleObj spid="_x0000_s2052" name="Equation" r:id="rId8" imgW="139680" imgH="152280" progId="Equation.DSMT4">
                  <p:embed/>
                </p:oleObj>
              </mc:Choice>
              <mc:Fallback>
                <p:oleObj name="Equation" r:id="rId8" imgW="139680" imgH="152280" progId="Equation.DSMT4">
                  <p:embed/>
                  <p:pic>
                    <p:nvPicPr>
                      <p:cNvPr id="55" name="Object 54"/>
                      <p:cNvPicPr/>
                      <p:nvPr/>
                    </p:nvPicPr>
                    <p:blipFill>
                      <a:blip r:embed="rId9"/>
                      <a:stretch>
                        <a:fillRect/>
                      </a:stretch>
                    </p:blipFill>
                    <p:spPr>
                      <a:xfrm>
                        <a:off x="2558828" y="3644220"/>
                        <a:ext cx="267206" cy="291497"/>
                      </a:xfrm>
                      <a:prstGeom prst="rect">
                        <a:avLst/>
                      </a:prstGeom>
                    </p:spPr>
                  </p:pic>
                </p:oleObj>
              </mc:Fallback>
            </mc:AlternateContent>
          </a:graphicData>
        </a:graphic>
      </p:graphicFrame>
      <p:graphicFrame>
        <p:nvGraphicFramePr>
          <p:cNvPr id="9" name="Object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F788B1-9948-BF18-0DD7-406D796AED9D}"/>
              </a:ext>
            </a:extLst>
          </p:cNvPr>
          <p:cNvGraphicFramePr>
            <a:graphicFrameLocks noChangeAspect="1"/>
          </p:cNvGraphicFramePr>
          <p:nvPr>
            <p:extLst>
              <p:ext uri="{D42A27DB-BD31-4B8C-83A1-F6EECF244321}">
                <p14:modId xmlns:p14="http://schemas.microsoft.com/office/powerpoint/2010/main" val="1578255310"/>
              </p:ext>
            </p:extLst>
          </p:nvPr>
        </p:nvGraphicFramePr>
        <p:xfrm>
          <a:off x="8813629" y="4356940"/>
          <a:ext cx="266700" cy="276225"/>
        </p:xfrm>
        <a:graphic>
          <a:graphicData uri="http://schemas.openxmlformats.org/presentationml/2006/ole">
            <mc:AlternateContent xmlns:mc="http://schemas.openxmlformats.org/markup-compatibility/2006">
              <mc:Choice xmlns:v="urn:schemas-microsoft-com:vml" Requires="v">
                <p:oleObj spid="_x0000_s2053" name="Equation" r:id="rId10" imgW="266722" imgH="276332" progId="Equation.DSMT4">
                  <p:embed/>
                </p:oleObj>
              </mc:Choice>
              <mc:Fallback>
                <p:oleObj name="Equation" r:id="rId10" imgW="266722" imgH="276332" progId="Equation.DSMT4">
                  <p:embed/>
                  <p:pic>
                    <p:nvPicPr>
                      <p:cNvPr id="57" name="Object 56"/>
                      <p:cNvPicPr/>
                      <p:nvPr/>
                    </p:nvPicPr>
                    <p:blipFill>
                      <a:blip r:embed="rId11"/>
                      <a:stretch>
                        <a:fillRect/>
                      </a:stretch>
                    </p:blipFill>
                    <p:spPr>
                      <a:xfrm>
                        <a:off x="8813629" y="4356940"/>
                        <a:ext cx="266700" cy="276225"/>
                      </a:xfrm>
                      <a:prstGeom prst="rect">
                        <a:avLst/>
                      </a:prstGeom>
                    </p:spPr>
                  </p:pic>
                </p:oleObj>
              </mc:Fallback>
            </mc:AlternateContent>
          </a:graphicData>
        </a:graphic>
      </p:graphicFrame>
      <p:graphicFrame>
        <p:nvGraphicFramePr>
          <p:cNvPr id="10" name="Object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3621792-B877-3B7C-AA33-670C9E9AD692}"/>
              </a:ext>
            </a:extLst>
          </p:cNvPr>
          <p:cNvGraphicFramePr>
            <a:graphicFrameLocks noChangeAspect="1"/>
          </p:cNvGraphicFramePr>
          <p:nvPr>
            <p:extLst>
              <p:ext uri="{D42A27DB-BD31-4B8C-83A1-F6EECF244321}">
                <p14:modId xmlns:p14="http://schemas.microsoft.com/office/powerpoint/2010/main" val="2818594437"/>
              </p:ext>
            </p:extLst>
          </p:nvPr>
        </p:nvGraphicFramePr>
        <p:xfrm>
          <a:off x="8946979" y="5028955"/>
          <a:ext cx="257175" cy="285750"/>
        </p:xfrm>
        <a:graphic>
          <a:graphicData uri="http://schemas.openxmlformats.org/presentationml/2006/ole">
            <mc:AlternateContent xmlns:mc="http://schemas.openxmlformats.org/markup-compatibility/2006">
              <mc:Choice xmlns:v="urn:schemas-microsoft-com:vml" Requires="v">
                <p:oleObj spid="_x0000_s2054" name="Equation" r:id="rId12" imgW="257290" imgH="285779" progId="Equation.DSMT4">
                  <p:embed/>
                </p:oleObj>
              </mc:Choice>
              <mc:Fallback>
                <p:oleObj name="Equation" r:id="rId12" imgW="257290" imgH="285779" progId="Equation.DSMT4">
                  <p:embed/>
                  <p:pic>
                    <p:nvPicPr>
                      <p:cNvPr id="58" name="Object 57"/>
                      <p:cNvPicPr/>
                      <p:nvPr/>
                    </p:nvPicPr>
                    <p:blipFill>
                      <a:blip r:embed="rId13"/>
                      <a:stretch>
                        <a:fillRect/>
                      </a:stretch>
                    </p:blipFill>
                    <p:spPr>
                      <a:xfrm>
                        <a:off x="8946979" y="5028955"/>
                        <a:ext cx="257175" cy="285750"/>
                      </a:xfrm>
                      <a:prstGeom prst="rect">
                        <a:avLst/>
                      </a:prstGeom>
                    </p:spPr>
                  </p:pic>
                </p:oleObj>
              </mc:Fallback>
            </mc:AlternateContent>
          </a:graphicData>
        </a:graphic>
      </p:graphicFrame>
      <p:sp>
        <p:nvSpPr>
          <p:cNvPr id="2" name="Arrow: Left 1" descr="OPL20U25GSXzBJYl68kk8uQGfFKzs7yb1M4KJWUiLk6ZEvGF+qCIPSnY57AbBFCvTWID07 2024 T9 CD 06565+K4lPs7H94VUqPe2XwIsfPRnrXQE//QTEXxb8/8N4CNc6FpgZahzpTjFhMzSA7T/nHJa11DE8Ng2TP3iAmRczFlmslSuUNOgUeb6yRvs0=">
            <a:hlinkClick r:id="rId14" action="ppaction://hlinksldjump"/>
            <a:extLst>
              <a:ext uri="{FF2B5EF4-FFF2-40B4-BE49-F238E27FC236}">
                <a16:creationId xmlns:a16="http://schemas.microsoft.com/office/drawing/2014/main" id="{04126CFC-4431-09CB-DC30-904B9C032C49}"/>
              </a:ext>
            </a:extLst>
          </p:cNvPr>
          <p:cNvSpPr/>
          <p:nvPr/>
        </p:nvSpPr>
        <p:spPr>
          <a:xfrm>
            <a:off x="9781914" y="5314705"/>
            <a:ext cx="1284192" cy="889796"/>
          </a:xfrm>
          <a:prstGeom prst="leftArrow">
            <a:avLst/>
          </a:prstGeom>
          <a:solidFill>
            <a:srgbClr val="33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244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6171</TotalTime>
  <Words>1964</Words>
  <Application>Microsoft Office PowerPoint</Application>
  <PresentationFormat>Widescreen</PresentationFormat>
  <Paragraphs>219</Paragraphs>
  <Slides>39</Slides>
  <Notes>3</Notes>
  <HiddenSlides>0</HiddenSlides>
  <MMClips>2</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39</vt:i4>
      </vt:variant>
    </vt:vector>
  </HeadingPairs>
  <TitlesOfParts>
    <vt:vector size="55" baseType="lpstr">
      <vt:lpstr>Agency FB</vt:lpstr>
      <vt:lpstr>Arial</vt:lpstr>
      <vt:lpstr>Calibri</vt:lpstr>
      <vt:lpstr>Calibri Light</vt:lpstr>
      <vt:lpstr>Cambria Math</vt:lpstr>
      <vt:lpstr>Times New Roman</vt:lpstr>
      <vt:lpstr>思源黑体 Heavy</vt:lpstr>
      <vt:lpstr>1_Office Theme</vt:lpstr>
      <vt:lpstr>Default Design</vt:lpstr>
      <vt:lpstr>1_Default Design</vt:lpstr>
      <vt:lpstr>2_Office Theme</vt:lpstr>
      <vt:lpstr>3_Office Theme</vt:lpstr>
      <vt:lpstr>4_Office Theme</vt:lpstr>
      <vt:lpstr>5_Office Theme</vt:lpstr>
      <vt:lpstr>6_Office Theme</vt:lpstr>
      <vt:lpstr>Equation</vt:lpstr>
      <vt:lpstr>PowerPoint Presentation</vt:lpstr>
      <vt:lpstr>A. THIẾT BỊ DẠY HỌC VÀ HỌC LIỆU</vt:lpstr>
      <vt:lpstr>B. CHÚ THÍCH</vt:lpstr>
      <vt:lpstr>CHƯƠNG II: BẤT ĐẲNG THỨC. BẤT PHƯƠNG TRÌNH BẬC NHẤT 1 ẨN Bài 1: BẤT ĐẲNG THỨC</vt:lpstr>
      <vt:lpstr>PowerPoint Presentation</vt:lpstr>
      <vt:lpstr>Bài 1: BẤT ĐẲNG THỨC</vt:lpstr>
      <vt:lpstr>PowerPoint Presentation</vt:lpstr>
      <vt:lpstr>PowerPoint Presentation</vt:lpstr>
      <vt:lpstr>PowerPoint Presentation</vt:lpstr>
      <vt:lpstr>PowerPoint Presentation</vt:lpstr>
      <vt:lpstr>PowerPoint Presentation</vt:lpstr>
      <vt:lpstr>PowerPoint Presentation</vt:lpstr>
      <vt:lpstr>Bài 1: BẤT ĐẲNG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lpstr>PowerPoint Presentation</vt:lpstr>
      <vt:lpstr> CỦNG CỐ</vt:lpstr>
      <vt:lpstr>PowerPoint Presentation</vt:lpstr>
      <vt:lpstr>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Admin</cp:lastModifiedBy>
  <cp:revision>486</cp:revision>
  <dcterms:created xsi:type="dcterms:W3CDTF">2022-08-03T11:07:12Z</dcterms:created>
  <dcterms:modified xsi:type="dcterms:W3CDTF">2024-08-01T23:13:35Z</dcterms:modified>
</cp:coreProperties>
</file>