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5" r:id="rId2"/>
    <p:sldId id="400" r:id="rId3"/>
    <p:sldId id="401" r:id="rId4"/>
    <p:sldId id="402" r:id="rId5"/>
    <p:sldId id="410" r:id="rId6"/>
    <p:sldId id="409" r:id="rId7"/>
    <p:sldId id="415" r:id="rId8"/>
    <p:sldId id="483" r:id="rId9"/>
    <p:sldId id="596" r:id="rId10"/>
    <p:sldId id="403" r:id="rId11"/>
    <p:sldId id="621" r:id="rId12"/>
    <p:sldId id="614" r:id="rId13"/>
    <p:sldId id="389" r:id="rId14"/>
    <p:sldId id="616" r:id="rId15"/>
    <p:sldId id="594" r:id="rId16"/>
    <p:sldId id="618" r:id="rId17"/>
    <p:sldId id="617" r:id="rId18"/>
    <p:sldId id="604" r:id="rId19"/>
    <p:sldId id="543" r:id="rId20"/>
    <p:sldId id="598" r:id="rId21"/>
    <p:sldId id="579" r:id="rId22"/>
    <p:sldId id="599" r:id="rId23"/>
    <p:sldId id="600" r:id="rId24"/>
    <p:sldId id="601" r:id="rId25"/>
    <p:sldId id="602" r:id="rId26"/>
    <p:sldId id="576" r:id="rId27"/>
    <p:sldId id="603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Author" initials="A" lastIdx="9" clrIdx="2"/>
  <p:cmAuthor id="4" name="Admin" initials="A" lastIdx="9" clrIdx="3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16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tập.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tay.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F825F-8A65-4BDA-BC7A-08775CC4F943}">
      <dgm:prSet phldrT="[Text]" custT="1"/>
      <dgm:spPr/>
      <dgm:t>
        <a:bodyPr/>
        <a:lstStyle/>
        <a:p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DCECC6-4DBF-4454-8845-18F1FB9D9382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Video minh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82FE6-6507-49B7-85B1-B5E8B0A48671}" type="parTrans" cxnId="{57A50D9E-0F62-4C98-A424-BFED5D455E29}">
      <dgm:prSet/>
      <dgm:spPr/>
      <dgm:t>
        <a:bodyPr/>
        <a:lstStyle/>
        <a:p>
          <a:endParaRPr lang="en-US"/>
        </a:p>
      </dgm:t>
    </dgm:pt>
    <dgm:pt modelId="{1328F362-87F4-4560-BD8A-B504A25B4B1C}" type="sibTrans" cxnId="{57A50D9E-0F62-4C98-A424-BFED5D455E29}">
      <dgm:prSet/>
      <dgm:spPr/>
      <dgm:t>
        <a:bodyPr/>
        <a:lstStyle/>
        <a:p>
          <a:endParaRPr lang="en-US"/>
        </a:p>
      </dgm:t>
    </dgm:pt>
    <dgm:pt modelId="{C24873C1-B352-4239-A963-95E6F7109020}">
      <dgm:prSet phldrT="[Text]" custT="1"/>
      <dgm:spPr/>
      <dgm:t>
        <a:bodyPr/>
        <a:lstStyle/>
        <a:p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nhóm.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DF2A7-B1FE-4739-9212-208BC036646D}" type="parTrans" cxnId="{9714ADD5-D3FB-463B-9D27-116091FD468A}">
      <dgm:prSet/>
      <dgm:spPr/>
      <dgm:t>
        <a:bodyPr/>
        <a:lstStyle/>
        <a:p>
          <a:endParaRPr lang="en-US"/>
        </a:p>
      </dgm:t>
    </dgm:pt>
    <dgm:pt modelId="{B6FE19BD-07DF-4368-8D2A-F1F76CF1091C}" type="sibTrans" cxnId="{9714ADD5-D3FB-463B-9D27-116091FD468A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ScaleX="56835" custLinFactNeighborX="-6119" custLinFactNeighborY="3548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LinFactNeighborY="2896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ScaleX="54661" custLinFactNeighborX="-1903" custLinFactNeighborY="-1799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 custLinFactNeighborX="1031" custLinFactNeighborY="-6907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5E970323-507D-4924-822A-2032190D582C}" type="presOf" srcId="{93DCECC6-4DBF-4454-8845-18F1FB9D9382}" destId="{0DFB8EA2-E9F4-4E7D-B5BF-ABC527E44C63}" srcOrd="0" destOrd="2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0360D03E-CBA6-4786-8C67-634ACB5CD0B0}" type="presOf" srcId="{C24873C1-B352-4239-A963-95E6F7109020}" destId="{8F3B6D51-6576-4847-95F8-097004C88A78}" srcOrd="0" destOrd="2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94D07763-1582-4358-9964-159E391A382B}" type="presOf" srcId="{578C45F3-86DD-4F23-BF8F-057A8C926990}" destId="{8F3B6D51-6576-4847-95F8-097004C88A78}" srcOrd="0" destOrd="1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9543479C-F188-497A-8378-6CCF83F47E1A}" srcId="{3B33AAEF-2BF8-4EBB-A3B1-62835B5C81BF}" destId="{578C45F3-86DD-4F23-BF8F-057A8C926990}" srcOrd="1" destOrd="0" parTransId="{89E4B728-BD2D-4262-99F3-4C1D72A4FFFC}" sibTransId="{E12720AB-8054-4212-8C1B-7445DF0EB8F9}"/>
    <dgm:cxn modelId="{57A50D9E-0F62-4C98-A424-BFED5D455E29}" srcId="{8E595FF9-7F13-4589-ADB1-A98CFA417FE8}" destId="{93DCECC6-4DBF-4454-8845-18F1FB9D9382}" srcOrd="2" destOrd="0" parTransId="{42082FE6-6507-49B7-85B1-B5E8B0A48671}" sibTransId="{1328F362-87F4-4560-BD8A-B504A25B4B1C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3" destOrd="0" parTransId="{340B0917-AE02-47E8-991A-57C2FEF6B492}" sibTransId="{EEA8AB36-2CE6-4B2C-BE03-742C9EF0AE15}"/>
    <dgm:cxn modelId="{9714ADD5-D3FB-463B-9D27-116091FD468A}" srcId="{3B33AAEF-2BF8-4EBB-A3B1-62835B5C81BF}" destId="{C24873C1-B352-4239-A963-95E6F7109020}" srcOrd="2" destOrd="0" parTransId="{6C9DF2A7-B1FE-4739-9212-208BC036646D}" sibTransId="{B6FE19BD-07DF-4368-8D2A-F1F76CF1091C}"/>
    <dgm:cxn modelId="{BA5B9CD6-AF1A-4D79-8DC3-9ED6964CB5F5}" type="presOf" srcId="{D71F825F-8A65-4BDA-BC7A-08775CC4F943}" destId="{0DFB8EA2-E9F4-4E7D-B5BF-ABC527E44C63}" srcOrd="0" destOrd="3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1142968" y="85796"/>
          <a:ext cx="4200901" cy="73008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8608" y="121436"/>
        <a:ext cx="4129621" cy="658800"/>
      </dsp:txXfrm>
    </dsp:sp>
    <dsp:sp modelId="{0DFB8EA2-E9F4-4E7D-B5BF-ABC527E44C63}">
      <dsp:nvSpPr>
        <dsp:cNvPr id="0" name=""/>
        <dsp:cNvSpPr/>
      </dsp:nvSpPr>
      <dsp:spPr>
        <a:xfrm>
          <a:off x="0" y="949985"/>
          <a:ext cx="7391399" cy="217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7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kern="120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tập.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Video minh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49985"/>
        <a:ext cx="7391399" cy="2179710"/>
      </dsp:txXfrm>
    </dsp:sp>
    <dsp:sp modelId="{D2408717-B530-41AC-B5CE-E14FAEC5B062}">
      <dsp:nvSpPr>
        <dsp:cNvPr id="0" name=""/>
        <dsp:cNvSpPr/>
      </dsp:nvSpPr>
      <dsp:spPr>
        <a:xfrm>
          <a:off x="1534934" y="2893560"/>
          <a:ext cx="4040212" cy="73008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0574" y="2929200"/>
        <a:ext cx="3968932" cy="658800"/>
      </dsp:txXfrm>
    </dsp:sp>
    <dsp:sp modelId="{8F3B6D51-6576-4847-95F8-097004C88A78}">
      <dsp:nvSpPr>
        <dsp:cNvPr id="0" name=""/>
        <dsp:cNvSpPr/>
      </dsp:nvSpPr>
      <dsp:spPr>
        <a:xfrm>
          <a:off x="0" y="3597903"/>
          <a:ext cx="7391399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7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kern="12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tay.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nhóm.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97903"/>
        <a:ext cx="7391399" cy="1372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00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9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8" y="200030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483434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6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67819" y="65534"/>
            <a:ext cx="2419351" cy="228828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225849" y="682789"/>
            <a:ext cx="2337460" cy="478580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391274986"/>
              </p:ext>
            </p:extLst>
          </p:nvPr>
        </p:nvGraphicFramePr>
        <p:xfrm>
          <a:off x="1676401" y="-28649"/>
          <a:ext cx="7391399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1954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4B1598-E211-4265-8FE5-233184B668B3}"/>
                  </a:ext>
                </a:extLst>
              </p:cNvPr>
              <p:cNvSpPr txBox="1"/>
              <p:nvPr/>
            </p:nvSpPr>
            <p:spPr>
              <a:xfrm>
                <a:off x="457200" y="1113941"/>
                <a:ext cx="5421460" cy="33537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70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cao.</a:t>
                </a:r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7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7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7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7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7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7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700" b="1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700" b="1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700" b="1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7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70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giác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7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4B1598-E211-4265-8FE5-233184B66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13941"/>
                <a:ext cx="5421460" cy="3353739"/>
              </a:xfrm>
              <a:prstGeom prst="rect">
                <a:avLst/>
              </a:prstGeom>
              <a:blipFill>
                <a:blip r:embed="rId2"/>
                <a:stretch>
                  <a:fillRect l="-2137" t="-1818" r="-2137" b="-3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C36273-3344-4F08-99FE-F390F54964AA}"/>
              </a:ext>
            </a:extLst>
          </p:cNvPr>
          <p:cNvSpPr txBox="1"/>
          <p:nvPr/>
        </p:nvSpPr>
        <p:spPr>
          <a:xfrm>
            <a:off x="6890470" y="392802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30" y="1093863"/>
            <a:ext cx="2960540" cy="3009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164" y="1133560"/>
            <a:ext cx="8555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(SGK.86)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cm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cm.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lưu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192 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  <a:blipFill>
                <a:blip r:embed="rId2"/>
                <a:stretch>
                  <a:fillRect l="-2165" t="-5213" r="-108" b="-5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DD231F-34D5-4DCD-A686-CBFCD5E7C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66" y="2446413"/>
            <a:ext cx="2543175" cy="2411507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1D1801-C3E6-4523-A4E5-BD3BC2AD00BC}"/>
              </a:ext>
            </a:extLst>
          </p:cNvPr>
          <p:cNvSpPr txBox="1"/>
          <p:nvPr/>
        </p:nvSpPr>
        <p:spPr>
          <a:xfrm>
            <a:off x="7794454" y="477416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C57A48-82C7-4A93-B97E-124F77B095EE}"/>
              </a:ext>
            </a:extLst>
          </p:cNvPr>
          <p:cNvSpPr txBox="1"/>
          <p:nvPr/>
        </p:nvSpPr>
        <p:spPr>
          <a:xfrm>
            <a:off x="1" y="117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50594" y="2423382"/>
            <a:ext cx="1319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224193"/>
            <a:ext cx="2258827" cy="2438572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164" y="1133560"/>
            <a:ext cx="8555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(SGK.86)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cm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cm.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lưu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9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192 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</m:oMath>
                </a14:m>
                <a:r>
                  <a:rPr lang="en-GB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GB" sz="2800" baseline="30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  <a:blipFill>
                <a:blip r:embed="rId3"/>
                <a:stretch>
                  <a:fillRect l="-2165" t="-5213" b="-5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1D1801-C3E6-4523-A4E5-BD3BC2AD00BC}"/>
              </a:ext>
            </a:extLst>
          </p:cNvPr>
          <p:cNvSpPr txBox="1"/>
          <p:nvPr/>
        </p:nvSpPr>
        <p:spPr>
          <a:xfrm>
            <a:off x="7391400" y="466276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25748" y="2423382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512608" y="4324211"/>
            <a:ext cx="2566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192 cm</a:t>
            </a:r>
            <a:r>
              <a:rPr lang="en-GB" sz="28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633"/>
            <a:ext cx="1477380" cy="17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047423" y="1200150"/>
            <a:ext cx="2991177" cy="28956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038600" y="2470234"/>
            <a:ext cx="3505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30484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111859" y="1586153"/>
            <a:ext cx="8920283" cy="2204797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213859" y="1685111"/>
            <a:ext cx="87162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diện tích đáy và </a:t>
            </a:r>
            <a:r>
              <a:rPr lang="fr-FR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chiều cao của hình chóp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 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sau đó tính thể tích của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theo công thức:</a:t>
            </a:r>
          </a:p>
        </p:txBody>
      </p:sp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437310"/>
              </p:ext>
            </p:extLst>
          </p:nvPr>
        </p:nvGraphicFramePr>
        <p:xfrm>
          <a:off x="3352800" y="2887163"/>
          <a:ext cx="1600200" cy="74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726920" imgH="838080" progId="Equation.DSMT4">
                  <p:embed/>
                </p:oleObj>
              </mc:Choice>
              <mc:Fallback>
                <p:oleObj name="Equation" r:id="rId3" imgW="1726920" imgH="838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87163"/>
                        <a:ext cx="1600200" cy="747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1737" y="732762"/>
            <a:ext cx="864746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tích của hình chóp t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đều.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1320207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3.SGK-Tr </a:t>
            </a:r>
            <a:r>
              <a:rPr lang="en-GB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87): 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 và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8 cm. Tính thể tích của hình chóp tứ giác đều đó?</a:t>
            </a:r>
            <a:endParaRPr lang="en-GB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971800" y="2623589"/>
            <a:ext cx="224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39997" y="3095347"/>
            <a:ext cx="6043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chóp tứ giác đều đó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254269"/>
              </p:ext>
            </p:extLst>
          </p:nvPr>
        </p:nvGraphicFramePr>
        <p:xfrm>
          <a:off x="1578982" y="3623704"/>
          <a:ext cx="5507618" cy="94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2273040" imgH="393480" progId="Equation.DSMT4">
                  <p:embed/>
                </p:oleObj>
              </mc:Choice>
              <mc:Fallback>
                <p:oleObj name="Equation" r:id="rId3" imgW="227304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982" y="3623704"/>
                        <a:ext cx="5507618" cy="946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61818" y="4450191"/>
            <a:ext cx="2566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600 cm</a:t>
            </a:r>
            <a:r>
              <a:rPr lang="en-GB" sz="28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1737" y="732762"/>
            <a:ext cx="849506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tích của hình chóp t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đều.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633"/>
            <a:ext cx="1477380" cy="17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152401" y="1451099"/>
            <a:ext cx="8839200" cy="3119197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213858" y="1487203"/>
            <a:ext cx="87162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mô hình toán học gồm các yếu tố, các công thức, … cho tình huống xuất hiện trong bài toán thực tiễn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các phép tính cần thiết để suy ra câu trả lời.</a:t>
            </a:r>
          </a:p>
        </p:txBody>
      </p:sp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1737" y="732762"/>
            <a:ext cx="460886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thực tế</a:t>
            </a: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30199" y="514350"/>
            <a:ext cx="4453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thực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81425" y="1133251"/>
                <a:ext cx="5781589" cy="39294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7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7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700" dirty="0" err="1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70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SGK-Tr87</a:t>
                </a: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giếng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trời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khoảng 2,2 m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khoảng 2,8 m </a:t>
                </a:r>
                <a:r>
                  <a:rPr lang="en-GB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20).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giếng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trời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7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800 000</m:t>
                    </m:r>
                    <m:r>
                      <m:rPr>
                        <m:nor/>
                      </m:rPr>
                      <a:rPr lang="en-US" sz="2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đồ</m:t>
                    </m:r>
                    <m:r>
                      <m:rPr>
                        <m:nor/>
                      </m:rPr>
                      <a:rPr lang="en-US" sz="27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GB" sz="27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5" y="1133251"/>
                <a:ext cx="5781589" cy="3929474"/>
              </a:xfrm>
              <a:prstGeom prst="rect">
                <a:avLst/>
              </a:prstGeom>
              <a:blipFill>
                <a:blip r:embed="rId2"/>
                <a:stretch>
                  <a:fillRect l="-2002" t="-1553" r="-1897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23" y="836178"/>
            <a:ext cx="3200400" cy="3012674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759148"/>
            <a:ext cx="2156923" cy="130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5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7745" y="1047473"/>
            <a:ext cx="5282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4. SGK-TR87):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200400" y="1579456"/>
            <a:ext cx="2352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958526" y="2575892"/>
                <a:ext cx="5732595" cy="827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sz="30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2,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2,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12,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32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</m:oMath>
                </a14:m>
                <a:r>
                  <a:rPr lang="en-GB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GB" sz="3000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526" y="2575892"/>
                <a:ext cx="5732595" cy="827662"/>
              </a:xfrm>
              <a:prstGeom prst="rect">
                <a:avLst/>
              </a:prstGeom>
              <a:blipFill>
                <a:blip r:embed="rId2"/>
                <a:stretch>
                  <a:fillRect r="-1594" b="-1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42629" y="2009746"/>
            <a:ext cx="8005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7099" y="3329787"/>
            <a:ext cx="7491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799789" y="3904421"/>
                <a:ext cx="6535764" cy="6093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12,32 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1 800 000 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22 176 000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(đồ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789" y="3904421"/>
                <a:ext cx="6535764" cy="609334"/>
              </a:xfrm>
              <a:prstGeom prst="rect">
                <a:avLst/>
              </a:prstGeom>
              <a:blipFill>
                <a:blip r:embed="rId3"/>
                <a:stretch>
                  <a:fillRect t="-9000" r="-149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362200" y="4469107"/>
            <a:ext cx="6511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12,32 cm</a:t>
            </a:r>
            <a:r>
              <a:rPr lang="en-GB" sz="32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22 176 000 đồng. 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371" y="514350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thực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" y="4052464"/>
            <a:ext cx="1775923" cy="10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6" y="1681693"/>
            <a:ext cx="1691787" cy="1966130"/>
          </a:xfrm>
          <a:prstGeom prst="rect">
            <a:avLst/>
          </a:prstGeom>
        </p:spPr>
      </p:pic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15" y="1882259"/>
            <a:ext cx="2281693" cy="1378985"/>
          </a:xfrm>
          <a:prstGeom prst="rect">
            <a:avLst/>
          </a:prstGeom>
        </p:spPr>
      </p:pic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71" y="1293963"/>
            <a:ext cx="2565773" cy="2127491"/>
          </a:xfrm>
          <a:prstGeom prst="rect">
            <a:avLst/>
          </a:prstGeom>
        </p:spPr>
      </p:pic>
      <p:sp>
        <p:nvSpPr>
          <p:cNvPr id="13" name="Bong bóng Ý nghĩ: Hình đám mây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969944" y="726568"/>
            <a:ext cx="2251493" cy="81411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3653288" y="174685"/>
            <a:ext cx="2111315" cy="879895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6605124" y="485237"/>
            <a:ext cx="1980317" cy="1051115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187338" y="559818"/>
            <a:ext cx="1686884" cy="510646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 defTabSz="685800">
              <a:defRPr/>
            </a:pPr>
            <a:r>
              <a:rPr lang="en-US" sz="3600" b="1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3600" b="1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284673" y="439947"/>
            <a:ext cx="1222795" cy="117103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490644" y="560717"/>
            <a:ext cx="1009261" cy="987725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24231" y="840846"/>
            <a:ext cx="128027" cy="213732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17164" y="580640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24232" y="290238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31299" y="14934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19978" y="11823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457296" y="16729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673947" y="10334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902600" y="-1076"/>
            <a:ext cx="162701" cy="25616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53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2"/>
          <a:srcRect l="35231" t="32508" r="33027" b="11765"/>
          <a:stretch/>
        </p:blipFill>
        <p:spPr bwMode="auto">
          <a:xfrm>
            <a:off x="5628735" y="563231"/>
            <a:ext cx="3505200" cy="3144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3453" y="614991"/>
                <a:ext cx="5542470" cy="4401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3: </a:t>
                </a:r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bên là một cái lều ở một trại hè của học sinh tham gia cắm trại có dạng hình chóp tứ giác đều theo các kích thước như hình vẽ:</a:t>
                </a:r>
              </a:p>
              <a:p>
                <a:pPr algn="just"/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Thể tích không khí bên trong lều là bao nhiêu?</a:t>
                </a:r>
              </a:p>
              <a:p>
                <a:pPr algn="just"/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Xác định số vải bạt cần thiết để dựng lều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(không tính đến đường viền, nếp gấp,…)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độ dài trung đoạn của lều trại là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2,24 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3" y="614991"/>
                <a:ext cx="5542470" cy="4401205"/>
              </a:xfrm>
              <a:prstGeom prst="rect">
                <a:avLst/>
              </a:prstGeom>
              <a:blipFill>
                <a:blip r:embed="rId3"/>
                <a:stretch>
                  <a:fillRect l="-2198" t="-1524" r="-2198" b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630" y="3916032"/>
            <a:ext cx="1606526" cy="1332101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61923" y="1073588"/>
            <a:ext cx="4904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78788" y="3277652"/>
            <a:ext cx="478017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123088" y="1171254"/>
            <a:ext cx="3879349" cy="2640146"/>
            <a:chOff x="8624712" y="3341511"/>
            <a:chExt cx="2675468" cy="1851377"/>
          </a:xfrm>
        </p:grpSpPr>
        <p:grpSp>
          <p:nvGrpSpPr>
            <p:cNvPr id="6" name="Group 5"/>
            <p:cNvGrpSpPr/>
            <p:nvPr/>
          </p:nvGrpSpPr>
          <p:grpSpPr>
            <a:xfrm>
              <a:off x="8624712" y="3341511"/>
              <a:ext cx="2675468" cy="1851377"/>
              <a:chOff x="8624712" y="3341512"/>
              <a:chExt cx="2675468" cy="185137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624712" y="3341512"/>
                <a:ext cx="2675468" cy="1851377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9239957" y="3849511"/>
                <a:ext cx="1444977" cy="835378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8624712" y="3341512"/>
                <a:ext cx="615245" cy="50799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10684934" y="3341512"/>
                <a:ext cx="615244" cy="50799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0684934" y="4684889"/>
                <a:ext cx="615244" cy="50799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7" name="Straight Connector 6"/>
            <p:cNvCxnSpPr/>
            <p:nvPr/>
          </p:nvCxnSpPr>
          <p:spPr>
            <a:xfrm flipH="1">
              <a:off x="8624712" y="4684889"/>
              <a:ext cx="615245" cy="5079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3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104933" y="2260643"/>
            <a:ext cx="191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GB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554762" y="1362117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5" name="TextBox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 rot="16200000">
            <a:off x="8071744" y="2328595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654025" y="3318692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 rot="5400000">
            <a:off x="5097194" y="2412247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C57A48-82C7-4A93-B97E-124F77B095EE}"/>
              </a:ext>
            </a:extLst>
          </p:cNvPr>
          <p:cNvSpPr txBox="1"/>
          <p:nvPr/>
        </p:nvSpPr>
        <p:spPr>
          <a:xfrm>
            <a:off x="1" y="117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5351" y="630212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HS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làm bài tập 3 vào phiếu học tập số 1. </a:t>
            </a:r>
            <a:endParaRPr lang="en-GB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74" y="3829222"/>
            <a:ext cx="1606526" cy="13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65784" y="102736"/>
            <a:ext cx="4172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2126" y="800219"/>
            <a:ext cx="89154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………………………………………………………………..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52400" y="1843027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………………………………………………………………..</a:t>
            </a:r>
            <a:endParaRPr lang="en-GB" sz="2800" dirty="0">
              <a:solidFill>
                <a:srgbClr val="0000FF"/>
              </a:solidFill>
              <a:latin typeface="等线"/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52400" y="2801109"/>
            <a:ext cx="8915400" cy="22852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 a.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đều: …………………………………………..                           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……………………………………………………………….                                  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74" y="3811399"/>
            <a:ext cx="1606526" cy="1332101"/>
          </a:xfrm>
          <a:prstGeom prst="rect">
            <a:avLst/>
          </a:prstGeom>
        </p:spPr>
      </p:pic>
      <p:pic>
        <p:nvPicPr>
          <p:cNvPr id="7" name="Đồng hồ đếm ngược 8 phút - 8 minutes timer - Hailist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543" y="51583"/>
            <a:ext cx="1393657" cy="7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286000" y="293562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GB" sz="3200" dirty="0">
              <a:solidFill>
                <a:srgbClr val="FF0000"/>
              </a:solidFill>
              <a:latin typeface="等线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9382" y="1147746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898521" y="1870989"/>
                <a:ext cx="2789546" cy="1053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200" i="1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i="1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xq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521" y="1870989"/>
                <a:ext cx="2789546" cy="10533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28600" y="2901375"/>
            <a:ext cx="769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046513" y="3486150"/>
                <a:ext cx="2307619" cy="10581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13" y="3486150"/>
                <a:ext cx="2307619" cy="1058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74" y="3811399"/>
            <a:ext cx="1606526" cy="13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960" y="658084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a.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endParaRPr lang="en-GB" sz="3200" dirty="0">
              <a:solidFill>
                <a:srgbClr val="0000FF"/>
              </a:solidFill>
              <a:latin typeface="等线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815605" y="1660022"/>
                <a:ext cx="5105821" cy="832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000" b="0" i="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sz="30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605" y="1660022"/>
                <a:ext cx="5105821" cy="832151"/>
              </a:xfrm>
              <a:prstGeom prst="rect">
                <a:avLst/>
              </a:prstGeom>
              <a:blipFill>
                <a:blip r:embed="rId2"/>
                <a:stretch>
                  <a:fillRect r="-1912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57200" y="2440033"/>
            <a:ext cx="8498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GB" sz="3200" dirty="0">
              <a:solidFill>
                <a:srgbClr val="0000FF"/>
              </a:solidFill>
              <a:latin typeface="等线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828800" y="3496688"/>
                <a:ext cx="5432834" cy="827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sz="30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(2 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4)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2,24 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8,96 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sz="30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496688"/>
                <a:ext cx="5432834" cy="827662"/>
              </a:xfrm>
              <a:prstGeom prst="rect">
                <a:avLst/>
              </a:prstGeom>
              <a:blipFill>
                <a:blip r:embed="rId3"/>
                <a:stretch>
                  <a:fillRect r="-1684" b="-1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48267" y="4221982"/>
            <a:ext cx="78451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8,96 m</a:t>
            </a:r>
            <a:r>
              <a:rPr lang="en-GB" sz="32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C57A48-82C7-4A93-B97E-124F77B095EE}"/>
              </a:ext>
            </a:extLst>
          </p:cNvPr>
          <p:cNvSpPr txBox="1"/>
          <p:nvPr/>
        </p:nvSpPr>
        <p:spPr>
          <a:xfrm>
            <a:off x="1" y="117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9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08" y="3879973"/>
            <a:ext cx="1606526" cy="13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76200" y="666750"/>
            <a:ext cx="1105830" cy="1105830"/>
            <a:chOff x="2914650" y="1294210"/>
            <a:chExt cx="555625" cy="555625"/>
          </a:xfrm>
          <a:solidFill>
            <a:srgbClr val="44546A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19200" y="1560803"/>
            <a:ext cx="7696200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trước: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IV.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_Văn_Bản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851099" y="760584"/>
            <a:ext cx="5311701" cy="523220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 DẪN  TỰ HỌC Ở NHÀ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37846" y="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en-US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23469" y="706508"/>
                <a:ext cx="5569965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000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rPr>
                  <a:t>* Phiếu bài tập số 2:</a:t>
                </a:r>
              </a:p>
              <a:p>
                <a:pPr algn="just"/>
                <a:r>
                  <a:rPr lang="vi-VN" sz="3000" b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Bài 1:</a:t>
                </a:r>
                <a:r>
                  <a:rPr lang="en-GB" sz="3000" b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Cho hình chóp tứ giác đều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MNPQ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như hình vẽ bên có chiều cao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và thể tích là</a:t>
                </a:r>
                <a:r>
                  <a:rPr lang="en-US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1 280 cm</a:t>
                </a:r>
                <a:r>
                  <a:rPr lang="en-US" sz="30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GB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</a:p>
              <a:p>
                <a:pPr algn="just"/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a) Tính độ dài cạnh đáy hình chóp.  </a:t>
                </a:r>
              </a:p>
              <a:p>
                <a:pPr algn="just"/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b) Tính diện tích xung quanh của hình chóp biết, độ dài trung đoạn của hình chóp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17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9" y="706508"/>
                <a:ext cx="5569965" cy="3785652"/>
              </a:xfrm>
              <a:prstGeom prst="rect">
                <a:avLst/>
              </a:prstGeom>
              <a:blipFill>
                <a:blip r:embed="rId2"/>
                <a:stretch>
                  <a:fillRect l="-2516" t="-2093" r="-2626" b="-4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228600" y="84355"/>
            <a:ext cx="477619" cy="477619"/>
            <a:chOff x="2914650" y="1294210"/>
            <a:chExt cx="555625" cy="555625"/>
          </a:xfrm>
          <a:solidFill>
            <a:srgbClr val="44546A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3"/>
          <a:srcRect l="32652" t="27115" r="31241" b="14780"/>
          <a:stretch/>
        </p:blipFill>
        <p:spPr bwMode="auto">
          <a:xfrm>
            <a:off x="5745193" y="1351937"/>
            <a:ext cx="3298166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47800" y="7492"/>
            <a:ext cx="3825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Phiếu bài tập số 2:</a:t>
            </a: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1925" y="499115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GB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152400" y="102677"/>
            <a:ext cx="457200" cy="457200"/>
            <a:chOff x="2914650" y="1294210"/>
            <a:chExt cx="555625" cy="555625"/>
          </a:xfrm>
          <a:solidFill>
            <a:srgbClr val="44546A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2"/>
          <a:srcRect l="17136" t="28105" r="24366" b="21599"/>
          <a:stretch/>
        </p:blipFill>
        <p:spPr bwMode="auto">
          <a:xfrm>
            <a:off x="1447800" y="1976442"/>
            <a:ext cx="7010400" cy="3167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47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558856" y="3987403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9B6BF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9B6BF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4" y="1067762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2480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6" y="330363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47296" y="1005372"/>
              <a:ext cx="2362479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7" y="1123372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3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4" y="2428277"/>
            <a:ext cx="2271617" cy="1132739"/>
            <a:chOff x="6997439" y="2348815"/>
            <a:chExt cx="3028822" cy="1510316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88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4"/>
            <a:ext cx="26479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1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0377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69616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43000" y="1352550"/>
            <a:ext cx="7192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quan sát kỹ video sau và nêu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64571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286000" y="16945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等线"/>
              </a:rPr>
              <a:t> 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19201" y="3850798"/>
            <a:ext cx="6096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Minh họa thể tích hình chóp đều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" y="0"/>
            <a:ext cx="91201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20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0" y="2351982"/>
            <a:ext cx="5638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defRPr/>
            </a:pPr>
            <a:r>
              <a:rPr lang="en-US" sz="4000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</a:p>
          <a:p>
            <a:pPr defTabSz="685800">
              <a:defRPr/>
            </a:pPr>
            <a:r>
              <a:rPr lang="en-US" sz="4000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TỨ GIÁC ĐỀU 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659269" y="1626082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075203" y="636342"/>
            <a:ext cx="61259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050" b="1" dirty="0">
                <a:ln w="11430"/>
                <a:gradFill>
                  <a:gsLst>
                    <a:gs pos="0">
                      <a:srgbClr val="D53DD0">
                        <a:tint val="90000"/>
                        <a:satMod val="120000"/>
                      </a:srgbClr>
                    </a:gs>
                    <a:gs pos="25000">
                      <a:srgbClr val="D53DD0">
                        <a:tint val="93000"/>
                        <a:satMod val="120000"/>
                      </a:srgbClr>
                    </a:gs>
                    <a:gs pos="50000">
                      <a:srgbClr val="D53DD0">
                        <a:shade val="89000"/>
                        <a:satMod val="110000"/>
                      </a:srgbClr>
                    </a:gs>
                    <a:gs pos="75000">
                      <a:srgbClr val="D53DD0">
                        <a:tint val="93000"/>
                        <a:satMod val="120000"/>
                      </a:srgbClr>
                    </a:gs>
                    <a:gs pos="100000">
                      <a:srgbClr val="D53DD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9892" y="111167"/>
            <a:ext cx="265040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300" b="1" dirty="0">
                <a:ln w="6600">
                  <a:solidFill>
                    <a:srgbClr val="E33D6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33D6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181833" y="3675421"/>
            <a:ext cx="1625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465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DAE939-144F-4BA4-84EC-99F8C4A60C14}"/>
              </a:ext>
            </a:extLst>
          </p:cNvPr>
          <p:cNvSpPr txBox="1"/>
          <p:nvPr/>
        </p:nvSpPr>
        <p:spPr>
          <a:xfrm>
            <a:off x="228600" y="1352550"/>
            <a:ext cx="6705600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nhóm,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366" name="Donut 36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7" name="Donut 36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" name="Donut 36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" name="Donut 36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0" name="Donut 3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1" name="Donut 37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2" name="Donut 37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3" name="Donut 37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4" name="Donut 37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Donut 37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6" name="Donut 37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7" name="Donut 37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" name="Donut 37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Donut 37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Donut 37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Donut 38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Donut 38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Donut 38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Donut 38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Donut 38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Donut 38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Donut 38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Donut 38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" name="Donut 38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Donut 38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Donut 39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2" name="Donut 39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Donut 39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Donut 39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" name="Donut 39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6" name="Donut 39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Donut 39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Donut 39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Donut 39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Donut 39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Donut 40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Donut 40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Donut 40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Donut 40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Donut 40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Donut 40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Donut 40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Donut 40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" name="Donut 40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Donut 40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Donut 41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" name="Donut 41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Donut 41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Donut 41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Donut 41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6" name="Donut 41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Donut 41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Donut 41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Donut 41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Donut 41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Donut 42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2" name="Donut 42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3" name="Donut 42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4" name="Donut 42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5" name="Donut 42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6" name="Donut 42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7" name="Donut 42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8" name="Donut 42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" name="Donut 42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" name="Donut 42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Donut 43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Donut 43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Donut 43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Donut 43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5" name="Donut 43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6" name="Donut 43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7" name="Donut 43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8" name="Donut 43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" name="Donut 43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" name="Donut 43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1" name="Donut 44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2" name="Donut 441"/>
          <p:cNvSpPr/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3" name="Donut 44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4" name="Donut 44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5" name="Donut 44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6" name="Donut 44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7" name="Donut 44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8" name="Donut 44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9" name="Donut 44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" name="Donut 44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1" name="Donut 45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2" name="Donut 45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3" name="Donut 45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4" name="Donut 45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5" name="Donut 45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6" name="Donut 45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7" name="Donut 45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8" name="Donut 45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9" name="Donut 45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" name="Donut 45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" name="Donut 46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2" name="Donut 46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3" name="Donut 46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4" name="Donut 46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Donut 46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Donut 46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7" name="Donut 46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8" name="Donut 46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9" name="Donut 46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0" name="Donut 46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" name="Donut 47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2" name="Donut 47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3" name="Donut 47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" name="Donut 47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5" name="Donut 47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6" name="Donut 47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7" name="Donut 47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8" name="Donut 47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9" name="Donut 47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0" name="Donut 47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" name="Donut 48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" name="Donut 48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3" name="Donut 48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4" name="Donut 48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5" name="Donut 48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6" name="Donut 48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7" name="Rectangle 486"/>
          <p:cNvSpPr/>
          <p:nvPr/>
        </p:nvSpPr>
        <p:spPr>
          <a:xfrm>
            <a:off x="7432419" y="4329535"/>
            <a:ext cx="1028700" cy="3429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35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1350" b="1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pic>
        <p:nvPicPr>
          <p:cNvPr id="489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00726"/>
            <a:ext cx="1981200" cy="1642774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</p:childTnLst>
        </p:cTn>
      </p:par>
    </p:tnLst>
    <p:bldLst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1653</Words>
  <Application>Microsoft Office PowerPoint</Application>
  <PresentationFormat>Trình chiếu Trên màn hình (16:9)</PresentationFormat>
  <Paragraphs>261</Paragraphs>
  <Slides>27</Slides>
  <Notes>4</Notes>
  <HiddenSlides>1</HiddenSlides>
  <MMClips>2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8" baseType="lpstr">
      <vt:lpstr>等线</vt:lpstr>
      <vt:lpstr>微软雅黑</vt:lpstr>
      <vt:lpstr>宋体</vt:lpstr>
      <vt:lpstr>Arial</vt:lpstr>
      <vt:lpstr>Calibri</vt:lpstr>
      <vt:lpstr>Cambria Math</vt:lpstr>
      <vt:lpstr>Century Gothic</vt:lpstr>
      <vt:lpstr>Times New Roman</vt:lpstr>
      <vt:lpstr>思源黑体 Heavy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Ling Phạm</cp:lastModifiedBy>
  <cp:revision>343</cp:revision>
  <dcterms:created xsi:type="dcterms:W3CDTF">2021-07-22T17:31:00Z</dcterms:created>
  <dcterms:modified xsi:type="dcterms:W3CDTF">2026-01-11T11:15:34Z</dcterms:modified>
</cp:coreProperties>
</file>