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media/audio2.wav" ContentType="audio/x-wav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media/media1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8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02525acb41e94351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894" r:id="rId1"/>
    <p:sldMasterId id="2147484094" r:id="rId2"/>
    <p:sldMasterId id="2147484108" r:id="rId3"/>
    <p:sldMasterId id="2147484121" r:id="rId4"/>
    <p:sldMasterId id="2147484134" r:id="rId5"/>
    <p:sldMasterId id="2147484147" r:id="rId6"/>
    <p:sldMasterId id="2147484160" r:id="rId7"/>
    <p:sldMasterId id="2147484173" r:id="rId8"/>
    <p:sldMasterId id="2147484186" r:id="rId9"/>
    <p:sldMasterId id="2147484199" r:id="rId10"/>
    <p:sldMasterId id="2147484212" r:id="rId11"/>
    <p:sldMasterId id="2147484225" r:id="rId12"/>
    <p:sldMasterId id="2147484238" r:id="rId13"/>
  </p:sldMasterIdLst>
  <p:notesMasterIdLst>
    <p:notesMasterId r:id="rId50"/>
  </p:notesMasterIdLst>
  <p:sldIdLst>
    <p:sldId id="427" r:id="rId14"/>
    <p:sldId id="428" r:id="rId15"/>
    <p:sldId id="429" r:id="rId16"/>
    <p:sldId id="430" r:id="rId17"/>
    <p:sldId id="431" r:id="rId18"/>
    <p:sldId id="412" r:id="rId19"/>
    <p:sldId id="413" r:id="rId20"/>
    <p:sldId id="418" r:id="rId21"/>
    <p:sldId id="421" r:id="rId22"/>
    <p:sldId id="451" r:id="rId23"/>
    <p:sldId id="422" r:id="rId24"/>
    <p:sldId id="423" r:id="rId25"/>
    <p:sldId id="424" r:id="rId26"/>
    <p:sldId id="425" r:id="rId27"/>
    <p:sldId id="426" r:id="rId28"/>
    <p:sldId id="441" r:id="rId29"/>
    <p:sldId id="269" r:id="rId30"/>
    <p:sldId id="377" r:id="rId31"/>
    <p:sldId id="275" r:id="rId32"/>
    <p:sldId id="378" r:id="rId33"/>
    <p:sldId id="386" r:id="rId34"/>
    <p:sldId id="279" r:id="rId35"/>
    <p:sldId id="387" r:id="rId36"/>
    <p:sldId id="445" r:id="rId37"/>
    <p:sldId id="432" r:id="rId38"/>
    <p:sldId id="433" r:id="rId39"/>
    <p:sldId id="446" r:id="rId40"/>
    <p:sldId id="434" r:id="rId41"/>
    <p:sldId id="435" r:id="rId42"/>
    <p:sldId id="447" r:id="rId43"/>
    <p:sldId id="436" r:id="rId44"/>
    <p:sldId id="448" r:id="rId45"/>
    <p:sldId id="437" r:id="rId46"/>
    <p:sldId id="438" r:id="rId47"/>
    <p:sldId id="440" r:id="rId48"/>
    <p:sldId id="439" r:id="rId49"/>
  </p:sldIdLst>
  <p:sldSz cx="12192000" cy="6858000"/>
  <p:notesSz cx="6858000" cy="9144000"/>
  <p:embeddedFontLst>
    <p:embeddedFont>
      <p:font typeface="微软雅黑" panose="020B0503020204020204" pitchFamily="34" charset="-122"/>
      <p:regular r:id="rId51"/>
      <p:bold r:id="rId52"/>
    </p:embeddedFont>
    <p:embeddedFont>
      <p:font typeface="宋体" panose="02010600030101010101" pitchFamily="2" charset="-122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ambria Math" panose="02040503050406030204" pitchFamily="18" charset="0"/>
      <p:regular r:id="rId60"/>
    </p:embeddedFont>
    <p:embeddedFont>
      <p:font typeface="Century Gothic" panose="020B0502020202020204" pitchFamily="34" charset="0"/>
      <p:regular r:id="rId61"/>
      <p:bold r:id="rId62"/>
      <p:italic r:id="rId63"/>
      <p:boldItalic r:id="rId64"/>
    </p:embeddedFont>
    <p:embeddedFont>
      <p:font typeface="Tahoma" panose="020B0604030504040204" pitchFamily="34" charset="0"/>
      <p:regular r:id="rId65"/>
      <p:bold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AEC1454-3D2B-4CCA-91BB-FA35C61ACDF0}">
          <p14:sldIdLst>
            <p14:sldId id="427"/>
            <p14:sldId id="428"/>
            <p14:sldId id="429"/>
            <p14:sldId id="430"/>
            <p14:sldId id="431"/>
            <p14:sldId id="412"/>
            <p14:sldId id="413"/>
            <p14:sldId id="418"/>
            <p14:sldId id="421"/>
            <p14:sldId id="451"/>
            <p14:sldId id="422"/>
            <p14:sldId id="423"/>
            <p14:sldId id="424"/>
            <p14:sldId id="425"/>
            <p14:sldId id="426"/>
            <p14:sldId id="441"/>
            <p14:sldId id="269"/>
            <p14:sldId id="377"/>
            <p14:sldId id="275"/>
            <p14:sldId id="378"/>
            <p14:sldId id="386"/>
            <p14:sldId id="279"/>
            <p14:sldId id="387"/>
            <p14:sldId id="445"/>
            <p14:sldId id="432"/>
            <p14:sldId id="433"/>
            <p14:sldId id="446"/>
            <p14:sldId id="434"/>
            <p14:sldId id="435"/>
            <p14:sldId id="447"/>
            <p14:sldId id="436"/>
            <p14:sldId id="448"/>
            <p14:sldId id="437"/>
            <p14:sldId id="438"/>
            <p14:sldId id="440"/>
            <p14:sldId id="439"/>
          </p14:sldIdLst>
        </p14:section>
        <p14:section name="Untitled Section" id="{AA1D9B50-19BD-407A-AD51-84D4AD700DE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Tác giả" initials="A" lastIdx="1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DBB2CB"/>
    <a:srgbClr val="30CFCD"/>
    <a:srgbClr val="E9AAD4"/>
    <a:srgbClr val="668B06"/>
    <a:srgbClr val="006600"/>
    <a:srgbClr val="0E73B7"/>
    <a:srgbClr val="E43230"/>
    <a:srgbClr val="E99D05"/>
    <a:srgbClr val="DCA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4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1.fntdata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9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font" Target="fonts/font7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8T09:46:22.071" idx="1">
    <p:pos x="10" y="10"/>
    <p:text>TPB: slide này là một VD về các tên điểm đều chưa in nghiêng.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8T09:54:01.387" idx="2">
    <p:pos x="10" y="10"/>
    <p:text>TPB: bố cục lại để hình to rõ hơn.</p:text>
    <p:extLst>
      <p:ext uri="{C676402C-5697-4E1C-873F-D02D1690AC5C}">
        <p15:threadingInfo xmlns:p15="http://schemas.microsoft.com/office/powerpoint/2012/main" timeZoneBias="-420"/>
      </p:ext>
    </p:extLst>
  </p:cm>
  <p:cm authorId="3" dt="2023-07-28T17:33:01.676" idx="3">
    <p:pos x="106" y="106"/>
    <p:text>TPB: bổ sung một slide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8T09:57:15.812" idx="4">
    <p:pos x="10" y="10"/>
    <p:text>TPB: bố cục lại để hình to rõ hơn.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8T17:05:38.564" idx="5">
    <p:pos x="10" y="10"/>
    <p:text>TPB: mình ẩn slide này.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8T17:11:49.701" idx="6">
    <p:pos x="10" y="10"/>
    <p:text>TPB: bổ sung lời giải cho đáp án.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8T17:11:17.542" idx="7">
    <p:pos x="10" y="10"/>
    <p:text>TPB: bổ sung lời giải cho đáp án.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8T17:43:02.607" idx="8">
    <p:pos x="10" y="10"/>
    <p:text>TPB: thêm đáp số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8T08:42:06.383" idx="9">
    <p:pos x="10" y="10"/>
    <p:text>TPB: HĐ nhóm mấy? (theo mình nhóm đôi là phù hợp, thầy cô có thể thêm icon nhóm đôi).</p:text>
    <p:extLst>
      <p:ext uri="{C676402C-5697-4E1C-873F-D02D1690AC5C}">
        <p15:threadingInfo xmlns:p15="http://schemas.microsoft.com/office/powerpoint/2012/main" timeZoneBias="-420"/>
      </p:ext>
    </p:extLst>
  </p:cm>
  <p:cm authorId="3" dt="2023-07-28T09:57:02.055" idx="10">
    <p:pos x="106" y="106"/>
    <p:text>TPB: bố cục lại để hình to rõ hơn.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rgbClr val="FFFF00"/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33AAEF-2BF8-4EBB-A3B1-62835B5C81BF}">
      <dgm:prSet phldrT="[Text]" custT="1"/>
      <dgm:spPr>
        <a:solidFill>
          <a:srgbClr val="FFFF00"/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SGK.</a:t>
          </a: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F6625C-DEE5-4E81-9E17-CE182C3F5B83}">
      <dgm:prSet phldrT="[Text]" custT="1"/>
      <dgm:spPr/>
      <dgm:t>
        <a:bodyPr/>
        <a:lstStyle/>
        <a:p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8C45F3-86DD-4F23-BF8F-057A8C926990}">
      <dgm:prSet phldrT="[Text]" custT="1"/>
      <dgm:spPr/>
      <dgm:t>
        <a:bodyPr/>
        <a:lstStyle/>
        <a:p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kẻ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E4B728-BD2D-4262-99F3-4C1D72A4FFFC}" type="parTrans" cxnId="{9543479C-F188-497A-8378-6CCF83F47E1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2720AB-8054-4212-8C1B-7445DF0EB8F9}" type="sibTrans" cxnId="{9543479C-F188-497A-8378-6CCF83F47E1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F825F-8A65-4BDA-BC7A-08775CC4F943}">
      <dgm:prSet phldrT="[Text]" custT="1"/>
      <dgm:spPr/>
      <dgm:t>
        <a:bodyPr/>
        <a:lstStyle/>
        <a:p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DCECC6-4DBF-4454-8845-18F1FB9D9382}">
      <dgm:prSet phldrT="[Text]" custT="1"/>
      <dgm:spPr/>
      <dgm:t>
        <a:bodyPr/>
        <a:lstStyle/>
        <a:p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chóp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tứ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giác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82FE6-6507-49B7-85B1-B5E8B0A48671}" type="parTrans" cxnId="{57A50D9E-0F62-4C98-A424-BFED5D455E29}">
      <dgm:prSet/>
      <dgm:spPr/>
      <dgm:t>
        <a:bodyPr/>
        <a:lstStyle/>
        <a:p>
          <a:endParaRPr lang="en-US"/>
        </a:p>
      </dgm:t>
    </dgm:pt>
    <dgm:pt modelId="{1328F362-87F4-4560-BD8A-B504A25B4B1C}" type="sibTrans" cxnId="{57A50D9E-0F62-4C98-A424-BFED5D455E29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ScaleX="56835" custLinFactNeighborX="-1984" custLinFactNeighborY="9891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 custLinFactNeighborY="2896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ScaleX="54661" custLinFactNeighborX="-1903" custLinFactNeighborY="-1799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 custLinFactNeighborX="1031" custLinFactNeighborY="8471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5E970323-507D-4924-822A-2032190D582C}" type="presOf" srcId="{93DCECC6-4DBF-4454-8845-18F1FB9D9382}" destId="{0DFB8EA2-E9F4-4E7D-B5BF-ABC527E44C63}" srcOrd="0" destOrd="2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94D07763-1582-4358-9964-159E391A382B}" type="presOf" srcId="{578C45F3-86DD-4F23-BF8F-057A8C926990}" destId="{8F3B6D51-6576-4847-95F8-097004C88A78}" srcOrd="0" destOrd="1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9543479C-F188-497A-8378-6CCF83F47E1A}" srcId="{3B33AAEF-2BF8-4EBB-A3B1-62835B5C81BF}" destId="{578C45F3-86DD-4F23-BF8F-057A8C926990}" srcOrd="1" destOrd="0" parTransId="{89E4B728-BD2D-4262-99F3-4C1D72A4FFFC}" sibTransId="{E12720AB-8054-4212-8C1B-7445DF0EB8F9}"/>
    <dgm:cxn modelId="{57A50D9E-0F62-4C98-A424-BFED5D455E29}" srcId="{8E595FF9-7F13-4589-ADB1-A98CFA417FE8}" destId="{93DCECC6-4DBF-4454-8845-18F1FB9D9382}" srcOrd="2" destOrd="0" parTransId="{42082FE6-6507-49B7-85B1-B5E8B0A48671}" sibTransId="{1328F362-87F4-4560-BD8A-B504A25B4B1C}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49833C7-880F-431F-9337-C36D09FD7E69}" srcId="{8E595FF9-7F13-4589-ADB1-A98CFA417FE8}" destId="{D71F825F-8A65-4BDA-BC7A-08775CC4F943}" srcOrd="3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3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1931471" y="869250"/>
          <a:ext cx="5601202" cy="121680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90870" y="928649"/>
        <a:ext cx="5482404" cy="1098002"/>
      </dsp:txXfrm>
    </dsp:sp>
    <dsp:sp modelId="{0DFB8EA2-E9F4-4E7D-B5BF-ABC527E44C63}">
      <dsp:nvSpPr>
        <dsp:cNvPr id="0" name=""/>
        <dsp:cNvSpPr/>
      </dsp:nvSpPr>
      <dsp:spPr>
        <a:xfrm>
          <a:off x="0" y="2258797"/>
          <a:ext cx="9855199" cy="1816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0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chóp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tứ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giác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258797"/>
        <a:ext cx="9855199" cy="1816425"/>
      </dsp:txXfrm>
    </dsp:sp>
    <dsp:sp modelId="{D2408717-B530-41AC-B5CE-E14FAEC5B062}">
      <dsp:nvSpPr>
        <dsp:cNvPr id="0" name=""/>
        <dsp:cNvSpPr/>
      </dsp:nvSpPr>
      <dsp:spPr>
        <a:xfrm>
          <a:off x="2046579" y="3703448"/>
          <a:ext cx="5386950" cy="121680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5978" y="3762847"/>
        <a:ext cx="5268152" cy="1098002"/>
      </dsp:txXfrm>
    </dsp:sp>
    <dsp:sp modelId="{8F3B6D51-6576-4847-95F8-097004C88A78}">
      <dsp:nvSpPr>
        <dsp:cNvPr id="0" name=""/>
        <dsp:cNvSpPr/>
      </dsp:nvSpPr>
      <dsp:spPr>
        <a:xfrm>
          <a:off x="0" y="5042687"/>
          <a:ext cx="9855199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0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kẻ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042687"/>
        <a:ext cx="9855199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44C61-0C4F-47CE-AB4F-7E19B06B8ED3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B89DD-14AC-4289-BB37-FBD34B81E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1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78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317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52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0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434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654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574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967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364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334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175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879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512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82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4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856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265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389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092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7334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763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8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072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420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382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244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4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109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578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71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51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595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3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497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507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562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60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201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485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2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936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356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184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72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252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13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318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970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726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721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568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84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915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735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102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6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9263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333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05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3161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257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337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356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323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93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55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21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77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165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8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19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03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53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21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973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36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94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40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79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64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35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793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25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6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01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137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55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111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97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1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01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4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306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55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7483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68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58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09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531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15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374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847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3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201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33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223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044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22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1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6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148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84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47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747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934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633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320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06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965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46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684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592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452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979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93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996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435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91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70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132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965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51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199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673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88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3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220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015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827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373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189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628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630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459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6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283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53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705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481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57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547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384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1476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4" y="266707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9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77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189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367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541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5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1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1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image" Target="../media/image1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6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8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8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2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5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3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4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2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  <p:sldLayoutId id="2147484159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0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86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openxmlformats.org/officeDocument/2006/relationships/comments" Target="../comments/comment2.xml"/><Relationship Id="rId5" Type="http://schemas.openxmlformats.org/officeDocument/2006/relationships/image" Target="../media/image19.em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6.xml"/><Relationship Id="rId6" Type="http://schemas.openxmlformats.org/officeDocument/2006/relationships/comments" Target="../comments/comment3.xml"/><Relationship Id="rId5" Type="http://schemas.openxmlformats.org/officeDocument/2006/relationships/image" Target="../media/image19.emf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7.gif"/><Relationship Id="rId3" Type="http://schemas.openxmlformats.org/officeDocument/2006/relationships/slideLayout" Target="../slideLayouts/slideLayout14.xml"/><Relationship Id="rId7" Type="http://schemas.openxmlformats.org/officeDocument/2006/relationships/slide" Target="slide18.xml"/><Relationship Id="rId12" Type="http://schemas.openxmlformats.org/officeDocument/2006/relationships/image" Target="../media/image26.gif"/><Relationship Id="rId2" Type="http://schemas.openxmlformats.org/officeDocument/2006/relationships/audio" Target="../media/media1.wav"/><Relationship Id="rId16" Type="http://schemas.openxmlformats.org/officeDocument/2006/relationships/slide" Target="slide25.xml"/><Relationship Id="rId1" Type="http://schemas.microsoft.com/office/2007/relationships/media" Target="../media/media1.wav"/><Relationship Id="rId6" Type="http://schemas.openxmlformats.org/officeDocument/2006/relationships/slide" Target="slide23.xml"/><Relationship Id="rId11" Type="http://schemas.openxmlformats.org/officeDocument/2006/relationships/slide" Target="slide22.xml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10" Type="http://schemas.openxmlformats.org/officeDocument/2006/relationships/slide" Target="slide21.xml"/><Relationship Id="rId4" Type="http://schemas.openxmlformats.org/officeDocument/2006/relationships/image" Target="../media/image21.png"/><Relationship Id="rId9" Type="http://schemas.openxmlformats.org/officeDocument/2006/relationships/slide" Target="slide20.xml"/><Relationship Id="rId1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png"/><Relationship Id="rId18" Type="http://schemas.openxmlformats.org/officeDocument/2006/relationships/hyperlink" Target="http://www.allwhitebackground.com/colorful-background-images.html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17" Type="http://schemas.openxmlformats.org/officeDocument/2006/relationships/image" Target="../media/image36.jpeg"/><Relationship Id="rId2" Type="http://schemas.openxmlformats.org/officeDocument/2006/relationships/video" Target="../media/media2.mp4"/><Relationship Id="rId16" Type="http://schemas.openxmlformats.org/officeDocument/2006/relationships/slide" Target="slide17.xml"/><Relationship Id="rId20" Type="http://schemas.openxmlformats.org/officeDocument/2006/relationships/image" Target="../media/image38.png"/><Relationship Id="rId1" Type="http://schemas.microsoft.com/office/2007/relationships/media" Target="../media/media2.mp4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microsoft.com/office/2007/relationships/hdphoto" Target="../media/hdphoto2.wdp"/><Relationship Id="rId19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17" Type="http://schemas.openxmlformats.org/officeDocument/2006/relationships/image" Target="../media/image38.png"/><Relationship Id="rId2" Type="http://schemas.openxmlformats.org/officeDocument/2006/relationships/video" Target="../media/media2.mp4"/><Relationship Id="rId16" Type="http://schemas.openxmlformats.org/officeDocument/2006/relationships/image" Target="../media/image37.png"/><Relationship Id="rId1" Type="http://schemas.microsoft.com/office/2007/relationships/media" Target="../media/media2.mp4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5" Type="http://schemas.openxmlformats.org/officeDocument/2006/relationships/slide" Target="slide17.xml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png"/><Relationship Id="rId18" Type="http://schemas.openxmlformats.org/officeDocument/2006/relationships/hyperlink" Target="http://www.allwhitebackground.com/colorful-background-images.html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17" Type="http://schemas.openxmlformats.org/officeDocument/2006/relationships/image" Target="../media/image36.jpeg"/><Relationship Id="rId2" Type="http://schemas.openxmlformats.org/officeDocument/2006/relationships/video" Target="../media/media2.mp4"/><Relationship Id="rId16" Type="http://schemas.openxmlformats.org/officeDocument/2006/relationships/slide" Target="slide17.xml"/><Relationship Id="rId20" Type="http://schemas.openxmlformats.org/officeDocument/2006/relationships/image" Target="../media/image38.png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19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png"/><Relationship Id="rId18" Type="http://schemas.openxmlformats.org/officeDocument/2006/relationships/hyperlink" Target="http://www.allwhitebackground.com/colorful-background-images.html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17" Type="http://schemas.openxmlformats.org/officeDocument/2006/relationships/image" Target="../media/image36.jpeg"/><Relationship Id="rId2" Type="http://schemas.openxmlformats.org/officeDocument/2006/relationships/video" Target="../media/media2.mp4"/><Relationship Id="rId16" Type="http://schemas.openxmlformats.org/officeDocument/2006/relationships/slide" Target="slide17.xml"/><Relationship Id="rId20" Type="http://schemas.openxmlformats.org/officeDocument/2006/relationships/image" Target="../media/image38.png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19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18" Type="http://schemas.openxmlformats.org/officeDocument/2006/relationships/slide" Target="slide17.xml"/><Relationship Id="rId26" Type="http://schemas.openxmlformats.org/officeDocument/2006/relationships/oleObject" Target="../embeddings/oleObject3.bin"/><Relationship Id="rId3" Type="http://schemas.openxmlformats.org/officeDocument/2006/relationships/video" Target="../media/media2.mp4"/><Relationship Id="rId21" Type="http://schemas.openxmlformats.org/officeDocument/2006/relationships/image" Target="../media/image37.png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5" Type="http://schemas.openxmlformats.org/officeDocument/2006/relationships/oleObject" Target="../embeddings/oleObject2.bin"/><Relationship Id="rId2" Type="http://schemas.microsoft.com/office/2007/relationships/media" Target="../media/media2.mp4"/><Relationship Id="rId16" Type="http://schemas.openxmlformats.org/officeDocument/2006/relationships/image" Target="../media/image33.png"/><Relationship Id="rId20" Type="http://schemas.openxmlformats.org/officeDocument/2006/relationships/hyperlink" Target="http://www.allwhitebackground.com/colorful-background-images.html" TargetMode="External"/><Relationship Id="rId1" Type="http://schemas.openxmlformats.org/officeDocument/2006/relationships/vmlDrawing" Target="../drawings/vmlDrawing1.v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24" Type="http://schemas.openxmlformats.org/officeDocument/2006/relationships/image" Target="../media/image40.wmf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23" Type="http://schemas.openxmlformats.org/officeDocument/2006/relationships/oleObject" Target="../embeddings/oleObject1.bin"/><Relationship Id="rId28" Type="http://schemas.openxmlformats.org/officeDocument/2006/relationships/comments" Target="../comments/comment5.xml"/><Relationship Id="rId10" Type="http://schemas.openxmlformats.org/officeDocument/2006/relationships/image" Target="../media/image31.png"/><Relationship Id="rId19" Type="http://schemas.openxmlformats.org/officeDocument/2006/relationships/image" Target="../media/image36.jpeg"/><Relationship Id="rId4" Type="http://schemas.openxmlformats.org/officeDocument/2006/relationships/slideLayout" Target="../slideLayouts/slideLayout13.xml"/><Relationship Id="rId9" Type="http://schemas.microsoft.com/office/2007/relationships/hdphoto" Target="../media/hdphoto1.wdp"/><Relationship Id="rId14" Type="http://schemas.openxmlformats.org/officeDocument/2006/relationships/image" Target="../media/image41.png"/><Relationship Id="rId22" Type="http://schemas.openxmlformats.org/officeDocument/2006/relationships/image" Target="../media/image38.png"/><Relationship Id="rId27" Type="http://schemas.openxmlformats.org/officeDocument/2006/relationships/image" Target="../media/image4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18" Type="http://schemas.openxmlformats.org/officeDocument/2006/relationships/image" Target="../media/image36.jpeg"/><Relationship Id="rId26" Type="http://schemas.openxmlformats.org/officeDocument/2006/relationships/oleObject" Target="../embeddings/oleObject4.bin"/><Relationship Id="rId3" Type="http://schemas.openxmlformats.org/officeDocument/2006/relationships/video" Target="../media/media2.mp4"/><Relationship Id="rId7" Type="http://schemas.openxmlformats.org/officeDocument/2006/relationships/audio" Target="../media/audio5.wav"/><Relationship Id="rId12" Type="http://schemas.openxmlformats.org/officeDocument/2006/relationships/image" Target="../media/image32.png"/><Relationship Id="rId17" Type="http://schemas.openxmlformats.org/officeDocument/2006/relationships/slide" Target="slide17.xml"/><Relationship Id="rId25" Type="http://schemas.openxmlformats.org/officeDocument/2006/relationships/image" Target="../media/image38.png"/><Relationship Id="rId2" Type="http://schemas.microsoft.com/office/2007/relationships/media" Target="../media/media2.mp4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24" Type="http://schemas.openxmlformats.org/officeDocument/2006/relationships/image" Target="../media/image410.png"/><Relationship Id="rId5" Type="http://schemas.openxmlformats.org/officeDocument/2006/relationships/audio" Target="../media/audio3.wav"/><Relationship Id="rId15" Type="http://schemas.openxmlformats.org/officeDocument/2006/relationships/image" Target="../media/image34.png"/><Relationship Id="rId28" Type="http://schemas.openxmlformats.org/officeDocument/2006/relationships/comments" Target="../comments/comment6.xml"/><Relationship Id="rId10" Type="http://schemas.openxmlformats.org/officeDocument/2006/relationships/image" Target="../media/image31.png"/><Relationship Id="rId19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slideLayout" Target="../slideLayouts/slideLayout13.xml"/><Relationship Id="rId9" Type="http://schemas.microsoft.com/office/2007/relationships/hdphoto" Target="../media/hdphoto1.wdp"/><Relationship Id="rId14" Type="http://schemas.openxmlformats.org/officeDocument/2006/relationships/image" Target="../media/image33.png"/><Relationship Id="rId27" Type="http://schemas.openxmlformats.org/officeDocument/2006/relationships/image" Target="../media/image4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comments" Target="../comments/comment7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8.xml"/><Relationship Id="rId5" Type="http://schemas.openxmlformats.org/officeDocument/2006/relationships/comments" Target="../comments/comment8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khoahoc.vietjack.com/question/1212107/tinh-the-tich-cua-mot-chiec-hop-banh-it-co-dang-hinh-chop-tu-giac-deu-co-do-dai-canh-day-la-3-cm-va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90425" y="87379"/>
            <a:ext cx="3225801" cy="305104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01132" y="910385"/>
            <a:ext cx="3116613" cy="638107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47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3229346940"/>
              </p:ext>
            </p:extLst>
          </p:nvPr>
        </p:nvGraphicFramePr>
        <p:xfrm>
          <a:off x="2235202" y="-38199"/>
          <a:ext cx="9855199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460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9332F5-C0F7-4122-AEF5-442732B6C13F}"/>
              </a:ext>
            </a:extLst>
          </p:cNvPr>
          <p:cNvSpPr txBox="1"/>
          <p:nvPr/>
        </p:nvSpPr>
        <p:spPr>
          <a:xfrm>
            <a:off x="1265578" y="1978014"/>
            <a:ext cx="5324107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CÁ NHÂN.</a:t>
            </a:r>
          </a:p>
          <a:p>
            <a:pPr algn="just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799978-4234-4449-B4BF-59B2FDC30127}"/>
              </a:ext>
            </a:extLst>
          </p:cNvPr>
          <p:cNvSpPr txBox="1"/>
          <p:nvPr/>
        </p:nvSpPr>
        <p:spPr>
          <a:xfrm>
            <a:off x="914401" y="1193801"/>
            <a:ext cx="575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HÌNH CHÓP TỨ GIÁC ĐỀU</a:t>
            </a:r>
          </a:p>
        </p:txBody>
      </p:sp>
      <p:pic>
        <p:nvPicPr>
          <p:cNvPr id="6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340"/>
            <a:ext cx="2255716" cy="2621507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515BB3-EF85-4300-8A14-C210CCACE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133" y="1702996"/>
            <a:ext cx="4600859" cy="4789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80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9332F5-C0F7-4122-AEF5-442732B6C13F}"/>
                  </a:ext>
                </a:extLst>
              </p:cNvPr>
              <p:cNvSpPr txBox="1"/>
              <p:nvPr/>
            </p:nvSpPr>
            <p:spPr>
              <a:xfrm>
                <a:off x="610689" y="1635875"/>
                <a:ext cx="7012012" cy="46320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 defTabSz="121917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 </a:t>
                </a:r>
                <a:r>
                  <a:rPr lang="en-US" sz="30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ở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14,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chóp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có:</a:t>
                </a:r>
                <a:endParaRPr lang="en-US" sz="3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414" algn="just" defTabSz="121917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SAB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SBC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SCD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SDA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i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lang="en-US" sz="30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414" algn="just" defTabSz="121917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DA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en-US" sz="3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414" algn="just" defTabSz="121917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SA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SB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SC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SD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en-US" sz="3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414" algn="just" defTabSz="121917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i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endParaRPr lang="en-US" sz="3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121917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chóp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endParaRPr lang="en-US" sz="30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39332F5-C0F7-4122-AEF5-442732B6C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89" y="1635875"/>
                <a:ext cx="7012012" cy="4632037"/>
              </a:xfrm>
              <a:prstGeom prst="rect">
                <a:avLst/>
              </a:prstGeom>
              <a:blipFill>
                <a:blip r:embed="rId2"/>
                <a:stretch>
                  <a:fillRect l="-2000" t="-1711" r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515BB3-EF85-4300-8A14-C210CCACE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861" y="1484819"/>
            <a:ext cx="4360949" cy="45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88F17E-0D60-441B-AF43-A0D80FDD0310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36109A-9907-42E4-A685-CAD18668B810}"/>
              </a:ext>
            </a:extLst>
          </p:cNvPr>
          <p:cNvSpPr txBox="1"/>
          <p:nvPr/>
        </p:nvSpPr>
        <p:spPr>
          <a:xfrm>
            <a:off x="253883" y="900044"/>
            <a:ext cx="575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HÌNH CHÓP TỨ GIÁC ĐỀU</a:t>
            </a:r>
          </a:p>
        </p:txBody>
      </p:sp>
    </p:spTree>
    <p:extLst>
      <p:ext uri="{BB962C8B-B14F-4D97-AF65-F5344CB8AC3E}">
        <p14:creationId xmlns:p14="http://schemas.microsoft.com/office/powerpoint/2010/main" val="104270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6812FF-76DA-48D2-A552-610011C3369D}"/>
              </a:ext>
            </a:extLst>
          </p:cNvPr>
          <p:cNvSpPr txBox="1"/>
          <p:nvPr/>
        </p:nvSpPr>
        <p:spPr>
          <a:xfrm>
            <a:off x="394152" y="1575241"/>
            <a:ext cx="6113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CẶP ĐÔI (2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B50309-D1D5-4E2A-A499-13073FE26FE6}"/>
              </a:ext>
            </a:extLst>
          </p:cNvPr>
          <p:cNvSpPr txBox="1"/>
          <p:nvPr/>
        </p:nvSpPr>
        <p:spPr>
          <a:xfrm>
            <a:off x="88571" y="927596"/>
            <a:ext cx="12097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XUNG QUANH CỦA HÌNH CHÓP TỨ GIÁC ĐỀU</a:t>
            </a: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9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94016"/>
            <a:ext cx="1828800" cy="1363984"/>
          </a:xfrm>
          <a:prstGeom prst="rect">
            <a:avLst/>
          </a:prstGeom>
        </p:spPr>
      </p:pic>
      <p:sp>
        <p:nvSpPr>
          <p:cNvPr id="10" name="Donut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onut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nut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nut 1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nut 1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nut 1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onut 1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nut 1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onut 1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Donut 2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Donut 2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Donut 2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Donut 2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Donut 2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Donut 2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Donut 2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Donut 3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Donut 3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Donut 3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Donut 3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Donut 3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Donut 3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Donut 3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Donut 3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Donut 4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Donut 4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Donut 4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Donut 4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Donut 4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Donut 4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Donut 4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Donut 4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Donut 4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Donut 4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Donut 5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Donut 5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Donut 5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Donut 5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Donut 5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Donut 5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Donut 5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Donut 5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Donut 84"/>
          <p:cNvSpPr/>
          <p:nvPr/>
        </p:nvSpPr>
        <p:spPr>
          <a:xfrm>
            <a:off x="7167315" y="4888387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Donut 85"/>
          <p:cNvSpPr/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Donut 86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Donut 87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Donut 88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Donut 89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Donut 90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Donut 91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Donut 92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Donut 93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Donut 94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Donut 95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Donut 96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Donut 97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Donut 98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Donut 99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Donut 100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Donut 101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Donut 102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Donut 103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Donut 104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Donut 105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Donut 106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Donut 107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Donut 108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Donut 109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Donut 110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Donut 111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Donut 112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Donut 113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Donut 114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Donut 115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Donut 116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Donut 117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Donut 118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Donut 119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Donut 120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Donut 121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Donut 122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Donut 123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Donut 124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Donut 125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Donut 126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Donut 127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Donut 128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Donut 129"/>
          <p:cNvSpPr>
            <a:spLocks/>
          </p:cNvSpPr>
          <p:nvPr/>
        </p:nvSpPr>
        <p:spPr>
          <a:xfrm>
            <a:off x="7160709" y="4859812"/>
            <a:ext cx="1327662" cy="1371601"/>
          </a:xfrm>
          <a:prstGeom prst="donut">
            <a:avLst>
              <a:gd name="adj" fmla="val 17876"/>
            </a:avLst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kern="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7310190" y="6409199"/>
            <a:ext cx="1028700" cy="3429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35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1350" b="1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16812FF-76DA-48D2-A552-610011C3369D}"/>
              </a:ext>
            </a:extLst>
          </p:cNvPr>
          <p:cNvSpPr txBox="1"/>
          <p:nvPr/>
        </p:nvSpPr>
        <p:spPr>
          <a:xfrm>
            <a:off x="580164" y="2176095"/>
            <a:ext cx="37177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668B0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236" y="1812296"/>
            <a:ext cx="7565334" cy="457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3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4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521E86A-23C0-4D46-A502-BD20FD7F9022}"/>
                  </a:ext>
                </a:extLst>
              </p:cNvPr>
              <p:cNvSpPr txBox="1"/>
              <p:nvPr/>
            </p:nvSpPr>
            <p:spPr>
              <a:xfrm>
                <a:off x="409000" y="4592404"/>
                <a:ext cx="4566564" cy="20037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 defTabSz="1219170"/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3000" i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xq</m:t>
                        </m:r>
                      </m:sub>
                    </m:sSub>
                  </m:oMath>
                </a14:m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xung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quanh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3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chu vi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đáy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en-US" sz="3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dài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trung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chóp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tứ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đều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521E86A-23C0-4D46-A502-BD20FD7F9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00" y="4592404"/>
                <a:ext cx="4566564" cy="2003754"/>
              </a:xfrm>
              <a:prstGeom prst="rect">
                <a:avLst/>
              </a:prstGeom>
              <a:blipFill>
                <a:blip r:embed="rId2"/>
                <a:stretch>
                  <a:fillRect l="-3071" t="-3951" r="-3204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9ECDECE-DF0E-4090-BEBB-EAEEAEAA4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00" y="3660893"/>
                <a:ext cx="4857008" cy="8276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 </a:t>
                </a:r>
                <a:r>
                  <a:rPr lang="en-US" altLang="en-US" sz="30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3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en-US" sz="3000" i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en-US" sz="3000" i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xq</m:t>
                        </m:r>
                      </m:sub>
                    </m:sSub>
                    <m:r>
                      <m:rPr>
                        <m:nor/>
                      </m:rPr>
                      <a:rPr lang="en-US" altLang="en-US" sz="3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3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altLang="en-US" sz="3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0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altLang="en-US" sz="3000" b="0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0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000" b="0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0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endParaRPr lang="en-US" altLang="en-US" sz="3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9ECDECE-DF0E-4090-BEBB-EAEEAEAA41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000" y="3660893"/>
                <a:ext cx="4857008" cy="827662"/>
              </a:xfrm>
              <a:prstGeom prst="rect">
                <a:avLst/>
              </a:prstGeom>
              <a:blipFill>
                <a:blip r:embed="rId3"/>
                <a:stretch>
                  <a:fillRect l="-2886" b="-103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09000" y="1544752"/>
            <a:ext cx="42571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 defTabSz="1219170"/>
            <a:endParaRPr lang="en-US" sz="3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B50309-D1D5-4E2A-A499-13073FE26FE6}"/>
              </a:ext>
            </a:extLst>
          </p:cNvPr>
          <p:cNvSpPr txBox="1"/>
          <p:nvPr/>
        </p:nvSpPr>
        <p:spPr>
          <a:xfrm>
            <a:off x="88571" y="927596"/>
            <a:ext cx="12097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DIỆN TÍCH XUNG QUANH CỦA HÌNH CHÓP TỨ GIÁC ĐỀU</a:t>
            </a:r>
          </a:p>
        </p:txBody>
      </p:sp>
      <p:pic>
        <p:nvPicPr>
          <p:cNvPr id="11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29" y="5801271"/>
            <a:ext cx="1467093" cy="1067853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625" y="1486360"/>
            <a:ext cx="7199297" cy="434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152725" y="1524000"/>
            <a:ext cx="3767618" cy="365383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443871" y="3091183"/>
            <a:ext cx="10600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15378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523665-5BFE-49B0-9722-8FA5FE7944F2}"/>
              </a:ext>
            </a:extLst>
          </p:cNvPr>
          <p:cNvSpPr txBox="1">
            <a:spLocks/>
          </p:cNvSpPr>
          <p:nvPr/>
        </p:nvSpPr>
        <p:spPr>
          <a:xfrm>
            <a:off x="1580942" y="461294"/>
            <a:ext cx="9144000" cy="12783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944761" y="2060682"/>
                <a:ext cx="10207356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nghĩ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</a:t>
                </a:r>
                <a:r>
                  <a:rPr lang="vi-VN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tay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ợc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quyền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quay may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mắn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thắng</a:t>
                </a:r>
                <a:r>
                  <a:rPr 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GB" sz="3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761" y="2060682"/>
                <a:ext cx="10207356" cy="3416320"/>
              </a:xfrm>
              <a:prstGeom prst="rect">
                <a:avLst/>
              </a:prstGeom>
              <a:blipFill>
                <a:blip r:embed="rId2"/>
                <a:stretch>
                  <a:fillRect l="-1852" t="-2857" r="-1792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59" y="5053781"/>
            <a:ext cx="2371284" cy="196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7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873829" y="999089"/>
            <a:ext cx="6313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96389" y="2064499"/>
            <a:ext cx="1132114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 hỏi: Bấm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1; 2; 3</a:t>
            </a:r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; … câu </a:t>
            </a:r>
            <a:r>
              <a:rPr lang="en-GB" sz="3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GB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- Bấm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- Bấm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- Tiếp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3400"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GB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4-Point Star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438940" y="4188584"/>
            <a:ext cx="437322" cy="49745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53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OPL20U25GSXzBJYl68kk8uQGfFKzs7yb1M4KJWUiLk6ZEvGF+qCIPSnY57AbBFCvTW2023.15.47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78304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OPL20U25GSXzBJYl68kk8uQGfFKzs7yb1M4KJWUiLk6ZEvGF+qCIPSnY57AbBFCvTW2023.15.47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2023.15.47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 descr="OPL20U25GSXzBJYl68kk8uQGfFKzs7yb1M4KJWUiLk6ZEvGF+qCIPSnY57AbBFCvTW2023.15.47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 descr="OPL20U25GSXzBJYl68kk8uQGfFKzs7yb1M4KJWUiLk6ZEvGF+qCIPSnY57AbBFCvTW2023.15.47+K4lPs7H94VUqPe2XwIsfPRnrXQE//QTEXxb8/8N4CNc6FpgZahzpTjFhMzSA7T/nHJa11DE8Ng2TP3iAmRczFlmslSuUNOgUeb6yRvs0=">
            <a:hlinkClick r:id="rId11" action="ppaction://hlinksldjump"/>
          </p:cNvPr>
          <p:cNvSpPr/>
          <p:nvPr/>
        </p:nvSpPr>
        <p:spPr>
          <a:xfrm>
            <a:off x="801000" y="530449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 action="ppaction://hlinksldjump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 descr="OPL20U25GSXzBJYl68kk8uQGfFKzs7yb1M4KJWUiLk6ZEvGF+qCIPSnY57AbBFCvTW2023.15.47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/>
          <p:cNvSpPr/>
          <p:nvPr/>
        </p:nvSpPr>
        <p:spPr>
          <a:xfrm rot="5400000">
            <a:off x="11434319" y="264224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4-Point Star 4">
            <a:hlinkClick r:id="rId16" action="ppaction://hlinksldjump"/>
          </p:cNvPr>
          <p:cNvSpPr/>
          <p:nvPr/>
        </p:nvSpPr>
        <p:spPr>
          <a:xfrm>
            <a:off x="5343216" y="5924963"/>
            <a:ext cx="1075242" cy="77525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C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2636" y="199869"/>
            <a:ext cx="10542500" cy="1604597"/>
          </a:xfrm>
          <a:prstGeom prst="snip2DiagRect">
            <a:avLst/>
          </a:prstGeom>
          <a:solidFill>
            <a:srgbClr val="DBB2C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nào sau đây đúng với hình chóp tứ giác đều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1949346"/>
            <a:ext cx="4906798" cy="11972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5" y="1953535"/>
            <a:ext cx="4906798" cy="11799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đáy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3317666"/>
            <a:ext cx="4906798" cy="11981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hau</a:t>
            </a:r>
            <a:r>
              <a:rPr lang="en-GB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03886" y="3340923"/>
            <a:ext cx="4906798" cy="117492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1296" y="336967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81" y="349084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4667494" y="472327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6A608-2640-4FB8-A2BD-B43D18B75770}"/>
              </a:ext>
            </a:extLst>
          </p:cNvPr>
          <p:cNvGrpSpPr/>
          <p:nvPr/>
        </p:nvGrpSpPr>
        <p:grpSpPr>
          <a:xfrm>
            <a:off x="9792154" y="4855314"/>
            <a:ext cx="2586181" cy="2283045"/>
            <a:chOff x="9872560" y="4863282"/>
            <a:chExt cx="2586181" cy="2283045"/>
          </a:xfrm>
        </p:grpSpPr>
        <p:pic>
          <p:nvPicPr>
            <p:cNvPr id="20" name="Picture 19" descr="Background pattern&#10;&#10;Description automatically generated">
              <a:extLst>
                <a:ext uri="{FF2B5EF4-FFF2-40B4-BE49-F238E27FC236}">
                  <a16:creationId xmlns:a16="http://schemas.microsoft.com/office/drawing/2014/main" id="{EF523070-AAF6-4D95-9538-830B64A9B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l="17382" r="20120" b="2"/>
            <a:stretch/>
          </p:blipFill>
          <p:spPr>
            <a:xfrm>
              <a:off x="9872560" y="5056456"/>
              <a:ext cx="2586181" cy="2089871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1" name="Picture 1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3F38274C-671A-4A5D-8E93-C3FD47B52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3359" y="4863282"/>
              <a:ext cx="2224585" cy="1994718"/>
            </a:xfrm>
            <a:prstGeom prst="rect">
              <a:avLst/>
            </a:prstGeom>
          </p:spPr>
        </p:pic>
      </p:grpSp>
      <p:pic>
        <p:nvPicPr>
          <p:cNvPr id="22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44492" y="5022004"/>
            <a:ext cx="1788359" cy="7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10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0">
                <p:cTn id="10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rgbClr val="DBB2C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có mặt bên là hình gì 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E0103E-71E7-4627-A02D-0B0A953A93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983" y="4952057"/>
            <a:ext cx="2224585" cy="1886279"/>
          </a:xfrm>
          <a:prstGeom prst="rect">
            <a:avLst/>
          </a:prstGeom>
        </p:spPr>
      </p:pic>
      <p:pic>
        <p:nvPicPr>
          <p:cNvPr id="19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75260" y="4859734"/>
            <a:ext cx="1788359" cy="7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0">
                <p:cTn id="10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4" y="2509679"/>
            <a:ext cx="3042257" cy="1838647"/>
          </a:xfrm>
          <a:prstGeom prst="rect">
            <a:avLst/>
          </a:prstGeom>
        </p:spPr>
      </p:pic>
      <p:pic>
        <p:nvPicPr>
          <p:cNvPr id="8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5" y="1725285"/>
            <a:ext cx="3421031" cy="2836655"/>
          </a:xfrm>
          <a:prstGeom prst="rect">
            <a:avLst/>
          </a:prstGeom>
        </p:spPr>
      </p:pic>
      <p:sp>
        <p:nvSpPr>
          <p:cNvPr id="13" name="Bong bóng Ý nghĩ: Hình đám mây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10" y="819512"/>
            <a:ext cx="2815087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ong bóng Ý nghĩ: Hình đám mây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1" y="232914"/>
            <a:ext cx="2815087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 defTabSz="914377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3" y="646983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 defTabSz="914377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9" cy="680861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 defTabSz="914377">
              <a:defRPr/>
            </a:pPr>
            <a:r>
              <a:rPr lang="en-US" sz="4800" b="1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5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3" y="747623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9" y="1121128"/>
            <a:ext cx="170703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6" y="774187"/>
            <a:ext cx="302977" cy="48943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10" y="386985"/>
            <a:ext cx="302977" cy="48943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3" y="19913"/>
            <a:ext cx="302977" cy="48943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5" y="15765"/>
            <a:ext cx="302977" cy="48943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9" y="22306"/>
            <a:ext cx="302977" cy="48943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7" y="13779"/>
            <a:ext cx="302977" cy="48943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7" y="-1434"/>
            <a:ext cx="216935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237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rgbClr val="DBB2C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37883" y="1940422"/>
            <a:ext cx="5425507" cy="13714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chóp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kumimoji="0" lang="en-GB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4" y="1953534"/>
            <a:ext cx="5756585" cy="13583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chóp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kumimoji="0" lang="en-GB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537884" y="3438893"/>
            <a:ext cx="5425508" cy="12636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GB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12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4" y="3460796"/>
            <a:ext cx="5756585" cy="12417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GB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GB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58855" y="209528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58855" y="349866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13" y="3537537"/>
            <a:ext cx="786904" cy="77757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13" y="2576619"/>
            <a:ext cx="824674" cy="707197"/>
          </a:xfrm>
          <a:prstGeom prst="rect">
            <a:avLst/>
          </a:prstGeom>
        </p:spPr>
      </p:pic>
      <p:sp>
        <p:nvSpPr>
          <p:cNvPr id="57" name="Cloud 56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4BBFAF-27C1-473E-8E0A-B25716FD6346}"/>
              </a:ext>
            </a:extLst>
          </p:cNvPr>
          <p:cNvGrpSpPr/>
          <p:nvPr/>
        </p:nvGrpSpPr>
        <p:grpSpPr>
          <a:xfrm>
            <a:off x="9872560" y="4863282"/>
            <a:ext cx="2586181" cy="2283045"/>
            <a:chOff x="9872560" y="4863282"/>
            <a:chExt cx="2586181" cy="2283045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FBE06510-F448-4958-B614-309990341E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l="17382" r="20120" b="2"/>
            <a:stretch/>
          </p:blipFill>
          <p:spPr>
            <a:xfrm>
              <a:off x="9872560" y="5056456"/>
              <a:ext cx="2586181" cy="2089871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17" name="Picture 1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95BC170D-2F67-4164-B183-9246D5D22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3359" y="4863282"/>
              <a:ext cx="2224585" cy="1994718"/>
            </a:xfrm>
            <a:prstGeom prst="rect">
              <a:avLst/>
            </a:prstGeom>
          </p:spPr>
        </p:pic>
      </p:grpSp>
      <p:pic>
        <p:nvPicPr>
          <p:cNvPr id="20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29171" y="5009214"/>
            <a:ext cx="1788359" cy="7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37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0">
                <p:cTn id="10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452282" y="199869"/>
            <a:ext cx="9637059" cy="1604597"/>
          </a:xfrm>
          <a:prstGeom prst="snip2DiagRect">
            <a:avLst/>
          </a:prstGeom>
          <a:solidFill>
            <a:srgbClr val="DBB2C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1949345"/>
            <a:ext cx="4906798" cy="11165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4" y="1953535"/>
            <a:ext cx="5326279" cy="11036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kumimoji="0" lang="en-GB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GB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3386466"/>
            <a:ext cx="4906798" cy="112938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5" y="3353307"/>
            <a:ext cx="5326278" cy="11625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kumimoji="0" lang="en-GB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05389" y="339453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293" y="344418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173" y="207629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7EB465-6036-414D-AA47-68ACBE8B02C6}"/>
              </a:ext>
            </a:extLst>
          </p:cNvPr>
          <p:cNvGrpSpPr/>
          <p:nvPr/>
        </p:nvGrpSpPr>
        <p:grpSpPr>
          <a:xfrm>
            <a:off x="9872560" y="4863282"/>
            <a:ext cx="2586181" cy="2283045"/>
            <a:chOff x="9872560" y="4863282"/>
            <a:chExt cx="2586181" cy="2283045"/>
          </a:xfrm>
        </p:grpSpPr>
        <p:pic>
          <p:nvPicPr>
            <p:cNvPr id="20" name="Picture 19" descr="Background pattern&#10;&#10;Description automatically generated">
              <a:extLst>
                <a:ext uri="{FF2B5EF4-FFF2-40B4-BE49-F238E27FC236}">
                  <a16:creationId xmlns:a16="http://schemas.microsoft.com/office/drawing/2014/main" id="{B00F2CA6-D393-4830-AC84-294A5859C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l="17382" r="20120" b="2"/>
            <a:stretch/>
          </p:blipFill>
          <p:spPr>
            <a:xfrm>
              <a:off x="9872560" y="5056456"/>
              <a:ext cx="2586181" cy="2089871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1" name="Picture 1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C2D262EB-1211-4B39-8CEC-3A4A91446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3359" y="4863282"/>
              <a:ext cx="2224585" cy="1994718"/>
            </a:xfrm>
            <a:prstGeom prst="rect">
              <a:avLst/>
            </a:prstGeom>
          </p:spPr>
        </p:pic>
      </p:grpSp>
      <p:pic>
        <p:nvPicPr>
          <p:cNvPr id="22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21639" y="4859734"/>
            <a:ext cx="1788359" cy="7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65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0">
                <p:cTn id="10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C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solidFill>
                <a:srgbClr val="DBB2CB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>
                  <a:defRPr/>
                </a:pP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5: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hình chóp tứ giác đều</a:t>
                </a:r>
                <a:r>
                  <a:rPr lang="en-GB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độ dài trung đoạn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 và đáy là hình vuông có chu vi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40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cm. Diện tích xung quanh của hình chóp tứ giác đều đó là: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6" y="199869"/>
                <a:ext cx="10526728" cy="1604597"/>
              </a:xfrm>
              <a:prstGeom prst="snip2DiagRect">
                <a:avLst/>
              </a:prstGeom>
              <a:blipFill>
                <a:blip r:embed="rId14"/>
                <a:stretch>
                  <a:fillRect l="-232" t="-3802" r="-1159" b="-1064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5" y="192660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</a:t>
            </a:r>
            <a:r>
              <a:rPr lang="en-GB" sz="320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 cm</a:t>
            </a:r>
            <a:r>
              <a:rPr lang="en-US" sz="3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cm</a:t>
            </a:r>
            <a:r>
              <a:rPr lang="en-US" sz="3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D.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1" name="Picture 5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8" action="ppaction://hlinksldjump"/>
          </p:cNvPr>
          <p:cNvSpPr/>
          <p:nvPr/>
        </p:nvSpPr>
        <p:spPr>
          <a:xfrm>
            <a:off x="7117186" y="569542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249524-3FFC-4C7C-9FA0-97647EDB2C4F}"/>
              </a:ext>
            </a:extLst>
          </p:cNvPr>
          <p:cNvGrpSpPr/>
          <p:nvPr/>
        </p:nvGrpSpPr>
        <p:grpSpPr>
          <a:xfrm>
            <a:off x="9872560" y="4863282"/>
            <a:ext cx="2586181" cy="2283045"/>
            <a:chOff x="9872560" y="4863282"/>
            <a:chExt cx="2586181" cy="2283045"/>
          </a:xfrm>
        </p:grpSpPr>
        <p:pic>
          <p:nvPicPr>
            <p:cNvPr id="20" name="Picture 19" descr="Background pattern&#10;&#10;Description automatically generated">
              <a:extLst>
                <a:ext uri="{FF2B5EF4-FFF2-40B4-BE49-F238E27FC236}">
                  <a16:creationId xmlns:a16="http://schemas.microsoft.com/office/drawing/2014/main" id="{90151055-F8A6-4D73-A0AE-ACB2AA784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 l="17382" r="20120" b="2"/>
            <a:stretch/>
          </p:blipFill>
          <p:spPr>
            <a:xfrm>
              <a:off x="9872560" y="5056456"/>
              <a:ext cx="2586181" cy="2089871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1" name="Picture 1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8F3F7327-6C32-468A-A25C-E8245056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3359" y="4863282"/>
              <a:ext cx="2224585" cy="1994718"/>
            </a:xfrm>
            <a:prstGeom prst="rect">
              <a:avLst/>
            </a:prstGeom>
          </p:spPr>
        </p:pic>
      </p:grpSp>
      <p:pic>
        <p:nvPicPr>
          <p:cNvPr id="23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56260" y="5593729"/>
            <a:ext cx="1788359" cy="783343"/>
          </a:xfrm>
          <a:prstGeom prst="rect">
            <a:avLst/>
          </a:prstGeom>
        </p:spPr>
      </p:pic>
      <p:sp>
        <p:nvSpPr>
          <p:cNvPr id="24" name="Rectangle 23" descr="OPL20U25GSXzBJYl68kk8uQGfFKzs7yb1M4KJWUiLk6ZEvGF+qCIPSnY57AbBFCvTW$15.2022.42$42+K4lPs7H94VUqPe2XwIsfPRnrXQE//QTEXxb8/8N4CNc6FpgZahzpTjFhMzSA7T/nHJa11DE8Ng2TP3iAmRczFlmslSuUNOgUeb6yRvs0="/>
          <p:cNvSpPr/>
          <p:nvPr/>
        </p:nvSpPr>
        <p:spPr>
          <a:xfrm>
            <a:off x="1110220" y="192660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cm</a:t>
            </a:r>
            <a:r>
              <a:rPr kumimoji="0" lang="en-US" sz="3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58547" y="1956574"/>
            <a:ext cx="804536" cy="704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9870" y="3808094"/>
            <a:ext cx="97599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628428"/>
              </p:ext>
            </p:extLst>
          </p:nvPr>
        </p:nvGraphicFramePr>
        <p:xfrm>
          <a:off x="3251200" y="1663700"/>
          <a:ext cx="9144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23" imgW="914400" imgH="371520" progId="Equation.DSMT4">
                  <p:embed/>
                </p:oleObj>
              </mc:Choice>
              <mc:Fallback>
                <p:oleObj name="Equation" r:id="rId23" imgW="914400" imgH="37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251200" y="1663700"/>
                        <a:ext cx="91440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946612"/>
              </p:ext>
            </p:extLst>
          </p:nvPr>
        </p:nvGraphicFramePr>
        <p:xfrm>
          <a:off x="3251200" y="1663700"/>
          <a:ext cx="9144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25" imgW="914400" imgH="371520" progId="Equation.DSMT4">
                  <p:embed/>
                </p:oleObj>
              </mc:Choice>
              <mc:Fallback>
                <p:oleObj name="Equation" r:id="rId25" imgW="914400" imgH="37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251200" y="1663700"/>
                        <a:ext cx="91440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074889"/>
              </p:ext>
            </p:extLst>
          </p:nvPr>
        </p:nvGraphicFramePr>
        <p:xfrm>
          <a:off x="3073400" y="4902200"/>
          <a:ext cx="52578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26" imgW="5257800" imgH="825480" progId="Equation.DSMT4">
                  <p:embed/>
                </p:oleObj>
              </mc:Choice>
              <mc:Fallback>
                <p:oleObj name="Equation" r:id="rId26" imgW="52578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073400" y="4902200"/>
                        <a:ext cx="52578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0">
                <p:cTn id="10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4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2636" y="2258331"/>
            <a:ext cx="5184382" cy="8619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cm</a:t>
            </a:r>
            <a:r>
              <a:rPr lang="en-US" sz="3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30614" y="2282307"/>
            <a:ext cx="5228749" cy="8433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140 cm</a:t>
            </a:r>
            <a:r>
              <a:rPr lang="en-US" sz="3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2636" y="3655552"/>
            <a:ext cx="5184382" cy="9194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280 cm</a:t>
            </a:r>
            <a:r>
              <a:rPr lang="en-US" sz="3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126745" y="3655552"/>
            <a:ext cx="5184381" cy="9194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cm</a:t>
            </a:r>
            <a:r>
              <a:rPr lang="en-US" sz="32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GB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21" y="225833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21807" y="364240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384" y="365555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2355151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7539329" y="5700902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9E42BC-609E-4CF1-9BA2-5EB5A8252315}"/>
              </a:ext>
            </a:extLst>
          </p:cNvPr>
          <p:cNvGrpSpPr/>
          <p:nvPr/>
        </p:nvGrpSpPr>
        <p:grpSpPr>
          <a:xfrm>
            <a:off x="9557659" y="4435902"/>
            <a:ext cx="2586181" cy="2283045"/>
            <a:chOff x="9872560" y="4863282"/>
            <a:chExt cx="2586181" cy="2283045"/>
          </a:xfrm>
        </p:grpSpPr>
        <p:pic>
          <p:nvPicPr>
            <p:cNvPr id="20" name="Picture 19" descr="Background pattern&#10;&#10;Description automatically generated">
              <a:extLst>
                <a:ext uri="{FF2B5EF4-FFF2-40B4-BE49-F238E27FC236}">
                  <a16:creationId xmlns:a16="http://schemas.microsoft.com/office/drawing/2014/main" id="{49617E38-0A3A-48FD-8B94-4931F7590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 l="17382" r="20120" b="2"/>
            <a:stretch/>
          </p:blipFill>
          <p:spPr>
            <a:xfrm>
              <a:off x="9872560" y="5056456"/>
              <a:ext cx="2586181" cy="2089871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21" name="Picture 1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312E1A8A-B323-4D1C-AA89-EF3830E28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3359" y="4863282"/>
              <a:ext cx="2224585" cy="199471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nip Diagonal Corner Rectangle 21" descr="OPL20U25GSXzBJYl68kk8uQGfFKzs7yb1M4KJWUiLk6ZEvGF+qCIPSnY57AbBFCvTW$15.2022.42$42+K4lPs7H94VUqPe2XwIsfPRnrXQE//QTEXxb8/8N4CNc6FpgZahzpTjFhMzSA7T/nHJa11DE8Ng2TP3iAmRczFlmslSuUNOgUeb6yRvs0="/>
              <p:cNvSpPr/>
              <p:nvPr/>
            </p:nvSpPr>
            <p:spPr>
              <a:xfrm>
                <a:off x="863381" y="207522"/>
                <a:ext cx="10526728" cy="1604597"/>
              </a:xfrm>
              <a:prstGeom prst="snip2DiagRect">
                <a:avLst/>
              </a:prstGeom>
              <a:solidFill>
                <a:srgbClr val="DBB2CB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GB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6: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Cho hình chóp tứ giác đều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có độ dài cạnh đáy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 độ dài trung đoạn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Diện tích xung quanh của hình chóp tứ giác đều là:</a:t>
                </a:r>
              </a:p>
            </p:txBody>
          </p:sp>
        </mc:Choice>
        <mc:Fallback xmlns="">
          <p:sp>
            <p:nvSpPr>
              <p:cNvPr id="22" name="Snip Diagonal Corner Rectangle 21" descr="OPL20U25GSXzBJYl68kk8uQGfFKzs7yb1M4KJWUiLk6ZEvGF+qCIPSnY57AbBFCvTW$15.2022.42$42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1" y="207522"/>
                <a:ext cx="10526728" cy="1604597"/>
              </a:xfrm>
              <a:prstGeom prst="snip2DiagRect">
                <a:avLst/>
              </a:prstGeom>
              <a:blipFill>
                <a:blip r:embed="rId24"/>
                <a:stretch>
                  <a:fillRect l="-232" t="-3802" b="-1064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COUNTDOWN TIMER ( v 679 ) 30 sec with sound music effects 4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647" y="5522207"/>
            <a:ext cx="1788359" cy="783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6734" y="4563443"/>
            <a:ext cx="7940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007605"/>
              </p:ext>
            </p:extLst>
          </p:nvPr>
        </p:nvGraphicFramePr>
        <p:xfrm>
          <a:off x="2338388" y="5632450"/>
          <a:ext cx="52578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26" imgW="5257800" imgH="825480" progId="Equation.DSMT4">
                  <p:embed/>
                </p:oleObj>
              </mc:Choice>
              <mc:Fallback>
                <p:oleObj name="Equation" r:id="rId26" imgW="52578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338388" y="5632450"/>
                        <a:ext cx="52578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0152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0">
                <p:cTn id="12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2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1)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69BCFC-497F-4E91-8583-6888F20B446D}"/>
              </a:ext>
            </a:extLst>
          </p:cNvPr>
          <p:cNvSpPr/>
          <p:nvPr/>
        </p:nvSpPr>
        <p:spPr>
          <a:xfrm>
            <a:off x="149146" y="2114872"/>
            <a:ext cx="11893711" cy="2939729"/>
          </a:xfrm>
          <a:prstGeom prst="roundRect">
            <a:avLst/>
          </a:prstGeom>
          <a:ln w="28575"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C2F40E-7D72-4178-8B30-9F674FAB1B23}"/>
              </a:ext>
            </a:extLst>
          </p:cNvPr>
          <p:cNvSpPr txBox="1"/>
          <p:nvPr/>
        </p:nvSpPr>
        <p:spPr>
          <a:xfrm>
            <a:off x="285144" y="2114872"/>
            <a:ext cx="11621711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7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 </a:t>
            </a:r>
            <a:endParaRPr lang="en-US" sz="37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37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chu vi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giác đều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163597"/>
              </p:ext>
            </p:extLst>
          </p:nvPr>
        </p:nvGraphicFramePr>
        <p:xfrm>
          <a:off x="4465233" y="3420180"/>
          <a:ext cx="3110784" cy="1278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1041120" imgH="444240" progId="Equation.DSMT4">
                  <p:embed/>
                </p:oleObj>
              </mc:Choice>
              <mc:Fallback>
                <p:oleObj name="Equation" r:id="rId3" imgW="1041120" imgH="4442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233" y="3420180"/>
                        <a:ext cx="3110784" cy="12788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55650" y="648657"/>
            <a:ext cx="11529951" cy="140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267" b="1">
                <a:solidFill>
                  <a:srgbClr val="0000FF"/>
                </a:solidFill>
                <a:cs typeface="Times New Roman" panose="02020603050405020304" pitchFamily="18" charset="0"/>
              </a:rPr>
              <a:t>Tính độ dài trung đoạn khi biết diện tích xung quanh và độ dài cạnh đáy</a:t>
            </a:r>
            <a:endParaRPr lang="vi-VN" sz="4267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8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459326" y="754231"/>
                <a:ext cx="11377409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1</a:t>
                </a:r>
                <a:r>
                  <a:rPr lang="vi-V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giá đèn cầy có dạng hình chóp tứ giác đều như hình bên có độ dài cạnh đáy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14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vi-VN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Mặt bên của giá đèn cầy là các tam giác cân. Tính chiều cao của mặt bên, biết diện tích xung quanh của giá đèn </a:t>
                </a:r>
                <a:r>
                  <a:rPr lang="vi-VN" sz="3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cầy là</a:t>
                </a:r>
                <a:r>
                  <a:rPr lang="en-US" sz="3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644 cm</a:t>
                </a:r>
                <a:r>
                  <a:rPr lang="en-US" sz="3200" baseline="300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GB" sz="3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6" y="754231"/>
                <a:ext cx="11377409" cy="2062103"/>
              </a:xfrm>
              <a:prstGeom prst="rect">
                <a:avLst/>
              </a:prstGeom>
              <a:blipFill>
                <a:blip r:embed="rId2"/>
                <a:stretch>
                  <a:fillRect l="-1339" t="-4142" r="-1339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41" y="2382481"/>
            <a:ext cx="4179785" cy="2581141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209388" y="2816334"/>
            <a:ext cx="4301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605714" y="3392135"/>
            <a:ext cx="4905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 vi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485817" y="4077851"/>
                <a:ext cx="334386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14 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56 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817" y="4077851"/>
                <a:ext cx="3343864" cy="492443"/>
              </a:xfrm>
              <a:prstGeom prst="rect">
                <a:avLst/>
              </a:prstGeom>
              <a:blipFill>
                <a:blip r:embed="rId4"/>
                <a:stretch>
                  <a:fillRect l="-7482" t="-27160" b="-46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614359" y="4579795"/>
            <a:ext cx="4439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809563" y="5196931"/>
                <a:ext cx="5498018" cy="8735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3200" i="1" smtClean="0">
                                <a:solidFill>
                                  <a:prstClr val="black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xq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US" sz="3200" i="1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320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en-US" sz="320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644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23 (cm)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563" y="5196931"/>
                <a:ext cx="5498018" cy="873509"/>
              </a:xfrm>
              <a:prstGeom prst="rect">
                <a:avLst/>
              </a:prstGeom>
              <a:blipFill>
                <a:blip r:embed="rId5"/>
                <a:stretch>
                  <a:fillRect l="-4545" b="-12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428886" y="6139464"/>
            <a:ext cx="3209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23 cm</a:t>
            </a:r>
          </a:p>
        </p:txBody>
      </p:sp>
      <p:pic>
        <p:nvPicPr>
          <p:cNvPr id="13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4100" y="5138762"/>
            <a:ext cx="2247900" cy="18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4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2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12800" y="685800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433453" y="2420197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1219170"/>
            <a:r>
              <a:rPr lang="en-GB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02012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2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1)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69BCFC-497F-4E91-8583-6888F20B446D}"/>
              </a:ext>
            </a:extLst>
          </p:cNvPr>
          <p:cNvSpPr/>
          <p:nvPr/>
        </p:nvSpPr>
        <p:spPr>
          <a:xfrm>
            <a:off x="208025" y="1953961"/>
            <a:ext cx="11798299" cy="2694350"/>
          </a:xfrm>
          <a:prstGeom prst="roundRect">
            <a:avLst/>
          </a:prstGeom>
          <a:ln w="28575"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C2F40E-7D72-4178-8B30-9F674FAB1B23}"/>
              </a:ext>
            </a:extLst>
          </p:cNvPr>
          <p:cNvSpPr txBox="1"/>
          <p:nvPr/>
        </p:nvSpPr>
        <p:spPr>
          <a:xfrm>
            <a:off x="384613" y="2012849"/>
            <a:ext cx="11621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 </a:t>
            </a:r>
            <a:endParaRPr lang="en-US" sz="3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mô hình toán học gồm các yếu tố, các công thức, … cho tình huống xuất hiện trong bài toán thực tiễn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các phép tính cần thiết để suy ra câu trả lời.</a:t>
            </a:r>
          </a:p>
        </p:txBody>
      </p:sp>
      <p:sp>
        <p:nvSpPr>
          <p:cNvPr id="9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55650" y="1028310"/>
            <a:ext cx="108056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 2: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 có nội dung gắn với thực tế</a:t>
            </a:r>
            <a:endParaRPr lang="en-GB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02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55650" y="1857356"/>
                <a:ext cx="1119495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3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vi-VN" sz="36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GB" sz="36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GB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3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vi-VN" sz="36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 </a:t>
                </a:r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Hải làm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một</a:t>
                </a:r>
                <a14:m>
                  <m:oMath xmlns:m="http://schemas.openxmlformats.org/officeDocument/2006/math">
                    <m:r>
                      <a:rPr lang="en-US" sz="36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 hộp gỗ có dạng hình chóp tứ giác đều với độ dài đáy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6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trung đoạn của hình chóp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36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Bác Hải muốn sơn</a:t>
                </a:r>
                <a14:m>
                  <m:oMath xmlns:m="http://schemas.openxmlformats.org/officeDocument/2006/math">
                    <m:r>
                      <a:rPr lang="en-US" sz="36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</a:t>
                </a:r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 xung quanh của hộp gỗ. Biết cứ mỗi mét vuông sơn cần </a:t>
                </a:r>
                <a:r>
                  <a:rPr lang="vi-VN" sz="36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 </a:t>
                </a:r>
                <a:r>
                  <a:rPr lang="en-US" sz="36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30 000 đồng </a:t>
                </a:r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iền sơn và tiền công). Hỏi bác Hải phải trả chi phí là bao nhiêu? </a:t>
                </a:r>
                <a:endParaRPr lang="en-GB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50" y="1857356"/>
                <a:ext cx="11194954" cy="2862322"/>
              </a:xfrm>
              <a:prstGeom prst="rect">
                <a:avLst/>
              </a:prstGeom>
              <a:blipFill>
                <a:blip r:embed="rId4"/>
                <a:stretch>
                  <a:fillRect l="-1688" t="-3625" r="-1634" b="-7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55650" y="1028310"/>
            <a:ext cx="108056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 2: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 có nội dung gắn với thực tế</a:t>
            </a:r>
            <a:endParaRPr lang="en-GB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9709"/>
            <a:ext cx="2727290" cy="1648291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6812FF-76DA-48D2-A552-610011C3369D}"/>
              </a:ext>
            </a:extLst>
          </p:cNvPr>
          <p:cNvSpPr txBox="1"/>
          <p:nvPr/>
        </p:nvSpPr>
        <p:spPr>
          <a:xfrm>
            <a:off x="2733896" y="5004743"/>
            <a:ext cx="6238654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CẶP ĐÔI.</a:t>
            </a:r>
          </a:p>
          <a:p>
            <a:pPr algn="ctr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8" name="Donut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nut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onut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onut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onut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nut 1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nut 1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onut 1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nut 1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onut 1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Donut 2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Donut 2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Donut 2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Donut 2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Donut 2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Donut 2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Donut 2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Donut 3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Donut 3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Donut 3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Donut 3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Donut 3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Donut 3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Donut 3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Donut 3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Donut 4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Donut 4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Donut 4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Donut 4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Donut 4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Donut 4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Donut 4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Donut 4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Donut 4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Donut 4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Donut 5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Donut 5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Donut 5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Donut 5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Donut 5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Donut 5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Donut 5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Donut 5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10547094" y="48280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Donut 84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Donut 85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Donut 86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Donut 87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Donut 88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Donut 89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Donut 90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Donut 91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Donut 92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Donut 93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Donut 94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Donut 95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Donut 96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Donut 97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Donut 98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Donut 99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Donut 100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Donut 101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Donut 102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Donut 103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Donut 104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Donut 105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Donut 106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Donut 107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Donut 108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Donut 109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Donut 110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Donut 111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Donut 112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Donut 113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Donut 114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Donut 115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Donut 116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Donut 117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Donut 118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Donut 119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Donut 120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Donut 121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Donut 122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Donut 123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Donut 124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Donut 125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Donut 126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Donut 127"/>
          <p:cNvSpPr>
            <a:spLocks/>
          </p:cNvSpPr>
          <p:nvPr/>
        </p:nvSpPr>
        <p:spPr>
          <a:xfrm>
            <a:off x="10540488" y="47994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kern="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0689969" y="6348835"/>
            <a:ext cx="1028700" cy="3429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35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1350" b="1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0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371113" y="1972855"/>
            <a:ext cx="359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64975" y="2620047"/>
            <a:ext cx="7981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gỗ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731293" y="3323025"/>
                <a:ext cx="7249036" cy="9746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3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en-US" sz="3600" i="1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en-US" sz="3600" i="1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xq</m:t>
                        </m:r>
                      </m:sub>
                    </m:sSub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3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dirty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altLang="en-US" sz="3600" b="0" i="1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600" b="0" i="1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3600" i="1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altLang="en-US" sz="3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dirty="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dirty="0" smtClean="0">
                            <a:solidFill>
                              <a:prstClr val="black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36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 = 8 (</m:t>
                    </m:r>
                    <m:r>
                      <m:rPr>
                        <m:nor/>
                      </m:rPr>
                      <a:rPr lang="en-US" altLang="en-US" sz="3600" b="0" i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altLang="en-US" sz="3600" b="0" i="0" baseline="3000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alt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93" y="3323025"/>
                <a:ext cx="7249036" cy="974690"/>
              </a:xfrm>
              <a:prstGeom prst="rect">
                <a:avLst/>
              </a:prstGeom>
              <a:blipFill>
                <a:blip r:embed="rId2"/>
                <a:stretch>
                  <a:fillRect r="-84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12991" y="4322726"/>
            <a:ext cx="10713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phí phải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sơn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xung quanh của chiếc hộp là: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887428" y="5057660"/>
                <a:ext cx="5484194" cy="673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en-US" sz="3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8 . 30 000 </m:t>
                      </m:r>
                      <m:r>
                        <m:rPr>
                          <m:nor/>
                        </m:rPr>
                        <a:rPr lang="en-US" altLang="en-US" sz="36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en-US" sz="3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240 000 (đồ</m:t>
                      </m:r>
                      <m:r>
                        <m:rPr>
                          <m:nor/>
                        </m:rPr>
                        <a:rPr lang="en-US" altLang="en-US" sz="3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altLang="en-US" sz="36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428" y="5057660"/>
                <a:ext cx="5484194" cy="673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944385" y="5773868"/>
            <a:ext cx="9177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240 000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11" name="Rectangle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64975" y="1354911"/>
            <a:ext cx="11194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64975" y="740192"/>
            <a:ext cx="108056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endParaRPr lang="en-GB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9" y="836949"/>
            <a:ext cx="3260352" cy="250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0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078475" y="5316538"/>
            <a:ext cx="81188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9B6BF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72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9B6BF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9" y="1423683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5632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5" y="440484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5993919" y="1072932"/>
              <a:ext cx="2714188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3" y="1497830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4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>
              <a:defRPr/>
            </a:pPr>
            <a:endParaRPr sz="1867"/>
          </a:p>
        </p:txBody>
      </p:sp>
      <p:grpSp>
        <p:nvGrpSpPr>
          <p:cNvPr id="14" name="Nhóm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3" y="3237703"/>
            <a:ext cx="3028823" cy="1479541"/>
            <a:chOff x="6997439" y="2348815"/>
            <a:chExt cx="3028822" cy="1479538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>
                <a:defRPr/>
              </a:pPr>
              <a:endParaRPr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087775" cy="1077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38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D26AF0-2EA0-4DD5-ABC5-068F3E6F71EB}"/>
              </a:ext>
            </a:extLst>
          </p:cNvPr>
          <p:cNvSpPr txBox="1"/>
          <p:nvPr/>
        </p:nvSpPr>
        <p:spPr>
          <a:xfrm>
            <a:off x="255650" y="1996119"/>
            <a:ext cx="10990524" cy="27084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 .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4 HS.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lvl="0" algn="just" defTabSz="121917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HS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 defTabSz="1219170">
              <a:spcBef>
                <a:spcPts val="300"/>
              </a:spcBef>
              <a:spcAft>
                <a:spcPts val="3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Donut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04:00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Donut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Donut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Donut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Donut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Donut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Donut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Donut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Donut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Donut 1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Donut 1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Donut 1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onut 1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onut 1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Donut 2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Donut 2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Donut 2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Donut 2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Donut 2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Donut 2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Donut 2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Donut 3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Donut 3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Donut 3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Donut 3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Donut 3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Donut 3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Donut 3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Donut 3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Donut 4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Donut 4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Donut 4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Donut 4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5" name="Donut 4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Donut 4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7" name="Donut 4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" name="Donut 4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Donut 4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Donut 4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Donut 5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2" name="Donut 5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3" name="Donut 5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4" name="Donut 5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5" name="Donut 5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Donut 5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Donut 5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8" name="Donut 5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5" name="Donut 8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6" name="Donut 8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7" name="Donut 8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8" name="Donut 8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9" name="Donut 8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0" name="Donut 8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1" name="Donut 9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2" name="Donut 9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3" name="Donut 9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4" name="Donut 9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5" name="Donut 9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6" name="Donut 9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7" name="Donut 9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8" name="Donut 9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9" name="Donut 9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0" name="Donut 9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1" name="Donut 10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2" name="Donut 10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3" name="Donut 10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4" name="Donut 10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5" name="Donut 10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6" name="Donut 10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7" name="Donut 10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8" name="Donut 10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9" name="Donut 10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0" name="Donut 10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1" name="Donut 11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2" name="Donut 11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3" name="Donut 11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4" name="Donut 11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5" name="Donut 11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6" name="Donut 11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7" name="Donut 11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8" name="Donut 11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9" name="Donut 11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0" name="Donut 11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1" name="Donut 12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2" name="Donut 12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3" name="Donut 12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4" name="Donut 12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5" name="Donut 12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6" name="Donut 12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7" name="Donut 12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8" name="Donut 12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9" name="Donut 12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0" name="Donut 12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1" name="Donut 13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2" name="Donut 13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3" name="Donut 13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4" name="Donut 13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5" name="Donut 13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8" name="Donut 13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9" name="Donut 13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0" name="Donut 13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1" name="Donut 14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2" name="Donut 14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3" name="Donut 14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4" name="Donut 14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5" name="Donut 14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6" name="Donut 14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7" name="Donut 14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8" name="Donut 14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9" name="Donut 14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0" name="Donut 14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1" name="Donut 15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2" name="Donut 15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" name="Donut 15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4" name="Donut 15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5" name="Donut 15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6" name="Donut 15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7" name="Donut 15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8" name="Donut 15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9" name="Donut 15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0" name="Donut 15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1" name="Donut 16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2" name="Donut 16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3" name="Donut 16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4" name="Donut 16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5" name="Donut 16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6" name="Donut 16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7" name="Donut 16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8" name="Donut 16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9" name="Donut 16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0" name="Donut 16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1" name="Donut 17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2" name="Donut 17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3" name="Donut 17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4" name="Donut 17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5" name="Donut 17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6" name="Donut 17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7" name="Donut 17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9" name="Donut 17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0" name="Donut 17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1" name="Donut 18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2" name="Donut 18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3" name="Donut 18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4" name="Donut 18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5" name="Donut 18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6" name="Donut 18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7" name="Donut 18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8" name="Donut 18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9" name="Donut 18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0" name="Donut 18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1" name="Donut 19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2" name="Donut 19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3" name="Donut 19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4" name="Donut 19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5" name="Donut 19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6" name="Donut 19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7" name="Donut 19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8" name="Donut 19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9" name="Donut 19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0" name="Donut 19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1" name="Donut 20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2" name="Donut 20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3" name="Donut 20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4" name="Donut 20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" name="Donut 20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6" name="Donut 20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7" name="Donut 20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8" name="Donut 20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9" name="Donut 20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0" name="Donut 20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1" name="Donut 21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2" name="Donut 21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3" name="Donut 21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4" name="Donut 21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5" name="Donut 21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6" name="Donut 21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7" name="Donut 21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8" name="Donut 21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9" name="Donut 21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0" name="Donut 21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1" name="Donut 22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2" name="Donut 22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3" name="Donut 22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4" name="Donut 22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5" name="Donut 22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6" name="Donut 22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7" name="Donut 22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8" name="Donut 22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9" name="Donut 22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0" name="Donut 22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1" name="Donut 23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2" name="Donut 23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3" name="Donut 23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4" name="Donut 23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5" name="Donut 23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6" name="Donut 23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7" name="Donut 23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8" name="Donut 23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9" name="Donut 23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0" name="Donut 23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1" name="Donut 24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2" name="Donut 24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3" name="Donut 24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00:01</a:t>
            </a:r>
          </a:p>
        </p:txBody>
      </p:sp>
      <p:sp>
        <p:nvSpPr>
          <p:cNvPr id="244" name="Donut 24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10328707" y="6097003"/>
            <a:ext cx="1371600" cy="4572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8D40-717F-4329-9122-F75502FCED50}"/>
              </a:ext>
            </a:extLst>
          </p:cNvPr>
          <p:cNvSpPr txBox="1"/>
          <p:nvPr/>
        </p:nvSpPr>
        <p:spPr>
          <a:xfrm>
            <a:off x="0" y="39479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2. HÌNH CHÓP TỨ GIÁC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4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4380"/>
            <a:ext cx="2103610" cy="1744274"/>
          </a:xfrm>
          <a:prstGeom prst="rect">
            <a:avLst/>
          </a:prstGeom>
        </p:spPr>
      </p:pic>
      <p:sp>
        <p:nvSpPr>
          <p:cNvPr id="255" name="Rectangle 254"/>
          <p:cNvSpPr>
            <a:spLocks noChangeArrowheads="1"/>
          </p:cNvSpPr>
          <p:nvPr/>
        </p:nvSpPr>
        <p:spPr bwMode="auto">
          <a:xfrm>
            <a:off x="255650" y="1028310"/>
            <a:ext cx="108056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 2: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 có nội dung gắn với thực tế</a:t>
            </a:r>
            <a:endParaRPr lang="en-GB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4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3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4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5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70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80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90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900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910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920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930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50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60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70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80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90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200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210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220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230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240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50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60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5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85518" y="925758"/>
            <a:ext cx="11050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1656251"/>
            <a:ext cx="6829424" cy="4414915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85518" y="6071166"/>
            <a:ext cx="594953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tàng</a:t>
            </a:r>
            <a:r>
              <a:rPr lang="en-US" sz="3200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Louver</a:t>
            </a:r>
            <a:endParaRPr lang="en-GB" sz="3200" i="1" dirty="0">
              <a:solidFill>
                <a:srgbClr val="0033CC"/>
              </a:solidFill>
              <a:latin typeface="Calibri Light" panose="020F0302020204030204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4"/>
          <a:stretch/>
        </p:blipFill>
        <p:spPr bwMode="auto">
          <a:xfrm>
            <a:off x="6669107" y="1656251"/>
            <a:ext cx="5337156" cy="43404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333844" y="6009610"/>
            <a:ext cx="1531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endParaRPr lang="en-GB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943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6435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 descr="OPL20U25GSXzBJYl68kk8uQGfFKzs7yb1M4KJWUiLk6ZEvGF+qCIPSnY57AbBFCvTW2023.15.47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3534856" y="5852072"/>
            <a:ext cx="5403273" cy="537191"/>
          </a:xfrm>
          <a:prstGeom prst="rect">
            <a:avLst/>
          </a:prstGeom>
          <a:noFill/>
          <a:ln>
            <a:noFill/>
          </a:ln>
          <a:effectLst/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Đèn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muối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Himalaya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8B97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214438"/>
            <a:ext cx="5900738" cy="41316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97676" y="5346115"/>
            <a:ext cx="3016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lang="en-GB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5" name="Picture 4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40" y="1214438"/>
            <a:ext cx="6176960" cy="4131677"/>
          </a:xfrm>
          <a:prstGeom prst="rect">
            <a:avLst/>
          </a:prstGeom>
        </p:spPr>
      </p:pic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655143" y="5407670"/>
            <a:ext cx="2579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cầy</a:t>
            </a:r>
            <a:endParaRPr lang="en-GB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6962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748988"/>
            <a:ext cx="5729288" cy="48231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795669" y="5874921"/>
            <a:ext cx="1762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endParaRPr lang="en-GB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3" r="53287"/>
          <a:stretch/>
        </p:blipFill>
        <p:spPr bwMode="auto">
          <a:xfrm>
            <a:off x="6072188" y="810696"/>
            <a:ext cx="6119812" cy="5190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675785" y="5903496"/>
            <a:ext cx="3935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Kheops</a:t>
            </a:r>
            <a:endParaRPr lang="en-GB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924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037111" y="0"/>
            <a:ext cx="103632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03200" y="1008798"/>
            <a:ext cx="11511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</a:t>
            </a:r>
            <a:r>
              <a:rPr lang="en-GB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hành: </a:t>
            </a:r>
            <a:r>
              <a:rPr lang="vi-VN" sz="3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tờ giấy cắt ra một hình vuông rồi thực hiện các thao tác theo thứ tự từ 1 đến 6 để có thể ghép được các mặt bên của một hình chóp tứ giác (hình dưới).</a:t>
            </a:r>
            <a:endParaRPr lang="en-GB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 cstate="hqprint"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" y="2778826"/>
            <a:ext cx="11344274" cy="3621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3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0" descr="OPL20U25GSXzBJYl68kk8uQGfFKzs7yb1M4KJWUiLk6ZEvGF+qCIPSnY57AbBFCvTW2023.15.47+K4lPs7H94VUqPe2XwIsfPRnrXQE//QTEXxb8/8N4CNc6FpgZahzpTjFhMzSA7T/nHJa11DE8Ng2TP3iAmRczFlmslSuUNOgUeb6yRvs0="/>
          <p:cNvGrpSpPr>
            <a:grpSpLocks noChangeAspect="1"/>
          </p:cNvGrpSpPr>
          <p:nvPr/>
        </p:nvGrpSpPr>
        <p:grpSpPr>
          <a:xfrm>
            <a:off x="149264" y="313362"/>
            <a:ext cx="1105830" cy="1105830"/>
            <a:chOff x="2914650" y="1294210"/>
            <a:chExt cx="555625" cy="555625"/>
          </a:xfrm>
          <a:solidFill>
            <a:schemeClr val="tx2"/>
          </a:solidFill>
          <a:effectLst>
            <a:outerShdw blurRad="228600" dist="139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2914650" y="1294210"/>
              <a:ext cx="555625" cy="555625"/>
            </a:xfrm>
            <a:custGeom>
              <a:avLst/>
              <a:gdLst>
                <a:gd name="T0" fmla="*/ 303 w 350"/>
                <a:gd name="T1" fmla="*/ 128 h 350"/>
                <a:gd name="T2" fmla="*/ 303 w 350"/>
                <a:gd name="T3" fmla="*/ 17 h 350"/>
                <a:gd name="T4" fmla="*/ 239 w 350"/>
                <a:gd name="T5" fmla="*/ 17 h 350"/>
                <a:gd name="T6" fmla="*/ 239 w 350"/>
                <a:gd name="T7" fmla="*/ 64 h 350"/>
                <a:gd name="T8" fmla="*/ 175 w 350"/>
                <a:gd name="T9" fmla="*/ 0 h 350"/>
                <a:gd name="T10" fmla="*/ 0 w 350"/>
                <a:gd name="T11" fmla="*/ 175 h 350"/>
                <a:gd name="T12" fmla="*/ 31 w 350"/>
                <a:gd name="T13" fmla="*/ 175 h 350"/>
                <a:gd name="T14" fmla="*/ 31 w 350"/>
                <a:gd name="T15" fmla="*/ 350 h 350"/>
                <a:gd name="T16" fmla="*/ 128 w 350"/>
                <a:gd name="T17" fmla="*/ 350 h 350"/>
                <a:gd name="T18" fmla="*/ 128 w 350"/>
                <a:gd name="T19" fmla="*/ 208 h 350"/>
                <a:gd name="T20" fmla="*/ 223 w 350"/>
                <a:gd name="T21" fmla="*/ 208 h 350"/>
                <a:gd name="T22" fmla="*/ 223 w 350"/>
                <a:gd name="T23" fmla="*/ 350 h 350"/>
                <a:gd name="T24" fmla="*/ 319 w 350"/>
                <a:gd name="T25" fmla="*/ 350 h 350"/>
                <a:gd name="T26" fmla="*/ 319 w 350"/>
                <a:gd name="T27" fmla="*/ 175 h 350"/>
                <a:gd name="T28" fmla="*/ 350 w 350"/>
                <a:gd name="T29" fmla="*/ 175 h 350"/>
                <a:gd name="T30" fmla="*/ 303 w 350"/>
                <a:gd name="T31" fmla="*/ 128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303" y="128"/>
                  </a:moveTo>
                  <a:lnTo>
                    <a:pt x="303" y="17"/>
                  </a:lnTo>
                  <a:lnTo>
                    <a:pt x="239" y="17"/>
                  </a:lnTo>
                  <a:lnTo>
                    <a:pt x="239" y="64"/>
                  </a:lnTo>
                  <a:lnTo>
                    <a:pt x="175" y="0"/>
                  </a:lnTo>
                  <a:lnTo>
                    <a:pt x="0" y="175"/>
                  </a:lnTo>
                  <a:lnTo>
                    <a:pt x="31" y="175"/>
                  </a:lnTo>
                  <a:lnTo>
                    <a:pt x="31" y="350"/>
                  </a:lnTo>
                  <a:lnTo>
                    <a:pt x="128" y="350"/>
                  </a:lnTo>
                  <a:lnTo>
                    <a:pt x="128" y="208"/>
                  </a:lnTo>
                  <a:lnTo>
                    <a:pt x="223" y="208"/>
                  </a:lnTo>
                  <a:lnTo>
                    <a:pt x="223" y="350"/>
                  </a:lnTo>
                  <a:lnTo>
                    <a:pt x="319" y="350"/>
                  </a:lnTo>
                  <a:lnTo>
                    <a:pt x="319" y="175"/>
                  </a:lnTo>
                  <a:lnTo>
                    <a:pt x="350" y="175"/>
                  </a:lnTo>
                  <a:lnTo>
                    <a:pt x="303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4" name="Rectangle 11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8" name="Hộp_Văn_Bản 1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611086" y="711306"/>
            <a:ext cx="7445827" cy="707886"/>
          </a:xfrm>
          <a:prstGeom prst="rect">
            <a:avLst/>
          </a:prstGeom>
          <a:gradFill rotWithShape="1">
            <a:gsLst>
              <a:gs pos="0">
                <a:srgbClr val="A8B97F">
                  <a:tint val="70000"/>
                  <a:satMod val="100000"/>
                  <a:lumMod val="110000"/>
                </a:srgbClr>
              </a:gs>
              <a:gs pos="50000">
                <a:srgbClr val="A8B97F">
                  <a:tint val="75000"/>
                  <a:satMod val="101000"/>
                  <a:lumMod val="105000"/>
                </a:srgbClr>
              </a:gs>
              <a:gs pos="100000">
                <a:srgbClr val="A8B97F">
                  <a:tint val="82000"/>
                  <a:satMod val="104000"/>
                  <a:lumMod val="105000"/>
                </a:srgbClr>
              </a:gs>
            </a:gsLst>
            <a:lin ang="2700000" scaled="0"/>
          </a:gradFill>
          <a:ln w="9525" cap="flat" cmpd="sng" algn="ctr">
            <a:solidFill>
              <a:srgbClr val="A8B97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 DẪN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 HỌC Ở NHÀ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38151" y="1691986"/>
            <a:ext cx="10616540" cy="335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– SGK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87.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III: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8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324600" y="2541659"/>
            <a:ext cx="44958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48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2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363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86348" cy="3372592"/>
          </a:xfrm>
          <a:prstGeom prst="rect">
            <a:avLst/>
          </a:prstGeom>
        </p:spPr>
      </p:pic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69174" y="3372592"/>
            <a:ext cx="3047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3"/>
          <a:stretch>
            <a:fillRect/>
          </a:stretch>
        </p:blipFill>
        <p:spPr>
          <a:xfrm>
            <a:off x="3596518" y="0"/>
            <a:ext cx="4181820" cy="3372592"/>
          </a:xfrm>
          <a:prstGeom prst="rect">
            <a:avLst/>
          </a:prstGeom>
        </p:spPr>
      </p:pic>
      <p:sp>
        <p:nvSpPr>
          <p:cNvPr id="7" name="Rectangle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035971" y="3372592"/>
            <a:ext cx="251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Louvre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4"/>
          <a:stretch>
            <a:fillRect/>
          </a:stretch>
        </p:blipFill>
        <p:spPr>
          <a:xfrm>
            <a:off x="7778338" y="0"/>
            <a:ext cx="4298866" cy="3455719"/>
          </a:xfrm>
          <a:prstGeom prst="rect">
            <a:avLst/>
          </a:prstGeom>
        </p:spPr>
      </p:pic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497136" y="3372591"/>
            <a:ext cx="2275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271581" y="4280531"/>
            <a:ext cx="85695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vật thể trong các hình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271581" y="4280531"/>
            <a:ext cx="84116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192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0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60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0" y="3135976"/>
            <a:ext cx="7518400" cy="176445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defTabSz="914377">
              <a:defRPr/>
            </a:pPr>
            <a:r>
              <a:rPr lang="en-US" sz="5333" b="1" dirty="0">
                <a:ln w="22225">
                  <a:solidFill>
                    <a:srgbClr val="E33D6F"/>
                  </a:solidFill>
                  <a:prstDash val="solid"/>
                </a:ln>
                <a:solidFill>
                  <a:srgbClr val="E33D6F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</a:t>
            </a:r>
          </a:p>
          <a:p>
            <a:pPr defTabSz="914377">
              <a:defRPr/>
            </a:pPr>
            <a:r>
              <a:rPr lang="en-US" sz="5333" b="1" dirty="0">
                <a:ln w="22225">
                  <a:solidFill>
                    <a:srgbClr val="E33D6F"/>
                  </a:solidFill>
                  <a:prstDash val="solid"/>
                </a:ln>
                <a:solidFill>
                  <a:srgbClr val="E33D6F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TỨ GIÁC ĐỀU </a:t>
            </a: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629096" y="2189355"/>
            <a:ext cx="1996700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>
              <a:defRPr/>
            </a:pP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433615" y="848456"/>
            <a:ext cx="8167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914377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D53DD0">
                        <a:tint val="90000"/>
                        <a:satMod val="120000"/>
                      </a:srgbClr>
                    </a:gs>
                    <a:gs pos="25000">
                      <a:srgbClr val="D53DD0">
                        <a:tint val="93000"/>
                        <a:satMod val="120000"/>
                      </a:srgbClr>
                    </a:gs>
                    <a:gs pos="50000">
                      <a:srgbClr val="D53DD0">
                        <a:shade val="89000"/>
                        <a:satMod val="110000"/>
                      </a:srgbClr>
                    </a:gs>
                    <a:gs pos="75000">
                      <a:srgbClr val="D53DD0">
                        <a:tint val="93000"/>
                        <a:satMod val="120000"/>
                      </a:srgbClr>
                    </a:gs>
                    <a:gs pos="100000">
                      <a:srgbClr val="D53DD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HỌC TRỰC QUAN</a:t>
            </a:r>
          </a:p>
        </p:txBody>
      </p:sp>
      <p:sp>
        <p:nvSpPr>
          <p:cNvPr id="8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13458" y="148223"/>
            <a:ext cx="35333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400" b="1" dirty="0">
                <a:ln w="6600">
                  <a:solidFill>
                    <a:srgbClr val="E33D6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33D6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972311" y="5017442"/>
            <a:ext cx="2166748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4755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7" name="Google Shape;163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  <p:sp>
        <p:nvSpPr>
          <p:cNvPr id="8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endParaRPr/>
          </a:p>
        </p:txBody>
      </p:sp>
    </p:spTree>
    <p:extLst>
      <p:ext uri="{BB962C8B-B14F-4D97-AF65-F5344CB8AC3E}">
        <p14:creationId xmlns:p14="http://schemas.microsoft.com/office/powerpoint/2010/main" val="428645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D26AF0-2EA0-4DD5-ABC5-068F3E6F71EB}"/>
              </a:ext>
            </a:extLst>
          </p:cNvPr>
          <p:cNvSpPr txBox="1"/>
          <p:nvPr/>
        </p:nvSpPr>
        <p:spPr>
          <a:xfrm>
            <a:off x="174735" y="1310239"/>
            <a:ext cx="755840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 4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Donut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04:00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Donut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Donut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Donut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Donut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Donut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Donut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Donut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Donut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Donut 1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Donut 1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Donut 1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Donut 1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onut 1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Donut 2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Donut 2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Donut 2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Donut 2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Donut 2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Donut 2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Donut 2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Donut 3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Donut 3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Donut 3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Donut 3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Donut 3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Donut 3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Donut 3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Donut 3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Donut 3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Donut 4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Donut 4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Donut 4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Donut 4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5" name="Donut 4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Donut 4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7" name="Donut 4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" name="Donut 4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Donut 4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Donut 4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1" name="Donut 5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2" name="Donut 5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3" name="Donut 5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4" name="Donut 5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5" name="Donut 5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Donut 5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Donut 5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8" name="Donut 5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Donut 5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0" name="Donut 5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1" name="Donut 6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2" name="Donut 6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3" name="Donut 6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4" name="Donut 6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03:00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5" name="Donut 6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6" name="Donut 6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7" name="Donut 6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8" name="Donut 6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9" name="Donut 6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0" name="Donut 6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1" name="Donut 7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2" name="Donut 7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3" name="Donut 7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4" name="Donut 7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5" name="Donut 7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6" name="Donut 7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7" name="Donut 7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8" name="Donut 7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9" name="Donut 7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0" name="Donut 7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1" name="Donut 8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2" name="Donut 8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3" name="Donut 8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4" name="Donut 8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5" name="Donut 8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6" name="Donut 8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7" name="Donut 8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8" name="Donut 8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9" name="Donut 8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0" name="Donut 8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1" name="Donut 9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2" name="Donut 9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3" name="Donut 9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4" name="Donut 9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5" name="Donut 9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6" name="Donut 9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7" name="Donut 9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8" name="Donut 9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9" name="Donut 9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0" name="Donut 9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1" name="Donut 10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2" name="Donut 10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3" name="Donut 10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4" name="Donut 10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5" name="Donut 10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6" name="Donut 10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7" name="Donut 10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8" name="Donut 10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9" name="Donut 10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0" name="Donut 10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1" name="Donut 11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2" name="Donut 11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3" name="Donut 11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4" name="Donut 11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5" name="Donut 11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6" name="Donut 11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7" name="Donut 11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8" name="Donut 11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9" name="Donut 11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0" name="Donut 11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1" name="Donut 12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2" name="Donut 12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3" name="Donut 12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4" name="Donut 12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02:00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5" name="Donut 12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6" name="Donut 12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7" name="Donut 12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8" name="Donut 12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9" name="Donut 12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0" name="Donut 12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1" name="Donut 13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2" name="Donut 13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3" name="Donut 13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4" name="Donut 13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5" name="Donut 13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8" name="Donut 13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9" name="Donut 13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0" name="Donut 13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1" name="Donut 14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2" name="Donut 14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3" name="Donut 14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4" name="Donut 14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5" name="Donut 14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6" name="Donut 14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7" name="Donut 14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8" name="Donut 14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9" name="Donut 14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0" name="Donut 14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1" name="Donut 15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2" name="Donut 15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3" name="Donut 15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4" name="Donut 15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5" name="Donut 15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6" name="Donut 15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7" name="Donut 15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8" name="Donut 15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9" name="Donut 15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0" name="Donut 15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1" name="Donut 16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2" name="Donut 16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3" name="Donut 16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4" name="Donut 16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5" name="Donut 16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6" name="Donut 16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7" name="Donut 16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8" name="Donut 16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9" name="Donut 16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0" name="Donut 16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1" name="Donut 17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2" name="Donut 17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3" name="Donut 17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4" name="Donut 17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5" name="Donut 17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6" name="Donut 17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7" name="Donut 17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8" name="Donut 17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9" name="Donut 17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0" name="Donut 17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1" name="Donut 18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2" name="Donut 18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3" name="Donut 18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4" name="Donut 18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01:00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5" name="Donut 18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6" name="Donut 18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7" name="Donut 18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8" name="Donut 18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9" name="Donut 18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0" name="Donut 18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1" name="Donut 19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2" name="Donut 19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3" name="Donut 19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4" name="Donut 19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00:50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5" name="Donut 19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6" name="Donut 19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7" name="Donut 19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8" name="Donut 19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9" name="Donut 19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0" name="Donut 19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1" name="Donut 20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2" name="Donut 20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3" name="Donut 20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4" name="Donut 20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00:40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" name="Donut 20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6" name="Donut 20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7" name="Donut 20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8" name="Donut 20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9" name="Donut 20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0" name="Donut 20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1" name="Donut 21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2" name="Donut 21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3" name="Donut 21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4" name="Donut 21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00:30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5" name="Donut 21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6" name="Donut 21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7" name="Donut 21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8" name="Donut 21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9" name="Donut 21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0" name="Donut 21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1" name="Donut 22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2" name="Donut 22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3" name="Donut 22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4" name="Donut 22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00:20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5" name="Donut 22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6" name="Donut 22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7" name="Donut 22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8" name="Donut 22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9" name="Donut 22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0" name="Donut 22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1" name="Donut 23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2" name="Donut 23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3" name="Donut 23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00:11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4" name="Donut 23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00:10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5" name="Donut 234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00:09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6" name="Donut 235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00:08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7" name="Donut 236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00:07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8" name="Donut 237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00:06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9" name="Donut 238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0" name="Donut 239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1" name="Donut 240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2" name="Donut 241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3" name="Donut 242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00:01</a:t>
            </a:r>
          </a:p>
        </p:txBody>
      </p:sp>
      <p:sp>
        <p:nvSpPr>
          <p:cNvPr id="244" name="Donut 243"/>
          <p:cNvSpPr/>
          <p:nvPr/>
        </p:nvSpPr>
        <p:spPr>
          <a:xfrm>
            <a:off x="10123749" y="4156556"/>
            <a:ext cx="1752600" cy="1755648"/>
          </a:xfrm>
          <a:prstGeom prst="donut">
            <a:avLst>
              <a:gd name="adj" fmla="val 17876"/>
            </a:avLst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10328707" y="6097003"/>
            <a:ext cx="1371600" cy="4572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9417466" y="3700320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253" name="TextBox 252"/>
          <p:cNvSpPr txBox="1"/>
          <p:nvPr/>
        </p:nvSpPr>
        <p:spPr>
          <a:xfrm>
            <a:off x="7474749" y="6097003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D8D40-717F-4329-9122-F75502FCED50}"/>
              </a:ext>
            </a:extLst>
          </p:cNvPr>
          <p:cNvSpPr txBox="1"/>
          <p:nvPr/>
        </p:nvSpPr>
        <p:spPr>
          <a:xfrm>
            <a:off x="0" y="39479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2. HÌNH CHÓP TỨ GIÁC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F7081CD3-5F48-48D8-A0D6-EFD22D789194}"/>
              </a:ext>
            </a:extLst>
          </p:cNvPr>
          <p:cNvSpPr txBox="1"/>
          <p:nvPr/>
        </p:nvSpPr>
        <p:spPr>
          <a:xfrm>
            <a:off x="217265" y="801534"/>
            <a:ext cx="575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HÌNH CHÓP TỨ GIÁC ĐỀU</a:t>
            </a:r>
          </a:p>
        </p:txBody>
      </p:sp>
      <p:pic>
        <p:nvPicPr>
          <p:cNvPr id="256" name="Picture 255"/>
          <p:cNvPicPr/>
          <p:nvPr/>
        </p:nvPicPr>
        <p:blipFill rotWithShape="1">
          <a:blip r:embed="rId4"/>
          <a:srcRect l="17948" t="21939" r="23388" b="7893"/>
          <a:stretch/>
        </p:blipFill>
        <p:spPr bwMode="auto">
          <a:xfrm>
            <a:off x="8657270" y="815991"/>
            <a:ext cx="2932957" cy="2884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7" name="Picture 24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78" y="2850927"/>
            <a:ext cx="3227848" cy="3246076"/>
          </a:xfrm>
          <a:prstGeom prst="rect">
            <a:avLst/>
          </a:prstGeom>
        </p:spPr>
      </p:pic>
      <p:sp>
        <p:nvSpPr>
          <p:cNvPr id="255" name="TextBox 254">
            <a:extLst>
              <a:ext uri="{FF2B5EF4-FFF2-40B4-BE49-F238E27FC236}">
                <a16:creationId xmlns:a16="http://schemas.microsoft.com/office/drawing/2014/main" id="{ECD26AF0-2EA0-4DD5-ABC5-068F3E6F71EB}"/>
              </a:ext>
            </a:extLst>
          </p:cNvPr>
          <p:cNvSpPr txBox="1"/>
          <p:nvPr/>
        </p:nvSpPr>
        <p:spPr>
          <a:xfrm>
            <a:off x="543346" y="1806741"/>
            <a:ext cx="5736352" cy="42780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(hay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12 (SGK).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13 (SGK). </a:t>
            </a:r>
          </a:p>
          <a:p>
            <a:pPr marL="457200" marR="0" lvl="0" indent="-457200" algn="just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13,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7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78" y="5224058"/>
            <a:ext cx="1973750" cy="16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8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1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3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4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6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7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8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9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0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1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3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4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5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66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7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8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69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0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1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73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74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75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6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77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78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79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0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1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82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83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4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5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86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87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88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89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0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1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2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93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4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95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6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97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98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99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15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16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7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48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49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0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1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52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54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55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81000"/>
                            </p:stCondLst>
                            <p:childTnLst>
                              <p:par>
                                <p:cTn id="6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182000"/>
                            </p:stCondLst>
                            <p:childTnLst>
                              <p:par>
                                <p:cTn id="6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183000"/>
                            </p:stCondLst>
                            <p:childTnLst>
                              <p:par>
                                <p:cTn id="6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84000"/>
                            </p:stCondLst>
                            <p:childTnLst>
                              <p:par>
                                <p:cTn id="6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6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186000"/>
                            </p:stCondLst>
                            <p:childTnLst>
                              <p:par>
                                <p:cTn id="6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187000"/>
                            </p:stCondLst>
                            <p:childTnLst>
                              <p:par>
                                <p:cTn id="6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88000"/>
                            </p:stCondLst>
                            <p:childTnLst>
                              <p:par>
                                <p:cTn id="6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189000"/>
                            </p:stCondLst>
                            <p:childTnLst>
                              <p:par>
                                <p:cTn id="6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190000"/>
                            </p:stCondLst>
                            <p:childTnLst>
                              <p:par>
                                <p:cTn id="6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191000"/>
                            </p:stCondLst>
                            <p:childTnLst>
                              <p:par>
                                <p:cTn id="6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92000"/>
                            </p:stCondLst>
                            <p:childTnLst>
                              <p:par>
                                <p:cTn id="6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193000"/>
                            </p:stCondLst>
                            <p:childTnLst>
                              <p:par>
                                <p:cTn id="6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>
                            <p:stCondLst>
                              <p:cond delay="194000"/>
                            </p:stCondLst>
                            <p:childTnLst>
                              <p:par>
                                <p:cTn id="6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1" fill="hold">
                            <p:stCondLst>
                              <p:cond delay="195000"/>
                            </p:stCondLst>
                            <p:childTnLst>
                              <p:par>
                                <p:cTn id="6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196000"/>
                            </p:stCondLst>
                            <p:childTnLst>
                              <p:par>
                                <p:cTn id="6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197000"/>
                            </p:stCondLst>
                            <p:childTnLst>
                              <p:par>
                                <p:cTn id="6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198000"/>
                            </p:stCondLst>
                            <p:childTnLst>
                              <p:par>
                                <p:cTn id="6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199000"/>
                            </p:stCondLst>
                            <p:childTnLst>
                              <p:par>
                                <p:cTn id="6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200000"/>
                            </p:stCondLst>
                            <p:childTnLst>
                              <p:par>
                                <p:cTn id="6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201000"/>
                            </p:stCondLst>
                            <p:childTnLst>
                              <p:par>
                                <p:cTn id="6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02000"/>
                            </p:stCondLst>
                            <p:childTnLst>
                              <p:par>
                                <p:cTn id="6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5" fill="hold">
                            <p:stCondLst>
                              <p:cond delay="203000"/>
                            </p:stCondLst>
                            <p:childTnLst>
                              <p:par>
                                <p:cTn id="6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204000"/>
                            </p:stCondLst>
                            <p:childTnLst>
                              <p:par>
                                <p:cTn id="6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205000"/>
                            </p:stCondLst>
                            <p:childTnLst>
                              <p:par>
                                <p:cTn id="6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206000"/>
                            </p:stCondLst>
                            <p:childTnLst>
                              <p:par>
                                <p:cTn id="6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207000"/>
                            </p:stCondLst>
                            <p:childTnLst>
                              <p:par>
                                <p:cTn id="6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08000"/>
                            </p:stCondLst>
                            <p:childTnLst>
                              <p:par>
                                <p:cTn id="6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209000"/>
                            </p:stCondLst>
                            <p:childTnLst>
                              <p:par>
                                <p:cTn id="6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9" fill="hold">
                            <p:stCondLst>
                              <p:cond delay="211000"/>
                            </p:stCondLst>
                            <p:childTnLst>
                              <p:par>
                                <p:cTn id="6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212000"/>
                            </p:stCondLst>
                            <p:childTnLst>
                              <p:par>
                                <p:cTn id="6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213000"/>
                            </p:stCondLst>
                            <p:childTnLst>
                              <p:par>
                                <p:cTn id="6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8" fill="hold">
                            <p:stCondLst>
                              <p:cond delay="214000"/>
                            </p:stCondLst>
                            <p:childTnLst>
                              <p:par>
                                <p:cTn id="6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15000"/>
                            </p:stCondLst>
                            <p:childTnLst>
                              <p:par>
                                <p:cTn id="7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216000"/>
                            </p:stCondLst>
                            <p:childTnLst>
                              <p:par>
                                <p:cTn id="7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17000"/>
                            </p:stCondLst>
                            <p:childTnLst>
                              <p:par>
                                <p:cTn id="7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0" fill="hold">
                            <p:stCondLst>
                              <p:cond delay="218000"/>
                            </p:stCondLst>
                            <p:childTnLst>
                              <p:par>
                                <p:cTn id="7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219000"/>
                            </p:stCondLst>
                            <p:childTnLst>
                              <p:par>
                                <p:cTn id="7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220000"/>
                            </p:stCondLst>
                            <p:childTnLst>
                              <p:par>
                                <p:cTn id="7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221000"/>
                            </p:stCondLst>
                            <p:childTnLst>
                              <p:par>
                                <p:cTn id="7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222000"/>
                            </p:stCondLst>
                            <p:childTnLst>
                              <p:par>
                                <p:cTn id="7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223000"/>
                            </p:stCondLst>
                            <p:childTnLst>
                              <p:par>
                                <p:cTn id="7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224000"/>
                            </p:stCondLst>
                            <p:childTnLst>
                              <p:par>
                                <p:cTn id="7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225000"/>
                            </p:stCondLst>
                            <p:childTnLst>
                              <p:par>
                                <p:cTn id="7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4" fill="hold">
                            <p:stCondLst>
                              <p:cond delay="226000"/>
                            </p:stCondLst>
                            <p:childTnLst>
                              <p:par>
                                <p:cTn id="7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227000"/>
                            </p:stCondLst>
                            <p:childTnLst>
                              <p:par>
                                <p:cTn id="7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228000"/>
                            </p:stCondLst>
                            <p:childTnLst>
                              <p:par>
                                <p:cTn id="7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29000"/>
                            </p:stCondLst>
                            <p:childTnLst>
                              <p:par>
                                <p:cTn id="7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230000"/>
                            </p:stCondLst>
                            <p:childTnLst>
                              <p:par>
                                <p:cTn id="7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231000"/>
                            </p:stCondLst>
                            <p:childTnLst>
                              <p:par>
                                <p:cTn id="7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32000"/>
                            </p:stCondLst>
                            <p:childTnLst>
                              <p:par>
                                <p:cTn id="7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233000"/>
                            </p:stCondLst>
                            <p:childTnLst>
                              <p:par>
                                <p:cTn id="7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234000"/>
                            </p:stCondLst>
                            <p:childTnLst>
                              <p:par>
                                <p:cTn id="7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1" fill="hold">
                            <p:stCondLst>
                              <p:cond delay="235000"/>
                            </p:stCondLst>
                            <p:childTnLst>
                              <p:par>
                                <p:cTn id="7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36000"/>
                            </p:stCondLst>
                            <p:childTnLst>
                              <p:par>
                                <p:cTn id="7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237000"/>
                            </p:stCondLst>
                            <p:childTnLst>
                              <p:par>
                                <p:cTn id="7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238000"/>
                            </p:stCondLst>
                            <p:childTnLst>
                              <p:par>
                                <p:cTn id="7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239000"/>
                            </p:stCondLst>
                            <p:childTnLst>
                              <p:par>
                                <p:cTn id="7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240000"/>
                            </p:stCondLst>
                            <p:childTnLst>
                              <p:par>
                                <p:cTn id="7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52" grpId="0"/>
      <p:bldP spid="2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9332F5-C0F7-4122-AEF5-442732B6C13F}"/>
              </a:ext>
            </a:extLst>
          </p:cNvPr>
          <p:cNvSpPr txBox="1"/>
          <p:nvPr/>
        </p:nvSpPr>
        <p:spPr>
          <a:xfrm>
            <a:off x="1276713" y="1840626"/>
            <a:ext cx="5324107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CÁ NHÂN</a:t>
            </a:r>
          </a:p>
          <a:p>
            <a:pPr algn="just" defTabSz="1219170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0"/>
            <a:ext cx="12192000" cy="748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799978-4234-4449-B4BF-59B2FDC30127}"/>
              </a:ext>
            </a:extLst>
          </p:cNvPr>
          <p:cNvSpPr txBox="1"/>
          <p:nvPr/>
        </p:nvSpPr>
        <p:spPr>
          <a:xfrm>
            <a:off x="914401" y="1193801"/>
            <a:ext cx="575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HÌNH CHÓP TỨ GIÁC ĐỀU</a:t>
            </a:r>
          </a:p>
        </p:txBody>
      </p:sp>
      <p:pic>
        <p:nvPicPr>
          <p:cNvPr id="6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340"/>
            <a:ext cx="2255716" cy="262150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87" y="1255851"/>
            <a:ext cx="5525292" cy="48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5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2711</Words>
  <Application>Microsoft Office PowerPoint</Application>
  <PresentationFormat>Màn hình rộng</PresentationFormat>
  <Paragraphs>941</Paragraphs>
  <Slides>36</Slides>
  <Notes>3</Notes>
  <HiddenSlides>2</HiddenSlides>
  <MMClips>7</MMClips>
  <ScaleCrop>false</ScaleCrop>
  <HeadingPairs>
    <vt:vector size="8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13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36</vt:i4>
      </vt:variant>
    </vt:vector>
  </HeadingPairs>
  <TitlesOfParts>
    <vt:vector size="60" baseType="lpstr">
      <vt:lpstr>Arial</vt:lpstr>
      <vt:lpstr>Century Gothic</vt:lpstr>
      <vt:lpstr>Tahoma</vt:lpstr>
      <vt:lpstr>Cambria Math</vt:lpstr>
      <vt:lpstr>思源黑体 Heavy</vt:lpstr>
      <vt:lpstr>Calibri</vt:lpstr>
      <vt:lpstr>宋体</vt:lpstr>
      <vt:lpstr>Calibri Light</vt:lpstr>
      <vt:lpstr>微软雅黑</vt:lpstr>
      <vt:lpstr>Times New Roman</vt:lpstr>
      <vt:lpstr>7_Office Theme</vt:lpstr>
      <vt:lpstr>Metropolitan</vt:lpstr>
      <vt:lpstr>Office Theme</vt:lpstr>
      <vt:lpstr>1_Office Theme</vt:lpstr>
      <vt:lpstr>3_Office Theme</vt:lpstr>
      <vt:lpstr>4_Office Theme</vt:lpstr>
      <vt:lpstr>5_Office Theme</vt:lpstr>
      <vt:lpstr>6_Office Theme</vt:lpstr>
      <vt:lpstr>8_Office Theme</vt:lpstr>
      <vt:lpstr>2_Office Theme</vt:lpstr>
      <vt:lpstr>9_Office Theme</vt:lpstr>
      <vt:lpstr>10_Office Theme</vt:lpstr>
      <vt:lpstr>11_Office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2021-08-13T15:19:56Z</dcterms:created>
  <dcterms:modified xsi:type="dcterms:W3CDTF">2026-01-11T11:15:09Z</dcterms:modified>
</cp:coreProperties>
</file>