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29" r:id="rId6"/>
    <p:sldId id="257" r:id="rId7"/>
    <p:sldId id="304" r:id="rId8"/>
    <p:sldId id="306" r:id="rId9"/>
    <p:sldId id="303" r:id="rId10"/>
    <p:sldId id="294" r:id="rId11"/>
    <p:sldId id="295" r:id="rId12"/>
    <p:sldId id="308" r:id="rId13"/>
    <p:sldId id="309" r:id="rId14"/>
    <p:sldId id="298" r:id="rId15"/>
    <p:sldId id="312" r:id="rId16"/>
    <p:sldId id="313" r:id="rId17"/>
    <p:sldId id="314" r:id="rId18"/>
    <p:sldId id="310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494" autoAdjust="0"/>
  </p:normalViewPr>
  <p:slideViewPr>
    <p:cSldViewPr snapToGrid="0">
      <p:cViewPr varScale="1">
        <p:scale>
          <a:sx n="74" d="100"/>
          <a:sy n="74" d="100"/>
        </p:scale>
        <p:origin x="119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3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.co/gemini/share/0f050ee3d4d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1: (Bài 6 /SGK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𝑋</m:t>
                      </m:r>
                      <m:r>
                        <a:rPr lang="en-US" sz="3400">
                          <a:latin typeface="Cambria Math"/>
                        </a:rPr>
                        <m:t>é</m:t>
                      </m:r>
                      <m:r>
                        <a:rPr lang="en-US" sz="3400" i="1">
                          <a:latin typeface="Cambria Math"/>
                        </a:rPr>
                        <m:t>𝑡</m:t>
                      </m:r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199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sz="34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</m:num>
                        <m:den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>
                              <a:latin typeface="Cambria Math"/>
                            </a:rPr>
                            <m:t>.</m:t>
                          </m:r>
                          <m:r>
                            <a:rPr lang="en-US" sz="340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40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974" y="3936831"/>
            <a:ext cx="11061291" cy="1358705"/>
          </a:xfrm>
          <a:prstGeom prst="rect">
            <a:avLst/>
          </a:prstGeom>
          <a:blipFill rotWithShape="1">
            <a:blip r:embed="rId3"/>
            <a:stretch>
              <a:fillRect l="-1487" b="-14222"/>
            </a:stretch>
          </a:blipFill>
          <a:ln>
            <a:solidFill>
              <a:srgbClr val="FAED3B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1306261"/>
            <a:ext cx="10287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</a:rPr>
              <a:t>Tìm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E.coli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120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nhiêu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1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cứ</a:t>
            </a:r>
            <a:r>
              <a:rPr lang="en-US" sz="3200" dirty="0">
                <a:solidFill>
                  <a:srgbClr val="FF0000"/>
                </a:solidFill>
              </a:rPr>
              <a:t> 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phải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lần</a:t>
            </a:r>
            <a:r>
              <a:rPr lang="en-US" sz="3200" dirty="0">
                <a:solidFill>
                  <a:srgbClr val="FF0000"/>
                </a:solidFill>
              </a:rPr>
              <a:t>)?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4263" y="3039164"/>
            <a:ext cx="10287909" cy="2862322"/>
          </a:xfrm>
          <a:prstGeom prst="rect">
            <a:avLst/>
          </a:prstGeom>
          <a:blipFill rotWithShape="1">
            <a:blip r:embed="rId3"/>
            <a:stretch>
              <a:fillRect l="-1777" t="-3198" b="-6823"/>
            </a:stretch>
          </a:blipFill>
        </p:spPr>
        <p:txBody>
          <a:bodyPr/>
          <a:lstStyle/>
          <a:p>
            <a:r>
              <a:rPr lang="en-US" sz="2400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65" y="368710"/>
            <a:ext cx="33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</a:p>
        </p:txBody>
      </p:sp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3800" b="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  <a:blipFill rotWithShape="1">
                <a:blip r:embed="rId8"/>
                <a:stretch>
                  <a:fillRect l="-2261" t="-5145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3800" b="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800" b="0" dirty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800" b="0" dirty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 rotWithShape="1">
                <a:blip r:embed="rId10"/>
                <a:stretch>
                  <a:fillRect l="-547" t="-386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sX0" fmla="*/ 0 w 11943219"/>
              <a:gd name="csY0" fmla="*/ 0 h 6658786"/>
              <a:gd name="csX1" fmla="*/ 11943219 w 11943219"/>
              <a:gd name="csY1" fmla="*/ 0 h 6658786"/>
              <a:gd name="csX2" fmla="*/ 11943219 w 11943219"/>
              <a:gd name="csY2" fmla="*/ 6658786 h 6658786"/>
              <a:gd name="csX3" fmla="*/ 0 w 11943219"/>
              <a:gd name="csY3" fmla="*/ 6658786 h 6658786"/>
              <a:gd name="csX4" fmla="*/ 0 w 11943219"/>
              <a:gd name="csY4" fmla="*/ 0 h 66587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96413" y="1047135"/>
            <a:ext cx="11135032" cy="53684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053" y="2050022"/>
            <a:ext cx="1007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>
                <a:latin typeface="Arial" pitchFamily="34" charset="0"/>
                <a:cs typeface="Arial" pitchFamily="34" charset="0"/>
              </a:rPr>
              <a:t>Nắm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NL" sz="3000">
                <a:latin typeface="Arial" pitchFamily="34" charset="0"/>
                <a:cs typeface="Arial" pitchFamily="34" charset="0"/>
              </a:rPr>
              <a:t>Biết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nhân , chia hai lũy thừa cùng cơ </a:t>
            </a:r>
            <a:r>
              <a:rPr lang="nl-NL" sz="3000">
                <a:latin typeface="Arial" pitchFamily="34" charset="0"/>
                <a:cs typeface="Arial" pitchFamily="34" charset="0"/>
              </a:rPr>
              <a:t>số.</a:t>
            </a:r>
          </a:p>
          <a:p>
            <a:pPr>
              <a:buFontTx/>
              <a:buChar char="-"/>
            </a:pPr>
            <a:r>
              <a:rPr lang="nl-NL" sz="3000">
                <a:latin typeface="Arial" pitchFamily="34" charset="0"/>
                <a:cs typeface="Arial" pitchFamily="34" charset="0"/>
              </a:rPr>
              <a:t> Xem lại các dạng bài tập đã sữa.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vi-VN" sz="3000" dirty="0"/>
              <a:t>- Chuẩn bị giờ sau:</a:t>
            </a:r>
            <a:r>
              <a:rPr lang="en-US" sz="3000" dirty="0"/>
              <a:t> </a:t>
            </a:r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err="1"/>
              <a:t>tính</a:t>
            </a:r>
            <a:r>
              <a:rPr lang="en-US" sz="3000"/>
              <a:t> </a:t>
            </a:r>
            <a:endParaRPr lang="en-US" sz="3000" dirty="0"/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417234" y="41669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sX0" fmla="*/ 0 w 11943219"/>
              <a:gd name="csY0" fmla="*/ 0 h 6658786"/>
              <a:gd name="csX1" fmla="*/ 11943219 w 11943219"/>
              <a:gd name="csY1" fmla="*/ 0 h 6658786"/>
              <a:gd name="csX2" fmla="*/ 11943219 w 11943219"/>
              <a:gd name="csY2" fmla="*/ 6658786 h 6658786"/>
              <a:gd name="csX3" fmla="*/ 0 w 11943219"/>
              <a:gd name="csY3" fmla="*/ 6658786 h 6658786"/>
              <a:gd name="csX4" fmla="*/ 0 w 11943219"/>
              <a:gd name="csY4" fmla="*/ 0 h 66587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30134" y="1335376"/>
            <a:ext cx="7497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“Vương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lũy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MH_Entry_1">
            <a:extLst>
              <a:ext uri="{FF2B5EF4-FFF2-40B4-BE49-F238E27FC236}">
                <a16:creationId xmlns:a16="http://schemas.microsoft.com/office/drawing/2014/main" id="{7E6A40FE-9E1D-5F41-8019-762C4C816563}"/>
              </a:ext>
            </a:extLst>
          </p:cNvPr>
          <p:cNvSpPr/>
          <p:nvPr/>
        </p:nvSpPr>
        <p:spPr>
          <a:xfrm>
            <a:off x="254524" y="108153"/>
            <a:ext cx="11679809" cy="1092679"/>
          </a:xfrm>
          <a:prstGeom prst="roundRect">
            <a:avLst>
              <a:gd name="adj" fmla="val 9120"/>
            </a:avLst>
          </a:prstGeom>
          <a:solidFill>
            <a:srgbClr val="008F00"/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KHỞI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ĐỘNG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49D14163-2C20-D79C-5F0C-98D260737D67}"/>
              </a:ext>
            </a:extLst>
          </p:cNvPr>
          <p:cNvSpPr txBox="1"/>
          <p:nvPr/>
        </p:nvSpPr>
        <p:spPr>
          <a:xfrm>
            <a:off x="3230681" y="215339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https://g.co/gemini/share/0f050ee3d4d1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F33B0-CDE9-344A-3C4B-E53DF730C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29" y="2971404"/>
            <a:ext cx="4329635" cy="35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4071" y="-160567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77875" y="1387475"/>
            <a:ext cx="375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87"/>
          <p:cNvSpPr txBox="1">
            <a:spLocks noChangeArrowheads="1"/>
          </p:cNvSpPr>
          <p:nvPr/>
        </p:nvSpPr>
        <p:spPr bwMode="auto">
          <a:xfrm>
            <a:off x="7575550" y="30178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96"/>
          <p:cNvSpPr txBox="1">
            <a:spLocks noChangeArrowheads="1"/>
          </p:cNvSpPr>
          <p:nvPr/>
        </p:nvSpPr>
        <p:spPr bwMode="auto">
          <a:xfrm>
            <a:off x="1766137" y="908050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1: Tính giá trị của các lũy thừa sau</a:t>
            </a:r>
            <a:r>
              <a:rPr lang="en-US" sz="240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5" name="Text Box 197"/>
          <p:cNvSpPr txBox="1">
            <a:spLocks noChangeArrowheads="1"/>
          </p:cNvSpPr>
          <p:nvPr/>
        </p:nvSpPr>
        <p:spPr bwMode="auto">
          <a:xfrm>
            <a:off x="1872269" y="1700213"/>
            <a:ext cx="5545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en-US" sz="2400">
                <a:latin typeface="Arial" pitchFamily="34" charset="0"/>
                <a:cs typeface="Arial" pitchFamily="34" charset="0"/>
              </a:rPr>
              <a:t> 2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;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5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 b)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 ;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98"/>
          <p:cNvSpPr txBox="1">
            <a:spLocks noChangeArrowheads="1"/>
          </p:cNvSpPr>
          <p:nvPr/>
        </p:nvSpPr>
        <p:spPr bwMode="auto">
          <a:xfrm>
            <a:off x="1737355" y="2276475"/>
            <a:ext cx="926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2:</a:t>
            </a:r>
            <a:r>
              <a:rPr lang="en-US" sz="2400">
                <a:latin typeface="Arial" pitchFamily="34" charset="0"/>
                <a:cs typeface="Arial" pitchFamily="34" charset="0"/>
              </a:rPr>
              <a:t> Em hãy viết kết quả phép tính sau dưới dạng một lũy thừa:</a:t>
            </a:r>
          </a:p>
        </p:txBody>
      </p:sp>
      <p:sp>
        <p:nvSpPr>
          <p:cNvPr id="47" name="Text Box 199"/>
          <p:cNvSpPr txBox="1">
            <a:spLocks noChangeArrowheads="1"/>
          </p:cNvSpPr>
          <p:nvPr/>
        </p:nvSpPr>
        <p:spPr bwMode="auto">
          <a:xfrm>
            <a:off x="1916513" y="3168856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>
                <a:latin typeface="Arial" pitchFamily="34" charset="0"/>
                <a:cs typeface="Arial" pitchFamily="34" charset="0"/>
              </a:rPr>
              <a:t>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 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b) 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.3 .3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c)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5 </a:t>
            </a:r>
            <a:r>
              <a:rPr lang="en-US" sz="2400">
                <a:latin typeface="Arial" pitchFamily="34" charset="0"/>
                <a:cs typeface="Arial" pitchFamily="34" charset="0"/>
              </a:rPr>
              <a:t>: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d) 9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20 </a:t>
            </a:r>
            <a:r>
              <a:rPr lang="en-US" sz="2400">
                <a:latin typeface="Arial" pitchFamily="34" charset="0"/>
                <a:cs typeface="Arial" pitchFamily="34" charset="0"/>
              </a:rPr>
              <a:t>: 9 .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 </a:t>
            </a:r>
            <a:endParaRPr lang="en-US" sz="2400" b="1">
              <a:latin typeface="Arial" pitchFamily="34" charset="0"/>
              <a:ea typeface="MS Song" pitchFamily="49" charset="-122"/>
              <a:cs typeface="Arial" pitchFamily="34" charset="0"/>
            </a:endParaRPr>
          </a:p>
        </p:txBody>
      </p:sp>
      <p:sp>
        <p:nvSpPr>
          <p:cNvPr id="48" name="Text Box 200"/>
          <p:cNvSpPr txBox="1">
            <a:spLocks noChangeArrowheads="1"/>
          </p:cNvSpPr>
          <p:nvPr/>
        </p:nvSpPr>
        <p:spPr bwMode="auto">
          <a:xfrm>
            <a:off x="2115626" y="4325272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.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m+n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13"/>
          <p:cNvSpPr txBox="1">
            <a:spLocks noChangeArrowheads="1"/>
          </p:cNvSpPr>
          <p:nvPr/>
        </p:nvSpPr>
        <p:spPr bwMode="auto">
          <a:xfrm>
            <a:off x="395287" y="3860800"/>
            <a:ext cx="259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 nhớ: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2120804" y="5373688"/>
            <a:ext cx="820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2.    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: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m-n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 (a     0, m      n)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5401996" y="5361860"/>
          <a:ext cx="3603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996" y="5361860"/>
                        <a:ext cx="36036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543923" y="5347109"/>
          <a:ext cx="2952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52280" progId="Equation.DSMT4">
                  <p:embed/>
                </p:oleObj>
              </mc:Choice>
              <mc:Fallback>
                <p:oleObj name="Equation" r:id="rId5" imgW="12672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23" y="5347109"/>
                        <a:ext cx="29527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00"/>
          <p:cNvSpPr txBox="1">
            <a:spLocks noChangeArrowheads="1"/>
          </p:cNvSpPr>
          <p:nvPr/>
        </p:nvSpPr>
        <p:spPr bwMode="auto">
          <a:xfrm>
            <a:off x="2090181" y="5373688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/>
      <p:bldP spid="50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531" y="1477618"/>
            <a:ext cx="10238965" cy="3741024"/>
          </a:xfrm>
          <a:prstGeom prst="rect">
            <a:avLst/>
          </a:prstGeom>
          <a:blipFill rotWithShape="1">
            <a:blip r:embed="rId2"/>
            <a:stretch>
              <a:fillRect l="-1905" t="-2606" r="-1012" b="-5375"/>
            </a:stretch>
          </a:blipFill>
        </p:spPr>
        <p:txBody>
          <a:bodyPr/>
          <a:lstStyle/>
          <a:p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thừa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1070"/>
            <a:ext cx="1224116" cy="11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6508" y="2306869"/>
            <a:ext cx="8627807" cy="3615862"/>
          </a:xfrm>
          <a:prstGeom prst="rect">
            <a:avLst/>
          </a:prstGeom>
          <a:blipFill rotWithShape="1">
            <a:blip r:embed="rId2"/>
            <a:stretch>
              <a:fillRect l="-424" t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60" y="267924"/>
            <a:ext cx="10972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995" y="25663"/>
            <a:ext cx="8293509" cy="200501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>
                <a:latin typeface="Times New Roman" pitchFamily="18" charset="0"/>
              </a:rPr>
              <a:t>Ô chữ gồm  </a:t>
            </a:r>
            <a:r>
              <a:rPr lang="en-US">
                <a:latin typeface="Times New Roman" pitchFamily="18" charset="0"/>
              </a:rPr>
              <a:t>10</a:t>
            </a:r>
            <a:r>
              <a:rPr lang="vi-VN"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baseline="3000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55600" y="2419351"/>
            <a:ext cx="10972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G</a:t>
            </a:r>
            <a:r>
              <a:rPr lang="en-US" sz="2400"/>
              <a:t>. 11</a:t>
            </a:r>
            <a:r>
              <a:rPr lang="en-US" baseline="30000"/>
              <a:t>10</a:t>
            </a:r>
            <a:r>
              <a:rPr lang="en-US" sz="2400"/>
              <a:t> : 11</a:t>
            </a:r>
            <a:r>
              <a:rPr lang="en-US" baseline="30000"/>
              <a:t>5</a:t>
            </a:r>
            <a:r>
              <a:rPr lang="en-US" sz="2400"/>
              <a:t> 	 =                       	 	</a:t>
            </a:r>
            <a:r>
              <a:rPr lang="en-US" sz="2400">
                <a:solidFill>
                  <a:srgbClr val="0070C0"/>
                </a:solidFill>
              </a:rPr>
              <a:t>L</a:t>
            </a:r>
            <a:r>
              <a:rPr lang="en-US" sz="2400"/>
              <a:t>. 2</a:t>
            </a:r>
            <a:r>
              <a:rPr lang="en-US" baseline="30000"/>
              <a:t>4 </a:t>
            </a:r>
            <a:r>
              <a:rPr lang="en-US" sz="2400"/>
              <a:t>. 2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 sz="2400"/>
              <a:t>=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O</a:t>
            </a:r>
            <a:r>
              <a:rPr lang="en-US" sz="2400"/>
              <a:t>. x</a:t>
            </a:r>
            <a:r>
              <a:rPr lang="en-US" baseline="30000"/>
              <a:t>4</a:t>
            </a:r>
            <a:r>
              <a:rPr lang="en-US" sz="2400"/>
              <a:t> . x . x</a:t>
            </a:r>
            <a:r>
              <a:rPr lang="en-US" baseline="30000"/>
              <a:t>3	</a:t>
            </a:r>
            <a:r>
              <a:rPr lang="en-US" sz="2400"/>
              <a:t> =                             		</a:t>
            </a:r>
            <a:r>
              <a:rPr lang="en-US" sz="2400">
                <a:solidFill>
                  <a:srgbClr val="0070C0"/>
                </a:solidFill>
              </a:rPr>
              <a:t>N</a:t>
            </a:r>
            <a:r>
              <a:rPr lang="en-US" sz="2400"/>
              <a:t>. 5</a:t>
            </a:r>
            <a:r>
              <a:rPr lang="en-US" baseline="30000"/>
              <a:t>6</a:t>
            </a:r>
            <a:r>
              <a:rPr lang="en-US" sz="2400"/>
              <a:t> : 5</a:t>
            </a:r>
            <a:r>
              <a:rPr lang="en-US" baseline="30000"/>
              <a:t>0 </a:t>
            </a:r>
            <a:r>
              <a:rPr lang="en-US"/>
              <a:t>=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H</a:t>
            </a:r>
            <a:r>
              <a:rPr lang="en-US" sz="2400"/>
              <a:t>. 3</a:t>
            </a:r>
            <a:r>
              <a:rPr lang="en-US" baseline="30000"/>
              <a:t>6</a:t>
            </a:r>
            <a:r>
              <a:rPr lang="en-US" sz="2400"/>
              <a:t> : 3</a:t>
            </a:r>
            <a:r>
              <a:rPr lang="en-US" baseline="30000"/>
              <a:t>5</a:t>
            </a:r>
            <a:r>
              <a:rPr lang="en-US" sz="2400"/>
              <a:t>        	 =                             		</a:t>
            </a:r>
            <a:r>
              <a:rPr lang="en-US" sz="2400">
                <a:solidFill>
                  <a:srgbClr val="0070C0"/>
                </a:solidFill>
              </a:rPr>
              <a:t>A</a:t>
            </a:r>
            <a:r>
              <a:rPr lang="en-US" sz="2400"/>
              <a:t>. 6</a:t>
            </a:r>
            <a:r>
              <a:rPr lang="en-US" baseline="30000"/>
              <a:t>2</a:t>
            </a:r>
            <a:r>
              <a:rPr lang="en-US" sz="2400"/>
              <a:t> . 6   =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I</a:t>
            </a:r>
            <a:r>
              <a:rPr lang="en-US" sz="2400"/>
              <a:t>. a</a:t>
            </a:r>
            <a:r>
              <a:rPr lang="en-US" baseline="30000"/>
              <a:t>9</a:t>
            </a:r>
            <a:r>
              <a:rPr lang="en-US" sz="2400"/>
              <a:t> : a ( a     0) =                              		</a:t>
            </a:r>
            <a:r>
              <a:rPr lang="en-US" sz="2400">
                <a:solidFill>
                  <a:srgbClr val="0070C0"/>
                </a:solidFill>
              </a:rPr>
              <a:t>V</a:t>
            </a:r>
            <a:r>
              <a:rPr lang="en-US" sz="2400"/>
              <a:t>. 7</a:t>
            </a:r>
            <a:r>
              <a:rPr lang="en-US" baseline="30000"/>
              <a:t>8</a:t>
            </a:r>
            <a:r>
              <a:rPr lang="en-US" sz="2400"/>
              <a:t> : 7</a:t>
            </a:r>
            <a:r>
              <a:rPr lang="en-US" baseline="30000"/>
              <a:t>4  </a:t>
            </a:r>
            <a:r>
              <a:rPr lang="en-US"/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                     </a:t>
            </a:r>
            <a:r>
              <a:rPr lang="en-US" baseline="30000"/>
              <a:t>   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510617" y="25209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531784" y="525621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4510617" y="4287838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10617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185400" y="43116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0166351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140951" y="25193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980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590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418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8028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8638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809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199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370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3761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3151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0185400" y="5232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54965" y="2508506"/>
            <a:ext cx="790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11</a:t>
            </a:r>
            <a:r>
              <a:rPr lang="en-US" sz="2400" baseline="300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1985" y="5675314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5434" y="3311526"/>
            <a:ext cx="77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 baseline="30000">
                <a:solidFill>
                  <a:srgbClr val="FF0000"/>
                </a:solidFill>
              </a:rPr>
              <a:t>8</a:t>
            </a:r>
            <a:r>
              <a:rPr lang="en-US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46433" y="5675314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01633" y="42465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4385" y="5675314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1568" y="5184776"/>
            <a:ext cx="649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00" y="5675314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09201" y="24495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 baseline="3000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76534" y="5675314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79568" y="331152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8518" y="5675314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109201" y="4216401"/>
            <a:ext cx="55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92851" y="5675314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76900" y="5676901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04785" y="5676901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109201" y="518477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7</a:t>
            </a:r>
            <a:r>
              <a:rPr lang="en-US" sz="2400" baseline="30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25800" y="5676901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15768" y="5127522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" imgH="139700" progId="Equation.DSMT4">
                  <p:embed/>
                </p:oleObj>
              </mc:Choice>
              <mc:Fallback>
                <p:oleObj name="Equation" r:id="rId2" imgW="139700" imgH="139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768" y="5127522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3141407" y="6103938"/>
            <a:ext cx="641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800">
                <a:latin typeface="Arial" pitchFamily="34" charset="0"/>
                <a:cs typeface="Arial" pitchFamily="34" charset="0"/>
              </a:rPr>
              <a:t>    a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8</a:t>
            </a:r>
            <a:r>
              <a:rPr lang="en-US" sz="280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6</a:t>
            </a:r>
            <a:r>
              <a:rPr lang="en-US" sz="2800">
                <a:latin typeface="Arial" pitchFamily="34" charset="0"/>
                <a:cs typeface="Arial" pitchFamily="34" charset="0"/>
              </a:rPr>
              <a:t>   3    3    6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800">
                <a:latin typeface="Arial" pitchFamily="34" charset="0"/>
                <a:cs typeface="Arial" pitchFamily="34" charset="0"/>
              </a:rPr>
              <a:t>  2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10</a:t>
            </a:r>
            <a:r>
              <a:rPr lang="en-US" sz="2800">
                <a:latin typeface="Arial" pitchFamily="34" charset="0"/>
                <a:cs typeface="Arial" pitchFamily="34" charset="0"/>
              </a:rPr>
              <a:t>  x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8</a:t>
            </a:r>
            <a:r>
              <a:rPr lang="en-US" sz="280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6   </a:t>
            </a:r>
            <a:r>
              <a:rPr lang="en-US" sz="2800">
                <a:latin typeface="Arial" pitchFamily="34" charset="0"/>
                <a:cs typeface="Arial" pitchFamily="34" charset="0"/>
              </a:rPr>
              <a:t>11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14" y="663677"/>
            <a:ext cx="1769862" cy="157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263" t="-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9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800" b="0" i="0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8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8</m:t>
                      </m:r>
                      <m:r>
                        <a:rPr lang="en-US" sz="3800" b="0" i="0" smtClean="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c</m:t>
                      </m:r>
                      <m:r>
                        <a:rPr lang="en-US" sz="38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v</m:t>
                      </m:r>
                      <m:r>
                        <a:rPr lang="en-US" sz="38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b="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b="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  <a:blipFill rotWithShape="1">
                <a:blip r:embed="rId2"/>
                <a:stretch>
                  <a:fillRect l="-2263" t="-230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131872" cy="17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1445" y="2330245"/>
            <a:ext cx="11459497" cy="2521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1887793" y="101763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Một số bài tập thực 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707" cy="1365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877" y="1091381"/>
            <a:ext cx="94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689" y="2418701"/>
            <a:ext cx="11071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6/SGK trang 25: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Khối lượng của Mặt Trời khoảng 1988550.10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21 </a:t>
            </a:r>
            <a:r>
              <a:rPr lang="en-US" sz="2800">
                <a:latin typeface="Arial" pitchFamily="34" charset="0"/>
                <a:cs typeface="Arial" pitchFamily="34" charset="0"/>
              </a:rPr>
              <a:t>  tấn, khối lượng của trái đất khoảng 6. 10</a:t>
            </a:r>
            <a:r>
              <a:rPr lang="en-US" sz="2800" baseline="30000">
                <a:latin typeface="Arial" pitchFamily="34" charset="0"/>
                <a:cs typeface="Arial" pitchFamily="34" charset="0"/>
              </a:rPr>
              <a:t>21 </a:t>
            </a:r>
            <a:r>
              <a:rPr lang="en-US" sz="2800">
                <a:latin typeface="Arial" pitchFamily="34" charset="0"/>
                <a:cs typeface="Arial" pitchFamily="34" charset="0"/>
              </a:rPr>
              <a:t>  tấn ( Nguồn : http://nssdc.gsfc.nasa.gov).  Khối lượng của Mặt Trời gấp khoảng bao nhiêu lần khối lượng của Trái Đất.</a:t>
            </a:r>
          </a:p>
        </p:txBody>
      </p:sp>
      <p:sp>
        <p:nvSpPr>
          <p:cNvPr id="2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845</TotalTime>
  <Words>792</Words>
  <Application>Microsoft Office PowerPoint</Application>
  <PresentationFormat>Widescreen</PresentationFormat>
  <Paragraphs>108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Garamond</vt:lpstr>
      <vt:lpstr>Times New Roman</vt:lpstr>
      <vt:lpstr>Office Theme</vt:lpstr>
      <vt:lpstr>Equation</vt:lpstr>
      <vt:lpstr> Phép tính lũy thừa với số mũ tự nhiên</vt:lpstr>
      <vt:lpstr>PowerPoint Presentation</vt:lpstr>
      <vt:lpstr>PowerPoint Presentation</vt:lpstr>
      <vt:lpstr>PowerPoint Presentation</vt:lpstr>
      <vt:lpstr>PowerPoint Presentation</vt:lpstr>
      <vt:lpstr>TRÒ CHƠI Ô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Nguyễn Thị Kim Tuyến</cp:lastModifiedBy>
  <cp:revision>60</cp:revision>
  <dcterms:created xsi:type="dcterms:W3CDTF">2021-06-07T13:44:30Z</dcterms:created>
  <dcterms:modified xsi:type="dcterms:W3CDTF">2026-01-10T14:50:55Z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