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8" r:id="rId5"/>
  </p:sldMasterIdLst>
  <p:notesMasterIdLst>
    <p:notesMasterId r:id="rId23"/>
  </p:notesMasterIdLst>
  <p:sldIdLst>
    <p:sldId id="256" r:id="rId6"/>
    <p:sldId id="288" r:id="rId7"/>
    <p:sldId id="264" r:id="rId8"/>
    <p:sldId id="265" r:id="rId9"/>
    <p:sldId id="290" r:id="rId10"/>
    <p:sldId id="292" r:id="rId11"/>
    <p:sldId id="293" r:id="rId12"/>
    <p:sldId id="270" r:id="rId13"/>
    <p:sldId id="282" r:id="rId14"/>
    <p:sldId id="283" r:id="rId15"/>
    <p:sldId id="284" r:id="rId16"/>
    <p:sldId id="285" r:id="rId17"/>
    <p:sldId id="271" r:id="rId18"/>
    <p:sldId id="281" r:id="rId19"/>
    <p:sldId id="354" r:id="rId20"/>
    <p:sldId id="277" r:id="rId21"/>
    <p:sldId id="26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142A"/>
    <a:srgbClr val="FAED3B"/>
    <a:srgbClr val="70AD47"/>
    <a:srgbClr val="A7FDFF"/>
    <a:srgbClr val="3CDFE6"/>
    <a:srgbClr val="0C0D0E"/>
    <a:srgbClr val="1F4E79"/>
    <a:srgbClr val="ED7D31"/>
    <a:srgbClr val="C55A11"/>
    <a:srgbClr val="FFD3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56" autoAdjust="0"/>
    <p:restoredTop sz="84954" autoAdjust="0"/>
  </p:normalViewPr>
  <p:slideViewPr>
    <p:cSldViewPr snapToGrid="0">
      <p:cViewPr varScale="1">
        <p:scale>
          <a:sx n="69" d="100"/>
          <a:sy n="69" d="100"/>
        </p:scale>
        <p:origin x="1382" y="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9B0E6-B9BF-4E2D-AE08-8C7EBB196A2E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3816F-A1CF-4485-B308-1B9F14B36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839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040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0159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Học</a:t>
            </a:r>
            <a:r>
              <a:rPr lang="en-US" baseline="0" dirty="0"/>
              <a:t> </a:t>
            </a:r>
            <a:r>
              <a:rPr lang="en-US" baseline="0" dirty="0" err="1"/>
              <a:t>sinh</a:t>
            </a:r>
            <a:r>
              <a:rPr lang="en-US" baseline="0" dirty="0"/>
              <a:t> </a:t>
            </a:r>
            <a:r>
              <a:rPr lang="en-US" baseline="0" dirty="0" err="1"/>
              <a:t>tự</a:t>
            </a:r>
            <a:r>
              <a:rPr lang="en-US" baseline="0" dirty="0"/>
              <a:t> </a:t>
            </a:r>
            <a:r>
              <a:rPr lang="en-US" baseline="0" dirty="0" err="1"/>
              <a:t>lựa</a:t>
            </a:r>
            <a:r>
              <a:rPr lang="en-US" baseline="0" dirty="0"/>
              <a:t> </a:t>
            </a:r>
            <a:r>
              <a:rPr lang="en-US" baseline="0" dirty="0" err="1"/>
              <a:t>chọn</a:t>
            </a:r>
            <a:r>
              <a:rPr lang="en-US" baseline="0" dirty="0"/>
              <a:t> </a:t>
            </a:r>
            <a:r>
              <a:rPr lang="en-US" baseline="0" dirty="0" err="1"/>
              <a:t>miếng</a:t>
            </a:r>
            <a:r>
              <a:rPr lang="en-US" baseline="0" dirty="0"/>
              <a:t> </a:t>
            </a:r>
            <a:r>
              <a:rPr lang="en-US" baseline="0" dirty="0" err="1"/>
              <a:t>ghép</a:t>
            </a:r>
            <a:r>
              <a:rPr lang="en-US" baseline="0" dirty="0"/>
              <a:t> </a:t>
            </a:r>
            <a:r>
              <a:rPr lang="en-US" baseline="0" dirty="0" err="1"/>
              <a:t>bất</a:t>
            </a:r>
            <a:r>
              <a:rPr lang="en-US" baseline="0" dirty="0"/>
              <a:t> </a:t>
            </a:r>
            <a:r>
              <a:rPr lang="en-US" baseline="0" dirty="0" err="1"/>
              <a:t>kì</a:t>
            </a:r>
            <a:r>
              <a:rPr lang="en-US" baseline="0" dirty="0"/>
              <a:t>, click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miếng</a:t>
            </a:r>
            <a:r>
              <a:rPr lang="en-US" baseline="0" dirty="0"/>
              <a:t> </a:t>
            </a:r>
            <a:r>
              <a:rPr lang="en-US" baseline="0" dirty="0" err="1"/>
              <a:t>ghép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đến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 </a:t>
            </a:r>
            <a:r>
              <a:rPr lang="en-US" baseline="0" dirty="0" err="1"/>
              <a:t>tương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.</a:t>
            </a:r>
          </a:p>
          <a:p>
            <a:r>
              <a:rPr lang="en-US" baseline="0" dirty="0"/>
              <a:t>Click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trái</a:t>
            </a:r>
            <a:r>
              <a:rPr lang="en-US" baseline="0" dirty="0"/>
              <a:t> </a:t>
            </a:r>
            <a:r>
              <a:rPr lang="en-US" baseline="0" dirty="0" err="1"/>
              <a:t>tim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lật</a:t>
            </a:r>
            <a:r>
              <a:rPr lang="en-US" baseline="0" dirty="0"/>
              <a:t> </a:t>
            </a:r>
            <a:r>
              <a:rPr lang="en-US" baseline="0" dirty="0" err="1"/>
              <a:t>miếng</a:t>
            </a:r>
            <a:r>
              <a:rPr lang="en-US" baseline="0" dirty="0"/>
              <a:t> </a:t>
            </a:r>
            <a:r>
              <a:rPr lang="en-US" baseline="0" dirty="0" err="1"/>
              <a:t>ghép</a:t>
            </a:r>
            <a:r>
              <a:rPr lang="en-US" baseline="0" dirty="0"/>
              <a:t> </a:t>
            </a:r>
            <a:r>
              <a:rPr lang="en-US" baseline="0" dirty="0" err="1"/>
              <a:t>sau</a:t>
            </a:r>
            <a:r>
              <a:rPr lang="en-US" baseline="0" dirty="0"/>
              <a:t> </a:t>
            </a:r>
            <a:r>
              <a:rPr lang="en-US" baseline="0" dirty="0" err="1"/>
              <a:t>khi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xong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.</a:t>
            </a:r>
            <a:endParaRPr lang="en-US" dirty="0"/>
          </a:p>
          <a:p>
            <a:r>
              <a:rPr lang="en-US" dirty="0"/>
              <a:t>Click </a:t>
            </a:r>
            <a:r>
              <a:rPr lang="en-US" dirty="0" err="1"/>
              <a:t>vào</a:t>
            </a:r>
            <a:r>
              <a:rPr lang="en-US" dirty="0"/>
              <a:t> text</a:t>
            </a:r>
            <a:r>
              <a:rPr lang="en-US" baseline="0" dirty="0"/>
              <a:t> </a:t>
            </a:r>
            <a:r>
              <a:rPr lang="en-US" dirty="0"/>
              <a:t>box</a:t>
            </a:r>
            <a:r>
              <a:rPr lang="en-US" baseline="0" dirty="0"/>
              <a:t> “AI NHANH NHẤT”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game.</a:t>
            </a:r>
          </a:p>
          <a:p>
            <a:r>
              <a:rPr lang="en-US" baseline="0" dirty="0"/>
              <a:t>Click </a:t>
            </a:r>
            <a:r>
              <a:rPr lang="en-US" baseline="0" dirty="0" err="1"/>
              <a:t>vào</a:t>
            </a:r>
            <a:r>
              <a:rPr lang="en-US" baseline="0" dirty="0"/>
              <a:t> icon “TÌM HIỂU LỊCH SỬ VIỆT NAM”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chuyển</a:t>
            </a:r>
            <a:r>
              <a:rPr lang="en-US" baseline="0" dirty="0"/>
              <a:t> </a:t>
            </a:r>
            <a:r>
              <a:rPr lang="en-US" baseline="0" dirty="0" err="1"/>
              <a:t>tiếp</a:t>
            </a:r>
            <a:r>
              <a:rPr lang="en-US" baseline="0" dirty="0"/>
              <a:t> </a:t>
            </a:r>
            <a:r>
              <a:rPr lang="en-US" baseline="0" dirty="0" err="1"/>
              <a:t>phần</a:t>
            </a:r>
            <a:r>
              <a:rPr lang="en-US" baseline="0" dirty="0"/>
              <a:t> </a:t>
            </a:r>
            <a:r>
              <a:rPr lang="en-US" baseline="0" dirty="0" err="1"/>
              <a:t>liên</a:t>
            </a:r>
            <a:r>
              <a:rPr lang="en-US" baseline="0" dirty="0"/>
              <a:t> </a:t>
            </a:r>
            <a:r>
              <a:rPr lang="en-US" baseline="0" dirty="0" err="1"/>
              <a:t>môn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E72306-4C6E-4223-83B8-E2369D1CC2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84142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HS </a:t>
            </a:r>
            <a:r>
              <a:rPr lang="en-US" dirty="0" err="1"/>
              <a:t>chọn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nào</a:t>
            </a:r>
            <a:r>
              <a:rPr lang="en-US" baseline="0" dirty="0"/>
              <a:t> GV click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đó</a:t>
            </a:r>
            <a:r>
              <a:rPr lang="en-US" baseline="0" dirty="0"/>
              <a:t>.</a:t>
            </a:r>
          </a:p>
          <a:p>
            <a:r>
              <a:rPr lang="en-US" baseline="0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biểu</a:t>
            </a:r>
            <a:r>
              <a:rPr lang="en-US" baseline="0" dirty="0"/>
              <a:t> </a:t>
            </a:r>
            <a:r>
              <a:rPr lang="en-US" baseline="0" dirty="0" err="1"/>
              <a:t>tượng</a:t>
            </a:r>
            <a:r>
              <a:rPr lang="en-US" baseline="0" dirty="0"/>
              <a:t> </a:t>
            </a:r>
            <a:r>
              <a:rPr lang="en-US" baseline="0" dirty="0" err="1"/>
              <a:t>mũi</a:t>
            </a:r>
            <a:r>
              <a:rPr lang="en-US" baseline="0" dirty="0"/>
              <a:t> </a:t>
            </a:r>
            <a:r>
              <a:rPr lang="en-US" baseline="0" dirty="0" err="1"/>
              <a:t>tên</a:t>
            </a:r>
            <a:r>
              <a:rPr lang="en-US" baseline="0" dirty="0"/>
              <a:t> quay </a:t>
            </a:r>
            <a:r>
              <a:rPr lang="en-US" baseline="0" dirty="0" err="1"/>
              <a:t>đầu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trở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 slide game.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E72306-4C6E-4223-83B8-E2369D1CC2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33257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53816F-A1CF-4485-B308-1B9F14B36E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3563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</a:t>
            </a:r>
            <a:r>
              <a:rPr lang="en-US" baseline="0" dirty="0"/>
              <a:t> </a:t>
            </a:r>
            <a:r>
              <a:rPr lang="en-US" baseline="0" dirty="0" err="1"/>
              <a:t>hướng</a:t>
            </a:r>
            <a:r>
              <a:rPr lang="en-US" baseline="0" dirty="0"/>
              <a:t> </a:t>
            </a:r>
            <a:r>
              <a:rPr lang="en-US" baseline="0" dirty="0" err="1"/>
              <a:t>dẫn</a:t>
            </a:r>
            <a:r>
              <a:rPr lang="en-US" baseline="0" dirty="0"/>
              <a:t> HS </a:t>
            </a:r>
            <a:r>
              <a:rPr lang="en-US" baseline="0" dirty="0" err="1"/>
              <a:t>về</a:t>
            </a:r>
            <a:r>
              <a:rPr lang="en-US" baseline="0" dirty="0"/>
              <a:t> </a:t>
            </a:r>
            <a:r>
              <a:rPr lang="en-US" baseline="0" dirty="0" err="1"/>
              <a:t>nhà</a:t>
            </a:r>
            <a:r>
              <a:rPr lang="en-US" baseline="0" dirty="0"/>
              <a:t> </a:t>
            </a:r>
            <a:r>
              <a:rPr lang="en-US" baseline="0" dirty="0" err="1"/>
              <a:t>làm</a:t>
            </a:r>
            <a:r>
              <a:rPr lang="en-US" baseline="0" dirty="0"/>
              <a:t>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err="1"/>
              <a:t>tập</a:t>
            </a:r>
            <a:r>
              <a:rPr lang="en-US" baseline="0"/>
              <a:t> 4 (PBT) </a:t>
            </a:r>
            <a:r>
              <a:rPr lang="en-US" baseline="0" dirty="0" err="1"/>
              <a:t>nên</a:t>
            </a:r>
            <a:r>
              <a:rPr lang="en-US" baseline="0" dirty="0"/>
              <a:t> ở </a:t>
            </a:r>
            <a:r>
              <a:rPr lang="en-US" baseline="0" dirty="0" err="1"/>
              <a:t>đây</a:t>
            </a:r>
            <a:r>
              <a:rPr lang="en-US" baseline="0" dirty="0"/>
              <a:t> </a:t>
            </a:r>
            <a:r>
              <a:rPr lang="en-US" baseline="0" dirty="0" err="1"/>
              <a:t>không</a:t>
            </a:r>
            <a:r>
              <a:rPr lang="en-US" baseline="0" dirty="0"/>
              <a:t> </a:t>
            </a:r>
            <a:r>
              <a:rPr lang="en-US" baseline="0" dirty="0" err="1"/>
              <a:t>làm</a:t>
            </a:r>
            <a:r>
              <a:rPr lang="en-US" baseline="0" dirty="0"/>
              <a:t> slide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E72306-4C6E-4223-83B8-E2369D1CC2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0894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0C5E7-B1A1-4648-89D2-17B0F1E7F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140298-3E00-4E73-B947-697E69282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BB99EB-0E86-4FEA-A9C4-501D4E75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9/5/2022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31F536-58DF-4935-AE3B-7A08C031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95127-BE30-42B7-9BE5-B83CC6A2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751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61D4F-74C0-442A-A23E-9FFB07CF4A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3E4F10-616C-4D6A-88E5-5B12ED956E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AA78CC-D302-4B88-81E3-7FAC3E249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973DA-496D-48DA-9EC6-CA0E53342C02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25DF6A-385A-49C7-9C30-B0BD8606E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DCE7A9-EFEE-4EA1-B6DA-86F123280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DF1F5-BE42-4565-9085-912C0BB27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414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FEFE4-4DA0-40DE-BB57-CCBF1975A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C7E093-1818-4C9B-936F-0BA559329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11B0BD-4926-4F9A-83BF-DBD6135C6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973DA-496D-48DA-9EC6-CA0E53342C02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28995C-083D-4BCA-8C4D-B2AAB4CFD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28DFB0-C42C-4574-BF11-FBE5BB03F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DF1F5-BE42-4565-9085-912C0BB27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64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F62E6-BFF9-4EBD-95DA-EB4A47366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575F57-5158-4CC0-9AAE-B6CC0D42C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7B8D89-FC2B-4BB2-B9A4-09AF2A558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973DA-496D-48DA-9EC6-CA0E53342C02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9014E3-4EF2-4714-9AFF-D5B375EA1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C60FDE-EA26-4124-9C45-8238E937F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DF1F5-BE42-4565-9085-912C0BB27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0047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1C62C-0CD1-4B88-9392-AE29BAA32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718BE9-B169-4DAB-A9A2-430515E36C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245C92-82AA-4223-ADB6-08CD4E8FFD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633304-637D-4E69-BA96-F717CFF8F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973DA-496D-48DA-9EC6-CA0E53342C02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3617D6-4648-4A32-8A9F-35000FACE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D416A4-F91D-4306-B029-2E3F5E379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DF1F5-BE42-4565-9085-912C0BB27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234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5B266-764D-458D-93EB-E14525A62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DE7C12-0512-4F6F-AC67-880174F7F1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9CFB3E-F510-49CC-9B34-BC31948D25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9B874E-25D1-45D2-BB6B-905466EEBE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20E49B-2F09-4866-A189-7460ECC9D2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24A41FD-C022-4E0F-B170-6428C967F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973DA-496D-48DA-9EC6-CA0E53342C02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228737-0509-4D8C-97BB-209A2CD99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0DED6C-0872-4037-9ADB-1B91C29B1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DF1F5-BE42-4565-9085-912C0BB27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5892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37D9A-207C-4C11-A132-0BD420D45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33FA3B-880B-477B-9EA4-D467ADDBE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973DA-496D-48DA-9EC6-CA0E53342C02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DAE650-8F8A-4FA9-88DC-1F7AA8332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831AB3-5400-4827-BABD-6029C58DA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DF1F5-BE42-4565-9085-912C0BB27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33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61D592-77D1-4E44-BF36-4ECED8582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973DA-496D-48DA-9EC6-CA0E53342C02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32814D-DEF9-4040-B7F2-8BA3E9EE9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53AEA0-6DE0-4DFD-BBEB-FB787F1BE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DF1F5-BE42-4565-9085-912C0BB27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46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E35E9-E50D-45EF-B61D-F8E50BFBC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A2425A-FE7D-4B24-9C1D-110DBED53E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D62ECE-D7A0-4FFF-B80E-843FA7459E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669A0F-6511-4BE8-B15F-0B997CA3A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973DA-496D-48DA-9EC6-CA0E53342C02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1EC284-92F6-4C98-8D55-C99DBCCB7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58E402-CA18-4BA7-979B-B9440F930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DF1F5-BE42-4565-9085-912C0BB27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1911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03E6C-C79B-459F-8787-BD7B3A236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5E54679-03E4-4514-938C-BB535FA2BA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6C308D-2EFF-4199-BFBA-CBD2D1BD48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B92AE7-552F-493C-ADCC-C65688822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973DA-496D-48DA-9EC6-CA0E53342C02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A30A4C-ED13-4948-913A-164928B0C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CF1222-CF81-4DA4-9E40-418081AC4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DF1F5-BE42-4565-9085-912C0BB27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6362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50D72-8989-4F4F-9C66-DBE70B803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A64AC9-0EBE-4570-93DC-FC1DFAA9F0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EEEF0E-926C-49DC-9535-BC57BB3E2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973DA-496D-48DA-9EC6-CA0E53342C02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CC449B-F745-4EFD-8649-07C635D2B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02E2AC-8C5D-4827-9385-73B2F4004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DF1F5-BE42-4565-9085-912C0BB27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426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9/5/2022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7462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D57D13-1EEE-42DD-844F-9325EBB2C9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E5AF47-9123-4A90-85A8-6459E80E87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A6CD47-3794-4B0B-A1B2-C29496C35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973DA-496D-48DA-9EC6-CA0E53342C02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F64C2B-BA7C-46C7-BB5C-178001130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FF3B92-AE45-493C-A47B-593420DA4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DF1F5-BE42-4565-9085-912C0BB27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190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E1D3E-E4B6-4EAA-BFB4-25A0557A6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7E0856-45A8-4EAD-A9D6-8A993968A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0EEBE1-2BAF-4C94-8403-6E8454F9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9/5/2022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358F46-E931-4D79-94A5-037AFD07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130D95-EF5F-4A0A-93BD-73AEE2C2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256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ABEC0-6253-4360-B586-B9D20933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6E20B-8661-4C60-84FB-4892E8B48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32BE45-79E4-479B-BD2F-46CCB0BEE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89105E-DF25-4F38-BDE2-9B00C2C4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9/5/2022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D9C4A8-7467-4BAD-98A2-0B63CAC19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C5C5C0-08E4-4F7B-9E80-8925539D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407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FF641-A5CC-4263-A394-2112D623A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4D6865-C632-473C-AEC8-8D3F71562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FDBD19-4D33-4F6A-9938-6A04B3888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697E46-CE4D-480E-A997-2B53B2DF5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8B7E36-823F-4FD4-B826-E450A1248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BB3B14-C886-4F84-9FD5-11C8320E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9/5/2022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9AF591-4BBF-4BF2-9EF7-F8B114DF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2B1A04-B244-4AE3-8997-9B075B10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44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408F1-BB29-4C6F-91C9-653A730BE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54FEF9-8D09-4091-BE99-B6264EBD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9/5/2022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5F49AA-83D5-4063-9CDE-AA776304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A2B27C-3C99-4208-B425-775413C5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03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2A62B2-A6D1-4A6F-8B20-80606F47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9/5/2022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2E4958-7A46-4331-B2D8-2C31D8FC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C8548B-339B-46B2-BF01-1EE3DDC7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661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F408F-8083-4F07-9628-074C7AFE4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477E0-A333-439D-A531-30B39A813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D59501-D187-414C-AACE-F83872003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35F890-BB8A-49E1-880A-924FD6FE4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9/5/2022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CA38FE-429A-41E7-942D-ECCE639D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01D9BC-0038-4041-AE2C-657BF99D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561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56CFD-7F35-482C-A50F-B3D43ACB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D7F3EF-0FE9-46C4-A116-5DA6E26B0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0B4041-0F17-42D8-AF16-AB099A39F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AF67FF-F8F1-4B22-A471-9317ED3A2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9/5/2022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3D6993-98F8-4234-B24A-02D4DB41C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A34037-0E7D-4379-ACA0-98611B2F7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197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45B175-C851-453B-B2A0-9A5CFCAD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F4A2-0E4F-4E49-A0BF-BEEC72203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8AA27-3F13-4BFD-B949-21CF31910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3F5E9-5DAC-4C4A-9DF5-C2B87276BCC8}" type="datetimeFigureOut">
              <a:rPr lang="en-US" smtClean="0"/>
              <a:t>9/5/2022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E99A2-0FED-42D4-9FBD-08CC1C3F8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2468D4-5440-4CE2-BAB3-61D83F628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C617D0E3-7879-4E51-9843-14E11D752E40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411307" y="5438588"/>
            <a:ext cx="2086303" cy="165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039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41FE462-3D70-4B1D-8623-15B8C7594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2B9E6D-60EE-4D43-B317-F2C00C5A24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3F9189-42C4-4B4E-B8D1-0695ACEC42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973DA-496D-48DA-9EC6-CA0E53342C02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200F9-C81C-41AE-BF3D-C426DE3B42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A9E067-5A44-4321-9A0A-C0A307DF62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4DF1F5-BE42-4565-9085-912C0BB27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570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38.png"/><Relationship Id="rId18" Type="http://schemas.openxmlformats.org/officeDocument/2006/relationships/oleObject" Target="../embeddings/oleObject12.bin"/><Relationship Id="rId3" Type="http://schemas.openxmlformats.org/officeDocument/2006/relationships/audio" Target="../media/audio1.wav"/><Relationship Id="rId21" Type="http://schemas.openxmlformats.org/officeDocument/2006/relationships/image" Target="../media/image43.wmf"/><Relationship Id="rId7" Type="http://schemas.openxmlformats.org/officeDocument/2006/relationships/image" Target="../media/image32.png"/><Relationship Id="rId12" Type="http://schemas.microsoft.com/office/2007/relationships/hdphoto" Target="../media/hdphoto3.wdp"/><Relationship Id="rId17" Type="http://schemas.openxmlformats.org/officeDocument/2006/relationships/image" Target="../media/image41.wmf"/><Relationship Id="rId2" Type="http://schemas.openxmlformats.org/officeDocument/2006/relationships/notesSlide" Target="../notesSlides/notesSlide4.xml"/><Relationship Id="rId16" Type="http://schemas.openxmlformats.org/officeDocument/2006/relationships/oleObject" Target="../embeddings/oleObject11.bin"/><Relationship Id="rId20" Type="http://schemas.openxmlformats.org/officeDocument/2006/relationships/oleObject" Target="../embeddings/oleObject13.bin"/><Relationship Id="rId1" Type="http://schemas.openxmlformats.org/officeDocument/2006/relationships/slideLayout" Target="../slideLayouts/slideLayout11.xml"/><Relationship Id="rId6" Type="http://schemas.openxmlformats.org/officeDocument/2006/relationships/slide" Target="slide9.xml"/><Relationship Id="rId11" Type="http://schemas.openxmlformats.org/officeDocument/2006/relationships/image" Target="../media/image37.png"/><Relationship Id="rId5" Type="http://schemas.openxmlformats.org/officeDocument/2006/relationships/audio" Target="../media/audio3.wav"/><Relationship Id="rId15" Type="http://schemas.openxmlformats.org/officeDocument/2006/relationships/image" Target="../media/image40.png"/><Relationship Id="rId23" Type="http://schemas.openxmlformats.org/officeDocument/2006/relationships/image" Target="../media/image44.wmf"/><Relationship Id="rId10" Type="http://schemas.microsoft.com/office/2007/relationships/hdphoto" Target="../media/hdphoto2.wdp"/><Relationship Id="rId19" Type="http://schemas.openxmlformats.org/officeDocument/2006/relationships/image" Target="../media/image42.wmf"/><Relationship Id="rId4" Type="http://schemas.openxmlformats.org/officeDocument/2006/relationships/audio" Target="../media/audio2.wav"/><Relationship Id="rId9" Type="http://schemas.openxmlformats.org/officeDocument/2006/relationships/image" Target="../media/image33.png"/><Relationship Id="rId14" Type="http://schemas.openxmlformats.org/officeDocument/2006/relationships/image" Target="../media/image39.png"/><Relationship Id="rId22" Type="http://schemas.openxmlformats.org/officeDocument/2006/relationships/oleObject" Target="../embeddings/oleObject14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9.png"/><Relationship Id="rId3" Type="http://schemas.openxmlformats.org/officeDocument/2006/relationships/audio" Target="../media/audio3.wav"/><Relationship Id="rId7" Type="http://schemas.microsoft.com/office/2007/relationships/hdphoto" Target="../media/hdphoto1.wdp"/><Relationship Id="rId12" Type="http://schemas.openxmlformats.org/officeDocument/2006/relationships/image" Target="../media/image4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2.png"/><Relationship Id="rId11" Type="http://schemas.microsoft.com/office/2007/relationships/hdphoto" Target="../media/hdphoto3.wdp"/><Relationship Id="rId5" Type="http://schemas.openxmlformats.org/officeDocument/2006/relationships/slide" Target="slide9.xml"/><Relationship Id="rId10" Type="http://schemas.openxmlformats.org/officeDocument/2006/relationships/image" Target="../media/image37.png"/><Relationship Id="rId4" Type="http://schemas.openxmlformats.org/officeDocument/2006/relationships/audio" Target="../media/audio2.wav"/><Relationship Id="rId9" Type="http://schemas.microsoft.com/office/2007/relationships/hdphoto" Target="../media/hdphoto2.wdp"/><Relationship Id="rId14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45.png"/><Relationship Id="rId3" Type="http://schemas.openxmlformats.org/officeDocument/2006/relationships/audio" Target="../media/audio3.wav"/><Relationship Id="rId7" Type="http://schemas.microsoft.com/office/2007/relationships/hdphoto" Target="../media/hdphoto1.wdp"/><Relationship Id="rId12" Type="http://schemas.openxmlformats.org/officeDocument/2006/relationships/image" Target="../media/image4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2.png"/><Relationship Id="rId11" Type="http://schemas.microsoft.com/office/2007/relationships/hdphoto" Target="../media/hdphoto3.wdp"/><Relationship Id="rId5" Type="http://schemas.openxmlformats.org/officeDocument/2006/relationships/slide" Target="slide9.xml"/><Relationship Id="rId10" Type="http://schemas.openxmlformats.org/officeDocument/2006/relationships/image" Target="../media/image37.png"/><Relationship Id="rId4" Type="http://schemas.openxmlformats.org/officeDocument/2006/relationships/audio" Target="../media/audio2.wav"/><Relationship Id="rId9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46.jpeg"/><Relationship Id="rId4" Type="http://schemas.openxmlformats.org/officeDocument/2006/relationships/image" Target="NUL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60.png"/><Relationship Id="rId3" Type="http://schemas.openxmlformats.org/officeDocument/2006/relationships/image" Target="../media/image50.png"/><Relationship Id="rId7" Type="http://schemas.openxmlformats.org/officeDocument/2006/relationships/image" Target="../media/image55.png"/><Relationship Id="rId12" Type="http://schemas.openxmlformats.org/officeDocument/2006/relationships/image" Target="../media/image59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4.png"/><Relationship Id="rId11" Type="http://schemas.openxmlformats.org/officeDocument/2006/relationships/image" Target="../media/image58.png"/><Relationship Id="rId5" Type="http://schemas.openxmlformats.org/officeDocument/2006/relationships/image" Target="../media/image52.png"/><Relationship Id="rId10" Type="http://schemas.openxmlformats.org/officeDocument/2006/relationships/image" Target="../media/image27.png"/><Relationship Id="rId4" Type="http://schemas.openxmlformats.org/officeDocument/2006/relationships/image" Target="../media/image51.png"/><Relationship Id="rId9" Type="http://schemas.openxmlformats.org/officeDocument/2006/relationships/image" Target="../media/image5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7" Type="http://schemas.openxmlformats.org/officeDocument/2006/relationships/image" Target="../media/image6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7.wmf"/><Relationship Id="rId7" Type="http://schemas.openxmlformats.org/officeDocument/2006/relationships/image" Target="../media/image9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11.wmf"/><Relationship Id="rId5" Type="http://schemas.openxmlformats.org/officeDocument/2006/relationships/image" Target="../media/image8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10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1.png"/><Relationship Id="rId7" Type="http://schemas.openxmlformats.org/officeDocument/2006/relationships/image" Target="../media/image1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image" Target="../media/image13.png"/><Relationship Id="rId7" Type="http://schemas.openxmlformats.org/officeDocument/2006/relationships/oleObject" Target="../embeddings/oleObject7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6.bin"/><Relationship Id="rId10" Type="http://schemas.openxmlformats.org/officeDocument/2006/relationships/image" Target="../media/image17.wmf"/><Relationship Id="rId4" Type="http://schemas.openxmlformats.org/officeDocument/2006/relationships/image" Target="../media/image14.jpg"/><Relationship Id="rId9" Type="http://schemas.openxmlformats.org/officeDocument/2006/relationships/oleObject" Target="../embeddings/oleObject8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1.png"/><Relationship Id="rId7" Type="http://schemas.openxmlformats.org/officeDocument/2006/relationships/image" Target="../media/image20.wmf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19.wmf"/><Relationship Id="rId10" Type="http://schemas.openxmlformats.org/officeDocument/2006/relationships/image" Target="../media/image36.png"/><Relationship Id="rId4" Type="http://schemas.openxmlformats.org/officeDocument/2006/relationships/oleObject" Target="../embeddings/oleObject9.bin"/><Relationship Id="rId9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svg"/><Relationship Id="rId5" Type="http://schemas.openxmlformats.org/officeDocument/2006/relationships/image" Target="../media/image5.png"/><Relationship Id="rId4" Type="http://schemas.openxmlformats.org/officeDocument/2006/relationships/image" Target="../media/image25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image" Target="../media/image27.png"/><Relationship Id="rId7" Type="http://schemas.openxmlformats.org/officeDocument/2006/relationships/slide" Target="slide1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slide" Target="slide11.xml"/><Relationship Id="rId5" Type="http://schemas.openxmlformats.org/officeDocument/2006/relationships/image" Target="../media/image28.jpg"/><Relationship Id="rId4" Type="http://schemas.openxmlformats.org/officeDocument/2006/relationships/slide" Target="slide10.xml"/><Relationship Id="rId9" Type="http://schemas.openxmlformats.org/officeDocument/2006/relationships/image" Target="../media/image2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ình nền Slide đẹp (71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" y="-20783"/>
            <a:ext cx="12505111" cy="7067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!!2">
            <a:extLst>
              <a:ext uri="{FF2B5EF4-FFF2-40B4-BE49-F238E27FC236}">
                <a16:creationId xmlns:a16="http://schemas.microsoft.com/office/drawing/2014/main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9628" y="1514427"/>
            <a:ext cx="11952372" cy="2226532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 SỐ 6</a:t>
            </a:r>
            <a:br>
              <a:rPr lang="en-US" sz="5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 – </a:t>
            </a:r>
            <a:r>
              <a:rPr lang="en-US" sz="54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sz="50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65E432-C1E6-4C36-BF8E-2DA25E65D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579677" y="4747910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D05F6415-1E7C-453D-B6B7-DBF76BDA69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5127" y="5177912"/>
            <a:ext cx="9144000" cy="1655762"/>
          </a:xfrm>
        </p:spPr>
        <p:txBody>
          <a:bodyPr>
            <a:normAutofit/>
          </a:bodyPr>
          <a:lstStyle/>
          <a:p>
            <a:r>
              <a:rPr lang="en-US" sz="280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Giáo viên:……………………………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Graphic 18" descr="Ruler">
            <a:extLst>
              <a:ext uri="{FF2B5EF4-FFF2-40B4-BE49-F238E27FC236}">
                <a16:creationId xmlns:a16="http://schemas.microsoft.com/office/drawing/2014/main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:a16="http://schemas.microsoft.com/office/drawing/2014/main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CF2EB805-B981-47B9-9661-CF05DB551677}"/>
              </a:ext>
            </a:extLst>
          </p:cNvPr>
          <p:cNvSpPr txBox="1">
            <a:spLocks/>
          </p:cNvSpPr>
          <p:nvPr/>
        </p:nvSpPr>
        <p:spPr>
          <a:xfrm>
            <a:off x="262360" y="160893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   PHÒNG GD&amp;ĐT………..</a:t>
            </a:r>
          </a:p>
          <a:p>
            <a:pPr algn="l"/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TRƯỜNG THCS ………….……</a:t>
            </a:r>
          </a:p>
        </p:txBody>
      </p:sp>
    </p:spTree>
    <p:extLst>
      <p:ext uri="{BB962C8B-B14F-4D97-AF65-F5344CB8AC3E}">
        <p14:creationId xmlns:p14="http://schemas.microsoft.com/office/powerpoint/2010/main" val="2906397050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>
            <a:hlinkClick r:id="rId6" action="ppaction://hlinksldjump"/>
          </p:cNvPr>
          <p:cNvSpPr/>
          <p:nvPr/>
        </p:nvSpPr>
        <p:spPr>
          <a:xfrm flipH="1">
            <a:off x="8375904" y="5961888"/>
            <a:ext cx="1999488" cy="755904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0413" y="4199146"/>
            <a:ext cx="1086500" cy="118292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187" y="4945869"/>
            <a:ext cx="812889" cy="88503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8228" y="5560404"/>
            <a:ext cx="520391" cy="566575"/>
          </a:xfrm>
          <a:prstGeom prst="rect">
            <a:avLst/>
          </a:prstGeom>
        </p:spPr>
      </p:pic>
      <p:sp>
        <p:nvSpPr>
          <p:cNvPr id="16" name="Snip Diagonal Corner Rectangle 15"/>
          <p:cNvSpPr/>
          <p:nvPr/>
        </p:nvSpPr>
        <p:spPr>
          <a:xfrm>
            <a:off x="808886" y="629884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36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hỏi</a:t>
            </a:r>
            <a:r>
              <a:rPr kumimoji="0" lang="en-US" sz="36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1: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tập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hợp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= {10; 14; 18; 22},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khẳng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định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nào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đây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đúng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 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86470" y="2379361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8" name="Cloud 17"/>
          <p:cNvSpPr/>
          <p:nvPr/>
        </p:nvSpPr>
        <p:spPr>
          <a:xfrm>
            <a:off x="-707095" y="5332211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Cloud 18"/>
          <p:cNvSpPr/>
          <p:nvPr/>
        </p:nvSpPr>
        <p:spPr>
          <a:xfrm>
            <a:off x="13608851" y="5132514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106865" y="2383550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86470" y="3268533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106865" y="3272722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D.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1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5108131" y="2404836"/>
            <a:ext cx="885137" cy="70805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1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188732" y="3301897"/>
            <a:ext cx="804536" cy="70408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8921" y="3313494"/>
            <a:ext cx="804742" cy="70719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8921" y="2424806"/>
            <a:ext cx="804742" cy="707197"/>
          </a:xfrm>
          <a:prstGeom prst="rect">
            <a:avLst/>
          </a:prstGeom>
        </p:spPr>
      </p:pic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6908800" y="2424113"/>
          <a:ext cx="1344613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419040" imgH="177480" progId="Equation.DSMT4">
                  <p:embed/>
                </p:oleObj>
              </mc:Choice>
              <mc:Fallback>
                <p:oleObj name="Equation" r:id="rId16" imgW="419040" imgH="177480" progId="Equation.DSMT4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6908800" y="2424113"/>
                        <a:ext cx="1344613" cy="57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/>
        </p:nvGraphicFramePr>
        <p:xfrm>
          <a:off x="1805414" y="2473563"/>
          <a:ext cx="1590806" cy="5706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495000" imgH="177480" progId="Equation.DSMT4">
                  <p:embed/>
                </p:oleObj>
              </mc:Choice>
              <mc:Fallback>
                <p:oleObj name="Equation" r:id="rId18" imgW="495000" imgH="177480" progId="Equation.DSMT4">
                  <p:embed/>
                  <p:pic>
                    <p:nvPicPr>
                      <p:cNvPr id="27" name="Object 26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805414" y="2473563"/>
                        <a:ext cx="1590806" cy="5706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/>
        </p:nvGraphicFramePr>
        <p:xfrm>
          <a:off x="1649413" y="3381375"/>
          <a:ext cx="1630362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507960" imgH="177480" progId="Equation.DSMT4">
                  <p:embed/>
                </p:oleObj>
              </mc:Choice>
              <mc:Fallback>
                <p:oleObj name="Equation" r:id="rId20" imgW="507960" imgH="177480" progId="Equation.DSMT4">
                  <p:embed/>
                  <p:pic>
                    <p:nvPicPr>
                      <p:cNvPr id="28" name="Object 27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649413" y="3381375"/>
                        <a:ext cx="1630362" cy="57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/>
        </p:nvGraphicFramePr>
        <p:xfrm>
          <a:off x="6786563" y="3368675"/>
          <a:ext cx="1589087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495000" imgH="177480" progId="Equation.DSMT4">
                  <p:embed/>
                </p:oleObj>
              </mc:Choice>
              <mc:Fallback>
                <p:oleObj name="Equation" r:id="rId22" imgW="495000" imgH="177480" progId="Equation.DSMT4">
                  <p:embed/>
                  <p:pic>
                    <p:nvPicPr>
                      <p:cNvPr id="29" name="Object 28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6786563" y="3368675"/>
                        <a:ext cx="1589087" cy="57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6734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2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2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2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2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7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2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9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6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7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8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114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21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22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>
            <a:hlinkClick r:id="rId5" action="ppaction://hlinksldjump"/>
          </p:cNvPr>
          <p:cNvSpPr/>
          <p:nvPr/>
        </p:nvSpPr>
        <p:spPr>
          <a:xfrm flipH="1">
            <a:off x="6035612" y="5948404"/>
            <a:ext cx="1999488" cy="755904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9160" y="4398523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1934" y="5145246"/>
            <a:ext cx="812889" cy="8850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6975" y="5759781"/>
            <a:ext cx="520391" cy="566575"/>
          </a:xfrm>
          <a:prstGeom prst="rect">
            <a:avLst/>
          </a:prstGeom>
        </p:spPr>
      </p:pic>
      <p:sp>
        <p:nvSpPr>
          <p:cNvPr id="11" name="Snip Diagonal Corner Rectangle 10"/>
          <p:cNvSpPr/>
          <p:nvPr/>
        </p:nvSpPr>
        <p:spPr>
          <a:xfrm>
            <a:off x="737633" y="356259"/>
            <a:ext cx="10526728" cy="2077599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hỏi</a:t>
            </a: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tập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hợp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= {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|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tự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nhiên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lẻ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&lt; 11}.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tập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hợp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H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đây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đúng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3143" y="2578738"/>
            <a:ext cx="5268872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= {1; 3; 5; 7; 9; 11}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Cloud 12"/>
          <p:cNvSpPr/>
          <p:nvPr/>
        </p:nvSpPr>
        <p:spPr>
          <a:xfrm>
            <a:off x="-778348" y="5531588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Cloud 13"/>
          <p:cNvSpPr/>
          <p:nvPr/>
        </p:nvSpPr>
        <p:spPr>
          <a:xfrm>
            <a:off x="13537598" y="5331891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035611" y="2582927"/>
            <a:ext cx="522874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= {1; 3; 5; 7; 9}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53143" y="3467910"/>
            <a:ext cx="5268872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= {1, 3, 5, 7, 9}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035612" y="3472099"/>
            <a:ext cx="522874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D.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= {1, 3, 5, 7, 9, 11}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293" y="2604213"/>
            <a:ext cx="805722" cy="70805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117479" y="3501274"/>
            <a:ext cx="804536" cy="70408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6351" y="3513119"/>
            <a:ext cx="804742" cy="70719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9618" y="2668479"/>
            <a:ext cx="804742" cy="643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579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>
            <a:hlinkClick r:id="rId5" action="ppaction://hlinksldjump"/>
          </p:cNvPr>
          <p:cNvSpPr/>
          <p:nvPr/>
        </p:nvSpPr>
        <p:spPr>
          <a:xfrm flipH="1">
            <a:off x="10192512" y="6073310"/>
            <a:ext cx="1999488" cy="755904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0800" y="2108838"/>
            <a:ext cx="1086500" cy="118292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3574" y="2855561"/>
            <a:ext cx="812889" cy="88503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0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8615" y="3470096"/>
            <a:ext cx="520391" cy="566575"/>
          </a:xfrm>
          <a:prstGeom prst="rect">
            <a:avLst/>
          </a:prstGeom>
        </p:spPr>
      </p:pic>
      <p:sp>
        <p:nvSpPr>
          <p:cNvPr id="26" name="Snip Diagonal Corner Rectangle 25"/>
          <p:cNvSpPr/>
          <p:nvPr/>
        </p:nvSpPr>
        <p:spPr>
          <a:xfrm>
            <a:off x="845162" y="45038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hỏi</a:t>
            </a: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3: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tập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hợp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= {2; 6; 10; 14}.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tập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hợp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đây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đúng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122746" y="2199866"/>
            <a:ext cx="831813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= {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|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tự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nhiên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chẵn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&lt; 15}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8" name="Cloud 27"/>
          <p:cNvSpPr/>
          <p:nvPr/>
        </p:nvSpPr>
        <p:spPr>
          <a:xfrm>
            <a:off x="-670819" y="515271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9" name="Cloud 28"/>
          <p:cNvSpPr/>
          <p:nvPr/>
        </p:nvSpPr>
        <p:spPr>
          <a:xfrm>
            <a:off x="13645127" y="495301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093971" y="3157049"/>
            <a:ext cx="8346914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= {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|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tự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nhiên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0,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&lt; 15}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054149" y="4182203"/>
            <a:ext cx="10443893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= {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|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tự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nhiên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chia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4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dư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2}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054149" y="5176668"/>
            <a:ext cx="10500541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D.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= {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|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tự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nhiên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chia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4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dư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2,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&lt; 15}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6585" y="2251988"/>
            <a:ext cx="805722" cy="70805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300" y="4245797"/>
            <a:ext cx="732404" cy="643628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300" y="5277782"/>
            <a:ext cx="804742" cy="64379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425" y="3302015"/>
            <a:ext cx="732592" cy="643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890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5D60562-028E-4B92-BB2B-E55173015A53}"/>
              </a:ext>
            </a:extLst>
          </p:cNvPr>
          <p:cNvSpPr/>
          <p:nvPr/>
        </p:nvSpPr>
        <p:spPr>
          <a:xfrm>
            <a:off x="112542" y="99607"/>
            <a:ext cx="11943219" cy="6658786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325248" y="177153"/>
            <a:ext cx="5717294" cy="493723"/>
          </a:xfrm>
          <a:prstGeom prst="round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 ĐỘNG VẬN DỤNG</a:t>
            </a:r>
          </a:p>
        </p:txBody>
      </p:sp>
      <p:sp>
        <p:nvSpPr>
          <p:cNvPr id="11" name="Text Box 10">
            <a:extLst>
              <a:ext uri="{FF2B5EF4-FFF2-40B4-BE49-F238E27FC236}">
                <a16:creationId xmlns:a16="http://schemas.microsoft.com/office/drawing/2014/main" id="{08050B75-7929-4EB4-B2EC-B18C4218AF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248" y="924145"/>
            <a:ext cx="7765664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Tây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chủ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lịch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Việt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Nam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tồn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năm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1778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năm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1802. Theo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gọi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lớn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Việt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Nam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“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Tây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”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dùng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gọi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Nguyễn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Nguyễn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Nguyễn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Huệ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biệt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Nguyễn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Nguyễn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Ánh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cùng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họ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Nguyễn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tích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lớn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Tây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lịch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tộc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cuộc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thống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đồng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mở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rộng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lãnh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thổ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hàng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trăm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năm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Việt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Nam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bị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chia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cắt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2F57B10-F905-43D1-A29A-1672510C113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0912" y="3357196"/>
            <a:ext cx="3832168" cy="2734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009B0B8-78E0-40D2-B625-69C0A4B8A0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374" y="1069108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543492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>
            <a:extLst>
              <a:ext uri="{FF2B5EF4-FFF2-40B4-BE49-F238E27FC236}">
                <a16:creationId xmlns:a16="http://schemas.microsoft.com/office/drawing/2014/main" id="{320214A1-606D-4845-8DAA-BD0D6019C9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35" y="0"/>
            <a:ext cx="12192000" cy="685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Box 10">
                <a:extLst>
                  <a:ext uri="{FF2B5EF4-FFF2-40B4-BE49-F238E27FC236}">
                    <a16:creationId xmlns:a16="http://schemas.microsoft.com/office/drawing/2014/main" id="{1575CF34-B75B-48D3-9A35-D2E425B72CB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9387" y="293523"/>
                <a:ext cx="7572698" cy="45089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5. </a:t>
                </a:r>
                <a:r>
                  <a:rPr kumimoji="0" lang="en-US" alt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Luyện</a:t>
                </a:r>
                <a:r>
                  <a:rPr kumimoji="0" lang="en-US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tập</a:t>
                </a:r>
                <a:endPara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Bài 4. PBT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a)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Viết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tập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hợp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gồm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tên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các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anh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em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nhà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Tây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Sơn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bằng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cách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liệt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kê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b)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Tập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hợp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gồm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bao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nhiêu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phần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tử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c)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Điền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kí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hiệu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alt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hay </a:t>
                </a:r>
                <a14:m>
                  <m:oMath xmlns:m="http://schemas.openxmlformats.org/officeDocument/2006/math">
                    <m:r>
                      <a:rPr kumimoji="0" lang="en-US" alt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∉</m:t>
                    </m:r>
                  </m:oMath>
                </a14:m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vào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ô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trống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: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8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Nguyễn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Huệ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        </a:t>
                </a:r>
                <a:r>
                  <a:rPr kumimoji="0" lang="en-US" altLang="en-US" sz="28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	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Nguyễn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Ánh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        </a:t>
                </a:r>
                <a:r>
                  <a:rPr kumimoji="0" lang="en-US" altLang="en-US" sz="28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5" name="Text Box 10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1575CF34-B75B-48D3-9A35-D2E425B72C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9387" y="293523"/>
                <a:ext cx="7572698" cy="4508927"/>
              </a:xfrm>
              <a:prstGeom prst="rect">
                <a:avLst/>
              </a:prstGeom>
              <a:blipFill rotWithShape="0">
                <a:blip r:embed="rId4"/>
                <a:stretch>
                  <a:fillRect l="-1610" t="-1351" r="-1449" b="-270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>
            <a:extLst>
              <a:ext uri="{FF2B5EF4-FFF2-40B4-BE49-F238E27FC236}">
                <a16:creationId xmlns:a16="http://schemas.microsoft.com/office/drawing/2014/main" id="{DCDB515A-20C2-46B5-86D5-2CED40F52A0E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5179" y="2983150"/>
            <a:ext cx="5221184" cy="36386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EF7F7DE-11FF-4B91-AF17-57625661B93A}"/>
              </a:ext>
            </a:extLst>
          </p:cNvPr>
          <p:cNvSpPr/>
          <p:nvPr/>
        </p:nvSpPr>
        <p:spPr>
          <a:xfrm>
            <a:off x="2749432" y="3776624"/>
            <a:ext cx="373671" cy="3779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BB7402F-DFFB-46E4-8B0D-2B2149A755D1}"/>
              </a:ext>
            </a:extLst>
          </p:cNvPr>
          <p:cNvSpPr/>
          <p:nvPr/>
        </p:nvSpPr>
        <p:spPr>
          <a:xfrm>
            <a:off x="2749431" y="4289537"/>
            <a:ext cx="373671" cy="3779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2459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FF586D4-EFCC-4A81-9488-93FF4615CF9D}"/>
              </a:ext>
            </a:extLst>
          </p:cNvPr>
          <p:cNvSpPr txBox="1">
            <a:spLocks/>
          </p:cNvSpPr>
          <p:nvPr/>
        </p:nvSpPr>
        <p:spPr>
          <a:xfrm>
            <a:off x="3464560" y="119838"/>
            <a:ext cx="4273665" cy="91648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 w="3175" cmpd="sng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KIẾN THỨC CẦN NHỚ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983853-FA6A-4931-89E3-5F3DDAF7AD2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2E3A1"/>
              </a:clrFrom>
              <a:clrTo>
                <a:srgbClr val="F2E3A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20800" y="63957"/>
            <a:ext cx="1345632" cy="1487277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ABDCD6C6-16EF-467C-B38F-03AC00B9C5F3}"/>
              </a:ext>
            </a:extLst>
          </p:cNvPr>
          <p:cNvSpPr/>
          <p:nvPr/>
        </p:nvSpPr>
        <p:spPr>
          <a:xfrm>
            <a:off x="4700682" y="942247"/>
            <a:ext cx="2908453" cy="1354341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TẬP HỢP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32FC01A-8CDF-4FBE-B118-407FF53E9AA1}"/>
              </a:ext>
            </a:extLst>
          </p:cNvPr>
          <p:cNvCxnSpPr>
            <a:cxnSpLocks/>
          </p:cNvCxnSpPr>
          <p:nvPr/>
        </p:nvCxnSpPr>
        <p:spPr>
          <a:xfrm flipH="1">
            <a:off x="3566432" y="2218617"/>
            <a:ext cx="1802127" cy="840984"/>
          </a:xfrm>
          <a:prstGeom prst="straightConnector1">
            <a:avLst/>
          </a:prstGeom>
          <a:ln w="76200">
            <a:solidFill>
              <a:srgbClr val="99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419AE09-BBD6-4540-BDCA-6560F194448D}"/>
                  </a:ext>
                </a:extLst>
              </p:cNvPr>
              <p:cNvSpPr/>
              <p:nvPr/>
            </p:nvSpPr>
            <p:spPr>
              <a:xfrm>
                <a:off x="0" y="3117655"/>
                <a:ext cx="6258910" cy="2053435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  <a:buFontTx/>
                  <a:buNone/>
                </a:pPr>
                <a:r>
                  <a:rPr lang="en-US" altLang="en-US" sz="2800" b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Phần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tử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tập</a:t>
                </a:r>
                <a:r>
                  <a:rPr lang="en-US" altLang="en-US" sz="28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b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hợp</a:t>
                </a:r>
                <a:endParaRPr lang="en-US" altLang="en-US" sz="2800" b="1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  <a:buFontTx/>
                  <a:buNone/>
                </a:pPr>
                <a:r>
                  <a:rPr lang="en-US" altLang="en-US" sz="2800" b="1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 </a:t>
                </a:r>
                <a:r>
                  <a:rPr lang="en-US" altLang="en-US" sz="2800" b="1" i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Kí</a:t>
                </a:r>
                <a:r>
                  <a:rPr lang="en-US" altLang="en-US" sz="2800" b="1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b="1" i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hiệu</a:t>
                </a:r>
                <a:r>
                  <a:rPr lang="en-US" altLang="en-US" sz="2800" b="1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 </a:t>
                </a:r>
                <a14:m>
                  <m:oMath xmlns:m="http://schemas.openxmlformats.org/officeDocument/2006/math">
                    <m:r>
                      <a:rPr lang="en-US" altLang="en-US" sz="28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đọc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2 </a:t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thuộc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  <a:buFontTx/>
                  <a:buNone/>
                </a:pP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   4 </a:t>
                </a:r>
                <a14:m>
                  <m:oMath xmlns:m="http://schemas.openxmlformats.org/officeDocument/2006/math">
                    <m:r>
                      <a:rPr lang="en-US" alt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∉</m:t>
                    </m:r>
                  </m:oMath>
                </a14:m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đọc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4 </a:t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thuộc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419AE09-BBD6-4540-BDCA-6560F19444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117655"/>
                <a:ext cx="6258910" cy="2053435"/>
              </a:xfrm>
              <a:prstGeom prst="rect">
                <a:avLst/>
              </a:prstGeom>
              <a:blipFill>
                <a:blip r:embed="rId3"/>
                <a:stretch>
                  <a:fillRect l="-1846" r="-972"/>
                </a:stretch>
              </a:blip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05EC5FEC-5C40-46CE-B7B8-3EEBF12C02F9}"/>
              </a:ext>
            </a:extLst>
          </p:cNvPr>
          <p:cNvSpPr/>
          <p:nvPr/>
        </p:nvSpPr>
        <p:spPr>
          <a:xfrm>
            <a:off x="6445752" y="3141101"/>
            <a:ext cx="5746248" cy="360847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alt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alt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457200" indent="-457200">
              <a:buFontTx/>
              <a:buChar char="-"/>
            </a:pP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Liệt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kê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Tx/>
              <a:buChar char="-"/>
            </a:pP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trưng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6600397-923A-475E-9F9F-9E6838F131D8}"/>
              </a:ext>
            </a:extLst>
          </p:cNvPr>
          <p:cNvCxnSpPr>
            <a:cxnSpLocks/>
          </p:cNvCxnSpPr>
          <p:nvPr/>
        </p:nvCxnSpPr>
        <p:spPr>
          <a:xfrm>
            <a:off x="7051743" y="2218617"/>
            <a:ext cx="1691642" cy="899038"/>
          </a:xfrm>
          <a:prstGeom prst="straightConnector1">
            <a:avLst/>
          </a:prstGeom>
          <a:ln w="76200">
            <a:solidFill>
              <a:srgbClr val="99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图片 33798" descr="1-23">
            <a:extLst>
              <a:ext uri="{FF2B5EF4-FFF2-40B4-BE49-F238E27FC236}">
                <a16:creationId xmlns:a16="http://schemas.microsoft.com/office/drawing/2014/main" id="{F5C6F91D-6ED5-4543-B9E2-C677D1698B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8989" y="-74907"/>
            <a:ext cx="2728538" cy="253100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9EFBC8AD-B381-439E-AAB7-7E30A02AB6A0}"/>
              </a:ext>
            </a:extLst>
          </p:cNvPr>
          <p:cNvSpPr/>
          <p:nvPr/>
        </p:nvSpPr>
        <p:spPr>
          <a:xfrm>
            <a:off x="3958982" y="2195171"/>
            <a:ext cx="472965" cy="47296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397B4E8-3F2B-488C-AA1F-73FCF5AB7114}"/>
              </a:ext>
            </a:extLst>
          </p:cNvPr>
          <p:cNvSpPr/>
          <p:nvPr/>
        </p:nvSpPr>
        <p:spPr>
          <a:xfrm>
            <a:off x="7877870" y="2195171"/>
            <a:ext cx="472965" cy="47296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3146118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5">
            <a:extLst>
              <a:ext uri="{FF2B5EF4-FFF2-40B4-BE49-F238E27FC236}">
                <a16:creationId xmlns:a16="http://schemas.microsoft.com/office/drawing/2014/main" id="{1FC46D6E-8345-4B01-ADF6-116DFE98D8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8863" y="3981443"/>
            <a:ext cx="1048603" cy="910415"/>
          </a:xfrm>
          <a:prstGeom prst="rect">
            <a:avLst/>
          </a:prstGeom>
        </p:spPr>
      </p:pic>
      <p:pic>
        <p:nvPicPr>
          <p:cNvPr id="3" name="图片 3">
            <a:extLst>
              <a:ext uri="{FF2B5EF4-FFF2-40B4-BE49-F238E27FC236}">
                <a16:creationId xmlns:a16="http://schemas.microsoft.com/office/drawing/2014/main" id="{107B1A2D-DB8D-46A3-91D8-7BB5FC7ED1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7" y="-1314"/>
            <a:ext cx="12193057" cy="6860627"/>
          </a:xfrm>
          <a:prstGeom prst="rect">
            <a:avLst/>
          </a:prstGeom>
        </p:spPr>
      </p:pic>
      <p:pic>
        <p:nvPicPr>
          <p:cNvPr id="5" name="图片 5">
            <a:extLst>
              <a:ext uri="{FF2B5EF4-FFF2-40B4-BE49-F238E27FC236}">
                <a16:creationId xmlns:a16="http://schemas.microsoft.com/office/drawing/2014/main" id="{C4931DF6-70B8-4C8C-B8D2-142F57E70D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613" y="558251"/>
            <a:ext cx="1495681" cy="764099"/>
          </a:xfrm>
          <a:prstGeom prst="rect">
            <a:avLst/>
          </a:prstGeom>
        </p:spPr>
      </p:pic>
      <p:pic>
        <p:nvPicPr>
          <p:cNvPr id="6" name="图片 7">
            <a:extLst>
              <a:ext uri="{FF2B5EF4-FFF2-40B4-BE49-F238E27FC236}">
                <a16:creationId xmlns:a16="http://schemas.microsoft.com/office/drawing/2014/main" id="{DAACA61A-178E-46F9-9A25-FB8223F60D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42" y="5095296"/>
            <a:ext cx="1430652" cy="1113632"/>
          </a:xfrm>
          <a:prstGeom prst="rect">
            <a:avLst/>
          </a:prstGeom>
        </p:spPr>
      </p:pic>
      <p:pic>
        <p:nvPicPr>
          <p:cNvPr id="7" name="图片 8">
            <a:extLst>
              <a:ext uri="{FF2B5EF4-FFF2-40B4-BE49-F238E27FC236}">
                <a16:creationId xmlns:a16="http://schemas.microsoft.com/office/drawing/2014/main" id="{8B2EB5EE-649E-4EFD-9F41-DCFC58543A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05106" y="5139373"/>
            <a:ext cx="2292295" cy="1097375"/>
          </a:xfrm>
          <a:prstGeom prst="rect">
            <a:avLst/>
          </a:prstGeom>
        </p:spPr>
      </p:pic>
      <p:pic>
        <p:nvPicPr>
          <p:cNvPr id="8" name="图片 9">
            <a:extLst>
              <a:ext uri="{FF2B5EF4-FFF2-40B4-BE49-F238E27FC236}">
                <a16:creationId xmlns:a16="http://schemas.microsoft.com/office/drawing/2014/main" id="{7C9FBA5F-F361-4176-9E66-F63051BB4AC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696678" y="5217753"/>
            <a:ext cx="520237" cy="902287"/>
          </a:xfrm>
          <a:prstGeom prst="rect">
            <a:avLst/>
          </a:prstGeom>
        </p:spPr>
      </p:pic>
      <p:pic>
        <p:nvPicPr>
          <p:cNvPr id="9" name="图片 10">
            <a:extLst>
              <a:ext uri="{FF2B5EF4-FFF2-40B4-BE49-F238E27FC236}">
                <a16:creationId xmlns:a16="http://schemas.microsoft.com/office/drawing/2014/main" id="{1565CF18-F1F3-4B82-BB09-D6CB0A267E3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0" y="1721"/>
            <a:ext cx="951059" cy="512108"/>
          </a:xfrm>
          <a:prstGeom prst="rect">
            <a:avLst/>
          </a:prstGeom>
        </p:spPr>
      </p:pic>
      <p:pic>
        <p:nvPicPr>
          <p:cNvPr id="12" name="图片 17">
            <a:extLst>
              <a:ext uri="{FF2B5EF4-FFF2-40B4-BE49-F238E27FC236}">
                <a16:creationId xmlns:a16="http://schemas.microsoft.com/office/drawing/2014/main" id="{48263484-E339-42FA-81E5-7036E2C7172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96638" y="1325920"/>
            <a:ext cx="1056732" cy="609653"/>
          </a:xfrm>
          <a:prstGeom prst="rect">
            <a:avLst/>
          </a:prstGeom>
        </p:spPr>
      </p:pic>
      <p:pic>
        <p:nvPicPr>
          <p:cNvPr id="15" name="图片 4">
            <a:extLst>
              <a:ext uri="{FF2B5EF4-FFF2-40B4-BE49-F238E27FC236}">
                <a16:creationId xmlns:a16="http://schemas.microsoft.com/office/drawing/2014/main" id="{932533B6-D522-4D80-B4C8-07F50DC0263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57513" y="142483"/>
            <a:ext cx="10139962" cy="5373083"/>
          </a:xfrm>
          <a:prstGeom prst="rect">
            <a:avLst/>
          </a:prstGeom>
        </p:spPr>
      </p:pic>
      <p:sp>
        <p:nvSpPr>
          <p:cNvPr id="16" name="Text Box 9">
            <a:extLst>
              <a:ext uri="{FF2B5EF4-FFF2-40B4-BE49-F238E27FC236}">
                <a16:creationId xmlns:a16="http://schemas.microsoft.com/office/drawing/2014/main" id="{F5E9DFBF-F6D2-4B2F-926D-B062B02337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3008" y="621252"/>
            <a:ext cx="75972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HƯỚNG DẪN TỰ HỌC Ở NHÀ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1" name="图片 12">
            <a:extLst>
              <a:ext uri="{FF2B5EF4-FFF2-40B4-BE49-F238E27FC236}">
                <a16:creationId xmlns:a16="http://schemas.microsoft.com/office/drawing/2014/main" id="{CAFB9A91-793A-473E-B86A-5BCBB3C71BA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10746" y="5991300"/>
            <a:ext cx="12176209" cy="864979"/>
          </a:xfrm>
          <a:prstGeom prst="rect">
            <a:avLst/>
          </a:prstGeom>
        </p:spPr>
      </p:pic>
      <p:pic>
        <p:nvPicPr>
          <p:cNvPr id="10" name="图片 13">
            <a:extLst>
              <a:ext uri="{FF2B5EF4-FFF2-40B4-BE49-F238E27FC236}">
                <a16:creationId xmlns:a16="http://schemas.microsoft.com/office/drawing/2014/main" id="{6896B752-3EBA-4FC3-92D8-CC629661D9E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713567" y="4556337"/>
            <a:ext cx="3901779" cy="2284165"/>
          </a:xfrm>
          <a:prstGeom prst="rect">
            <a:avLst/>
          </a:prstGeom>
        </p:spPr>
      </p:pic>
      <p:pic>
        <p:nvPicPr>
          <p:cNvPr id="13" name="图片 16">
            <a:extLst>
              <a:ext uri="{FF2B5EF4-FFF2-40B4-BE49-F238E27FC236}">
                <a16:creationId xmlns:a16="http://schemas.microsoft.com/office/drawing/2014/main" id="{E87B5DB1-BABB-4F82-AEDD-8EADA67EFA2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71718" y="2350252"/>
            <a:ext cx="2586252" cy="286868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C7B3B07-B4A4-47F1-AB6C-8E0D35D01ABA}"/>
              </a:ext>
            </a:extLst>
          </p:cNvPr>
          <p:cNvSpPr txBox="1"/>
          <p:nvPr/>
        </p:nvSpPr>
        <p:spPr>
          <a:xfrm>
            <a:off x="2524753" y="1344621"/>
            <a:ext cx="923379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toàn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bộ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dung bài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nhớ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í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hiệu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tập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hợp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Hoàn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bài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tập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2, 3, 4 SGK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8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bài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tập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4 PBT</a:t>
            </a:r>
          </a:p>
        </p:txBody>
      </p:sp>
    </p:spTree>
    <p:extLst>
      <p:ext uri="{BB962C8B-B14F-4D97-AF65-F5344CB8AC3E}">
        <p14:creationId xmlns:p14="http://schemas.microsoft.com/office/powerpoint/2010/main" val="2183671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82457" y="848978"/>
            <a:ext cx="10079421" cy="2387600"/>
          </a:xfrm>
        </p:spPr>
        <p:txBody>
          <a:bodyPr>
            <a:normAutofit/>
          </a:bodyPr>
          <a:lstStyle/>
          <a:p>
            <a:r>
              <a:rPr lang="en-US" sz="8000" dirty="0" err="1">
                <a:solidFill>
                  <a:schemeClr val="bg1"/>
                </a:solidFill>
                <a:latin typeface="Rockwell" panose="02060603020205020403" pitchFamily="18" charset="0"/>
              </a:rPr>
              <a:t>Cảm</a:t>
            </a:r>
            <a: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  <a:t> </a:t>
            </a:r>
            <a:r>
              <a:rPr lang="en-US" sz="8000" dirty="0" err="1">
                <a:solidFill>
                  <a:schemeClr val="bg1"/>
                </a:solidFill>
                <a:latin typeface="Rockwell" panose="02060603020205020403" pitchFamily="18" charset="0"/>
              </a:rPr>
              <a:t>ơn</a:t>
            </a:r>
            <a: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  <a:t> </a:t>
            </a:r>
            <a:r>
              <a:rPr lang="en-US" sz="8000" dirty="0" err="1">
                <a:solidFill>
                  <a:schemeClr val="bg1"/>
                </a:solidFill>
                <a:latin typeface="Rockwell" panose="02060603020205020403" pitchFamily="18" charset="0"/>
              </a:rPr>
              <a:t>quý</a:t>
            </a:r>
            <a: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  <a:t> </a:t>
            </a:r>
            <a:r>
              <a:rPr lang="en-US" sz="8000" dirty="0" err="1">
                <a:solidFill>
                  <a:schemeClr val="bg1"/>
                </a:solidFill>
                <a:latin typeface="Rockwell" panose="02060603020205020403" pitchFamily="18" charset="0"/>
              </a:rPr>
              <a:t>thầy</a:t>
            </a:r>
            <a: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  <a:t> </a:t>
            </a:r>
            <a:r>
              <a:rPr lang="en-US" sz="8000" dirty="0" err="1">
                <a:solidFill>
                  <a:schemeClr val="bg1"/>
                </a:solidFill>
                <a:latin typeface="Rockwell" panose="02060603020205020403" pitchFamily="18" charset="0"/>
              </a:rPr>
              <a:t>cô</a:t>
            </a:r>
            <a: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  <a:t>!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65E432-C1E6-4C36-BF8E-2DA25E65D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579677" y="3278339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Graphic 14" descr="Clipboard">
            <a:extLst>
              <a:ext uri="{FF2B5EF4-FFF2-40B4-BE49-F238E27FC236}">
                <a16:creationId xmlns:a16="http://schemas.microsoft.com/office/drawing/2014/main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631394">
            <a:off x="-514584" y="4127150"/>
            <a:ext cx="3194131" cy="3194131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:a16="http://schemas.microsoft.com/office/drawing/2014/main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:a16="http://schemas.microsoft.com/office/drawing/2014/main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313593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F0B9D66F-5601-40B8-86B8-4B94AB7C2B0B}"/>
              </a:ext>
            </a:extLst>
          </p:cNvPr>
          <p:cNvSpPr/>
          <p:nvPr/>
        </p:nvSpPr>
        <p:spPr>
          <a:xfrm>
            <a:off x="83518" y="49875"/>
            <a:ext cx="4896696" cy="653685"/>
          </a:xfrm>
          <a:prstGeom prst="roundRect">
            <a:avLst/>
          </a:prstGeom>
          <a:solidFill>
            <a:srgbClr val="FFD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!!1">
            <a:extLst>
              <a:ext uri="{FF2B5EF4-FFF2-40B4-BE49-F238E27FC236}">
                <a16:creationId xmlns:a16="http://schemas.microsoft.com/office/drawing/2014/main" id="{4D3CFCA8-27ED-41FB-92A9-BA8CC0500364}"/>
              </a:ext>
            </a:extLst>
          </p:cNvPr>
          <p:cNvSpPr txBox="1"/>
          <p:nvPr/>
        </p:nvSpPr>
        <p:spPr>
          <a:xfrm>
            <a:off x="244204" y="107270"/>
            <a:ext cx="473601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KHỞI ĐỘNG</a:t>
            </a:r>
            <a:endParaRPr lang="en-US" sz="2800" dirty="0">
              <a:solidFill>
                <a:srgbClr val="C55A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8036BA2-98B4-4BD1-B10C-34F1AE002631}"/>
              </a:ext>
            </a:extLst>
          </p:cNvPr>
          <p:cNvSpPr txBox="1"/>
          <p:nvPr/>
        </p:nvSpPr>
        <p:spPr>
          <a:xfrm>
            <a:off x="365483" y="1021332"/>
            <a:ext cx="1142337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1.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“TOÁN HỌC”.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A.						B.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C.						D.    </a:t>
            </a:r>
          </a:p>
        </p:txBody>
      </p:sp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355E4517-0258-4A12-BD7D-754964CB317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3024865"/>
              </p:ext>
            </p:extLst>
          </p:nvPr>
        </p:nvGraphicFramePr>
        <p:xfrm>
          <a:off x="918761" y="2077615"/>
          <a:ext cx="34544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454200" imgH="482400" progId="Equation.DSMT4">
                  <p:embed/>
                </p:oleObj>
              </mc:Choice>
              <mc:Fallback>
                <p:oleObj name="Equation" r:id="rId2" imgW="3454200" imgH="482400" progId="Equation.DSMT4">
                  <p:embed/>
                  <p:pic>
                    <p:nvPicPr>
                      <p:cNvPr id="44" name="Object 43">
                        <a:extLst>
                          <a:ext uri="{FF2B5EF4-FFF2-40B4-BE49-F238E27FC236}">
                            <a16:creationId xmlns:a16="http://schemas.microsoft.com/office/drawing/2014/main" id="{F4A525A7-5ACE-43AD-A5BC-387D0ADBC0B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18761" y="2077615"/>
                        <a:ext cx="3454400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3E88F838-3B8E-4A33-A0F7-97A884356A4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4911683"/>
              </p:ext>
            </p:extLst>
          </p:nvPr>
        </p:nvGraphicFramePr>
        <p:xfrm>
          <a:off x="6538511" y="2077710"/>
          <a:ext cx="30861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085920" imgH="482400" progId="Equation.DSMT4">
                  <p:embed/>
                </p:oleObj>
              </mc:Choice>
              <mc:Fallback>
                <p:oleObj name="Equation" r:id="rId4" imgW="3085920" imgH="482400" progId="Equation.DSMT4">
                  <p:embed/>
                  <p:pic>
                    <p:nvPicPr>
                      <p:cNvPr id="45" name="Object 44">
                        <a:extLst>
                          <a:ext uri="{FF2B5EF4-FFF2-40B4-BE49-F238E27FC236}">
                            <a16:creationId xmlns:a16="http://schemas.microsoft.com/office/drawing/2014/main" id="{EF89FEA5-B9A1-4FB3-A225-D6F482AEBCB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538511" y="2077710"/>
                        <a:ext cx="3086100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4DF0E203-A939-45E5-A934-3A5FDA28E58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4130099"/>
              </p:ext>
            </p:extLst>
          </p:nvPr>
        </p:nvGraphicFramePr>
        <p:xfrm>
          <a:off x="918761" y="2641359"/>
          <a:ext cx="30861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085920" imgH="482400" progId="Equation.DSMT4">
                  <p:embed/>
                </p:oleObj>
              </mc:Choice>
              <mc:Fallback>
                <p:oleObj name="Equation" r:id="rId6" imgW="3085920" imgH="482400" progId="Equation.DSMT4">
                  <p:embed/>
                  <p:pic>
                    <p:nvPicPr>
                      <p:cNvPr id="46" name="Object 45">
                        <a:extLst>
                          <a:ext uri="{FF2B5EF4-FFF2-40B4-BE49-F238E27FC236}">
                            <a16:creationId xmlns:a16="http://schemas.microsoft.com/office/drawing/2014/main" id="{866948C3-45CD-4513-BF5B-F59DC01EE93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18761" y="2641359"/>
                        <a:ext cx="3086100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88F2D570-B7E9-4FB9-AE9B-1328D3A063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2639279"/>
              </p:ext>
            </p:extLst>
          </p:nvPr>
        </p:nvGraphicFramePr>
        <p:xfrm>
          <a:off x="6538511" y="2730259"/>
          <a:ext cx="30480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047760" imgH="393480" progId="Equation.DSMT4">
                  <p:embed/>
                </p:oleObj>
              </mc:Choice>
              <mc:Fallback>
                <p:oleObj name="Equation" r:id="rId8" imgW="3047760" imgH="393480" progId="Equation.DSMT4">
                  <p:embed/>
                  <p:pic>
                    <p:nvPicPr>
                      <p:cNvPr id="47" name="Object 46">
                        <a:extLst>
                          <a:ext uri="{FF2B5EF4-FFF2-40B4-BE49-F238E27FC236}">
                            <a16:creationId xmlns:a16="http://schemas.microsoft.com/office/drawing/2014/main" id="{05A3A725-DE58-4851-AFE0-AF402220EFC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538511" y="2730259"/>
                        <a:ext cx="304800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Flowchart: Connector 28">
            <a:extLst>
              <a:ext uri="{FF2B5EF4-FFF2-40B4-BE49-F238E27FC236}">
                <a16:creationId xmlns:a16="http://schemas.microsoft.com/office/drawing/2014/main" id="{8BED44A6-44F1-4E50-8AFA-A7D473004F2F}"/>
              </a:ext>
            </a:extLst>
          </p:cNvPr>
          <p:cNvSpPr/>
          <p:nvPr/>
        </p:nvSpPr>
        <p:spPr>
          <a:xfrm>
            <a:off x="5739891" y="2034101"/>
            <a:ext cx="674557" cy="569627"/>
          </a:xfrm>
          <a:prstGeom prst="flowChartConnector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CD25FDB-0E8B-473C-8788-B5F812EEE951}"/>
              </a:ext>
            </a:extLst>
          </p:cNvPr>
          <p:cNvSpPr txBox="1"/>
          <p:nvPr/>
        </p:nvSpPr>
        <p:spPr>
          <a:xfrm>
            <a:off x="365483" y="3314939"/>
            <a:ext cx="1142337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2.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khẳng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;					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	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					</a:t>
            </a:r>
          </a:p>
        </p:txBody>
      </p:sp>
      <p:graphicFrame>
        <p:nvGraphicFramePr>
          <p:cNvPr id="31" name="Object 30">
            <a:extLst>
              <a:ext uri="{FF2B5EF4-FFF2-40B4-BE49-F238E27FC236}">
                <a16:creationId xmlns:a16="http://schemas.microsoft.com/office/drawing/2014/main" id="{647DCC6D-8494-42EA-B288-E2130271159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3718971"/>
              </p:ext>
            </p:extLst>
          </p:nvPr>
        </p:nvGraphicFramePr>
        <p:xfrm>
          <a:off x="3688690" y="3375198"/>
          <a:ext cx="19431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942920" imgH="482400" progId="Equation.DSMT4">
                  <p:embed/>
                </p:oleObj>
              </mc:Choice>
              <mc:Fallback>
                <p:oleObj name="Equation" r:id="rId10" imgW="1942920" imgH="482400" progId="Equation.DSMT4">
                  <p:embed/>
                  <p:pic>
                    <p:nvPicPr>
                      <p:cNvPr id="50" name="Object 49">
                        <a:extLst>
                          <a:ext uri="{FF2B5EF4-FFF2-40B4-BE49-F238E27FC236}">
                            <a16:creationId xmlns:a16="http://schemas.microsoft.com/office/drawing/2014/main" id="{25A5C9BC-4C3B-4F43-9FD4-721790B9E8C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688690" y="3375198"/>
                        <a:ext cx="1943100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Flowchart: Connector 32">
            <a:extLst>
              <a:ext uri="{FF2B5EF4-FFF2-40B4-BE49-F238E27FC236}">
                <a16:creationId xmlns:a16="http://schemas.microsoft.com/office/drawing/2014/main" id="{86375F9A-502C-4DC0-AC26-DF7D3CC12286}"/>
              </a:ext>
            </a:extLst>
          </p:cNvPr>
          <p:cNvSpPr/>
          <p:nvPr/>
        </p:nvSpPr>
        <p:spPr>
          <a:xfrm>
            <a:off x="244204" y="5607634"/>
            <a:ext cx="674557" cy="569627"/>
          </a:xfrm>
          <a:prstGeom prst="flowChartConnector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36338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!!3">
            <a:extLst>
              <a:ext uri="{FF2B5EF4-FFF2-40B4-BE49-F238E27FC236}">
                <a16:creationId xmlns:a16="http://schemas.microsoft.com/office/drawing/2014/main" id="{83F1A94D-48D5-4D73-BDAA-9118478F5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750"/>
            <a:ext cx="1428750" cy="1285875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246860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28" name="Title 1">
            <a:extLst>
              <a:ext uri="{FF2B5EF4-FFF2-40B4-BE49-F238E27FC236}">
                <a16:creationId xmlns:a16="http://schemas.microsoft.com/office/drawing/2014/main" id="{5BB9D658-CF2F-44DF-94AE-28B466E4997C}"/>
              </a:ext>
            </a:extLst>
          </p:cNvPr>
          <p:cNvSpPr txBox="1">
            <a:spLocks/>
          </p:cNvSpPr>
          <p:nvPr/>
        </p:nvSpPr>
        <p:spPr>
          <a:xfrm>
            <a:off x="3773310" y="24043"/>
            <a:ext cx="4660130" cy="665018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§ 1: TẬP HỢP (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 Box 10">
                <a:extLst>
                  <a:ext uri="{FF2B5EF4-FFF2-40B4-BE49-F238E27FC236}">
                    <a16:creationId xmlns:a16="http://schemas.microsoft.com/office/drawing/2014/main" id="{D1D3850D-866F-45ED-B049-2AF3DD092DE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28750" y="1017382"/>
                <a:ext cx="10073423" cy="50475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ts val="600"/>
                  </a:spcBef>
                  <a:spcAft>
                    <a:spcPts val="600"/>
                  </a:spcAft>
                  <a:buFontTx/>
                  <a:buNone/>
                </a:pPr>
                <a:r>
                  <a:rPr lang="en-US" altLang="en-US" sz="2800" b="1" dirty="0">
                    <a:solidFill>
                      <a:srgbClr val="0070C0"/>
                    </a:solidFill>
                    <a:cs typeface="Arial" panose="020B0604020202020204" pitchFamily="34" charset="0"/>
                  </a:rPr>
                  <a:t>3. </a:t>
                </a:r>
                <a:r>
                  <a:rPr lang="en-US" altLang="en-US" sz="2800" b="1" dirty="0" err="1">
                    <a:solidFill>
                      <a:srgbClr val="0070C0"/>
                    </a:solidFill>
                    <a:cs typeface="Arial" panose="020B0604020202020204" pitchFamily="34" charset="0"/>
                  </a:rPr>
                  <a:t>Phần</a:t>
                </a:r>
                <a:r>
                  <a:rPr lang="en-US" altLang="en-US" sz="2800" b="1" dirty="0">
                    <a:solidFill>
                      <a:srgbClr val="0070C0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altLang="en-US" sz="2800" b="1" dirty="0" err="1">
                    <a:solidFill>
                      <a:srgbClr val="0070C0"/>
                    </a:solidFill>
                    <a:cs typeface="Arial" panose="020B0604020202020204" pitchFamily="34" charset="0"/>
                  </a:rPr>
                  <a:t>tử</a:t>
                </a:r>
                <a:r>
                  <a:rPr lang="en-US" altLang="en-US" sz="2800" b="1" dirty="0">
                    <a:solidFill>
                      <a:srgbClr val="0070C0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altLang="en-US" sz="2800" b="1" dirty="0" err="1">
                    <a:solidFill>
                      <a:srgbClr val="0070C0"/>
                    </a:solidFill>
                    <a:cs typeface="Arial" panose="020B0604020202020204" pitchFamily="34" charset="0"/>
                  </a:rPr>
                  <a:t>của</a:t>
                </a:r>
                <a:r>
                  <a:rPr lang="en-US" altLang="en-US" sz="2800" b="1" dirty="0">
                    <a:solidFill>
                      <a:srgbClr val="0070C0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altLang="en-US" sz="2800" b="1" dirty="0" err="1">
                    <a:solidFill>
                      <a:srgbClr val="0070C0"/>
                    </a:solidFill>
                    <a:cs typeface="Arial" panose="020B0604020202020204" pitchFamily="34" charset="0"/>
                  </a:rPr>
                  <a:t>tập</a:t>
                </a:r>
                <a:r>
                  <a:rPr lang="en-US" altLang="en-US" sz="2800" b="1" dirty="0">
                    <a:solidFill>
                      <a:srgbClr val="0070C0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altLang="en-US" sz="2800" b="1" dirty="0" err="1">
                    <a:solidFill>
                      <a:srgbClr val="0070C0"/>
                    </a:solidFill>
                    <a:cs typeface="Arial" panose="020B0604020202020204" pitchFamily="34" charset="0"/>
                  </a:rPr>
                  <a:t>hợp</a:t>
                </a:r>
                <a:endParaRPr lang="en-US" altLang="en-US" sz="2800" b="1" dirty="0">
                  <a:solidFill>
                    <a:srgbClr val="0070C0"/>
                  </a:solidFill>
                  <a:cs typeface="Arial" panose="020B0604020202020204" pitchFamily="34" charset="0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  <a:buFontTx/>
                  <a:buNone/>
                </a:pPr>
                <a:endParaRPr lang="en-US" altLang="en-US" sz="2800" b="1" dirty="0">
                  <a:solidFill>
                    <a:srgbClr val="0070C0"/>
                  </a:solidFill>
                  <a:cs typeface="Arial" panose="020B0604020202020204" pitchFamily="34" charset="0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  <a:buFontTx/>
                  <a:buNone/>
                </a:pPr>
                <a:endParaRPr lang="en-US" altLang="en-US" sz="2800" b="1" dirty="0">
                  <a:solidFill>
                    <a:srgbClr val="0070C0"/>
                  </a:solidFill>
                  <a:cs typeface="Arial" panose="020B0604020202020204" pitchFamily="34" charset="0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  <a:buFontTx/>
                  <a:buNone/>
                </a:pPr>
                <a:endParaRPr lang="en-US" altLang="en-US" sz="2800" b="1" dirty="0">
                  <a:solidFill>
                    <a:srgbClr val="0070C0"/>
                  </a:solidFill>
                  <a:cs typeface="Arial" panose="020B0604020202020204" pitchFamily="34" charset="0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en-US" altLang="en-US" sz="2800" b="1" i="1" dirty="0">
                    <a:cs typeface="Arial" panose="020B0604020202020204" pitchFamily="34" charset="0"/>
                  </a:rPr>
                  <a:t>- </a:t>
                </a:r>
                <a:r>
                  <a:rPr lang="en-US" altLang="en-US" sz="2800" b="1" i="1" dirty="0" err="1">
                    <a:cs typeface="Arial" panose="020B0604020202020204" pitchFamily="34" charset="0"/>
                  </a:rPr>
                  <a:t>Ví</a:t>
                </a:r>
                <a:r>
                  <a:rPr lang="en-US" altLang="en-US" sz="2800" b="1" i="1" dirty="0">
                    <a:cs typeface="Arial" panose="020B0604020202020204" pitchFamily="34" charset="0"/>
                  </a:rPr>
                  <a:t> </a:t>
                </a:r>
                <a:r>
                  <a:rPr lang="en-US" altLang="en-US" sz="2800" b="1" i="1" dirty="0" err="1">
                    <a:cs typeface="Arial" panose="020B0604020202020204" pitchFamily="34" charset="0"/>
                  </a:rPr>
                  <a:t>dụ</a:t>
                </a:r>
                <a:r>
                  <a:rPr lang="en-US" altLang="en-US" sz="2800" b="1" i="1" dirty="0">
                    <a:cs typeface="Arial" panose="020B0604020202020204" pitchFamily="34" charset="0"/>
                  </a:rPr>
                  <a:t> 2 (SGK/Tr6): </a:t>
                </a:r>
                <a:r>
                  <a:rPr lang="en-US" altLang="en-US" sz="28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Cho </a:t>
                </a:r>
                <a:r>
                  <a:rPr lang="en-US" altLang="en-US" sz="2800" dirty="0" err="1">
                    <a:solidFill>
                      <a:schemeClr val="tx1"/>
                    </a:solidFill>
                    <a:cs typeface="Arial" panose="020B0604020202020204" pitchFamily="34" charset="0"/>
                  </a:rPr>
                  <a:t>tập</a:t>
                </a:r>
                <a:r>
                  <a:rPr lang="en-US" altLang="en-US" sz="28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/>
                    </a:solidFill>
                    <a:cs typeface="Arial" panose="020B0604020202020204" pitchFamily="34" charset="0"/>
                  </a:rPr>
                  <a:t>hợp</a:t>
                </a:r>
                <a:r>
                  <a:rPr lang="en-US" altLang="en-US" sz="28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alt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={</m:t>
                    </m:r>
                    <m:r>
                      <a:rPr lang="en-US" alt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alt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𝑒</m:t>
                    </m:r>
                    <m:r>
                      <a:rPr lang="en-US" alt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alt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𝑖</m:t>
                    </m:r>
                    <m:r>
                      <a:rPr lang="en-US" alt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alt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𝑜</m:t>
                    </m:r>
                    <m:r>
                      <a:rPr lang="en-US" alt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alt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𝑢</m:t>
                    </m:r>
                    <m:r>
                      <a:rPr lang="en-US" alt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}</m:t>
                    </m:r>
                  </m:oMath>
                </a14:m>
                <a:r>
                  <a:rPr lang="en-US" altLang="en-US" sz="28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. </a:t>
                </a:r>
                <a:r>
                  <a:rPr lang="en-US" altLang="en-US" sz="2800" dirty="0" err="1">
                    <a:solidFill>
                      <a:schemeClr val="tx1"/>
                    </a:solidFill>
                    <a:cs typeface="Arial" panose="020B0604020202020204" pitchFamily="34" charset="0"/>
                  </a:rPr>
                  <a:t>Phát</a:t>
                </a:r>
                <a:r>
                  <a:rPr lang="en-US" altLang="en-US" sz="28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/>
                    </a:solidFill>
                    <a:cs typeface="Arial" panose="020B0604020202020204" pitchFamily="34" charset="0"/>
                  </a:rPr>
                  <a:t>biểu</a:t>
                </a:r>
                <a:r>
                  <a:rPr lang="en-US" altLang="en-US" sz="28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/>
                    </a:solidFill>
                    <a:cs typeface="Arial" panose="020B0604020202020204" pitchFamily="34" charset="0"/>
                  </a:rPr>
                  <a:t>nào</a:t>
                </a:r>
                <a:r>
                  <a:rPr lang="en-US" altLang="en-US" sz="28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/>
                    </a:solidFill>
                    <a:cs typeface="Arial" panose="020B0604020202020204" pitchFamily="34" charset="0"/>
                  </a:rPr>
                  <a:t>sau</a:t>
                </a:r>
                <a:r>
                  <a:rPr lang="en-US" altLang="en-US" sz="28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/>
                    </a:solidFill>
                    <a:cs typeface="Arial" panose="020B0604020202020204" pitchFamily="34" charset="0"/>
                  </a:rPr>
                  <a:t>đây</a:t>
                </a:r>
                <a:r>
                  <a:rPr lang="en-US" altLang="en-US" sz="28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/>
                    </a:solidFill>
                    <a:cs typeface="Arial" panose="020B0604020202020204" pitchFamily="34" charset="0"/>
                  </a:rPr>
                  <a:t>là</a:t>
                </a:r>
                <a:r>
                  <a:rPr lang="en-US" altLang="en-US" sz="28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/>
                    </a:solidFill>
                    <a:cs typeface="Arial" panose="020B0604020202020204" pitchFamily="34" charset="0"/>
                  </a:rPr>
                  <a:t>đúng</a:t>
                </a:r>
                <a:r>
                  <a:rPr lang="en-US" altLang="en-US" sz="28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?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  <a:buNone/>
                </a:pPr>
                <a:endParaRPr lang="en-US" altLang="en-US" sz="2800" dirty="0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  <a:buFontTx/>
                  <a:buNone/>
                </a:pPr>
                <a:endParaRPr lang="en-US" altLang="en-US" sz="2800" dirty="0">
                  <a:cs typeface="Arial" panose="020B0604020202020204" pitchFamily="34" charset="0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  <a:buFontTx/>
                  <a:buNone/>
                </a:pPr>
                <a:endParaRPr lang="en-US" altLang="en-US" sz="2800" dirty="0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Text Box 1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D1D3850D-866F-45ED-B049-2AF3DD092D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28750" y="1017382"/>
                <a:ext cx="10073423" cy="5047536"/>
              </a:xfrm>
              <a:prstGeom prst="rect">
                <a:avLst/>
              </a:prstGeom>
              <a:blipFill rotWithShape="0">
                <a:blip r:embed="rId3"/>
                <a:stretch>
                  <a:fillRect l="-1210" t="-132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9A8EC4DE-D5CF-4822-98EB-23018A9104C8}"/>
                  </a:ext>
                </a:extLst>
              </p:cNvPr>
              <p:cNvSpPr/>
              <p:nvPr/>
            </p:nvSpPr>
            <p:spPr>
              <a:xfrm>
                <a:off x="1551860" y="1634338"/>
                <a:ext cx="6960654" cy="1569176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2800" b="1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 </a:t>
                </a:r>
                <a:r>
                  <a:rPr lang="en-US" altLang="en-US" sz="2800" b="1" i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Kí</a:t>
                </a:r>
                <a:r>
                  <a:rPr lang="en-US" altLang="en-US" sz="2800" b="1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b="1" i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hiệu</a:t>
                </a:r>
                <a:r>
                  <a:rPr lang="en-US" altLang="en-US" sz="2800" b="1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 </a:t>
                </a:r>
                <a14:m>
                  <m:oMath xmlns:m="http://schemas.openxmlformats.org/officeDocument/2006/math">
                    <m:r>
                      <a:rPr lang="en-US" altLang="en-US" sz="28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đọc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2 </a:t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thuộc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      4 </a:t>
                </a:r>
                <a14:m>
                  <m:oMath xmlns:m="http://schemas.openxmlformats.org/officeDocument/2006/math">
                    <m:r>
                      <a:rPr lang="en-US" alt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∉</m:t>
                    </m:r>
                  </m:oMath>
                </a14:m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đọc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4 </a:t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thuộc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9A8EC4DE-D5CF-4822-98EB-23018A9104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1860" y="1634338"/>
                <a:ext cx="6960654" cy="1569176"/>
              </a:xfrm>
              <a:prstGeom prst="rect">
                <a:avLst/>
              </a:prstGeom>
              <a:blipFill>
                <a:blip r:embed="rId4"/>
                <a:stretch>
                  <a:fillRect l="-18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>
            <a:extLst>
              <a:ext uri="{FF2B5EF4-FFF2-40B4-BE49-F238E27FC236}">
                <a16:creationId xmlns:a16="http://schemas.microsoft.com/office/drawing/2014/main" id="{469D0674-42D0-4E13-9911-DD9143C37E8A}"/>
              </a:ext>
            </a:extLst>
          </p:cNvPr>
          <p:cNvSpPr/>
          <p:nvPr/>
        </p:nvSpPr>
        <p:spPr>
          <a:xfrm>
            <a:off x="1551860" y="4387731"/>
            <a:ext cx="472965" cy="47296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74D196C-A880-4DD1-A733-98AFBF6F7A38}"/>
                  </a:ext>
                </a:extLst>
              </p:cNvPr>
              <p:cNvSpPr txBox="1"/>
              <p:nvPr/>
            </p:nvSpPr>
            <p:spPr>
              <a:xfrm>
                <a:off x="2147935" y="4396173"/>
                <a:ext cx="1159821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800" dirty="0"/>
                  <a:t>;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74D196C-A880-4DD1-A733-98AFBF6F7A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7935" y="4396173"/>
                <a:ext cx="1159821" cy="430887"/>
              </a:xfrm>
              <a:prstGeom prst="rect">
                <a:avLst/>
              </a:prstGeom>
              <a:blipFill>
                <a:blip r:embed="rId5"/>
                <a:stretch>
                  <a:fillRect t="-23944" r="-7853" b="-50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Oval 41">
            <a:extLst>
              <a:ext uri="{FF2B5EF4-FFF2-40B4-BE49-F238E27FC236}">
                <a16:creationId xmlns:a16="http://schemas.microsoft.com/office/drawing/2014/main" id="{2F13D96D-B00C-4A35-8B14-1C369C7B4CF2}"/>
              </a:ext>
            </a:extLst>
          </p:cNvPr>
          <p:cNvSpPr/>
          <p:nvPr/>
        </p:nvSpPr>
        <p:spPr>
          <a:xfrm>
            <a:off x="5507300" y="4387731"/>
            <a:ext cx="472965" cy="47296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3B5103D6-BEAF-4945-97FF-634159EBC8BC}"/>
                  </a:ext>
                </a:extLst>
              </p:cNvPr>
              <p:cNvSpPr txBox="1"/>
              <p:nvPr/>
            </p:nvSpPr>
            <p:spPr>
              <a:xfrm>
                <a:off x="6103375" y="4396173"/>
                <a:ext cx="1159821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2800" i="1" dirty="0">
                    <a:ea typeface="Cambria Math" panose="02040503050406030204" pitchFamily="18" charset="0"/>
                  </a:rPr>
                  <a:t>c</a:t>
                </a:r>
                <a:r>
                  <a:rPr lang="en-US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800" dirty="0"/>
                  <a:t>;</a:t>
                </a: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3B5103D6-BEAF-4945-97FF-634159EBC8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3375" y="4396173"/>
                <a:ext cx="1159821" cy="430887"/>
              </a:xfrm>
              <a:prstGeom prst="rect">
                <a:avLst/>
              </a:prstGeom>
              <a:blipFill>
                <a:blip r:embed="rId6"/>
                <a:stretch>
                  <a:fillRect l="-18421" t="-23944" r="-1579" b="-50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Oval 43">
            <a:extLst>
              <a:ext uri="{FF2B5EF4-FFF2-40B4-BE49-F238E27FC236}">
                <a16:creationId xmlns:a16="http://schemas.microsoft.com/office/drawing/2014/main" id="{BF8BFB20-C418-4F98-B421-DB1A0372D7C8}"/>
              </a:ext>
            </a:extLst>
          </p:cNvPr>
          <p:cNvSpPr/>
          <p:nvPr/>
        </p:nvSpPr>
        <p:spPr>
          <a:xfrm>
            <a:off x="1539315" y="5164312"/>
            <a:ext cx="472965" cy="47296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5DD9AAF8-38DF-4770-9542-D258807D5AE3}"/>
                  </a:ext>
                </a:extLst>
              </p:cNvPr>
              <p:cNvSpPr txBox="1"/>
              <p:nvPr/>
            </p:nvSpPr>
            <p:spPr>
              <a:xfrm>
                <a:off x="2135390" y="5172754"/>
                <a:ext cx="1159821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800" dirty="0"/>
                  <a:t>;</a:t>
                </a: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5DD9AAF8-38DF-4770-9542-D258807D5A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5390" y="5172754"/>
                <a:ext cx="1159821" cy="430887"/>
              </a:xfrm>
              <a:prstGeom prst="rect">
                <a:avLst/>
              </a:prstGeom>
              <a:blipFill>
                <a:blip r:embed="rId7"/>
                <a:stretch>
                  <a:fillRect t="-24286" r="-6283" b="-5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Oval 45">
            <a:extLst>
              <a:ext uri="{FF2B5EF4-FFF2-40B4-BE49-F238E27FC236}">
                <a16:creationId xmlns:a16="http://schemas.microsoft.com/office/drawing/2014/main" id="{6306E3B7-EF01-4685-B3CE-353F2B9DF659}"/>
              </a:ext>
            </a:extLst>
          </p:cNvPr>
          <p:cNvSpPr/>
          <p:nvPr/>
        </p:nvSpPr>
        <p:spPr>
          <a:xfrm>
            <a:off x="5494755" y="5164312"/>
            <a:ext cx="472965" cy="47296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4BBD15EF-187B-4821-9175-F8FECB96D42C}"/>
                  </a:ext>
                </a:extLst>
              </p:cNvPr>
              <p:cNvSpPr txBox="1"/>
              <p:nvPr/>
            </p:nvSpPr>
            <p:spPr>
              <a:xfrm>
                <a:off x="6090830" y="5172754"/>
                <a:ext cx="1159821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4BBD15EF-187B-4821-9175-F8FECB96D4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0830" y="5172754"/>
                <a:ext cx="1159821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>
            <a:extLst>
              <a:ext uri="{FF2B5EF4-FFF2-40B4-BE49-F238E27FC236}">
                <a16:creationId xmlns:a16="http://schemas.microsoft.com/office/drawing/2014/main" id="{434C6B42-9DAD-4C87-98AE-CE1A69038B9F}"/>
              </a:ext>
            </a:extLst>
          </p:cNvPr>
          <p:cNvSpPr txBox="1"/>
          <p:nvPr/>
        </p:nvSpPr>
        <p:spPr>
          <a:xfrm>
            <a:off x="1435619" y="5788886"/>
            <a:ext cx="1139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67C2F63-6EB4-4A16-9F5A-CD12609ABF4A}"/>
              </a:ext>
            </a:extLst>
          </p:cNvPr>
          <p:cNvSpPr txBox="1"/>
          <p:nvPr/>
        </p:nvSpPr>
        <p:spPr>
          <a:xfrm>
            <a:off x="2373862" y="5772337"/>
            <a:ext cx="56093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D99D447D-2B39-42FD-A4A8-56AA9613685B}"/>
              </a:ext>
            </a:extLst>
          </p:cNvPr>
          <p:cNvSpPr/>
          <p:nvPr/>
        </p:nvSpPr>
        <p:spPr>
          <a:xfrm>
            <a:off x="5368626" y="5797464"/>
            <a:ext cx="472965" cy="47296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5917E3E7-F86A-47BD-B6FB-81E1C997823D}"/>
              </a:ext>
            </a:extLst>
          </p:cNvPr>
          <p:cNvSpPr/>
          <p:nvPr/>
        </p:nvSpPr>
        <p:spPr>
          <a:xfrm>
            <a:off x="6400889" y="5788103"/>
            <a:ext cx="472965" cy="47296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284150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3" grpId="0" animBg="1"/>
      <p:bldP spid="9" grpId="0"/>
      <p:bldP spid="42" grpId="0" animBg="1"/>
      <p:bldP spid="43" grpId="0"/>
      <p:bldP spid="44" grpId="0" animBg="1"/>
      <p:bldP spid="45" grpId="0"/>
      <p:bldP spid="46" grpId="0" animBg="1"/>
      <p:bldP spid="47" grpId="0"/>
      <p:bldP spid="48" grpId="0"/>
      <p:bldP spid="49" grpId="0"/>
      <p:bldP spid="50" grpId="0" animBg="1"/>
      <p:bldP spid="5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Box 10">
                <a:extLst>
                  <a:ext uri="{FF2B5EF4-FFF2-40B4-BE49-F238E27FC236}">
                    <a16:creationId xmlns:a16="http://schemas.microsoft.com/office/drawing/2014/main" id="{D025C37D-0A8F-4F85-87D1-72660E00266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28750" y="1017382"/>
                <a:ext cx="10073423" cy="8507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Tx/>
                  <a:buNone/>
                </a:pPr>
                <a:r>
                  <a:rPr lang="en-US" altLang="en-US" sz="2800" b="1" dirty="0">
                    <a:solidFill>
                      <a:srgbClr val="0070C0"/>
                    </a:solidFill>
                    <a:cs typeface="Arial" panose="020B0604020202020204" pitchFamily="34" charset="0"/>
                  </a:rPr>
                  <a:t>3. </a:t>
                </a:r>
                <a:r>
                  <a:rPr lang="en-US" altLang="en-US" sz="2800" b="1" dirty="0" err="1">
                    <a:solidFill>
                      <a:srgbClr val="0070C0"/>
                    </a:solidFill>
                    <a:cs typeface="Arial" panose="020B0604020202020204" pitchFamily="34" charset="0"/>
                  </a:rPr>
                  <a:t>Phần</a:t>
                </a:r>
                <a:r>
                  <a:rPr lang="en-US" altLang="en-US" sz="2800" b="1" dirty="0">
                    <a:solidFill>
                      <a:srgbClr val="0070C0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altLang="en-US" sz="2800" b="1" dirty="0" err="1">
                    <a:solidFill>
                      <a:srgbClr val="0070C0"/>
                    </a:solidFill>
                    <a:cs typeface="Arial" panose="020B0604020202020204" pitchFamily="34" charset="0"/>
                  </a:rPr>
                  <a:t>tử</a:t>
                </a:r>
                <a:r>
                  <a:rPr lang="en-US" altLang="en-US" sz="2800" b="1" dirty="0">
                    <a:solidFill>
                      <a:srgbClr val="0070C0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altLang="en-US" sz="2800" b="1" dirty="0" err="1">
                    <a:solidFill>
                      <a:srgbClr val="0070C0"/>
                    </a:solidFill>
                    <a:cs typeface="Arial" panose="020B0604020202020204" pitchFamily="34" charset="0"/>
                  </a:rPr>
                  <a:t>của</a:t>
                </a:r>
                <a:r>
                  <a:rPr lang="en-US" altLang="en-US" sz="2800" b="1" dirty="0">
                    <a:solidFill>
                      <a:srgbClr val="0070C0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altLang="en-US" sz="2800" b="1" dirty="0" err="1">
                    <a:solidFill>
                      <a:srgbClr val="0070C0"/>
                    </a:solidFill>
                    <a:cs typeface="Arial" panose="020B0604020202020204" pitchFamily="34" charset="0"/>
                  </a:rPr>
                  <a:t>tập</a:t>
                </a:r>
                <a:r>
                  <a:rPr lang="en-US" altLang="en-US" sz="2800" b="1" dirty="0">
                    <a:solidFill>
                      <a:srgbClr val="0070C0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altLang="en-US" sz="2800" b="1" dirty="0" err="1">
                    <a:solidFill>
                      <a:srgbClr val="0070C0"/>
                    </a:solidFill>
                    <a:cs typeface="Arial" panose="020B0604020202020204" pitchFamily="34" charset="0"/>
                  </a:rPr>
                  <a:t>hợp</a:t>
                </a:r>
                <a:endParaRPr lang="en-US" altLang="en-US" sz="2800" b="1" dirty="0">
                  <a:solidFill>
                    <a:srgbClr val="0070C0"/>
                  </a:solidFill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Tx/>
                  <a:buNone/>
                </a:pPr>
                <a:r>
                  <a:rPr lang="en-US" altLang="en-US" sz="2800" b="1" i="1" dirty="0">
                    <a:cs typeface="Arial" panose="020B0604020202020204" pitchFamily="34" charset="0"/>
                  </a:rPr>
                  <a:t>- </a:t>
                </a:r>
                <a:r>
                  <a:rPr lang="en-US" altLang="en-US" sz="2800" b="1" i="1" dirty="0" err="1">
                    <a:cs typeface="Arial" panose="020B0604020202020204" pitchFamily="34" charset="0"/>
                  </a:rPr>
                  <a:t>Luyện</a:t>
                </a:r>
                <a:r>
                  <a:rPr lang="en-US" altLang="en-US" sz="2800" b="1" i="1" dirty="0">
                    <a:cs typeface="Arial" panose="020B0604020202020204" pitchFamily="34" charset="0"/>
                  </a:rPr>
                  <a:t> </a:t>
                </a:r>
                <a:r>
                  <a:rPr lang="en-US" altLang="en-US" sz="2800" b="1" i="1" dirty="0" err="1">
                    <a:cs typeface="Arial" panose="020B0604020202020204" pitchFamily="34" charset="0"/>
                  </a:rPr>
                  <a:t>tập</a:t>
                </a:r>
                <a:r>
                  <a:rPr lang="en-US" altLang="en-US" sz="2800" b="1" i="1" dirty="0">
                    <a:cs typeface="Arial" panose="020B0604020202020204" pitchFamily="34" charset="0"/>
                  </a:rPr>
                  <a:t> 2: 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Cho </a:t>
                </a:r>
                <a:r>
                  <a:rPr lang="en-US" altLang="en-US" sz="2800" i="1" dirty="0">
                    <a:cs typeface="Arial" panose="020B0604020202020204" pitchFamily="34" charset="0"/>
                  </a:rPr>
                  <a:t>H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cs typeface="Arial" panose="020B0604020202020204" pitchFamily="34" charset="0"/>
                  </a:rPr>
                  <a:t>là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cs typeface="Arial" panose="020B0604020202020204" pitchFamily="34" charset="0"/>
                  </a:rPr>
                  <a:t>tập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cs typeface="Arial" panose="020B0604020202020204" pitchFamily="34" charset="0"/>
                  </a:rPr>
                  <a:t>hợp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cs typeface="Arial" panose="020B0604020202020204" pitchFamily="34" charset="0"/>
                  </a:rPr>
                  <a:t>gồm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cs typeface="Arial" panose="020B0604020202020204" pitchFamily="34" charset="0"/>
                  </a:rPr>
                  <a:t>các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cs typeface="Arial" panose="020B0604020202020204" pitchFamily="34" charset="0"/>
                  </a:rPr>
                  <a:t>tháng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cs typeface="Arial" panose="020B0604020202020204" pitchFamily="34" charset="0"/>
                  </a:rPr>
                  <a:t>dương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cs typeface="Arial" panose="020B0604020202020204" pitchFamily="34" charset="0"/>
                  </a:rPr>
                  <a:t>lịch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cs typeface="Arial" panose="020B0604020202020204" pitchFamily="34" charset="0"/>
                  </a:rPr>
                  <a:t>có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 30 ngày. </a:t>
                </a:r>
                <a:r>
                  <a:rPr lang="en-US" altLang="en-US" sz="2800" dirty="0" err="1">
                    <a:cs typeface="Arial" panose="020B0604020202020204" pitchFamily="34" charset="0"/>
                  </a:rPr>
                  <a:t>Chọn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cs typeface="Arial" panose="020B0604020202020204" pitchFamily="34" charset="0"/>
                  </a:rPr>
                  <a:t>kí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cs typeface="Arial" panose="020B0604020202020204" pitchFamily="34" charset="0"/>
                  </a:rPr>
                  <a:t>hiệu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8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altLang="en-US" sz="2800" dirty="0"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en-US" sz="28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∉</m:t>
                    </m:r>
                  </m:oMath>
                </a14:m>
                <a:r>
                  <a:rPr lang="en-US" altLang="en-US" sz="2800" dirty="0"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cs typeface="Arial" panose="020B0604020202020204" pitchFamily="34" charset="0"/>
                  </a:rPr>
                  <a:t>thích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cs typeface="Arial" panose="020B0604020202020204" pitchFamily="34" charset="0"/>
                  </a:rPr>
                  <a:t>hợp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 </a:t>
                </a:r>
                <a:r>
                  <a:rPr lang="en-US" altLang="en-US" sz="2800" dirty="0" err="1">
                    <a:cs typeface="Arial" panose="020B0604020202020204" pitchFamily="34" charset="0"/>
                  </a:rPr>
                  <a:t>cho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Tx/>
                  <a:buNone/>
                </a:pPr>
                <a:r>
                  <a:rPr lang="en-US" altLang="en-US" sz="2800" dirty="0">
                    <a:cs typeface="Arial" panose="020B0604020202020204" pitchFamily="34" charset="0"/>
                  </a:rPr>
                  <a:t>a) </a:t>
                </a:r>
                <a:r>
                  <a:rPr lang="en-US" altLang="en-US" sz="2800" dirty="0" err="1">
                    <a:cs typeface="Arial" panose="020B0604020202020204" pitchFamily="34" charset="0"/>
                  </a:rPr>
                  <a:t>Tháng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 2        </a:t>
                </a:r>
                <a:r>
                  <a:rPr lang="en-US" altLang="en-US" sz="2800" i="1" dirty="0">
                    <a:cs typeface="Arial" panose="020B0604020202020204" pitchFamily="34" charset="0"/>
                  </a:rPr>
                  <a:t>H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;</a:t>
                </a: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Tx/>
                  <a:buNone/>
                </a:pPr>
                <a:r>
                  <a:rPr lang="en-US" altLang="en-US" sz="2800" dirty="0">
                    <a:cs typeface="Arial" panose="020B0604020202020204" pitchFamily="34" charset="0"/>
                  </a:rPr>
                  <a:t>b) </a:t>
                </a:r>
                <a:r>
                  <a:rPr lang="en-US" altLang="en-US" sz="2800" dirty="0" err="1">
                    <a:cs typeface="Arial" panose="020B0604020202020204" pitchFamily="34" charset="0"/>
                  </a:rPr>
                  <a:t>Tháng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 4        </a:t>
                </a:r>
                <a:r>
                  <a:rPr lang="en-US" altLang="en-US" sz="2800" i="1" dirty="0">
                    <a:cs typeface="Arial" panose="020B0604020202020204" pitchFamily="34" charset="0"/>
                  </a:rPr>
                  <a:t>H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;</a:t>
                </a: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Tx/>
                  <a:buNone/>
                </a:pPr>
                <a:r>
                  <a:rPr lang="en-US" altLang="en-US" sz="2800" dirty="0">
                    <a:cs typeface="Arial" panose="020B0604020202020204" pitchFamily="34" charset="0"/>
                  </a:rPr>
                  <a:t>c) </a:t>
                </a:r>
                <a:r>
                  <a:rPr lang="en-US" altLang="en-US" sz="2800" dirty="0" err="1">
                    <a:cs typeface="Arial" panose="020B0604020202020204" pitchFamily="34" charset="0"/>
                  </a:rPr>
                  <a:t>Tháng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 12        </a:t>
                </a:r>
                <a:r>
                  <a:rPr lang="en-US" altLang="en-US" sz="2800" i="1" dirty="0">
                    <a:cs typeface="Arial" panose="020B0604020202020204" pitchFamily="34" charset="0"/>
                  </a:rPr>
                  <a:t>H</a:t>
                </a:r>
                <a:r>
                  <a:rPr lang="en-US" altLang="en-US" sz="2800" dirty="0">
                    <a:cs typeface="Arial" panose="020B0604020202020204" pitchFamily="34" charset="0"/>
                  </a:rPr>
                  <a:t>.</a:t>
                </a:r>
                <a:endParaRPr lang="en-US" altLang="en-US" sz="2800" b="1" dirty="0">
                  <a:solidFill>
                    <a:srgbClr val="0070C0"/>
                  </a:solidFill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Tx/>
                  <a:buNone/>
                </a:pPr>
                <a:endParaRPr lang="en-US" altLang="en-US" sz="2800" b="1" dirty="0">
                  <a:solidFill>
                    <a:srgbClr val="0070C0"/>
                  </a:solidFill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Tx/>
                  <a:buNone/>
                </a:pPr>
                <a:endParaRPr lang="en-US" altLang="en-US" sz="2800" b="1" dirty="0">
                  <a:solidFill>
                    <a:srgbClr val="0070C0"/>
                  </a:solidFill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None/>
                </a:pPr>
                <a:endParaRPr lang="en-US" altLang="en-US" sz="2800" dirty="0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Tx/>
                  <a:buNone/>
                </a:pPr>
                <a:endParaRPr lang="en-US" altLang="en-US" sz="2800" dirty="0"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Tx/>
                  <a:buNone/>
                </a:pPr>
                <a:endParaRPr lang="en-US" altLang="en-US" sz="2800" dirty="0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Text Box 10">
                <a:extLst>
                  <a:ext uri="{FF2B5EF4-FFF2-40B4-BE49-F238E27FC236}">
                    <a16:creationId xmlns:a16="http://schemas.microsoft.com/office/drawing/2014/main" id="{D025C37D-0A8F-4F85-87D1-72660E0026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28750" y="1017382"/>
                <a:ext cx="10073423" cy="8507137"/>
              </a:xfrm>
              <a:prstGeom prst="rect">
                <a:avLst/>
              </a:prstGeom>
              <a:blipFill>
                <a:blip r:embed="rId2"/>
                <a:stretch>
                  <a:fillRect l="-1210" r="-60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>
            <a:extLst>
              <a:ext uri="{FF2B5EF4-FFF2-40B4-BE49-F238E27FC236}">
                <a16:creationId xmlns:a16="http://schemas.microsoft.com/office/drawing/2014/main" id="{33E5B334-81B6-473E-A89A-4668E147EDC8}"/>
              </a:ext>
            </a:extLst>
          </p:cNvPr>
          <p:cNvSpPr/>
          <p:nvPr/>
        </p:nvSpPr>
        <p:spPr>
          <a:xfrm>
            <a:off x="8094160" y="2555762"/>
            <a:ext cx="482281" cy="5027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3608A1F-987A-4222-A587-0A70692BA310}"/>
              </a:ext>
            </a:extLst>
          </p:cNvPr>
          <p:cNvSpPr/>
          <p:nvPr/>
        </p:nvSpPr>
        <p:spPr>
          <a:xfrm>
            <a:off x="3433024" y="3462507"/>
            <a:ext cx="526071" cy="4458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D3F5A4E-C86D-4AD6-8F88-F6C67E97531F}"/>
              </a:ext>
            </a:extLst>
          </p:cNvPr>
          <p:cNvSpPr/>
          <p:nvPr/>
        </p:nvSpPr>
        <p:spPr>
          <a:xfrm>
            <a:off x="3433023" y="4113670"/>
            <a:ext cx="526071" cy="4458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7FD0BF5-DE14-4E93-8A34-B30E85CBDEA1}"/>
              </a:ext>
            </a:extLst>
          </p:cNvPr>
          <p:cNvSpPr/>
          <p:nvPr/>
        </p:nvSpPr>
        <p:spPr>
          <a:xfrm>
            <a:off x="3570038" y="4901266"/>
            <a:ext cx="526071" cy="4458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A050A9AC-09FC-4B25-8A80-E0EDE4F3BCEB}"/>
                  </a:ext>
                </a:extLst>
              </p:cNvPr>
              <p:cNvSpPr/>
              <p:nvPr/>
            </p:nvSpPr>
            <p:spPr>
              <a:xfrm>
                <a:off x="3420177" y="4096916"/>
                <a:ext cx="538917" cy="479338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∈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A050A9AC-09FC-4B25-8A80-E0EDE4F3BC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0177" y="4096916"/>
                <a:ext cx="538917" cy="47933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7981A57E-3103-47DC-B5CB-826F3E0F851F}"/>
                  </a:ext>
                </a:extLst>
              </p:cNvPr>
              <p:cNvSpPr/>
              <p:nvPr/>
            </p:nvSpPr>
            <p:spPr>
              <a:xfrm>
                <a:off x="3435766" y="3429000"/>
                <a:ext cx="538917" cy="479338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∉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7981A57E-3103-47DC-B5CB-826F3E0F85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5766" y="3429000"/>
                <a:ext cx="538917" cy="47933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E948CB42-E42F-4B06-966B-9F2BFE4F209A}"/>
                  </a:ext>
                </a:extLst>
              </p:cNvPr>
              <p:cNvSpPr/>
              <p:nvPr/>
            </p:nvSpPr>
            <p:spPr>
              <a:xfrm>
                <a:off x="3557192" y="4901266"/>
                <a:ext cx="538917" cy="479338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∉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E948CB42-E42F-4B06-966B-9F2BFE4F20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7192" y="4901266"/>
                <a:ext cx="538917" cy="47933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!!3">
            <a:extLst>
              <a:ext uri="{FF2B5EF4-FFF2-40B4-BE49-F238E27FC236}">
                <a16:creationId xmlns:a16="http://schemas.microsoft.com/office/drawing/2014/main" id="{7AF04DF3-A798-4005-8FB1-CC52A4A6C7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541518" cy="1387366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2D8DDB86-2F87-44BD-96B8-0200CE91B628}"/>
              </a:ext>
            </a:extLst>
          </p:cNvPr>
          <p:cNvSpPr txBox="1">
            <a:spLocks/>
          </p:cNvSpPr>
          <p:nvPr/>
        </p:nvSpPr>
        <p:spPr>
          <a:xfrm>
            <a:off x="3773310" y="24043"/>
            <a:ext cx="4660130" cy="665018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§ 1: TẬP HỢP (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18526939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6" grpId="0" animBg="1"/>
      <p:bldP spid="27" grpId="0" animBg="1"/>
      <p:bldP spid="28" grpId="0" animBg="1"/>
      <p:bldP spid="3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10">
            <a:extLst>
              <a:ext uri="{FF2B5EF4-FFF2-40B4-BE49-F238E27FC236}">
                <a16:creationId xmlns:a16="http://schemas.microsoft.com/office/drawing/2014/main" id="{5B8DEE80-41F4-41BA-BEAB-36242DE7E0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930" y="697292"/>
            <a:ext cx="1163508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4. </a:t>
            </a:r>
            <a:r>
              <a:rPr lang="en-US" altLang="en-US" sz="2800" b="1" dirty="0" err="1">
                <a:solidFill>
                  <a:srgbClr val="0070C0"/>
                </a:solidFill>
                <a:cs typeface="Arial" panose="020B0604020202020204" pitchFamily="34" charset="0"/>
              </a:rPr>
              <a:t>Cách</a:t>
            </a:r>
            <a:r>
              <a:rPr lang="en-US" alt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cs typeface="Arial" panose="020B0604020202020204" pitchFamily="34" charset="0"/>
              </a:rPr>
              <a:t>cho</a:t>
            </a:r>
            <a:r>
              <a:rPr lang="en-US" alt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cs typeface="Arial" panose="020B0604020202020204" pitchFamily="34" charset="0"/>
              </a:rPr>
              <a:t>một</a:t>
            </a:r>
            <a:r>
              <a:rPr lang="en-US" alt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cs typeface="Arial" panose="020B0604020202020204" pitchFamily="34" charset="0"/>
              </a:rPr>
              <a:t>tập</a:t>
            </a:r>
            <a:r>
              <a:rPr lang="en-US" alt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cs typeface="Arial" panose="020B0604020202020204" pitchFamily="34" charset="0"/>
              </a:rPr>
              <a:t>hợp</a:t>
            </a:r>
            <a:endParaRPr lang="en-US" altLang="en-US" sz="2800" b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16" name="Text Box 10">
            <a:extLst>
              <a:ext uri="{FF2B5EF4-FFF2-40B4-BE49-F238E27FC236}">
                <a16:creationId xmlns:a16="http://schemas.microsoft.com/office/drawing/2014/main" id="{07E027E5-CFBF-4280-8F90-9A6CE88479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930" y="1314145"/>
            <a:ext cx="9065903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dirty="0">
                <a:cs typeface="Arial" panose="020B0604020202020204" pitchFamily="34" charset="0"/>
              </a:rPr>
              <a:t>Quan </a:t>
            </a:r>
            <a:r>
              <a:rPr lang="en-US" altLang="en-US" sz="2800" dirty="0" err="1">
                <a:cs typeface="Arial" panose="020B0604020202020204" pitchFamily="34" charset="0"/>
              </a:rPr>
              <a:t>sát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các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số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được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cho</a:t>
            </a:r>
            <a:r>
              <a:rPr lang="en-US" altLang="en-US" sz="2800" dirty="0">
                <a:cs typeface="Arial" panose="020B0604020202020204" pitchFamily="34" charset="0"/>
              </a:rPr>
              <a:t> ở </a:t>
            </a:r>
            <a:r>
              <a:rPr lang="en-US" altLang="en-US" sz="2800" dirty="0" err="1">
                <a:cs typeface="Arial" panose="020B0604020202020204" pitchFamily="34" charset="0"/>
              </a:rPr>
              <a:t>Hình</a:t>
            </a:r>
            <a:r>
              <a:rPr lang="en-US" altLang="en-US" sz="2800" dirty="0">
                <a:cs typeface="Arial" panose="020B0604020202020204" pitchFamily="34" charset="0"/>
              </a:rPr>
              <a:t> 2 </a:t>
            </a:r>
            <a:r>
              <a:rPr lang="en-US" altLang="en-US" sz="2800" b="1" dirty="0">
                <a:cs typeface="Arial" panose="020B0604020202020204" pitchFamily="34" charset="0"/>
              </a:rPr>
              <a:t>(SGK/Tr6)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dirty="0">
                <a:cs typeface="Arial" panose="020B0604020202020204" pitchFamily="34" charset="0"/>
              </a:rPr>
              <a:t>a) </a:t>
            </a:r>
            <a:r>
              <a:rPr lang="en-US" altLang="en-US" sz="2800" dirty="0" err="1">
                <a:cs typeface="Arial" panose="020B0604020202020204" pitchFamily="34" charset="0"/>
              </a:rPr>
              <a:t>Liệt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kê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các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phần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tử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của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tập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hợp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i="1" dirty="0">
                <a:cs typeface="Arial" panose="020B0604020202020204" pitchFamily="34" charset="0"/>
              </a:rPr>
              <a:t>A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và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viết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tập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hợp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i="1" dirty="0">
                <a:cs typeface="Arial" panose="020B0604020202020204" pitchFamily="34" charset="0"/>
              </a:rPr>
              <a:t>A</a:t>
            </a:r>
            <a:r>
              <a:rPr lang="en-US" altLang="en-US" sz="2800" dirty="0">
                <a:cs typeface="Arial" panose="020B0604020202020204" pitchFamily="34" charset="0"/>
              </a:rPr>
              <a:t>.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dirty="0">
                <a:cs typeface="Arial" panose="020B0604020202020204" pitchFamily="34" charset="0"/>
              </a:rPr>
              <a:t>b) </a:t>
            </a:r>
            <a:r>
              <a:rPr lang="en-US" altLang="en-US" sz="2800" dirty="0" err="1">
                <a:cs typeface="Arial" panose="020B0604020202020204" pitchFamily="34" charset="0"/>
              </a:rPr>
              <a:t>Các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phần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tử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của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tập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hợp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i="1" dirty="0">
                <a:cs typeface="Arial" panose="020B0604020202020204" pitchFamily="34" charset="0"/>
              </a:rPr>
              <a:t>A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có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tính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chất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chung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nào</a:t>
            </a:r>
            <a:r>
              <a:rPr lang="en-US" altLang="en-US" sz="2800" dirty="0"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0EBD6E2-5C45-4544-9B8C-E029E81864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8771" y="289380"/>
            <a:ext cx="2936558" cy="282306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E211D24-70B6-4200-876C-4A393EE6C79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16" t="19482" r="18681" b="18017"/>
          <a:stretch/>
        </p:blipFill>
        <p:spPr>
          <a:xfrm>
            <a:off x="166671" y="3284220"/>
            <a:ext cx="697706" cy="72173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A3C83934-7B64-4AEF-9175-BC036801DEF1}"/>
              </a:ext>
            </a:extLst>
          </p:cNvPr>
          <p:cNvSpPr txBox="1"/>
          <p:nvPr/>
        </p:nvSpPr>
        <p:spPr>
          <a:xfrm>
            <a:off x="865171" y="3627512"/>
            <a:ext cx="4480196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 0; 2; 4; 6; 8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F9B1F949-6A9C-4ACB-A4C4-18DF60DBAFB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4372003"/>
              </p:ext>
            </p:extLst>
          </p:nvPr>
        </p:nvGraphicFramePr>
        <p:xfrm>
          <a:off x="2106613" y="4675188"/>
          <a:ext cx="23241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323800" imgH="507960" progId="Equation.DSMT4">
                  <p:embed/>
                </p:oleObj>
              </mc:Choice>
              <mc:Fallback>
                <p:oleObj name="Equation" r:id="rId5" imgW="2323800" imgH="50796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4C9670E0-158E-4B14-BAAC-2AD606234A2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06613" y="4675188"/>
                        <a:ext cx="2324100" cy="5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3D8A08EE-B275-4B58-B7FE-825CF263A4F4}"/>
              </a:ext>
            </a:extLst>
          </p:cNvPr>
          <p:cNvSpPr/>
          <p:nvPr/>
        </p:nvSpPr>
        <p:spPr>
          <a:xfrm>
            <a:off x="63942" y="5397686"/>
            <a:ext cx="5507129" cy="72117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Liệt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kê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E221FC0-F5E9-48A1-94F2-4787F5AE1DDE}"/>
              </a:ext>
            </a:extLst>
          </p:cNvPr>
          <p:cNvSpPr txBox="1"/>
          <p:nvPr/>
        </p:nvSpPr>
        <p:spPr>
          <a:xfrm>
            <a:off x="5835434" y="3546506"/>
            <a:ext cx="6292624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chẵn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10.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9808CE9D-A242-4699-9610-BDE5CEF31960}"/>
              </a:ext>
            </a:extLst>
          </p:cNvPr>
          <p:cNvSpPr/>
          <p:nvPr/>
        </p:nvSpPr>
        <p:spPr>
          <a:xfrm>
            <a:off x="5852702" y="5772735"/>
            <a:ext cx="4395211" cy="46847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trưng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C1CE1E22-EFC5-439B-A766-91ACCFBA82C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5658821"/>
              </p:ext>
            </p:extLst>
          </p:nvPr>
        </p:nvGraphicFramePr>
        <p:xfrm>
          <a:off x="5852702" y="5089313"/>
          <a:ext cx="12827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282680" imgH="533160" progId="Equation.DSMT4">
                  <p:embed/>
                </p:oleObj>
              </mc:Choice>
              <mc:Fallback>
                <p:oleObj name="Equation" r:id="rId7" imgW="1282680" imgH="53316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D86827C4-C3D1-4FF5-AE93-D7D6383A92D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852702" y="5089313"/>
                        <a:ext cx="1282700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>
            <a:extLst>
              <a:ext uri="{FF2B5EF4-FFF2-40B4-BE49-F238E27FC236}">
                <a16:creationId xmlns:a16="http://schemas.microsoft.com/office/drawing/2014/main" id="{7CF9FCFC-81A0-449F-A362-7E2E257723DF}"/>
              </a:ext>
            </a:extLst>
          </p:cNvPr>
          <p:cNvSpPr txBox="1"/>
          <p:nvPr/>
        </p:nvSpPr>
        <p:spPr>
          <a:xfrm>
            <a:off x="7135401" y="5052219"/>
            <a:ext cx="43952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chẵn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</p:txBody>
      </p:sp>
      <p:graphicFrame>
        <p:nvGraphicFramePr>
          <p:cNvPr id="32" name="Object 31">
            <a:extLst>
              <a:ext uri="{FF2B5EF4-FFF2-40B4-BE49-F238E27FC236}">
                <a16:creationId xmlns:a16="http://schemas.microsoft.com/office/drawing/2014/main" id="{3BAFE81B-9397-4183-993C-DEBB6E85BE2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8448682"/>
              </p:ext>
            </p:extLst>
          </p:nvPr>
        </p:nvGraphicFramePr>
        <p:xfrm>
          <a:off x="10447657" y="5114713"/>
          <a:ext cx="10287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028520" imgH="482400" progId="Equation.DSMT4">
                  <p:embed/>
                </p:oleObj>
              </mc:Choice>
              <mc:Fallback>
                <p:oleObj name="Equation" r:id="rId9" imgW="1028520" imgH="48240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854BA05A-6A2D-44FF-993B-9D862509D93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0447657" y="5114713"/>
                        <a:ext cx="1028700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0EC5190E-8B1E-435B-9EB8-DDC11027642F}"/>
              </a:ext>
            </a:extLst>
          </p:cNvPr>
          <p:cNvCxnSpPr/>
          <p:nvPr/>
        </p:nvCxnSpPr>
        <p:spPr>
          <a:xfrm>
            <a:off x="5783057" y="3597470"/>
            <a:ext cx="0" cy="3132593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">
            <a:extLst>
              <a:ext uri="{FF2B5EF4-FFF2-40B4-BE49-F238E27FC236}">
                <a16:creationId xmlns:a16="http://schemas.microsoft.com/office/drawing/2014/main" id="{0670C02C-436C-4CD7-B72E-378A5F133A5F}"/>
              </a:ext>
            </a:extLst>
          </p:cNvPr>
          <p:cNvSpPr txBox="1">
            <a:spLocks/>
          </p:cNvSpPr>
          <p:nvPr/>
        </p:nvSpPr>
        <p:spPr>
          <a:xfrm>
            <a:off x="3773310" y="24043"/>
            <a:ext cx="4660130" cy="665018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§ 1: TẬP HỢP (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10677991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AAC6072-5D12-4320-8BFC-39A4D2312540}"/>
              </a:ext>
            </a:extLst>
          </p:cNvPr>
          <p:cNvSpPr/>
          <p:nvPr/>
        </p:nvSpPr>
        <p:spPr>
          <a:xfrm>
            <a:off x="297084" y="1410424"/>
            <a:ext cx="10581123" cy="1636413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Liệt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kê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trưng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ADF0809-1674-48E2-97BE-533E70EE9A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72" y="1430371"/>
            <a:ext cx="1207294" cy="9977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E4E8B27-584E-483F-9824-0268C0A15A19}"/>
              </a:ext>
            </a:extLst>
          </p:cNvPr>
          <p:cNvSpPr txBox="1"/>
          <p:nvPr/>
        </p:nvSpPr>
        <p:spPr>
          <a:xfrm>
            <a:off x="297084" y="3346769"/>
            <a:ext cx="11635086" cy="10310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" indent="0">
              <a:spcAft>
                <a:spcPts val="600"/>
              </a:spcAft>
              <a:buNone/>
            </a:pP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“ĐÔNG ĐÔ”. </a:t>
            </a:r>
          </a:p>
          <a:p>
            <a:pPr marL="45720" indent="0">
              <a:spcAft>
                <a:spcPts val="600"/>
              </a:spcAft>
              <a:buNone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liệt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kê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68CE566-66FD-47E7-BAED-B87E3B8541BE}"/>
              </a:ext>
            </a:extLst>
          </p:cNvPr>
          <p:cNvSpPr txBox="1"/>
          <p:nvPr/>
        </p:nvSpPr>
        <p:spPr>
          <a:xfrm>
            <a:off x="330014" y="4576196"/>
            <a:ext cx="1139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D62C0AC-F134-4839-87F3-EE67D7BD95A9}"/>
                  </a:ext>
                </a:extLst>
              </p:cNvPr>
              <p:cNvSpPr txBox="1"/>
              <p:nvPr/>
            </p:nvSpPr>
            <p:spPr>
              <a:xfrm>
                <a:off x="3725057" y="5314454"/>
                <a:ext cx="6220918" cy="5765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Tập </a:t>
                </a:r>
                <a:r>
                  <a:rPr lang="en-US" alt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alt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alt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en-US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en-US" sz="28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Đ;Ô;</m:t>
                        </m:r>
                        <m:r>
                          <m:rPr>
                            <m:sty m:val="p"/>
                          </m:rPr>
                          <a:rPr lang="en-US" altLang="en-US" sz="28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  <m:r>
                          <a:rPr lang="en-US" altLang="en-US" sz="28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m:rPr>
                            <m:sty m:val="p"/>
                          </m:rPr>
                          <a:rPr lang="en-US" altLang="en-US" sz="28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G</m:t>
                        </m:r>
                      </m:e>
                    </m:d>
                  </m:oMath>
                </a14:m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D62C0AC-F134-4839-87F3-EE67D7BD95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5057" y="5314454"/>
                <a:ext cx="6220918" cy="576568"/>
              </a:xfrm>
              <a:prstGeom prst="rect">
                <a:avLst/>
              </a:prstGeom>
              <a:blipFill>
                <a:blip r:embed="rId3"/>
                <a:stretch>
                  <a:fillRect l="-1959" t="-8511" b="-2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 Box 10">
            <a:extLst>
              <a:ext uri="{FF2B5EF4-FFF2-40B4-BE49-F238E27FC236}">
                <a16:creationId xmlns:a16="http://schemas.microsoft.com/office/drawing/2014/main" id="{31820525-A2CE-49EF-8D2C-795E98EB57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576" y="821112"/>
            <a:ext cx="1163508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4. </a:t>
            </a:r>
            <a:r>
              <a:rPr lang="en-US" altLang="en-US" sz="2800" b="1" dirty="0" err="1">
                <a:solidFill>
                  <a:srgbClr val="0070C0"/>
                </a:solidFill>
                <a:cs typeface="Arial" panose="020B0604020202020204" pitchFamily="34" charset="0"/>
              </a:rPr>
              <a:t>Cách</a:t>
            </a:r>
            <a:r>
              <a:rPr lang="en-US" alt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cs typeface="Arial" panose="020B0604020202020204" pitchFamily="34" charset="0"/>
              </a:rPr>
              <a:t>cho</a:t>
            </a:r>
            <a:r>
              <a:rPr lang="en-US" alt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cs typeface="Arial" panose="020B0604020202020204" pitchFamily="34" charset="0"/>
              </a:rPr>
              <a:t>một</a:t>
            </a:r>
            <a:r>
              <a:rPr lang="en-US" alt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cs typeface="Arial" panose="020B0604020202020204" pitchFamily="34" charset="0"/>
              </a:rPr>
              <a:t>tập</a:t>
            </a:r>
            <a:r>
              <a:rPr lang="en-US" alt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cs typeface="Arial" panose="020B0604020202020204" pitchFamily="34" charset="0"/>
              </a:rPr>
              <a:t>hợp</a:t>
            </a:r>
            <a:endParaRPr lang="en-US" altLang="en-US" sz="2800" b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B89D0DA-CFBD-4FA3-96F8-3E46C14BFBB0}"/>
              </a:ext>
            </a:extLst>
          </p:cNvPr>
          <p:cNvSpPr txBox="1">
            <a:spLocks/>
          </p:cNvSpPr>
          <p:nvPr/>
        </p:nvSpPr>
        <p:spPr>
          <a:xfrm>
            <a:off x="3773310" y="24043"/>
            <a:ext cx="4660130" cy="665018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§ 1: TẬP HỢP (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9264086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14" name="Text Box 10">
            <a:extLst>
              <a:ext uri="{FF2B5EF4-FFF2-40B4-BE49-F238E27FC236}">
                <a16:creationId xmlns:a16="http://schemas.microsoft.com/office/drawing/2014/main" id="{706C6891-D772-4823-B781-93D07E88EF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576" y="821112"/>
            <a:ext cx="1163508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4. </a:t>
            </a:r>
            <a:r>
              <a:rPr lang="en-US" altLang="en-US" sz="2800" b="1" dirty="0" err="1">
                <a:solidFill>
                  <a:srgbClr val="0070C0"/>
                </a:solidFill>
                <a:cs typeface="Arial" panose="020B0604020202020204" pitchFamily="34" charset="0"/>
              </a:rPr>
              <a:t>Cách</a:t>
            </a:r>
            <a:r>
              <a:rPr lang="en-US" alt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cs typeface="Arial" panose="020B0604020202020204" pitchFamily="34" charset="0"/>
              </a:rPr>
              <a:t>cho</a:t>
            </a:r>
            <a:r>
              <a:rPr lang="en-US" alt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cs typeface="Arial" panose="020B0604020202020204" pitchFamily="34" charset="0"/>
              </a:rPr>
              <a:t>một</a:t>
            </a:r>
            <a:r>
              <a:rPr lang="en-US" alt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cs typeface="Arial" panose="020B0604020202020204" pitchFamily="34" charset="0"/>
              </a:rPr>
              <a:t>tập</a:t>
            </a:r>
            <a:r>
              <a:rPr lang="en-US" alt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cs typeface="Arial" panose="020B0604020202020204" pitchFamily="34" charset="0"/>
              </a:rPr>
              <a:t>hợp</a:t>
            </a:r>
            <a:endParaRPr lang="en-US" altLang="en-US" sz="2800" b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3FF1B53-1280-4AE7-92BA-1C9BCD284D98}"/>
                  </a:ext>
                </a:extLst>
              </p:cNvPr>
              <p:cNvSpPr txBox="1"/>
              <p:nvPr/>
            </p:nvSpPr>
            <p:spPr>
              <a:xfrm>
                <a:off x="143576" y="1495832"/>
                <a:ext cx="11065707" cy="11079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en-US" sz="2800" b="1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Ví</a:t>
                </a:r>
                <a:r>
                  <a:rPr lang="en-US" sz="28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dụ</a:t>
                </a:r>
                <a:r>
                  <a:rPr lang="en-US" sz="28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4: 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tập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                              .          </a:t>
                </a:r>
              </a:p>
              <a:p>
                <a:pPr marL="45720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Chọn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kí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hiệu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“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”, “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∉</m:t>
                    </m:r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”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thích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.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3FF1B53-1280-4AE7-92BA-1C9BCD284D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576" y="1495832"/>
                <a:ext cx="11065707" cy="1107996"/>
              </a:xfrm>
              <a:prstGeom prst="rect">
                <a:avLst/>
              </a:prstGeom>
              <a:blipFill>
                <a:blip r:embed="rId3"/>
                <a:stretch>
                  <a:fillRect l="-716" t="-5495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1FA3E410-EB10-4E6F-AA5A-39522DD1BA0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5714895"/>
              </p:ext>
            </p:extLst>
          </p:nvPr>
        </p:nvGraphicFramePr>
        <p:xfrm>
          <a:off x="3832923" y="1532295"/>
          <a:ext cx="12954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95280" imgH="533160" progId="Equation.DSMT4">
                  <p:embed/>
                </p:oleObj>
              </mc:Choice>
              <mc:Fallback>
                <p:oleObj name="Equation" r:id="rId4" imgW="1295280" imgH="53316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1490CDEA-9CE6-4A8B-B58F-8EC78EC0279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32923" y="1532295"/>
                        <a:ext cx="1295400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C032C618-362B-4457-B33D-67E5341C3D4E}"/>
              </a:ext>
            </a:extLst>
          </p:cNvPr>
          <p:cNvSpPr txBox="1"/>
          <p:nvPr/>
        </p:nvSpPr>
        <p:spPr>
          <a:xfrm>
            <a:off x="5122248" y="1495832"/>
            <a:ext cx="26624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</p:txBody>
      </p:sp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D86988F0-350B-443A-9C1C-8DF4CF8E30B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5298121"/>
              </p:ext>
            </p:extLst>
          </p:nvPr>
        </p:nvGraphicFramePr>
        <p:xfrm>
          <a:off x="7556730" y="1562275"/>
          <a:ext cx="13843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84200" imgH="482400" progId="Equation.DSMT4">
                  <p:embed/>
                </p:oleObj>
              </mc:Choice>
              <mc:Fallback>
                <p:oleObj name="Equation" r:id="rId6" imgW="1384200" imgH="48240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FF11AEE3-E24A-463E-BBF6-03863E92B30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556730" y="1562275"/>
                        <a:ext cx="1384300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3634A82F-73AF-4A2A-9924-BE74050D5694}"/>
              </a:ext>
            </a:extLst>
          </p:cNvPr>
          <p:cNvSpPr txBox="1"/>
          <p:nvPr/>
        </p:nvSpPr>
        <p:spPr>
          <a:xfrm>
            <a:off x="1145349" y="3220943"/>
            <a:ext cx="97959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a)  4       </a:t>
            </a:r>
            <a:r>
              <a:rPr lang="en-US" alt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;		b) 8        </a:t>
            </a:r>
            <a:r>
              <a:rPr lang="en-US" alt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E;		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c) 9        </a:t>
            </a:r>
            <a:r>
              <a:rPr lang="en-US" alt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E.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0A46942-AAEA-4F89-8605-068C2019F7E2}"/>
              </a:ext>
            </a:extLst>
          </p:cNvPr>
          <p:cNvSpPr/>
          <p:nvPr/>
        </p:nvSpPr>
        <p:spPr>
          <a:xfrm>
            <a:off x="5854858" y="2007386"/>
            <a:ext cx="482281" cy="5027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D8414B5-474C-4EA7-AAB1-67C2D84473CB}"/>
              </a:ext>
            </a:extLst>
          </p:cNvPr>
          <p:cNvSpPr/>
          <p:nvPr/>
        </p:nvSpPr>
        <p:spPr>
          <a:xfrm>
            <a:off x="2045660" y="3214908"/>
            <a:ext cx="526071" cy="4458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6BE4703-F405-4B76-8D1B-EE3A67E40D49}"/>
              </a:ext>
            </a:extLst>
          </p:cNvPr>
          <p:cNvSpPr/>
          <p:nvPr/>
        </p:nvSpPr>
        <p:spPr>
          <a:xfrm>
            <a:off x="5676501" y="3239145"/>
            <a:ext cx="526071" cy="4458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F46DEBE-3B28-496C-9873-8BD9B3C6C5B4}"/>
              </a:ext>
            </a:extLst>
          </p:cNvPr>
          <p:cNvSpPr/>
          <p:nvPr/>
        </p:nvSpPr>
        <p:spPr>
          <a:xfrm>
            <a:off x="8373599" y="3197837"/>
            <a:ext cx="526071" cy="4458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B1492105-1683-433A-AD1C-32B49FC4F045}"/>
                  </a:ext>
                </a:extLst>
              </p:cNvPr>
              <p:cNvSpPr/>
              <p:nvPr/>
            </p:nvSpPr>
            <p:spPr>
              <a:xfrm>
                <a:off x="5663655" y="3222391"/>
                <a:ext cx="538917" cy="479338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∈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B1492105-1683-433A-AD1C-32B49FC4F0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3655" y="3222391"/>
                <a:ext cx="538917" cy="47933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70DE3EBA-4C49-4A48-B3D8-C4BBC341FDE9}"/>
                  </a:ext>
                </a:extLst>
              </p:cNvPr>
              <p:cNvSpPr/>
              <p:nvPr/>
            </p:nvSpPr>
            <p:spPr>
              <a:xfrm>
                <a:off x="2048402" y="3181401"/>
                <a:ext cx="538917" cy="479338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∉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70DE3EBA-4C49-4A48-B3D8-C4BBC341FD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8402" y="3181401"/>
                <a:ext cx="538917" cy="47933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56734C4D-A02B-4D8A-8068-194DAAF2F510}"/>
                  </a:ext>
                </a:extLst>
              </p:cNvPr>
              <p:cNvSpPr/>
              <p:nvPr/>
            </p:nvSpPr>
            <p:spPr>
              <a:xfrm>
                <a:off x="8360753" y="3197837"/>
                <a:ext cx="538917" cy="479338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∉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56734C4D-A02B-4D8A-8068-194DAAF2F5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0753" y="3197837"/>
                <a:ext cx="538917" cy="47933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itle 1">
            <a:extLst>
              <a:ext uri="{FF2B5EF4-FFF2-40B4-BE49-F238E27FC236}">
                <a16:creationId xmlns:a16="http://schemas.microsoft.com/office/drawing/2014/main" id="{A11BAF9F-FFB2-412A-B2DA-7E1B0DF184B9}"/>
              </a:ext>
            </a:extLst>
          </p:cNvPr>
          <p:cNvSpPr txBox="1">
            <a:spLocks/>
          </p:cNvSpPr>
          <p:nvPr/>
        </p:nvSpPr>
        <p:spPr>
          <a:xfrm>
            <a:off x="3773310" y="24043"/>
            <a:ext cx="4660130" cy="665018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§ 1: TẬP HỢP (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641635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  <p:bldP spid="23" grpId="0"/>
      <p:bldP spid="27" grpId="0" animBg="1"/>
      <p:bldP spid="28" grpId="0" animBg="1"/>
      <p:bldP spid="28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5" grpId="0" animBg="1"/>
      <p:bldP spid="3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raphic 27" descr="Clipboard">
            <a:extLst>
              <a:ext uri="{FF2B5EF4-FFF2-40B4-BE49-F238E27FC236}">
                <a16:creationId xmlns:a16="http://schemas.microsoft.com/office/drawing/2014/main" id="{69A6127C-44C4-4935-8488-02212BF0E6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631394">
            <a:off x="9309629" y="-124195"/>
            <a:ext cx="2532753" cy="2532753"/>
          </a:xfrm>
          <a:prstGeom prst="rect">
            <a:avLst/>
          </a:prstGeom>
        </p:spPr>
      </p:pic>
      <p:sp>
        <p:nvSpPr>
          <p:cNvPr id="2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36141" y="54868"/>
            <a:ext cx="5717294" cy="493723"/>
          </a:xfrm>
          <a:prstGeom prst="round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LUYỆN TẬP</a:t>
            </a:r>
          </a:p>
        </p:txBody>
      </p:sp>
      <p:pic>
        <p:nvPicPr>
          <p:cNvPr id="32" name="Graphic 31" descr="Pencil">
            <a:extLst>
              <a:ext uri="{FF2B5EF4-FFF2-40B4-BE49-F238E27FC236}">
                <a16:creationId xmlns:a16="http://schemas.microsoft.com/office/drawing/2014/main" id="{F21940DF-3AEF-4263-BDC6-04DEDCE8D6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667458" y="471530"/>
            <a:ext cx="1488402" cy="1488402"/>
          </a:xfrm>
          <a:prstGeom prst="rect">
            <a:avLst/>
          </a:prstGeom>
        </p:spPr>
      </p:pic>
      <p:sp>
        <p:nvSpPr>
          <p:cNvPr id="6" name="Text Box 10">
            <a:extLst>
              <a:ext uri="{FF2B5EF4-FFF2-40B4-BE49-F238E27FC236}">
                <a16:creationId xmlns:a16="http://schemas.microsoft.com/office/drawing/2014/main" id="{23D575A1-EA7D-43DF-87F4-B692F436CF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457" y="900485"/>
            <a:ext cx="11635086" cy="5047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5.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Luyện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tập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800" b="1" dirty="0" err="1">
                <a:solidFill>
                  <a:srgbClr val="0070C0"/>
                </a:solidFill>
                <a:cs typeface="Arial" panose="020B0604020202020204" pitchFamily="34" charset="0"/>
              </a:rPr>
              <a:t>Hình</a:t>
            </a:r>
            <a:r>
              <a:rPr lang="en-US" alt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cs typeface="Arial" panose="020B0604020202020204" pitchFamily="34" charset="0"/>
              </a:rPr>
              <a:t>thức</a:t>
            </a:r>
            <a:r>
              <a:rPr lang="en-US" altLang="en-US" sz="2800" b="1" dirty="0">
                <a:solidFill>
                  <a:srgbClr val="0070C0"/>
                </a:solidFill>
                <a:cs typeface="Arial" panose="020B0604020202020204" pitchFamily="34" charset="0"/>
              </a:rPr>
              <a:t>: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Trò</a:t>
            </a:r>
            <a:r>
              <a:rPr kumimoji="0" lang="en-US" altLang="en-US" sz="28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chơi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Cách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chơi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Nhiệm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vụ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người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chơi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tìm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ra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nội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dung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một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bức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ảnh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đang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được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che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kín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bởi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miếng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ghép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Người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chơi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lần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lượt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trả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lời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hỏi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để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mở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miếng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ghép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thu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được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từ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khóa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gợi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ý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gắn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liền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với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nội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dung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bức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ảnh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Người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chơi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thể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trả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lời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nội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dung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bức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ảnh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bất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cứ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lúc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nào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thể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suốt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cuộc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chơi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351903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4">
            <a:extLst>
              <a:ext uri="{FF2B5EF4-FFF2-40B4-BE49-F238E27FC236}">
                <a16:creationId xmlns:a16="http://schemas.microsoft.com/office/drawing/2014/main" id="{320214A1-606D-4845-8DAA-BD0D6019C9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35" y="0"/>
            <a:ext cx="12192000" cy="6858000"/>
          </a:xfrm>
          <a:prstGeom prst="rect">
            <a:avLst/>
          </a:prstGeom>
        </p:spPr>
      </p:pic>
      <p:pic>
        <p:nvPicPr>
          <p:cNvPr id="16" name="Picture 1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834" y="1348554"/>
            <a:ext cx="5824818" cy="4281289"/>
          </a:xfrm>
          <a:prstGeom prst="rect">
            <a:avLst/>
          </a:prstGeom>
        </p:spPr>
      </p:pic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3206356" y="1344558"/>
            <a:ext cx="3768180" cy="2107879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" name="Heart 5"/>
          <p:cNvSpPr/>
          <p:nvPr/>
        </p:nvSpPr>
        <p:spPr>
          <a:xfrm>
            <a:off x="3276600" y="1367604"/>
            <a:ext cx="792480" cy="792480"/>
          </a:xfrm>
          <a:prstGeom prst="heart">
            <a:avLst/>
          </a:prstGeom>
          <a:solidFill>
            <a:srgbClr val="FF00FF"/>
          </a:solidFill>
          <a:ln>
            <a:solidFill>
              <a:srgbClr val="DA00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hlinkClick r:id="rId6" action="ppaction://hlinksldjump"/>
          </p:cNvPr>
          <p:cNvSpPr/>
          <p:nvPr/>
        </p:nvSpPr>
        <p:spPr>
          <a:xfrm>
            <a:off x="6989256" y="1348553"/>
            <a:ext cx="2033397" cy="430034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8" name="Heart 7"/>
          <p:cNvSpPr/>
          <p:nvPr/>
        </p:nvSpPr>
        <p:spPr>
          <a:xfrm>
            <a:off x="8017989" y="2659956"/>
            <a:ext cx="792480" cy="792480"/>
          </a:xfrm>
          <a:prstGeom prst="heart">
            <a:avLst/>
          </a:prstGeom>
          <a:solidFill>
            <a:srgbClr val="FF00FF"/>
          </a:solidFill>
          <a:ln>
            <a:solidFill>
              <a:srgbClr val="DA00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995994" y="130516"/>
            <a:ext cx="61093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AI NHANH NHẤT?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07820" y="1923442"/>
            <a:ext cx="1560576" cy="954107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Nguyễn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Nhạc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022653" y="3106149"/>
            <a:ext cx="1599819" cy="954107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Nguyễn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Lữ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07820" y="4271731"/>
            <a:ext cx="1560576" cy="954107"/>
          </a:xfrm>
          <a:prstGeom prst="rect">
            <a:avLst/>
          </a:prstGeom>
          <a:solidFill>
            <a:srgbClr val="0070C0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Nguyễn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Huệ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27998" y="5667945"/>
            <a:ext cx="7589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Tượng “Tây Sơn tam kiệt”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Đường hoa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hanh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iên ở TP Quy Nhơn, tỉnh Bình Định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</p:txBody>
      </p:sp>
      <p:sp>
        <p:nvSpPr>
          <p:cNvPr id="14" name="Rectangle 13">
            <a:hlinkClick r:id="rId7" action="ppaction://hlinksldjump"/>
          </p:cNvPr>
          <p:cNvSpPr/>
          <p:nvPr/>
        </p:nvSpPr>
        <p:spPr>
          <a:xfrm>
            <a:off x="3206356" y="3452436"/>
            <a:ext cx="3768180" cy="2196457"/>
          </a:xfrm>
          <a:prstGeom prst="rect">
            <a:avLst/>
          </a:prstGeom>
          <a:solidFill>
            <a:srgbClr val="0070C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5" name="Heart 14"/>
          <p:cNvSpPr/>
          <p:nvPr/>
        </p:nvSpPr>
        <p:spPr>
          <a:xfrm>
            <a:off x="5793176" y="4560190"/>
            <a:ext cx="792480" cy="792480"/>
          </a:xfrm>
          <a:prstGeom prst="heart">
            <a:avLst/>
          </a:prstGeom>
          <a:solidFill>
            <a:srgbClr val="FF00FF"/>
          </a:solidFill>
          <a:ln>
            <a:solidFill>
              <a:srgbClr val="DA00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347" y="4221128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512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6" grpId="1" animBg="1"/>
      <p:bldP spid="7" grpId="0" animBg="1"/>
      <p:bldP spid="8" grpId="0" animBg="1"/>
      <p:bldP spid="8" grpId="1" animBg="1"/>
      <p:bldP spid="17" grpId="0"/>
      <p:bldP spid="2" grpId="0" animBg="1"/>
      <p:bldP spid="18" grpId="0" animBg="1"/>
      <p:bldP spid="19" grpId="0" animBg="1"/>
      <p:bldP spid="3" grpId="0"/>
      <p:bldP spid="14" grpId="0" animBg="1"/>
      <p:bldP spid="15" grpId="0" animBg="1"/>
      <p:bldP spid="15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33787325_Lab safety_AAS_v3" id="{898BC5E2-691B-4B41-A97D-F35AD4FFF20D}" vid="{295F60D3-032D-43CA-A300-E4752067AD50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04BA817-A03C-4EA3-86C4-6E42BD37F52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0096A91-93C8-4C7A-BF68-944591874A6D}">
  <ds:schemaRefs>
    <ds:schemaRef ds:uri="http://schemas.microsoft.com/office/2006/documentManagement/types"/>
    <ds:schemaRef ds:uri="http://schemas.openxmlformats.org/package/2006/metadata/core-properties"/>
    <ds:schemaRef ds:uri="16c05727-aa75-4e4a-9b5f-8a80a1165891"/>
    <ds:schemaRef ds:uri="http://purl.org/dc/elements/1.1/"/>
    <ds:schemaRef ds:uri="http://schemas.microsoft.com/office/2006/metadata/properties"/>
    <ds:schemaRef ds:uri="http://purl.org/dc/terms/"/>
    <ds:schemaRef ds:uri="http://schemas.microsoft.com/office/infopath/2007/PartnerControls"/>
    <ds:schemaRef ds:uri="71af3243-3dd4-4a8d-8c0d-dd76da1f02a5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9E59094-1E6F-42D5-A62B-D0344AFFFA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Lab safety</Template>
  <TotalTime>669</TotalTime>
  <Words>1422</Words>
  <Application>Microsoft Office PowerPoint</Application>
  <PresentationFormat>Widescreen</PresentationFormat>
  <Paragraphs>159</Paragraphs>
  <Slides>17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Calibri</vt:lpstr>
      <vt:lpstr>Calibri Light</vt:lpstr>
      <vt:lpstr>Cambria Math</vt:lpstr>
      <vt:lpstr>Rockwell</vt:lpstr>
      <vt:lpstr>Times New Roman</vt:lpstr>
      <vt:lpstr>Office Theme</vt:lpstr>
      <vt:lpstr>1_Office Theme</vt:lpstr>
      <vt:lpstr>Equation</vt:lpstr>
      <vt:lpstr>ĐẠI SỐ 6 Bài 1 – Tiết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Cảm ơn quý thầy cô!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Safety</dc:title>
  <dc:creator>Lê Hải</dc:creator>
  <cp:lastModifiedBy>Nguyễn Thị Kim Tuyến</cp:lastModifiedBy>
  <cp:revision>14</cp:revision>
  <dcterms:created xsi:type="dcterms:W3CDTF">2021-06-07T13:44:30Z</dcterms:created>
  <dcterms:modified xsi:type="dcterms:W3CDTF">2022-09-05T15:08:35Z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