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572" r:id="rId2"/>
    <p:sldId id="571" r:id="rId3"/>
    <p:sldId id="596" r:id="rId4"/>
    <p:sldId id="590" r:id="rId5"/>
    <p:sldId id="384" r:id="rId6"/>
    <p:sldId id="591" r:id="rId7"/>
    <p:sldId id="573" r:id="rId8"/>
    <p:sldId id="598" r:id="rId9"/>
    <p:sldId id="611" r:id="rId10"/>
    <p:sldId id="578" r:id="rId11"/>
    <p:sldId id="372" r:id="rId12"/>
    <p:sldId id="604" r:id="rId13"/>
    <p:sldId id="280" r:id="rId14"/>
    <p:sldId id="607" r:id="rId15"/>
    <p:sldId id="282" r:id="rId16"/>
    <p:sldId id="278" r:id="rId17"/>
    <p:sldId id="605" r:id="rId18"/>
    <p:sldId id="606" r:id="rId19"/>
    <p:sldId id="608" r:id="rId20"/>
    <p:sldId id="609" r:id="rId21"/>
    <p:sldId id="610" r:id="rId22"/>
    <p:sldId id="579" r:id="rId23"/>
    <p:sldId id="602" r:id="rId24"/>
    <p:sldId id="603" r:id="rId25"/>
    <p:sldId id="381" r:id="rId26"/>
    <p:sldId id="382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FF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image" Target="../media/image31.gif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gif"/><Relationship Id="rId1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9.png"/><Relationship Id="rId5" Type="http://schemas.openxmlformats.org/officeDocument/2006/relationships/image" Target="../media/image48.png"/><Relationship Id="rId15" Type="http://schemas.openxmlformats.org/officeDocument/2006/relationships/image" Target="../media/image39.pn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29.png"/><Relationship Id="rId5" Type="http://schemas.openxmlformats.org/officeDocument/2006/relationships/image" Target="../media/image53.png"/><Relationship Id="rId15" Type="http://schemas.openxmlformats.org/officeDocument/2006/relationships/image" Target="../media/image39.png"/><Relationship Id="rId10" Type="http://schemas.openxmlformats.org/officeDocument/2006/relationships/image" Target="../media/image56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gif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118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85" y="2199408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>
            <a:cxnSpLocks/>
          </p:cNvCxnSpPr>
          <p:nvPr/>
        </p:nvCxnSpPr>
        <p:spPr>
          <a:xfrm flipV="1">
            <a:off x="682486" y="2963223"/>
            <a:ext cx="5007114" cy="7617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801788" y="3242445"/>
            <a:ext cx="5103712" cy="12158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Tx/>
              <a:buChar char="-"/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24320C-A8E5-CD67-2A92-F8DA5476E6F1}"/>
              </a:ext>
            </a:extLst>
          </p:cNvPr>
          <p:cNvSpPr txBox="1">
            <a:spLocks/>
          </p:cNvSpPr>
          <p:nvPr/>
        </p:nvSpPr>
        <p:spPr>
          <a:xfrm>
            <a:off x="540853" y="297690"/>
            <a:ext cx="11110293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 DIỆN TÍCH HÌNH QUẠT TRÒN, DIỆN TÍCH HÌNH VÀNH KHUYÊN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B8DC83-BD79-463E-8BE9-F83DF6BD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7" name="Hình chữ nhậ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AB6B00-A2E8-4E57-9637-AF782DEEF9D1}"/>
              </a:ext>
            </a:extLst>
          </p:cNvPr>
          <p:cNvSpPr/>
          <p:nvPr/>
        </p:nvSpPr>
        <p:spPr>
          <a:xfrm>
            <a:off x="1346200" y="1163820"/>
            <a:ext cx="9804400" cy="4608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 cả HS đứng tại chỗ tham gia chơi, mỗi HS chuẩn bị 1 bộ phiếu đáp án: A, B, C, D.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câu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giơ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yên chơi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sai HS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chuông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giây.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A22D57-EF24-4A38-B668-55551BD94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" y="93967"/>
            <a:ext cx="2057164" cy="20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47" y="-258375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2504174" y="390152"/>
            <a:ext cx="6457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Oval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04178" y="46257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92824" y="4598896"/>
                <a:ext cx="4625788" cy="79337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600" b="1" i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24" y="4598896"/>
                <a:ext cx="4625788" cy="793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88460" y="2529523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79377" y="2541492"/>
                <a:ext cx="4639236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18</m:t>
                      </m:r>
                      <m:r>
                        <m:rPr>
                          <m:nor/>
                        </m:rPr>
                        <a:rPr lang="en-US" sz="3600" b="1" i="1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377" y="2541492"/>
                <a:ext cx="4639236" cy="7261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18372" y="350689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79376" y="3509684"/>
                <a:ext cx="4639235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m:rPr>
                          <m:nor/>
                        </m:rPr>
                        <a:rPr lang="en-US" sz="3600" b="1" i="1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376" y="3509684"/>
                <a:ext cx="4639235" cy="7664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69066" y="5712208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86100" y="5728448"/>
                <a:ext cx="4663887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m:rPr>
                          <m:nor/>
                        </m:rPr>
                        <a:rPr lang="en-US" sz="3600" b="1" i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5728448"/>
                <a:ext cx="4663887" cy="7664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het gio">
            <a:extLst>
              <a:ext uri="{FF2B5EF4-FFF2-40B4-BE49-F238E27FC236}">
                <a16:creationId xmlns:a16="http://schemas.microsoft.com/office/drawing/2014/main" id="{2ED77E0C-D0FD-43D7-A525-243195FF7A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3" descr="an30">
            <a:extLst>
              <a:ext uri="{FF2B5EF4-FFF2-40B4-BE49-F238E27FC236}">
                <a16:creationId xmlns:a16="http://schemas.microsoft.com/office/drawing/2014/main" id="{192004CA-E43F-4C49-8818-5E5713D0A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Hình chữ nhật 85">
            <a:extLst>
              <a:ext uri="{FF2B5EF4-FFF2-40B4-BE49-F238E27FC236}">
                <a16:creationId xmlns:a16="http://schemas.microsoft.com/office/drawing/2014/main" id="{E83ABD6D-591F-42EF-93FE-CDFAD467AB9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Hình chữ nhật 84">
            <a:extLst>
              <a:ext uri="{FF2B5EF4-FFF2-40B4-BE49-F238E27FC236}">
                <a16:creationId xmlns:a16="http://schemas.microsoft.com/office/drawing/2014/main" id="{223D82AA-CBC7-44D7-A69C-23C119B53F96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Hình chữ nhật 83">
            <a:extLst>
              <a:ext uri="{FF2B5EF4-FFF2-40B4-BE49-F238E27FC236}">
                <a16:creationId xmlns:a16="http://schemas.microsoft.com/office/drawing/2014/main" id="{492B2D05-AB53-485C-9BD5-746DBA66C28C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Hình chữ nhật 57">
            <a:extLst>
              <a:ext uri="{FF2B5EF4-FFF2-40B4-BE49-F238E27FC236}">
                <a16:creationId xmlns:a16="http://schemas.microsoft.com/office/drawing/2014/main" id="{21126285-5694-46C5-9400-79339A663CB2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Hình chữ nhật 86">
            <a:extLst>
              <a:ext uri="{FF2B5EF4-FFF2-40B4-BE49-F238E27FC236}">
                <a16:creationId xmlns:a16="http://schemas.microsoft.com/office/drawing/2014/main" id="{327D8142-8826-4B8F-814C-2BA195DD953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222E88B5-3007-4EDB-B983-2DFBD24B3A36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A981FC-F618-4338-BD13-7DD055EE015F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EB8EDC54-DFFA-41EA-8988-D8E0CB9D756E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2D53A2D5-F4D8-4909-90FC-CC4D1C666CB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E5834B6D-53EA-4677-87F5-FD1831D430D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4" name="Hình Bầu dục 45">
            <a:extLst>
              <a:ext uri="{FF2B5EF4-FFF2-40B4-BE49-F238E27FC236}">
                <a16:creationId xmlns:a16="http://schemas.microsoft.com/office/drawing/2014/main" id="{5CCBC076-CE02-46F6-B481-A900967BB908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81EB565-EADF-C0E9-9D98-AE6EC7F66A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47" y="-2760705"/>
            <a:ext cx="8959103" cy="51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pic>
        <p:nvPicPr>
          <p:cNvPr id="20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D77E0C-D0FD-43D7-A525-243195FF7A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2004CA-E43F-4C49-8818-5E5713D0A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Hình chữ nhật 8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3ABD6D-591F-42EF-93FE-CDFAD467AB9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Hình chữ nhật 8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3D82AA-CBC7-44D7-A69C-23C119B53F96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Hình chữ nhật 8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2B2D05-AB53-485C-9BD5-746DBA66C28C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Hình chữ nhật 5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126285-5694-46C5-9400-79339A663CB2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Hình chữ nhật 86">
            <a:extLst>
              <a:ext uri="{FF2B5EF4-FFF2-40B4-BE49-F238E27FC236}">
                <a16:creationId xmlns:a16="http://schemas.microsoft.com/office/drawing/2014/main" id="{327D8142-8826-4B8F-814C-2BA195DD953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222E88B5-3007-4EDB-B983-2DFBD24B3A36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A981FC-F618-4338-BD13-7DD055EE015F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EB8EDC54-DFFA-41EA-8988-D8E0CB9D756E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2D53A2D5-F4D8-4909-90FC-CC4D1C666CB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E5834B6D-53EA-4677-87F5-FD1831D430D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4" name="Hình Bầu dục 45">
            <a:extLst>
              <a:ext uri="{FF2B5EF4-FFF2-40B4-BE49-F238E27FC236}">
                <a16:creationId xmlns:a16="http://schemas.microsoft.com/office/drawing/2014/main" id="{5CCBC076-CE02-46F6-B481-A900967BB908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CDE10116-A31A-400A-87D3-5B8A9E80D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D2131A78-3414-4CAC-B1F1-AC1573A3B3CD}"/>
                  </a:ext>
                </a:extLst>
              </p:cNvPr>
              <p:cNvSpPr txBox="1"/>
              <p:nvPr/>
            </p:nvSpPr>
            <p:spPr>
              <a:xfrm>
                <a:off x="2382582" y="650667"/>
                <a:ext cx="7362913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48</m:t>
                    </m:r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D2131A78-3414-4CAC-B1F1-AC1573A3B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582" y="650667"/>
                <a:ext cx="7362913" cy="1077218"/>
              </a:xfrm>
              <a:prstGeom prst="rect">
                <a:avLst/>
              </a:prstGeom>
              <a:blipFill>
                <a:blip r:embed="rId11"/>
                <a:stretch>
                  <a:fillRect l="-2152" t="-7955" r="-107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6">
            <a:extLst>
              <a:ext uri="{FF2B5EF4-FFF2-40B4-BE49-F238E27FC236}">
                <a16:creationId xmlns:a16="http://schemas.microsoft.com/office/drawing/2014/main" id="{963272A5-FF81-4274-AC7F-07B90B7E25D3}"/>
              </a:ext>
            </a:extLst>
          </p:cNvPr>
          <p:cNvSpPr/>
          <p:nvPr/>
        </p:nvSpPr>
        <p:spPr>
          <a:xfrm>
            <a:off x="1610047" y="2514599"/>
            <a:ext cx="98523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D4E08293-4D10-4768-8023-4FE8F2011218}"/>
              </a:ext>
            </a:extLst>
          </p:cNvPr>
          <p:cNvSpPr/>
          <p:nvPr/>
        </p:nvSpPr>
        <p:spPr>
          <a:xfrm>
            <a:off x="2877671" y="2541495"/>
            <a:ext cx="4921624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38" name="Oval 9">
            <a:extLst>
              <a:ext uri="{FF2B5EF4-FFF2-40B4-BE49-F238E27FC236}">
                <a16:creationId xmlns:a16="http://schemas.microsoft.com/office/drawing/2014/main" id="{253335E0-9C5C-44E5-840A-25B49F934716}"/>
              </a:ext>
            </a:extLst>
          </p:cNvPr>
          <p:cNvSpPr/>
          <p:nvPr/>
        </p:nvSpPr>
        <p:spPr>
          <a:xfrm>
            <a:off x="1668316" y="353482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889256AE-82F4-47AD-A2B3-E1EB7B728447}"/>
              </a:ext>
            </a:extLst>
          </p:cNvPr>
          <p:cNvSpPr/>
          <p:nvPr/>
        </p:nvSpPr>
        <p:spPr>
          <a:xfrm>
            <a:off x="2877671" y="3563469"/>
            <a:ext cx="4921624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40" name="Oval 11">
            <a:extLst>
              <a:ext uri="{FF2B5EF4-FFF2-40B4-BE49-F238E27FC236}">
                <a16:creationId xmlns:a16="http://schemas.microsoft.com/office/drawing/2014/main" id="{2FD0C4AF-C20E-4403-9779-6D43CA73BC87}"/>
              </a:ext>
            </a:extLst>
          </p:cNvPr>
          <p:cNvSpPr/>
          <p:nvPr/>
        </p:nvSpPr>
        <p:spPr>
          <a:xfrm>
            <a:off x="1664583" y="4598894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BE3630CD-562F-4977-A372-CBF08FB5A9C0}"/>
              </a:ext>
            </a:extLst>
          </p:cNvPr>
          <p:cNvSpPr/>
          <p:nvPr/>
        </p:nvSpPr>
        <p:spPr>
          <a:xfrm>
            <a:off x="2877670" y="4531659"/>
            <a:ext cx="4921624" cy="8068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pic>
        <p:nvPicPr>
          <p:cNvPr id="42" name="Picture 22" descr="slide0002_image021">
            <a:extLst>
              <a:ext uri="{FF2B5EF4-FFF2-40B4-BE49-F238E27FC236}">
                <a16:creationId xmlns:a16="http://schemas.microsoft.com/office/drawing/2014/main" id="{836B616A-18A4-4A03-8C0F-0510AB03F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43" name="Line 23">
            <a:extLst>
              <a:ext uri="{FF2B5EF4-FFF2-40B4-BE49-F238E27FC236}">
                <a16:creationId xmlns:a16="http://schemas.microsoft.com/office/drawing/2014/main" id="{8CECB1D9-B930-4E88-9A15-DC8D47330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4" name="Picture 24" descr="CHAY XE DAP">
            <a:extLst>
              <a:ext uri="{FF2B5EF4-FFF2-40B4-BE49-F238E27FC236}">
                <a16:creationId xmlns:a16="http://schemas.microsoft.com/office/drawing/2014/main" id="{81416D5F-5F38-4333-ADA8-1A21FBB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45" name="Rectangle 160">
            <a:extLst>
              <a:ext uri="{FF2B5EF4-FFF2-40B4-BE49-F238E27FC236}">
                <a16:creationId xmlns:a16="http://schemas.microsoft.com/office/drawing/2014/main" id="{08D8B786-EEF3-424A-9498-9B0497AD00BD}"/>
              </a:ext>
            </a:extLst>
          </p:cNvPr>
          <p:cNvSpPr/>
          <p:nvPr/>
        </p:nvSpPr>
        <p:spPr>
          <a:xfrm>
            <a:off x="2892462" y="5579674"/>
            <a:ext cx="4906832" cy="8076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46" name="Oval 161">
            <a:extLst>
              <a:ext uri="{FF2B5EF4-FFF2-40B4-BE49-F238E27FC236}">
                <a16:creationId xmlns:a16="http://schemas.microsoft.com/office/drawing/2014/main" id="{6327A5FB-204A-420E-9216-D2E84546E865}"/>
              </a:ext>
            </a:extLst>
          </p:cNvPr>
          <p:cNvSpPr/>
          <p:nvPr/>
        </p:nvSpPr>
        <p:spPr>
          <a:xfrm>
            <a:off x="1642171" y="5665694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0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8" y="-267788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2453714" y="304071"/>
                <a:ext cx="667580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4dm.</a:t>
                </a:r>
                <a:r>
                  <a:rPr lang="en-US" sz="3200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714" y="304071"/>
                <a:ext cx="6675802" cy="1077218"/>
              </a:xfrm>
              <a:prstGeom prst="rect">
                <a:avLst/>
              </a:prstGeom>
              <a:blipFill>
                <a:blip r:embed="rId5"/>
                <a:stretch>
                  <a:fillRect l="-237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10047" y="5641524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65929" y="5647765"/>
                <a:ext cx="4800602" cy="72613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929" y="5647765"/>
                <a:ext cx="4800602" cy="726137"/>
              </a:xfrm>
              <a:prstGeom prst="rect">
                <a:avLst/>
              </a:prstGeom>
              <a:blipFill>
                <a:blip r:embed="rId6"/>
                <a:stretch>
                  <a:fillRect b="-19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54869" y="3198643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98696" y="3375210"/>
                <a:ext cx="4894728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(dm)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96" y="3375210"/>
                <a:ext cx="4894728" cy="726142"/>
              </a:xfrm>
              <a:prstGeom prst="rect">
                <a:avLst/>
              </a:prstGeom>
              <a:blipFill>
                <a:blip r:embed="rId7"/>
                <a:stretch>
                  <a:fillRect t="-3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98695" y="4464424"/>
                <a:ext cx="4867836" cy="72614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(dm)</a:t>
                </a: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95" y="4464424"/>
                <a:ext cx="4867836" cy="726141"/>
              </a:xfrm>
              <a:prstGeom prst="rect">
                <a:avLst/>
              </a:prstGeom>
              <a:blipFill>
                <a:blip r:embed="rId8"/>
                <a:stretch>
                  <a:fillRect t="-2500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154256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998695" y="2285996"/>
                <a:ext cx="4946276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3200" i="1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95" y="2285996"/>
                <a:ext cx="4946276" cy="726142"/>
              </a:xfrm>
              <a:prstGeom prst="rect">
                <a:avLst/>
              </a:prstGeom>
              <a:blipFill>
                <a:blip r:embed="rId11"/>
                <a:stretch>
                  <a:fillRect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">
            <a:extLst>
              <a:ext uri="{FF2B5EF4-FFF2-40B4-BE49-F238E27FC236}">
                <a16:creationId xmlns:a16="http://schemas.microsoft.com/office/drawing/2014/main" id="{FF4CF375-4C81-4F2D-A77D-F6340D3FC7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Picture 4" descr="het gio">
            <a:extLst>
              <a:ext uri="{FF2B5EF4-FFF2-40B4-BE49-F238E27FC236}">
                <a16:creationId xmlns:a16="http://schemas.microsoft.com/office/drawing/2014/main" id="{836AF452-9343-447A-A9A3-4C49B8CE9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 descr="an30">
            <a:extLst>
              <a:ext uri="{FF2B5EF4-FFF2-40B4-BE49-F238E27FC236}">
                <a16:creationId xmlns:a16="http://schemas.microsoft.com/office/drawing/2014/main" id="{80888DC3-2763-44C6-80A8-A7E9E3879F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Hình chữ nhật 85">
            <a:extLst>
              <a:ext uri="{FF2B5EF4-FFF2-40B4-BE49-F238E27FC236}">
                <a16:creationId xmlns:a16="http://schemas.microsoft.com/office/drawing/2014/main" id="{414B2512-A338-44C6-92D0-FBAF4BF9EC6A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Hình chữ nhật 84">
            <a:extLst>
              <a:ext uri="{FF2B5EF4-FFF2-40B4-BE49-F238E27FC236}">
                <a16:creationId xmlns:a16="http://schemas.microsoft.com/office/drawing/2014/main" id="{6DBE7FD7-3E78-4646-BA6D-6181FE45C4C5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Hình chữ nhật 83">
            <a:extLst>
              <a:ext uri="{FF2B5EF4-FFF2-40B4-BE49-F238E27FC236}">
                <a16:creationId xmlns:a16="http://schemas.microsoft.com/office/drawing/2014/main" id="{EB16A3DE-98FC-452D-B409-BAA0925D70E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Hình chữ nhật 57">
            <a:extLst>
              <a:ext uri="{FF2B5EF4-FFF2-40B4-BE49-F238E27FC236}">
                <a16:creationId xmlns:a16="http://schemas.microsoft.com/office/drawing/2014/main" id="{880DCA4D-5116-4A7B-B111-553A8B759C7A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Hình chữ nhật 86">
            <a:extLst>
              <a:ext uri="{FF2B5EF4-FFF2-40B4-BE49-F238E27FC236}">
                <a16:creationId xmlns:a16="http://schemas.microsoft.com/office/drawing/2014/main" id="{852CC855-2C39-4E5E-AD51-38DB09114002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Hình chữ nhật 87">
            <a:extLst>
              <a:ext uri="{FF2B5EF4-FFF2-40B4-BE49-F238E27FC236}">
                <a16:creationId xmlns:a16="http://schemas.microsoft.com/office/drawing/2014/main" id="{A1D71F0C-4F4A-4C44-B41F-464337DD27FE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2" name="Hình chữ nhật 88">
            <a:extLst>
              <a:ext uri="{FF2B5EF4-FFF2-40B4-BE49-F238E27FC236}">
                <a16:creationId xmlns:a16="http://schemas.microsoft.com/office/drawing/2014/main" id="{F687B468-2D32-4568-92CD-531D2FF3A096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4" name="Hình chữ nhật 89">
            <a:extLst>
              <a:ext uri="{FF2B5EF4-FFF2-40B4-BE49-F238E27FC236}">
                <a16:creationId xmlns:a16="http://schemas.microsoft.com/office/drawing/2014/main" id="{933786C8-998F-4627-84FA-0ED2BCEC9BA3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5" name="Hình chữ nhật 90">
            <a:extLst>
              <a:ext uri="{FF2B5EF4-FFF2-40B4-BE49-F238E27FC236}">
                <a16:creationId xmlns:a16="http://schemas.microsoft.com/office/drawing/2014/main" id="{37906465-C209-482D-9CA9-5ED64F87526D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6" name="Hình chữ nhật 91">
            <a:extLst>
              <a:ext uri="{FF2B5EF4-FFF2-40B4-BE49-F238E27FC236}">
                <a16:creationId xmlns:a16="http://schemas.microsoft.com/office/drawing/2014/main" id="{54014EC4-798A-45E8-A5F0-B54A8EC0A878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7" name="Hình Bầu dục 45">
            <a:extLst>
              <a:ext uri="{FF2B5EF4-FFF2-40B4-BE49-F238E27FC236}">
                <a16:creationId xmlns:a16="http://schemas.microsoft.com/office/drawing/2014/main" id="{2B69750F-552C-4E62-8631-55E477CBED02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23495" y="380551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98694" y="3805519"/>
                <a:ext cx="4625788" cy="79337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94" y="3805519"/>
                <a:ext cx="4625788" cy="793376"/>
              </a:xfrm>
              <a:prstGeom prst="rect">
                <a:avLst/>
              </a:prstGeom>
              <a:blipFill>
                <a:blip r:embed="rId5"/>
                <a:stretch>
                  <a:fillRect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94329" y="2687656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71800" y="2729751"/>
                <a:ext cx="4666129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729751"/>
                <a:ext cx="4666129" cy="72614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24242" y="49322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12142" y="4908177"/>
                <a:ext cx="4625788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42" y="4908177"/>
                <a:ext cx="4625788" cy="766482"/>
              </a:xfrm>
              <a:prstGeom prst="rect">
                <a:avLst/>
              </a:prstGeom>
              <a:blipFill>
                <a:blip r:embed="rId7"/>
                <a:stretch>
                  <a:fillRect b="-1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2171" y="60752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30070" y="6051177"/>
                <a:ext cx="4607859" cy="669651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1" dirty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(dm)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70" y="6051177"/>
                <a:ext cx="4607859" cy="669651"/>
              </a:xfrm>
              <a:prstGeom prst="rect">
                <a:avLst/>
              </a:prstGeom>
              <a:blipFill>
                <a:blip r:embed="rId10"/>
                <a:stretch>
                  <a:fillRect t="-81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">
            <a:extLst>
              <a:ext uri="{FF2B5EF4-FFF2-40B4-BE49-F238E27FC236}">
                <a16:creationId xmlns:a16="http://schemas.microsoft.com/office/drawing/2014/main" id="{5E5B8469-F7DE-4919-A98B-C9A96040E4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50B8CD4E-1953-406C-A9DE-0952B8471D3F}"/>
                  </a:ext>
                </a:extLst>
              </p:cNvPr>
              <p:cNvSpPr txBox="1"/>
              <p:nvPr/>
            </p:nvSpPr>
            <p:spPr>
              <a:xfrm>
                <a:off x="2620155" y="800099"/>
                <a:ext cx="6778394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5dm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50B8CD4E-1953-406C-A9DE-0952B8471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155" y="800099"/>
                <a:ext cx="6778394" cy="1077218"/>
              </a:xfrm>
              <a:prstGeom prst="rect">
                <a:avLst/>
              </a:prstGeom>
              <a:blipFill>
                <a:blip r:embed="rId12"/>
                <a:stretch>
                  <a:fillRect l="-2338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" descr="het gio">
            <a:extLst>
              <a:ext uri="{FF2B5EF4-FFF2-40B4-BE49-F238E27FC236}">
                <a16:creationId xmlns:a16="http://schemas.microsoft.com/office/drawing/2014/main" id="{8CCDF471-009D-4417-A18B-D4D4DB9D2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3" descr="an30">
            <a:extLst>
              <a:ext uri="{FF2B5EF4-FFF2-40B4-BE49-F238E27FC236}">
                <a16:creationId xmlns:a16="http://schemas.microsoft.com/office/drawing/2014/main" id="{A198863B-EB30-4980-BE69-4F5EDDF1C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ình chữ nhật 85">
            <a:extLst>
              <a:ext uri="{FF2B5EF4-FFF2-40B4-BE49-F238E27FC236}">
                <a16:creationId xmlns:a16="http://schemas.microsoft.com/office/drawing/2014/main" id="{0AE68CD5-0577-4415-B60C-008D55D8C7C9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Hình chữ nhật 84">
            <a:extLst>
              <a:ext uri="{FF2B5EF4-FFF2-40B4-BE49-F238E27FC236}">
                <a16:creationId xmlns:a16="http://schemas.microsoft.com/office/drawing/2014/main" id="{7EEB3CDB-C169-4FF8-85DF-90178047744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Hình chữ nhật 83">
            <a:extLst>
              <a:ext uri="{FF2B5EF4-FFF2-40B4-BE49-F238E27FC236}">
                <a16:creationId xmlns:a16="http://schemas.microsoft.com/office/drawing/2014/main" id="{BFF31EA1-CB86-4080-B123-4510B394644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Hình chữ nhật 57">
            <a:extLst>
              <a:ext uri="{FF2B5EF4-FFF2-40B4-BE49-F238E27FC236}">
                <a16:creationId xmlns:a16="http://schemas.microsoft.com/office/drawing/2014/main" id="{C47880F5-455C-4A67-A7BB-460769141149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Hình chữ nhật 86">
            <a:extLst>
              <a:ext uri="{FF2B5EF4-FFF2-40B4-BE49-F238E27FC236}">
                <a16:creationId xmlns:a16="http://schemas.microsoft.com/office/drawing/2014/main" id="{EAC98596-BE9A-418F-B32E-2F38216F6CFC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2" name="Hình chữ nhật 87">
            <a:extLst>
              <a:ext uri="{FF2B5EF4-FFF2-40B4-BE49-F238E27FC236}">
                <a16:creationId xmlns:a16="http://schemas.microsoft.com/office/drawing/2014/main" id="{3C836F54-6598-437D-8677-B2BB69F5B64E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Hình chữ nhật 88">
            <a:extLst>
              <a:ext uri="{FF2B5EF4-FFF2-40B4-BE49-F238E27FC236}">
                <a16:creationId xmlns:a16="http://schemas.microsoft.com/office/drawing/2014/main" id="{D8E1821F-61D3-47A4-BFC3-1B8AD971A519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5" name="Hình chữ nhật 89">
            <a:extLst>
              <a:ext uri="{FF2B5EF4-FFF2-40B4-BE49-F238E27FC236}">
                <a16:creationId xmlns:a16="http://schemas.microsoft.com/office/drawing/2014/main" id="{ED55FAB3-7972-4050-92E6-C725ADDE177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6" name="Hình chữ nhật 90">
            <a:extLst>
              <a:ext uri="{FF2B5EF4-FFF2-40B4-BE49-F238E27FC236}">
                <a16:creationId xmlns:a16="http://schemas.microsoft.com/office/drawing/2014/main" id="{3EB98814-19CE-431C-95B6-0BE413B2F36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7" name="Hình chữ nhật 91">
            <a:extLst>
              <a:ext uri="{FF2B5EF4-FFF2-40B4-BE49-F238E27FC236}">
                <a16:creationId xmlns:a16="http://schemas.microsoft.com/office/drawing/2014/main" id="{FAC61440-B484-4395-9C62-400E20E2CF9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8" name="Hình Bầu dục 45">
            <a:extLst>
              <a:ext uri="{FF2B5EF4-FFF2-40B4-BE49-F238E27FC236}">
                <a16:creationId xmlns:a16="http://schemas.microsoft.com/office/drawing/2014/main" id="{6EDBC6CB-7708-46B0-90AC-3967BF7D82D9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63" y="-2713250"/>
            <a:ext cx="9014011" cy="515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23495" y="380551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98694" y="3805519"/>
                <a:ext cx="4625788" cy="79337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itchFamily="18" charset="0"/>
                    <a:cs typeface="Times New Roman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694" y="3805519"/>
                <a:ext cx="4625788" cy="793376"/>
              </a:xfrm>
              <a:prstGeom prst="rect">
                <a:avLst/>
              </a:prstGeom>
              <a:blipFill>
                <a:blip r:embed="rId5"/>
                <a:stretch>
                  <a:fillRect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94329" y="2687656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2971800" y="2729751"/>
                <a:ext cx="4625789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itchFamily="18" charset="0"/>
                    <a:cs typeface="Times New Roman" pitchFamily="18" charset="0"/>
                  </a:rPr>
                  <a:t>7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729751"/>
                <a:ext cx="4625789" cy="726142"/>
              </a:xfrm>
              <a:prstGeom prst="rect">
                <a:avLst/>
              </a:prstGeom>
              <a:blipFill>
                <a:blip r:embed="rId6"/>
                <a:stretch>
                  <a:fillRect t="-8333" b="-2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624242" y="49322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12142" y="4908177"/>
                <a:ext cx="4625788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itchFamily="18" charset="0"/>
                    <a:cs typeface="Times New Roman" pitchFamily="18" charset="0"/>
                  </a:rPr>
                  <a:t>65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42" y="4908177"/>
                <a:ext cx="4625788" cy="766482"/>
              </a:xfrm>
              <a:prstGeom prst="rect">
                <a:avLst/>
              </a:prstGeom>
              <a:blipFill>
                <a:blip r:embed="rId7"/>
                <a:stretch>
                  <a:fillRect t="-4724" b="-20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2171" y="60752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30070" y="6051177"/>
                <a:ext cx="4625787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>
                    <a:latin typeface="Times New Roman" pitchFamily="18" charset="0"/>
                    <a:cs typeface="Times New Roman" pitchFamily="18" charset="0"/>
                  </a:rPr>
                  <a:t>85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70" y="6051177"/>
                <a:ext cx="4625787" cy="766482"/>
              </a:xfrm>
              <a:prstGeom prst="rect">
                <a:avLst/>
              </a:prstGeom>
              <a:blipFill>
                <a:blip r:embed="rId10"/>
                <a:stretch>
                  <a:fillRect t="-4762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">
            <a:extLst>
              <a:ext uri="{FF2B5EF4-FFF2-40B4-BE49-F238E27FC236}">
                <a16:creationId xmlns:a16="http://schemas.microsoft.com/office/drawing/2014/main" id="{6EB4DCC6-6FE5-4CE2-9C43-5D2DE61429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025974E8-FD9C-4410-B75F-CDCAB8973AC9}"/>
                  </a:ext>
                </a:extLst>
              </p:cNvPr>
              <p:cNvSpPr txBox="1"/>
              <p:nvPr/>
            </p:nvSpPr>
            <p:spPr>
              <a:xfrm>
                <a:off x="2274280" y="450544"/>
                <a:ext cx="7643439" cy="1618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30,8cm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22cm </a:t>
                </a:r>
              </a:p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3200" b="1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 3,14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">
                <a:extLst>
                  <a:ext uri="{FF2B5EF4-FFF2-40B4-BE49-F238E27FC236}">
                    <a16:creationId xmlns:a16="http://schemas.microsoft.com/office/drawing/2014/main" id="{025974E8-FD9C-4410-B75F-CDCAB8973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280" y="450544"/>
                <a:ext cx="7643439" cy="1618456"/>
              </a:xfrm>
              <a:prstGeom prst="rect">
                <a:avLst/>
              </a:prstGeom>
              <a:blipFill>
                <a:blip r:embed="rId12"/>
                <a:stretch>
                  <a:fillRect l="-1994" t="-5283" b="-8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4" descr="het gio">
            <a:extLst>
              <a:ext uri="{FF2B5EF4-FFF2-40B4-BE49-F238E27FC236}">
                <a16:creationId xmlns:a16="http://schemas.microsoft.com/office/drawing/2014/main" id="{88BC8A16-77AF-44A0-8BB7-5AD2E135BD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3" descr="an30">
            <a:extLst>
              <a:ext uri="{FF2B5EF4-FFF2-40B4-BE49-F238E27FC236}">
                <a16:creationId xmlns:a16="http://schemas.microsoft.com/office/drawing/2014/main" id="{1528F2D2-B611-4E03-9E8D-F55C96167C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ình chữ nhật 85">
            <a:extLst>
              <a:ext uri="{FF2B5EF4-FFF2-40B4-BE49-F238E27FC236}">
                <a16:creationId xmlns:a16="http://schemas.microsoft.com/office/drawing/2014/main" id="{ECA6AAA3-738B-42D7-B184-3429FC1D4448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Hình chữ nhật 84">
            <a:extLst>
              <a:ext uri="{FF2B5EF4-FFF2-40B4-BE49-F238E27FC236}">
                <a16:creationId xmlns:a16="http://schemas.microsoft.com/office/drawing/2014/main" id="{9EE4D107-04DC-4210-B4F3-6F8479DF9A7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Hình chữ nhật 83">
            <a:extLst>
              <a:ext uri="{FF2B5EF4-FFF2-40B4-BE49-F238E27FC236}">
                <a16:creationId xmlns:a16="http://schemas.microsoft.com/office/drawing/2014/main" id="{8EBCFFBD-6A06-4AA2-B131-8DDA5397F223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Hình chữ nhật 57">
            <a:extLst>
              <a:ext uri="{FF2B5EF4-FFF2-40B4-BE49-F238E27FC236}">
                <a16:creationId xmlns:a16="http://schemas.microsoft.com/office/drawing/2014/main" id="{8536787E-4F44-4C09-A614-4E539250A6A9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Hình chữ nhật 86">
            <a:extLst>
              <a:ext uri="{FF2B5EF4-FFF2-40B4-BE49-F238E27FC236}">
                <a16:creationId xmlns:a16="http://schemas.microsoft.com/office/drawing/2014/main" id="{D3565A1C-AF1D-46C1-A61E-81E041C4D13A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2" name="Hình chữ nhật 87">
            <a:extLst>
              <a:ext uri="{FF2B5EF4-FFF2-40B4-BE49-F238E27FC236}">
                <a16:creationId xmlns:a16="http://schemas.microsoft.com/office/drawing/2014/main" id="{BD7A3BDA-6019-4F03-A4E2-408D5AE273A6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Hình chữ nhật 88">
            <a:extLst>
              <a:ext uri="{FF2B5EF4-FFF2-40B4-BE49-F238E27FC236}">
                <a16:creationId xmlns:a16="http://schemas.microsoft.com/office/drawing/2014/main" id="{AF580079-F3D9-435C-ACD9-7122381A3828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5" name="Hình chữ nhật 89">
            <a:extLst>
              <a:ext uri="{FF2B5EF4-FFF2-40B4-BE49-F238E27FC236}">
                <a16:creationId xmlns:a16="http://schemas.microsoft.com/office/drawing/2014/main" id="{5A6D2ED8-05D3-484A-AB87-E9EE80D3BF69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6" name="Hình chữ nhật 90">
            <a:extLst>
              <a:ext uri="{FF2B5EF4-FFF2-40B4-BE49-F238E27FC236}">
                <a16:creationId xmlns:a16="http://schemas.microsoft.com/office/drawing/2014/main" id="{84FAAE94-C304-4A67-AB67-855447FA10BE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7" name="Hình chữ nhật 91">
            <a:extLst>
              <a:ext uri="{FF2B5EF4-FFF2-40B4-BE49-F238E27FC236}">
                <a16:creationId xmlns:a16="http://schemas.microsoft.com/office/drawing/2014/main" id="{163AD8CB-23F3-44EE-A019-15A20B168328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8" name="Hình Bầu dục 45">
            <a:extLst>
              <a:ext uri="{FF2B5EF4-FFF2-40B4-BE49-F238E27FC236}">
                <a16:creationId xmlns:a16="http://schemas.microsoft.com/office/drawing/2014/main" id="{F6864F05-BB10-42F2-AC26-3EE2D952640F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47" y="-2583757"/>
            <a:ext cx="8431306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2402801" y="363070"/>
                <a:ext cx="6869766" cy="1587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3cm,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b="1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m:rPr>
                        <m:nor/>
                      </m:rPr>
                      <a:rPr lang="en-US" sz="3200" b="1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120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b="1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ABC.</a:t>
                </a:r>
                <a:endParaRPr lang="en-US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801" y="363070"/>
                <a:ext cx="6869766" cy="1587422"/>
              </a:xfrm>
              <a:prstGeom prst="rect">
                <a:avLst/>
              </a:prstGeom>
              <a:blipFill>
                <a:blip r:embed="rId5"/>
                <a:stretch>
                  <a:fillRect l="-2218" t="-5385" r="-53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04178" y="46257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92824" y="4598896"/>
                <a:ext cx="4625788" cy="79337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3600" b="1" i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24" y="4598896"/>
                <a:ext cx="4625788" cy="793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88460" y="2529523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79376" y="2503022"/>
                <a:ext cx="4670611" cy="72614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m:rPr>
                          <m:nor/>
                        </m:rPr>
                        <a:rPr lang="en-US" sz="3600" b="1" i="1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376" y="2503022"/>
                <a:ext cx="4670611" cy="7261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18372" y="350689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/>
              <p:nvPr/>
            </p:nvSpPr>
            <p:spPr>
              <a:xfrm>
                <a:off x="3079376" y="3509684"/>
                <a:ext cx="4639235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m:rPr>
                          <m:nor/>
                        </m:rPr>
                        <a:rPr lang="en-US" sz="3600" b="1" i="1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376" y="3509684"/>
                <a:ext cx="4639235" cy="7664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6" name="Picture 22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 descr="OPL20U25GSXzBJYl68kk8uQGfFKzs7yb1M4KJWUiLk6ZEvGF+qCIPSnY57AbBFCvTWID07 2024 T9 CD 06565+K4lPs7H94VUqPe2XwIsfPRnrXQE//QTEXxb8/8N4CNc6FpgZahzpTjFhMzSA7T/nHJa11DE8Ng2TP3iAmRczFlmslSuUNOgUeb6yRvs0=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69066" y="5712208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86100" y="5728448"/>
                <a:ext cx="4663887" cy="76648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600" b="1" i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π</m:t>
                      </m:r>
                    </m:oMath>
                  </m:oMathPara>
                </a14:m>
                <a:endParaRPr lang="en-US" sz="36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5728448"/>
                <a:ext cx="4663887" cy="7664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het gio">
            <a:extLst>
              <a:ext uri="{FF2B5EF4-FFF2-40B4-BE49-F238E27FC236}">
                <a16:creationId xmlns:a16="http://schemas.microsoft.com/office/drawing/2014/main" id="{2ED77E0C-D0FD-43D7-A525-243195FF7A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66123" y="5663021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3" descr="an30">
            <a:extLst>
              <a:ext uri="{FF2B5EF4-FFF2-40B4-BE49-F238E27FC236}">
                <a16:creationId xmlns:a16="http://schemas.microsoft.com/office/drawing/2014/main" id="{192004CA-E43F-4C49-8818-5E5713D0A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957364" y="553792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Hình chữ nhật 85">
            <a:extLst>
              <a:ext uri="{FF2B5EF4-FFF2-40B4-BE49-F238E27FC236}">
                <a16:creationId xmlns:a16="http://schemas.microsoft.com/office/drawing/2014/main" id="{E83ABD6D-591F-42EF-93FE-CDFAD467AB9B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Hình chữ nhật 84">
            <a:extLst>
              <a:ext uri="{FF2B5EF4-FFF2-40B4-BE49-F238E27FC236}">
                <a16:creationId xmlns:a16="http://schemas.microsoft.com/office/drawing/2014/main" id="{223D82AA-CBC7-44D7-A69C-23C119B53F96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Hình chữ nhật 83">
            <a:extLst>
              <a:ext uri="{FF2B5EF4-FFF2-40B4-BE49-F238E27FC236}">
                <a16:creationId xmlns:a16="http://schemas.microsoft.com/office/drawing/2014/main" id="{492B2D05-AB53-485C-9BD5-746DBA66C28C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5" name="Hình chữ nhật 57">
            <a:extLst>
              <a:ext uri="{FF2B5EF4-FFF2-40B4-BE49-F238E27FC236}">
                <a16:creationId xmlns:a16="http://schemas.microsoft.com/office/drawing/2014/main" id="{21126285-5694-46C5-9400-79339A663CB2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Hình chữ nhật 86">
            <a:extLst>
              <a:ext uri="{FF2B5EF4-FFF2-40B4-BE49-F238E27FC236}">
                <a16:creationId xmlns:a16="http://schemas.microsoft.com/office/drawing/2014/main" id="{327D8142-8826-4B8F-814C-2BA195DD9530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8" name="Hình chữ nhật 87">
            <a:extLst>
              <a:ext uri="{FF2B5EF4-FFF2-40B4-BE49-F238E27FC236}">
                <a16:creationId xmlns:a16="http://schemas.microsoft.com/office/drawing/2014/main" id="{222E88B5-3007-4EDB-B983-2DFBD24B3A36}"/>
              </a:ext>
            </a:extLst>
          </p:cNvPr>
          <p:cNvSpPr/>
          <p:nvPr/>
        </p:nvSpPr>
        <p:spPr>
          <a:xfrm>
            <a:off x="10832928" y="520464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9" name="Hình chữ nhật 88">
            <a:extLst>
              <a:ext uri="{FF2B5EF4-FFF2-40B4-BE49-F238E27FC236}">
                <a16:creationId xmlns:a16="http://schemas.microsoft.com/office/drawing/2014/main" id="{2EA981FC-F618-4338-BD13-7DD055EE015F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30" name="Hình chữ nhật 89">
            <a:extLst>
              <a:ext uri="{FF2B5EF4-FFF2-40B4-BE49-F238E27FC236}">
                <a16:creationId xmlns:a16="http://schemas.microsoft.com/office/drawing/2014/main" id="{EB8EDC54-DFFA-41EA-8988-D8E0CB9D756E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Hình chữ nhật 90">
            <a:extLst>
              <a:ext uri="{FF2B5EF4-FFF2-40B4-BE49-F238E27FC236}">
                <a16:creationId xmlns:a16="http://schemas.microsoft.com/office/drawing/2014/main" id="{2D53A2D5-F4D8-4909-90FC-CC4D1C666CB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32" name="Hình chữ nhật 91">
            <a:extLst>
              <a:ext uri="{FF2B5EF4-FFF2-40B4-BE49-F238E27FC236}">
                <a16:creationId xmlns:a16="http://schemas.microsoft.com/office/drawing/2014/main" id="{E5834B6D-53EA-4677-87F5-FD1831D430D7}"/>
              </a:ext>
            </a:extLst>
          </p:cNvPr>
          <p:cNvSpPr/>
          <p:nvPr/>
        </p:nvSpPr>
        <p:spPr>
          <a:xfrm>
            <a:off x="10832929" y="520464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4" name="Hình Bầu dục 45">
            <a:extLst>
              <a:ext uri="{FF2B5EF4-FFF2-40B4-BE49-F238E27FC236}">
                <a16:creationId xmlns:a16="http://schemas.microsoft.com/office/drawing/2014/main" id="{5CCBC076-CE02-46F6-B481-A900967BB908}"/>
              </a:ext>
            </a:extLst>
          </p:cNvPr>
          <p:cNvSpPr/>
          <p:nvPr/>
        </p:nvSpPr>
        <p:spPr>
          <a:xfrm>
            <a:off x="10963065" y="5643961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CDE10116-A31A-400A-87D3-5B8A9E80D7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8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" y="0"/>
            <a:ext cx="12194089" cy="6858000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803180" y="3054618"/>
            <a:ext cx="65506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</a:t>
            </a: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</a:p>
        </p:txBody>
      </p:sp>
    </p:spTree>
    <p:extLst>
      <p:ext uri="{BB962C8B-B14F-4D97-AF65-F5344CB8AC3E}">
        <p14:creationId xmlns:p14="http://schemas.microsoft.com/office/powerpoint/2010/main" val="27695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DF627C-B985-4717-9779-9DAD5A1A3750}"/>
              </a:ext>
            </a:extLst>
          </p:cNvPr>
          <p:cNvSpPr txBox="1">
            <a:spLocks/>
          </p:cNvSpPr>
          <p:nvPr/>
        </p:nvSpPr>
        <p:spPr>
          <a:xfrm>
            <a:off x="3222625" y="533399"/>
            <a:ext cx="7877175" cy="457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>
                <a:solidFill>
                  <a:srgbClr val="FFFF00"/>
                </a:solidFill>
              </a:rPr>
              <a:t>PHIẾU </a:t>
            </a:r>
            <a:r>
              <a:rPr lang="vi-VN" sz="4000" b="1" dirty="0">
                <a:solidFill>
                  <a:srgbClr val="FFFF00"/>
                </a:solidFill>
              </a:rPr>
              <a:t>HỌC TẬP SỐ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98881B-9E52-446B-92C9-140C3A5999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7767150"/>
                  </p:ext>
                </p:extLst>
              </p:nvPr>
            </p:nvGraphicFramePr>
            <p:xfrm>
              <a:off x="266700" y="1319740"/>
              <a:ext cx="11442700" cy="43692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4900">
                      <a:extLst>
                        <a:ext uri="{9D8B030D-6E8A-4147-A177-3AD203B41FA5}">
                          <a16:colId xmlns:a16="http://schemas.microsoft.com/office/drawing/2014/main" val="2488973120"/>
                        </a:ext>
                      </a:extLst>
                    </a:gridCol>
                    <a:gridCol w="2298700">
                      <a:extLst>
                        <a:ext uri="{9D8B030D-6E8A-4147-A177-3AD203B41FA5}">
                          <a16:colId xmlns:a16="http://schemas.microsoft.com/office/drawing/2014/main" val="3762384719"/>
                        </a:ext>
                      </a:extLst>
                    </a:gridCol>
                    <a:gridCol w="2070100">
                      <a:extLst>
                        <a:ext uri="{9D8B030D-6E8A-4147-A177-3AD203B41FA5}">
                          <a16:colId xmlns:a16="http://schemas.microsoft.com/office/drawing/2014/main" val="305891162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3373206821"/>
                        </a:ext>
                      </a:extLst>
                    </a:gridCol>
                    <a:gridCol w="2590800">
                      <a:extLst>
                        <a:ext uri="{9D8B030D-6E8A-4147-A177-3AD203B41FA5}">
                          <a16:colId xmlns:a16="http://schemas.microsoft.com/office/drawing/2014/main" val="3336448521"/>
                        </a:ext>
                      </a:extLst>
                    </a:gridCol>
                  </a:tblGrid>
                  <a:tr h="1601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Bán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kính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Độ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dài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Số đo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cung tròn</a:t>
                          </a: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1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 </a:t>
                          </a:r>
                          <a:r>
                            <a:rPr lang="vi-VN" sz="3200" b="1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quạt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cung</a:t>
                          </a: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526482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8321714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10,5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47046653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443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98881B-9E52-446B-92C9-140C3A5999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7767150"/>
                  </p:ext>
                </p:extLst>
              </p:nvPr>
            </p:nvGraphicFramePr>
            <p:xfrm>
              <a:off x="266700" y="1319740"/>
              <a:ext cx="11442700" cy="43692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4900">
                      <a:extLst>
                        <a:ext uri="{9D8B030D-6E8A-4147-A177-3AD203B41FA5}">
                          <a16:colId xmlns:a16="http://schemas.microsoft.com/office/drawing/2014/main" val="2488973120"/>
                        </a:ext>
                      </a:extLst>
                    </a:gridCol>
                    <a:gridCol w="2298700">
                      <a:extLst>
                        <a:ext uri="{9D8B030D-6E8A-4147-A177-3AD203B41FA5}">
                          <a16:colId xmlns:a16="http://schemas.microsoft.com/office/drawing/2014/main" val="3762384719"/>
                        </a:ext>
                      </a:extLst>
                    </a:gridCol>
                    <a:gridCol w="2070100">
                      <a:extLst>
                        <a:ext uri="{9D8B030D-6E8A-4147-A177-3AD203B41FA5}">
                          <a16:colId xmlns:a16="http://schemas.microsoft.com/office/drawing/2014/main" val="305891162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3373206821"/>
                        </a:ext>
                      </a:extLst>
                    </a:gridCol>
                    <a:gridCol w="2590800">
                      <a:extLst>
                        <a:ext uri="{9D8B030D-6E8A-4147-A177-3AD203B41FA5}">
                          <a16:colId xmlns:a16="http://schemas.microsoft.com/office/drawing/2014/main" val="3336448521"/>
                        </a:ext>
                      </a:extLst>
                    </a:gridCol>
                  </a:tblGrid>
                  <a:tr h="1601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Bán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kính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Độ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dài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0231" t="-5703" r="-123988" b="-1741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2118" t="-5703" r="-941" b="-1741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4526482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231" t="-182895" r="-123988" b="-2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8321714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2118" t="-284768" r="-941" b="-1026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7046653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882" t="-382237" r="-227941" b="-1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2118" t="-382237" r="-941" b="-1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4438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3410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DF627C-B985-4717-9779-9DAD5A1A3750}"/>
              </a:ext>
            </a:extLst>
          </p:cNvPr>
          <p:cNvSpPr txBox="1">
            <a:spLocks/>
          </p:cNvSpPr>
          <p:nvPr/>
        </p:nvSpPr>
        <p:spPr>
          <a:xfrm>
            <a:off x="2257425" y="380999"/>
            <a:ext cx="7877175" cy="457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FFFF00"/>
                </a:solidFill>
              </a:rPr>
              <a:t>ĐÁP ÁN PHIẾU HỌC TẬP SỐ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Bảng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98881B-9E52-446B-92C9-140C3A5999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3530886"/>
                  </p:ext>
                </p:extLst>
              </p:nvPr>
            </p:nvGraphicFramePr>
            <p:xfrm>
              <a:off x="266700" y="1319740"/>
              <a:ext cx="11442700" cy="43692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4900">
                      <a:extLst>
                        <a:ext uri="{9D8B030D-6E8A-4147-A177-3AD203B41FA5}">
                          <a16:colId xmlns:a16="http://schemas.microsoft.com/office/drawing/2014/main" val="2488973120"/>
                        </a:ext>
                      </a:extLst>
                    </a:gridCol>
                    <a:gridCol w="2298700">
                      <a:extLst>
                        <a:ext uri="{9D8B030D-6E8A-4147-A177-3AD203B41FA5}">
                          <a16:colId xmlns:a16="http://schemas.microsoft.com/office/drawing/2014/main" val="3762384719"/>
                        </a:ext>
                      </a:extLst>
                    </a:gridCol>
                    <a:gridCol w="2070100">
                      <a:extLst>
                        <a:ext uri="{9D8B030D-6E8A-4147-A177-3AD203B41FA5}">
                          <a16:colId xmlns:a16="http://schemas.microsoft.com/office/drawing/2014/main" val="305891162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3373206821"/>
                        </a:ext>
                      </a:extLst>
                    </a:gridCol>
                    <a:gridCol w="2590800">
                      <a:extLst>
                        <a:ext uri="{9D8B030D-6E8A-4147-A177-3AD203B41FA5}">
                          <a16:colId xmlns:a16="http://schemas.microsoft.com/office/drawing/2014/main" val="3336448521"/>
                        </a:ext>
                      </a:extLst>
                    </a:gridCol>
                  </a:tblGrid>
                  <a:tr h="1601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Bán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kính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Độ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dài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Số đo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cung tròn</a:t>
                          </a: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1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 </a:t>
                          </a:r>
                          <a:r>
                            <a:rPr lang="vi-VN" sz="3200" b="1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2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quạt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r>
                            <a:rPr lang="vi-VN" sz="32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cung</a:t>
                          </a:r>
                          <a:r>
                            <a:rPr lang="en-US" sz="3200" b="1" baseline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526482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1,91cm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11,46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1,43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8321714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12,57cm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12,57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0°</m:t>
                              </m:r>
                            </m:oMath>
                          </a14:m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10,5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47046653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3,57cm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22,42cm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0°</m:t>
                              </m:r>
                            </m:oMath>
                          </a14:m>
                          <a:endParaRPr lang="vi-VN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i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32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  <m:r>
                                <m:rPr>
                                  <m:nor/>
                                </m:rPr>
                                <a:rPr lang="en-US" sz="3200" baseline="3000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vi-VN" sz="3200" b="0" i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4438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Bảng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98881B-9E52-446B-92C9-140C3A5999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3530886"/>
                  </p:ext>
                </p:extLst>
              </p:nvPr>
            </p:nvGraphicFramePr>
            <p:xfrm>
              <a:off x="266700" y="1319740"/>
              <a:ext cx="11442700" cy="436920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74900">
                      <a:extLst>
                        <a:ext uri="{9D8B030D-6E8A-4147-A177-3AD203B41FA5}">
                          <a16:colId xmlns:a16="http://schemas.microsoft.com/office/drawing/2014/main" val="2488973120"/>
                        </a:ext>
                      </a:extLst>
                    </a:gridCol>
                    <a:gridCol w="2298700">
                      <a:extLst>
                        <a:ext uri="{9D8B030D-6E8A-4147-A177-3AD203B41FA5}">
                          <a16:colId xmlns:a16="http://schemas.microsoft.com/office/drawing/2014/main" val="3762384719"/>
                        </a:ext>
                      </a:extLst>
                    </a:gridCol>
                    <a:gridCol w="2070100">
                      <a:extLst>
                        <a:ext uri="{9D8B030D-6E8A-4147-A177-3AD203B41FA5}">
                          <a16:colId xmlns:a16="http://schemas.microsoft.com/office/drawing/2014/main" val="305891162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3373206821"/>
                        </a:ext>
                      </a:extLst>
                    </a:gridCol>
                    <a:gridCol w="2590800">
                      <a:extLst>
                        <a:ext uri="{9D8B030D-6E8A-4147-A177-3AD203B41FA5}">
                          <a16:colId xmlns:a16="http://schemas.microsoft.com/office/drawing/2014/main" val="3336448521"/>
                        </a:ext>
                      </a:extLst>
                    </a:gridCol>
                  </a:tblGrid>
                  <a:tr h="1601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Bán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kính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Độ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dài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đường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Diện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tích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hình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tròn</a:t>
                          </a:r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0231" t="-5703" r="-123988" b="-1741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42118" t="-5703" r="-941" b="-1741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4526482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1,91cm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882" t="-182895" r="-227941" b="-2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231" t="-182895" r="-123988" b="-2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2118" t="-182895" r="-941" b="-2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8321714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12,57cm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882" t="-284768" r="-227941" b="-102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231" t="-284768" r="-123988" b="-102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2118" t="-284768" r="-941" b="-1026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7046653"/>
                      </a:ext>
                    </a:extLst>
                  </a:tr>
                  <a:tr h="9226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3,57cm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22,42cm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882" t="-382237" r="-227941" b="-1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231" t="-382237" r="-123988" b="-1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2118" t="-382237" r="-941" b="-19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4438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54500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37480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khuyên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A87334-29A0-8386-F7C5-06C1CD18AFA5}"/>
              </a:ext>
            </a:extLst>
          </p:cNvPr>
          <p:cNvSpPr txBox="1">
            <a:spLocks/>
          </p:cNvSpPr>
          <p:nvPr/>
        </p:nvSpPr>
        <p:spPr>
          <a:xfrm>
            <a:off x="540853" y="297690"/>
            <a:ext cx="11110293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 DIỆN TÍCH HÌNH QUẠT TRÒN,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HÌNH VÀNH KHUYÊN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55AC87-8152-4AEA-93BA-694C1D1C0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19685"/>
            <a:ext cx="9144000" cy="7445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ECBCC0-78B5-41F5-98D7-6DF768347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299" y="906461"/>
            <a:ext cx="7537720" cy="5789614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16cm. Bia đ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4cm, 8cm, 12cm, 16cm.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16cm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18cm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hai.</a:t>
            </a:r>
          </a:p>
        </p:txBody>
      </p:sp>
      <p:pic>
        <p:nvPicPr>
          <p:cNvPr id="15" name="Hình ảnh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E9F046-3D1E-42E6-8303-29E8DF61F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7748" r="92010">
                        <a14:foregroundMark x1="20581" y1="39474" x2="29298" y2="66667"/>
                        <a14:foregroundMark x1="41889" y1="22368" x2="42615" y2="28509"/>
                        <a14:foregroundMark x1="9201" y1="27632" x2="10412" y2="31579"/>
                        <a14:foregroundMark x1="7990" y1="75000" x2="11138" y2="81579"/>
                        <a14:foregroundMark x1="42131" y1="75000" x2="42857" y2="65789"/>
                        <a14:foregroundMark x1="86925" y1="74561" x2="92010" y2="59211"/>
                        <a14:foregroundMark x1="89831" y1="20175" x2="89831" y2="20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53" y="3782854"/>
            <a:ext cx="4113547" cy="2270916"/>
          </a:xfrm>
          <a:prstGeom prst="rect">
            <a:avLst/>
          </a:prstGeom>
        </p:spPr>
      </p:pic>
      <p:pic>
        <p:nvPicPr>
          <p:cNvPr id="4" name="Hình ảnh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CA6E3D-88DB-C176-991B-79B95834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1" b="94758" l="9662" r="89372">
                        <a14:foregroundMark x1="25604" y1="78629" x2="22222" y2="82258"/>
                        <a14:foregroundMark x1="16908" y1="91935" x2="16425" y2="95161"/>
                        <a14:foregroundMark x1="29469" y1="70565" x2="29469" y2="75806"/>
                        <a14:foregroundMark x1="49275" y1="75806" x2="47826" y2="86290"/>
                        <a14:foregroundMark x1="69565" y1="73387" x2="76329" y2="83871"/>
                        <a14:foregroundMark x1="84058" y1="8871" x2="82380" y2="11271"/>
                        <a14:foregroundMark x1="29952" y1="70968" x2="29469" y2="72984"/>
                        <a14:foregroundMark x1="64947" y1="26303" x2="62802" y2="30242"/>
                        <a14:foregroundMark x1="72464" y1="19355" x2="75362" y2="18548"/>
                        <a14:backgroundMark x1="74544" y1="19841" x2="83575" y2="30645"/>
                        <a14:backgroundMark x1="69082" y1="13306" x2="73185" y2="18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87" y="804230"/>
            <a:ext cx="2107713" cy="25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27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êu đề phụ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D534D3-3026-4128-9B29-696217E8A0BB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11174" y="2384229"/>
                <a:ext cx="10783852" cy="365710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vi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vi-V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vi-VN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4 . 4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50,2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d>
                      <m:dPr>
                        <m:ctrlPr>
                          <a:rPr lang="vi-V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150,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xanh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nhạt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_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251,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33 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xanh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đậm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nor/>
                      </m:rPr>
                      <a:rPr lang="en-US" sz="2800" baseline="30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vi-VN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51,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86 </m:t>
                    </m:r>
                    <m:d>
                      <m:d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iêu đề phụ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D534D3-3026-4128-9B29-696217E8A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11174" y="2384229"/>
                <a:ext cx="10783852" cy="3657106"/>
              </a:xfrm>
              <a:blipFill>
                <a:blip r:embed="rId4"/>
                <a:stretch>
                  <a:fillRect l="-1187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CCF448-0F86-48D0-B828-61669062B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1" b="94758" l="9662" r="89372">
                        <a14:foregroundMark x1="25604" y1="78629" x2="22222" y2="82258"/>
                        <a14:foregroundMark x1="16908" y1="91935" x2="16425" y2="95161"/>
                        <a14:foregroundMark x1="29469" y1="70565" x2="29469" y2="75806"/>
                        <a14:foregroundMark x1="49275" y1="75806" x2="47826" y2="86290"/>
                        <a14:foregroundMark x1="69565" y1="73387" x2="76329" y2="83871"/>
                        <a14:foregroundMark x1="84058" y1="8871" x2="82380" y2="11271"/>
                        <a14:foregroundMark x1="29952" y1="70968" x2="29469" y2="72984"/>
                        <a14:foregroundMark x1="64947" y1="26303" x2="62802" y2="30242"/>
                        <a14:foregroundMark x1="72464" y1="19355" x2="75362" y2="18548"/>
                        <a14:backgroundMark x1="74544" y1="19841" x2="83575" y2="30645"/>
                        <a14:backgroundMark x1="69082" y1="13306" x2="73185" y2="18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64" y="2286000"/>
            <a:ext cx="3134495" cy="3755335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6B5EA3-C59E-F9D3-6D6C-9D424D971AA6}"/>
              </a:ext>
            </a:extLst>
          </p:cNvPr>
          <p:cNvSpPr txBox="1"/>
          <p:nvPr/>
        </p:nvSpPr>
        <p:spPr>
          <a:xfrm>
            <a:off x="627026" y="330277"/>
            <a:ext cx="10783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sau, bia bắn cung  có dạng hình tròn bán kính 20cm. Bia đ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chia thành năm phần bởi bốn đường tròn có bán kính lần lượt là 4cm, 8cm, 12cm, 16cm</a:t>
            </a:r>
            <a:r>
              <a:rPr lang="vi-VN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phần được sơn phủ một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màu khác nhau. Tính diện tích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phần.</a:t>
            </a: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6078B1-FB57-A522-B694-A9E9F8F5F9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92" y="5016736"/>
            <a:ext cx="1561730" cy="1561730"/>
          </a:xfrm>
          <a:prstGeom prst="rect">
            <a:avLst/>
          </a:prstGeom>
        </p:spPr>
      </p:pic>
      <p:pic>
        <p:nvPicPr>
          <p:cNvPr id="9" name="5p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7F421A-3980-FE84-9771-1E818FA46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6144" y="5709496"/>
            <a:ext cx="1237259" cy="877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2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6" y="3716794"/>
            <a:ext cx="10958403" cy="1962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ôn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thuyết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trong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 123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 DIỆN TÍCH HÌNH QUẠT TRÒN, DIỆN TÍCH HÌNH VÀNH KHUYÊN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6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>
            <a:off x="6096000" y="3229620"/>
            <a:ext cx="3835400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3366778" y="4630775"/>
            <a:ext cx="269276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5986136" y="14595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66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2" y="2637649"/>
            <a:ext cx="41147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5114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2851424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02294D-9FEC-8829-C2CA-08FCAB3C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76" y="218396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 DIỆN TÍCH HÌNH QUẠT TRÒN, DIỆN TÍCH HÌNH VÀNH KHUYÊN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710744" y="2274598"/>
            <a:ext cx="2530614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MỞ ĐẦU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2710743" y="3135940"/>
            <a:ext cx="298781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2617976" y="3342390"/>
            <a:ext cx="3478024" cy="5632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 Phiếu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</a:rPr>
              <a:t> 1.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3B3DC1-5AAC-A708-F620-75F4D238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3" y="2976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ĐỘ DÀI CUNG TRÒN, DIỆN TÍCH HÌNH QUẠT TRÒN, DIỆN TÍCH HÌNH VÀNH KHUYÊN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27EFCA-BA86-4F68-A4AC-9B338C0B4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236641"/>
            <a:ext cx="9677400" cy="457201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 SỐ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A2E62B-5B9A-481F-9524-C5A7FF9D8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80956"/>
                  </p:ext>
                </p:extLst>
              </p:nvPr>
            </p:nvGraphicFramePr>
            <p:xfrm>
              <a:off x="315911" y="885540"/>
              <a:ext cx="11609389" cy="5667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85289">
                      <a:extLst>
                        <a:ext uri="{9D8B030D-6E8A-4147-A177-3AD203B41FA5}">
                          <a16:colId xmlns:a16="http://schemas.microsoft.com/office/drawing/2014/main" val="4236642258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3188713586"/>
                        </a:ext>
                      </a:extLst>
                    </a:gridCol>
                  </a:tblGrid>
                  <a:tr h="1717473">
                    <a:tc>
                      <a:txBody>
                        <a:bodyPr/>
                        <a:lstStyle/>
                        <a:p>
                          <a:pPr marL="514350" indent="-514350" algn="just">
                            <a:lnSpc>
                              <a:spcPct val="150000"/>
                            </a:lnSpc>
                            <a:buAutoNum type="arabicParenR"/>
                          </a:pPr>
                          <a:r>
                            <a:rPr lang="en-US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</a:t>
                          </a:r>
                          <a:r>
                            <a:rPr lang="vi-VN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ộ </a:t>
                          </a:r>
                          <a:r>
                            <a:rPr lang="vi-VN" sz="2800" b="1" i="0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dài</a:t>
                          </a:r>
                          <a:r>
                            <a:rPr lang="vi-VN" sz="2800" b="1" i="0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cung </a:t>
                          </a:r>
                          <a:r>
                            <a:rPr lang="vi-VN" sz="2800" b="1" i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0" i="0" baseline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 tròn bán kính </a:t>
                          </a:r>
                          <a:r>
                            <a:rPr lang="vi-VN" sz="2800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2800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 </a:t>
                          </a:r>
                          <a:r>
                            <a:rPr lang="vi-VN" sz="2800" b="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28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là:</a:t>
                          </a:r>
                          <a:endParaRPr lang="en-US" sz="2800" b="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 algn="ctr">
                            <a:lnSpc>
                              <a:spcPct val="150000"/>
                            </a:lnSpc>
                            <a:buNone/>
                          </a:pPr>
                          <a:r>
                            <a:rPr lang="vi-VN" sz="2800" b="0" i="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i="1" baseline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.............................</a:t>
                          </a:r>
                          <a:r>
                            <a:rPr lang="en-US" sz="2800" b="1" i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vi-VN" sz="2800" b="1" i="0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450301"/>
                      </a:ext>
                    </a:extLst>
                  </a:tr>
                  <a:tr h="171747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2) 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quạt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bán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kính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R, 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cung </a:t>
                          </a:r>
                          <a:r>
                            <a:rPr lang="vi-VN" sz="2800" i="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là:</a:t>
                          </a:r>
                          <a:endPara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2800" b="0" i="0" baseline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i="1" kern="1200" baseline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.............................</a:t>
                          </a:r>
                          <a:r>
                            <a:rPr lang="en-US" sz="2800" b="1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vi-VN" sz="2800" b="1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3259262"/>
                      </a:ext>
                    </a:extLst>
                  </a:tr>
                  <a:tr h="223271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tích h</a:t>
                          </a:r>
                          <a:r>
                            <a:rPr lang="vi-VN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ình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vành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khuyên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bởi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hai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u="none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&gt; r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2800" b="1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………………….</a:t>
                          </a:r>
                          <a:endParaRPr lang="vi-VN" sz="2800" b="1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34658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A2E62B-5B9A-481F-9524-C5A7FF9D8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80956"/>
                  </p:ext>
                </p:extLst>
              </p:nvPr>
            </p:nvGraphicFramePr>
            <p:xfrm>
              <a:off x="315911" y="885540"/>
              <a:ext cx="11609389" cy="5667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85289">
                      <a:extLst>
                        <a:ext uri="{9D8B030D-6E8A-4147-A177-3AD203B41FA5}">
                          <a16:colId xmlns:a16="http://schemas.microsoft.com/office/drawing/2014/main" val="4236642258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3188713586"/>
                        </a:ext>
                      </a:extLst>
                    </a:gridCol>
                  </a:tblGrid>
                  <a:tr h="17174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" t="-355" r="-25328" b="-230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450301"/>
                      </a:ext>
                    </a:extLst>
                  </a:tr>
                  <a:tr h="17174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" t="-100355" r="-25328" b="-130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3259262"/>
                      </a:ext>
                    </a:extLst>
                  </a:tr>
                  <a:tr h="223271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tích h</a:t>
                          </a:r>
                          <a:r>
                            <a:rPr lang="vi-VN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ình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vành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khuyên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bởi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hai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u="none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&gt; r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sz="2800" b="1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………………….</a:t>
                          </a:r>
                          <a:endParaRPr lang="vi-VN" sz="2800" b="1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346588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699042-6F8E-F5BB-38BC-0BA152A95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373" y="885540"/>
            <a:ext cx="1889701" cy="1621396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E1583C-BA6A-16A8-CB3C-E63E44C6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802" y="2698634"/>
            <a:ext cx="1889701" cy="163551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C58586-2D02-319C-2175-4809E221D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358" y="4428811"/>
            <a:ext cx="2029730" cy="20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27EFCA-BA86-4F68-A4AC-9B338C0B4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236641"/>
            <a:ext cx="9677400" cy="457201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 SỐ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Bảng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A2E62B-5B9A-481F-9524-C5A7FF9D8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6927606"/>
                  </p:ext>
                </p:extLst>
              </p:nvPr>
            </p:nvGraphicFramePr>
            <p:xfrm>
              <a:off x="315911" y="885540"/>
              <a:ext cx="11609389" cy="5667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85289">
                      <a:extLst>
                        <a:ext uri="{9D8B030D-6E8A-4147-A177-3AD203B41FA5}">
                          <a16:colId xmlns:a16="http://schemas.microsoft.com/office/drawing/2014/main" val="4236642258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3188713586"/>
                        </a:ext>
                      </a:extLst>
                    </a:gridCol>
                  </a:tblGrid>
                  <a:tr h="1717473">
                    <a:tc>
                      <a:txBody>
                        <a:bodyPr/>
                        <a:lstStyle/>
                        <a:p>
                          <a:pPr marL="514350" indent="-514350" algn="just">
                            <a:lnSpc>
                              <a:spcPct val="150000"/>
                            </a:lnSpc>
                            <a:buAutoNum type="arabicParenR"/>
                          </a:pPr>
                          <a:r>
                            <a:rPr lang="en-US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</a:t>
                          </a:r>
                          <a:r>
                            <a:rPr lang="vi-VN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ộ </a:t>
                          </a:r>
                          <a:r>
                            <a:rPr lang="vi-VN" sz="2800" b="1" i="0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dài</a:t>
                          </a:r>
                          <a:r>
                            <a:rPr lang="vi-VN" sz="2800" b="1" i="0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cung </a:t>
                          </a:r>
                          <a:r>
                            <a:rPr lang="vi-VN" sz="2800" b="1" i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b="1" i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0" i="0" baseline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 tròn bán kính </a:t>
                          </a:r>
                          <a:r>
                            <a:rPr lang="vi-VN" sz="2800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2800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 </a:t>
                          </a:r>
                          <a:r>
                            <a:rPr lang="vi-VN" sz="2800" b="0" i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28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là:</a:t>
                          </a:r>
                          <a:endParaRPr lang="en-US" sz="2800" b="0" i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 algn="ctr">
                            <a:lnSpc>
                              <a:spcPct val="150000"/>
                            </a:lnSpc>
                            <a:buNone/>
                          </a:pPr>
                          <a:r>
                            <a:rPr lang="vi-VN" sz="2800" b="0" i="0" baseline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i="1" baseline="0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r>
                            <a:rPr lang="vi-VN" sz="2800" b="1" i="0" baseline="0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vi-VN" sz="2800" b="1" i="1" baseline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vi-VN" sz="2800" b="1" i="1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πRn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vi-VN" sz="2800" b="1" i="0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i="0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vi-VN" sz="2800" b="1" i="0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450301"/>
                      </a:ext>
                    </a:extLst>
                  </a:tr>
                  <a:tr h="171747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2) 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quạt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bán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kính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R, 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cung </a:t>
                          </a:r>
                          <a:r>
                            <a:rPr lang="vi-VN" sz="2800" i="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có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vi-VN" sz="28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là:</a:t>
                          </a:r>
                          <a:endParaRPr lang="en-US" sz="2800" b="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vi-VN" sz="2800" b="0" i="0" baseline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b="1" i="1" kern="1200" baseline="0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vi-VN" sz="2800" b="1" i="0" kern="1200" baseline="0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vi-VN" sz="2800" b="1" i="1" baseline="0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l-GR" sz="2800" b="1" i="1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π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1" i="1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R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1" baseline="3000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nor/>
                                    </m:rPr>
                                    <a:rPr lang="vi-VN" sz="2800" b="1" i="1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vi-VN" sz="2800" b="1" i="0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  <m:r>
                                    <m:rPr>
                                      <m:nor/>
                                    </m:rPr>
                                    <a:rPr lang="vi-VN" sz="2800" b="1" i="0" baseline="0" smtClean="0">
                                      <a:solidFill>
                                        <a:srgbClr val="FFC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vi-VN" sz="2800" b="1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3259262"/>
                      </a:ext>
                    </a:extLst>
                  </a:tr>
                  <a:tr h="223271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Diện tích h</a:t>
                          </a:r>
                          <a:r>
                            <a:rPr lang="vi-VN" sz="2800" b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ình </a:t>
                          </a:r>
                          <a:r>
                            <a:rPr lang="vi-VN" sz="2800" b="1" dirty="0" err="1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vành</a:t>
                          </a:r>
                          <a:r>
                            <a:rPr lang="vi-VN" sz="2800" b="1" dirty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khuyên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hạn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bởi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hai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(O; r) 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vi-VN" sz="2800" dirty="0" err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với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 i="1" u="none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 &gt; r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 </a:t>
                          </a:r>
                          <a:r>
                            <a:rPr lang="en-US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vi-VN" sz="28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vi-VN" sz="28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vi-VN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b="1" i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b="1" i="1" dirty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1" i="1" dirty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b="1" i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π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  <m:r>
                                <m:rPr>
                                  <m:nor/>
                                </m:rPr>
                                <a:rPr lang="en-US" sz="2800" b="1" baseline="3000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2800" b="1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  <m:r>
                                <m:rPr>
                                  <m:nor/>
                                </m:rPr>
                                <a:rPr lang="en-US" sz="2800" b="1" baseline="30000" smtClean="0">
                                  <a:solidFill>
                                    <a:srgbClr val="FFC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2800" b="1" dirty="0">
                              <a:solidFill>
                                <a:srgbClr val="FFC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).</a:t>
                          </a:r>
                          <a:endParaRPr lang="vi-VN" sz="2800" b="1" dirty="0">
                            <a:solidFill>
                              <a:srgbClr val="FFC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34658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Bảng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A2E62B-5B9A-481F-9524-C5A7FF9D8F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6927606"/>
                  </p:ext>
                </p:extLst>
              </p:nvPr>
            </p:nvGraphicFramePr>
            <p:xfrm>
              <a:off x="315911" y="885540"/>
              <a:ext cx="11609389" cy="56676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85289">
                      <a:extLst>
                        <a:ext uri="{9D8B030D-6E8A-4147-A177-3AD203B41FA5}">
                          <a16:colId xmlns:a16="http://schemas.microsoft.com/office/drawing/2014/main" val="4236642258"/>
                        </a:ext>
                      </a:extLst>
                    </a:gridCol>
                    <a:gridCol w="2324100">
                      <a:extLst>
                        <a:ext uri="{9D8B030D-6E8A-4147-A177-3AD203B41FA5}">
                          <a16:colId xmlns:a16="http://schemas.microsoft.com/office/drawing/2014/main" val="3188713586"/>
                        </a:ext>
                      </a:extLst>
                    </a:gridCol>
                  </a:tblGrid>
                  <a:tr h="17174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" t="-355" r="-25328" b="-230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27450301"/>
                      </a:ext>
                    </a:extLst>
                  </a:tr>
                  <a:tr h="17174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" t="-100355" r="-25328" b="-1308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3259262"/>
                      </a:ext>
                    </a:extLst>
                  </a:tr>
                  <a:tr h="2232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6" t="-154372" r="-25328" b="-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346588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699042-6F8E-F5BB-38BC-0BA152A95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373" y="885540"/>
            <a:ext cx="1889701" cy="1621396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E1583C-BA6A-16A8-CB3C-E63E44C6B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802" y="2698634"/>
            <a:ext cx="1889701" cy="1635519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C58586-2D02-319C-2175-4809E221D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358" y="4428811"/>
            <a:ext cx="2029730" cy="20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5535</TotalTime>
  <Words>1236</Words>
  <Application>Microsoft Office PowerPoint</Application>
  <PresentationFormat>Widescreen</PresentationFormat>
  <Paragraphs>243</Paragraphs>
  <Slides>26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Cambria Math</vt:lpstr>
      <vt:lpstr>Tahoma</vt:lpstr>
      <vt:lpstr>Times New Roman</vt:lpstr>
      <vt:lpstr>1_Office Theme</vt:lpstr>
      <vt:lpstr>Equation</vt:lpstr>
      <vt:lpstr>A. THIẾT BỊ DẠY HỌC VÀ HỌC LIỆU</vt:lpstr>
      <vt:lpstr>B. CHÚ THÍCH</vt:lpstr>
      <vt:lpstr>BÀI 5. ĐỘ DÀI CUNG TRÒN, DIỆN TÍCH HÌNH QUẠT TRÒN, DIỆN TÍCH HÌNH VÀNH KHUYÊN</vt:lpstr>
      <vt:lpstr>PowerPoint Presentation</vt:lpstr>
      <vt:lpstr>BÀI 5. ĐỘ DÀI CUNG TRÒN, DIỆN TÍCH HÌNH QUẠT TRÒN, DIỆN TÍCH HÌNH VÀNH KHUYÊN</vt:lpstr>
      <vt:lpstr>PowerPoint Presentation</vt:lpstr>
      <vt:lpstr>BÀI 5. ĐỘ DÀI CUNG TRÒN, DIỆN TÍCH HÌNH QUẠT TRÒN, DIỆN TÍCH HÌNH VÀNH KHUYÊN</vt:lpstr>
      <vt:lpstr>ĐÁP ÁN PHIẾU HỌC TẬP SỐ 1</vt:lpstr>
      <vt:lpstr>ĐÁP ÁN PHIẾU HỌC TẬP SỐ 1</vt:lpstr>
      <vt:lpstr> LUYỆN TẬP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PHIẾU HỌC TẬP SỐ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Nguyễn Thị Kim Tuyến</cp:lastModifiedBy>
  <cp:revision>469</cp:revision>
  <dcterms:created xsi:type="dcterms:W3CDTF">2022-08-03T11:07:12Z</dcterms:created>
  <dcterms:modified xsi:type="dcterms:W3CDTF">2026-01-10T16:02:48Z</dcterms:modified>
</cp:coreProperties>
</file>