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</p:sldMasterIdLst>
  <p:notesMasterIdLst>
    <p:notesMasterId r:id="rId37"/>
  </p:notesMasterIdLst>
  <p:sldIdLst>
    <p:sldId id="571" r:id="rId4"/>
    <p:sldId id="258" r:id="rId5"/>
    <p:sldId id="259" r:id="rId6"/>
    <p:sldId id="286" r:id="rId7"/>
    <p:sldId id="287" r:id="rId8"/>
    <p:sldId id="288" r:id="rId9"/>
    <p:sldId id="289" r:id="rId10"/>
    <p:sldId id="290" r:id="rId11"/>
    <p:sldId id="291" r:id="rId12"/>
    <p:sldId id="642" r:id="rId13"/>
    <p:sldId id="573" r:id="rId14"/>
    <p:sldId id="263" r:id="rId15"/>
    <p:sldId id="648" r:id="rId16"/>
    <p:sldId id="264" r:id="rId17"/>
    <p:sldId id="265" r:id="rId18"/>
    <p:sldId id="266" r:id="rId19"/>
    <p:sldId id="644" r:id="rId20"/>
    <p:sldId id="267" r:id="rId21"/>
    <p:sldId id="268" r:id="rId22"/>
    <p:sldId id="269" r:id="rId23"/>
    <p:sldId id="270" r:id="rId24"/>
    <p:sldId id="273" r:id="rId25"/>
    <p:sldId id="645" r:id="rId26"/>
    <p:sldId id="278" r:id="rId27"/>
    <p:sldId id="646" r:id="rId28"/>
    <p:sldId id="274" r:id="rId29"/>
    <p:sldId id="647" r:id="rId30"/>
    <p:sldId id="282" r:id="rId31"/>
    <p:sldId id="579" r:id="rId32"/>
    <p:sldId id="275" r:id="rId33"/>
    <p:sldId id="276" r:id="rId34"/>
    <p:sldId id="382" r:id="rId35"/>
    <p:sldId id="381" r:id="rId3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ế" initials="NT" lastIdx="3" clrIdx="0">
    <p:extLst>
      <p:ext uri="{19B8F6BF-5375-455C-9EA6-DF929625EA0E}">
        <p15:presenceInfo xmlns:p15="http://schemas.microsoft.com/office/powerpoint/2012/main" userId="b6cdb65b3bc78d7b" providerId="Windows Live"/>
      </p:ext>
    </p:extLst>
  </p:cmAuthor>
  <p:cmAuthor id="2" name="Vũ Thị Hiền" initials="VH" lastIdx="1" clrIdx="1">
    <p:extLst>
      <p:ext uri="{19B8F6BF-5375-455C-9EA6-DF929625EA0E}">
        <p15:presenceInfo xmlns:p15="http://schemas.microsoft.com/office/powerpoint/2012/main" userId="S::hien.vt@thcstrunghoa.edu.vn::f0e2df91-3e5d-4b7c-9fa0-e459bfe906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6E6E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7242" autoAdjust="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1DB6D-3B42-489A-ADED-348C98F73EF0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998F3-2EED-4588-AC89-645EC53023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1524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Bấm vào các số 1, 2, 3, 4 sẽ hiện ra câu hỏi tương ứng.</a:t>
            </a:r>
          </a:p>
          <a:p>
            <a:pPr marL="171450" indent="-171450">
              <a:buFontTx/>
              <a:buChar char="-"/>
            </a:pPr>
            <a:r>
              <a:rPr lang="en-US"/>
              <a:t>Bấm vào nút “Quay” thì vòng quay sẽ quay. Sau đó bấm vào vòng quay thì vòng quay dừng lại.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98F3-2EED-4588-AC89-645EC53023C0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1874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98F3-2EED-4588-AC89-645EC53023C0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3045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98F3-2EED-4588-AC89-645EC53023C0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6075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98F3-2EED-4588-AC89-645EC53023C0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609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Ấn Enter hiện ra đáp án.</a:t>
            </a:r>
          </a:p>
          <a:p>
            <a:pPr marL="171450" indent="-171450">
              <a:buFontTx/>
              <a:buChar char="-"/>
            </a:pPr>
            <a:r>
              <a:rPr lang="en-US"/>
              <a:t>Nhấn nút “Quay về” để về màn hình quay nhận thưởng.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98F3-2EED-4588-AC89-645EC53023C0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3220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Ấn Enter hiện ra đáp án.</a:t>
            </a:r>
          </a:p>
          <a:p>
            <a:pPr marL="171450" indent="-171450">
              <a:buFontTx/>
              <a:buChar char="-"/>
            </a:pPr>
            <a:r>
              <a:rPr lang="en-US"/>
              <a:t>Nhấn nút “Quay về” để về màn hình quay nhận thưởng.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98F3-2EED-4588-AC89-645EC53023C0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2743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Ấn Enter hiện ra đáp án.</a:t>
            </a:r>
          </a:p>
          <a:p>
            <a:pPr marL="171450" indent="-171450">
              <a:buFontTx/>
              <a:buChar char="-"/>
            </a:pPr>
            <a:r>
              <a:rPr lang="en-US"/>
              <a:t>Nhấn nút “Quay về” để về màn hình quay nhận thưởng.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98F3-2EED-4588-AC89-645EC53023C0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389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Ấn Enter hiện ra đáp án.</a:t>
            </a:r>
          </a:p>
          <a:p>
            <a:pPr marL="171450" indent="-171450">
              <a:buFontTx/>
              <a:buChar char="-"/>
            </a:pPr>
            <a:r>
              <a:rPr lang="en-US"/>
              <a:t>Nhấn nút “Quay về” để về màn hình quay nhận thưởng.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98F3-2EED-4588-AC89-645EC53023C0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7745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98F3-2EED-4588-AC89-645EC53023C0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5561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98F3-2EED-4588-AC89-645EC53023C0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908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98F3-2EED-4588-AC89-645EC53023C0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9540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998F3-2EED-4588-AC89-645EC53023C0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21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CA8BB-8B16-C939-5A69-48B7E909BA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D4BD4-01A7-DC0E-AE0E-EA05661E7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255F9-9032-E07B-B3B9-B79E82C8C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AB9C-3A77-4EFA-A6A1-E7959D902A11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502BC-56EC-C8BF-89E7-B3B6A57D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AFCE4-CDB5-B517-59F7-267D29095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E63E-7BD4-47FE-BAEF-97FA88F9E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8834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C4C7F-AAEB-9C7A-5CAB-7CE3B819B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82EF3-AC3C-AF43-C79C-C784DD6A8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B0ED9-05B8-9B75-F80C-780A40175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AB9C-3A77-4EFA-A6A1-E7959D902A11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079FC-021B-B43B-0A46-D557E5C7B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AFD16-D399-93A1-FA1B-EA288A85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E63E-7BD4-47FE-BAEF-97FA88F9E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103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B8E24A-733C-2419-8DB0-03252048B7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AA2CA7-1992-69DB-D265-B57139F25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B3FA7-9DEA-E2E0-B855-35FCA6C26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AB9C-3A77-4EFA-A6A1-E7959D902A11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53356-FFC6-B967-34A9-D648EA620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F8D44-34BD-EDCB-FFEC-73B06343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E63E-7BD4-47FE-BAEF-97FA88F9E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7044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4435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4079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094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2400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0488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9073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856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5697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66E74-89F8-5A80-4FB0-0242AFAE7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A332A-C10C-0D27-9B6D-5B698B866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EB51D-D67E-C194-6B5A-B39594FFE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AB9C-3A77-4EFA-A6A1-E7959D902A11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826E0-0C4D-0143-B9F0-070061CCD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0AAAD-6E5B-472A-6BDF-F3B0F6114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E63E-7BD4-47FE-BAEF-97FA88F9E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7299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0525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9955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3742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78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56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746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83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52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94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0F884-0557-17B2-14D1-44C62B902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93F67-3C56-551F-472A-34C1CC9F6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1ACEC-F610-86B1-B196-0E6F50023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AB9C-3A77-4EFA-A6A1-E7959D902A11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78BFF-F7A4-D009-7C8E-4A32D9BF8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DD445-59E4-E66F-9315-821B9AB0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E63E-7BD4-47FE-BAEF-97FA88F9E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0941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68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862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59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34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DC996-63BB-F227-66C3-21934276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23B32-F941-EA6C-F1C4-08785B4C7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AFCFD-6C42-1497-DEC5-9D95ED196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6F64E-DCC8-4297-788B-F2E7B95DE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AB9C-3A77-4EFA-A6A1-E7959D902A11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60582D-5900-A710-A0FC-8906ED73D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B0346-6A29-F8BF-A05B-73C6FA1E6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E63E-7BD4-47FE-BAEF-97FA88F9E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433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4C3BA-8701-FF61-7CAC-7543D5DA4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8301E-FA0B-631E-BD03-540299BB4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65E36F-AB8D-1473-3FC0-B9674731A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7CA760-73FA-D5D3-4EB2-190F759D1E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ECB34F-8846-DE3B-769D-FC00F7FB2E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27E0EB-4307-559C-7D25-FC7AB45F2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AB9C-3A77-4EFA-A6A1-E7959D902A11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FFA6FC-055B-4D09-8319-99F0C640F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7C532C-11B2-C1A3-908E-E4EED38D1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E63E-7BD4-47FE-BAEF-97FA88F9E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393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F4286-BD09-8B76-D442-FC6773AA3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837B9-72BA-F9F4-3234-5E70DBEF7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AB9C-3A77-4EFA-A6A1-E7959D902A11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9482FF-6FFB-29E6-6534-AC97E8580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19E52C-3398-E8B5-F8AF-98EF9AFCF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E63E-7BD4-47FE-BAEF-97FA88F9E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0382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3FA48A-6B46-562D-9DCE-2D876996F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AB9C-3A77-4EFA-A6A1-E7959D902A11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A207A5-3735-521B-50E7-6C7AB454E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10E9F-A9E9-D174-35F2-7B5576B95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E63E-7BD4-47FE-BAEF-97FA88F9E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2568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E3232-63F4-9E64-A93A-F7C36C7EA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8250F-1A5E-E317-B57F-673E4A378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2D228-0907-D677-AA73-13EFD9A41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10345-A117-2C76-5F08-31777A7C3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AB9C-3A77-4EFA-A6A1-E7959D902A11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EF9F1C-F933-F7FF-335C-014A830E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ECFE8-1D42-2060-E4F3-7366141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E63E-7BD4-47FE-BAEF-97FA88F9E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84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6C5B4-4D8C-EF1E-1D64-65737ABA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6192E2-0B92-4E93-DFCD-A5264A0BEB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7AEA1-8DF3-A82D-5703-57493670E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2D34B-1FD9-7A11-742E-293E92624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AB9C-3A77-4EFA-A6A1-E7959D902A11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846E59-4EE7-BC1E-F6FC-2EED43A8A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13DB2-D08E-7903-1E68-019B94F9B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E63E-7BD4-47FE-BAEF-97FA88F9E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386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67A250-79CF-1A0D-AA8C-C9D4A3BA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E5BD8-5C21-7DFF-144D-DC5C0A2E6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64E4A-CAE3-5C3A-E465-A58469746A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1AB9C-3A77-4EFA-A6A1-E7959D902A11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BBAB1-A4DC-BEB0-EC83-1DE36A2AB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84FB5-157C-FA44-1BB2-2E2C5747E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8E63E-7BD4-47FE-BAEF-97FA88F9E6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10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t>10/01/2026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31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2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microsoft.com/office/2007/relationships/hdphoto" Target="../media/hdphoto4.wdp"/><Relationship Id="rId2" Type="http://schemas.openxmlformats.org/officeDocument/2006/relationships/video" Target="../media/media2.mp4"/><Relationship Id="rId16" Type="http://schemas.openxmlformats.org/officeDocument/2006/relationships/image" Target="../media/image46.png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45.png"/><Relationship Id="rId10" Type="http://schemas.openxmlformats.org/officeDocument/2006/relationships/image" Target="../media/image57.png"/><Relationship Id="rId19" Type="http://schemas.openxmlformats.org/officeDocument/2006/relationships/image" Target="../media/image5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6.png"/><Relationship Id="rId1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1.pn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7.png"/><Relationship Id="rId4" Type="http://schemas.openxmlformats.org/officeDocument/2006/relationships/image" Target="../media/image6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8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10" Type="http://schemas.openxmlformats.org/officeDocument/2006/relationships/image" Target="../media/image72.emf"/><Relationship Id="rId4" Type="http://schemas.openxmlformats.org/officeDocument/2006/relationships/image" Target="../media/image68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8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5" Type="http://schemas.openxmlformats.org/officeDocument/2006/relationships/image" Target="../media/image7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7" Type="http://schemas.openxmlformats.org/officeDocument/2006/relationships/image" Target="../media/image82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83.emf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63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83.emf"/><Relationship Id="rId4" Type="http://schemas.openxmlformats.org/officeDocument/2006/relationships/image" Target="../media/image6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79.emf"/><Relationship Id="rId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microsoft.com/office/2007/relationships/hdphoto" Target="../media/hdphoto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1110.png"/><Relationship Id="rId4" Type="http://schemas.openxmlformats.org/officeDocument/2006/relationships/image" Target="../media/image89.svg"/><Relationship Id="rId9" Type="http://schemas.openxmlformats.org/officeDocument/2006/relationships/image" Target="../media/image9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9.gif"/><Relationship Id="rId3" Type="http://schemas.openxmlformats.org/officeDocument/2006/relationships/slideLayout" Target="../slideLayouts/slideLayout13.xml"/><Relationship Id="rId7" Type="http://schemas.openxmlformats.org/officeDocument/2006/relationships/slide" Target="slide5.xml"/><Relationship Id="rId12" Type="http://schemas.openxmlformats.org/officeDocument/2006/relationships/image" Target="../media/image1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11" Type="http://schemas.openxmlformats.org/officeDocument/2006/relationships/image" Target="../media/image17.gif"/><Relationship Id="rId5" Type="http://schemas.openxmlformats.org/officeDocument/2006/relationships/image" Target="../media/image15.png"/><Relationship Id="rId15" Type="http://schemas.openxmlformats.org/officeDocument/2006/relationships/slide" Target="slide9.xml"/><Relationship Id="rId10" Type="http://schemas.openxmlformats.org/officeDocument/2006/relationships/slide" Target="slide8.xml"/><Relationship Id="rId4" Type="http://schemas.openxmlformats.org/officeDocument/2006/relationships/notesSlide" Target="../notesSlides/notesSlide1.xml"/><Relationship Id="rId9" Type="http://schemas.openxmlformats.org/officeDocument/2006/relationships/slide" Target="slide7.xm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gif"/><Relationship Id="rId5" Type="http://schemas.openxmlformats.org/officeDocument/2006/relationships/slide" Target="slide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21.gi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21.gif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21.gif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626957-CBD8-91C3-6597-4769CC513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27C4C-F1F6-DDFB-C4EE-99E45C4A1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922772" y="32142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C1A32-4674-8277-BD7A-4BB6F05E8D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6B0BB8-B2F2-2BF3-150F-5878B69197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6770304" y="2940095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700631" y="3082810"/>
            <a:ext cx="2327672" cy="2327672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9B910C-D3DB-53B0-DD9C-04FA3835DC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D407B-A8AC-08C9-6F47-02A87BD44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6AAD02-B751-B406-D267-474378C247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6430" y="1483302"/>
            <a:ext cx="2176461" cy="1385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74833E-C762-DD91-2784-FA20F15E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" y="294855"/>
            <a:ext cx="3218114" cy="85407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74145" cy="114184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5. ĐỘ DÀI CUNG TRÒN,</a:t>
            </a:r>
            <a:b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QUẠT TRÒN,</a:t>
            </a:r>
            <a:b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VÀNH KHUYÊN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9515" y="3224637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00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0985"/>
            <a:ext cx="12192000" cy="1736746"/>
          </a:xfrm>
        </p:spPr>
        <p:txBody>
          <a:bodyPr>
            <a:noAutofit/>
          </a:bodyPr>
          <a:lstStyle/>
          <a:p>
            <a:pPr algn="ctr" defTabSz="857250">
              <a:lnSpc>
                <a:spcPct val="100000"/>
              </a:lnSpc>
            </a:pPr>
            <a:r>
              <a:rPr lang="en-US" sz="3200" b="1" spc="-224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 5. ĐỘ  DÀI CUNG  TRÒN,  DIỆN TÍCH  HÌNH  QUẠT  TRÒN</a:t>
            </a:r>
            <a:r>
              <a:rPr lang="en-US" sz="3200" b="1" spc="-224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br>
              <a:rPr lang="en-US" sz="3200" b="1" spc="-224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spc="-224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 </a:t>
            </a:r>
            <a:r>
              <a:rPr lang="en-US" sz="3200" b="1" spc="-224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 HÌNH VÀNH  KHUYÊN</a:t>
            </a:r>
          </a:p>
        </p:txBody>
      </p:sp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830" y="1929510"/>
            <a:ext cx="3771900" cy="251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260471" y="2227143"/>
            <a:ext cx="5835529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HÌNH THÀNH KIẾN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THỨC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75630" y="3216351"/>
            <a:ext cx="4709170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1390642" y="3420274"/>
            <a:ext cx="4502158" cy="232940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Độ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tròn.</a:t>
            </a:r>
          </a:p>
          <a:p>
            <a:pPr algn="just">
              <a:buFontTx/>
              <a:buChar char="-"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tròn.</a:t>
            </a:r>
          </a:p>
          <a:p>
            <a:pPr algn="just">
              <a:buFontTx/>
              <a:buChar char="-"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áp dụng.</a:t>
            </a: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5FFE5D-4554-B6B3-4CEB-A0637E6A9387}"/>
              </a:ext>
            </a:extLst>
          </p:cNvPr>
          <p:cNvSpPr txBox="1"/>
          <p:nvPr/>
        </p:nvSpPr>
        <p:spPr>
          <a:xfrm>
            <a:off x="565265" y="1762298"/>
            <a:ext cx="4065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ĐỘ DÀI CUNG TRÒN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C4D4AD-6C89-277A-8659-C16B9A92C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56" y="33244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vi-VN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3D1C23-6308-E2DF-6B40-B15FA8A6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09" y="25552"/>
            <a:ext cx="11453567" cy="1736746"/>
          </a:xfrm>
        </p:spPr>
        <p:txBody>
          <a:bodyPr>
            <a:noAutofit/>
          </a:bodyPr>
          <a:lstStyle/>
          <a:p>
            <a:pPr algn="ctr" defTabSz="857250">
              <a:lnSpc>
                <a:spcPct val="100000"/>
              </a:lnSpc>
            </a:pPr>
            <a:r>
              <a:rPr lang="en-US" sz="3200" b="1" spc="-224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 5. ĐỘ  DÀI CUNG  TRÒN,  DIỆN TÍCH  HÌNH  QUẠT  TRÒN,  DIỆN  TÍCH  HÌNH VÀNH  KHUYÊN</a:t>
            </a:r>
          </a:p>
        </p:txBody>
      </p:sp>
      <p:sp>
        <p:nvSpPr>
          <p:cNvPr id="4" name="AutoShap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803E7C-9A5D-7675-BCAF-552267C59B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D064AE-15BA-19A9-3B2A-7764D025E8E2}"/>
              </a:ext>
            </a:extLst>
          </p:cNvPr>
          <p:cNvGrpSpPr/>
          <p:nvPr/>
        </p:nvGrpSpPr>
        <p:grpSpPr>
          <a:xfrm>
            <a:off x="8505756" y="3867763"/>
            <a:ext cx="2669358" cy="2294769"/>
            <a:chOff x="8142440" y="2414734"/>
            <a:chExt cx="2619375" cy="23717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1532E1-90D4-97F1-EF09-5A788581F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426" b="91968" l="4000" r="95273">
                          <a14:foregroundMark x1="8000" y1="57430" x2="40727" y2="70683"/>
                          <a14:foregroundMark x1="4000" y1="34538" x2="5818" y2="43373"/>
                          <a14:foregroundMark x1="28727" y1="8835" x2="37455" y2="8835"/>
                          <a14:foregroundMark x1="90909" y1="44980" x2="90909" y2="57831"/>
                          <a14:foregroundMark x1="73818" y1="92369" x2="65091" y2="80321"/>
                          <a14:foregroundMark x1="95636" y1="62249" x2="66182" y2="48996"/>
                          <a14:foregroundMark x1="18909" y1="12450" x2="26182" y2="28916"/>
                          <a14:foregroundMark x1="30182" y1="6426" x2="40727" y2="2088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42440" y="2414734"/>
              <a:ext cx="2619375" cy="237172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E3BAA5-CD5D-162E-AD4B-F5E566F54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48017" y="3324449"/>
              <a:ext cx="703672" cy="618568"/>
            </a:xfrm>
            <a:prstGeom prst="rect">
              <a:avLst/>
            </a:prstGeom>
          </p:spPr>
        </p:pic>
      </p:grpSp>
      <p:sp>
        <p:nvSpPr>
          <p:cNvPr id="13" name="Rectangle: Rounded Corners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FD5E7FA-7B0E-CB19-1C57-AE7AEC64D378}"/>
              </a:ext>
            </a:extLst>
          </p:cNvPr>
          <p:cNvSpPr/>
          <p:nvPr/>
        </p:nvSpPr>
        <p:spPr>
          <a:xfrm>
            <a:off x="124009" y="2547696"/>
            <a:ext cx="7648391" cy="616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1. </a:t>
            </a:r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 đo độ dài đường tròn</a:t>
            </a:r>
            <a:endParaRPr lang="vi-VN" sz="2800" b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B8294-3341-F01B-5D64-0EF9C270B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792" l="10000" r="90000">
                        <a14:foregroundMark x1="65833" y1="48125" x2="68125" y2="56458"/>
                        <a14:foregroundMark x1="65806" y1="45756" x2="66875" y2="51458"/>
                        <a14:foregroundMark x1="35625" y1="76667" x2="44167" y2="67708"/>
                        <a14:foregroundMark x1="24792" y1="89375" x2="25833" y2="88125"/>
                        <a14:foregroundMark x1="19167" y1="87292" x2="30833" y2="89167"/>
                        <a14:foregroundMark x1="26042" y1="94792" x2="26042" y2="92292"/>
                        <a14:foregroundMark x1="69375" y1="43958" x2="58125" y2="51458"/>
                        <a14:foregroundMark x1="58125" y1="51458" x2="58125" y2="51458"/>
                        <a14:foregroundMark x1="72292" y1="45000" x2="74167" y2="48542"/>
                        <a14:foregroundMark x1="72500" y1="46667" x2="75625" y2="48542"/>
                        <a14:foregroundMark x1="71875" y1="44167" x2="74167" y2="48333"/>
                        <a14:foregroundMark x1="72708" y1="47292" x2="76667" y2="49792"/>
                        <a14:foregroundMark x1="74375" y1="46042" x2="76667" y2="49167"/>
                        <a14:foregroundMark x1="65625" y1="43154" x2="65625" y2="46667"/>
                        <a14:foregroundMark x1="68150" y1="42073" x2="77292" y2="54792"/>
                        <a14:foregroundMark x1="66414" y1="44800" x2="72292" y2="54792"/>
                        <a14:foregroundMark x1="67292" y1="46667" x2="68542" y2="58958"/>
                        <a14:foregroundMark x1="64902" y1="45942" x2="69792" y2="60000"/>
                        <a14:backgroundMark x1="15625" y1="21042" x2="40625" y2="21875"/>
                        <a14:backgroundMark x1="40625" y1="21875" x2="72500" y2="19792"/>
                        <a14:backgroundMark x1="65833" y1="41458" x2="68542" y2="41458"/>
                        <a14:backgroundMark x1="65000" y1="40208" x2="67500" y2="40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39445" r="18055" b="2222"/>
          <a:stretch/>
        </p:blipFill>
        <p:spPr bwMode="auto">
          <a:xfrm>
            <a:off x="8849187" y="1879601"/>
            <a:ext cx="2345467" cy="205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C22DE9-7B34-2A7B-D849-02973691E7B0}"/>
              </a:ext>
            </a:extLst>
          </p:cNvPr>
          <p:cNvSpPr txBox="1"/>
          <p:nvPr/>
        </p:nvSpPr>
        <p:spPr>
          <a:xfrm>
            <a:off x="565265" y="3122288"/>
            <a:ext cx="7499235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200"/>
              </a:spcBef>
              <a:buFontTx/>
              <a:buChar char="-"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 dụng những tấm bìa hình tròn đã cắt sẵn có ghi số đo bán kính.</a:t>
            </a:r>
          </a:p>
          <a:p>
            <a:pPr marL="457200" indent="-457200" algn="just">
              <a:spcBef>
                <a:spcPts val="1200"/>
              </a:spcBef>
              <a:buFontTx/>
              <a:buChar char="-"/>
            </a:pPr>
            <a:r>
              <a:rPr lang="en-US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 sợi dây vải theo đường viền của tấm bìa để đo độ dài đường tròn có bán kính tương ứng.</a:t>
            </a:r>
          </a:p>
          <a:p>
            <a:pPr marL="457200" indent="-457200" algn="just">
              <a:spcBef>
                <a:spcPts val="1200"/>
              </a:spcBef>
              <a:buFontTx/>
              <a:buChar char="-"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 tính tỉ số độ dài mỗi đường tròn với đường kính của nó và nhận xét.</a:t>
            </a:r>
            <a:endParaRPr lang="vi-VN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36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5FFE5D-4554-B6B3-4CEB-A0637E6A9387}"/>
              </a:ext>
            </a:extLst>
          </p:cNvPr>
          <p:cNvSpPr txBox="1"/>
          <p:nvPr/>
        </p:nvSpPr>
        <p:spPr>
          <a:xfrm>
            <a:off x="565265" y="1762298"/>
            <a:ext cx="4065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ĐỘ DÀI CUNG TRÒN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C4D4AD-6C89-277A-8659-C16B9A92C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56" y="33244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vi-VN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F5FF78-0974-D19E-CD9A-C39FE196460F}"/>
                  </a:ext>
                </a:extLst>
              </p:cNvPr>
              <p:cNvSpPr txBox="1"/>
              <p:nvPr/>
            </p:nvSpPr>
            <p:spPr>
              <a:xfrm>
                <a:off x="625616" y="2458198"/>
                <a:ext cx="7349984" cy="3982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just">
                  <a:lnSpc>
                    <a:spcPct val="115000"/>
                  </a:lnSpc>
                  <a:spcBef>
                    <a:spcPts val="1200"/>
                  </a:spcBef>
                  <a:buFontTx/>
                  <a:buChar char="-"/>
                </a:pPr>
                <a:r>
                  <a:rPr lang="vi-VN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 đường tròn (còn gọi là chu vi </a:t>
                </a:r>
                <a:r>
                  <a:rPr lang="vi-VN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 tròn</a:t>
                </a:r>
                <a:r>
                  <a:rPr lang="en-US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vi-VN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 kí hiệu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b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15000"/>
                  </a:lnSpc>
                  <a:spcBef>
                    <a:spcPts val="1200"/>
                  </a:spcBef>
                  <a:buFontTx/>
                  <a:buChar char="-"/>
                </a:pP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 giữa chu vi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của mỗi đường tròn và đường kính của đường tròn là một hằng số, kí hiệu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số vô tỉ, cụ thể: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3,1415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....</m:t>
                    </m:r>
                  </m:oMath>
                </a14:m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15000"/>
                  </a:lnSpc>
                  <a:spcBef>
                    <a:spcPts val="1200"/>
                  </a:spcBef>
                  <a:buFontTx/>
                  <a:buChar char="-"/>
                </a:pP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 đường tròn đường kính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indent="-457200" algn="just">
                  <a:lnSpc>
                    <a:spcPct val="115000"/>
                  </a:lnSpc>
                  <a:spcBef>
                    <a:spcPts val="1200"/>
                  </a:spcBef>
                  <a:buFontTx/>
                  <a:buChar char="-"/>
                </a:pP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 vi đường tròn đường kính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F5FF78-0974-D19E-CD9A-C39FE1964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16" y="2458198"/>
                <a:ext cx="7349984" cy="3982885"/>
              </a:xfrm>
              <a:prstGeom prst="rect">
                <a:avLst/>
              </a:prstGeom>
              <a:blipFill>
                <a:blip r:embed="rId2"/>
                <a:stretch>
                  <a:fillRect l="-1494" t="-917" r="-1743" b="-3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3D1C23-6308-E2DF-6B40-B15FA8A6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09" y="25552"/>
            <a:ext cx="11453567" cy="1736746"/>
          </a:xfrm>
        </p:spPr>
        <p:txBody>
          <a:bodyPr>
            <a:noAutofit/>
          </a:bodyPr>
          <a:lstStyle/>
          <a:p>
            <a:pPr algn="ctr" defTabSz="857250">
              <a:lnSpc>
                <a:spcPct val="100000"/>
              </a:lnSpc>
            </a:pPr>
            <a:r>
              <a:rPr lang="en-US" sz="3200" b="1" spc="-224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 5. ĐỘ  DÀI CUNG  TRÒN,  DIỆN TÍCH  HÌNH  QUẠT  TRÒN,  DIỆN  TÍCH  HÌNH VÀNH  KHUYÊN</a:t>
            </a:r>
          </a:p>
        </p:txBody>
      </p:sp>
      <p:pic>
        <p:nvPicPr>
          <p:cNvPr id="3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C249648-762B-CE00-F825-79020D889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132" y="2831618"/>
            <a:ext cx="2231136" cy="271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6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5FEDFF-8169-B95A-F630-918ED00FA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705" y="3177530"/>
            <a:ext cx="2612136" cy="2612136"/>
          </a:xfrm>
          <a:prstGeom prst="rect">
            <a:avLst/>
          </a:prstGeom>
        </p:spPr>
      </p:pic>
      <p:grpSp>
        <p:nvGrpSpPr>
          <p:cNvPr id="10" name="Group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9D11B0-7C57-3C4D-D166-96A665D2F491}"/>
              </a:ext>
            </a:extLst>
          </p:cNvPr>
          <p:cNvGrpSpPr/>
          <p:nvPr/>
        </p:nvGrpSpPr>
        <p:grpSpPr>
          <a:xfrm>
            <a:off x="512307" y="522952"/>
            <a:ext cx="2475186" cy="616432"/>
            <a:chOff x="408100" y="152016"/>
            <a:chExt cx="2475186" cy="6164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D920AF8-4DDC-A0BF-6286-75778F073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100" y="260758"/>
              <a:ext cx="664915" cy="398949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FC96A73-30FE-588D-F630-D1CA0355D47E}"/>
                </a:ext>
              </a:extLst>
            </p:cNvPr>
            <p:cNvSpPr/>
            <p:nvPr/>
          </p:nvSpPr>
          <p:spPr>
            <a:xfrm>
              <a:off x="408100" y="152016"/>
              <a:ext cx="2475186" cy="61643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rgbClr val="FFFF00"/>
                  </a:solidFill>
                  <a:latin typeface="+mj-lt"/>
                </a:rPr>
                <a:t>    VÍ DỤ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2711219-35DE-1956-07CC-7F233712C125}"/>
                  </a:ext>
                </a:extLst>
              </p:cNvPr>
              <p:cNvSpPr txBox="1"/>
              <p:nvPr/>
            </p:nvSpPr>
            <p:spPr>
              <a:xfrm>
                <a:off x="1177222" y="1085862"/>
                <a:ext cx="10342110" cy="2034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 chất điểm chuyển động trên một đường tròn có bán kính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0,3 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với tốc độ không đổi. Chất điểm chuyển động hết một vòng quanh đường tròn đó trong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20 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Tính tốc độ của chất điểm (theo đơn vị mét trên giây và làm tròn kết quả đến hàng </a:t>
                </a:r>
                <a:r>
                  <a:rPr lang="vi-VN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ầ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 trăm).</a:t>
                </a:r>
              </a:p>
            </p:txBody>
          </p:sp>
        </mc:Choice>
        <mc:Fallback xmlns=""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2711219-35DE-1956-07CC-7F233712C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222" y="1085862"/>
                <a:ext cx="10342110" cy="2034660"/>
              </a:xfrm>
              <a:prstGeom prst="rect">
                <a:avLst/>
              </a:prstGeom>
              <a:blipFill>
                <a:blip r:embed="rId4"/>
                <a:stretch>
                  <a:fillRect l="-1179" t="-1796" r="-1179" b="-7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8D897FA-A58A-2E43-3F8D-B09877E42A59}"/>
              </a:ext>
            </a:extLst>
          </p:cNvPr>
          <p:cNvSpPr/>
          <p:nvPr/>
        </p:nvSpPr>
        <p:spPr>
          <a:xfrm>
            <a:off x="4108920" y="3301306"/>
            <a:ext cx="2475186" cy="616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u="sng" dirty="0">
                <a:solidFill>
                  <a:srgbClr val="FFFF00"/>
                </a:solidFill>
                <a:latin typeface="+mj-lt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7390017-88E4-3C24-FB6F-6B2BBC84E05A}"/>
                  </a:ext>
                </a:extLst>
              </p:cNvPr>
              <p:cNvSpPr txBox="1"/>
              <p:nvPr/>
            </p:nvSpPr>
            <p:spPr>
              <a:xfrm>
                <a:off x="999721" y="3935827"/>
                <a:ext cx="8287465" cy="1367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 vi của đường tròn 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.0,3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0,6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 (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spcBef>
                    <a:spcPts val="1200"/>
                  </a:spcBef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tốc độ của chất điểm 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0,6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0,09 </m:t>
                    </m:r>
                    <m:d>
                      <m:d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7390017-88E4-3C24-FB6F-6B2BBC84E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721" y="3935827"/>
                <a:ext cx="8287465" cy="1367490"/>
              </a:xfrm>
              <a:prstGeom prst="rect">
                <a:avLst/>
              </a:prstGeom>
              <a:blipFill>
                <a:blip r:embed="rId5"/>
                <a:stretch>
                  <a:fillRect l="-1545" t="-4911" b="-4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8F931A-6E18-4C4B-D361-4FEC8221A7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5246358"/>
            <a:ext cx="1583341" cy="1310556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3430CC-D803-BEEA-FC2D-8F885ED2A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0761" y="3168579"/>
            <a:ext cx="192024" cy="1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0.35046 C 0.05195 0.35046 0.09648 0.27291 0.09648 0.17685 C 0.09648 0.08101 0.05195 0.00324 -0.00247 0.00324 C -0.05716 0.00324 -0.10104 0.08101 -0.10104 0.17685 C -0.10104 0.27291 -0.05716 0.35046 -0.00247 0.35046 Z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91D8DB-E8B5-6575-1A0A-979C5B5A0F03}"/>
              </a:ext>
            </a:extLst>
          </p:cNvPr>
          <p:cNvSpPr/>
          <p:nvPr/>
        </p:nvSpPr>
        <p:spPr>
          <a:xfrm>
            <a:off x="355130" y="510132"/>
            <a:ext cx="3468915" cy="66765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1</a:t>
            </a:r>
            <a:endParaRPr lang="vi-VN" sz="28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9E4393-3C4B-C509-4B3E-3582AC38303A}"/>
              </a:ext>
            </a:extLst>
          </p:cNvPr>
          <p:cNvSpPr txBox="1"/>
          <p:nvPr/>
        </p:nvSpPr>
        <p:spPr>
          <a:xfrm>
            <a:off x="1023039" y="1269800"/>
            <a:ext cx="94371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Tính chu vi của đường tròn bán kính 5 cm (theo đơn vị centimét và làm tròn kết quả đến hàng phần mười). </a:t>
            </a:r>
          </a:p>
        </p:txBody>
      </p:sp>
      <p:sp>
        <p:nvSpPr>
          <p:cNvPr id="10" name="Rectangle: Rounded Corners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967FFB-D1BB-193B-1C1E-BD312F0D465B}"/>
              </a:ext>
            </a:extLst>
          </p:cNvPr>
          <p:cNvSpPr/>
          <p:nvPr/>
        </p:nvSpPr>
        <p:spPr>
          <a:xfrm>
            <a:off x="2738852" y="2567947"/>
            <a:ext cx="2475186" cy="616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u="sng" dirty="0">
                <a:solidFill>
                  <a:srgbClr val="FFFF00"/>
                </a:solidFill>
                <a:latin typeface="+mj-lt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6163BC5-4FA5-4FB3-ACA2-07CE9E7D30E3}"/>
                  </a:ext>
                </a:extLst>
              </p:cNvPr>
              <p:cNvSpPr txBox="1"/>
              <p:nvPr/>
            </p:nvSpPr>
            <p:spPr>
              <a:xfrm>
                <a:off x="1024202" y="3184379"/>
                <a:ext cx="6106162" cy="13075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 vi của đường tròn bán kính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5 </m:t>
                    </m:r>
                    <m:r>
                      <m:rPr>
                        <m:nor/>
                      </m:rPr>
                      <a:rPr lang="vi-VN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là:</a:t>
                </a:r>
                <a:endPara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.5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31,42 (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6163BC5-4FA5-4FB3-ACA2-07CE9E7D3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02" y="3184379"/>
                <a:ext cx="6106162" cy="1307537"/>
              </a:xfrm>
              <a:prstGeom prst="rect">
                <a:avLst/>
              </a:prstGeom>
              <a:blipFill>
                <a:blip r:embed="rId2"/>
                <a:stretch>
                  <a:fillRect l="-1996" b="-1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3A25D1-BFA7-DD7D-1339-054F3E86E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592" y="2532079"/>
            <a:ext cx="2612136" cy="261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2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0E0E28B-F1C4-DDC4-6420-4EC3C73CFD9B}"/>
                  </a:ext>
                </a:extLst>
              </p:cNvPr>
              <p:cNvSpPr txBox="1"/>
              <p:nvPr/>
            </p:nvSpPr>
            <p:spPr>
              <a:xfrm>
                <a:off x="508000" y="167434"/>
                <a:ext cx="10642600" cy="62847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PHIẾU HỌC TẬP </a:t>
                </a:r>
                <a:r>
                  <a:rPr lang="vi-VN" sz="2800" b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 2</a:t>
                </a:r>
                <a:endParaRPr lang="vi-VN" sz="2800" i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Hoạt động 2 (sgk/trang 119).</a:t>
                </a:r>
                <a:endParaRPr lang="vi-VN" sz="28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 algn="just">
                  <a:lnSpc>
                    <a:spcPct val="150000"/>
                  </a:lnSpc>
                  <a:buFont typeface="+mj-lt"/>
                  <a:buAutoNum type="alphaLcParenR"/>
                </a:pPr>
                <a:r>
                  <a:rPr lang="vi-VN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Đánh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dấu hai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trên một vòng dây không dãn có dạng đường tròn (Hình 67a), cắt cung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của vòng dây và kéo thẳng cung đó để nhận được sợi dây như ở hình 67b. Do chiều dài sợi dây đó.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vi-VN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 sợi dây bằng độ dài ...........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Đường tròn bán kính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(ứng với cung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360°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có độ dài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........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vi-VN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 cung tròn có số đo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1°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...........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...........</m:t>
                        </m:r>
                      </m:den>
                    </m:f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...........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...........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vi-VN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 cung tròn có số đo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...........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...........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0E0E28B-F1C4-DDC4-6420-4EC3C73CF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167434"/>
                <a:ext cx="10642600" cy="6284797"/>
              </a:xfrm>
              <a:prstGeom prst="rect">
                <a:avLst/>
              </a:prstGeom>
              <a:blipFill>
                <a:blip r:embed="rId5"/>
                <a:stretch>
                  <a:fillRect l="-1145" r="-1203" b="-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FBCD0F6-1144-FB13-F991-857771D3041D}"/>
                  </a:ext>
                </a:extLst>
              </p:cNvPr>
              <p:cNvSpPr txBox="1"/>
              <p:nvPr/>
            </p:nvSpPr>
            <p:spPr>
              <a:xfrm>
                <a:off x="5315979" y="3464187"/>
                <a:ext cx="1560042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cung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vi-VN" sz="28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endParaRPr lang="vi-VN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FBCD0F6-1144-FB13-F991-857771D30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979" y="3464187"/>
                <a:ext cx="1560042" cy="800219"/>
              </a:xfrm>
              <a:prstGeom prst="rect">
                <a:avLst/>
              </a:prstGeom>
              <a:blipFill>
                <a:blip r:embed="rId6"/>
                <a:stretch>
                  <a:fillRect l="-7813" t="-7576" r="-3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04C6C3C-6C1D-3110-683F-160999986E19}"/>
                  </a:ext>
                </a:extLst>
              </p:cNvPr>
              <p:cNvSpPr txBox="1"/>
              <p:nvPr/>
            </p:nvSpPr>
            <p:spPr>
              <a:xfrm>
                <a:off x="9439986" y="4120322"/>
                <a:ext cx="995785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vi-VN" sz="2800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πR</m:t>
                      </m:r>
                    </m:oMath>
                  </m:oMathPara>
                </a14:m>
                <a:endParaRPr lang="vi-VN" sz="2800" i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vi-VN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04C6C3C-6C1D-3110-683F-160999986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9986" y="4120322"/>
                <a:ext cx="995785" cy="8002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EEDA430-11D0-408F-8502-2EE3C2D0F806}"/>
                  </a:ext>
                </a:extLst>
              </p:cNvPr>
              <p:cNvSpPr txBox="1"/>
              <p:nvPr/>
            </p:nvSpPr>
            <p:spPr>
              <a:xfrm>
                <a:off x="5567921" y="4579694"/>
                <a:ext cx="995785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vi-VN" sz="2800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πR</m:t>
                      </m:r>
                    </m:oMath>
                  </m:oMathPara>
                </a14:m>
                <a:endParaRPr lang="vi-VN" sz="2800" i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vi-VN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EEDA430-11D0-408F-8502-2EE3C2D0F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921" y="4579694"/>
                <a:ext cx="995785" cy="8002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540BE12-88D3-9A20-6363-3401464B3248}"/>
                  </a:ext>
                </a:extLst>
              </p:cNvPr>
              <p:cNvSpPr txBox="1"/>
              <p:nvPr/>
            </p:nvSpPr>
            <p:spPr>
              <a:xfrm>
                <a:off x="5684345" y="5030140"/>
                <a:ext cx="8803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360</m:t>
                      </m:r>
                    </m:oMath>
                  </m:oMathPara>
                </a14:m>
                <a:endParaRPr lang="vi-VN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540BE12-88D3-9A20-6363-3401464B3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345" y="5030140"/>
                <a:ext cx="880369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D4D321E-E7AB-23B0-5523-9FFC80EE469E}"/>
                  </a:ext>
                </a:extLst>
              </p:cNvPr>
              <p:cNvSpPr txBox="1"/>
              <p:nvPr/>
            </p:nvSpPr>
            <p:spPr>
              <a:xfrm>
                <a:off x="6993607" y="4617127"/>
                <a:ext cx="813813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πR</m:t>
                      </m:r>
                    </m:oMath>
                  </m:oMathPara>
                </a14:m>
                <a:endParaRPr lang="vi-VN" sz="2800" i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vi-VN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D4D321E-E7AB-23B0-5523-9FFC80EE4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3607" y="4617127"/>
                <a:ext cx="813813" cy="80021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189D491-74F8-4AFE-C929-4F4E7ADE0C9A}"/>
                  </a:ext>
                </a:extLst>
              </p:cNvPr>
              <p:cNvSpPr txBox="1"/>
              <p:nvPr/>
            </p:nvSpPr>
            <p:spPr>
              <a:xfrm>
                <a:off x="6934583" y="5030140"/>
                <a:ext cx="8024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180</m:t>
                      </m:r>
                    </m:oMath>
                  </m:oMathPara>
                </a14:m>
                <a:endParaRPr lang="vi-VN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189D491-74F8-4AFE-C929-4F4E7ADE0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583" y="5030140"/>
                <a:ext cx="802469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4C35FE5-7655-6C39-CC46-1B65C3DC0226}"/>
                  </a:ext>
                </a:extLst>
              </p:cNvPr>
              <p:cNvSpPr txBox="1"/>
              <p:nvPr/>
            </p:nvSpPr>
            <p:spPr>
              <a:xfrm>
                <a:off x="5779517" y="5518875"/>
                <a:ext cx="784189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πR</m:t>
                    </m:r>
                  </m:oMath>
                </a14:m>
                <a:r>
                  <a:rPr lang="vi-VN" sz="2800" i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  <a:p>
                <a:endParaRPr lang="vi-VN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4C35FE5-7655-6C39-CC46-1B65C3DC0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517" y="5518875"/>
                <a:ext cx="784189" cy="800219"/>
              </a:xfrm>
              <a:prstGeom prst="rect">
                <a:avLst/>
              </a:prstGeom>
              <a:blipFill>
                <a:blip r:embed="rId12"/>
                <a:stretch>
                  <a:fillRect t="-7576" r="-12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EDB6613-8AE0-9CCE-45E6-2E193C71F18B}"/>
                  </a:ext>
                </a:extLst>
              </p:cNvPr>
              <p:cNvSpPr txBox="1"/>
              <p:nvPr/>
            </p:nvSpPr>
            <p:spPr>
              <a:xfrm>
                <a:off x="5723294" y="5995580"/>
                <a:ext cx="8024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180</m:t>
                      </m:r>
                    </m:oMath>
                  </m:oMathPara>
                </a14:m>
                <a:endParaRPr lang="vi-VN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EDB6613-8AE0-9CCE-45E6-2E193C71F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294" y="5995580"/>
                <a:ext cx="802469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EB13BD-898D-CEF4-BF20-4B070BA5A67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863" y="114349"/>
            <a:ext cx="1088874" cy="1088874"/>
          </a:xfrm>
          <a:prstGeom prst="rect">
            <a:avLst/>
          </a:prstGeom>
        </p:spPr>
      </p:pic>
      <p:pic>
        <p:nvPicPr>
          <p:cNvPr id="3" name="3 Minute Timer with Music">
            <a:hlinkClick r:id="" action="ppaction://media"/>
            <a:extLst>
              <a:ext uri="{FF2B5EF4-FFF2-40B4-BE49-F238E27FC236}">
                <a16:creationId xmlns:a16="http://schemas.microsoft.com/office/drawing/2014/main" id="{367067D6-3971-E2CB-AFD9-588BE8389F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20710" t="34405" r="21287" b="34493"/>
          <a:stretch/>
        </p:blipFill>
        <p:spPr>
          <a:xfrm>
            <a:off x="9262147" y="744064"/>
            <a:ext cx="1632611" cy="492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CD11239-D118-04CE-E47D-32F8D88A4091}"/>
              </a:ext>
            </a:extLst>
          </p:cNvPr>
          <p:cNvGrpSpPr/>
          <p:nvPr/>
        </p:nvGrpSpPr>
        <p:grpSpPr>
          <a:xfrm>
            <a:off x="8628849" y="4849398"/>
            <a:ext cx="1763628" cy="1796348"/>
            <a:chOff x="8544597" y="4752167"/>
            <a:chExt cx="1763628" cy="17963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46B292-F6CB-A90D-5B15-C561883D8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813" b="89720" l="6818" r="89773">
                          <a14:foregroundMark x1="7955" y1="32243" x2="6818" y2="42523"/>
                          <a14:foregroundMark x1="25000" y1="16355" x2="34659" y2="27103"/>
                          <a14:foregroundMark x1="19318" y1="12150" x2="19886" y2="20093"/>
                        </a14:backgroundRemoval>
                      </a14:imgEffect>
                    </a14:imgLayer>
                  </a14:imgProps>
                </a:ext>
              </a:extLst>
            </a:blip>
            <a:srcRect l="2348" t="6258" r="54850" b="20222"/>
            <a:stretch/>
          </p:blipFill>
          <p:spPr>
            <a:xfrm>
              <a:off x="8544597" y="5049915"/>
              <a:ext cx="1435100" cy="14986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28F637-723A-2F4C-9EE6-0A956B6FD720}"/>
                </a:ext>
              </a:extLst>
            </p:cNvPr>
            <p:cNvSpPr txBox="1"/>
            <p:nvPr/>
          </p:nvSpPr>
          <p:spPr>
            <a:xfrm>
              <a:off x="8889620" y="4752167"/>
              <a:ext cx="3878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F7B1D2-B4BE-6BED-534B-DFBD2AC4B46D}"/>
                </a:ext>
              </a:extLst>
            </p:cNvPr>
            <p:cNvSpPr txBox="1"/>
            <p:nvPr/>
          </p:nvSpPr>
          <p:spPr>
            <a:xfrm>
              <a:off x="9866694" y="5688400"/>
              <a:ext cx="4415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71FB788-6E40-367D-B121-56B8B13AA1D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46" b="89720" l="9659" r="98011">
                        <a14:foregroundMark x1="79261" y1="42991" x2="90057" y2="36449"/>
                        <a14:foregroundMark x1="96307" y1="35514" x2="98011" y2="34579"/>
                        <a14:backgroundMark x1="26420" y1="73832" x2="31818" y2="65421"/>
                      </a14:backgroundRemoval>
                    </a14:imgEffect>
                  </a14:imgLayer>
                </a14:imgProps>
              </a:ext>
            </a:extLst>
          </a:blip>
          <a:srcRect l="63950" t="29439" b="44892"/>
          <a:stretch/>
        </p:blipFill>
        <p:spPr>
          <a:xfrm>
            <a:off x="9865171" y="5016281"/>
            <a:ext cx="1208694" cy="5232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FB2E95-1A81-5109-FD5F-75E416502D3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13" b="97196" l="9943" r="89773">
                        <a14:foregroundMark x1="45455" y1="80374" x2="48011" y2="79439"/>
                        <a14:foregroundMark x1="50000" y1="95327" x2="50000" y2="94393"/>
                        <a14:foregroundMark x1="50000" y1="97196" x2="50000" y2="95327"/>
                        <a14:foregroundMark x1="55682" y1="78505" x2="54830" y2="77570"/>
                        <a14:foregroundMark x1="56534" y1="79439" x2="55682" y2="78505"/>
                        <a14:backgroundMark x1="50852" y1="94393" x2="50852" y2="94393"/>
                        <a14:backgroundMark x1="55682" y1="78505" x2="55682" y2="78505"/>
                        <a14:backgroundMark x1="50000" y1="95327" x2="50000" y2="95327"/>
                        <a14:backgroundMark x1="54830" y1="81308" x2="54830" y2="81308"/>
                        <a14:backgroundMark x1="55682" y1="79907" x2="55682" y2="79907"/>
                      </a14:backgroundRemoval>
                    </a14:imgEffect>
                  </a14:imgLayer>
                </a14:imgProps>
              </a:ext>
            </a:extLst>
          </a:blip>
          <a:srcRect l="30188" t="60710" r="37335" b="31"/>
          <a:stretch/>
        </p:blipFill>
        <p:spPr>
          <a:xfrm>
            <a:off x="10652182" y="5595470"/>
            <a:ext cx="1088875" cy="80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1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1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6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072AEC-F178-D5B8-1841-FD3A6AE351A3}"/>
              </a:ext>
            </a:extLst>
          </p:cNvPr>
          <p:cNvSpPr txBox="1"/>
          <p:nvPr/>
        </p:nvSpPr>
        <p:spPr>
          <a:xfrm>
            <a:off x="695592" y="1707124"/>
            <a:ext cx="4065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ĐỘ DÀI CUNG TRÒN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C912402-2FFF-D667-6EC9-BECD9252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09" y="25552"/>
            <a:ext cx="11453567" cy="1736746"/>
          </a:xfrm>
        </p:spPr>
        <p:txBody>
          <a:bodyPr>
            <a:noAutofit/>
          </a:bodyPr>
          <a:lstStyle/>
          <a:p>
            <a:pPr algn="ctr" defTabSz="857250">
              <a:lnSpc>
                <a:spcPct val="100000"/>
              </a:lnSpc>
            </a:pPr>
            <a:r>
              <a:rPr lang="en-US" sz="3200" b="1" spc="-224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 5. ĐỘ  DÀI CUNG  TRÒN,  DIỆN TÍCH  HÌNH  QUẠT  TRÒN,  DIỆN  TÍCH  HÌNH VÀNH  KHUYÊN</a:t>
            </a:r>
          </a:p>
        </p:txBody>
      </p:sp>
      <p:sp>
        <p:nvSpPr>
          <p:cNvPr id="16" name="Freeform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483467" y="5433634"/>
            <a:ext cx="2260509" cy="1864920"/>
          </a:xfrm>
          <a:custGeom>
            <a:avLst/>
            <a:gdLst/>
            <a:ahLst/>
            <a:cxnLst/>
            <a:rect l="l" t="t" r="r" b="b"/>
            <a:pathLst>
              <a:path w="3390764" h="2797380">
                <a:moveTo>
                  <a:pt x="0" y="0"/>
                </a:moveTo>
                <a:lnTo>
                  <a:pt x="3390764" y="0"/>
                </a:lnTo>
                <a:lnTo>
                  <a:pt x="3390764" y="2797380"/>
                </a:lnTo>
                <a:lnTo>
                  <a:pt x="0" y="2797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ADCF473-6FBF-98A2-DB2B-05EFE40C701C}"/>
                  </a:ext>
                </a:extLst>
              </p:cNvPr>
              <p:cNvSpPr txBox="1"/>
              <p:nvPr/>
            </p:nvSpPr>
            <p:spPr>
              <a:xfrm>
                <a:off x="1391114" y="4311102"/>
                <a:ext cx="8290759" cy="13691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một đường tròn bán kính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vi-VN" sz="32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endParaRPr lang="en-US" sz="32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vi-VN" sz="32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 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 của cung tròn có số đo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πRn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ADCF473-6FBF-98A2-DB2B-05EFE40C7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114" y="4311102"/>
                <a:ext cx="8290759" cy="1369157"/>
              </a:xfrm>
              <a:prstGeom prst="rect">
                <a:avLst/>
              </a:prstGeom>
              <a:blipFill>
                <a:blip r:embed="rId5"/>
                <a:stretch>
                  <a:fillRect l="-1838" t="-6222" b="-4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B02A45-6B45-C1C1-6827-009045D5B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592" y="3894896"/>
            <a:ext cx="914400" cy="914400"/>
          </a:xfrm>
          <a:prstGeom prst="rect">
            <a:avLst/>
          </a:prstGeom>
        </p:spPr>
      </p:pic>
      <p:pic>
        <p:nvPicPr>
          <p:cNvPr id="10" name="Picture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E1F21D6-D0FA-1C1B-F51A-69924AA2D9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2365" y="2246046"/>
            <a:ext cx="2490216" cy="213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5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D01E9C-D1E0-FAE3-DBC8-5AA08F5015A9}"/>
              </a:ext>
            </a:extLst>
          </p:cNvPr>
          <p:cNvGrpSpPr/>
          <p:nvPr/>
        </p:nvGrpSpPr>
        <p:grpSpPr>
          <a:xfrm>
            <a:off x="1621764" y="895001"/>
            <a:ext cx="2644367" cy="616432"/>
            <a:chOff x="1517557" y="524065"/>
            <a:chExt cx="2644367" cy="6164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D3E07F-D524-9D5F-386B-D448FAC8D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7557" y="589879"/>
              <a:ext cx="664915" cy="398949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8B6D3DF-C1C0-8C1B-6579-8BB7EC1EB825}"/>
                </a:ext>
              </a:extLst>
            </p:cNvPr>
            <p:cNvSpPr/>
            <p:nvPr/>
          </p:nvSpPr>
          <p:spPr>
            <a:xfrm>
              <a:off x="1686738" y="524065"/>
              <a:ext cx="2475186" cy="61643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FFFF00"/>
                  </a:solidFill>
                  <a:latin typeface="+mj-lt"/>
                </a:rPr>
                <a:t>    VÍ DỤ 2</a:t>
              </a:r>
            </a:p>
          </p:txBody>
        </p:sp>
      </p:grpSp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3209BD-2FC8-0239-C709-47F845053345}"/>
              </a:ext>
            </a:extLst>
          </p:cNvPr>
          <p:cNvCxnSpPr/>
          <p:nvPr/>
        </p:nvCxnSpPr>
        <p:spPr>
          <a:xfrm>
            <a:off x="6324600" y="317078"/>
            <a:ext cx="0" cy="622384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Rectangle: Rounded Corners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7FEA68-516A-47C7-E769-747F270BD2DE}"/>
              </a:ext>
            </a:extLst>
          </p:cNvPr>
          <p:cNvSpPr/>
          <p:nvPr/>
        </p:nvSpPr>
        <p:spPr>
          <a:xfrm>
            <a:off x="7398917" y="826711"/>
            <a:ext cx="2475186" cy="616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u="sng" dirty="0">
                <a:solidFill>
                  <a:srgbClr val="FFFF00"/>
                </a:solidFill>
                <a:latin typeface="+mj-lt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2CA3D22-C6DF-8176-F0CE-85895692A154}"/>
                  </a:ext>
                </a:extLst>
              </p:cNvPr>
              <p:cNvSpPr txBox="1"/>
              <p:nvPr/>
            </p:nvSpPr>
            <p:spPr>
              <a:xfrm>
                <a:off x="6661957" y="4196405"/>
                <a:ext cx="5276041" cy="19171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 dài cung tròn đó là: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.8.1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40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14 </m:t>
                    </m:r>
                    <m:d>
                      <m:dPr>
                        <m:ctrlPr>
                          <a:rPr lang="vi-VN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2CA3D22-C6DF-8176-F0CE-85895692A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1957" y="4196405"/>
                <a:ext cx="5276041" cy="1917192"/>
              </a:xfrm>
              <a:prstGeom prst="rect">
                <a:avLst/>
              </a:prstGeom>
              <a:blipFill>
                <a:blip r:embed="rId3"/>
                <a:stretch>
                  <a:fillRect l="-3006"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4C66D8-387C-C5F6-7503-FCC8646E9D3E}"/>
                  </a:ext>
                </a:extLst>
              </p:cNvPr>
              <p:cNvSpPr txBox="1"/>
              <p:nvPr/>
            </p:nvSpPr>
            <p:spPr>
              <a:xfrm>
                <a:off x="454355" y="1929377"/>
                <a:ext cx="5529883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 có số đo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32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0°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 đường tròn bán kính 8 cm dài bao nhiêu </a:t>
                </a:r>
                <a:r>
                  <a:rPr lang="vi-VN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centimét </a:t>
                </a:r>
                <a:r>
                  <a:rPr lang="vi-VN" sz="32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 tròn kết quả đến hàng đơn vị)? </a:t>
                </a: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4C66D8-387C-C5F6-7503-FCC8646E9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355" y="1929377"/>
                <a:ext cx="5529883" cy="2062103"/>
              </a:xfrm>
              <a:prstGeom prst="rect">
                <a:avLst/>
              </a:prstGeom>
              <a:blipFill>
                <a:blip r:embed="rId4"/>
                <a:stretch>
                  <a:fillRect l="-2867" t="-4130" r="-2756" b="-8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B1D3CC-3E9D-2050-B128-5E4A242930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370880" y="5015301"/>
            <a:ext cx="1583341" cy="1310556"/>
          </a:xfrm>
          <a:prstGeom prst="rect">
            <a:avLst/>
          </a:prstGeom>
        </p:spPr>
      </p:pic>
      <p:pic>
        <p:nvPicPr>
          <p:cNvPr id="17" name="Picture 1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67ECB8F-73A4-9AE7-4C2F-068794F79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320" y="1742105"/>
            <a:ext cx="2865582" cy="243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8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3574C5-14B6-E731-E07A-90A5099244D8}"/>
              </a:ext>
            </a:extLst>
          </p:cNvPr>
          <p:cNvSpPr/>
          <p:nvPr/>
        </p:nvSpPr>
        <p:spPr>
          <a:xfrm>
            <a:off x="1719106" y="340690"/>
            <a:ext cx="3468915" cy="66765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2</a:t>
            </a:r>
            <a:endParaRPr lang="vi-VN" sz="32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2A0DB08-FAE4-BCBD-4022-23CC7ED9DDCB}"/>
                  </a:ext>
                </a:extLst>
              </p:cNvPr>
              <p:cNvSpPr txBox="1"/>
              <p:nvPr/>
            </p:nvSpPr>
            <p:spPr>
              <a:xfrm>
                <a:off x="1729154" y="996788"/>
                <a:ext cx="9901502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con lắc di chuyển từ vị trí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đến vị trí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(Hình 69). Tính độ dài quãng đường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mà con lắc đó đã di chuyển, biết rằng sợi dây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độ dài bằng </a:t>
                </a:r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tia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tạo với phương thẳng đứng góc </a:t>
                </a:r>
                <a:r>
                  <a:rPr lang="el-GR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l-G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2A0DB08-FAE4-BCBD-4022-23CC7ED9D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154" y="996788"/>
                <a:ext cx="9901502" cy="1384995"/>
              </a:xfrm>
              <a:prstGeom prst="rect">
                <a:avLst/>
              </a:prstGeom>
              <a:blipFill>
                <a:blip r:embed="rId3"/>
                <a:stretch>
                  <a:fillRect l="-1293" t="-4846" r="-1232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27FB3F-5895-2459-B934-9DD1A2276B9A}"/>
              </a:ext>
            </a:extLst>
          </p:cNvPr>
          <p:cNvSpPr/>
          <p:nvPr/>
        </p:nvSpPr>
        <p:spPr>
          <a:xfrm rot="-699261">
            <a:off x="247362" y="149685"/>
            <a:ext cx="1290533" cy="1925807"/>
          </a:xfrm>
          <a:custGeom>
            <a:avLst/>
            <a:gdLst/>
            <a:ahLst/>
            <a:cxnLst/>
            <a:rect l="l" t="t" r="r" b="b"/>
            <a:pathLst>
              <a:path w="4913938" h="5939925">
                <a:moveTo>
                  <a:pt x="0" y="0"/>
                </a:moveTo>
                <a:lnTo>
                  <a:pt x="4913939" y="0"/>
                </a:lnTo>
                <a:lnTo>
                  <a:pt x="4913939" y="5939926"/>
                </a:lnTo>
                <a:lnTo>
                  <a:pt x="0" y="5939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2A21B3-346B-2433-F538-886399B84D43}"/>
              </a:ext>
            </a:extLst>
          </p:cNvPr>
          <p:cNvSpPr/>
          <p:nvPr/>
        </p:nvSpPr>
        <p:spPr>
          <a:xfrm rot="859855">
            <a:off x="751597" y="-35829"/>
            <a:ext cx="471964" cy="1054491"/>
          </a:xfrm>
          <a:custGeom>
            <a:avLst/>
            <a:gdLst/>
            <a:ahLst/>
            <a:cxnLst/>
            <a:rect l="l" t="t" r="r" b="b"/>
            <a:pathLst>
              <a:path w="1209483" h="2181035">
                <a:moveTo>
                  <a:pt x="0" y="0"/>
                </a:moveTo>
                <a:lnTo>
                  <a:pt x="1209483" y="0"/>
                </a:lnTo>
                <a:lnTo>
                  <a:pt x="1209483" y="2181035"/>
                </a:lnTo>
                <a:lnTo>
                  <a:pt x="0" y="2181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E15802E-7F36-F10E-BDC1-AD50FD626ECF}"/>
              </a:ext>
            </a:extLst>
          </p:cNvPr>
          <p:cNvSpPr/>
          <p:nvPr/>
        </p:nvSpPr>
        <p:spPr>
          <a:xfrm>
            <a:off x="4858407" y="2998658"/>
            <a:ext cx="2266293" cy="616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u="sng" dirty="0">
                <a:solidFill>
                  <a:srgbClr val="FFFF00"/>
                </a:solidFill>
                <a:latin typeface="+mj-lt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9B7C1F-F1FA-4306-3B43-999E7C58E895}"/>
                  </a:ext>
                </a:extLst>
              </p:cNvPr>
              <p:cNvSpPr txBox="1"/>
              <p:nvPr/>
            </p:nvSpPr>
            <p:spPr>
              <a:xfrm>
                <a:off x="3760783" y="3554896"/>
                <a:ext cx="7464266" cy="23075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1200"/>
                  </a:spcBef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 tia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tạo với phương thẳng đứng góc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số đo 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e>
                    </m:groupCh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spcBef>
                    <a:spcPts val="1200"/>
                  </a:spcBef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 dài quãng đường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mà con lắc di chuyển là:  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.2</m:t>
                        </m:r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den>
                    </m:f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πlα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19B7C1F-F1FA-4306-3B43-999E7C58E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783" y="3554896"/>
                <a:ext cx="7464266" cy="2307555"/>
              </a:xfrm>
              <a:prstGeom prst="rect">
                <a:avLst/>
              </a:prstGeom>
              <a:blipFill>
                <a:blip r:embed="rId8"/>
                <a:stretch>
                  <a:fillRect l="-1716" t="-2639" r="-1634" b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A47C2B-C74F-2598-B736-2F98D1E289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019" y="5396282"/>
            <a:ext cx="1148856" cy="1148856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54A05D-52D8-DEDF-C4F4-62751F01EA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509" y="3103305"/>
            <a:ext cx="2777672" cy="274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5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651FA5-50B1-6D30-71C0-B2FA7C6A3868}"/>
              </a:ext>
            </a:extLst>
          </p:cNvPr>
          <p:cNvSpPr txBox="1"/>
          <p:nvPr/>
        </p:nvSpPr>
        <p:spPr>
          <a:xfrm>
            <a:off x="3046615" y="3248490"/>
            <a:ext cx="6093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dirty="0">
                <a:effectLst/>
              </a:rPr>
              <a:t> </a:t>
            </a:r>
            <a:endParaRPr lang="vi-VN" dirty="0"/>
          </a:p>
        </p:txBody>
      </p:sp>
      <p:pic>
        <p:nvPicPr>
          <p:cNvPr id="2" name="Hình ảnh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42ADD1-5B52-7A3C-7177-DE85A9FC2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3" name="Hình chữ nhậ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65417AF-8B3B-31EB-55C2-833A641887E9}"/>
              </a:ext>
            </a:extLst>
          </p:cNvPr>
          <p:cNvSpPr/>
          <p:nvPr/>
        </p:nvSpPr>
        <p:spPr>
          <a:xfrm>
            <a:off x="2834927" y="5478360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CÁC HOẠT ĐỘNG</a:t>
            </a:r>
            <a:endParaRPr kumimoji="0" lang="vi-VN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Nhóm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CC9D0E-22F7-DE5B-83D9-0CA44AE28315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5" name="Google Shape;157;p20">
              <a:extLst>
                <a:ext uri="{FF2B5EF4-FFF2-40B4-BE49-F238E27FC236}">
                  <a16:creationId xmlns:a16="http://schemas.microsoft.com/office/drawing/2014/main" id="{F1566655-90D0-3A52-4195-926E31B96C83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Hộp Văn bản 10">
              <a:extLst>
                <a:ext uri="{FF2B5EF4-FFF2-40B4-BE49-F238E27FC236}">
                  <a16:creationId xmlns:a16="http://schemas.microsoft.com/office/drawing/2014/main" id="{A5F0C546-116C-8EE3-FB1D-9A17320FE294}"/>
                </a:ext>
              </a:extLst>
            </p:cNvPr>
            <p:cNvSpPr txBox="1"/>
            <p:nvPr/>
          </p:nvSpPr>
          <p:spPr>
            <a:xfrm>
              <a:off x="2321251" y="2109346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Nhóm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13942B-6B13-EE11-D3AC-1CE0300F37A2}"/>
              </a:ext>
            </a:extLst>
          </p:cNvPr>
          <p:cNvGrpSpPr/>
          <p:nvPr/>
        </p:nvGrpSpPr>
        <p:grpSpPr>
          <a:xfrm>
            <a:off x="5991434" y="440483"/>
            <a:ext cx="3028823" cy="1477768"/>
            <a:chOff x="5714125" y="780700"/>
            <a:chExt cx="3028822" cy="1477767"/>
          </a:xfrm>
        </p:grpSpPr>
        <p:sp>
          <p:nvSpPr>
            <p:cNvPr id="8" name="Google Shape;157;p20">
              <a:extLst>
                <a:ext uri="{FF2B5EF4-FFF2-40B4-BE49-F238E27FC236}">
                  <a16:creationId xmlns:a16="http://schemas.microsoft.com/office/drawing/2014/main" id="{D5B6D66E-2299-F65A-6CEE-A21D2950EB69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Hộp Văn bản 29">
              <a:extLst>
                <a:ext uri="{FF2B5EF4-FFF2-40B4-BE49-F238E27FC236}">
                  <a16:creationId xmlns:a16="http://schemas.microsoft.com/office/drawing/2014/main" id="{369F6DAA-14C7-3706-8F02-34E7E30AD0AC}"/>
                </a:ext>
              </a:extLst>
            </p:cNvPr>
            <p:cNvSpPr txBox="1"/>
            <p:nvPr/>
          </p:nvSpPr>
          <p:spPr>
            <a:xfrm>
              <a:off x="6026743" y="1181250"/>
              <a:ext cx="2162013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Nhóm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C1C0DC-1631-7022-B9A3-47B0009452AF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11" name="Google Shape;157;p20">
              <a:extLst>
                <a:ext uri="{FF2B5EF4-FFF2-40B4-BE49-F238E27FC236}">
                  <a16:creationId xmlns:a16="http://schemas.microsoft.com/office/drawing/2014/main" id="{1FBD54CC-8749-F2DC-9735-F374CFC16005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Hộp Văn bản 31">
              <a:extLst>
                <a:ext uri="{FF2B5EF4-FFF2-40B4-BE49-F238E27FC236}">
                  <a16:creationId xmlns:a16="http://schemas.microsoft.com/office/drawing/2014/main" id="{FF9AE7BF-A009-FE67-BCC2-0F4A8D50269B}"/>
                </a:ext>
              </a:extLst>
            </p:cNvPr>
            <p:cNvSpPr txBox="1"/>
            <p:nvPr/>
          </p:nvSpPr>
          <p:spPr>
            <a:xfrm>
              <a:off x="7552090" y="3054129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Nhóm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D73CB9-DEDC-AA65-B7F8-10FA802A3197}"/>
              </a:ext>
            </a:extLst>
          </p:cNvPr>
          <p:cNvGrpSpPr/>
          <p:nvPr/>
        </p:nvGrpSpPr>
        <p:grpSpPr>
          <a:xfrm>
            <a:off x="7505845" y="3079389"/>
            <a:ext cx="3028823" cy="1415772"/>
            <a:chOff x="6936293" y="2190500"/>
            <a:chExt cx="3028822" cy="1415770"/>
          </a:xfrm>
        </p:grpSpPr>
        <p:sp>
          <p:nvSpPr>
            <p:cNvPr id="16" name="Google Shape;157;p20">
              <a:extLst>
                <a:ext uri="{FF2B5EF4-FFF2-40B4-BE49-F238E27FC236}">
                  <a16:creationId xmlns:a16="http://schemas.microsoft.com/office/drawing/2014/main" id="{7132C60B-BC22-4BBD-D7DF-56AFA6AE01AC}"/>
                </a:ext>
              </a:extLst>
            </p:cNvPr>
            <p:cNvSpPr/>
            <p:nvPr/>
          </p:nvSpPr>
          <p:spPr>
            <a:xfrm>
              <a:off x="6936293" y="21905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Hộp Văn bản 17">
              <a:extLst>
                <a:ext uri="{FF2B5EF4-FFF2-40B4-BE49-F238E27FC236}">
                  <a16:creationId xmlns:a16="http://schemas.microsoft.com/office/drawing/2014/main" id="{D8A9C4B9-DB3A-A4B8-BCFC-A4C8CE35A40C}"/>
                </a:ext>
              </a:extLst>
            </p:cNvPr>
            <p:cNvSpPr txBox="1"/>
            <p:nvPr/>
          </p:nvSpPr>
          <p:spPr>
            <a:xfrm>
              <a:off x="7540034" y="2898385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4192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21AD6E-A840-D8D7-523D-43C495F09C7E}"/>
              </a:ext>
            </a:extLst>
          </p:cNvPr>
          <p:cNvSpPr/>
          <p:nvPr/>
        </p:nvSpPr>
        <p:spPr>
          <a:xfrm>
            <a:off x="526835" y="522965"/>
            <a:ext cx="6062875" cy="66765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DIỆN TÍCH QUẠT TRÒN</a:t>
            </a:r>
            <a:endParaRPr lang="vi-VN" sz="32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9FB3D7-B0B9-2407-9124-61BDCF543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10" y="2037671"/>
            <a:ext cx="3047435" cy="34083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0F89E48-C004-B2E1-4210-A3A9734D08B2}"/>
                  </a:ext>
                </a:extLst>
              </p:cNvPr>
              <p:cNvSpPr txBox="1"/>
              <p:nvPr/>
            </p:nvSpPr>
            <p:spPr>
              <a:xfrm>
                <a:off x="3713801" y="2037671"/>
                <a:ext cx="7535456" cy="3600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nằm bên trong đường tròn.</a:t>
                </a:r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nằm bên trên đường tròn. </a:t>
                </a:r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vi-VN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Chú ý:</a:t>
                </a:r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Hình tròn tâm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bán kính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bao gồm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tất cả các điểm nằm trong đường tròn đó. </a:t>
                </a:r>
              </a:p>
              <a:p>
                <a:pPr algn="just"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Diện tích của hình tròn bán kính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2800" baseline="30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0F89E48-C004-B2E1-4210-A3A9734D0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801" y="2037671"/>
                <a:ext cx="7535456" cy="3600986"/>
              </a:xfrm>
              <a:prstGeom prst="rect">
                <a:avLst/>
              </a:prstGeom>
              <a:blipFill>
                <a:blip r:embed="rId3"/>
                <a:stretch>
                  <a:fillRect l="-1618" t="-1692" r="-1699" b="-3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948280-91F4-BB92-27F8-8954B50803A5}"/>
              </a:ext>
            </a:extLst>
          </p:cNvPr>
          <p:cNvSpPr/>
          <p:nvPr/>
        </p:nvSpPr>
        <p:spPr>
          <a:xfrm>
            <a:off x="176821" y="1190623"/>
            <a:ext cx="4629442" cy="66765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32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50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F3C775B-DE4E-67C0-17EA-100C110769E2}"/>
              </a:ext>
            </a:extLst>
          </p:cNvPr>
          <p:cNvGrpSpPr/>
          <p:nvPr/>
        </p:nvGrpSpPr>
        <p:grpSpPr>
          <a:xfrm>
            <a:off x="1709687" y="418901"/>
            <a:ext cx="2807643" cy="616432"/>
            <a:chOff x="1517557" y="488895"/>
            <a:chExt cx="2807643" cy="6164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87D8AA-0D76-8CE2-74DA-BAA86237B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7557" y="589879"/>
              <a:ext cx="664915" cy="398949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23A2372-BFD8-1876-0D29-C8FE9B24A6CA}"/>
                </a:ext>
              </a:extLst>
            </p:cNvPr>
            <p:cNvSpPr/>
            <p:nvPr/>
          </p:nvSpPr>
          <p:spPr>
            <a:xfrm>
              <a:off x="1850014" y="488895"/>
              <a:ext cx="2475186" cy="61643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FFFF00"/>
                  </a:solidFill>
                  <a:latin typeface="+mj-lt"/>
                </a:rPr>
                <a:t>VÍ DỤ 3</a:t>
              </a:r>
            </a:p>
          </p:txBody>
        </p:sp>
      </p:grpSp>
      <p:sp>
        <p:nvSpPr>
          <p:cNvPr id="9" name="Rectangle: Rounded Corners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BF88BB-7679-F07E-4C9A-3F59B0FF24E7}"/>
              </a:ext>
            </a:extLst>
          </p:cNvPr>
          <p:cNvSpPr/>
          <p:nvPr/>
        </p:nvSpPr>
        <p:spPr>
          <a:xfrm>
            <a:off x="5895656" y="3316204"/>
            <a:ext cx="2475186" cy="616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u="sng" dirty="0">
                <a:solidFill>
                  <a:srgbClr val="FFFF00"/>
                </a:solidFill>
                <a:latin typeface="+mj-lt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DB28099-30AC-CD87-D9FF-5D58588B1931}"/>
                  </a:ext>
                </a:extLst>
              </p:cNvPr>
              <p:cNvSpPr txBox="1"/>
              <p:nvPr/>
            </p:nvSpPr>
            <p:spPr>
              <a:xfrm>
                <a:off x="1110294" y="1005684"/>
                <a:ext cx="10357805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Bề mặt phía trên của một chiếc trống có dạng hình tròn bán kính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8 </m:t>
                    </m:r>
                    <m:r>
                      <m:rPr>
                        <m:nor/>
                      </m:rPr>
                      <a: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(Hình 70). Diện tích bề mặt phía trên của trống đó bằng bao nhiêu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b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200" baseline="30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2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(làm tròn kết quả đến hàng đơn </a:t>
                </a:r>
                <a:r>
                  <a:rPr lang="vi-VN" sz="32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vị̣)</a:t>
                </a:r>
                <a:endParaRPr lang="vi-VN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DB28099-30AC-CD87-D9FF-5D58588B1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94" y="1005684"/>
                <a:ext cx="10357805" cy="1569660"/>
              </a:xfrm>
              <a:prstGeom prst="rect">
                <a:avLst/>
              </a:prstGeom>
              <a:blipFill>
                <a:blip r:embed="rId3"/>
                <a:stretch>
                  <a:fillRect l="-1471" t="-5447" r="-2472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9EFD0D6-AE1A-E3BA-566D-909A7850E3E3}"/>
                  </a:ext>
                </a:extLst>
              </p:cNvPr>
              <p:cNvSpPr txBox="1"/>
              <p:nvPr/>
            </p:nvSpPr>
            <p:spPr>
              <a:xfrm>
                <a:off x="3074670" y="3932636"/>
                <a:ext cx="8393429" cy="14811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 tích bề mặt phía trên của chiếc trống đó là: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nor/>
                      </m:rPr>
                      <a:rPr lang="en-US" sz="3200" baseline="300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64</m:t>
                    </m:r>
                    <m:r>
                      <m:rPr>
                        <m:nor/>
                      </m:rPr>
                      <a:rPr lang="vi-VN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201 </m:t>
                    </m:r>
                    <m:d>
                      <m:dPr>
                        <m:ctrlPr>
                          <a:rPr lang="vi-VN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32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9EFD0D6-AE1A-E3BA-566D-909A7850E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670" y="3932636"/>
                <a:ext cx="8393429" cy="1481175"/>
              </a:xfrm>
              <a:prstGeom prst="rect">
                <a:avLst/>
              </a:prstGeom>
              <a:blipFill>
                <a:blip r:embed="rId4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3233F8-2E48-2DB5-46A3-9375981CEB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608659" y="5130471"/>
            <a:ext cx="1583341" cy="1310556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A2BB40-9C4E-D5B5-BC47-B5F4150500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0" b="93309" l="9873" r="89809">
                        <a14:foregroundMark x1="24841" y1="6320" x2="26115" y2="9294"/>
                        <a14:foregroundMark x1="34076" y1="91822" x2="41401" y2="933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887" y="3429000"/>
            <a:ext cx="299085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35C904-F76A-196B-6D2C-B5B6C24F3AB7}"/>
              </a:ext>
            </a:extLst>
          </p:cNvPr>
          <p:cNvSpPr/>
          <p:nvPr/>
        </p:nvSpPr>
        <p:spPr>
          <a:xfrm>
            <a:off x="689796" y="545003"/>
            <a:ext cx="4629442" cy="66765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 (</a:t>
            </a:r>
            <a:r>
              <a:rPr lang="en-US" sz="32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706D2B0-6395-A300-1529-0A0DFA2982BE}"/>
                  </a:ext>
                </a:extLst>
              </p:cNvPr>
              <p:cNvSpPr txBox="1"/>
              <p:nvPr/>
            </p:nvSpPr>
            <p:spPr>
              <a:xfrm>
                <a:off x="5206248" y="3429000"/>
                <a:ext cx="4864852" cy="1043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en-US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 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 màu xanh giới hạn</a:t>
                </a:r>
                <a:r>
                  <a:rPr lang="en-US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OA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, 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OB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706D2B0-6395-A300-1529-0A0DFA298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248" y="3429000"/>
                <a:ext cx="4864852" cy="1043619"/>
              </a:xfrm>
              <a:prstGeom prst="rect">
                <a:avLst/>
              </a:prstGeom>
              <a:blipFill>
                <a:blip r:embed="rId2"/>
                <a:stretch>
                  <a:fillRect l="-2506" t="-4094" r="-2632" b="-15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5B641C-77E9-3CB9-900B-815BB2195AEA}"/>
              </a:ext>
            </a:extLst>
          </p:cNvPr>
          <p:cNvSpPr txBox="1"/>
          <p:nvPr/>
        </p:nvSpPr>
        <p:spPr>
          <a:xfrm>
            <a:off x="1197484" y="1344498"/>
            <a:ext cx="96737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 </a:t>
            </a:r>
            <a:r>
              <a:rPr lang="en-US" sz="3200" i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71</a:t>
            </a:r>
            <a:r>
              <a:rPr lang="en-US" sz="3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hãy cho biết phần hình tròn (</a:t>
            </a:r>
            <a:r>
              <a:rPr lang="en-US" sz="3200" i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tô màu xanh được giới hạn bởi hai bán kính và cung nào?</a:t>
            </a:r>
            <a:endParaRPr lang="vi-VN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EDB95C-478C-04C5-6537-6B19BABCC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484" y="2957537"/>
            <a:ext cx="3132046" cy="267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2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EDB95C-478C-04C5-6537-6B19BABCC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84" y="1674640"/>
            <a:ext cx="3132046" cy="2677456"/>
          </a:xfrm>
          <a:prstGeom prst="rect">
            <a:avLst/>
          </a:prstGeom>
        </p:spPr>
      </p:pic>
      <p:sp>
        <p:nvSpPr>
          <p:cNvPr id="2" name="Rectangle: Rounded Corners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A7D41-4C89-17A6-01DC-62AD074681C5}"/>
              </a:ext>
            </a:extLst>
          </p:cNvPr>
          <p:cNvSpPr/>
          <p:nvPr/>
        </p:nvSpPr>
        <p:spPr>
          <a:xfrm>
            <a:off x="476035" y="517249"/>
            <a:ext cx="6062875" cy="66765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DIỆN TÍCH QUẠT TRÒN</a:t>
            </a:r>
            <a:endParaRPr lang="vi-VN" sz="32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F54C0D-86DB-E926-C48D-E34352215F45}"/>
              </a:ext>
            </a:extLst>
          </p:cNvPr>
          <p:cNvSpPr txBox="1"/>
          <p:nvPr/>
        </p:nvSpPr>
        <p:spPr>
          <a:xfrm>
            <a:off x="4952718" y="2231196"/>
            <a:ext cx="60628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 quạt tròn </a:t>
            </a:r>
            <a:r>
              <a:rPr lang="vi-VN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(hay còn gọi tắt là hình quạt) là một phần hình tròn giới hạn bởi một cung tròn và hai bán kính đi qua hai mút của cung đó. </a:t>
            </a:r>
            <a:endParaRPr lang="vi-VN" sz="3000" dirty="0">
              <a:solidFill>
                <a:schemeClr val="bg1"/>
              </a:solidFill>
            </a:endParaRPr>
          </a:p>
        </p:txBody>
      </p:sp>
      <p:pic>
        <p:nvPicPr>
          <p:cNvPr id="5" name="Graphic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7D290F-1E8B-E38B-BD2E-442F7DA61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0192" y="1773996"/>
            <a:ext cx="914400" cy="914400"/>
          </a:xfrm>
          <a:prstGeom prst="rect">
            <a:avLst/>
          </a:prstGeom>
        </p:spPr>
      </p:pic>
      <p:sp>
        <p:nvSpPr>
          <p:cNvPr id="6" name="Freeform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82B6E0-327B-1C94-18F4-607F66113577}"/>
              </a:ext>
            </a:extLst>
          </p:cNvPr>
          <p:cNvSpPr/>
          <p:nvPr/>
        </p:nvSpPr>
        <p:spPr>
          <a:xfrm>
            <a:off x="10002747" y="5396054"/>
            <a:ext cx="2726576" cy="1503025"/>
          </a:xfrm>
          <a:custGeom>
            <a:avLst/>
            <a:gdLst/>
            <a:ahLst/>
            <a:cxnLst/>
            <a:rect l="l" t="t" r="r" b="b"/>
            <a:pathLst>
              <a:path w="4089864" h="2254538">
                <a:moveTo>
                  <a:pt x="0" y="0"/>
                </a:moveTo>
                <a:lnTo>
                  <a:pt x="4089864" y="0"/>
                </a:lnTo>
                <a:lnTo>
                  <a:pt x="4089864" y="2254538"/>
                </a:lnTo>
                <a:lnTo>
                  <a:pt x="0" y="22545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68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AC1020-0BBB-C17E-FD72-68DC4AD5011C}"/>
              </a:ext>
            </a:extLst>
          </p:cNvPr>
          <p:cNvGrpSpPr/>
          <p:nvPr/>
        </p:nvGrpSpPr>
        <p:grpSpPr>
          <a:xfrm>
            <a:off x="2034454" y="762287"/>
            <a:ext cx="2757789" cy="616432"/>
            <a:chOff x="1517557" y="481137"/>
            <a:chExt cx="2757789" cy="6164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CFD830E-6257-1394-4D2F-3ACF31C7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7557" y="589879"/>
              <a:ext cx="664915" cy="398949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A62E64D-18FB-C9DB-44E1-0336CA21C703}"/>
                </a:ext>
              </a:extLst>
            </p:cNvPr>
            <p:cNvSpPr/>
            <p:nvPr/>
          </p:nvSpPr>
          <p:spPr>
            <a:xfrm>
              <a:off x="1800160" y="481137"/>
              <a:ext cx="2475186" cy="61643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rgbClr val="FFFF00"/>
                  </a:solidFill>
                  <a:latin typeface="+mj-lt"/>
                </a:rPr>
                <a:t>VÍ DỤ 4</a:t>
              </a:r>
            </a:p>
          </p:txBody>
        </p:sp>
      </p:grpSp>
      <p:cxnSp>
        <p:nvCxnSpPr>
          <p:cNvPr id="11" name="Straight Connector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06DF10E-3965-354C-C03E-8B5329A3C504}"/>
              </a:ext>
            </a:extLst>
          </p:cNvPr>
          <p:cNvCxnSpPr/>
          <p:nvPr/>
        </p:nvCxnSpPr>
        <p:spPr>
          <a:xfrm>
            <a:off x="6448697" y="317078"/>
            <a:ext cx="0" cy="622384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Rectangle: Rounded Corners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36D395-D8BB-B210-105B-1CB17C09A0BC}"/>
              </a:ext>
            </a:extLst>
          </p:cNvPr>
          <p:cNvSpPr/>
          <p:nvPr/>
        </p:nvSpPr>
        <p:spPr>
          <a:xfrm>
            <a:off x="7762723" y="695332"/>
            <a:ext cx="2475186" cy="616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u="sng" dirty="0">
                <a:solidFill>
                  <a:srgbClr val="FFFF00"/>
                </a:solidFill>
                <a:latin typeface="+mj-lt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6D3A319-B7F4-E3C0-9FAF-DA51B2C6DF58}"/>
                  </a:ext>
                </a:extLst>
              </p:cNvPr>
              <p:cNvSpPr txBox="1"/>
              <p:nvPr/>
            </p:nvSpPr>
            <p:spPr>
              <a:xfrm>
                <a:off x="573443" y="1613117"/>
                <a:ext cx="5756253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hình quạt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AOB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giới hạn bởi hai bán kính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cung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AmB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sao 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OA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vi-VN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(Hình 73). Hãy tìm số đo cung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AmB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ứng với hình quạt đó. </a:t>
                </a:r>
              </a:p>
            </p:txBody>
          </p:sp>
        </mc:Choice>
        <mc:Fallback xmlns="">
          <p:sp>
            <p:nvSpPr>
              <p:cNvPr id="35" name="TextBox 3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6D3A319-B7F4-E3C0-9FAF-DA51B2C6D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43" y="1613117"/>
                <a:ext cx="5756253" cy="1815882"/>
              </a:xfrm>
              <a:prstGeom prst="rect">
                <a:avLst/>
              </a:prstGeom>
              <a:blipFill>
                <a:blip r:embed="rId3"/>
                <a:stretch>
                  <a:fillRect l="-2119" t="-3704" r="-2225" b="-8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121AB79-181D-19A7-9DC5-91783FC29B45}"/>
                  </a:ext>
                </a:extLst>
              </p:cNvPr>
              <p:cNvSpPr txBox="1"/>
              <p:nvPr/>
            </p:nvSpPr>
            <p:spPr>
              <a:xfrm>
                <a:off x="6567699" y="1613117"/>
                <a:ext cx="5349599" cy="21391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1200"/>
                  </a:spcBef>
                </a:pP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8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</a:t>
                </a:r>
                <a:r>
                  <a:rPr lang="vi-VN" sz="28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lang="vi-VN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AOB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đều</a:t>
                </a: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1200"/>
                  </a:spcBef>
                </a:pP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AOB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1200"/>
                  </a:spcBef>
                </a:pP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góc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AOB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góc ở tâm chắn cung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AmB</m:t>
                    </m:r>
                  </m:oMath>
                </a14:m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đo cung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AmB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TextBox 5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121AB79-181D-19A7-9DC5-91783FC29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699" y="1613117"/>
                <a:ext cx="5349599" cy="2139112"/>
              </a:xfrm>
              <a:prstGeom prst="rect">
                <a:avLst/>
              </a:prstGeom>
              <a:blipFill>
                <a:blip r:embed="rId4"/>
                <a:stretch>
                  <a:fillRect l="-2278" t="-3134" r="-2278" b="-7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7922E82-71D5-2E04-8E2F-A82796DF0B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43" y="212810"/>
            <a:ext cx="1112934" cy="1098954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96DF98-EB57-207D-2E1A-2B02AF9BC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5119" y="3838316"/>
            <a:ext cx="2982469" cy="254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2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3574C5-14B6-E731-E07A-90A5099244D8}"/>
              </a:ext>
            </a:extLst>
          </p:cNvPr>
          <p:cNvSpPr/>
          <p:nvPr/>
        </p:nvSpPr>
        <p:spPr>
          <a:xfrm>
            <a:off x="247721" y="346342"/>
            <a:ext cx="4523432" cy="66765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3 (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sgk</a:t>
            </a:r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vi-VN" sz="32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Freeform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672EF1-F6DF-2C01-6795-D5A4474B757B}"/>
              </a:ext>
            </a:extLst>
          </p:cNvPr>
          <p:cNvSpPr/>
          <p:nvPr/>
        </p:nvSpPr>
        <p:spPr>
          <a:xfrm>
            <a:off x="12737095" y="4880010"/>
            <a:ext cx="5011670" cy="4842526"/>
          </a:xfrm>
          <a:custGeom>
            <a:avLst/>
            <a:gdLst/>
            <a:ahLst/>
            <a:cxnLst/>
            <a:rect l="l" t="t" r="r" b="b"/>
            <a:pathLst>
              <a:path w="5011670" h="4842526">
                <a:moveTo>
                  <a:pt x="0" y="0"/>
                </a:moveTo>
                <a:lnTo>
                  <a:pt x="5011669" y="0"/>
                </a:lnTo>
                <a:lnTo>
                  <a:pt x="5011669" y="4842525"/>
                </a:lnTo>
                <a:lnTo>
                  <a:pt x="0" y="4842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2B0B36-72A3-E0DF-7595-944497F1004F}"/>
              </a:ext>
            </a:extLst>
          </p:cNvPr>
          <p:cNvSpPr/>
          <p:nvPr/>
        </p:nvSpPr>
        <p:spPr>
          <a:xfrm>
            <a:off x="12889495" y="5032410"/>
            <a:ext cx="5011670" cy="4842526"/>
          </a:xfrm>
          <a:custGeom>
            <a:avLst/>
            <a:gdLst/>
            <a:ahLst/>
            <a:cxnLst/>
            <a:rect l="l" t="t" r="r" b="b"/>
            <a:pathLst>
              <a:path w="5011670" h="4842526">
                <a:moveTo>
                  <a:pt x="0" y="0"/>
                </a:moveTo>
                <a:lnTo>
                  <a:pt x="5011669" y="0"/>
                </a:lnTo>
                <a:lnTo>
                  <a:pt x="5011669" y="4842525"/>
                </a:lnTo>
                <a:lnTo>
                  <a:pt x="0" y="4842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F08B83-C5B2-9693-E48E-94153B69702F}"/>
                  </a:ext>
                </a:extLst>
              </p:cNvPr>
              <p:cNvSpPr txBox="1"/>
              <p:nvPr/>
            </p:nvSpPr>
            <p:spPr>
              <a:xfrm>
                <a:off x="5894729" y="1752135"/>
                <a:ext cx="5840201" cy="27981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1200"/>
                  </a:spcBef>
                </a:pP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8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CD</a:t>
                </a:r>
                <a:r>
                  <a:rPr lang="vi-VN" sz="28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COD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đều</a:t>
                </a: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Suy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1200"/>
                  </a:spcBef>
                </a:pP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ra s</a:t>
                </a: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 đo cung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nhỏ</a:t>
                </a: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spcBef>
                    <a:spcPts val="1200"/>
                  </a:spcBef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sđ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CpD</m:t>
                        </m:r>
                      </m:e>
                    </m:groupCh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360° − 60° = 300°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1200"/>
                  </a:spcBef>
                </a:pP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5F08B83-C5B2-9693-E48E-94153B697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4729" y="1752135"/>
                <a:ext cx="5840201" cy="2798138"/>
              </a:xfrm>
              <a:prstGeom prst="rect">
                <a:avLst/>
              </a:prstGeom>
              <a:blipFill>
                <a:blip r:embed="rId4"/>
                <a:stretch>
                  <a:fillRect l="-2192" t="-2179" r="-2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8A7E33-AD86-A8F0-7B5C-97A88F7FE3AD}"/>
              </a:ext>
            </a:extLst>
          </p:cNvPr>
          <p:cNvSpPr/>
          <p:nvPr/>
        </p:nvSpPr>
        <p:spPr>
          <a:xfrm>
            <a:off x="7318223" y="961782"/>
            <a:ext cx="2475186" cy="616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u="sng" dirty="0">
                <a:solidFill>
                  <a:srgbClr val="FFFF00"/>
                </a:solidFill>
                <a:latin typeface="+mj-lt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A486BAF-6FDE-7DCD-9915-97CDBF2D0747}"/>
                  </a:ext>
                </a:extLst>
              </p:cNvPr>
              <p:cNvSpPr txBox="1"/>
              <p:nvPr/>
            </p:nvSpPr>
            <p:spPr>
              <a:xfrm>
                <a:off x="723770" y="1135703"/>
                <a:ext cx="3924430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hình quạt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vi-VN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giới hạn bởi hai bán kính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28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8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CqD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sao 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7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tìm số đo </a:t>
                </a: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CqD</m:t>
                    </m:r>
                    <m:r>
                      <a:rPr lang="en-US" sz="2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hình quạt đó. </a:t>
                </a: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A486BAF-6FDE-7DCD-9915-97CDBF2D0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70" y="1135703"/>
                <a:ext cx="3924430" cy="2677656"/>
              </a:xfrm>
              <a:prstGeom prst="rect">
                <a:avLst/>
              </a:prstGeom>
              <a:blipFill>
                <a:blip r:embed="rId5"/>
                <a:stretch>
                  <a:fillRect l="-3261" t="-2273" r="-3106" b="-5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7B3249-3115-9DCD-2DF7-B1E232A08D2E}"/>
              </a:ext>
            </a:extLst>
          </p:cNvPr>
          <p:cNvCxnSpPr/>
          <p:nvPr/>
        </p:nvCxnSpPr>
        <p:spPr>
          <a:xfrm>
            <a:off x="5356497" y="346342"/>
            <a:ext cx="0" cy="622384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9" name="Picture 1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4AAD70-7C6D-047F-EC54-7C43AE901C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438284" y="5032410"/>
            <a:ext cx="1583341" cy="1310556"/>
          </a:xfrm>
          <a:prstGeom prst="rect">
            <a:avLst/>
          </a:prstGeom>
        </p:spPr>
      </p:pic>
      <p:pic>
        <p:nvPicPr>
          <p:cNvPr id="23" name="Picture 2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A7C564-6F0F-E5B7-BA50-112846BC52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459" y="3833356"/>
            <a:ext cx="3131039" cy="261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B3A6FD-85E9-7CA2-3656-F86D5B6712A4}"/>
              </a:ext>
            </a:extLst>
          </p:cNvPr>
          <p:cNvSpPr/>
          <p:nvPr/>
        </p:nvSpPr>
        <p:spPr>
          <a:xfrm>
            <a:off x="256614" y="486885"/>
            <a:ext cx="4629442" cy="66765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 (</a:t>
            </a:r>
            <a:r>
              <a:rPr lang="en-US" sz="32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90F1108-2C4B-0D93-5ACE-9EED3E9EB1D6}"/>
                  </a:ext>
                </a:extLst>
              </p:cNvPr>
              <p:cNvSpPr txBox="1"/>
              <p:nvPr/>
            </p:nvSpPr>
            <p:spPr>
              <a:xfrm>
                <a:off x="653562" y="4071354"/>
                <a:ext cx="10884876" cy="8549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Diện tích hình quạt tròn bán kính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cung tròn có số đo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1°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360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90F1108-2C4B-0D93-5ACE-9EED3E9EB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62" y="4071354"/>
                <a:ext cx="10884876" cy="854978"/>
              </a:xfrm>
              <a:prstGeom prst="rect">
                <a:avLst/>
              </a:prstGeom>
              <a:blipFill>
                <a:blip r:embed="rId3"/>
                <a:stretch>
                  <a:fillRect l="-1120" b="-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409841-ADAF-9D1C-32B3-64CA771EAEBA}"/>
                  </a:ext>
                </a:extLst>
              </p:cNvPr>
              <p:cNvSpPr txBox="1"/>
              <p:nvPr/>
            </p:nvSpPr>
            <p:spPr>
              <a:xfrm>
                <a:off x="866149" y="1308482"/>
                <a:ext cx="7731751" cy="18660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coi mỗi hình tròn bán kính </a:t>
                </a:r>
                <a:r>
                  <a:rPr lang="en-US" sz="28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một hình quạt có số đo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0°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Tính diện tích hình quạt tròn tâm </a:t>
                </a:r>
                <a:r>
                  <a:rPr lang="en-US" sz="28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bán kính </a:t>
                </a:r>
                <a:r>
                  <a:rPr lang="en-US" sz="28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biết số đo cung ứng với hình quạt tròn đó là:</a:t>
                </a:r>
              </a:p>
              <a:p>
                <a:pPr algn="just"/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                  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75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409841-ADAF-9D1C-32B3-64CA771EA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149" y="1308482"/>
                <a:ext cx="7731751" cy="1866088"/>
              </a:xfrm>
              <a:prstGeom prst="rect">
                <a:avLst/>
              </a:prstGeom>
              <a:blipFill>
                <a:blip r:embed="rId4"/>
                <a:stretch>
                  <a:fillRect l="-1577" t="-3595" r="-2918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717D6A-DC45-9244-7A04-1AE7082BC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7900" y="680587"/>
            <a:ext cx="3112693" cy="2694007"/>
          </a:xfrm>
          <a:prstGeom prst="rect">
            <a:avLst/>
          </a:prstGeom>
        </p:spPr>
      </p:pic>
      <p:sp>
        <p:nvSpPr>
          <p:cNvPr id="9" name="TextBox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F93A390-71F6-80EC-E10A-03845CCB827D}"/>
              </a:ext>
            </a:extLst>
          </p:cNvPr>
          <p:cNvSpPr txBox="1"/>
          <p:nvPr/>
        </p:nvSpPr>
        <p:spPr>
          <a:xfrm>
            <a:off x="9459558" y="3374594"/>
            <a:ext cx="13893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75</a:t>
            </a:r>
            <a:endParaRPr lang="vi-V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3D5573-368B-A231-7614-CE3E7531987D}"/>
              </a:ext>
            </a:extLst>
          </p:cNvPr>
          <p:cNvSpPr/>
          <p:nvPr/>
        </p:nvSpPr>
        <p:spPr>
          <a:xfrm>
            <a:off x="3838423" y="3589598"/>
            <a:ext cx="2475186" cy="616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u="sng" dirty="0">
                <a:solidFill>
                  <a:srgbClr val="FFFF00"/>
                </a:solidFill>
                <a:latin typeface="+mj-lt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6BAF55B-8839-89C6-B2A9-B29C596D5091}"/>
                  </a:ext>
                </a:extLst>
              </p:cNvPr>
              <p:cNvSpPr txBox="1"/>
              <p:nvPr/>
            </p:nvSpPr>
            <p:spPr>
              <a:xfrm>
                <a:off x="653562" y="5195603"/>
                <a:ext cx="10884876" cy="8549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1200"/>
                  </a:spcBef>
                </a:pPr>
                <a:r>
                  <a:rPr lang="vi-VN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 tích hình quạt tròn bán kính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cung tròn có số đo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360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6BAF55B-8839-89C6-B2A9-B29C596D5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62" y="5195603"/>
                <a:ext cx="10884876" cy="854978"/>
              </a:xfrm>
              <a:prstGeom prst="rect">
                <a:avLst/>
              </a:prstGeom>
              <a:blipFill>
                <a:blip r:embed="rId6"/>
                <a:stretch>
                  <a:fillRect l="-1120" b="-7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9AD969-5083-59AC-3E87-C62FD9462099}"/>
              </a:ext>
            </a:extLst>
          </p:cNvPr>
          <p:cNvSpPr/>
          <p:nvPr/>
        </p:nvSpPr>
        <p:spPr>
          <a:xfrm>
            <a:off x="653562" y="5194300"/>
            <a:ext cx="10884876" cy="854978"/>
          </a:xfrm>
          <a:prstGeom prst="round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3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A7D41-4C89-17A6-01DC-62AD074681C5}"/>
              </a:ext>
            </a:extLst>
          </p:cNvPr>
          <p:cNvSpPr/>
          <p:nvPr/>
        </p:nvSpPr>
        <p:spPr>
          <a:xfrm>
            <a:off x="476035" y="517249"/>
            <a:ext cx="6062875" cy="66765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DIỆN TÍCH QUẠT TRÒN</a:t>
            </a:r>
            <a:endParaRPr lang="vi-VN" sz="32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phic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7D290F-1E8B-E38B-BD2E-442F7DA61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2392" y="1375686"/>
            <a:ext cx="914400" cy="914400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9EBAF6-6265-CB02-523F-F7C4E2576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" y="1235181"/>
            <a:ext cx="3112693" cy="26940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826CBC8-E934-501E-C63A-3A3944EE0B60}"/>
                  </a:ext>
                </a:extLst>
              </p:cNvPr>
              <p:cNvSpPr txBox="1"/>
              <p:nvPr/>
            </p:nvSpPr>
            <p:spPr>
              <a:xfrm>
                <a:off x="4759592" y="1864259"/>
                <a:ext cx="5885348" cy="1350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1200"/>
                  </a:spcBef>
                </a:pPr>
                <a:r>
                  <a:rPr lang="vi-VN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 tích hình quạt tròn bán kính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cung tròn có số đo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360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826CBC8-E934-501E-C63A-3A3944EE0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592" y="1864259"/>
                <a:ext cx="5885348" cy="1350498"/>
              </a:xfrm>
              <a:prstGeom prst="rect">
                <a:avLst/>
              </a:prstGeom>
              <a:blipFill>
                <a:blip r:embed="rId6"/>
                <a:stretch>
                  <a:fillRect l="-2176" t="-3167" r="-2073" b="-4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76705B-22B0-A2CB-BD81-0E8DA630A2A1}"/>
              </a:ext>
            </a:extLst>
          </p:cNvPr>
          <p:cNvSpPr/>
          <p:nvPr/>
        </p:nvSpPr>
        <p:spPr>
          <a:xfrm>
            <a:off x="4759592" y="1864259"/>
            <a:ext cx="5885348" cy="1435853"/>
          </a:xfrm>
          <a:prstGeom prst="round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A30D51B-4F48-2A51-65C9-FC85613DA01D}"/>
                  </a:ext>
                </a:extLst>
              </p:cNvPr>
              <p:cNvSpPr txBox="1"/>
              <p:nvPr/>
            </p:nvSpPr>
            <p:spPr>
              <a:xfrm>
                <a:off x="1028700" y="4169237"/>
                <a:ext cx="9794040" cy="22359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vi-VN" sz="2800" b="1" i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 xét:</a:t>
                </a:r>
                <a:r>
                  <a:rPr lang="vi-VN" sz="28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spcAft>
                    <a:spcPts val="600"/>
                  </a:spcAft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độ dài của cung tròn có số đo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trong một hình tròn bán kính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thì diện tích hình quạt tròn bán kính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cung có số đo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m:rPr>
                            <m:nor/>
                          </m:rPr>
                          <a:rPr lang="en-US" sz="280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2800" baseline="3000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360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πRn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lR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A30D51B-4F48-2A51-65C9-FC85613DA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169237"/>
                <a:ext cx="9794040" cy="2235933"/>
              </a:xfrm>
              <a:prstGeom prst="rect">
                <a:avLst/>
              </a:prstGeom>
              <a:blipFill>
                <a:blip r:embed="rId7"/>
                <a:stretch>
                  <a:fillRect l="-1308" t="-2997" r="-1308" b="-2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61239F-F72D-8761-31E1-D637F8772D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2392" y="2411441"/>
            <a:ext cx="457708" cy="68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2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AC1020-0BBB-C17E-FD72-68DC4AD5011C}"/>
              </a:ext>
            </a:extLst>
          </p:cNvPr>
          <p:cNvGrpSpPr/>
          <p:nvPr/>
        </p:nvGrpSpPr>
        <p:grpSpPr>
          <a:xfrm>
            <a:off x="832790" y="534665"/>
            <a:ext cx="4767910" cy="616432"/>
            <a:chOff x="1517559" y="481137"/>
            <a:chExt cx="3853554" cy="6164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CFD830E-6257-1394-4D2F-3ACF31C7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7559" y="606872"/>
              <a:ext cx="636594" cy="381956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A62E64D-18FB-C9DB-44E1-0336CA21C703}"/>
                </a:ext>
              </a:extLst>
            </p:cNvPr>
            <p:cNvSpPr/>
            <p:nvPr/>
          </p:nvSpPr>
          <p:spPr>
            <a:xfrm>
              <a:off x="2192672" y="481137"/>
              <a:ext cx="3178441" cy="61643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Hoàn thành PHT số 3.</a:t>
              </a:r>
              <a:endPara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11" name="Straight Connector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06DF10E-3965-354C-C03E-8B5329A3C504}"/>
              </a:ext>
            </a:extLst>
          </p:cNvPr>
          <p:cNvCxnSpPr>
            <a:cxnSpLocks/>
          </p:cNvCxnSpPr>
          <p:nvPr/>
        </p:nvCxnSpPr>
        <p:spPr>
          <a:xfrm>
            <a:off x="5877197" y="1151097"/>
            <a:ext cx="0" cy="622384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3B29D4-0EA5-097C-85C5-A79C6FCC97B9}"/>
                  </a:ext>
                </a:extLst>
              </p:cNvPr>
              <p:cNvSpPr txBox="1"/>
              <p:nvPr/>
            </p:nvSpPr>
            <p:spPr>
              <a:xfrm>
                <a:off x="421641" y="3894710"/>
                <a:ext cx="5179058" cy="1851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quạt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AOB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 với </a:t>
                </a: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AmB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</a:pPr>
                <a:r>
                  <a:rPr lang="en-US" sz="28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2800" i="1" baseline="-250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AOB</a:t>
                </a:r>
                <a:r>
                  <a:rPr lang="en-US" sz="2800" baseline="-250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60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360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sz="2800" b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14 </m:t>
                    </m:r>
                    <m:d>
                      <m:d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800" b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3B29D4-0EA5-097C-85C5-A79C6FCC9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41" y="3894710"/>
                <a:ext cx="5179058" cy="1851469"/>
              </a:xfrm>
              <a:prstGeom prst="rect">
                <a:avLst/>
              </a:prstGeom>
              <a:blipFill>
                <a:blip r:embed="rId3"/>
                <a:stretch>
                  <a:fillRect l="-2353" t="-2303" r="-2471" b="-2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EFBF6F8-3C3D-B544-804D-AED739F23A4F}"/>
                  </a:ext>
                </a:extLst>
              </p:cNvPr>
              <p:cNvSpPr txBox="1"/>
              <p:nvPr/>
            </p:nvSpPr>
            <p:spPr>
              <a:xfrm>
                <a:off x="5980915" y="3739556"/>
                <a:ext cx="5969786" cy="23342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  tích  quạt  tròn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COD</m:t>
                    </m:r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fr-FR" sz="28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  với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CqD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8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</a:t>
                </a:r>
                <a:r>
                  <a:rPr lang="en-US" sz="2800" i="1" baseline="-250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COD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fr-FR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  <m:r>
                          <m:rPr>
                            <m:nor/>
                          </m:rPr>
                          <a:rPr lang="fr-FR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360</m:t>
                        </m:r>
                      </m:den>
                    </m:f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82.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168 </m:t>
                    </m:r>
                    <m:d>
                      <m:d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EFBF6F8-3C3D-B544-804D-AED739F23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0915" y="3739556"/>
                <a:ext cx="5969786" cy="2334293"/>
              </a:xfrm>
              <a:prstGeom prst="rect">
                <a:avLst/>
              </a:prstGeom>
              <a:blipFill>
                <a:blip r:embed="rId4"/>
                <a:stretch>
                  <a:fillRect l="-2043" b="-34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EA6098-938D-119D-F6DD-57F20C915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742" y="1437796"/>
            <a:ext cx="2692563" cy="2301760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F63B53-6994-2A1C-247A-B663676E8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367" y="1283705"/>
            <a:ext cx="3131039" cy="2611005"/>
          </a:xfrm>
          <a:prstGeom prst="rect">
            <a:avLst/>
          </a:prstGeom>
        </p:spPr>
      </p:pic>
      <p:sp>
        <p:nvSpPr>
          <p:cNvPr id="14" name="Rectangle: Rounded Corners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0826C9-6381-20E6-0BF6-6E7A1C1E3ABB}"/>
              </a:ext>
            </a:extLst>
          </p:cNvPr>
          <p:cNvSpPr/>
          <p:nvPr/>
        </p:nvSpPr>
        <p:spPr>
          <a:xfrm>
            <a:off x="771727" y="1306251"/>
            <a:ext cx="1697409" cy="616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</a:rPr>
              <a:t>Ví dụ 4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Rectangle: Rounded Corners 1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A36CADC-1511-0E16-B8C7-D13D008DE31F}"/>
              </a:ext>
            </a:extLst>
          </p:cNvPr>
          <p:cNvSpPr/>
          <p:nvPr/>
        </p:nvSpPr>
        <p:spPr>
          <a:xfrm>
            <a:off x="5980915" y="1306251"/>
            <a:ext cx="2659549" cy="616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</a:rPr>
              <a:t>Luyện tập 3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Rectangle: Rounded Corners 1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4CBD97-9945-4A21-CB5A-05279676E155}"/>
              </a:ext>
            </a:extLst>
          </p:cNvPr>
          <p:cNvSpPr/>
          <p:nvPr/>
        </p:nvSpPr>
        <p:spPr>
          <a:xfrm>
            <a:off x="3107057" y="1742596"/>
            <a:ext cx="953931" cy="616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cm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Rectangle: Rounded Corners 1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7F6978-0467-E58A-B59F-4704C0D2D62A}"/>
              </a:ext>
            </a:extLst>
          </p:cNvPr>
          <p:cNvSpPr/>
          <p:nvPr/>
        </p:nvSpPr>
        <p:spPr>
          <a:xfrm>
            <a:off x="9580445" y="1742596"/>
            <a:ext cx="953931" cy="616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8cm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04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VẬN DỤNG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578194" y="3242445"/>
            <a:ext cx="4179336" cy="18248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dụng được công thức tính độ dài cung tròn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Tổng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 lại các kiến thức quan trọng đã học.</a:t>
            </a:r>
          </a:p>
        </p:txBody>
      </p:sp>
      <p:sp>
        <p:nvSpPr>
          <p:cNvPr id="6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6ECDE4-CFBA-4394-D883-71844C6E2615}"/>
              </a:ext>
            </a:extLst>
          </p:cNvPr>
          <p:cNvSpPr txBox="1">
            <a:spLocks/>
          </p:cNvSpPr>
          <p:nvPr/>
        </p:nvSpPr>
        <p:spPr>
          <a:xfrm>
            <a:off x="55605" y="279980"/>
            <a:ext cx="12080790" cy="7852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224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 5</a:t>
            </a:r>
            <a:r>
              <a:rPr kumimoji="0" lang="en-US" sz="2800" b="1" i="0" u="none" strike="noStrike" kern="1200" cap="none" spc="-224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 ĐỘ  </a:t>
            </a:r>
            <a:r>
              <a:rPr kumimoji="0" lang="en-US" sz="2800" b="1" i="0" u="none" strike="noStrike" kern="1200" cap="none" spc="-224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DÀI CUNG  TRÒN,  DIỆN TÍCH  HÌNH  QUẠT  TRÒN</a:t>
            </a:r>
            <a:r>
              <a:rPr kumimoji="0" lang="en-US" sz="2800" b="1" i="0" u="none" strike="noStrike" kern="1200" cap="none" spc="-224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224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-224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DIỆN  </a:t>
            </a:r>
            <a:r>
              <a:rPr kumimoji="0" lang="en-US" sz="2800" b="1" i="0" u="none" strike="noStrike" kern="1200" cap="none" spc="-224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TÍCH  HÌNH </a:t>
            </a:r>
            <a:r>
              <a:rPr kumimoji="0" lang="en-US" sz="2800" b="1" i="0" u="none" strike="noStrike" kern="1200" cap="none" spc="-224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VÀNH  KHUYÊN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00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2B6E492-D29C-4969-1F30-7004D7C4B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79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B17860-75E4-E6D9-474C-2DFB0BB2AFA7}"/>
              </a:ext>
            </a:extLst>
          </p:cNvPr>
          <p:cNvGrpSpPr/>
          <p:nvPr/>
        </p:nvGrpSpPr>
        <p:grpSpPr>
          <a:xfrm>
            <a:off x="1594335" y="516256"/>
            <a:ext cx="3897794" cy="616432"/>
            <a:chOff x="1517557" y="481137"/>
            <a:chExt cx="3150303" cy="6164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F36AFF7-A5F1-DCDF-D004-0341BCEC8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7557" y="589879"/>
              <a:ext cx="664915" cy="398949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7748713-DF73-BA55-55FB-E0FCE39FF199}"/>
                </a:ext>
              </a:extLst>
            </p:cNvPr>
            <p:cNvSpPr/>
            <p:nvPr/>
          </p:nvSpPr>
          <p:spPr>
            <a:xfrm>
              <a:off x="2192674" y="481137"/>
              <a:ext cx="2475186" cy="61643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VÍ DỤ 5 (sgk)</a:t>
              </a:r>
            </a:p>
          </p:txBody>
        </p:sp>
      </p:grpSp>
      <p:cxnSp>
        <p:nvCxnSpPr>
          <p:cNvPr id="5" name="Straight Connector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65ED5F-B035-D70A-0E73-6D8E4784979C}"/>
              </a:ext>
            </a:extLst>
          </p:cNvPr>
          <p:cNvCxnSpPr>
            <a:cxnSpLocks/>
          </p:cNvCxnSpPr>
          <p:nvPr/>
        </p:nvCxnSpPr>
        <p:spPr>
          <a:xfrm>
            <a:off x="6096000" y="317078"/>
            <a:ext cx="0" cy="622384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Rectangle: Rounded Corners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FD0D22B-7809-674F-39A6-A7BD2859C716}"/>
              </a:ext>
            </a:extLst>
          </p:cNvPr>
          <p:cNvSpPr/>
          <p:nvPr/>
        </p:nvSpPr>
        <p:spPr>
          <a:xfrm>
            <a:off x="7135299" y="3312282"/>
            <a:ext cx="3506443" cy="6164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vi-VN" sz="32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4EB2E82-8EA3-8FDE-1562-17A810520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5670" y="282761"/>
            <a:ext cx="822354" cy="1390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C251B3-0553-22CB-0759-D34406C498FF}"/>
                  </a:ext>
                </a:extLst>
              </p:cNvPr>
              <p:cNvSpPr txBox="1"/>
              <p:nvPr/>
            </p:nvSpPr>
            <p:spPr>
              <a:xfrm>
                <a:off x="577250" y="1306592"/>
                <a:ext cx="5325934" cy="45391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Một hoạ tiết trang trí có dạng hình tròn bán kính 4dm được chia thành nhiều hình quạt tròn (Hình 76), mỗi hình quạt tròn có góc ở tâm là 7,5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+mj-lt"/>
                  </a:rPr>
                  <a:t>. Diện tích của mỗi hình quạt đó là bao nhiêu decimét vuông (làm tròn kết quả đến hàng phần trăm)? </a:t>
                </a:r>
              </a:p>
            </p:txBody>
          </p:sp>
        </mc:Choice>
        <mc:Fallback xmlns="">
          <p:sp>
            <p:nvSpPr>
              <p:cNvPr id="9" name="TextBox 8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7C251B3-0553-22CB-0759-D34406C49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50" y="1306592"/>
                <a:ext cx="5325934" cy="4539191"/>
              </a:xfrm>
              <a:prstGeom prst="rect">
                <a:avLst/>
              </a:prstGeom>
              <a:blipFill>
                <a:blip r:embed="rId4"/>
                <a:stretch>
                  <a:fillRect l="-2405" r="-2291" b="-2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5B033B2-CD42-CE4F-CDF9-F35D5811468A}"/>
                  </a:ext>
                </a:extLst>
              </p:cNvPr>
              <p:cNvSpPr txBox="1"/>
              <p:nvPr/>
            </p:nvSpPr>
            <p:spPr>
              <a:xfrm>
                <a:off x="6699872" y="3959367"/>
                <a:ext cx="4819025" cy="1747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 tích của mỗi hình </a:t>
                </a:r>
                <a:r>
                  <a:rPr lang="vi-VN" sz="28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quạt là:</a:t>
                </a:r>
                <a:endPara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.7,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360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1,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05 </m:t>
                    </m:r>
                    <m:d>
                      <m:d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5B033B2-CD42-CE4F-CDF9-F35D58114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872" y="3959367"/>
                <a:ext cx="4819025" cy="1747786"/>
              </a:xfrm>
              <a:prstGeom prst="rect">
                <a:avLst/>
              </a:prstGeom>
              <a:blipFill>
                <a:blip r:embed="rId5"/>
                <a:stretch>
                  <a:fillRect l="-2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46FB06-3D77-F04F-ACF9-42E761FD72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3" b="93669" l="9712" r="93171">
                        <a14:foregroundMark x1="16085" y1="41558" x2="21093" y2="44156"/>
                        <a14:foregroundMark x1="16388" y1="62175" x2="23520" y2="60227"/>
                        <a14:foregroundMark x1="20334" y1="72240" x2="27162" y2="68994"/>
                        <a14:foregroundMark x1="25948" y1="79221" x2="32473" y2="74026"/>
                        <a14:foregroundMark x1="33384" y1="87013" x2="37633" y2="82305"/>
                        <a14:foregroundMark x1="43551" y1="91071" x2="42944" y2="85552"/>
                        <a14:foregroundMark x1="52656" y1="93669" x2="52807" y2="88799"/>
                        <a14:foregroundMark x1="61760" y1="85714" x2="59939" y2="80032"/>
                        <a14:foregroundMark x1="70410" y1="86851" x2="66768" y2="80032"/>
                        <a14:foregroundMark x1="79211" y1="78734" x2="75114" y2="74026"/>
                        <a14:foregroundMark x1="81184" y1="68831" x2="76176" y2="66721"/>
                        <a14:foregroundMark x1="76480" y1="57305" x2="82398" y2="61688"/>
                        <a14:foregroundMark x1="79363" y1="51461" x2="84219" y2="52110"/>
                        <a14:foregroundMark x1="74507" y1="44968" x2="80425" y2="45617"/>
                        <a14:foregroundMark x1="74962" y1="37500" x2="79363" y2="34416"/>
                        <a14:foregroundMark x1="91047" y1="42208" x2="93171" y2="42208"/>
                        <a14:foregroundMark x1="46434" y1="78571" x2="45524" y2="82468"/>
                        <a14:foregroundMark x1="49469" y1="65097" x2="49014" y2="67532"/>
                        <a14:foregroundMark x1="50835" y1="60877" x2="50683" y2="62338"/>
                        <a14:foregroundMark x1="22914" y1="58929" x2="39757" y2="55682"/>
                        <a14:foregroundMark x1="59939" y1="48864" x2="72838" y2="46104"/>
                        <a14:foregroundMark x1="53869" y1="9903" x2="53263" y2="19481"/>
                        <a14:foregroundMark x1="27162" y1="23539" x2="30046" y2="28084"/>
                        <a14:foregroundMark x1="21851" y1="32630" x2="30349" y2="35877"/>
                        <a14:foregroundMark x1="30349" y1="35877" x2="30956" y2="36526"/>
                        <a14:foregroundMark x1="31563" y1="27760" x2="41123" y2="38474"/>
                        <a14:foregroundMark x1="33991" y1="14448" x2="41882" y2="29870"/>
                        <a14:foregroundMark x1="42944" y1="11851" x2="47041" y2="31006"/>
                        <a14:foregroundMark x1="62822" y1="12175" x2="60091" y2="24026"/>
                        <a14:foregroundMark x1="58725" y1="25974" x2="55690" y2="38961"/>
                        <a14:foregroundMark x1="81942" y1="22565" x2="63429" y2="40260"/>
                        <a14:foregroundMark x1="52807" y1="51786" x2="52807" y2="51786"/>
                        <a14:foregroundMark x1="52656" y1="44805" x2="52656" y2="44805"/>
                        <a14:foregroundMark x1="51593" y1="46104" x2="51593" y2="46104"/>
                        <a14:foregroundMark x1="47648" y1="48052" x2="47648" y2="48052"/>
                        <a14:foregroundMark x1="49621" y1="48864" x2="49621" y2="48864"/>
                        <a14:foregroundMark x1="47951" y1="50000" x2="47951" y2="50000"/>
                        <a14:foregroundMark x1="47344" y1="52597" x2="47344" y2="52597"/>
                        <a14:foregroundMark x1="49165" y1="51948" x2="49165" y2="51948"/>
                        <a14:foregroundMark x1="47951" y1="54058" x2="47951" y2="54058"/>
                        <a14:foregroundMark x1="49469" y1="53409" x2="49469" y2="53409"/>
                        <a14:foregroundMark x1="47193" y1="54545" x2="47193" y2="54545"/>
                        <a14:foregroundMark x1="50076" y1="52597" x2="50076" y2="52597"/>
                        <a14:foregroundMark x1="49469" y1="54545" x2="49469" y2="54545"/>
                        <a14:foregroundMark x1="50379" y1="53734" x2="50379" y2="53734"/>
                        <a14:foregroundMark x1="51290" y1="57305" x2="51290" y2="57305"/>
                        <a14:foregroundMark x1="51897" y1="55844" x2="51897" y2="55844"/>
                        <a14:foregroundMark x1="52807" y1="58279" x2="52807" y2="58279"/>
                        <a14:foregroundMark x1="52656" y1="54708" x2="52656" y2="54708"/>
                        <a14:foregroundMark x1="54325" y1="56331" x2="54325" y2="56331"/>
                        <a14:foregroundMark x1="55690" y1="45455" x2="55690" y2="45455"/>
                        <a14:foregroundMark x1="57663" y1="48052" x2="57663" y2="48052"/>
                        <a14:foregroundMark x1="56449" y1="48539" x2="56449" y2="48539"/>
                        <a14:foregroundMark x1="52504" y1="47403" x2="52504" y2="47403"/>
                        <a14:foregroundMark x1="53869" y1="46591" x2="53869" y2="46591"/>
                        <a14:foregroundMark x1="57511" y1="49513" x2="57511" y2="49513"/>
                        <a14:foregroundMark x1="57967" y1="49351" x2="57967" y2="49351"/>
                        <a14:foregroundMark x1="56297" y1="49513" x2="56297" y2="49513"/>
                        <a14:foregroundMark x1="56753" y1="52110" x2="56753" y2="52110"/>
                        <a14:foregroundMark x1="58574" y1="53084" x2="58574" y2="53084"/>
                        <a14:foregroundMark x1="57360" y1="53734" x2="57360" y2="53734"/>
                        <a14:foregroundMark x1="55842" y1="53247" x2="55842" y2="53247"/>
                        <a14:foregroundMark x1="53869" y1="55195" x2="53869" y2="55195"/>
                        <a14:foregroundMark x1="69651" y1="20942" x2="68285" y2="22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5299" y="317078"/>
            <a:ext cx="3262250" cy="30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A54890-AAAF-97E0-3485-C8A3B9CF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585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  <a:endParaRPr lang="vi-V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3039A8C-E146-E7FF-E70E-9FD1C3C27727}"/>
              </a:ext>
            </a:extLst>
          </p:cNvPr>
          <p:cNvGrpSpPr/>
          <p:nvPr/>
        </p:nvGrpSpPr>
        <p:grpSpPr>
          <a:xfrm>
            <a:off x="488773" y="1400175"/>
            <a:ext cx="3303713" cy="4965056"/>
            <a:chOff x="488773" y="1828801"/>
            <a:chExt cx="3358157" cy="4539191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D311C2FA-8772-079B-7F0F-C4CAD9972972}"/>
                </a:ext>
              </a:extLst>
            </p:cNvPr>
            <p:cNvGrpSpPr/>
            <p:nvPr/>
          </p:nvGrpSpPr>
          <p:grpSpPr>
            <a:xfrm>
              <a:off x="488773" y="1828801"/>
              <a:ext cx="3358157" cy="4539191"/>
              <a:chOff x="0" y="0"/>
              <a:chExt cx="2688663" cy="2919198"/>
            </a:xfrm>
          </p:grpSpPr>
          <p:sp>
            <p:nvSpPr>
              <p:cNvPr id="5" name="Freeform 7">
                <a:extLst>
                  <a:ext uri="{FF2B5EF4-FFF2-40B4-BE49-F238E27FC236}">
                    <a16:creationId xmlns:a16="http://schemas.microsoft.com/office/drawing/2014/main" id="{8760597D-9E57-72FB-AF4F-DACAB99A1EFD}"/>
                  </a:ext>
                </a:extLst>
              </p:cNvPr>
              <p:cNvSpPr/>
              <p:nvPr/>
            </p:nvSpPr>
            <p:spPr>
              <a:xfrm>
                <a:off x="0" y="0"/>
                <a:ext cx="2688663" cy="2919198"/>
              </a:xfrm>
              <a:custGeom>
                <a:avLst/>
                <a:gdLst/>
                <a:ahLst/>
                <a:cxnLst/>
                <a:rect l="l" t="t" r="r" b="b"/>
                <a:pathLst>
                  <a:path w="2688663" h="2715896">
                    <a:moveTo>
                      <a:pt x="2564203" y="2715896"/>
                    </a:moveTo>
                    <a:lnTo>
                      <a:pt x="124460" y="2715896"/>
                    </a:lnTo>
                    <a:cubicBezTo>
                      <a:pt x="55880" y="2715896"/>
                      <a:pt x="0" y="2660016"/>
                      <a:pt x="0" y="259143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564203" y="0"/>
                    </a:lnTo>
                    <a:cubicBezTo>
                      <a:pt x="2632783" y="0"/>
                      <a:pt x="2688663" y="55880"/>
                      <a:pt x="2688663" y="124460"/>
                    </a:cubicBezTo>
                    <a:lnTo>
                      <a:pt x="2688663" y="2591436"/>
                    </a:lnTo>
                    <a:cubicBezTo>
                      <a:pt x="2688663" y="2660016"/>
                      <a:pt x="2632783" y="2715896"/>
                      <a:pt x="2564203" y="2715896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32C81E-65C6-9A82-0606-37C02461D5B6}"/>
                </a:ext>
              </a:extLst>
            </p:cNvPr>
            <p:cNvSpPr txBox="1"/>
            <p:nvPr/>
          </p:nvSpPr>
          <p:spPr>
            <a:xfrm>
              <a:off x="529422" y="1954542"/>
              <a:ext cx="3207249" cy="2841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28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800" i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 chu vi đường tròn, độ dài cung tròn, diện tích hình tròn, diện tích hình quạt tròn.</a:t>
              </a:r>
              <a:endParaRPr lang="vi-VN" sz="2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Freeform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2115AC-AB46-361B-F150-4122A56B6985}"/>
              </a:ext>
            </a:extLst>
          </p:cNvPr>
          <p:cNvSpPr/>
          <p:nvPr/>
        </p:nvSpPr>
        <p:spPr>
          <a:xfrm rot="1789248">
            <a:off x="41228" y="5368121"/>
            <a:ext cx="2718307" cy="889628"/>
          </a:xfrm>
          <a:custGeom>
            <a:avLst/>
            <a:gdLst/>
            <a:ahLst/>
            <a:cxnLst/>
            <a:rect l="l" t="t" r="r" b="b"/>
            <a:pathLst>
              <a:path w="4077460" h="1334442">
                <a:moveTo>
                  <a:pt x="0" y="0"/>
                </a:moveTo>
                <a:lnTo>
                  <a:pt x="4077460" y="0"/>
                </a:lnTo>
                <a:lnTo>
                  <a:pt x="4077460" y="1334441"/>
                </a:lnTo>
                <a:lnTo>
                  <a:pt x="0" y="1334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5EEEAA-4924-BE99-54CC-AF2FE2531586}"/>
              </a:ext>
            </a:extLst>
          </p:cNvPr>
          <p:cNvGrpSpPr/>
          <p:nvPr/>
        </p:nvGrpSpPr>
        <p:grpSpPr>
          <a:xfrm>
            <a:off x="4029249" y="1400175"/>
            <a:ext cx="4520930" cy="4965056"/>
            <a:chOff x="4029249" y="1400175"/>
            <a:chExt cx="4520930" cy="4965056"/>
          </a:xfrm>
        </p:grpSpPr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C1F498A6-6FEF-40AF-EC5E-EA1E1AF1286D}"/>
                </a:ext>
              </a:extLst>
            </p:cNvPr>
            <p:cNvGrpSpPr/>
            <p:nvPr/>
          </p:nvGrpSpPr>
          <p:grpSpPr>
            <a:xfrm>
              <a:off x="4029249" y="1400175"/>
              <a:ext cx="4520930" cy="4965056"/>
              <a:chOff x="0" y="0"/>
              <a:chExt cx="2688663" cy="2715896"/>
            </a:xfrm>
          </p:grpSpPr>
          <p:sp>
            <p:nvSpPr>
              <p:cNvPr id="7" name="Freeform 9">
                <a:extLst>
                  <a:ext uri="{FF2B5EF4-FFF2-40B4-BE49-F238E27FC236}">
                    <a16:creationId xmlns:a16="http://schemas.microsoft.com/office/drawing/2014/main" id="{7D22EB98-6F09-D3EB-572C-F4CE344185B2}"/>
                  </a:ext>
                </a:extLst>
              </p:cNvPr>
              <p:cNvSpPr/>
              <p:nvPr/>
            </p:nvSpPr>
            <p:spPr>
              <a:xfrm>
                <a:off x="0" y="0"/>
                <a:ext cx="2688663" cy="2715896"/>
              </a:xfrm>
              <a:custGeom>
                <a:avLst/>
                <a:gdLst/>
                <a:ahLst/>
                <a:cxnLst/>
                <a:rect l="l" t="t" r="r" b="b"/>
                <a:pathLst>
                  <a:path w="2688663" h="2715896">
                    <a:moveTo>
                      <a:pt x="2564203" y="2715896"/>
                    </a:moveTo>
                    <a:lnTo>
                      <a:pt x="124460" y="2715896"/>
                    </a:lnTo>
                    <a:cubicBezTo>
                      <a:pt x="55880" y="2715896"/>
                      <a:pt x="0" y="2660016"/>
                      <a:pt x="0" y="259143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564203" y="0"/>
                    </a:lnTo>
                    <a:cubicBezTo>
                      <a:pt x="2632783" y="0"/>
                      <a:pt x="2688663" y="55880"/>
                      <a:pt x="2688663" y="124460"/>
                    </a:cubicBezTo>
                    <a:lnTo>
                      <a:pt x="2688663" y="2591436"/>
                    </a:lnTo>
                    <a:cubicBezTo>
                      <a:pt x="2688663" y="2660016"/>
                      <a:pt x="2632783" y="2715896"/>
                      <a:pt x="2564203" y="2715896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EBC3622-4EAC-04DC-3A07-7CB2175F2268}"/>
                    </a:ext>
                  </a:extLst>
                </p:cNvPr>
                <p:cNvSpPr txBox="1"/>
                <p:nvPr/>
              </p:nvSpPr>
              <p:spPr>
                <a:xfrm>
                  <a:off x="4131778" y="1537713"/>
                  <a:ext cx="4172699" cy="28132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lnSpc>
                      <a:spcPct val="106000"/>
                    </a:lnSpc>
                    <a:buSzPts val="1400"/>
                  </a:pPr>
                  <a:r>
                    <a:rPr lang="vi-VN" sz="2800" i="1" dirty="0">
                      <a:solidFill>
                        <a:srgbClr val="0000FF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Làm bài tập 1a,b và bài tập bổ sung: </a:t>
                  </a:r>
                  <a:r>
                    <a:rPr lang="vi-VN" sz="2800" dirty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Tính diện tích của miếng bánh pizza  có dạng hình quạt tròn trong hình bên, biết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OA</m:t>
                      </m:r>
                      <m:r>
                        <m:rPr>
                          <m:nor/>
                        </m:rPr>
                        <a:rPr lang="en-US" sz="2800" b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15</m:t>
                      </m:r>
                      <m:r>
                        <m:rPr>
                          <m:nor/>
                        </m:rPr>
                        <a:rPr lang="en-US" sz="2800" b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800" b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và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vi-VN" sz="2800" i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AOB</m:t>
                          </m:r>
                          <m:r>
                            <m:rPr>
                              <m:nor/>
                            </m:rPr>
                            <a:rPr lang="en-US" sz="2800" b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acc>
                      <m:r>
                        <m:rPr>
                          <m:nor/>
                        </m:rPr>
                        <a:rPr lang="vi-VN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55</m:t>
                      </m:r>
                      <m:r>
                        <m:rPr>
                          <m:nor/>
                        </m:rPr>
                        <a:rPr lang="vi-VN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vi-VN" sz="2800" dirty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EBC3622-4EAC-04DC-3A07-7CB2175F22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1778" y="1537713"/>
                  <a:ext cx="4172699" cy="2813271"/>
                </a:xfrm>
                <a:prstGeom prst="rect">
                  <a:avLst/>
                </a:prstGeom>
                <a:blipFill>
                  <a:blip r:embed="rId5"/>
                  <a:stretch>
                    <a:fillRect l="-3070" t="-2165" r="-5263" b="-5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2BD58E1-B777-993D-DD33-E3CD707C6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41" b="96429" l="3125" r="94375">
                          <a14:foregroundMark x1="9375" y1="11735" x2="9375" y2="19898"/>
                          <a14:foregroundMark x1="6875" y1="4592" x2="6875" y2="4592"/>
                          <a14:foregroundMark x1="6250" y1="3571" x2="8125" y2="5612"/>
                          <a14:foregroundMark x1="4375" y1="8673" x2="6250" y2="8163"/>
                          <a14:foregroundMark x1="4375" y1="95408" x2="5000" y2="94388"/>
                          <a14:foregroundMark x1="3125" y1="96429" x2="5000" y2="95918"/>
                          <a14:foregroundMark x1="94375" y1="51531" x2="93125" y2="5459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69037" y="3899242"/>
              <a:ext cx="1944379" cy="2382657"/>
            </a:xfrm>
            <a:prstGeom prst="rect">
              <a:avLst/>
            </a:prstGeom>
          </p:spPr>
        </p:pic>
      </p:grpSp>
      <p:grpSp>
        <p:nvGrpSpPr>
          <p:cNvPr id="22" name="Group 2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4BABE3-20E6-212B-5004-95F8B7A3C6D4}"/>
              </a:ext>
            </a:extLst>
          </p:cNvPr>
          <p:cNvGrpSpPr/>
          <p:nvPr/>
        </p:nvGrpSpPr>
        <p:grpSpPr>
          <a:xfrm>
            <a:off x="8701088" y="1400175"/>
            <a:ext cx="3002139" cy="4965056"/>
            <a:chOff x="8701088" y="1400175"/>
            <a:chExt cx="2699153" cy="4965056"/>
          </a:xfrm>
        </p:grpSpPr>
        <p:grpSp>
          <p:nvGrpSpPr>
            <p:cNvPr id="8" name="Group 10">
              <a:extLst>
                <a:ext uri="{FF2B5EF4-FFF2-40B4-BE49-F238E27FC236}">
                  <a16:creationId xmlns:a16="http://schemas.microsoft.com/office/drawing/2014/main" id="{38CABC2D-3CEA-3830-8B6C-5BAC78D13B61}"/>
                </a:ext>
              </a:extLst>
            </p:cNvPr>
            <p:cNvGrpSpPr/>
            <p:nvPr/>
          </p:nvGrpSpPr>
          <p:grpSpPr>
            <a:xfrm>
              <a:off x="8701088" y="1400175"/>
              <a:ext cx="2699153" cy="4965056"/>
              <a:chOff x="0" y="0"/>
              <a:chExt cx="2688663" cy="2715896"/>
            </a:xfrm>
          </p:grpSpPr>
          <p:sp>
            <p:nvSpPr>
              <p:cNvPr id="9" name="Freeform 11">
                <a:extLst>
                  <a:ext uri="{FF2B5EF4-FFF2-40B4-BE49-F238E27FC236}">
                    <a16:creationId xmlns:a16="http://schemas.microsoft.com/office/drawing/2014/main" id="{0606384A-4229-4DD5-983D-7B031EDB0B2A}"/>
                  </a:ext>
                </a:extLst>
              </p:cNvPr>
              <p:cNvSpPr/>
              <p:nvPr/>
            </p:nvSpPr>
            <p:spPr>
              <a:xfrm>
                <a:off x="0" y="0"/>
                <a:ext cx="2688663" cy="2715896"/>
              </a:xfrm>
              <a:custGeom>
                <a:avLst/>
                <a:gdLst/>
                <a:ahLst/>
                <a:cxnLst/>
                <a:rect l="l" t="t" r="r" b="b"/>
                <a:pathLst>
                  <a:path w="2688663" h="2715896">
                    <a:moveTo>
                      <a:pt x="2564203" y="2715896"/>
                    </a:moveTo>
                    <a:lnTo>
                      <a:pt x="124460" y="2715896"/>
                    </a:lnTo>
                    <a:cubicBezTo>
                      <a:pt x="55880" y="2715896"/>
                      <a:pt x="0" y="2660016"/>
                      <a:pt x="0" y="259143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564203" y="0"/>
                    </a:lnTo>
                    <a:cubicBezTo>
                      <a:pt x="2632783" y="0"/>
                      <a:pt x="2688663" y="55880"/>
                      <a:pt x="2688663" y="124460"/>
                    </a:cubicBezTo>
                    <a:lnTo>
                      <a:pt x="2688663" y="2591436"/>
                    </a:lnTo>
                    <a:cubicBezTo>
                      <a:pt x="2688663" y="2660016"/>
                      <a:pt x="2632783" y="2715896"/>
                      <a:pt x="2564203" y="2715896"/>
                    </a:cubicBezTo>
                    <a:close/>
                  </a:path>
                </a:pathLst>
              </a:custGeom>
              <a:solidFill>
                <a:srgbClr val="EDEC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2B88BE-F963-3641-C8B2-ECB809AA4954}"/>
                </a:ext>
              </a:extLst>
            </p:cNvPr>
            <p:cNvSpPr txBox="1"/>
            <p:nvPr/>
          </p:nvSpPr>
          <p:spPr>
            <a:xfrm>
              <a:off x="8778276" y="1576031"/>
              <a:ext cx="2551425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i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Xem</a:t>
              </a:r>
              <a:r>
                <a:rPr lang="en-US" sz="2800" i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trước</a:t>
              </a:r>
              <a:r>
                <a:rPr lang="en-US" sz="2800" i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tính</a:t>
              </a:r>
              <a:r>
                <a:rPr lang="en-US" sz="2800" i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diện</a:t>
              </a:r>
              <a:r>
                <a:rPr lang="en-US" sz="2800" i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tích</a:t>
              </a:r>
              <a:r>
                <a:rPr lang="en-US" sz="2800" i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hình</a:t>
              </a:r>
              <a:r>
                <a:rPr lang="en-US" sz="2800" i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viên</a:t>
              </a:r>
              <a:r>
                <a:rPr lang="en-US" sz="2800" i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phân</a:t>
              </a:r>
              <a:r>
                <a:rPr lang="en-US" sz="2800" i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i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diện</a:t>
              </a:r>
              <a:r>
                <a:rPr lang="en-US" sz="2800" i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tích</a:t>
              </a:r>
              <a:r>
                <a:rPr lang="en-US" sz="2800" i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hình</a:t>
              </a:r>
              <a:r>
                <a:rPr lang="en-US" sz="2800" i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vành</a:t>
              </a:r>
              <a:r>
                <a:rPr lang="en-US" sz="2800" i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khuyên</a:t>
              </a:r>
              <a:r>
                <a:rPr lang="en-US" sz="2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vi-VN" sz="2800" i="1" dirty="0"/>
            </a:p>
          </p:txBody>
        </p:sp>
      </p:grpSp>
      <p:sp>
        <p:nvSpPr>
          <p:cNvPr id="24" name="Freeform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A7B2F5D-F462-0BC8-0649-881CA9EAA843}"/>
              </a:ext>
            </a:extLst>
          </p:cNvPr>
          <p:cNvSpPr/>
          <p:nvPr/>
        </p:nvSpPr>
        <p:spPr>
          <a:xfrm>
            <a:off x="9407697" y="4204158"/>
            <a:ext cx="2927363" cy="2538821"/>
          </a:xfrm>
          <a:custGeom>
            <a:avLst/>
            <a:gdLst/>
            <a:ahLst/>
            <a:cxnLst/>
            <a:rect l="l" t="t" r="r" b="b"/>
            <a:pathLst>
              <a:path w="4391044" h="3808232">
                <a:moveTo>
                  <a:pt x="0" y="0"/>
                </a:moveTo>
                <a:lnTo>
                  <a:pt x="4391044" y="0"/>
                </a:lnTo>
                <a:lnTo>
                  <a:pt x="4391044" y="3808232"/>
                </a:lnTo>
                <a:lnTo>
                  <a:pt x="0" y="38082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8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804775" y="863536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612912" y="2604322"/>
            <a:ext cx="10204174" cy="1315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hoàn thành bài 1a) Hình 85 và Hình 86 – trang 124.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tập.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ID07 2024 T9 CD 06565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1464658" y="234938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ID07 2024 T9 CD 06565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2962575" y="234938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ID07 2024 T9 CD 06565+K4lPs7H94VUqPe2XwIsfPRnrXQE//QTEXxb8/8N4CNc6FpgZahzpTjFhMzSA7T/nHJa11DE8Ng2TP3iAmRczFlmslSuUNOgUeb6yRvs0=">
            <a:hlinkClick r:id="rId9" action="ppaction://hlinksldjump"/>
          </p:cNvPr>
          <p:cNvSpPr/>
          <p:nvPr/>
        </p:nvSpPr>
        <p:spPr>
          <a:xfrm>
            <a:off x="1416870" y="396728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 descr="OPL20U25GSXzBJYl68kk8uQGfFKzs7yb1M4KJWUiLk6ZEvGF+qCIPSnY57AbBFCvTWID07 2024 T9 CD 06565+K4lPs7H94VUqPe2XwIsfPRnrXQE//QTEXxb8/8N4CNc6FpgZahzpTjFhMzSA7T/nHJa11DE8Ng2TP3iAmRczFlmslSuUNOgUeb6yRvs0=">
            <a:hlinkClick r:id="rId10" action="ppaction://hlinksldjump"/>
          </p:cNvPr>
          <p:cNvSpPr/>
          <p:nvPr/>
        </p:nvSpPr>
        <p:spPr>
          <a:xfrm>
            <a:off x="2962575" y="401157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6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986971" y="319314"/>
                <a:ext cx="10785930" cy="3323772"/>
              </a:xfrm>
              <a:prstGeom prst="snip2DiagRect">
                <a:avLst/>
              </a:prstGeom>
              <a:solidFill>
                <a:schemeClr val="bg1">
                  <a:alpha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CÂU HỎI 1. 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 thức tính chu vi hình tròn có bán kính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đường kính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đã học ở tiểu học là: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3,14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	                     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 . 3,14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	</a:t>
                </a:r>
              </a:p>
              <a:p>
                <a:pPr lvl="0">
                  <a:defRPr/>
                </a:pP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1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kumimoji="0" lang="en-US" sz="3200" u="none" strike="noStrike" kern="1200" cap="none" spc="0" normalizeH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baseline="3000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kumimoji="0" lang="en-US" sz="320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3,14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320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baseline="3000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20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3,14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971" y="319314"/>
                <a:ext cx="10785930" cy="3323772"/>
              </a:xfrm>
              <a:prstGeom prst="snip2DiagRect">
                <a:avLst/>
              </a:prstGeom>
              <a:blipFill>
                <a:blip r:embed="rId4"/>
                <a:stretch>
                  <a:fillRect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nip Diagonal Corner Rectangle 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553029" y="3643086"/>
            <a:ext cx="9652000" cy="1873970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entagon 5" descr="OPL20U25GSXzBJYl68kk8uQGfFKzs7yb1M4KJWUiLk6ZEvGF+qCIPSnY57AbBFCvTWID07 2024 T9 CD 06565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 flipH="1">
            <a:off x="8911772" y="5673458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603" y="838685"/>
            <a:ext cx="1626236" cy="199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422399" y="776513"/>
                <a:ext cx="10014857" cy="2881087"/>
              </a:xfrm>
              <a:prstGeom prst="snip2DiagRect">
                <a:avLst/>
              </a:prstGeom>
              <a:solidFill>
                <a:schemeClr val="bg1">
                  <a:alpha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CÂU HỎI 2</a:t>
                </a:r>
              </a:p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vật chuyển động quãng 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 </a:t>
                </a:r>
                <a:r>
                  <a:rPr kumimoji="0" lang="en-US" sz="3200" b="0" i="1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kumimoji="0" lang="en-US" sz="3200" b="0" i="1" u="none" strike="noStrike" kern="1200" cap="none" spc="0" normalizeH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mét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 gian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Vận tốc trung bình của vật là: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den>
                    </m:f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	    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ts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	       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den>
                    </m:f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399" y="776513"/>
                <a:ext cx="10014857" cy="2881087"/>
              </a:xfrm>
              <a:prstGeom prst="snip2DiagRect">
                <a:avLst/>
              </a:prstGeom>
              <a:blipFill>
                <a:blip r:embed="rId4"/>
                <a:stretch>
                  <a:fillRect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nip Diagonal Corner Rectangle 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914977" y="3657600"/>
            <a:ext cx="9029700" cy="1890111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 descr="OPL20U25GSXzBJYl68kk8uQGfFKzs7yb1M4KJWUiLk6ZEvGF+qCIPSnY57AbBFCvTWID07 2024 T9 CD 06565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52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660071" y="247585"/>
                <a:ext cx="10040256" cy="3381509"/>
              </a:xfrm>
              <a:prstGeom prst="snip2DiagRect">
                <a:avLst/>
              </a:prstGeom>
              <a:solidFill>
                <a:schemeClr val="bg1">
                  <a:alpha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                 CÂU HỎI 3.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vẽ sau.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 đo cung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AmB</m:t>
                        </m:r>
                      </m:e>
                    </m:groupChr>
                  </m:oMath>
                </a14:m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        </m:t>
                    </m:r>
                    <m:r>
                      <m:rPr>
                        <m:nor/>
                      </m:rPr>
                      <a:rPr kumimoji="0" lang="vi-VN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vi-VN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50°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200°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25°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100°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071" y="247585"/>
                <a:ext cx="10040256" cy="3381509"/>
              </a:xfrm>
              <a:prstGeom prst="snip2DiagRect">
                <a:avLst/>
              </a:prstGeom>
              <a:blipFill>
                <a:blip r:embed="rId4"/>
                <a:stretch>
                  <a:fillRect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nip Diagonal Corner Rectangle 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113641" y="3629094"/>
            <a:ext cx="9133116" cy="1846799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 descr="OPL20U25GSXzBJYl68kk8uQGfFKzs7yb1M4KJWUiLk6ZEvGF+qCIPSnY57AbBFCvTWID07 2024 T9 CD 06565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E63495-E727-2824-9D95-EF2AB04449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55" y="149482"/>
            <a:ext cx="3863931" cy="3577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60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219200" y="258739"/>
                <a:ext cx="10682514" cy="3398862"/>
              </a:xfrm>
              <a:prstGeom prst="snip2DiagRect">
                <a:avLst/>
              </a:prstGeom>
              <a:solidFill>
                <a:schemeClr val="bg1">
                  <a:alpha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          CÂU HỎI 4.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vẽ sau. </a:t>
                </a:r>
                <a:r>
                  <a:rPr kumimoji="0" lang="fr-F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 đo cung lớn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</m:t>
                        </m:r>
                      </m:e>
                    </m:groupCh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 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280°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C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120°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00°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58739"/>
                <a:ext cx="10682514" cy="3398862"/>
              </a:xfrm>
              <a:prstGeom prst="snip2DiagRect">
                <a:avLst/>
              </a:prstGeom>
              <a:blipFill>
                <a:blip r:embed="rId4"/>
                <a:stretch>
                  <a:fillRect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nip Diagonal Corner Rectangle 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763485" y="3657601"/>
            <a:ext cx="9593943" cy="1890111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 descr="OPL20U25GSXzBJYl68kk8uQGfFKzs7yb1M4KJWUiLk6ZEvGF+qCIPSnY57AbBFCvTWID07 2024 T9 CD 06565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837BD74-15DB-648B-D30B-0B5DEF8EAC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307" y="258738"/>
            <a:ext cx="3870779" cy="3638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12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861A77-FD73-29A3-5E04-01D952CF2CAC}"/>
              </a:ext>
            </a:extLst>
          </p:cNvPr>
          <p:cNvSpPr/>
          <p:nvPr/>
        </p:nvSpPr>
        <p:spPr>
          <a:xfrm>
            <a:off x="5552440" y="1042986"/>
            <a:ext cx="6386513" cy="3700463"/>
          </a:xfrm>
          <a:prstGeom prst="cloudCallout">
            <a:avLst>
              <a:gd name="adj1" fmla="val -66470"/>
              <a:gd name="adj2" fmla="val 58894"/>
            </a:avLst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sz="32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 phẳng được tô màu đỏ ở Hình 65 được gọi là hình gì và diện tích hình đó được tính như thế nào?</a:t>
            </a:r>
            <a:endParaRPr lang="vi-VN" sz="3200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5D4239-BE2B-2D65-6348-454D213D2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97" b="89460" l="7970" r="92030">
                        <a14:foregroundMark x1="7970" y1="51671" x2="13852" y2="45501"/>
                        <a14:foregroundMark x1="92220" y1="52442" x2="81973" y2="41131"/>
                        <a14:foregroundMark x1="81973" y1="41131" x2="81973" y2="41131"/>
                        <a14:foregroundMark x1="52562" y1="8997" x2="53131" y2="19537"/>
                        <a14:foregroundMark x1="51044" y1="81234" x2="51233" y2="70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062" y="814387"/>
            <a:ext cx="50196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23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2073</Words>
  <Application>Microsoft Office PowerPoint</Application>
  <PresentationFormat>Widescreen</PresentationFormat>
  <Paragraphs>208</Paragraphs>
  <Slides>33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3_Office Theme</vt:lpstr>
      <vt:lpstr>4_Office Theme</vt:lpstr>
      <vt:lpstr>B. CHÚ THÍCH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5. ĐỘ DÀI CUNG TRÒN, DIỆN TÍCH HÌNH QUẠT TRÒN, DIỆN TÍCH HÌNH VÀNH KHUYÊN</vt:lpstr>
      <vt:lpstr>BÀI  5. ĐỘ  DÀI CUNG  TRÒN,  DIỆN TÍCH  HÌNH  QUẠT  TRÒN,   DIỆN  TÍCH  HÌNH VÀNH  KHUYÊN</vt:lpstr>
      <vt:lpstr>BÀI  5. ĐỘ  DÀI CUNG  TRÒN,  DIỆN TÍCH  HÌNH  QUẠT  TRÒN,  DIỆN  TÍCH  HÌNH VÀNH  KHUYÊN</vt:lpstr>
      <vt:lpstr>BÀI  5. ĐỘ  DÀI CUNG  TRÒN,  DIỆN TÍCH  HÌNH  QUẠT  TRÒN,  DIỆN  TÍCH  HÌNH VÀNH  KHUYÊN</vt:lpstr>
      <vt:lpstr>PowerPoint Presentation</vt:lpstr>
      <vt:lpstr>PowerPoint Presentation</vt:lpstr>
      <vt:lpstr>PowerPoint Presentation</vt:lpstr>
      <vt:lpstr>BÀI  5. ĐỘ  DÀI CUNG  TRÒN,  DIỆN TÍCH  HÌNH  QUẠT  TRÒN,  DIỆN  TÍCH  HÌNH VÀNH  KHUYÊN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VẬN DỤNG</vt:lpstr>
      <vt:lpstr>PowerPoint Presentation</vt:lpstr>
      <vt:lpstr>HƯỚNG DẪN TỰ HỌC Ở NHÀ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Thế</dc:creator>
  <cp:lastModifiedBy>Nguyễn Thị Kim Tuyến</cp:lastModifiedBy>
  <cp:revision>31</cp:revision>
  <dcterms:created xsi:type="dcterms:W3CDTF">2024-05-01T13:20:34Z</dcterms:created>
  <dcterms:modified xsi:type="dcterms:W3CDTF">2026-01-10T16:00:31Z</dcterms:modified>
</cp:coreProperties>
</file>