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38"/>
  </p:notesMasterIdLst>
  <p:sldIdLst>
    <p:sldId id="570" r:id="rId2"/>
    <p:sldId id="572" r:id="rId3"/>
    <p:sldId id="571" r:id="rId4"/>
    <p:sldId id="368" r:id="rId5"/>
    <p:sldId id="590" r:id="rId6"/>
    <p:sldId id="384" r:id="rId7"/>
    <p:sldId id="591" r:id="rId8"/>
    <p:sldId id="603" r:id="rId9"/>
    <p:sldId id="604" r:id="rId10"/>
    <p:sldId id="598" r:id="rId11"/>
    <p:sldId id="599" r:id="rId12"/>
    <p:sldId id="600" r:id="rId13"/>
    <p:sldId id="601" r:id="rId14"/>
    <p:sldId id="602" r:id="rId15"/>
    <p:sldId id="605" r:id="rId16"/>
    <p:sldId id="606" r:id="rId17"/>
    <p:sldId id="607" r:id="rId18"/>
    <p:sldId id="573" r:id="rId19"/>
    <p:sldId id="654" r:id="rId20"/>
    <p:sldId id="578" r:id="rId21"/>
    <p:sldId id="625" r:id="rId22"/>
    <p:sldId id="647" r:id="rId23"/>
    <p:sldId id="608" r:id="rId24"/>
    <p:sldId id="648" r:id="rId25"/>
    <p:sldId id="609" r:id="rId26"/>
    <p:sldId id="642" r:id="rId27"/>
    <p:sldId id="649" r:id="rId28"/>
    <p:sldId id="650" r:id="rId29"/>
    <p:sldId id="623" r:id="rId30"/>
    <p:sldId id="651" r:id="rId31"/>
    <p:sldId id="652" r:id="rId32"/>
    <p:sldId id="579" r:id="rId33"/>
    <p:sldId id="653" r:id="rId34"/>
    <p:sldId id="620" r:id="rId35"/>
    <p:sldId id="381" r:id="rId36"/>
    <p:sldId id="382" r:id="rId3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946C5E-BC41-2CD8-0C50-2F77DE8F755B}" name="Admin" initials="A" userId="Admi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E505"/>
    <a:srgbClr val="71FC08"/>
    <a:srgbClr val="CC00CC"/>
    <a:srgbClr val="DE6614"/>
    <a:srgbClr val="FF4FFF"/>
    <a:srgbClr val="0000CC"/>
    <a:srgbClr val="FF93FF"/>
    <a:srgbClr val="FFECAF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275" autoAdjust="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65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75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43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6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7AA09-98B0-4A72-9DA6-F8FE880BB8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63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Start đồng hồ chạy.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5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5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08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19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34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08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85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2.wav"/><Relationship Id="rId7" Type="http://schemas.openxmlformats.org/officeDocument/2006/relationships/image" Target="../media/image2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9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wm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oleObject" Target="../embeddings/oleObject4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wmf"/><Relationship Id="rId5" Type="http://schemas.openxmlformats.org/officeDocument/2006/relationships/image" Target="../media/image25.gif"/><Relationship Id="rId15" Type="http://schemas.openxmlformats.org/officeDocument/2006/relationships/image" Target="../media/image33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4.gif"/><Relationship Id="rId9" Type="http://schemas.openxmlformats.org/officeDocument/2006/relationships/image" Target="../media/image31.png"/><Relationship Id="rId1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wmf"/><Relationship Id="rId4" Type="http://schemas.openxmlformats.org/officeDocument/2006/relationships/image" Target="../media/image25.gif"/><Relationship Id="rId9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5.wmf"/><Relationship Id="rId4" Type="http://schemas.openxmlformats.org/officeDocument/2006/relationships/image" Target="../media/image25.gif"/><Relationship Id="rId9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9.wmf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36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40.wmf"/><Relationship Id="rId2" Type="http://schemas.openxmlformats.org/officeDocument/2006/relationships/notesSlide" Target="../notesSlides/notesSlide5.xml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8.wmf"/><Relationship Id="rId5" Type="http://schemas.openxmlformats.org/officeDocument/2006/relationships/image" Target="../media/image41.png"/><Relationship Id="rId15" Type="http://schemas.openxmlformats.org/officeDocument/2006/relationships/image" Target="../media/image25.gif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30.png"/><Relationship Id="rId9" Type="http://schemas.openxmlformats.org/officeDocument/2006/relationships/image" Target="../media/image37.wmf"/><Relationship Id="rId1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7" Type="http://schemas.openxmlformats.org/officeDocument/2006/relationships/image" Target="../media/image24.gif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11" Type="http://schemas.openxmlformats.org/officeDocument/2006/relationships/image" Target="../media/image29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2.wmf"/><Relationship Id="rId4" Type="http://schemas.openxmlformats.org/officeDocument/2006/relationships/image" Target="../media/image44.png"/><Relationship Id="rId9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2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3.wmf"/><Relationship Id="rId4" Type="http://schemas.openxmlformats.org/officeDocument/2006/relationships/image" Target="../media/image25.gif"/><Relationship Id="rId9" Type="http://schemas.openxmlformats.org/officeDocument/2006/relationships/oleObject" Target="../embeddings/oleObject15.bin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53.wm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oleObject" Target="../embeddings/oleObject40.bin"/><Relationship Id="rId17" Type="http://schemas.openxmlformats.org/officeDocument/2006/relationships/oleObject" Target="../embeddings/oleObject17.bin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20" Type="http://schemas.openxmlformats.org/officeDocument/2006/relationships/image" Target="../media/image5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2.wmf"/><Relationship Id="rId5" Type="http://schemas.openxmlformats.org/officeDocument/2006/relationships/image" Target="../media/image49.png"/><Relationship Id="rId15" Type="http://schemas.openxmlformats.org/officeDocument/2006/relationships/image" Target="../media/image390.png"/><Relationship Id="rId10" Type="http://schemas.openxmlformats.org/officeDocument/2006/relationships/oleObject" Target="../embeddings/oleObject16.bin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48.png"/><Relationship Id="rId9" Type="http://schemas.openxmlformats.org/officeDocument/2006/relationships/image" Target="../media/image420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59.png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5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57.wmf"/><Relationship Id="rId4" Type="http://schemas.openxmlformats.org/officeDocument/2006/relationships/image" Target="../media/image60.png"/><Relationship Id="rId9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7" Type="http://schemas.openxmlformats.org/officeDocument/2006/relationships/image" Target="../media/image6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63.wmf"/><Relationship Id="rId5" Type="http://schemas.openxmlformats.org/officeDocument/2006/relationships/image" Target="../media/image69.png"/><Relationship Id="rId10" Type="http://schemas.openxmlformats.org/officeDocument/2006/relationships/oleObject" Target="../embeddings/oleObject26.bin"/><Relationship Id="rId4" Type="http://schemas.openxmlformats.org/officeDocument/2006/relationships/image" Target="../media/image68.png"/><Relationship Id="rId9" Type="http://schemas.openxmlformats.org/officeDocument/2006/relationships/image" Target="../media/image62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6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72.png"/><Relationship Id="rId11" Type="http://schemas.openxmlformats.org/officeDocument/2006/relationships/image" Target="../media/image14.png"/><Relationship Id="rId10" Type="http://schemas.openxmlformats.org/officeDocument/2006/relationships/image" Target="../media/image65.wmf"/><Relationship Id="rId4" Type="http://schemas.openxmlformats.org/officeDocument/2006/relationships/notesSlide" Target="../notesSlides/notesSlide11.xml"/><Relationship Id="rId9" Type="http://schemas.openxmlformats.org/officeDocument/2006/relationships/oleObject" Target="../embeddings/oleObject2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7" Type="http://schemas.openxmlformats.org/officeDocument/2006/relationships/oleObject" Target="../embeddings/oleObject30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11" Type="http://schemas.openxmlformats.org/officeDocument/2006/relationships/image" Target="../media/image81.png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71.wmf"/><Relationship Id="rId4" Type="http://schemas.openxmlformats.org/officeDocument/2006/relationships/image" Target="../media/image80.png"/><Relationship Id="rId9" Type="http://schemas.openxmlformats.org/officeDocument/2006/relationships/oleObject" Target="../embeddings/oleObject3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6.png"/><Relationship Id="rId5" Type="http://schemas.openxmlformats.org/officeDocument/2006/relationships/image" Target="../media/image73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0665" y="2267544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</a:p>
        </p:txBody>
      </p:sp>
      <p:sp>
        <p:nvSpPr>
          <p:cNvPr id="3" name="Hộp Văn bản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656ECE-B401-E3E6-0C01-98F8EEF8792A}"/>
              </a:ext>
            </a:extLst>
          </p:cNvPr>
          <p:cNvSpPr txBox="1"/>
          <p:nvPr/>
        </p:nvSpPr>
        <p:spPr>
          <a:xfrm>
            <a:off x="277364" y="3286088"/>
            <a:ext cx="11781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 THẦY, CÔ SOẠN TRÊN FILE MẪU NÀY (NỀN XANH BẢNG, TIÊU ĐỀ CHỮ VÀNG, NỘI DUNG CHỮ TRẮNG.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81D2F0-5B17-E962-8A3C-730AA084B5F1}"/>
                  </a:ext>
                </a:extLst>
              </p:cNvPr>
              <p:cNvSpPr txBox="1"/>
              <p:nvPr/>
            </p:nvSpPr>
            <p:spPr>
              <a:xfrm>
                <a:off x="689214" y="1954870"/>
                <a:ext cx="7978397" cy="3119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A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681D2F0-5B17-E962-8A3C-730AA084B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14" y="1954870"/>
                <a:ext cx="7978397" cy="3119124"/>
              </a:xfrm>
              <a:prstGeom prst="rect">
                <a:avLst/>
              </a:prstGeom>
              <a:blipFill>
                <a:blip r:embed="rId5"/>
                <a:stretch>
                  <a:fillRect l="-1757" t="-1174" b="-5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9" name="Object 1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545964"/>
              </p:ext>
            </p:extLst>
          </p:nvPr>
        </p:nvGraphicFramePr>
        <p:xfrm>
          <a:off x="3658758" y="1953993"/>
          <a:ext cx="26765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79480" imgH="520560" progId="Equation.DSMT4">
                  <p:embed/>
                </p:oleObj>
              </mc:Choice>
              <mc:Fallback>
                <p:oleObj name="Equation" r:id="rId6" imgW="2679480" imgH="52056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8758" y="1953993"/>
                        <a:ext cx="2676525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Oval 3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70865" y="3873597"/>
            <a:ext cx="670711" cy="62643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975875" y="2078024"/>
            <a:ext cx="1524000" cy="2950358"/>
            <a:chOff x="7983794" y="-214983"/>
            <a:chExt cx="1524000" cy="2950358"/>
          </a:xfrm>
        </p:grpSpPr>
        <p:pic>
          <p:nvPicPr>
            <p:cNvPr id="39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1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55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8-Point Star 4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67380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3" name="8-Point Star 42"/>
          <p:cNvSpPr/>
          <p:nvPr/>
        </p:nvSpPr>
        <p:spPr>
          <a:xfrm>
            <a:off x="10539671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567380" y="1645307"/>
            <a:ext cx="860999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0376184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0911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4" name="Group 23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9345012" y="2937493"/>
            <a:ext cx="1524000" cy="2950358"/>
            <a:chOff x="7983794" y="-214983"/>
            <a:chExt cx="1524000" cy="2950358"/>
          </a:xfrm>
        </p:grpSpPr>
        <p:pic>
          <p:nvPicPr>
            <p:cNvPr id="25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Oval 2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44725" y="3845852"/>
            <a:ext cx="664927" cy="60500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819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183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8-Point Star 2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653108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" name="8-Point Star 3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625399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2" name="Rounded Rectangle 3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653108" y="1645307"/>
            <a:ext cx="824345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461912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97B4B9-2D94-00AA-0686-90A063BF96D2}"/>
                  </a:ext>
                </a:extLst>
              </p:cNvPr>
              <p:cNvSpPr txBox="1"/>
              <p:nvPr/>
            </p:nvSpPr>
            <p:spPr>
              <a:xfrm>
                <a:off x="729154" y="1591672"/>
                <a:ext cx="8509439" cy="3447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 gọn biểu thức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 ≥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được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(2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1)</m:t>
                    </m:r>
                    <m:r>
                      <m:rPr>
                        <m:nor/>
                      </m:rPr>
                      <a:rPr lang="vi-VN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vi-VN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	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marL="514350" indent="-51435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UcParenR" startAt="2"/>
                </a:pP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UcParenR" startAt="3"/>
                </a:pP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(1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D97B4B9-2D94-00AA-0686-90A063BF9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54" y="1591672"/>
                <a:ext cx="8509439" cy="3447995"/>
              </a:xfrm>
              <a:prstGeom prst="rect">
                <a:avLst/>
              </a:prstGeom>
              <a:blipFill>
                <a:blip r:embed="rId9"/>
                <a:stretch>
                  <a:fillRect l="-1719" b="-4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214190"/>
              </p:ext>
            </p:extLst>
          </p:nvPr>
        </p:nvGraphicFramePr>
        <p:xfrm>
          <a:off x="3691430" y="1807009"/>
          <a:ext cx="20097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06600" imgH="596900" progId="Equation.DSMT4">
                  <p:embed/>
                </p:oleObj>
              </mc:Choice>
              <mc:Fallback>
                <p:oleObj name="Equation" r:id="rId10" imgW="2006600" imgH="5969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1430" y="1807009"/>
                        <a:ext cx="2009775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698340"/>
              </p:ext>
            </p:extLst>
          </p:nvPr>
        </p:nvGraphicFramePr>
        <p:xfrm>
          <a:off x="1597573" y="3299903"/>
          <a:ext cx="15240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24000" imgH="482600" progId="Equation.DSMT4">
                  <p:embed/>
                </p:oleObj>
              </mc:Choice>
              <mc:Fallback>
                <p:oleObj name="Equation" r:id="rId12" imgW="1524000" imgH="4826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573" y="3299903"/>
                        <a:ext cx="152400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027448"/>
              </p:ext>
            </p:extLst>
          </p:nvPr>
        </p:nvGraphicFramePr>
        <p:xfrm>
          <a:off x="1597573" y="3926897"/>
          <a:ext cx="15240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24000" imgH="482600" progId="Equation.DSMT4">
                  <p:embed/>
                </p:oleObj>
              </mc:Choice>
              <mc:Fallback>
                <p:oleObj name="Equation" r:id="rId14" imgW="1524000" imgH="4826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573" y="3926897"/>
                        <a:ext cx="152400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695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4" name="Group 23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7980218" y="3116489"/>
            <a:ext cx="1524000" cy="2950358"/>
            <a:chOff x="7983794" y="-214983"/>
            <a:chExt cx="1524000" cy="2950358"/>
          </a:xfrm>
        </p:grpSpPr>
        <p:pic>
          <p:nvPicPr>
            <p:cNvPr id="25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Oval 1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721139" y="3172816"/>
            <a:ext cx="720437" cy="72423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1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55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8-Point Star 28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67380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0" name="8-Point Star 2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39671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Rounded Rectangle 3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67380" y="1645307"/>
            <a:ext cx="824345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376184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F50D08-C36E-2558-688F-891F2978D24D}"/>
                  </a:ext>
                </a:extLst>
              </p:cNvPr>
              <p:cNvSpPr txBox="1"/>
              <p:nvPr/>
            </p:nvSpPr>
            <p:spPr>
              <a:xfrm>
                <a:off x="713203" y="1551918"/>
                <a:ext cx="9218888" cy="4576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000" dirty="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 gọn biểu thức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 &gt;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n &lt;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được:</a:t>
                </a:r>
                <a:endParaRPr lang="en-US" sz="3000" dirty="0">
                  <a:solidFill>
                    <a:schemeClr val="bg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A</a:t>
                </a:r>
                <a:r>
                  <a:rPr lang="en-US" sz="3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B)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C)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den>
                    </m:f>
                  </m:oMath>
                </a14:m>
                <a:r>
                  <a:rPr lang="vi-VN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D)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DF50D08-C36E-2558-688F-891F2978D2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03" y="1551918"/>
                <a:ext cx="9218888" cy="4576702"/>
              </a:xfrm>
              <a:prstGeom prst="rect">
                <a:avLst/>
              </a:prstGeom>
              <a:blipFill rotWithShape="1">
                <a:blip r:embed="rId8"/>
                <a:stretch>
                  <a:fillRect l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845559"/>
              </p:ext>
            </p:extLst>
          </p:nvPr>
        </p:nvGraphicFramePr>
        <p:xfrm>
          <a:off x="3628828" y="1391894"/>
          <a:ext cx="1981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81200" imgH="1066800" progId="Equation.DSMT4">
                  <p:embed/>
                </p:oleObj>
              </mc:Choice>
              <mc:Fallback>
                <p:oleObj name="Equation" r:id="rId9" imgW="1981200" imgH="10668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8828" y="1391894"/>
                        <a:ext cx="1981200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50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7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5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304800" y="6163632"/>
            <a:ext cx="31290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3" name="Group 22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6596651" y="3313736"/>
            <a:ext cx="1524000" cy="2950358"/>
            <a:chOff x="7983794" y="-214983"/>
            <a:chExt cx="1524000" cy="2950358"/>
          </a:xfrm>
        </p:grpSpPr>
        <p:pic>
          <p:nvPicPr>
            <p:cNvPr id="24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Oval 28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331214" y="3129508"/>
            <a:ext cx="720437" cy="7242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1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55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8-Point Star 3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67380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3" name="8-Point Star 3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39671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567380" y="1645307"/>
            <a:ext cx="824345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376184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B0A80B-647E-19DF-CB58-A8DAFC7DEC56}"/>
                  </a:ext>
                </a:extLst>
              </p:cNvPr>
              <p:cNvSpPr txBox="1"/>
              <p:nvPr/>
            </p:nvSpPr>
            <p:spPr>
              <a:xfrm>
                <a:off x="722354" y="1529468"/>
                <a:ext cx="6093372" cy="4553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ta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A)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 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B0A80B-647E-19DF-CB58-A8DAFC7DE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54" y="1529468"/>
                <a:ext cx="6093372" cy="4553426"/>
              </a:xfrm>
              <a:prstGeom prst="rect">
                <a:avLst/>
              </a:prstGeom>
              <a:blipFill>
                <a:blip r:embed="rId8"/>
                <a:stretch>
                  <a:fillRect l="-2300" b="-3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117050"/>
              </p:ext>
            </p:extLst>
          </p:nvPr>
        </p:nvGraphicFramePr>
        <p:xfrm>
          <a:off x="3769040" y="1686103"/>
          <a:ext cx="47625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762500" imgH="546100" progId="Equation.DSMT4">
                  <p:embed/>
                </p:oleObj>
              </mc:Choice>
              <mc:Fallback>
                <p:oleObj name="Equation" r:id="rId9" imgW="4762500" imgH="5461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9040" y="1686103"/>
                        <a:ext cx="47625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84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410C21-ACDD-9F76-36D8-F48C1B2DE9E9}"/>
                  </a:ext>
                </a:extLst>
              </p:cNvPr>
              <p:cNvSpPr txBox="1"/>
              <p:nvPr/>
            </p:nvSpPr>
            <p:spPr>
              <a:xfrm>
                <a:off x="221116" y="1527215"/>
                <a:ext cx="10085792" cy="4524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 gọn biểu thức</a:t>
                </a:r>
                <a:r>
                  <a:rPr lang="en-US" alt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alt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;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 </a:t>
                </a:r>
              </a:p>
              <a:p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B)   </a:t>
                </a:r>
              </a:p>
              <a:p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C) </a:t>
                </a:r>
              </a:p>
              <a:p>
                <a:endParaRPr lang="en-US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D) 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2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7410C21-ACDD-9F76-36D8-F48C1B2DE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16" y="1527215"/>
                <a:ext cx="10085792" cy="4524315"/>
              </a:xfrm>
              <a:prstGeom prst="rect">
                <a:avLst/>
              </a:prstGeom>
              <a:blipFill>
                <a:blip r:embed="rId5"/>
                <a:stretch>
                  <a:fillRect l="-1511" t="-1887" b="-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609245"/>
              </p:ext>
            </p:extLst>
          </p:nvPr>
        </p:nvGraphicFramePr>
        <p:xfrm>
          <a:off x="3125929" y="2401281"/>
          <a:ext cx="4286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1613" imgH="888614" progId="Equation.DSMT4">
                  <p:embed/>
                </p:oleObj>
              </mc:Choice>
              <mc:Fallback>
                <p:oleObj name="Equation" r:id="rId6" imgW="431613" imgH="888614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5929" y="2401281"/>
                        <a:ext cx="428625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479752"/>
              </p:ext>
            </p:extLst>
          </p:nvPr>
        </p:nvGraphicFramePr>
        <p:xfrm>
          <a:off x="3140696" y="3354282"/>
          <a:ext cx="542925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45863" imgH="1091726" progId="Equation.DSMT4">
                  <p:embed/>
                </p:oleObj>
              </mc:Choice>
              <mc:Fallback>
                <p:oleObj name="Equation" r:id="rId8" imgW="545863" imgH="109172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0696" y="3354282"/>
                        <a:ext cx="542925" cy="1095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988282"/>
              </p:ext>
            </p:extLst>
          </p:nvPr>
        </p:nvGraphicFramePr>
        <p:xfrm>
          <a:off x="3287713" y="4532313"/>
          <a:ext cx="4095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55320" imgH="431640" progId="Equation.DSMT4">
                  <p:embed/>
                </p:oleObj>
              </mc:Choice>
              <mc:Fallback>
                <p:oleObj name="Equation" r:id="rId10" imgW="355320" imgH="431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4532313"/>
                        <a:ext cx="409575" cy="434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96739"/>
              </p:ext>
            </p:extLst>
          </p:nvPr>
        </p:nvGraphicFramePr>
        <p:xfrm>
          <a:off x="3237424" y="5323424"/>
          <a:ext cx="4286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31613" imgH="888614" progId="Equation.DSMT4">
                  <p:embed/>
                </p:oleObj>
              </mc:Choice>
              <mc:Fallback>
                <p:oleObj name="Equation" r:id="rId12" imgW="431613" imgH="888614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7424" y="5323424"/>
                        <a:ext cx="428625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584014" y="3448878"/>
            <a:ext cx="1524000" cy="2950358"/>
            <a:chOff x="7983794" y="-214983"/>
            <a:chExt cx="1524000" cy="2950358"/>
          </a:xfrm>
        </p:grpSpPr>
        <p:pic>
          <p:nvPicPr>
            <p:cNvPr id="17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0" name="Object 19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629530"/>
              </p:ext>
            </p:extLst>
          </p:nvPr>
        </p:nvGraphicFramePr>
        <p:xfrm>
          <a:off x="3349487" y="1311932"/>
          <a:ext cx="191452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17700" imgH="1016000" progId="Equation.DSMT4">
                  <p:embed/>
                </p:oleObj>
              </mc:Choice>
              <mc:Fallback>
                <p:oleObj name="Equation" r:id="rId16" imgW="1917700" imgH="10160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487" y="1311932"/>
                        <a:ext cx="1914525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/>
          <p:cNvSpPr/>
          <p:nvPr/>
        </p:nvSpPr>
        <p:spPr>
          <a:xfrm>
            <a:off x="1589964" y="3437564"/>
            <a:ext cx="720437" cy="7242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3" descr="D:\Dropbox\DATA\Dong ho Dem nguoc\DongHoDemNguoc\DongHo\Clock_m1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1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D:\Dropbox\DATA\Dong ho Dem nguoc\DongHoDemNguoc\DongHo\Clock_k6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55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8-Point Star 29"/>
          <p:cNvSpPr/>
          <p:nvPr/>
        </p:nvSpPr>
        <p:spPr>
          <a:xfrm>
            <a:off x="10567380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539671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567380" y="1645307"/>
            <a:ext cx="824345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376184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37373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224455" y="431793"/>
                <a:ext cx="3611886" cy="58169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 gọn biểu thức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</a:t>
                </a:r>
              </a:p>
              <a:p>
                <a:pPr algn="just" eaLnBrk="0" fontAlgn="base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kumimoji="0" lang="en-US" altLang="en-US" sz="30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ới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ta </a:t>
                </a:r>
                <a:r>
                  <a:rPr kumimoji="0" lang="en-US" altLang="en-US" sz="30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A)  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B)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vi-VN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  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6</a:t>
                </a:r>
                <a:r>
                  <a:rPr lang="vi-VN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sz="3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2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kumimoji="0" lang="vi-VN" altLang="en-US" sz="30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 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36</a:t>
                </a:r>
                <a:r>
                  <a:rPr lang="vi-VN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vi-VN" altLang="en-US" sz="3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7" descr="OPL20U25GSXzBJYl68kk8uQGfFKzs7yb1M4KJWUiLk6ZEvGF+qCIPSnY57AbBFCvTWID07 2024 T9 CD 06565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4455" y="431793"/>
                <a:ext cx="3611886" cy="5816977"/>
              </a:xfrm>
              <a:prstGeom prst="rect">
                <a:avLst/>
              </a:prstGeom>
              <a:blipFill>
                <a:blip r:embed="rId4"/>
                <a:stretch>
                  <a:fillRect l="-4054" b="-6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46388" y="408596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410253"/>
              </p:ext>
            </p:extLst>
          </p:nvPr>
        </p:nvGraphicFramePr>
        <p:xfrm>
          <a:off x="4450712" y="2486025"/>
          <a:ext cx="4572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57200" imgH="939800" progId="Equation.DSMT4">
                  <p:embed/>
                </p:oleObj>
              </mc:Choice>
              <mc:Fallback>
                <p:oleObj name="Equation" r:id="rId5" imgW="457200" imgH="93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0712" y="2486025"/>
                        <a:ext cx="457200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6729390" y="2582993"/>
            <a:ext cx="1524000" cy="2950358"/>
            <a:chOff x="7983794" y="-214983"/>
            <a:chExt cx="1524000" cy="2950358"/>
          </a:xfrm>
        </p:grpSpPr>
        <p:pic>
          <p:nvPicPr>
            <p:cNvPr id="19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437461"/>
              </p:ext>
            </p:extLst>
          </p:nvPr>
        </p:nvGraphicFramePr>
        <p:xfrm>
          <a:off x="6367440" y="611893"/>
          <a:ext cx="2247900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47900" imgH="1016000" progId="Equation.DSMT4">
                  <p:embed/>
                </p:oleObj>
              </mc:Choice>
              <mc:Fallback>
                <p:oleObj name="Equation" r:id="rId9" imgW="2247900" imgH="10160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7440" y="611893"/>
                        <a:ext cx="2247900" cy="1019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3416828" y="3506285"/>
            <a:ext cx="720437" cy="7242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1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55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8-Point Star 29"/>
          <p:cNvSpPr/>
          <p:nvPr/>
        </p:nvSpPr>
        <p:spPr>
          <a:xfrm>
            <a:off x="10567380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539671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567380" y="1645307"/>
            <a:ext cx="824345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376184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7158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6470" y="547479"/>
            <a:ext cx="2206484" cy="933316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WordArt 28" descr="OPL20U25GSXzBJYl68kk8uQGfFKzs7yb1M4KJWUiLk6ZEvGF+qCIPSnY57AbBFCvTWID07 2024 T9 CD 06565+K4lPs7H94VUqPe2XwIsfPRnrXQE//QTEXxb8/8N4CNc6FpgZahzpTjFhMzSA7T/nHJa11DE8Ng2TP3iAmRczFlmslSuUNOgUeb6yRvs0="/>
          <p:cNvSpPr>
            <a:spLocks noChangeArrowheads="1" noChangeShapeType="1" noTextEdit="1"/>
          </p:cNvSpPr>
          <p:nvPr/>
        </p:nvSpPr>
        <p:spPr bwMode="auto">
          <a:xfrm>
            <a:off x="1034923" y="844482"/>
            <a:ext cx="915260" cy="3393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F555D89-0CE2-44CE-A4E1-BADC25C85497}"/>
              </a:ext>
            </a:extLst>
          </p:cNvPr>
          <p:cNvSpPr/>
          <p:nvPr/>
        </p:nvSpPr>
        <p:spPr>
          <a:xfrm>
            <a:off x="562118" y="229118"/>
            <a:ext cx="1895188" cy="1765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Rung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chuông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7123743" y="2675177"/>
            <a:ext cx="1524000" cy="2950358"/>
            <a:chOff x="7983794" y="-214983"/>
            <a:chExt cx="1524000" cy="2950358"/>
          </a:xfrm>
        </p:grpSpPr>
        <p:pic>
          <p:nvPicPr>
            <p:cNvPr id="19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Oval 2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495713" y="4855266"/>
            <a:ext cx="720437" cy="7242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13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91" y="190580"/>
            <a:ext cx="2102427" cy="210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455" y="50707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8-Point Star 2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67380" y="1873907"/>
            <a:ext cx="860999" cy="457200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1" name="8-Point Star 3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39671" y="121307"/>
            <a:ext cx="971551" cy="385763"/>
          </a:xfrm>
          <a:prstGeom prst="star8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2" name="Rounded Rectangle 3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0567380" y="1645307"/>
            <a:ext cx="824345" cy="228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376184" y="1340507"/>
            <a:ext cx="1280795" cy="2667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D86F20-A232-D1B1-B1D0-F2028CB8C696}"/>
                  </a:ext>
                </a:extLst>
              </p:cNvPr>
              <p:cNvSpPr txBox="1"/>
              <p:nvPr/>
            </p:nvSpPr>
            <p:spPr>
              <a:xfrm>
                <a:off x="763621" y="1528529"/>
                <a:ext cx="8351783" cy="4093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 gọn biểu thức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A)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0,1(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3)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0,3(3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C)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0,9(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3)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		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0,3(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3)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1D86F20-A232-D1B1-B1D0-F2028CB8C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21" y="1528529"/>
                <a:ext cx="8351783" cy="4093428"/>
              </a:xfrm>
              <a:prstGeom prst="rect">
                <a:avLst/>
              </a:prstGeom>
              <a:blipFill rotWithShape="1">
                <a:blip r:embed="rId8"/>
                <a:stretch>
                  <a:fillRect l="-1825" b="-1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977814"/>
              </p:ext>
            </p:extLst>
          </p:nvPr>
        </p:nvGraphicFramePr>
        <p:xfrm>
          <a:off x="3877570" y="1655258"/>
          <a:ext cx="30480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048000" imgH="596900" progId="Equation.DSMT4">
                  <p:embed/>
                </p:oleObj>
              </mc:Choice>
              <mc:Fallback>
                <p:oleObj name="Equation" r:id="rId9" imgW="3048000" imgH="5969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7570" y="1655258"/>
                        <a:ext cx="3048000" cy="600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72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00"/>
                            </p:stCondLst>
                            <p:childTnLst>
                              <p:par>
                                <p:cTn id="37" presetID="4" presetClass="entr" presetSubtype="3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9507794" y="-214983"/>
            <a:ext cx="1524000" cy="2950358"/>
            <a:chOff x="7983794" y="-214983"/>
            <a:chExt cx="1524000" cy="2950358"/>
          </a:xfrm>
        </p:grpSpPr>
        <p:pic>
          <p:nvPicPr>
            <p:cNvPr id="6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3016969" y="929044"/>
            <a:ext cx="670891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Chúc</a:t>
            </a:r>
            <a:r>
              <a:rPr kumimoji="0" lang="en-US" sz="8800" b="1" i="0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mừng</a:t>
            </a:r>
            <a:endParaRPr kumimoji="0" lang="en-US" sz="8800" b="1" i="0" u="none" strike="noStrike" kern="1200" cap="none" spc="0" normalizeH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FangSong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RungChuongVangcut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87200" y="2762641"/>
            <a:ext cx="609600" cy="609600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811383" y="2984971"/>
            <a:ext cx="103806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8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người</a:t>
            </a:r>
            <a:r>
              <a:rPr lang="en-US" sz="8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chiến</a:t>
            </a:r>
            <a:r>
              <a:rPr lang="en-US" sz="8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FangSong" pitchFamily="49" charset="-122"/>
                <a:cs typeface="Times New Roman" panose="02020603050405020304" pitchFamily="18" charset="0"/>
              </a:rPr>
              <a:t>thắng</a:t>
            </a:r>
            <a:endParaRPr lang="en-US" sz="88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ea typeface="FangSong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Group 10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-210957" y="0"/>
            <a:ext cx="2374765" cy="7588690"/>
            <a:chOff x="-1143000" y="-533400"/>
            <a:chExt cx="3342227" cy="8750740"/>
          </a:xfrm>
        </p:grpSpPr>
        <p:pic>
          <p:nvPicPr>
            <p:cNvPr id="12" name="Picture 6" descr="Hình ảnh có liên qua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89954" l="0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-533400"/>
              <a:ext cx="3219450" cy="875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275" y="0"/>
              <a:ext cx="15240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9641">
              <a:off x="-543973" y="-214983"/>
              <a:ext cx="2743200" cy="251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83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9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7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NHẮC LẠI KIẾN THỨC</a:t>
            </a: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854765" y="3310598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1955">
            <a:off x="2617716" y="-1022022"/>
            <a:ext cx="2540044" cy="331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58200">
            <a:off x="4992464" y="1884853"/>
            <a:ext cx="2847629" cy="182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9197">
            <a:off x="7709370" y="367562"/>
            <a:ext cx="2828884" cy="243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07">
            <a:off x="3018857" y="1310776"/>
            <a:ext cx="3121192" cy="31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PL20U25GSXzBJYl68kk8uQGfFKzs7yb1M4KJWUiLk6ZEvGF+qCIPSnY57AbBFCvTWID07 2024 T9 CD 0656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145" y="-194354"/>
            <a:ext cx="3888364" cy="261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B8C8B-CFF2-04F5-EC72-4D61748EAAC4}"/>
              </a:ext>
            </a:extLst>
          </p:cNvPr>
          <p:cNvGrpSpPr/>
          <p:nvPr/>
        </p:nvGrpSpPr>
        <p:grpSpPr>
          <a:xfrm>
            <a:off x="94868" y="809296"/>
            <a:ext cx="4308578" cy="2209171"/>
            <a:chOff x="32614" y="839503"/>
            <a:chExt cx="4308578" cy="220917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B5C8329-95D6-434D-0F36-7D94FB81C620}"/>
                </a:ext>
              </a:extLst>
            </p:cNvPr>
            <p:cNvSpPr/>
            <p:nvPr/>
          </p:nvSpPr>
          <p:spPr>
            <a:xfrm>
              <a:off x="32614" y="839942"/>
              <a:ext cx="4183785" cy="2208732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/>
                <p:nvPr/>
              </p:nvSpPr>
              <p:spPr>
                <a:xfrm>
                  <a:off x="281589" y="839503"/>
                  <a:ext cx="4059603" cy="2122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1.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biểu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thức</a:t>
                  </a:r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ctr"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nl-NL" sz="3000" kern="100" dirty="0">
                      <a:solidFill>
                        <a:schemeClr val="bg1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nl-NL" sz="3000" i="1" kern="1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d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khi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en-US" sz="3000" b="0" i="1" kern="1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≥</m:t>
                                </m:r>
                                <m:r>
                                  <m:rPr>
                                    <m:nor/>
                                  </m:rPr>
                                  <a:rPr lang="en-US" sz="3000" b="0" i="1" kern="1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khi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 lang="nl-NL" sz="3000" i="1" kern="10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 &lt; 0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589" y="839503"/>
                  <a:ext cx="4059603" cy="2122441"/>
                </a:xfrm>
                <a:prstGeom prst="rect">
                  <a:avLst/>
                </a:prstGeom>
                <a:blipFill>
                  <a:blip r:embed="rId9"/>
                  <a:stretch>
                    <a:fillRect l="-300" t="-3736" r="-12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5" name="Object 44">
                  <a:extLst>
                    <a:ext uri="{FF2B5EF4-FFF2-40B4-BE49-F238E27FC236}">
                      <a16:creationId xmlns:a16="http://schemas.microsoft.com/office/drawing/2014/main" id="{5B848D67-DC36-BB7F-5A84-74D2BB6192E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6510244"/>
                    </p:ext>
                  </p:extLst>
                </p:nvPr>
              </p:nvGraphicFramePr>
              <p:xfrm>
                <a:off x="47549" y="1946360"/>
                <a:ext cx="752475" cy="5397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0" imgW="685800" imgH="495000" progId="Equation.DSMT4">
                        <p:embed/>
                      </p:oleObj>
                    </mc:Choice>
                    <mc:Fallback>
                      <p:oleObj name="Equation" r:id="rId10" imgW="685800" imgH="495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549" y="1946360"/>
                              <a:ext cx="752475" cy="53975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45" name="Object 44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B848D67-DC36-BB7F-5A84-74D2BB6192E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299192133"/>
                    </p:ext>
                  </p:extLst>
                </p:nvPr>
              </p:nvGraphicFramePr>
              <p:xfrm>
                <a:off x="47549" y="1946360"/>
                <a:ext cx="752475" cy="53975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4103" name="Equation" r:id="rId12" imgW="685800" imgH="495000" progId="Equation.DSMT4">
                        <p:embed/>
                      </p:oleObj>
                    </mc:Choice>
                    <mc:Fallback>
                      <p:oleObj name="Equation" r:id="rId12" imgW="685800" imgH="495000" progId="Equation.DSMT4">
                        <p:embed/>
                        <p:pic>
                          <p:nvPicPr>
                            <p:cNvPr id="8" name="Object 7">
                              <a:extLst>
                                <a:ext uri="{FF2B5EF4-FFF2-40B4-BE49-F238E27FC236}">
                                  <a16:creationId xmlns:a16="http://schemas.microsoft.com/office/drawing/2014/main" xmlns:a14="http://schemas.microsoft.com/office/drawing/2010/main" xmlns="" id="{5B848D67-DC36-BB7F-5A84-74D2BB6192E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549" y="1946360"/>
                              <a:ext cx="752475" cy="539750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pSp>
        <p:nvGrpSpPr>
          <p:cNvPr id="59" name="Group 5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85CA15E-8DA6-E211-F047-CD82FBC602C6}"/>
              </a:ext>
            </a:extLst>
          </p:cNvPr>
          <p:cNvGrpSpPr/>
          <p:nvPr/>
        </p:nvGrpSpPr>
        <p:grpSpPr>
          <a:xfrm>
            <a:off x="4427858" y="3955311"/>
            <a:ext cx="3052803" cy="2841804"/>
            <a:chOff x="4171152" y="3931518"/>
            <a:chExt cx="3052803" cy="28418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/>
                <p:nvPr/>
              </p:nvSpPr>
              <p:spPr>
                <a:xfrm>
                  <a:off x="4171152" y="4010226"/>
                  <a:ext cx="3052803" cy="26843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3.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thương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  <a:r>
                    <a:rPr lang="en-US" sz="3000" b="1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</a:t>
                  </a:r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&gt;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0 </m:t>
                      </m:r>
                    </m:oMath>
                  </a14:m>
                  <a:endParaRPr lang="nl-NL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nl-NL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có:</a:t>
                  </a:r>
                  <a:r>
                    <a:rPr lang="nl-NL" sz="3000" b="1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den>
                          </m:f>
                        </m:e>
                      </m:rad>
                      <m:r>
                        <m:rPr>
                          <m:nor/>
                        </m:rPr>
                        <a:rPr lang="nl-NL" sz="300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000" i="1" kern="1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nl-NL" sz="3000" i="1" kern="100" smtClean="0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den>
                      </m:f>
                    </m:oMath>
                  </a14:m>
                  <a:endParaRPr lang="en-US" sz="3000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152" y="4010226"/>
                  <a:ext cx="3052803" cy="2684389"/>
                </a:xfrm>
                <a:prstGeom prst="rect">
                  <a:avLst/>
                </a:prstGeom>
                <a:blipFill>
                  <a:blip r:embed="rId14"/>
                  <a:stretch>
                    <a:fillRect l="-4591" t="-2955" r="-29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Rectangle 50"/>
            <p:cNvSpPr/>
            <p:nvPr/>
          </p:nvSpPr>
          <p:spPr>
            <a:xfrm>
              <a:off x="4171152" y="3931518"/>
              <a:ext cx="3045652" cy="2841804"/>
            </a:xfrm>
            <a:prstGeom prst="rect">
              <a:avLst/>
            </a:prstGeom>
            <a:noFill/>
            <a:ln w="38100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EB7ABC-C312-04D0-8751-863343805D0A}"/>
              </a:ext>
            </a:extLst>
          </p:cNvPr>
          <p:cNvGrpSpPr/>
          <p:nvPr/>
        </p:nvGrpSpPr>
        <p:grpSpPr>
          <a:xfrm>
            <a:off x="152663" y="3955311"/>
            <a:ext cx="3870790" cy="2264593"/>
            <a:chOff x="548810" y="2831504"/>
            <a:chExt cx="3870790" cy="22645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/>
                <p:nvPr/>
              </p:nvSpPr>
              <p:spPr>
                <a:xfrm>
                  <a:off x="548810" y="2831504"/>
                  <a:ext cx="3870790" cy="213840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2.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tích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nl-NL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533400" algn="l"/>
                    </a:tabLst>
                  </a:pP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3000" kern="1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000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nl-NL" sz="3000" i="1" kern="1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e>
                      </m:rad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1" kern="10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nl-NL" sz="3000" i="1" kern="10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rad>
                      <m:r>
                        <m:rPr>
                          <m:nor/>
                        </m:rPr>
                        <a:rPr lang="nl-NL" sz="3000" i="1" kern="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 </m:t>
                      </m:r>
                      <m:rad>
                        <m:radPr>
                          <m:degHide m:val="on"/>
                          <m:ctrlPr>
                            <a:rPr lang="en-US" sz="3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en-US" sz="3000" b="0" i="1" kern="100" smtClean="0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</m:rad>
                    </m:oMath>
                  </a14:m>
                  <a:r>
                    <a:rPr lang="nl-NL" sz="3000" i="1" kern="1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endParaRPr lang="en-US" sz="3000" i="1" kern="1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885DF0B-96D2-3D79-751D-743FB1CC91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810" y="2831504"/>
                  <a:ext cx="3870790" cy="2138406"/>
                </a:xfrm>
                <a:prstGeom prst="rect">
                  <a:avLst/>
                </a:prstGeom>
                <a:blipFill>
                  <a:blip r:embed="rId15"/>
                  <a:stretch>
                    <a:fillRect l="-3622" t="-3704" b="-7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Rectangle 53"/>
            <p:cNvSpPr/>
            <p:nvPr/>
          </p:nvSpPr>
          <p:spPr>
            <a:xfrm>
              <a:off x="548811" y="2831504"/>
              <a:ext cx="3870789" cy="2264593"/>
            </a:xfrm>
            <a:prstGeom prst="rect">
              <a:avLst/>
            </a:prstGeom>
            <a:noFill/>
            <a:ln w="38100">
              <a:solidFill>
                <a:srgbClr val="75E5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</p:grpSp>
      <p:grpSp>
        <p:nvGrpSpPr>
          <p:cNvPr id="55" name="Group 5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983FD34-6603-6E3E-C753-D9C714E3291E}"/>
              </a:ext>
            </a:extLst>
          </p:cNvPr>
          <p:cNvGrpSpPr/>
          <p:nvPr/>
        </p:nvGrpSpPr>
        <p:grpSpPr>
          <a:xfrm>
            <a:off x="7695081" y="2045564"/>
            <a:ext cx="4496919" cy="4776629"/>
            <a:chOff x="5233895" y="574160"/>
            <a:chExt cx="4607490" cy="4776629"/>
          </a:xfrm>
        </p:grpSpPr>
        <p:sp>
          <p:nvSpPr>
            <p:cNvPr id="57" name="Rectangle 56"/>
            <p:cNvSpPr/>
            <p:nvPr/>
          </p:nvSpPr>
          <p:spPr>
            <a:xfrm>
              <a:off x="5316921" y="574160"/>
              <a:ext cx="4331576" cy="4776629"/>
            </a:xfrm>
            <a:prstGeom prst="rect">
              <a:avLst/>
            </a:prstGeom>
            <a:noFill/>
            <a:ln w="38100">
              <a:solidFill>
                <a:srgbClr val="DE66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15A6829-78BD-011E-F871-309298988F2D}"/>
                    </a:ext>
                  </a:extLst>
                </p:cNvPr>
                <p:cNvSpPr txBox="1"/>
                <p:nvPr/>
              </p:nvSpPr>
              <p:spPr>
                <a:xfrm>
                  <a:off x="5233895" y="591429"/>
                  <a:ext cx="4607490" cy="42385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 b="1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.Trục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căn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ở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mẫu</a:t>
                  </a:r>
                  <a:endPara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1)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den>
                      </m:f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en-US" sz="3000" i="1">
                                  <a:solidFill>
                                    <a:schemeClr val="bg1"/>
                                  </a:solidFill>
                                  <a:effectLst/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en-US" sz="3000" i="1">
                              <a:solidFill>
                                <a:schemeClr val="bg1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den>
                      </m:f>
                    </m:oMath>
                  </a14:m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2) </a:t>
                  </a:r>
                  <a:r>
                    <a:rPr lang="en-US" sz="3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lang="en-US" sz="3000" dirty="0" err="1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ới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000" i="1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r>
                    <a:rPr lang="en-US" sz="3000" baseline="30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thì</a:t>
                  </a: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endParaRPr lang="en-US" sz="3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endParaRPr lang="en-US" sz="300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3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en-US" sz="30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0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0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0;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0;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i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</m:oMath>
                  </a14:m>
                  <a:endPara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28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r>
                    <a:rPr lang="en-US" sz="3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thì </a:t>
                  </a:r>
                  <a:endPara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B15A6829-78BD-011E-F871-309298988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3895" y="591429"/>
                  <a:ext cx="4607490" cy="4238533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l="-3117" t="-1868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391875"/>
              </p:ext>
            </p:extLst>
          </p:nvPr>
        </p:nvGraphicFramePr>
        <p:xfrm>
          <a:off x="8264191" y="4130428"/>
          <a:ext cx="26416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641320" imgH="825480" progId="Equation.DSMT4">
                  <p:embed/>
                </p:oleObj>
              </mc:Choice>
              <mc:Fallback>
                <p:oleObj name="Equation" r:id="rId17" imgW="264132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64191" y="4130428"/>
                        <a:ext cx="26416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67181"/>
              </p:ext>
            </p:extLst>
          </p:nvPr>
        </p:nvGraphicFramePr>
        <p:xfrm>
          <a:off x="8720138" y="5707063"/>
          <a:ext cx="2984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984400" imgH="825480" progId="Equation.DSMT4">
                  <p:embed/>
                </p:oleObj>
              </mc:Choice>
              <mc:Fallback>
                <p:oleObj name="Equation" r:id="rId19" imgW="2984400" imgH="825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0138" y="5707063"/>
                        <a:ext cx="29845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42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7423842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Arial" panose="020B7200000000000000" pitchFamily="34" charset="0"/>
            </a:endParaRPr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SGK, SBT.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8D3260-596F-AD09-5B02-7F5CA967CC28}"/>
              </a:ext>
            </a:extLst>
          </p:cNvPr>
          <p:cNvSpPr txBox="1"/>
          <p:nvPr/>
        </p:nvSpPr>
        <p:spPr>
          <a:xfrm>
            <a:off x="555734" y="1121252"/>
            <a:ext cx="1152065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 2.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33400" algn="l"/>
              </a:tabLst>
            </a:pP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33400" algn="l"/>
              </a:tabLst>
            </a:pP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33400" algn="l"/>
              </a:tabLst>
            </a:pP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A18E58-1AED-56FA-927C-DDE812A703C1}"/>
              </a:ext>
            </a:extLst>
          </p:cNvPr>
          <p:cNvSpPr/>
          <p:nvPr/>
        </p:nvSpPr>
        <p:spPr>
          <a:xfrm>
            <a:off x="106604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949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6119BA-1067-E949-762E-547234438BC6}"/>
                  </a:ext>
                </a:extLst>
              </p:cNvPr>
              <p:cNvSpPr txBox="1"/>
              <p:nvPr/>
            </p:nvSpPr>
            <p:spPr>
              <a:xfrm>
                <a:off x="854397" y="1187348"/>
                <a:ext cx="6779172" cy="5151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 2.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514350" indent="-514350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                 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2,5</m:t>
                    </m:r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                  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76119BA-1067-E949-762E-547234438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97" y="1187348"/>
                <a:ext cx="6779172" cy="5151347"/>
              </a:xfrm>
              <a:prstGeom prst="rect">
                <a:avLst/>
              </a:prstGeom>
              <a:blipFill>
                <a:blip r:embed="rId4"/>
                <a:stretch>
                  <a:fillRect l="-2248" b="-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291022"/>
              </p:ext>
            </p:extLst>
          </p:nvPr>
        </p:nvGraphicFramePr>
        <p:xfrm>
          <a:off x="1331913" y="2915709"/>
          <a:ext cx="2103437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95200" imgH="495000" progId="Equation.DSMT4">
                  <p:embed/>
                </p:oleObj>
              </mc:Choice>
              <mc:Fallback>
                <p:oleObj name="Equation" r:id="rId5" imgW="2095200" imgH="4950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915709"/>
                        <a:ext cx="2103437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807008"/>
              </p:ext>
            </p:extLst>
          </p:nvPr>
        </p:nvGraphicFramePr>
        <p:xfrm>
          <a:off x="1301749" y="3957638"/>
          <a:ext cx="22669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60440" imgH="495000" progId="Equation.DSMT4">
                  <p:embed/>
                </p:oleObj>
              </mc:Choice>
              <mc:Fallback>
                <p:oleObj name="Equation" r:id="rId7" imgW="2260440" imgH="4950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1749" y="3957638"/>
                        <a:ext cx="226695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654861"/>
              </p:ext>
            </p:extLst>
          </p:nvPr>
        </p:nvGraphicFramePr>
        <p:xfrm>
          <a:off x="1348316" y="4806951"/>
          <a:ext cx="22225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22280" imgH="495000" progId="Equation.DSMT4">
                  <p:embed/>
                </p:oleObj>
              </mc:Choice>
              <mc:Fallback>
                <p:oleObj name="Equation" r:id="rId9" imgW="2222280" imgH="4950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8316" y="4806951"/>
                        <a:ext cx="222250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947921"/>
              </p:ext>
            </p:extLst>
          </p:nvPr>
        </p:nvGraphicFramePr>
        <p:xfrm>
          <a:off x="1323973" y="5652559"/>
          <a:ext cx="244316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412720" imgH="495000" progId="Equation.DSMT4">
                  <p:embed/>
                </p:oleObj>
              </mc:Choice>
              <mc:Fallback>
                <p:oleObj name="Equation" r:id="rId11" imgW="2412720" imgH="4950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3" y="5652559"/>
                        <a:ext cx="2443163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510EB76-ED21-C724-1FF3-BA039C03B40D}"/>
              </a:ext>
            </a:extLst>
          </p:cNvPr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71811" y="450139"/>
            <a:ext cx="1759527" cy="17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745672" y="6424318"/>
            <a:ext cx="2808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58117" y="-23342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F6239D-7FA8-7AB1-2B31-CC87125C9BA1}"/>
                  </a:ext>
                </a:extLst>
              </p:cNvPr>
              <p:cNvSpPr txBox="1"/>
              <p:nvPr/>
            </p:nvSpPr>
            <p:spPr>
              <a:xfrm>
                <a:off x="581130" y="1053876"/>
                <a:ext cx="9296400" cy="6001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 2.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:r>
                  <a:rPr lang="en-US" sz="3200" b="1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i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−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endParaRPr lang="en-US" sz="32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</a:tabLs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endParaRPr lang="en-US" sz="32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ta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3200" b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 trị của biểu thức </a:t>
                </a:r>
                <a:r>
                  <a:rPr lang="nl-NL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:r>
                  <a:rPr lang="nl-NL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= - </a:t>
                </a: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BF6239D-7FA8-7AB1-2B31-CC87125C9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30" y="1053876"/>
                <a:ext cx="9296400" cy="6001258"/>
              </a:xfrm>
              <a:prstGeom prst="rect">
                <a:avLst/>
              </a:prstGeom>
              <a:blipFill>
                <a:blip r:embed="rId3"/>
                <a:stretch>
                  <a:fillRect l="-1639" t="-1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976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745672" y="6424318"/>
            <a:ext cx="2808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58117" y="-23342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49C431-F895-9AAF-34CA-23F7049E973C}"/>
                  </a:ext>
                </a:extLst>
              </p:cNvPr>
              <p:cNvSpPr txBox="1"/>
              <p:nvPr/>
            </p:nvSpPr>
            <p:spPr>
              <a:xfrm>
                <a:off x="609886" y="976069"/>
                <a:ext cx="7713282" cy="5881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 2.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2800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 giá trị biểu thức sau: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US" sz="2800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  <m:r>
                                  <m:rPr>
                                    <m:nor/>
                                  </m:rPr>
                                  <a:rPr lang="en-US" sz="2800" i="1">
                                    <a:solidFill>
                                      <a:schemeClr val="bg1"/>
                                    </a:solidFill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8 ⋅ 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 trị của biểu thức </a:t>
                </a:r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4.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B49C431-F895-9AAF-34CA-23F7049E9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86" y="976069"/>
                <a:ext cx="7713282" cy="5881931"/>
              </a:xfrm>
              <a:prstGeom prst="rect">
                <a:avLst/>
              </a:prstGeom>
              <a:blipFill>
                <a:blip r:embed="rId4"/>
                <a:stretch>
                  <a:fillRect l="-1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6B794BD-9E03-6021-5E72-9D0E8D4D90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983093"/>
              </p:ext>
            </p:extLst>
          </p:nvPr>
        </p:nvGraphicFramePr>
        <p:xfrm>
          <a:off x="1230842" y="2348440"/>
          <a:ext cx="22685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60440" imgH="495000" progId="Equation.DSMT4">
                  <p:embed/>
                </p:oleObj>
              </mc:Choice>
              <mc:Fallback>
                <p:oleObj name="Equation" r:id="rId5" imgW="2260440" imgH="4950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842" y="2348440"/>
                        <a:ext cx="2268538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713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 descr="OPL20U25GSXzBJYl68kk8uQGfFKzs7yb1M4KJWUiLk6ZEvGF+qCIPSnY57AbBFCvTWID07 2024 T9 CD 06565+K4lPs7H94VUqPe2XwIsfPRnrXQE//QTEXxb8/8N4CNc6FpgZahzpTjFhMzSA7T/nHJa11DE8Ng2TP3iAmRczFlmslSuUNOgUeb6yRvs0="/>
          <p:cNvCxnSpPr>
            <a:cxnSpLocks/>
          </p:cNvCxnSpPr>
          <p:nvPr/>
        </p:nvCxnSpPr>
        <p:spPr>
          <a:xfrm flipH="1">
            <a:off x="5701951" y="1277007"/>
            <a:ext cx="1" cy="546543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70910E-FD7B-D0B4-1CFF-1096D94519D8}"/>
                  </a:ext>
                </a:extLst>
              </p:cNvPr>
              <p:cNvSpPr txBox="1"/>
              <p:nvPr/>
            </p:nvSpPr>
            <p:spPr>
              <a:xfrm>
                <a:off x="197544" y="871653"/>
                <a:ext cx="5434518" cy="5386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2.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0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30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endParaRPr lang="nl-NL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2,5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6 . 2,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b="0" i="0" baseline="300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37,5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 trị của biểu thức </a:t>
                </a:r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 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=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2,5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37,5.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70910E-FD7B-D0B4-1CFF-1096D9451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44" y="871653"/>
                <a:ext cx="5434518" cy="5386090"/>
              </a:xfrm>
              <a:prstGeom prst="rect">
                <a:avLst/>
              </a:prstGeom>
              <a:blipFill>
                <a:blip r:embed="rId4"/>
                <a:stretch>
                  <a:fillRect l="-2803" t="-1584" r="-897" b="-2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EA8FC6-DD4B-21E8-2B59-AF8F3DCD4D6E}"/>
                  </a:ext>
                </a:extLst>
              </p:cNvPr>
              <p:cNvSpPr txBox="1"/>
              <p:nvPr/>
            </p:nvSpPr>
            <p:spPr>
              <a:xfrm>
                <a:off x="5850569" y="1265828"/>
                <a:ext cx="6312106" cy="52156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2800" i="1" dirty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aseline="30000" dirty="0">
                                <a:solidFill>
                                  <a:schemeClr val="bg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800" b="0" i="0" baseline="3000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baseline="30000" dirty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i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aseline="30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3 . </m:t>
                    </m:r>
                    <m:d>
                      <m:d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800" baseline="300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351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 trị của biểu thức </a:t>
                </a:r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=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-3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351.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EEA8FC6-DD4B-21E8-2B59-AF8F3DCD4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569" y="1265828"/>
                <a:ext cx="6312106" cy="5215659"/>
              </a:xfrm>
              <a:prstGeom prst="rect">
                <a:avLst/>
              </a:prstGeom>
              <a:blipFill>
                <a:blip r:embed="rId5"/>
                <a:stretch>
                  <a:fillRect l="-2029" t="-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3AEF93-B3AA-002A-A578-6B75E46B5C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139195"/>
              </p:ext>
            </p:extLst>
          </p:nvPr>
        </p:nvGraphicFramePr>
        <p:xfrm>
          <a:off x="784225" y="2173288"/>
          <a:ext cx="2325688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23800" imgH="495000" progId="Equation.DSMT4">
                  <p:embed/>
                </p:oleObj>
              </mc:Choice>
              <mc:Fallback>
                <p:oleObj name="Equation" r:id="rId6" imgW="2323800" imgH="4950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225" y="2173288"/>
                        <a:ext cx="2325688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E16C3E-DDF9-69A0-877C-1DADCAE714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209389"/>
              </p:ext>
            </p:extLst>
          </p:nvPr>
        </p:nvGraphicFramePr>
        <p:xfrm>
          <a:off x="1048808" y="3388347"/>
          <a:ext cx="2641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41320" imgH="406080" progId="Equation.DSMT4">
                  <p:embed/>
                </p:oleObj>
              </mc:Choice>
              <mc:Fallback>
                <p:oleObj name="Equation" r:id="rId8" imgW="2641320" imgH="406080" progId="Equation.DSMT4">
                  <p:embed/>
                  <p:pic>
                    <p:nvPicPr>
                      <p:cNvPr id="40" name="Object 3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48808" y="3388347"/>
                        <a:ext cx="2641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2DF6CD-F9A2-6ADC-B0F3-C6E962FA1005}"/>
              </a:ext>
            </a:extLst>
          </p:cNvPr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" name="Object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117F52-426E-4323-B2B6-6AF109B4CF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675205"/>
              </p:ext>
            </p:extLst>
          </p:nvPr>
        </p:nvGraphicFramePr>
        <p:xfrm>
          <a:off x="1086902" y="2654300"/>
          <a:ext cx="2363788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361960" imgH="749160" progId="Equation.DSMT4">
                  <p:embed/>
                </p:oleObj>
              </mc:Choice>
              <mc:Fallback>
                <p:oleObj name="Equation" r:id="rId10" imgW="2361960" imgH="7491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33AEF93-B3AA-002A-A578-6B75E46B5C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6902" y="2654300"/>
                        <a:ext cx="2363788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396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846444-A6A8-27EA-D8AA-7805C79C6A57}"/>
                  </a:ext>
                </a:extLst>
              </p:cNvPr>
              <p:cNvSpPr txBox="1"/>
              <p:nvPr/>
            </p:nvSpPr>
            <p:spPr>
              <a:xfrm>
                <a:off x="306733" y="1406132"/>
                <a:ext cx="10911727" cy="3057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Dạng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 2.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25;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                                         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</a:p>
            </p:txBody>
          </p:sp>
        </mc:Choice>
        <mc:Fallback xmlns="">
          <p:sp>
            <p:nvSpPr>
              <p:cNvPr id="27" name="TextBox 2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F846444-A6A8-27EA-D8AA-7805C79C6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33" y="1406132"/>
                <a:ext cx="10911727" cy="3057375"/>
              </a:xfrm>
              <a:prstGeom prst="rect">
                <a:avLst/>
              </a:prstGeom>
              <a:blipFill>
                <a:blip r:embed="rId6"/>
                <a:stretch>
                  <a:fillRect l="-1397"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570188"/>
              </p:ext>
            </p:extLst>
          </p:nvPr>
        </p:nvGraphicFramePr>
        <p:xfrm>
          <a:off x="774803" y="3052807"/>
          <a:ext cx="584041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994360" imgH="495000" progId="Equation.DSMT4">
                  <p:embed/>
                </p:oleObj>
              </mc:Choice>
              <mc:Fallback>
                <p:oleObj name="Equation" r:id="rId7" imgW="5994360" imgH="4950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803" y="3052807"/>
                        <a:ext cx="5840412" cy="498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296991"/>
              </p:ext>
            </p:extLst>
          </p:nvPr>
        </p:nvGraphicFramePr>
        <p:xfrm>
          <a:off x="793619" y="3581275"/>
          <a:ext cx="40894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089240" imgH="1028520" progId="Equation.DSMT4">
                  <p:embed/>
                </p:oleObj>
              </mc:Choice>
              <mc:Fallback>
                <p:oleObj name="Equation" r:id="rId9" imgW="4089240" imgH="102852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619" y="3581275"/>
                        <a:ext cx="4089400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9EDA47-C20C-BC2C-371E-2112FFDAAB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37" y="450139"/>
            <a:ext cx="1561730" cy="1561730"/>
          </a:xfrm>
          <a:prstGeom prst="rect">
            <a:avLst/>
          </a:prstGeom>
        </p:spPr>
      </p:pic>
      <p:pic>
        <p:nvPicPr>
          <p:cNvPr id="3" name="5P CÓ ÂM 10 GIÂY CUỐI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217C504-88C4-3663-9710-4D04CDE54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82470" y="1823992"/>
            <a:ext cx="1243864" cy="6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314D5D-48EB-2067-10D5-C1D14963D51B}"/>
                  </a:ext>
                </a:extLst>
              </p:cNvPr>
              <p:cNvSpPr txBox="1"/>
              <p:nvPr/>
            </p:nvSpPr>
            <p:spPr>
              <a:xfrm>
                <a:off x="487326" y="1028104"/>
                <a:ext cx="9254942" cy="5284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Dạng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 2.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nl-NL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có:                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endParaRPr lang="en-US" sz="2800" b="1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d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rad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25 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ta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smtClean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 −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e>
                    </m:rad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A314D5D-48EB-2067-10D5-C1D14963D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26" y="1028104"/>
                <a:ext cx="9254942" cy="5284524"/>
              </a:xfrm>
              <a:prstGeom prst="rect">
                <a:avLst/>
              </a:prstGeom>
              <a:blipFill>
                <a:blip r:embed="rId4"/>
                <a:stretch>
                  <a:fillRect l="-1713" t="-1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FCECF7-1F16-31B0-9C37-B150D0C15E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779529"/>
              </p:ext>
            </p:extLst>
          </p:nvPr>
        </p:nvGraphicFramePr>
        <p:xfrm>
          <a:off x="1112648" y="3207778"/>
          <a:ext cx="59912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994360" imgH="495000" progId="Equation.DSMT4">
                  <p:embed/>
                </p:oleObj>
              </mc:Choice>
              <mc:Fallback>
                <p:oleObj name="Equation" r:id="rId5" imgW="5994360" imgH="4950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648" y="3207778"/>
                        <a:ext cx="5991225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FA007A-3686-689D-FC3B-37D899D03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189900"/>
              </p:ext>
            </p:extLst>
          </p:nvPr>
        </p:nvGraphicFramePr>
        <p:xfrm>
          <a:off x="1455548" y="3738003"/>
          <a:ext cx="63087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311880" imgH="660240" progId="Equation.DSMT4">
                  <p:embed/>
                </p:oleObj>
              </mc:Choice>
              <mc:Fallback>
                <p:oleObj name="Equation" r:id="rId7" imgW="6311880" imgH="66024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548" y="3738003"/>
                        <a:ext cx="6308725" cy="65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9496626-D493-2C9E-8E05-75257EFF5C39}"/>
              </a:ext>
            </a:extLst>
          </p:cNvPr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2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BBD092-D231-AE1C-9C45-BB7627C70946}"/>
                  </a:ext>
                </a:extLst>
              </p:cNvPr>
              <p:cNvSpPr txBox="1"/>
              <p:nvPr/>
            </p:nvSpPr>
            <p:spPr>
              <a:xfrm>
                <a:off x="630360" y="916095"/>
                <a:ext cx="9195051" cy="3202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Dạng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 2.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biểu</a:t>
                </a: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fr-FR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125</m:t>
                        </m:r>
                      </m:e>
                    </m:rad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9BBD092-D231-AE1C-9C45-BB7627C709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60" y="916095"/>
                <a:ext cx="9195051" cy="3202864"/>
              </a:xfrm>
              <a:prstGeom prst="rect">
                <a:avLst/>
              </a:prstGeom>
              <a:blipFill>
                <a:blip r:embed="rId4"/>
                <a:stretch>
                  <a:fillRect l="-1325" t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25CD22-C6DA-8351-357C-C11724FDBA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772141"/>
              </p:ext>
            </p:extLst>
          </p:nvPr>
        </p:nvGraphicFramePr>
        <p:xfrm>
          <a:off x="3433753" y="2126720"/>
          <a:ext cx="1500187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98320" imgH="520560" progId="Equation.DSMT4">
                  <p:embed/>
                </p:oleObj>
              </mc:Choice>
              <mc:Fallback>
                <p:oleObj name="Equation" r:id="rId5" imgW="1498320" imgH="5205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125CD22-C6DA-8351-357C-C11724FDB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3753" y="2126720"/>
                        <a:ext cx="1500187" cy="519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294221"/>
              </p:ext>
            </p:extLst>
          </p:nvPr>
        </p:nvGraphicFramePr>
        <p:xfrm>
          <a:off x="3307083" y="3211591"/>
          <a:ext cx="1550988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49080" imgH="1028520" progId="Equation.DSMT4">
                  <p:embed/>
                </p:oleObj>
              </mc:Choice>
              <mc:Fallback>
                <p:oleObj name="Equation" r:id="rId7" imgW="1549080" imgH="1028520" progId="Equation.DSMT4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7083" y="3211591"/>
                        <a:ext cx="1550988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 descr="OPL20U25GSXzBJYl68kk8uQGfFKzs7yb1M4KJWUiLk6ZEvGF+qCIPSnY57AbBFCvTWID07 2024 T9 CD 0656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297967"/>
              </p:ext>
            </p:extLst>
          </p:nvPr>
        </p:nvGraphicFramePr>
        <p:xfrm>
          <a:off x="7141825" y="3211590"/>
          <a:ext cx="1866900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66600" imgH="1028520" progId="Equation.DSMT4">
                  <p:embed/>
                </p:oleObj>
              </mc:Choice>
              <mc:Fallback>
                <p:oleObj name="Equation" r:id="rId9" imgW="1866600" imgH="102852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1825" y="3211590"/>
                        <a:ext cx="1866900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631006-8A27-61F1-6D2A-89F04D4C3166}"/>
              </a:ext>
            </a:extLst>
          </p:cNvPr>
          <p:cNvSpPr/>
          <p:nvPr/>
        </p:nvSpPr>
        <p:spPr>
          <a:xfrm>
            <a:off x="122370" y="-26914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771065-0FFE-5406-9A4E-AC10296B3E7C}"/>
                  </a:ext>
                </a:extLst>
              </p:cNvPr>
              <p:cNvSpPr txBox="1"/>
              <p:nvPr/>
            </p:nvSpPr>
            <p:spPr>
              <a:xfrm>
                <a:off x="608207" y="4770550"/>
                <a:ext cx="10298637" cy="1754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(do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E771065-0FFE-5406-9A4E-AC10296B3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07" y="4770550"/>
                <a:ext cx="10298637" cy="1754070"/>
              </a:xfrm>
              <a:prstGeom prst="rect">
                <a:avLst/>
              </a:prstGeom>
              <a:blipFill>
                <a:blip r:embed="rId11"/>
                <a:stretch>
                  <a:fillRect l="-1243" t="-348" b="-9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336360-B319-9261-4DE5-6976D2F44E9F}"/>
                  </a:ext>
                </a:extLst>
              </p:cNvPr>
              <p:cNvSpPr txBox="1"/>
              <p:nvPr/>
            </p:nvSpPr>
            <p:spPr>
              <a:xfrm>
                <a:off x="507990" y="3305286"/>
                <a:ext cx="8098213" cy="1582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 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125</m:t>
                        </m:r>
                      </m:e>
                    </m:ra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743200" algn="ctr"/>
                    <a:tab pos="5486400" algn="r"/>
                    <a:tab pos="457200" algn="l"/>
                    <a:tab pos="3810000" algn="ctr"/>
                  </a:tabLs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125</m:t>
                        </m:r>
                      </m:e>
                    </m:rad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C336360-B319-9261-4DE5-6976D2F44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0" y="3305286"/>
                <a:ext cx="8098213" cy="158235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390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 descr="OPL20U25GSXzBJYl68kk8uQGfFKzs7yb1M4KJWUiLk6ZEvGF+qCIPSnY57AbBFCvTWID07 2024 T9 CD 0656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872836" y="3647666"/>
            <a:ext cx="28084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8D21F2-9D7F-C785-AA0C-F54FA981D346}"/>
                  </a:ext>
                </a:extLst>
              </p:cNvPr>
              <p:cNvSpPr txBox="1"/>
              <p:nvPr/>
            </p:nvSpPr>
            <p:spPr>
              <a:xfrm>
                <a:off x="120212" y="1043369"/>
                <a:ext cx="11951576" cy="4826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 3.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F8D21F2-9D7F-C785-AA0C-F54FA981D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12" y="1043369"/>
                <a:ext cx="11951576" cy="4826129"/>
              </a:xfrm>
              <a:prstGeom prst="rect">
                <a:avLst/>
              </a:prstGeom>
              <a:blipFill>
                <a:blip r:embed="rId4"/>
                <a:stretch>
                  <a:fillRect l="-1327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6418" y="39155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1" name="Picture 3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254" y="5689"/>
            <a:ext cx="2331061" cy="2075360"/>
          </a:xfrm>
          <a:prstGeom prst="rect">
            <a:avLst/>
          </a:prstGeom>
        </p:spPr>
      </p:pic>
      <p:pic>
        <p:nvPicPr>
          <p:cNvPr id="2" name="5P CÓ ÂM 10 GIÂY CUỐI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040F0E1-DE61-00AC-EFBB-E925416A8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7106" y="1854707"/>
            <a:ext cx="921355" cy="4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3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11A49A-EF9E-FA9B-251B-BE1110F33634}"/>
              </a:ext>
            </a:extLst>
          </p:cNvPr>
          <p:cNvSpPr/>
          <p:nvPr/>
        </p:nvSpPr>
        <p:spPr>
          <a:xfrm>
            <a:off x="66418" y="-45510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0130B0-87E7-94BC-B620-3145A94A6A65}"/>
                  </a:ext>
                </a:extLst>
              </p:cNvPr>
              <p:cNvSpPr txBox="1"/>
              <p:nvPr/>
            </p:nvSpPr>
            <p:spPr>
              <a:xfrm>
                <a:off x="984553" y="1031708"/>
                <a:ext cx="7499048" cy="5686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 3.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Font typeface="+mj-lt"/>
                  <a:buAutoNum type="alphaLcParenR"/>
                </a:pP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Biến đổi vế trái ta có: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rad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800" i="1" dirty="0">
                  <a:solidFill>
                    <a:schemeClr val="bg1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e>
                    </m:d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800" b="0" i="1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rad>
                      </m:e>
                    </m:d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A0130B0-87E7-94BC-B620-3145A94A6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553" y="1031708"/>
                <a:ext cx="7499048" cy="5686941"/>
              </a:xfrm>
              <a:prstGeom prst="rect">
                <a:avLst/>
              </a:prstGeom>
              <a:blipFill>
                <a:blip r:embed="rId2"/>
                <a:stretch>
                  <a:fillRect l="-2114" t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9810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687EBF-F063-1108-B42A-765A52A47CF2}"/>
              </a:ext>
            </a:extLst>
          </p:cNvPr>
          <p:cNvSpPr/>
          <p:nvPr/>
        </p:nvSpPr>
        <p:spPr>
          <a:xfrm>
            <a:off x="66418" y="-45510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D2C628-78D7-2D02-3875-8ABD69452405}"/>
                  </a:ext>
                </a:extLst>
              </p:cNvPr>
              <p:cNvSpPr txBox="1"/>
              <p:nvPr/>
            </p:nvSpPr>
            <p:spPr>
              <a:xfrm>
                <a:off x="539850" y="1073646"/>
                <a:ext cx="8207996" cy="5130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 3.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32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3200" b="1" dirty="0"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solidFill>
                      <a:srgbClr val="FFC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8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LcParenR" startAt="2"/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trái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VT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itchFamily="18" charset="0"/>
                            <a:ea typeface="Times New Roman" panose="020206030504050203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num>
                      <m:den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800" i="1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nor/>
                                  </m:rPr>
                                  <a:rPr lang="en-US" sz="28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1)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nor/>
                              </m:rPr>
                              <a:rPr lang="en-US" sz="280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VP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FD2C628-78D7-2D02-3875-8ABD69452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50" y="1073646"/>
                <a:ext cx="8207996" cy="5130764"/>
              </a:xfrm>
              <a:prstGeom prst="rect">
                <a:avLst/>
              </a:prstGeom>
              <a:blipFill>
                <a:blip r:embed="rId2"/>
                <a:stretch>
                  <a:fillRect l="-1932" t="-1069" b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163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-204595" y="591579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6F68B16-16F5-6204-840F-7FEE3BE8FB79}"/>
                  </a:ext>
                </a:extLst>
              </p:cNvPr>
              <p:cNvSpPr txBox="1"/>
              <p:nvPr/>
            </p:nvSpPr>
            <p:spPr>
              <a:xfrm>
                <a:off x="359322" y="120292"/>
                <a:ext cx="11473356" cy="6571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bắt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solidFill>
                          <a:schemeClr val="bg1"/>
                        </a:solidFill>
                        <a:effectLst/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chạm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000" b="0" i="1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0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0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0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endParaRPr lang="en-US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just"/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108 </m:t>
                    </m:r>
                    <m:r>
                      <m:rPr>
                        <m:nor/>
                      </m:rPr>
                      <a:rPr lang="en-US" sz="3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chạm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457200" algn="just"/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chạm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457200"/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so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 </a:t>
                </a:r>
              </a:p>
            </p:txBody>
          </p:sp>
        </mc:Choice>
        <mc:Fallback xmlns="">
          <p:sp>
            <p:nvSpPr>
              <p:cNvPr id="5" name="TextBox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6F68B16-16F5-6204-840F-7FEE3BE8F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322" y="120292"/>
                <a:ext cx="11473356" cy="6571799"/>
              </a:xfrm>
              <a:prstGeom prst="rect">
                <a:avLst/>
              </a:prstGeom>
              <a:blipFill>
                <a:blip r:embed="rId2"/>
                <a:stretch>
                  <a:fillRect l="-1275" t="-1206" r="-1222" b="-1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718340-5CFB-B6EA-8969-6CFF3E2CF7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81033" y="1646664"/>
            <a:ext cx="1759527" cy="1759527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66141E-8E34-E349-4B5F-72328277D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65" y="1487930"/>
            <a:ext cx="4271675" cy="2642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84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40192B-DA5C-9F62-03BD-BC93E4B16EFB}"/>
                  </a:ext>
                </a:extLst>
              </p:cNvPr>
              <p:cNvSpPr txBox="1"/>
              <p:nvPr/>
            </p:nvSpPr>
            <p:spPr>
              <a:xfrm>
                <a:off x="902575" y="657931"/>
                <a:ext cx="11031921" cy="5308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 = 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108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ta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en-US" sz="3200" b="0" i="0" smtClean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</m:e>
                    </m:rad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5,75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/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5,75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06000"/>
                  </a:lnSpc>
                  <a:buFont typeface="+mj-lt"/>
                  <a:buAutoNum type="alphaLcParenR" startAt="2"/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Thay </a:t>
                </a:r>
                <a:r>
                  <a:rPr lang="en-US" sz="32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= 7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vào công thức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vi-VN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vi-VN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vi-VN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ta được: </a:t>
                </a:r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266700" algn="just">
                  <a:lnSpc>
                    <a:spcPct val="106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vi-VN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vi-VN" sz="3200" i="1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vi-VN" sz="3200" i="0">
                                <a:solidFill>
                                  <a:schemeClr val="bg1"/>
                                </a:solidFill>
                                <a:effectLst/>
                                <a:latin typeface="Times New Roman" panose="020206030504050203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9,8</m:t>
                            </m:r>
                          </m:den>
                        </m:f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effectLst/>
                            <a:latin typeface="Cambria Math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rad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7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9,8</m:t>
                        </m:r>
                      </m:den>
                    </m:f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=49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1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3200" b="0" i="1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 panose="020B0604020202020204" pitchFamily="34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49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9,8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160,07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nhảy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bungee so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i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160,07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m.</a:t>
                </a:r>
                <a:endPara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40192B-DA5C-9F62-03BD-BC93E4B16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75" y="657931"/>
                <a:ext cx="11031921" cy="5308633"/>
              </a:xfrm>
              <a:prstGeom prst="rect">
                <a:avLst/>
              </a:prstGeom>
              <a:blipFill>
                <a:blip r:embed="rId2"/>
                <a:stretch>
                  <a:fillRect l="-1381" r="-55" b="-2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41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5287767" y="-8366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526395" y="1092659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HƯỚNG DẪN </a:t>
            </a:r>
            <a:r>
              <a:rPr lang="en-US" sz="3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526394" y="2263813"/>
            <a:ext cx="678880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3.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260" y="2897937"/>
            <a:ext cx="2362486" cy="5310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  <p:sp>
        <p:nvSpPr>
          <p:cNvPr id="12" name="Rectangle 1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0" y="1719546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7146214" y="1060638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01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03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+mj-lt"/>
              </a:rPr>
              <a:t>02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595745" y="1538351"/>
            <a:ext cx="4716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spcBef>
                <a:spcPts val="18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+mj-lt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+mj-lt"/>
              </a:rPr>
              <a:t>4</a:t>
            </a:r>
            <a:endParaRPr lang="en-US" sz="44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33280" progId="Equation.DSMT4">
                  <p:embed/>
                </p:oleObj>
              </mc:Choice>
              <mc:Fallback>
                <p:oleObj name="Equation" r:id="rId2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255102" y="32078"/>
            <a:ext cx="119368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4: MỘT SỐ PHÉP BIẾN ĐỔI CĂN THỨC BẬC HAI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 BIỂU THỨC ĐẠI SỐ 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99586" y="1828799"/>
            <a:ext cx="2815277" cy="225067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exagon 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881932" y="627609"/>
            <a:ext cx="3538439" cy="2129446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exagon 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166692" y="1828799"/>
            <a:ext cx="2576127" cy="2064328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6600" dirty="0"/>
          </a:p>
        </p:txBody>
      </p:sp>
      <p:grpSp>
        <p:nvGrpSpPr>
          <p:cNvPr id="7" name="Group 6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8545572" y="-1"/>
            <a:ext cx="3342227" cy="5666510"/>
            <a:chOff x="-1143000" y="-533400"/>
            <a:chExt cx="3342227" cy="8750740"/>
          </a:xfrm>
        </p:grpSpPr>
        <p:pic>
          <p:nvPicPr>
            <p:cNvPr id="9" name="Picture 6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54" l="0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-533400"/>
              <a:ext cx="3219450" cy="875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275" y="0"/>
              <a:ext cx="15240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9641">
              <a:off x="-543973" y="-214983"/>
              <a:ext cx="2743200" cy="251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图片 14" descr="OPL20U25GSXzBJYl68kk8uQGfFKzs7yb1M4KJWUiLk6ZEvGF+qCIPSnY57AbBFCvTWID07 2024 T9 CD 06565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10324904" y="3344535"/>
            <a:ext cx="1867096" cy="351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6" grpId="0" bldLvl="0" animBg="1"/>
      <p:bldP spid="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-757646" y="-315336"/>
            <a:ext cx="3342227" cy="8750740"/>
            <a:chOff x="-1143000" y="-533400"/>
            <a:chExt cx="3342227" cy="8750740"/>
          </a:xfrm>
        </p:grpSpPr>
        <p:pic>
          <p:nvPicPr>
            <p:cNvPr id="1030" name="Picture 6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54" l="0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-533400"/>
              <a:ext cx="3219450" cy="8750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5275" y="0"/>
              <a:ext cx="1524000" cy="419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9641">
              <a:off x="-543973" y="-214983"/>
              <a:ext cx="2743200" cy="2515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 descr="OPL20U25GSXzBJYl68kk8uQGfFKzs7yb1M4KJWUiLk6ZEvGF+qCIPSnY57AbBFCvTWID07 2024 T9 CD 06565+K4lPs7H94VUqPe2XwIsfPRnrXQE//QTEXxb8/8N4CNc6FpgZahzpTjFhMzSA7T/nHJa11DE8Ng2TP3iAmRczFlmslSuUNOgUeb6yRvs0="/>
          <p:cNvGrpSpPr/>
          <p:nvPr/>
        </p:nvGrpSpPr>
        <p:grpSpPr>
          <a:xfrm>
            <a:off x="10668000" y="-231104"/>
            <a:ext cx="1524000" cy="2950358"/>
            <a:chOff x="7983794" y="-214983"/>
            <a:chExt cx="1524000" cy="2950358"/>
          </a:xfrm>
        </p:grpSpPr>
        <p:pic>
          <p:nvPicPr>
            <p:cNvPr id="1028" name="Picture 4" descr="Kết quả hình ảnh cho gold bell 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794" y="-214983"/>
              <a:ext cx="1524000" cy="2950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ảnh có liên quan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869" y="0"/>
              <a:ext cx="1085850" cy="99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WordArt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7C069B-F8E9-4FDB-B141-2B4ABC2B76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09752" y="90876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0B1037-AABD-4D3E-8E22-DDEDD4687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828" y="689452"/>
            <a:ext cx="9461622" cy="52749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câu hỏi: </a:t>
            </a:r>
            <a:r>
              <a:rPr lang="pt-BR" altLang="en-US" sz="2800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câu.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trả lời: Lựa chọn 1 đáp án đúng nhất. 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 gian suy nghĩ</a:t>
            </a:r>
            <a:r>
              <a:rPr kumimoji="0" lang="pt-BR" altLang="en-US" sz="28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2800" b="1" kern="0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 mỗi câu hỏi.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Mỗi</a:t>
            </a:r>
            <a:r>
              <a:rPr kumimoji="0" lang="pt-BR" altLang="en-US" sz="28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HS được phát 4 tờ bìa cứng màu, mỗi màu tương ứng với các đáp án  </a:t>
            </a:r>
            <a:r>
              <a:rPr kumimoji="0" lang="pt-BR" altLang="en-US" sz="2800" b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A, B, C, D</a:t>
            </a:r>
            <a:r>
              <a:rPr kumimoji="0" lang="pt-BR" altLang="en-US" sz="280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mà GV đã chuẩn bị trước phù hợp với số lượng HS lớp dạy.</a:t>
            </a:r>
            <a:endParaRPr lang="pt-BR" altLang="en-US" sz="2800" b="1" i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kumimoji="0" lang="pt-BR" altLang="en-US" sz="2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pt-BR" altLang="en-US" sz="2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  <a:r>
              <a:rPr kumimoji="0" lang="pt-BR" altLang="en-US" sz="280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kumimoji="0" lang="pt-BR" altLang="en-US" sz="2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pt-BR" altLang="en-US" sz="28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suy nghĩ, hết thời gian suy nghĩ HS giơ đáp án đúng.</a:t>
            </a: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 trả lời đúng thì được tiếp tục </a:t>
            </a: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tiếp theo. Nếu sai thì phải dừng cuộc chơi</a:t>
            </a: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ngồi xuống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 trả lời đúng câu hỏi cuối cùng là người</a:t>
            </a:r>
            <a:r>
              <a:rPr kumimoji="0" lang="pt-BR" altLang="en-US" sz="28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rung được chuông vàng.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pt-BR" altLang="en-US" sz="28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là trọng tài</a:t>
            </a:r>
            <a:endParaRPr kumimoji="0" lang="pt-BR" altLang="en-US" sz="2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pt-BR" altLang="en-US" sz="28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pt-BR" alt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kumimoji="0" lang="fi-FI" altLang="en-US" sz="28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0"/>
    </mc:Choice>
    <mc:Fallback xmlns="">
      <p:transition spd="slow" advTm="36000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6253</TotalTime>
  <Words>2020</Words>
  <Application>Microsoft Office PowerPoint</Application>
  <PresentationFormat>Widescreen</PresentationFormat>
  <Paragraphs>297</Paragraphs>
  <Slides>36</Slides>
  <Notes>13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.VnArial</vt:lpstr>
      <vt:lpstr>Arial</vt:lpstr>
      <vt:lpstr>Calibri</vt:lpstr>
      <vt:lpstr>Calibri Light</vt:lpstr>
      <vt:lpstr>Cambria Math</vt:lpstr>
      <vt:lpstr>Times New Roman</vt:lpstr>
      <vt:lpstr>1_Office Theme</vt:lpstr>
      <vt:lpstr>Equation</vt:lpstr>
      <vt:lpstr>PowerPoint Presentation</vt:lpstr>
      <vt:lpstr>A. THIẾT BỊ DẠY HỌC VÀ HỌC LIỆU</vt:lpstr>
      <vt:lpstr>B. CHÚ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Nguyễn Thị Kim Tuyến</cp:lastModifiedBy>
  <cp:revision>611</cp:revision>
  <dcterms:created xsi:type="dcterms:W3CDTF">2022-08-03T11:07:12Z</dcterms:created>
  <dcterms:modified xsi:type="dcterms:W3CDTF">2026-01-10T15:59:15Z</dcterms:modified>
</cp:coreProperties>
</file>