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570" r:id="rId2"/>
    <p:sldId id="572" r:id="rId3"/>
    <p:sldId id="571" r:id="rId4"/>
    <p:sldId id="368" r:id="rId5"/>
    <p:sldId id="590" r:id="rId6"/>
    <p:sldId id="384" r:id="rId7"/>
    <p:sldId id="591" r:id="rId8"/>
    <p:sldId id="270" r:id="rId9"/>
    <p:sldId id="627" r:id="rId10"/>
    <p:sldId id="273" r:id="rId11"/>
    <p:sldId id="274" r:id="rId12"/>
    <p:sldId id="278" r:id="rId13"/>
    <p:sldId id="275" r:id="rId14"/>
    <p:sldId id="277" r:id="rId15"/>
    <p:sldId id="573" r:id="rId16"/>
    <p:sldId id="593" r:id="rId17"/>
    <p:sldId id="616" r:id="rId18"/>
    <p:sldId id="594" r:id="rId19"/>
    <p:sldId id="618" r:id="rId20"/>
    <p:sldId id="619" r:id="rId21"/>
    <p:sldId id="620" r:id="rId22"/>
    <p:sldId id="623" r:id="rId23"/>
    <p:sldId id="624" r:id="rId24"/>
    <p:sldId id="578" r:id="rId25"/>
    <p:sldId id="615" r:id="rId26"/>
    <p:sldId id="625" r:id="rId27"/>
    <p:sldId id="579" r:id="rId28"/>
    <p:sldId id="595" r:id="rId29"/>
    <p:sldId id="626" r:id="rId30"/>
    <p:sldId id="381" r:id="rId31"/>
    <p:sldId id="628" r:id="rId32"/>
    <p:sldId id="382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4FFF"/>
    <a:srgbClr val="0E7B8A"/>
    <a:srgbClr val="FFFF99"/>
    <a:srgbClr val="0000CC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644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86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48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3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4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2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16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Cỡ</a:t>
            </a:r>
            <a:r>
              <a:rPr lang="en-US" baseline="0"/>
              <a:t> chữ trong các công thức không đều nhau( chỗ to, chỗ bé)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5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Cỡ</a:t>
            </a:r>
            <a:r>
              <a:rPr lang="en-US" baseline="0"/>
              <a:t> chữ trong các công thức không đều nhau( chỗ to, chỗ bé)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52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3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wmf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32.wmf"/><Relationship Id="rId2" Type="http://schemas.openxmlformats.org/officeDocument/2006/relationships/notesSlide" Target="../notesSlides/notesSlide3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10.png"/><Relationship Id="rId5" Type="http://schemas.openxmlformats.org/officeDocument/2006/relationships/image" Target="../media/image29.png"/><Relationship Id="rId15" Type="http://schemas.openxmlformats.org/officeDocument/2006/relationships/image" Target="../media/image31.wmf"/><Relationship Id="rId4" Type="http://schemas.microsoft.com/office/2007/relationships/hdphoto" Target="../media/hdphoto1.wdp"/><Relationship Id="rId9" Type="http://schemas.openxmlformats.org/officeDocument/2006/relationships/slide" Target="slide9.xml"/><Relationship Id="rId14" Type="http://schemas.openxmlformats.org/officeDocument/2006/relationships/oleObject" Target="../embeddings/oleObject2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4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5.bin"/><Relationship Id="rId5" Type="http://schemas.microsoft.com/office/2007/relationships/hdphoto" Target="../media/hdphoto2.wdp"/><Relationship Id="rId10" Type="http://schemas.openxmlformats.org/officeDocument/2006/relationships/image" Target="../media/image33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6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7.bin"/><Relationship Id="rId5" Type="http://schemas.microsoft.com/office/2007/relationships/hdphoto" Target="../media/hdphoto2.wdp"/><Relationship Id="rId10" Type="http://schemas.openxmlformats.org/officeDocument/2006/relationships/image" Target="../media/image35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45.wmf"/><Relationship Id="rId3" Type="http://schemas.openxmlformats.org/officeDocument/2006/relationships/image" Target="../media/image40.jpeg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1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4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41.png"/><Relationship Id="rId9" Type="http://schemas.openxmlformats.org/officeDocument/2006/relationships/image" Target="../media/image4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5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19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41.png"/><Relationship Id="rId7" Type="http://schemas.openxmlformats.org/officeDocument/2006/relationships/oleObject" Target="../embeddings/oleObject21.bin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58.wmf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24.bin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7.wmf"/><Relationship Id="rId5" Type="http://schemas.openxmlformats.org/officeDocument/2006/relationships/image" Target="../media/image68.png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230.bin"/><Relationship Id="rId4" Type="http://schemas.openxmlformats.org/officeDocument/2006/relationships/image" Target="../media/image67.png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24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61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27.bin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57.wmf"/><Relationship Id="rId5" Type="http://schemas.openxmlformats.org/officeDocument/2006/relationships/image" Target="../media/image73.png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260.bin"/><Relationship Id="rId4" Type="http://schemas.openxmlformats.org/officeDocument/2006/relationships/image" Target="../media/image72.png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270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oleObject" Target="../embeddings/oleObject30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12" Type="http://schemas.openxmlformats.org/officeDocument/2006/relationships/image" Target="../media/image69.emf"/><Relationship Id="rId17" Type="http://schemas.openxmlformats.org/officeDocument/2006/relationships/image" Target="../media/image8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11" Type="http://schemas.openxmlformats.org/officeDocument/2006/relationships/image" Target="../media/image68.wmf"/><Relationship Id="rId5" Type="http://schemas.openxmlformats.org/officeDocument/2006/relationships/image" Target="../media/image64.png"/><Relationship Id="rId15" Type="http://schemas.openxmlformats.org/officeDocument/2006/relationships/image" Target="../media/image71.png"/><Relationship Id="rId10" Type="http://schemas.openxmlformats.org/officeDocument/2006/relationships/oleObject" Target="../embeddings/oleObject29.bin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7.wmf"/><Relationship Id="rId14" Type="http://schemas.openxmlformats.org/officeDocument/2006/relationships/image" Target="../media/image7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83.png"/><Relationship Id="rId5" Type="http://schemas.openxmlformats.org/officeDocument/2006/relationships/image" Target="../media/image74.pn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oleObject" Target="../embeddings/oleObject320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77.wm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5.png"/><Relationship Id="rId11" Type="http://schemas.openxmlformats.org/officeDocument/2006/relationships/oleObject" Target="../embeddings/oleObject31.bin"/><Relationship Id="rId5" Type="http://schemas.openxmlformats.org/officeDocument/2006/relationships/image" Target="../media/image40.jpeg"/><Relationship Id="rId15" Type="http://schemas.openxmlformats.org/officeDocument/2006/relationships/image" Target="../media/image91.png"/><Relationship Id="rId10" Type="http://schemas.openxmlformats.org/officeDocument/2006/relationships/image" Target="../media/image800.png"/><Relationship Id="rId4" Type="http://schemas.openxmlformats.org/officeDocument/2006/relationships/notesSlide" Target="../notesSlides/notesSlide12.xml"/><Relationship Id="rId14" Type="http://schemas.openxmlformats.org/officeDocument/2006/relationships/image" Target="../media/image77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85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38.bin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4.wmf"/><Relationship Id="rId20" Type="http://schemas.openxmlformats.org/officeDocument/2006/relationships/image" Target="../media/image8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1.wmf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78.e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hyperlink" Target="https://www.wisc-online.com/assetrepository/viewasset?id=1508" TargetMode="External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0.bin"/><Relationship Id="rId7" Type="http://schemas.openxmlformats.org/officeDocument/2006/relationships/image" Target="../media/image89.wmf"/><Relationship Id="rId12" Type="http://schemas.openxmlformats.org/officeDocument/2006/relationships/image" Target="../media/image10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890.png"/><Relationship Id="rId4" Type="http://schemas.openxmlformats.org/officeDocument/2006/relationships/image" Target="../media/image103.png"/><Relationship Id="rId9" Type="http://schemas.openxmlformats.org/officeDocument/2006/relationships/image" Target="../media/image89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2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1.xml"/><Relationship Id="rId11" Type="http://schemas.openxmlformats.org/officeDocument/2006/relationships/image" Target="../media/image25.gif"/><Relationship Id="rId5" Type="http://schemas.openxmlformats.org/officeDocument/2006/relationships/slide" Target="slide10.xml"/><Relationship Id="rId10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slide" Target="slide14.xml"/><Relationship Id="rId1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277364" y="3286088"/>
            <a:ext cx="11781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MỘT SỐ PHÉP BIẾN ĐỔI CĂN THỨC BẬC HAI CỦA BIỂU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 descr="OPL20U25GSXzBJYl68kk8uQGfFKzs7yb1M4KJWUiLk6ZEvGF+qCIPSnY57AbBFCvTWID07 2024 T9 CD 06565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2AF7B9-5D09-2F1C-68DF-5C618D055ECB}"/>
              </a:ext>
            </a:extLst>
          </p:cNvPr>
          <p:cNvGrpSpPr/>
          <p:nvPr/>
        </p:nvGrpSpPr>
        <p:grpSpPr>
          <a:xfrm>
            <a:off x="2079529" y="2551471"/>
            <a:ext cx="7698658" cy="1053494"/>
            <a:chOff x="2079529" y="2551471"/>
            <a:chExt cx="7698658" cy="10534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D2E9498-641F-42BA-9D13-5289480C89B4}"/>
                    </a:ext>
                  </a:extLst>
                </p:cNvPr>
                <p:cNvSpPr txBox="1"/>
                <p:nvPr/>
              </p:nvSpPr>
              <p:spPr>
                <a:xfrm>
                  <a:off x="2079529" y="2551471"/>
                  <a:ext cx="7698658" cy="1053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Trả lời:       </a:t>
                  </a:r>
                  <a14:m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D2E9498-641F-42BA-9D13-5289480C89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529" y="2551471"/>
                  <a:ext cx="7698658" cy="1053494"/>
                </a:xfrm>
                <a:prstGeom prst="rect">
                  <a:avLst/>
                </a:prstGeom>
                <a:blipFill>
                  <a:blip r:embed="rId11"/>
                  <a:stretch>
                    <a:fillRect l="-1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" name="Object 2">
                  <a:extLst>
                    <a:ext uri="{FF2B5EF4-FFF2-40B4-BE49-F238E27FC236}">
                      <a16:creationId xmlns:a16="http://schemas.microsoft.com/office/drawing/2014/main" id="{9757A531-A6B8-546F-5850-F2BF93A896A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82180783"/>
                    </p:ext>
                  </p:extLst>
                </p:nvPr>
              </p:nvGraphicFramePr>
              <p:xfrm>
                <a:off x="3284133" y="2748824"/>
                <a:ext cx="685800" cy="4953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685800" imgH="495000" progId="Equation.DSMT4">
                        <p:embed/>
                      </p:oleObj>
                    </mc:Choice>
                    <mc:Fallback>
                      <p:oleObj name="Equation" r:id="rId12" imgW="685800" imgH="495000" progId="Equation.DSMT4">
                        <p:embed/>
                        <p:pic>
                          <p:nvPicPr>
                            <p:cNvPr id="3" name="Object 2">
                              <a:extLst>
                                <a:ext uri="{FF2B5EF4-FFF2-40B4-BE49-F238E27FC236}">
                                  <a16:creationId xmlns:a16="http://schemas.microsoft.com/office/drawing/2014/main" id="{9757A531-A6B8-546F-5850-F2BF93A896A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284133" y="2748824"/>
                              <a:ext cx="685800" cy="495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" name="Object 2">
                  <a:extLst>
                    <a:ext uri="{FF2B5EF4-FFF2-40B4-BE49-F238E27FC236}">
                      <a16:creationId xmlns:a16="http://schemas.microsoft.com/office/drawing/2014/main" id="{9757A531-A6B8-546F-5850-F2BF93A896A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82180783"/>
                    </p:ext>
                  </p:extLst>
                </p:nvPr>
              </p:nvGraphicFramePr>
              <p:xfrm>
                <a:off x="3284133" y="2748824"/>
                <a:ext cx="685800" cy="4953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4" imgW="685800" imgH="495000" progId="Equation.DSMT4">
                        <p:embed/>
                      </p:oleObj>
                    </mc:Choice>
                    <mc:Fallback>
                      <p:oleObj name="Equation" r:id="rId14" imgW="685800" imgH="495000" progId="Equation.DSMT4">
                        <p:embed/>
                        <p:pic>
                          <p:nvPicPr>
                            <p:cNvPr id="3" name="Object 2">
                              <a:extLst>
                                <a:ext uri="{FF2B5EF4-FFF2-40B4-BE49-F238E27FC236}">
                                  <a16:creationId xmlns:a16="http://schemas.microsoft.com/office/drawing/2014/main" id="{9757A531-A6B8-546F-5850-F2BF93A896A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284133" y="2748824"/>
                              <a:ext cx="685800" cy="495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12" name="Group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8E313F-90BE-4CD8-4E1F-39051B85CCD0}"/>
              </a:ext>
            </a:extLst>
          </p:cNvPr>
          <p:cNvGrpSpPr/>
          <p:nvPr/>
        </p:nvGrpSpPr>
        <p:grpSpPr>
          <a:xfrm>
            <a:off x="867251" y="243813"/>
            <a:ext cx="10526728" cy="1604597"/>
            <a:chOff x="867251" y="243813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1" y="243813"/>
              <a:ext cx="10526728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C0EB693-C353-69E6-D8AC-ADEBBB01E4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5455266"/>
                </p:ext>
              </p:extLst>
            </p:nvPr>
          </p:nvGraphicFramePr>
          <p:xfrm>
            <a:off x="7872186" y="740577"/>
            <a:ext cx="685800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685800" imgH="495000" progId="Equation.DSMT4">
                    <p:embed/>
                  </p:oleObj>
                </mc:Choice>
                <mc:Fallback>
                  <p:oleObj name="Equation" r:id="rId16" imgW="685800" imgH="4950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FC0EB693-C353-69E6-D8AC-ADEBBB01E4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872186" y="740577"/>
                          <a:ext cx="685800" cy="495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Cloud 3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 descr="OPL20U25GSXzBJYl68kk8uQGfFKzs7yb1M4KJWUiLk6ZEvGF+qCIPSnY57AbBFCvTWID07 2024 T9 CD 06565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3ED907-0867-B5D1-02B4-3E937EFA36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817552"/>
              </p:ext>
            </p:extLst>
          </p:nvPr>
        </p:nvGraphicFramePr>
        <p:xfrm>
          <a:off x="5116641" y="568507"/>
          <a:ext cx="13843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84200" imgH="672840" progId="Equation.DSMT4">
                  <p:embed/>
                </p:oleObj>
              </mc:Choice>
              <mc:Fallback>
                <p:oleObj name="Equation" r:id="rId9" imgW="138420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16641" y="568507"/>
                        <a:ext cx="13843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22E4DE-6B62-31EC-7C0B-79AADBDA7F42}"/>
              </a:ext>
            </a:extLst>
          </p:cNvPr>
          <p:cNvGrpSpPr/>
          <p:nvPr/>
        </p:nvGrpSpPr>
        <p:grpSpPr>
          <a:xfrm>
            <a:off x="3103504" y="2844388"/>
            <a:ext cx="5219891" cy="673100"/>
            <a:chOff x="3103504" y="2844388"/>
            <a:chExt cx="5219891" cy="673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4B0F31-A846-41B8-97F2-69D943955228}"/>
                </a:ext>
              </a:extLst>
            </p:cNvPr>
            <p:cNvSpPr/>
            <p:nvPr/>
          </p:nvSpPr>
          <p:spPr>
            <a:xfrm>
              <a:off x="3103504" y="2934901"/>
              <a:ext cx="5219891" cy="548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Trả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                = 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3 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&gt; 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03F3494C-B7DA-865C-C53A-E1EEFE3B023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6579829"/>
                </p:ext>
              </p:extLst>
            </p:nvPr>
          </p:nvGraphicFramePr>
          <p:xfrm>
            <a:off x="4388007" y="2844388"/>
            <a:ext cx="1384300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384200" imgH="672840" progId="Equation.DSMT4">
                    <p:embed/>
                  </p:oleObj>
                </mc:Choice>
                <mc:Fallback>
                  <p:oleObj name="Equation" r:id="rId11" imgW="1384200" imgH="672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388007" y="2844388"/>
                          <a:ext cx="1384300" cy="673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Điền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……..</a:t>
                </a: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 descr="OPL20U25GSXzBJYl68kk8uQGfFKzs7yb1M4KJWUiLk6ZEvGF+qCIPSnY57AbBFCvTWID07 2024 T9 CD 06565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A19FC4E-1D83-47CB-97E4-F1652AFF61E3}"/>
                  </a:ext>
                </a:extLst>
              </p:cNvPr>
              <p:cNvSpPr/>
              <p:nvPr/>
            </p:nvSpPr>
            <p:spPr>
              <a:xfrm>
                <a:off x="3686896" y="2688327"/>
                <a:ext cx="4112793" cy="565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 lời: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. 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A19FC4E-1D83-47CB-97E4-F1652AFF6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896" y="2688327"/>
                <a:ext cx="4112793" cy="565604"/>
              </a:xfrm>
              <a:prstGeom prst="rect">
                <a:avLst/>
              </a:prstGeom>
              <a:blipFill>
                <a:blip r:embed="rId11"/>
                <a:stretch>
                  <a:fillRect l="-3116" t="-4301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0 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 descr="OPL20U25GSXzBJYl68kk8uQGfFKzs7yb1M4KJWUiLk6ZEvGF+qCIPSnY57AbBFCvTWID07 2024 T9 CD 06565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99CD47-1BDF-45DC-9E08-0CBD558B2305}"/>
                  </a:ext>
                </a:extLst>
              </p:cNvPr>
              <p:cNvSpPr/>
              <p:nvPr/>
            </p:nvSpPr>
            <p:spPr>
              <a:xfrm>
                <a:off x="3042196" y="2846661"/>
                <a:ext cx="5183407" cy="5819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0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99CD47-1BDF-45DC-9E08-0CBD558B23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196" y="2846661"/>
                <a:ext cx="5183407" cy="581954"/>
              </a:xfrm>
              <a:prstGeom prst="rect">
                <a:avLst/>
              </a:prstGeom>
              <a:blipFill>
                <a:blip r:embed="rId11"/>
                <a:stretch>
                  <a:fillRect l="-2353" t="-1053" b="-2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 descr="OPL20U25GSXzBJYl68kk8uQGfFKzs7yb1M4KJWUiLk6ZEvGF+qCIPSnY57AbBFCvTWID07 2024 T9 CD 06565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FE444F-A40F-8F89-61AC-24E9E91FB075}"/>
              </a:ext>
            </a:extLst>
          </p:cNvPr>
          <p:cNvGrpSpPr/>
          <p:nvPr/>
        </p:nvGrpSpPr>
        <p:grpSpPr>
          <a:xfrm>
            <a:off x="832636" y="199869"/>
            <a:ext cx="10526728" cy="1604597"/>
            <a:chOff x="832636" y="199869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32636" y="199869"/>
              <a:ext cx="10526728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&lt; 2</a:t>
              </a: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6DB1B57F-FEE7-DC13-FD3F-D489752F1D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0212880"/>
                </p:ext>
              </p:extLst>
            </p:nvPr>
          </p:nvGraphicFramePr>
          <p:xfrm>
            <a:off x="3220474" y="1050601"/>
            <a:ext cx="4025900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025880" imgH="672840" progId="Equation.DSMT4">
                    <p:embed/>
                  </p:oleObj>
                </mc:Choice>
                <mc:Fallback>
                  <p:oleObj name="Equation" r:id="rId9" imgW="4025880" imgH="672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220474" y="1050601"/>
                          <a:ext cx="4025900" cy="673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85847A-98BE-DBFB-B401-312D47A569BA}"/>
              </a:ext>
            </a:extLst>
          </p:cNvPr>
          <p:cNvGrpSpPr/>
          <p:nvPr/>
        </p:nvGrpSpPr>
        <p:grpSpPr>
          <a:xfrm>
            <a:off x="2152593" y="2785396"/>
            <a:ext cx="7393562" cy="673100"/>
            <a:chOff x="2152593" y="2785396"/>
            <a:chExt cx="7393562" cy="673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C595A2F-9441-4C51-8693-AC0DBBF68A00}"/>
                </a:ext>
              </a:extLst>
            </p:cNvPr>
            <p:cNvSpPr/>
            <p:nvPr/>
          </p:nvSpPr>
          <p:spPr>
            <a:xfrm>
              <a:off x="2152593" y="2841579"/>
              <a:ext cx="7393562" cy="548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Trả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                                                    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&lt; 2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2868C8C4-6974-E53D-1A97-D0739A35F4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18578"/>
                </p:ext>
              </p:extLst>
            </p:nvPr>
          </p:nvGraphicFramePr>
          <p:xfrm>
            <a:off x="3352498" y="2785396"/>
            <a:ext cx="4673600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673520" imgH="672840" progId="Equation.DSMT4">
                    <p:embed/>
                  </p:oleObj>
                </mc:Choice>
                <mc:Fallback>
                  <p:oleObj name="Equation" r:id="rId11" imgW="4673520" imgH="672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352498" y="2785396"/>
                          <a:ext cx="4673600" cy="673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867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HAI 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CỦA BIỂU THỨC ĐẠI SỐ (TIẾT 2)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spcBef>
                <a:spcPts val="1800"/>
              </a:spcBef>
              <a:buFont typeface="+mj-lt"/>
              <a:buAutoNum type="arabicPeriod" startAt="3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spcBef>
                <a:spcPts val="1800"/>
              </a:spcBef>
              <a:buAutoNum type="arabicPeriod" startAt="3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A6CED8-CB8C-42CC-8404-8D2BE1BD2181}"/>
              </a:ext>
            </a:extLst>
          </p:cNvPr>
          <p:cNvSpPr/>
          <p:nvPr/>
        </p:nvSpPr>
        <p:spPr>
          <a:xfrm>
            <a:off x="125932" y="253968"/>
            <a:ext cx="9018751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CĂN THỨC BẬC HAI CỦA MỘT THƯƠNG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DC2990-DD00-4A1C-B43B-FCF904727FDD}"/>
              </a:ext>
            </a:extLst>
          </p:cNvPr>
          <p:cNvSpPr txBox="1"/>
          <p:nvPr/>
        </p:nvSpPr>
        <p:spPr>
          <a:xfrm>
            <a:off x="534572" y="3429000"/>
            <a:ext cx="268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7" name="Group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D39163-4772-428C-8D64-E97E2694E563}"/>
              </a:ext>
            </a:extLst>
          </p:cNvPr>
          <p:cNvGrpSpPr/>
          <p:nvPr/>
        </p:nvGrpSpPr>
        <p:grpSpPr>
          <a:xfrm>
            <a:off x="2968282" y="3102230"/>
            <a:ext cx="9181514" cy="2313835"/>
            <a:chOff x="4178105" y="2408067"/>
            <a:chExt cx="7847773" cy="3099439"/>
          </a:xfrm>
        </p:grpSpPr>
        <p:sp>
          <p:nvSpPr>
            <p:cNvPr id="29" name="Thought Bubble: Cloud 28">
              <a:extLst>
                <a:ext uri="{FF2B5EF4-FFF2-40B4-BE49-F238E27FC236}">
                  <a16:creationId xmlns:a16="http://schemas.microsoft.com/office/drawing/2014/main" id="{79D90294-2564-4986-A34B-D7DDBCC440C0}"/>
                </a:ext>
              </a:extLst>
            </p:cNvPr>
            <p:cNvSpPr/>
            <p:nvPr/>
          </p:nvSpPr>
          <p:spPr>
            <a:xfrm>
              <a:off x="4178105" y="2408067"/>
              <a:ext cx="7847773" cy="3099439"/>
            </a:xfrm>
            <a:prstGeom prst="cloudCallou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92072EE-4E98-437F-B5CC-E27EAE6D3C29}"/>
                </a:ext>
              </a:extLst>
            </p:cNvPr>
            <p:cNvSpPr/>
            <p:nvPr/>
          </p:nvSpPr>
          <p:spPr>
            <a:xfrm>
              <a:off x="4746882" y="2787227"/>
              <a:ext cx="6482429" cy="24324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tắc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căn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bậc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thư</a:t>
              </a:r>
              <a:r>
                <a:rPr lang="vi-VN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ơ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cũng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giống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căn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bậc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solidFill>
                  <a:schemeClr val="accent2"/>
                </a:solidFill>
              </a:endParaRPr>
            </a:p>
            <a:p>
              <a:pPr algn="ctr"/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ra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tắc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căn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</a:t>
              </a:r>
              <a:r>
                <a:rPr lang="vi-VN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ơng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9D5923-8A98-4DE2-80B7-4988109D82F0}"/>
                  </a:ext>
                </a:extLst>
              </p:cNvPr>
              <p:cNvSpPr/>
              <p:nvPr/>
            </p:nvSpPr>
            <p:spPr>
              <a:xfrm>
                <a:off x="234460" y="934231"/>
                <a:ext cx="7474634" cy="2473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(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68): So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endPara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49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169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49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169</m:t>
                            </m:r>
                          </m:e>
                        </m:rad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âm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fr-FR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 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dương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9D5923-8A98-4DE2-80B7-4988109D82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60" y="934231"/>
                <a:ext cx="7474634" cy="2473049"/>
              </a:xfrm>
              <a:prstGeom prst="rect">
                <a:avLst/>
              </a:prstGeom>
              <a:blipFill>
                <a:blip r:embed="rId3"/>
                <a:stretch>
                  <a:fillRect l="-1630" t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32EC7BF-B5A6-474A-9AC0-7B4122DBD1CE}"/>
                  </a:ext>
                </a:extLst>
              </p:cNvPr>
              <p:cNvSpPr/>
              <p:nvPr/>
            </p:nvSpPr>
            <p:spPr>
              <a:xfrm>
                <a:off x="470085" y="4338168"/>
                <a:ext cx="7787649" cy="2145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49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169</m:t>
                            </m:r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49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169</m:t>
                            </m:r>
                          </m:e>
                        </m:rad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10795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32EC7BF-B5A6-474A-9AC0-7B4122DBD1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85" y="4338168"/>
                <a:ext cx="7787649" cy="2145267"/>
              </a:xfrm>
              <a:prstGeom prst="rect">
                <a:avLst/>
              </a:prstGeom>
              <a:blipFill>
                <a:blip r:embed="rId4"/>
                <a:stretch>
                  <a:fillRect l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FE46F4-25ED-475A-A077-F1D4050C605A}"/>
              </a:ext>
            </a:extLst>
          </p:cNvPr>
          <p:cNvSpPr/>
          <p:nvPr/>
        </p:nvSpPr>
        <p:spPr>
          <a:xfrm>
            <a:off x="254834" y="253968"/>
            <a:ext cx="790556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CĂN THỨC BẬC HAI CỦA MỘT THƯƠNG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91B9AB-C4A8-4D9F-A412-735CF0F6BCCD}"/>
              </a:ext>
            </a:extLst>
          </p:cNvPr>
          <p:cNvGrpSpPr/>
          <p:nvPr/>
        </p:nvGrpSpPr>
        <p:grpSpPr>
          <a:xfrm>
            <a:off x="957263" y="1624820"/>
            <a:ext cx="10515599" cy="1804179"/>
            <a:chOff x="2096894" y="1624820"/>
            <a:chExt cx="8158454" cy="188921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0B2292-05B3-4214-A4A1-F33E2FE4F993}"/>
                </a:ext>
              </a:extLst>
            </p:cNvPr>
            <p:cNvSpPr/>
            <p:nvPr/>
          </p:nvSpPr>
          <p:spPr>
            <a:xfrm>
              <a:off x="2096894" y="1674684"/>
              <a:ext cx="8158454" cy="18393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698BAE3-DDB8-4C4C-95DB-84A985BCF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4286" y="1695160"/>
              <a:ext cx="683142" cy="679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E8DA61B-C1E9-4A33-A9B3-3D5663DB2B95}"/>
                    </a:ext>
                  </a:extLst>
                </p:cNvPr>
                <p:cNvSpPr/>
                <p:nvPr/>
              </p:nvSpPr>
              <p:spPr>
                <a:xfrm>
                  <a:off x="2907322" y="1624820"/>
                  <a:ext cx="7187783" cy="1712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âm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dương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 					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</m:e>
                      </m:rad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8E8DA61B-C1E9-4A33-A9B3-3D5663DB2B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7322" y="1624820"/>
                  <a:ext cx="7187783" cy="1712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316" t="-2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5242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81605A-7556-4D1C-AABD-E1C810B3331A}"/>
              </a:ext>
            </a:extLst>
          </p:cNvPr>
          <p:cNvGrpSpPr/>
          <p:nvPr/>
        </p:nvGrpSpPr>
        <p:grpSpPr>
          <a:xfrm>
            <a:off x="9528254" y="0"/>
            <a:ext cx="2663746" cy="3362195"/>
            <a:chOff x="9528254" y="1216308"/>
            <a:chExt cx="2663746" cy="336219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4F6745-D4B7-473B-B5BC-90C25BD0CE76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EFC7E1A1-90A0-430B-9EFC-26DA15CD4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9" name="Picture 8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1E6595E1-4AAD-4595-A52E-A2A7573CF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sp>
        <p:nvSpPr>
          <p:cNvPr id="12" name="Rectangle: Rounded Corners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6C7205-F7F9-412D-9E21-B46C38634DE2}"/>
              </a:ext>
            </a:extLst>
          </p:cNvPr>
          <p:cNvSpPr/>
          <p:nvPr/>
        </p:nvSpPr>
        <p:spPr>
          <a:xfrm>
            <a:off x="950259" y="466165"/>
            <a:ext cx="2761129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- HIỂU</a:t>
            </a:r>
          </a:p>
        </p:txBody>
      </p:sp>
      <p:grpSp>
        <p:nvGrpSpPr>
          <p:cNvPr id="16" name="Group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D182E7-B239-435E-B557-1E303ACB671B}"/>
              </a:ext>
            </a:extLst>
          </p:cNvPr>
          <p:cNvGrpSpPr/>
          <p:nvPr/>
        </p:nvGrpSpPr>
        <p:grpSpPr>
          <a:xfrm>
            <a:off x="6096000" y="3620064"/>
            <a:ext cx="6080207" cy="1553307"/>
            <a:chOff x="251012" y="4249271"/>
            <a:chExt cx="11779623" cy="1574206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988E0797-E6A4-4200-AC26-0B61407CE375}"/>
                </a:ext>
              </a:extLst>
            </p:cNvPr>
            <p:cNvSpPr/>
            <p:nvPr/>
          </p:nvSpPr>
          <p:spPr>
            <a:xfrm>
              <a:off x="251012" y="4249271"/>
              <a:ext cx="11779623" cy="1574206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9D91B5-05A5-46FA-8DDF-D0B86453D62F}"/>
                </a:ext>
              </a:extLst>
            </p:cNvPr>
            <p:cNvSpPr txBox="1"/>
            <p:nvPr/>
          </p:nvSpPr>
          <p:spPr>
            <a:xfrm>
              <a:off x="1452275" y="4554069"/>
              <a:ext cx="9564493" cy="966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vi-VN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13" name="Group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709CC3-89A9-6869-4025-3151B902E6D6}"/>
              </a:ext>
            </a:extLst>
          </p:cNvPr>
          <p:cNvGrpSpPr/>
          <p:nvPr/>
        </p:nvGrpSpPr>
        <p:grpSpPr>
          <a:xfrm>
            <a:off x="555812" y="1055740"/>
            <a:ext cx="8752704" cy="5468919"/>
            <a:chOff x="555812" y="1055740"/>
            <a:chExt cx="8752704" cy="54689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0200A20-5341-3996-6E0E-A7C208296D66}"/>
                </a:ext>
              </a:extLst>
            </p:cNvPr>
            <p:cNvGrpSpPr/>
            <p:nvPr/>
          </p:nvGrpSpPr>
          <p:grpSpPr>
            <a:xfrm>
              <a:off x="555812" y="1055740"/>
              <a:ext cx="8752704" cy="5277855"/>
              <a:chOff x="555812" y="1055740"/>
              <a:chExt cx="8752704" cy="5277855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5569CF-6EF2-4741-A846-5093BFAE42A2}"/>
                  </a:ext>
                </a:extLst>
              </p:cNvPr>
              <p:cNvSpPr/>
              <p:nvPr/>
            </p:nvSpPr>
            <p:spPr>
              <a:xfrm>
                <a:off x="555812" y="1055740"/>
                <a:ext cx="8752704" cy="5277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(SGK/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68)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                                    b)              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</a:p>
              <a:p>
                <a:pPr>
                  <a:lnSpc>
                    <a:spcPct val="150000"/>
                  </a:lnSpc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37BDE245-B640-23C0-A5BF-152A3BBFEF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9397496"/>
                  </p:ext>
                </p:extLst>
              </p:nvPr>
            </p:nvGraphicFramePr>
            <p:xfrm>
              <a:off x="1043969" y="2198359"/>
              <a:ext cx="876300" cy="990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876240" imgH="990360" progId="Equation.DSMT4">
                      <p:embed/>
                    </p:oleObj>
                  </mc:Choice>
                  <mc:Fallback>
                    <p:oleObj name="Equation" r:id="rId6" imgW="876240" imgH="9903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043969" y="2198359"/>
                            <a:ext cx="876300" cy="990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FAC52541-77D6-1391-C013-316D314018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4904591"/>
                  </p:ext>
                </p:extLst>
              </p:nvPr>
            </p:nvGraphicFramePr>
            <p:xfrm>
              <a:off x="4889300" y="2260036"/>
              <a:ext cx="1041400" cy="977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041120" imgH="977760" progId="Equation.DSMT4">
                      <p:embed/>
                    </p:oleObj>
                  </mc:Choice>
                  <mc:Fallback>
                    <p:oleObj name="Equation" r:id="rId8" imgW="1041120" imgH="9777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889300" y="2260036"/>
                            <a:ext cx="1041400" cy="977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7A29F910-BC19-A8AC-223A-2E13A485F38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7461145"/>
                </p:ext>
              </p:extLst>
            </p:nvPr>
          </p:nvGraphicFramePr>
          <p:xfrm>
            <a:off x="1047680" y="4252075"/>
            <a:ext cx="4673600" cy="10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4673520" imgH="1015920" progId="Equation.DSMT4">
                    <p:embed/>
                  </p:oleObj>
                </mc:Choice>
                <mc:Fallback>
                  <p:oleObj name="Equation" r:id="rId10" imgW="4673520" imgH="10159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47680" y="4252075"/>
                          <a:ext cx="4673600" cy="101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49A545F1-66AC-8855-6095-2926005E8D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2743898"/>
                </p:ext>
              </p:extLst>
            </p:nvPr>
          </p:nvGraphicFramePr>
          <p:xfrm>
            <a:off x="1043969" y="5546759"/>
            <a:ext cx="3898900" cy="977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898800" imgH="977760" progId="Equation.DSMT4">
                    <p:embed/>
                  </p:oleObj>
                </mc:Choice>
                <mc:Fallback>
                  <p:oleObj name="Equation" r:id="rId12" imgW="3898800" imgH="977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043969" y="5546759"/>
                          <a:ext cx="3898900" cy="977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A1AF7D-ACCB-4F58-979B-EA68DB725E54}"/>
              </a:ext>
            </a:extLst>
          </p:cNvPr>
          <p:cNvSpPr/>
          <p:nvPr/>
        </p:nvSpPr>
        <p:spPr>
          <a:xfrm>
            <a:off x="5127516" y="2609618"/>
            <a:ext cx="1686222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u="sng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3E2C00-9C54-A13D-621F-E4D97D953006}"/>
              </a:ext>
            </a:extLst>
          </p:cNvPr>
          <p:cNvGrpSpPr/>
          <p:nvPr/>
        </p:nvGrpSpPr>
        <p:grpSpPr>
          <a:xfrm>
            <a:off x="305975" y="277704"/>
            <a:ext cx="11681238" cy="2308335"/>
            <a:chOff x="305975" y="277704"/>
            <a:chExt cx="8486333" cy="230833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147BC2E-336A-4D99-81AF-F429B79E3E75}"/>
                </a:ext>
              </a:extLst>
            </p:cNvPr>
            <p:cNvGrpSpPr/>
            <p:nvPr/>
          </p:nvGrpSpPr>
          <p:grpSpPr>
            <a:xfrm>
              <a:off x="305975" y="277704"/>
              <a:ext cx="8486333" cy="2308335"/>
              <a:chOff x="68343" y="255580"/>
              <a:chExt cx="8486333" cy="2028791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86ABE0C-027C-476B-B0BE-4E45B3396081}"/>
                  </a:ext>
                </a:extLst>
              </p:cNvPr>
              <p:cNvSpPr/>
              <p:nvPr/>
            </p:nvSpPr>
            <p:spPr>
              <a:xfrm>
                <a:off x="68343" y="255581"/>
                <a:ext cx="8486333" cy="202879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B7078D2-1BB6-44DA-B0E8-95E0AA381932}"/>
                  </a:ext>
                </a:extLst>
              </p:cNvPr>
              <p:cNvSpPr/>
              <p:nvPr/>
            </p:nvSpPr>
            <p:spPr>
              <a:xfrm>
                <a:off x="258289" y="255580"/>
                <a:ext cx="8086163" cy="1601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(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69)</a:t>
                </a:r>
                <a:endPara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fr-FR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              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3.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           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4A537BD9-0AAB-0DBB-4F1A-1129E21128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473352"/>
                </p:ext>
              </p:extLst>
            </p:nvPr>
          </p:nvGraphicFramePr>
          <p:xfrm>
            <a:off x="814591" y="1303931"/>
            <a:ext cx="1028700" cy="11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434960" imgH="1117440" progId="Equation.DSMT4">
                    <p:embed/>
                  </p:oleObj>
                </mc:Choice>
                <mc:Fallback>
                  <p:oleObj name="Equation" r:id="rId3" imgW="1434960" imgH="1117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14591" y="1303931"/>
                          <a:ext cx="1028700" cy="11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09CDB709-744B-9405-7E39-E2290822C9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3332591"/>
                </p:ext>
              </p:extLst>
            </p:nvPr>
          </p:nvGraphicFramePr>
          <p:xfrm>
            <a:off x="4502005" y="1318219"/>
            <a:ext cx="859880" cy="1054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28520" imgH="1054080" progId="Equation.DSMT4">
                    <p:embed/>
                  </p:oleObj>
                </mc:Choice>
                <mc:Fallback>
                  <p:oleObj name="Equation" r:id="rId5" imgW="1028520" imgH="1054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502005" y="1318219"/>
                          <a:ext cx="859880" cy="1054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2CBD96-86F9-8282-9D5D-D1A78B0F27B7}"/>
              </a:ext>
            </a:extLst>
          </p:cNvPr>
          <p:cNvGrpSpPr/>
          <p:nvPr/>
        </p:nvGrpSpPr>
        <p:grpSpPr>
          <a:xfrm>
            <a:off x="1006073" y="3289300"/>
            <a:ext cx="3653307" cy="1193800"/>
            <a:chOff x="567431" y="3464271"/>
            <a:chExt cx="3653307" cy="1193800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6907BFDF-E136-031D-C3D3-BB84B6E2348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111216"/>
                </p:ext>
              </p:extLst>
            </p:nvPr>
          </p:nvGraphicFramePr>
          <p:xfrm>
            <a:off x="1033038" y="3464271"/>
            <a:ext cx="3187700" cy="1193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187440" imgH="1193760" progId="Equation.DSMT4">
                    <p:embed/>
                  </p:oleObj>
                </mc:Choice>
                <mc:Fallback>
                  <p:oleObj name="Equation" r:id="rId7" imgW="3187440" imgH="1193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33038" y="3464271"/>
                          <a:ext cx="3187700" cy="1193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B86622-07F9-8231-91A9-59B0BBFBFF67}"/>
                </a:ext>
              </a:extLst>
            </p:cNvPr>
            <p:cNvSpPr txBox="1"/>
            <p:nvPr/>
          </p:nvSpPr>
          <p:spPr>
            <a:xfrm>
              <a:off x="567431" y="3900488"/>
              <a:ext cx="874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</p:grpSp>
      <p:graphicFrame>
        <p:nvGraphicFramePr>
          <p:cNvPr id="10" name="Objec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2F28CB-D13D-92D2-7C04-26DB8836F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27987"/>
              </p:ext>
            </p:extLst>
          </p:nvPr>
        </p:nvGraphicFramePr>
        <p:xfrm>
          <a:off x="2900171" y="4519614"/>
          <a:ext cx="11303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30040" imgH="952200" progId="Equation.DSMT4">
                  <p:embed/>
                </p:oleObj>
              </mc:Choice>
              <mc:Fallback>
                <p:oleObj name="Equation" r:id="rId9" imgW="113004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00171" y="4519614"/>
                        <a:ext cx="11303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26F9F5-3652-9BA3-990F-03F31F03DEE7}"/>
              </a:ext>
            </a:extLst>
          </p:cNvPr>
          <p:cNvGrpSpPr/>
          <p:nvPr/>
        </p:nvGrpSpPr>
        <p:grpSpPr>
          <a:xfrm>
            <a:off x="2719357" y="5179258"/>
            <a:ext cx="2846802" cy="1167570"/>
            <a:chOff x="2280715" y="5354229"/>
            <a:chExt cx="2846802" cy="11675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2B1E46-5366-4470-87B2-802C13A73892}"/>
                </a:ext>
              </a:extLst>
            </p:cNvPr>
            <p:cNvSpPr/>
            <p:nvPr/>
          </p:nvSpPr>
          <p:spPr>
            <a:xfrm>
              <a:off x="2280715" y="5354229"/>
              <a:ext cx="284680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3000" i="1" dirty="0">
                <a:solidFill>
                  <a:schemeClr val="bg1"/>
                </a:solidFill>
                <a:latin typeface="Cambria Math" panose="02040503050406030204" pitchFamily="18" charset="0"/>
              </a:endParaRPr>
            </a:p>
            <a:p>
              <a:r>
                <a:rPr lang="fr-FR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fr-FR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fr-FR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3.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A6761089-860A-B32B-7B08-F349B9D970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9796035"/>
                </p:ext>
              </p:extLst>
            </p:nvPr>
          </p:nvGraphicFramePr>
          <p:xfrm>
            <a:off x="2395014" y="5683599"/>
            <a:ext cx="10287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028520" imgH="838080" progId="Equation.DSMT4">
                    <p:embed/>
                  </p:oleObj>
                </mc:Choice>
                <mc:Fallback>
                  <p:oleObj name="Equation" r:id="rId11" imgW="102852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395014" y="5683599"/>
                          <a:ext cx="10287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24C2D9-EDD1-13D8-6870-333CD5BABFF9}"/>
              </a:ext>
            </a:extLst>
          </p:cNvPr>
          <p:cNvGrpSpPr/>
          <p:nvPr/>
        </p:nvGrpSpPr>
        <p:grpSpPr>
          <a:xfrm>
            <a:off x="7064485" y="3429000"/>
            <a:ext cx="2894013" cy="1054100"/>
            <a:chOff x="7877004" y="3678929"/>
            <a:chExt cx="2894013" cy="1054100"/>
          </a:xfrm>
        </p:grpSpPr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2F05B323-2A17-FA27-AD20-E9677B329F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8021692"/>
                </p:ext>
              </p:extLst>
            </p:nvPr>
          </p:nvGraphicFramePr>
          <p:xfrm>
            <a:off x="8383417" y="3678929"/>
            <a:ext cx="2387600" cy="1054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387520" imgH="1054080" progId="Equation.DSMT4">
                    <p:embed/>
                  </p:oleObj>
                </mc:Choice>
                <mc:Fallback>
                  <p:oleObj name="Equation" r:id="rId13" imgW="2387520" imgH="1054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383417" y="3678929"/>
                          <a:ext cx="2387600" cy="1054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13AAC9-62B6-C1C1-78A2-3D1C6E0FDC20}"/>
                </a:ext>
              </a:extLst>
            </p:cNvPr>
            <p:cNvSpPr txBox="1"/>
            <p:nvPr/>
          </p:nvSpPr>
          <p:spPr>
            <a:xfrm>
              <a:off x="7877004" y="3895749"/>
              <a:ext cx="1700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aphicFrame>
        <p:nvGraphicFramePr>
          <p:cNvPr id="20" name="Object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D307EF-80E2-FE47-0883-E74F350E70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775269"/>
              </p:ext>
            </p:extLst>
          </p:nvPr>
        </p:nvGraphicFramePr>
        <p:xfrm>
          <a:off x="8713799" y="4559990"/>
          <a:ext cx="1981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981080" imgH="1015920" progId="Equation.DSMT4">
                  <p:embed/>
                </p:oleObj>
              </mc:Choice>
              <mc:Fallback>
                <p:oleObj name="Equation" r:id="rId15" imgW="198108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713799" y="4559990"/>
                        <a:ext cx="1981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E5C22D-7F45-780D-474B-43A3B8208DDD}"/>
              </a:ext>
            </a:extLst>
          </p:cNvPr>
          <p:cNvGrpSpPr/>
          <p:nvPr/>
        </p:nvGrpSpPr>
        <p:grpSpPr>
          <a:xfrm>
            <a:off x="8711417" y="5635909"/>
            <a:ext cx="2173908" cy="838200"/>
            <a:chOff x="9523936" y="5885838"/>
            <a:chExt cx="2173908" cy="838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AC1A35-F419-49CD-AD69-9645E12E2681}"/>
                </a:ext>
              </a:extLst>
            </p:cNvPr>
            <p:cNvSpPr/>
            <p:nvPr/>
          </p:nvSpPr>
          <p:spPr>
            <a:xfrm>
              <a:off x="10145816" y="6043328"/>
              <a:ext cx="15520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</a:t>
              </a:r>
              <a:r>
                <a:rPr lang="fr-FR" sz="2800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0.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C6DBC9D9-9D7D-C45E-3608-3E2F556F9C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3813090"/>
                </p:ext>
              </p:extLst>
            </p:nvPr>
          </p:nvGraphicFramePr>
          <p:xfrm>
            <a:off x="9523936" y="5885838"/>
            <a:ext cx="5461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545760" imgH="838080" progId="Equation.DSMT4">
                    <p:embed/>
                  </p:oleObj>
                </mc:Choice>
                <mc:Fallback>
                  <p:oleObj name="Equation" r:id="rId17" imgW="54576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9523936" y="5885838"/>
                          <a:ext cx="5461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804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SGK, SBT,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4888B4-EFF7-443B-BD12-FE2B8D195587}"/>
              </a:ext>
            </a:extLst>
          </p:cNvPr>
          <p:cNvSpPr/>
          <p:nvPr/>
        </p:nvSpPr>
        <p:spPr>
          <a:xfrm>
            <a:off x="321309" y="188320"/>
            <a:ext cx="575946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TRỤC CĂN THỨC Ở MẪU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59E065-7646-4306-A65F-D9E4C37B3483}"/>
              </a:ext>
            </a:extLst>
          </p:cNvPr>
          <p:cNvGrpSpPr/>
          <p:nvPr/>
        </p:nvGrpSpPr>
        <p:grpSpPr>
          <a:xfrm>
            <a:off x="9528254" y="0"/>
            <a:ext cx="2663746" cy="3362195"/>
            <a:chOff x="9528254" y="1216308"/>
            <a:chExt cx="2663746" cy="33621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050974-0EB1-4F81-9E4F-B5E6B17A4E0B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291E7324-6505-4D3B-B97F-6D9B42A27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12" name="Picture 11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7EBB195A-E4C6-4D20-92C1-68D9387B1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sp>
        <p:nvSpPr>
          <p:cNvPr id="2" name="Rectangle: Rounded Corners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560C20-1390-4023-B306-EA34350CA018}"/>
              </a:ext>
            </a:extLst>
          </p:cNvPr>
          <p:cNvSpPr/>
          <p:nvPr/>
        </p:nvSpPr>
        <p:spPr>
          <a:xfrm>
            <a:off x="562708" y="4178106"/>
            <a:ext cx="10832123" cy="142563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532CE2-568F-0A04-AF51-809C3C7EB187}"/>
              </a:ext>
            </a:extLst>
          </p:cNvPr>
          <p:cNvGrpSpPr/>
          <p:nvPr/>
        </p:nvGrpSpPr>
        <p:grpSpPr>
          <a:xfrm>
            <a:off x="314728" y="953509"/>
            <a:ext cx="8993788" cy="2475491"/>
            <a:chOff x="314728" y="953509"/>
            <a:chExt cx="8993788" cy="24754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6A7E11-64A4-4E61-AD36-BB443B9B7113}"/>
                </a:ext>
              </a:extLst>
            </p:cNvPr>
            <p:cNvSpPr/>
            <p:nvPr/>
          </p:nvSpPr>
          <p:spPr>
            <a:xfrm>
              <a:off x="314728" y="953509"/>
              <a:ext cx="899378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 (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69): </a:t>
              </a:r>
            </a:p>
            <a:p>
              <a:endPara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</a:t>
              </a:r>
            </a:p>
            <a:p>
              <a:endPara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Hãy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.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60C1A7E-1481-5D5F-15E3-EA1C022336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9571866"/>
                </p:ext>
              </p:extLst>
            </p:nvPr>
          </p:nvGraphicFramePr>
          <p:xfrm>
            <a:off x="3139981" y="1554354"/>
            <a:ext cx="2781300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781000" imgH="1244520" progId="Equation.DSMT4">
                    <p:embed/>
                  </p:oleObj>
                </mc:Choice>
                <mc:Fallback>
                  <p:oleObj name="Equation" r:id="rId5" imgW="2781000" imgH="12445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139981" y="1554354"/>
                          <a:ext cx="2781300" cy="1244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96CA1BDF-EA37-2A6A-2B13-FA792DFBF0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0660910"/>
                </p:ext>
              </p:extLst>
            </p:nvPr>
          </p:nvGraphicFramePr>
          <p:xfrm>
            <a:off x="7283534" y="2451100"/>
            <a:ext cx="1358900" cy="977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358640" imgH="977760" progId="Equation.DSMT4">
                    <p:embed/>
                  </p:oleObj>
                </mc:Choice>
                <mc:Fallback>
                  <p:oleObj name="Equation" r:id="rId7" imgW="1358640" imgH="977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83534" y="2451100"/>
                          <a:ext cx="1358900" cy="977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409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E5FC3-2822-4F1D-84BA-CA501DD0AE70}"/>
              </a:ext>
            </a:extLst>
          </p:cNvPr>
          <p:cNvSpPr/>
          <p:nvPr/>
        </p:nvSpPr>
        <p:spPr>
          <a:xfrm>
            <a:off x="2687538" y="1490163"/>
            <a:ext cx="7807772" cy="60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53BE48-0144-4FC0-B960-5948260535EE}"/>
                  </a:ext>
                </a:extLst>
              </p:cNvPr>
              <p:cNvSpPr/>
              <p:nvPr/>
            </p:nvSpPr>
            <p:spPr>
              <a:xfrm>
                <a:off x="303990" y="1880390"/>
                <a:ext cx="6251555" cy="3424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(SGK/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69)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-1.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rad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rad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53BE48-0144-4FC0-B960-594826053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90" y="1880390"/>
                <a:ext cx="6251555" cy="3424527"/>
              </a:xfrm>
              <a:prstGeom prst="rect">
                <a:avLst/>
              </a:prstGeom>
              <a:blipFill>
                <a:blip r:embed="rId3"/>
                <a:stretch>
                  <a:fillRect l="-2049" t="-1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CCFB5F-0D2B-4DB0-B8AF-D991D5BC7364}"/>
              </a:ext>
            </a:extLst>
          </p:cNvPr>
          <p:cNvSpPr/>
          <p:nvPr/>
        </p:nvSpPr>
        <p:spPr>
          <a:xfrm>
            <a:off x="502750" y="933323"/>
            <a:ext cx="2761129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- HIỂU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hought Bubble: Cloud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A9FEB3D-D649-44BF-8247-786B1FA4566F}"/>
                  </a:ext>
                </a:extLst>
              </p:cNvPr>
              <p:cNvSpPr/>
              <p:nvPr/>
            </p:nvSpPr>
            <p:spPr>
              <a:xfrm>
                <a:off x="6096000" y="1368700"/>
                <a:ext cx="6022145" cy="2509604"/>
              </a:xfrm>
              <a:prstGeom prst="cloudCallou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 ta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hought Bubble: Cloud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A9FEB3D-D649-44BF-8247-786B1FA45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68700"/>
                <a:ext cx="6022145" cy="2509604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66FE37-0ECB-494F-A900-D97D23F29916}"/>
                  </a:ext>
                </a:extLst>
              </p:cNvPr>
              <p:cNvSpPr/>
              <p:nvPr/>
            </p:nvSpPr>
            <p:spPr>
              <a:xfrm>
                <a:off x="1610482" y="2671551"/>
                <a:ext cx="8624131" cy="1758461"/>
              </a:xfrm>
              <a:prstGeom prst="round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ý: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: Rounded Corners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66FE37-0ECB-494F-A900-D97D23F299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482" y="2671551"/>
                <a:ext cx="8624131" cy="1758461"/>
              </a:xfrm>
              <a:prstGeom prst="roundRect">
                <a:avLst/>
              </a:prstGeom>
              <a:blipFill>
                <a:blip r:embed="rId5"/>
                <a:stretch>
                  <a:fillRect l="-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4888B4-EFF7-443B-BD12-FE2B8D195587}"/>
              </a:ext>
            </a:extLst>
          </p:cNvPr>
          <p:cNvSpPr/>
          <p:nvPr/>
        </p:nvSpPr>
        <p:spPr>
          <a:xfrm>
            <a:off x="321309" y="188320"/>
            <a:ext cx="575946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TRỤC CĂN THỨC Ở MẪU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 animBg="1"/>
      <p:bldP spid="17" grpId="0" animBg="1"/>
      <p:bldP spid="17" grpId="1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F3B4FF-5528-4C39-A719-C9BAF7EE9B3D}"/>
              </a:ext>
            </a:extLst>
          </p:cNvPr>
          <p:cNvSpPr/>
          <p:nvPr/>
        </p:nvSpPr>
        <p:spPr>
          <a:xfrm>
            <a:off x="502750" y="933323"/>
            <a:ext cx="2761129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- HIỂU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6EB559-E9B8-42EC-8795-2157737F36FF}"/>
                  </a:ext>
                </a:extLst>
              </p:cNvPr>
              <p:cNvSpPr/>
              <p:nvPr/>
            </p:nvSpPr>
            <p:spPr>
              <a:xfrm>
                <a:off x="502749" y="1650307"/>
                <a:ext cx="7375159" cy="1935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(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69)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6EB559-E9B8-42EC-8795-2157737F3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49" y="1650307"/>
                <a:ext cx="7375159" cy="1935530"/>
              </a:xfrm>
              <a:prstGeom prst="rect">
                <a:avLst/>
              </a:prstGeom>
              <a:blipFill>
                <a:blip r:embed="rId4"/>
                <a:stretch>
                  <a:fillRect l="-1653" t="-2208" b="-8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loud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AD64C7-6C03-435B-89C8-8FE6D8ACDF34}"/>
                  </a:ext>
                </a:extLst>
              </p:cNvPr>
              <p:cNvSpPr/>
              <p:nvPr/>
            </p:nvSpPr>
            <p:spPr>
              <a:xfrm>
                <a:off x="5000624" y="736419"/>
                <a:ext cx="7191375" cy="3064056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loud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AD64C7-6C03-435B-89C8-8FE6D8ACD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624" y="736419"/>
                <a:ext cx="7191375" cy="3064056"/>
              </a:xfrm>
              <a:prstGeom prst="cloud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4888B4-EFF7-443B-BD12-FE2B8D195587}"/>
              </a:ext>
            </a:extLst>
          </p:cNvPr>
          <p:cNvSpPr/>
          <p:nvPr/>
        </p:nvSpPr>
        <p:spPr>
          <a:xfrm>
            <a:off x="321309" y="188320"/>
            <a:ext cx="575946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TRỤC CĂN THỨC Ở MẪU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Objec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FBCD4F-E9F2-C470-8777-AA0CB0A8E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152568"/>
              </p:ext>
            </p:extLst>
          </p:nvPr>
        </p:nvGraphicFramePr>
        <p:xfrm>
          <a:off x="1592252" y="3429000"/>
          <a:ext cx="50800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9960" imgH="2666880" progId="Equation.DSMT4">
                  <p:embed/>
                </p:oleObj>
              </mc:Choice>
              <mc:Fallback>
                <p:oleObj name="Equation" r:id="rId6" imgW="5079960" imgH="266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2252" y="3429000"/>
                        <a:ext cx="5080000" cy="266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52D22-A4EE-2341-7140-088EDF42418B}"/>
              </a:ext>
            </a:extLst>
          </p:cNvPr>
          <p:cNvGrpSpPr/>
          <p:nvPr/>
        </p:nvGrpSpPr>
        <p:grpSpPr>
          <a:xfrm>
            <a:off x="1088304" y="1633439"/>
            <a:ext cx="9636369" cy="3482769"/>
            <a:chOff x="4318201" y="499296"/>
            <a:chExt cx="9636369" cy="34827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4E3E1DD-7B79-4D33-AA84-27EE9DDC4596}"/>
                </a:ext>
              </a:extLst>
            </p:cNvPr>
            <p:cNvSpPr/>
            <p:nvPr/>
          </p:nvSpPr>
          <p:spPr>
            <a:xfrm>
              <a:off x="4318201" y="499296"/>
              <a:ext cx="9636369" cy="3482769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" name="Object 3">
                  <a:extLst>
                    <a:ext uri="{FF2B5EF4-FFF2-40B4-BE49-F238E27FC236}">
                      <a16:creationId xmlns:a16="http://schemas.microsoft.com/office/drawing/2014/main" id="{CC4BD8E4-C77D-F479-5EE9-5E6D9482964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69826055"/>
                    </p:ext>
                  </p:extLst>
                </p:nvPr>
              </p:nvGraphicFramePr>
              <p:xfrm>
                <a:off x="5234353" y="2629563"/>
                <a:ext cx="32004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3200400" imgH="1104840" progId="Equation.DSMT4">
                        <p:embed/>
                      </p:oleObj>
                    </mc:Choice>
                    <mc:Fallback>
                      <p:oleObj name="Equation" r:id="rId8" imgW="3200400" imgH="1104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34353" y="2629563"/>
                              <a:ext cx="32004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" name="Object 3">
                  <a:extLst>
                    <a:ext uri="{FF2B5EF4-FFF2-40B4-BE49-F238E27FC236}">
                      <a16:creationId xmlns:a16="http://schemas.microsoft.com/office/drawing/2014/main" id="{CC4BD8E4-C77D-F479-5EE9-5E6D9482964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69826055"/>
                    </p:ext>
                  </p:extLst>
                </p:nvPr>
              </p:nvGraphicFramePr>
              <p:xfrm>
                <a:off x="5234353" y="2629563"/>
                <a:ext cx="32004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3200400" imgH="1104840" progId="Equation.DSMT4">
                        <p:embed/>
                      </p:oleObj>
                    </mc:Choice>
                    <mc:Fallback>
                      <p:oleObj name="Equation" r:id="rId10" imgW="3200400" imgH="1104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34353" y="2629563"/>
                              <a:ext cx="32004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7C38AAD7-268E-B3E2-8233-2B95E9DA018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05323148"/>
                    </p:ext>
                  </p:extLst>
                </p:nvPr>
              </p:nvGraphicFramePr>
              <p:xfrm>
                <a:off x="9488985" y="2578304"/>
                <a:ext cx="32004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3200400" imgH="1104840" progId="Equation.DSMT4">
                        <p:embed/>
                      </p:oleObj>
                    </mc:Choice>
                    <mc:Fallback>
                      <p:oleObj name="Equation" r:id="rId12" imgW="3200400" imgH="1104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488985" y="2578304"/>
                              <a:ext cx="32004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7C38AAD7-268E-B3E2-8233-2B95E9DA018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05323148"/>
                    </p:ext>
                  </p:extLst>
                </p:nvPr>
              </p:nvGraphicFramePr>
              <p:xfrm>
                <a:off x="9488985" y="2578304"/>
                <a:ext cx="32004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4" imgW="3200400" imgH="1104840" progId="Equation.DSMT4">
                        <p:embed/>
                      </p:oleObj>
                    </mc:Choice>
                    <mc:Fallback>
                      <p:oleObj name="Equation" r:id="rId14" imgW="3200400" imgH="1104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488985" y="2578304"/>
                              <a:ext cx="32004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BD291A4-AA98-9CA7-D3EF-A4CABE6553CF}"/>
                    </a:ext>
                  </a:extLst>
                </p:cNvPr>
                <p:cNvSpPr txBox="1"/>
                <p:nvPr/>
              </p:nvSpPr>
              <p:spPr>
                <a:xfrm>
                  <a:off x="4595798" y="738697"/>
                  <a:ext cx="9272423" cy="1855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Chú ý:</a:t>
                  </a:r>
                </a:p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liên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hợp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ngược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lại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8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BD291A4-AA98-9CA7-D3EF-A4CABE6553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5798" y="738697"/>
                  <a:ext cx="9272423" cy="1855636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1315" t="-3279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979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C92E82-F2C6-47C6-B32B-91FB5CCE5AFD}"/>
              </a:ext>
            </a:extLst>
          </p:cNvPr>
          <p:cNvSpPr/>
          <p:nvPr/>
        </p:nvSpPr>
        <p:spPr>
          <a:xfrm>
            <a:off x="418344" y="145465"/>
            <a:ext cx="2761129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- HIỂU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F444E0-A0A3-4D67-AB61-CBE882CB3128}"/>
                  </a:ext>
                </a:extLst>
              </p:cNvPr>
              <p:cNvSpPr/>
              <p:nvPr/>
            </p:nvSpPr>
            <p:spPr>
              <a:xfrm>
                <a:off x="314729" y="742014"/>
                <a:ext cx="11398518" cy="5965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 (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70)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&gt; -1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–</m:t>
                          </m:r>
                          <m:r>
                            <a:rPr lang="en-US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e>
                              </m:rad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–</m:t>
                              </m:r>
                              <m:r>
                                <a:rPr lang="en-US" sz="28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–</m:t>
                          </m:r>
                          <m:r>
                            <a:rPr lang="en-US" sz="28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F444E0-A0A3-4D67-AB61-CBE882CB31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9" y="742014"/>
                <a:ext cx="11398518" cy="5965929"/>
              </a:xfrm>
              <a:prstGeom prst="rect">
                <a:avLst/>
              </a:prstGeom>
              <a:blipFill>
                <a:blip r:embed="rId4"/>
                <a:stretch>
                  <a:fillRect l="-1124" t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D210906-D537-42F3-85B3-B9525FF29902}"/>
                  </a:ext>
                </a:extLst>
              </p:cNvPr>
              <p:cNvSpPr/>
              <p:nvPr/>
            </p:nvSpPr>
            <p:spPr>
              <a:xfrm>
                <a:off x="3371850" y="145465"/>
                <a:ext cx="8627147" cy="2054810"/>
              </a:xfrm>
              <a:prstGeom prst="wedgeRoundRectCallout">
                <a:avLst>
                  <a:gd name="adj1" fmla="val -32150"/>
                  <a:gd name="adj2" fmla="val 83987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D210906-D537-42F3-85B3-B9525FF29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850" y="145465"/>
                <a:ext cx="8627147" cy="2054810"/>
              </a:xfrm>
              <a:prstGeom prst="wedgeRoundRectCallout">
                <a:avLst>
                  <a:gd name="adj1" fmla="val -32150"/>
                  <a:gd name="adj2" fmla="val 83987"/>
                  <a:gd name="adj3" fmla="val 16667"/>
                </a:avLst>
              </a:prstGeom>
              <a:blipFill>
                <a:blip r:embed="rId5"/>
                <a:stretch>
                  <a:fillRect l="-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28B7CF-D131-4CEB-08D3-17D61D18D0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086882"/>
              </p:ext>
            </p:extLst>
          </p:nvPr>
        </p:nvGraphicFramePr>
        <p:xfrm>
          <a:off x="1975012" y="4214814"/>
          <a:ext cx="3695700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95400" imgH="1384200" progId="Equation.DSMT4">
                  <p:embed/>
                </p:oleObj>
              </mc:Choice>
              <mc:Fallback>
                <p:oleObj name="Equation" r:id="rId6" imgW="369540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75012" y="4214814"/>
                        <a:ext cx="3695700" cy="138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B3BE66-8077-8011-63A7-827EC5F7FECD}"/>
              </a:ext>
            </a:extLst>
          </p:cNvPr>
          <p:cNvGrpSpPr/>
          <p:nvPr/>
        </p:nvGrpSpPr>
        <p:grpSpPr>
          <a:xfrm>
            <a:off x="1277815" y="1424195"/>
            <a:ext cx="9775372" cy="3482769"/>
            <a:chOff x="4318201" y="499296"/>
            <a:chExt cx="9775372" cy="34827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C1DA12F-892F-425F-21FE-634237F2A732}"/>
                </a:ext>
              </a:extLst>
            </p:cNvPr>
            <p:cNvSpPr/>
            <p:nvPr/>
          </p:nvSpPr>
          <p:spPr>
            <a:xfrm>
              <a:off x="4318201" y="499296"/>
              <a:ext cx="9636369" cy="3482769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id="{50264CD6-857F-3D95-2DA2-B7715D32F4C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82298226"/>
                    </p:ext>
                  </p:extLst>
                </p:nvPr>
              </p:nvGraphicFramePr>
              <p:xfrm>
                <a:off x="4967611" y="2629514"/>
                <a:ext cx="37338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3733560" imgH="1104840" progId="Equation.DSMT4">
                        <p:embed/>
                      </p:oleObj>
                    </mc:Choice>
                    <mc:Fallback>
                      <p:oleObj name="Equation" r:id="rId8" imgW="3733560" imgH="1104840" progId="Equation.DSMT4">
                        <p:embed/>
                        <p:pic>
                          <p:nvPicPr>
                            <p:cNvPr id="4" name="Object 3">
                              <a:extLst>
                                <a:ext uri="{FF2B5EF4-FFF2-40B4-BE49-F238E27FC236}">
                                  <a16:creationId xmlns:a16="http://schemas.microsoft.com/office/drawing/2014/main" id="{CC4BD8E4-C77D-F479-5EE9-5E6D9482964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967611" y="2629514"/>
                              <a:ext cx="37338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id="{50264CD6-857F-3D95-2DA2-B7715D32F4C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18091772"/>
                    </p:ext>
                  </p:extLst>
                </p:nvPr>
              </p:nvGraphicFramePr>
              <p:xfrm>
                <a:off x="5234353" y="2629563"/>
                <a:ext cx="32004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3200400" imgH="1104840" progId="Equation.DSMT4">
                        <p:embed/>
                      </p:oleObj>
                    </mc:Choice>
                    <mc:Fallback>
                      <p:oleObj name="Equation" r:id="rId10" imgW="3200400" imgH="1104840" progId="Equation.DSMT4">
                        <p:embed/>
                        <p:pic>
                          <p:nvPicPr>
                            <p:cNvPr id="4" name="Object 3">
                              <a:extLst>
                                <a:ext uri="{FF2B5EF4-FFF2-40B4-BE49-F238E27FC236}">
                                  <a16:creationId xmlns:a16="http://schemas.microsoft.com/office/drawing/2014/main" id="{CC4BD8E4-C77D-F479-5EE9-5E6D9482964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34353" y="2629563"/>
                              <a:ext cx="32004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2" name="Object 11">
                  <a:extLst>
                    <a:ext uri="{FF2B5EF4-FFF2-40B4-BE49-F238E27FC236}">
                      <a16:creationId xmlns:a16="http://schemas.microsoft.com/office/drawing/2014/main" id="{913A63A8-90B5-C9DA-7C96-F012495467D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3194038"/>
                    </p:ext>
                  </p:extLst>
                </p:nvPr>
              </p:nvGraphicFramePr>
              <p:xfrm>
                <a:off x="9222111" y="2578714"/>
                <a:ext cx="37338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3733560" imgH="1104840" progId="Equation.DSMT4">
                        <p:embed/>
                      </p:oleObj>
                    </mc:Choice>
                    <mc:Fallback>
                      <p:oleObj name="Equation" r:id="rId12" imgW="3733560" imgH="110484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7C38AAD7-268E-B3E2-8233-2B95E9DA018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22111" y="2578714"/>
                              <a:ext cx="37338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2" name="Object 11">
                  <a:extLst>
                    <a:ext uri="{FF2B5EF4-FFF2-40B4-BE49-F238E27FC236}">
                      <a16:creationId xmlns:a16="http://schemas.microsoft.com/office/drawing/2014/main" id="{913A63A8-90B5-C9DA-7C96-F012495467D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29662942"/>
                    </p:ext>
                  </p:extLst>
                </p:nvPr>
              </p:nvGraphicFramePr>
              <p:xfrm>
                <a:off x="9488985" y="2578304"/>
                <a:ext cx="32004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4" imgW="3200400" imgH="1104840" progId="Equation.DSMT4">
                        <p:embed/>
                      </p:oleObj>
                    </mc:Choice>
                    <mc:Fallback>
                      <p:oleObj name="Equation" r:id="rId14" imgW="3200400" imgH="110484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7C38AAD7-268E-B3E2-8233-2B95E9DA018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488985" y="2578304"/>
                              <a:ext cx="32004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AB024D4-BC56-15E5-76AC-9A90645C59FB}"/>
                    </a:ext>
                  </a:extLst>
                </p:cNvPr>
                <p:cNvSpPr txBox="1"/>
                <p:nvPr/>
              </p:nvSpPr>
              <p:spPr>
                <a:xfrm>
                  <a:off x="4595798" y="738697"/>
                  <a:ext cx="9497775" cy="1899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Chú ý:</a:t>
                  </a:r>
                </a:p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14:m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rad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liên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hợp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14:m>
                    <m:oMath xmlns:m="http://schemas.openxmlformats.org/officeDocument/2006/math">
                      <m:r>
                        <a:rPr lang="en-US" sz="2800" dirty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rad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ngược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lại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≥ 0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8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AB024D4-BC56-15E5-76AC-9A90645C59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5798" y="738697"/>
                  <a:ext cx="9497775" cy="1899751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1284" t="-3205"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331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5" grpId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364362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9B44FF-DBBC-43E0-9A63-C9DECB1F8997}"/>
              </a:ext>
            </a:extLst>
          </p:cNvPr>
          <p:cNvSpPr txBox="1">
            <a:spLocks/>
          </p:cNvSpPr>
          <p:nvPr/>
        </p:nvSpPr>
        <p:spPr>
          <a:xfrm>
            <a:off x="0" y="279867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HAI CỦA </a:t>
            </a:r>
            <a:b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ĐẠI SỐ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3A3D97-B89B-4026-83A1-CC4645B26C13}"/>
              </a:ext>
            </a:extLst>
          </p:cNvPr>
          <p:cNvSpPr/>
          <p:nvPr/>
        </p:nvSpPr>
        <p:spPr>
          <a:xfrm>
            <a:off x="2922490" y="268946"/>
            <a:ext cx="6203576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NHÓM</a:t>
            </a:r>
          </a:p>
        </p:txBody>
      </p:sp>
      <p:pic>
        <p:nvPicPr>
          <p:cNvPr id="7" name="8'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4733D49-B098-4CE7-AA52-17849411E7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10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2559" y="463394"/>
            <a:ext cx="1344706" cy="1057835"/>
          </a:xfrm>
          <a:prstGeom prst="hexagon">
            <a:avLst/>
          </a:prstGeom>
        </p:spPr>
      </p:pic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918CD7-B42D-405A-B5DE-E6E7DDDA8236}"/>
              </a:ext>
            </a:extLst>
          </p:cNvPr>
          <p:cNvSpPr/>
          <p:nvPr/>
        </p:nvSpPr>
        <p:spPr>
          <a:xfrm>
            <a:off x="265421" y="3000630"/>
            <a:ext cx="601235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3600" i="1" dirty="0">
              <a:solidFill>
                <a:schemeClr val="bg1"/>
              </a:solidFill>
              <a:latin typeface="Cambria Math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400" dirty="0">
                <a:solidFill>
                  <a:schemeClr val="bg1"/>
                </a:solidFill>
                <a:ea typeface="Times New Roman" panose="02020603050405020304" pitchFamily="18" charset="0"/>
              </a:rPr>
              <a:t>               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B061F-F405-42D3-82F1-AFAF24E25E3C}"/>
              </a:ext>
            </a:extLst>
          </p:cNvPr>
          <p:cNvSpPr txBox="1"/>
          <p:nvPr/>
        </p:nvSpPr>
        <p:spPr>
          <a:xfrm>
            <a:off x="3815931" y="3112856"/>
            <a:ext cx="246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BD04FC-449B-4D30-B4AD-FAB8749F465D}"/>
                  </a:ext>
                </a:extLst>
              </p:cNvPr>
              <p:cNvSpPr/>
              <p:nvPr/>
            </p:nvSpPr>
            <p:spPr>
              <a:xfrm>
                <a:off x="6728380" y="3305996"/>
                <a:ext cx="5330270" cy="2797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36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–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</m:rad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 1).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BD04FC-449B-4D30-B4AD-FAB8749F4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380" y="3305996"/>
                <a:ext cx="5330270" cy="2797817"/>
              </a:xfrm>
              <a:prstGeom prst="rect">
                <a:avLst/>
              </a:prstGeom>
              <a:blipFill>
                <a:blip r:embed="rId7"/>
                <a:stretch>
                  <a:fillRect l="-2403" b="-5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06C69A-C15C-A1EA-E1DF-EAC374707A8B}"/>
              </a:ext>
            </a:extLst>
          </p:cNvPr>
          <p:cNvGrpSpPr/>
          <p:nvPr/>
        </p:nvGrpSpPr>
        <p:grpSpPr>
          <a:xfrm>
            <a:off x="773722" y="1105199"/>
            <a:ext cx="9048836" cy="1988816"/>
            <a:chOff x="773723" y="1300034"/>
            <a:chExt cx="9048836" cy="19888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1791AB-97FD-4299-93DF-D5376C9850F3}"/>
                </a:ext>
              </a:extLst>
            </p:cNvPr>
            <p:cNvSpPr/>
            <p:nvPr/>
          </p:nvSpPr>
          <p:spPr>
            <a:xfrm>
              <a:off x="773723" y="1408685"/>
              <a:ext cx="9048836" cy="1657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  <a:spcAft>
                  <a:spcPts val="0"/>
                </a:spcAft>
              </a:pP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(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&gt; 1).</a:t>
              </a:r>
            </a:p>
            <a:p>
              <a:pPr algn="just">
                <a:lnSpc>
                  <a:spcPct val="125000"/>
                </a:lnSpc>
                <a:spcAft>
                  <a:spcPts val="0"/>
                </a:spcAft>
              </a:pP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5000"/>
                </a:lnSpc>
                <a:spcAft>
                  <a:spcPts val="0"/>
                </a:spcAft>
              </a:pP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(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&gt; 1).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30CB5EE-11F7-850F-A3EB-BF73484D818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4141676"/>
                </p:ext>
              </p:extLst>
            </p:nvPr>
          </p:nvGraphicFramePr>
          <p:xfrm>
            <a:off x="5788828" y="1300034"/>
            <a:ext cx="9779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77760" imgH="939600" progId="Equation.DSMT4">
                    <p:embed/>
                  </p:oleObj>
                </mc:Choice>
                <mc:Fallback>
                  <p:oleObj name="Equation" r:id="rId8" imgW="9777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788828" y="1300034"/>
                          <a:ext cx="9779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2CE00D54-E17E-9511-B6AE-A46362C344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1947511"/>
                </p:ext>
              </p:extLst>
            </p:nvPr>
          </p:nvGraphicFramePr>
          <p:xfrm>
            <a:off x="5817404" y="2399850"/>
            <a:ext cx="9779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977760" imgH="888840" progId="Equation.DSMT4">
                    <p:embed/>
                  </p:oleObj>
                </mc:Choice>
                <mc:Fallback>
                  <p:oleObj name="Equation" r:id="rId10" imgW="977760" imgH="888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817404" y="2399850"/>
                          <a:ext cx="9779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440362-9F93-D5DD-E398-D160098DB2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172826"/>
              </p:ext>
            </p:extLst>
          </p:nvPr>
        </p:nvGraphicFramePr>
        <p:xfrm>
          <a:off x="2296005" y="3603253"/>
          <a:ext cx="97155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1836" imgH="942942" progId="Equation.DSMT4">
                  <p:embed/>
                </p:oleObj>
              </mc:Choice>
              <mc:Fallback>
                <p:oleObj name="Equation" r:id="rId8" imgW="971836" imgH="9429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96005" y="3603253"/>
                        <a:ext cx="971550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185EF2-2747-1FE7-947F-37E885FB0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483189"/>
              </p:ext>
            </p:extLst>
          </p:nvPr>
        </p:nvGraphicFramePr>
        <p:xfrm>
          <a:off x="1635125" y="4694238"/>
          <a:ext cx="3263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263760" imgH="952200" progId="Equation.DSMT4">
                  <p:embed/>
                </p:oleObj>
              </mc:Choice>
              <mc:Fallback>
                <p:oleObj name="Equation" r:id="rId13" imgW="32637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35125" y="4694238"/>
                        <a:ext cx="32639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6" name="Picture 26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62" y="5843991"/>
            <a:ext cx="22479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E89B67-2C24-47AA-B46F-80B5A6048E5C}"/>
                  </a:ext>
                </a:extLst>
              </p:cNvPr>
              <p:cNvSpPr/>
              <p:nvPr/>
            </p:nvSpPr>
            <p:spPr>
              <a:xfrm>
                <a:off x="4126841" y="5698783"/>
                <a:ext cx="215093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E89B67-2C24-47AA-B46F-80B5A6048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841" y="5698783"/>
                <a:ext cx="2150936" cy="738664"/>
              </a:xfrm>
              <a:prstGeom prst="rect">
                <a:avLst/>
              </a:prstGeom>
              <a:blipFill>
                <a:blip r:embed="rId17"/>
                <a:stretch>
                  <a:fillRect l="-1700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9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3A3D97-B89B-4026-83A1-CC4645B26C13}"/>
              </a:ext>
            </a:extLst>
          </p:cNvPr>
          <p:cNvSpPr/>
          <p:nvPr/>
        </p:nvSpPr>
        <p:spPr>
          <a:xfrm>
            <a:off x="2922490" y="268946"/>
            <a:ext cx="6203576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  <p:pic>
        <p:nvPicPr>
          <p:cNvPr id="7" name="8'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4733D49-B098-4CE7-AA52-17849411E7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2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2559" y="463394"/>
            <a:ext cx="1344706" cy="1057835"/>
          </a:xfrm>
          <a:prstGeom prst="hexagon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1791AB-97FD-4299-93DF-D5376C9850F3}"/>
                  </a:ext>
                </a:extLst>
              </p:cNvPr>
              <p:cNvSpPr/>
              <p:nvPr/>
            </p:nvSpPr>
            <p:spPr>
              <a:xfrm>
                <a:off x="773723" y="1408685"/>
                <a:ext cx="9048836" cy="1333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1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x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1791AB-97FD-4299-93DF-D5376C985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23" y="1408685"/>
                <a:ext cx="9048836" cy="1333057"/>
              </a:xfrm>
              <a:prstGeom prst="rect">
                <a:avLst/>
              </a:prstGeom>
              <a:blipFill>
                <a:blip r:embed="rId6"/>
                <a:stretch>
                  <a:fillRect l="-1415" t="-4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918CD7-B42D-405A-B5DE-E6E7DDDA8236}"/>
                  </a:ext>
                </a:extLst>
              </p:cNvPr>
              <p:cNvSpPr/>
              <p:nvPr/>
            </p:nvSpPr>
            <p:spPr>
              <a:xfrm>
                <a:off x="834680" y="3325323"/>
                <a:ext cx="2759573" cy="1491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x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918CD7-B42D-405A-B5DE-E6E7DDDA82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80" y="3325323"/>
                <a:ext cx="2759573" cy="14911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B061F-F405-42D3-82F1-AFAF24E25E3C}"/>
              </a:ext>
            </a:extLst>
          </p:cNvPr>
          <p:cNvSpPr txBox="1"/>
          <p:nvPr/>
        </p:nvSpPr>
        <p:spPr>
          <a:xfrm>
            <a:off x="3887372" y="2906294"/>
            <a:ext cx="246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B398395-6946-4D2B-8E5D-D2234C29A136}"/>
                  </a:ext>
                </a:extLst>
              </p:cNvPr>
              <p:cNvSpPr/>
              <p:nvPr/>
            </p:nvSpPr>
            <p:spPr>
              <a:xfrm>
                <a:off x="3132219" y="3724500"/>
                <a:ext cx="4673651" cy="11630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x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x</m:t>
                                  </m:r>
                                </m:e>
                              </m:rad>
                            </m:e>
                          </m:d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i="0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m:t>x</m:t>
                                  </m:r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B398395-6946-4D2B-8E5D-D2234C29A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219" y="3724500"/>
                <a:ext cx="4673651" cy="11630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7747449-ED55-473A-A7BC-9E28AECF2EC2}"/>
                  </a:ext>
                </a:extLst>
              </p:cNvPr>
              <p:cNvSpPr/>
              <p:nvPr/>
            </p:nvSpPr>
            <p:spPr>
              <a:xfrm>
                <a:off x="1135805" y="5219884"/>
                <a:ext cx="2288703" cy="995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x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7747449-ED55-473A-A7BC-9E28AECF2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805" y="5219884"/>
                <a:ext cx="2288703" cy="9955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6849E8-10EC-4DB4-9BD1-EBBC7EB4BCA2}"/>
                  </a:ext>
                </a:extLst>
              </p:cNvPr>
              <p:cNvSpPr/>
              <p:nvPr/>
            </p:nvSpPr>
            <p:spPr>
              <a:xfrm>
                <a:off x="3476855" y="5390601"/>
                <a:ext cx="3878369" cy="798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1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x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6849E8-10EC-4DB4-9BD1-EBBC7EB4BC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55" y="5390601"/>
                <a:ext cx="3878369" cy="798873"/>
              </a:xfrm>
              <a:prstGeom prst="rect">
                <a:avLst/>
              </a:prstGeom>
              <a:blipFill>
                <a:blip r:embed="rId10"/>
                <a:stretch>
                  <a:fillRect r="-2198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7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4" grpId="0"/>
      <p:bldP spid="8" grpId="0"/>
      <p:bldP spid="5" grpId="0"/>
      <p:bldP spid="3" grpId="0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7B8AB-460E-4205-B2A8-CF7EB9EED231}"/>
              </a:ext>
            </a:extLst>
          </p:cNvPr>
          <p:cNvSpPr txBox="1">
            <a:spLocks/>
          </p:cNvSpPr>
          <p:nvPr/>
        </p:nvSpPr>
        <p:spPr>
          <a:xfrm>
            <a:off x="0" y="279867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HAI CỦA </a:t>
            </a:r>
            <a:b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ĐẠI SỐ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4B1D35-5C77-45D7-B21D-311FBD9F1FA8}"/>
              </a:ext>
            </a:extLst>
          </p:cNvPr>
          <p:cNvGrpSpPr/>
          <p:nvPr/>
        </p:nvGrpSpPr>
        <p:grpSpPr>
          <a:xfrm>
            <a:off x="9782558" y="0"/>
            <a:ext cx="2409441" cy="2704957"/>
            <a:chOff x="9528254" y="1216308"/>
            <a:chExt cx="2663746" cy="33621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B70CEC4-D93E-4907-B39B-35BDE1C0BEEF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6DC3DD04-0E53-49C0-8D4F-13E8BFCDB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5" name="Picture 4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991451BE-651A-4E92-BE3A-CA40125B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pic>
        <p:nvPicPr>
          <p:cNvPr id="8" name="8'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9232DAC-83B5-4B95-ABD5-1986A62E78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7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18278" y="2881742"/>
            <a:ext cx="1344706" cy="655512"/>
          </a:xfrm>
          <a:prstGeom prst="hexagon">
            <a:avLst/>
          </a:prstGeom>
        </p:spPr>
      </p:pic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A70AE5-7325-EDB1-7BB2-6B063A30D3BE}"/>
              </a:ext>
            </a:extLst>
          </p:cNvPr>
          <p:cNvGrpSpPr/>
          <p:nvPr/>
        </p:nvGrpSpPr>
        <p:grpSpPr>
          <a:xfrm>
            <a:off x="279078" y="272476"/>
            <a:ext cx="9809413" cy="5693866"/>
            <a:chOff x="279078" y="272476"/>
            <a:chExt cx="9809413" cy="56938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D8FA1B5-20F3-40BC-A4A8-FE435A048689}"/>
                    </a:ext>
                  </a:extLst>
                </p:cNvPr>
                <p:cNvSpPr/>
                <p:nvPr/>
              </p:nvSpPr>
              <p:spPr>
                <a:xfrm>
                  <a:off x="279078" y="272476"/>
                  <a:ext cx="9809413" cy="56938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800" b="1" u="sng" dirty="0" err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Bài</a:t>
                  </a:r>
                  <a:r>
                    <a:rPr lang="en-US" sz="2800" b="1" u="sng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u="sng" dirty="0" err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toán</a:t>
                  </a:r>
                  <a:r>
                    <a:rPr lang="en-US" sz="2800" b="1" u="sng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thuyết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tương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đối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(kg)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vật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chuyển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động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vận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tốc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(m/s)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bởi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. </a:t>
                  </a:r>
                </a:p>
                <a:p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r>
                    <a:rPr lang="en-US" sz="2800" i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800" baseline="-25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en-US" sz="2800" baseline="-25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(kg)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vật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đứng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yên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</a:p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      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(m/s)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vận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tốc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ánh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sáng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chân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a.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lại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dưới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dạng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b.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i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800" baseline="-25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en-US" sz="2800" baseline="-25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làm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đến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chữ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thập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vật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chuyển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động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vận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tốc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.</a:t>
                  </a: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4D8FA1B5-20F3-40BC-A4A8-FE435A0486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78" y="272476"/>
                  <a:ext cx="9809413" cy="5693866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1305" t="-1071" b="-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DB5BE6ED-C232-3769-C5AB-A08E036F91E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98417303"/>
                    </p:ext>
                  </p:extLst>
                </p:nvPr>
              </p:nvGraphicFramePr>
              <p:xfrm>
                <a:off x="7426469" y="1699061"/>
                <a:ext cx="1765300" cy="1422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1" imgW="1765080" imgH="1422360" progId="Equation.DSMT4">
                        <p:embed/>
                      </p:oleObj>
                    </mc:Choice>
                    <mc:Fallback>
                      <p:oleObj name="Equation" r:id="rId11" imgW="1765080" imgH="1422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426469" y="1699061"/>
                              <a:ext cx="1765300" cy="1422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DB5BE6ED-C232-3769-C5AB-A08E036F91E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98417303"/>
                    </p:ext>
                  </p:extLst>
                </p:nvPr>
              </p:nvGraphicFramePr>
              <p:xfrm>
                <a:off x="7426469" y="1699061"/>
                <a:ext cx="1765300" cy="1422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3" imgW="1765080" imgH="1422360" progId="Equation.DSMT4">
                        <p:embed/>
                      </p:oleObj>
                    </mc:Choice>
                    <mc:Fallback>
                      <p:oleObj name="Equation" r:id="rId13" imgW="1765080" imgH="1422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426469" y="1699061"/>
                              <a:ext cx="1765300" cy="1422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426114" y="5102164"/>
                <a:ext cx="1557495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</m:t>
                      </m:r>
                      <m:r>
                        <a:rPr lang="en-US" sz="280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114" y="5102164"/>
                <a:ext cx="1557495" cy="9017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11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F496F3-9B17-4282-9C0F-5BC20957EC2E}"/>
              </a:ext>
            </a:extLst>
          </p:cNvPr>
          <p:cNvSpPr txBox="1"/>
          <p:nvPr/>
        </p:nvSpPr>
        <p:spPr>
          <a:xfrm>
            <a:off x="169220" y="22402"/>
            <a:ext cx="3066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4" name="Group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647B89-B94A-7204-6C8C-491F3ADCCB04}"/>
              </a:ext>
            </a:extLst>
          </p:cNvPr>
          <p:cNvGrpSpPr/>
          <p:nvPr/>
        </p:nvGrpSpPr>
        <p:grpSpPr>
          <a:xfrm>
            <a:off x="1177291" y="747791"/>
            <a:ext cx="2865118" cy="1428750"/>
            <a:chOff x="801058" y="1370359"/>
            <a:chExt cx="2865118" cy="14287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958CA2-DF94-43C9-8CC6-0137F737C124}"/>
                </a:ext>
              </a:extLst>
            </p:cNvPr>
            <p:cNvSpPr/>
            <p:nvPr/>
          </p:nvSpPr>
          <p:spPr>
            <a:xfrm>
              <a:off x="801058" y="1381764"/>
              <a:ext cx="2865118" cy="645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4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F96CABC-D7DE-832C-652A-BF728B708F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56129"/>
                </p:ext>
              </p:extLst>
            </p:nvPr>
          </p:nvGraphicFramePr>
          <p:xfrm>
            <a:off x="1335512" y="1370359"/>
            <a:ext cx="1762125" cy="1428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762190" imgH="1428790" progId="Equation.DSMT4">
                    <p:embed/>
                  </p:oleObj>
                </mc:Choice>
                <mc:Fallback>
                  <p:oleObj name="Equation" r:id="rId3" imgW="1762190" imgH="142879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35512" y="1370359"/>
                          <a:ext cx="1762125" cy="1428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918C6D-EA4A-A4CA-3DF7-7D78F244D7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300954"/>
              </p:ext>
            </p:extLst>
          </p:nvPr>
        </p:nvGraphicFramePr>
        <p:xfrm>
          <a:off x="3521727" y="201528"/>
          <a:ext cx="21844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84120" imgH="1866600" progId="Equation.DSMT4">
                  <p:embed/>
                </p:oleObj>
              </mc:Choice>
              <mc:Fallback>
                <p:oleObj name="Equation" r:id="rId5" imgW="2184120" imgH="1866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21727" y="201528"/>
                        <a:ext cx="2184400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8727B1-C828-24AE-8909-1932340D434A}"/>
              </a:ext>
            </a:extLst>
          </p:cNvPr>
          <p:cNvGrpSpPr/>
          <p:nvPr/>
        </p:nvGrpSpPr>
        <p:grpSpPr>
          <a:xfrm>
            <a:off x="1177291" y="2270597"/>
            <a:ext cx="4068293" cy="838200"/>
            <a:chOff x="786770" y="2807025"/>
            <a:chExt cx="4068293" cy="838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2895CA-E093-4C6A-B874-06E5F0933F39}"/>
                </a:ext>
              </a:extLst>
            </p:cNvPr>
            <p:cNvSpPr/>
            <p:nvPr/>
          </p:nvSpPr>
          <p:spPr>
            <a:xfrm>
              <a:off x="786770" y="2880901"/>
              <a:ext cx="4068293" cy="548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ta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65261315-AA9C-F616-21FA-106EA3804CE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5312661"/>
                </p:ext>
              </p:extLst>
            </p:nvPr>
          </p:nvGraphicFramePr>
          <p:xfrm>
            <a:off x="1866901" y="2807025"/>
            <a:ext cx="1114425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14580" imgH="838500" progId="Equation.DSMT4">
                    <p:embed/>
                  </p:oleObj>
                </mc:Choice>
                <mc:Fallback>
                  <p:oleObj name="Equation" r:id="rId7" imgW="1114580" imgH="838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866901" y="2807025"/>
                          <a:ext cx="1114425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C480E3-532A-FA91-85D4-94753371D0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000734"/>
              </p:ext>
            </p:extLst>
          </p:nvPr>
        </p:nvGraphicFramePr>
        <p:xfrm>
          <a:off x="619122" y="3202853"/>
          <a:ext cx="32766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76360" imgH="2895480" progId="Equation.DSMT4">
                  <p:embed/>
                </p:oleObj>
              </mc:Choice>
              <mc:Fallback>
                <p:oleObj name="Equation" r:id="rId9" imgW="3276360" imgH="289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9122" y="3202853"/>
                        <a:ext cx="3276600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F8948A-5746-CC3D-C396-BA18CFD68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843819"/>
              </p:ext>
            </p:extLst>
          </p:nvPr>
        </p:nvGraphicFramePr>
        <p:xfrm>
          <a:off x="3999545" y="3717203"/>
          <a:ext cx="26797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79480" imgH="1866600" progId="Equation.DSMT4">
                  <p:embed/>
                </p:oleObj>
              </mc:Choice>
              <mc:Fallback>
                <p:oleObj name="Equation" r:id="rId11" imgW="2679480" imgH="1866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99545" y="3717203"/>
                        <a:ext cx="2679700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B0BE3D-339B-3E32-933C-37A762B24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919846"/>
              </p:ext>
            </p:extLst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00" imgH="336960" progId="Equation.DSMT4">
                  <p:embed/>
                </p:oleObj>
              </mc:Choice>
              <mc:Fallback>
                <p:oleObj name="Equation" r:id="rId13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6DDD12-0E44-D329-C419-38763BD08A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642489"/>
              </p:ext>
            </p:extLst>
          </p:nvPr>
        </p:nvGraphicFramePr>
        <p:xfrm>
          <a:off x="6754492" y="3804516"/>
          <a:ext cx="19431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942920" imgH="1777680" progId="Equation.DSMT4">
                  <p:embed/>
                </p:oleObj>
              </mc:Choice>
              <mc:Fallback>
                <p:oleObj name="Equation" r:id="rId15" imgW="1942920" imgH="1777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54492" y="3804516"/>
                        <a:ext cx="1943100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B78AC7-344C-6487-54BE-BC1A8F11E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238005"/>
              </p:ext>
            </p:extLst>
          </p:nvPr>
        </p:nvGraphicFramePr>
        <p:xfrm>
          <a:off x="8772839" y="4229966"/>
          <a:ext cx="25273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527200" imgH="927000" progId="Equation.DSMT4">
                  <p:embed/>
                </p:oleObj>
              </mc:Choice>
              <mc:Fallback>
                <p:oleObj name="Equation" r:id="rId17" imgW="252720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772839" y="4229966"/>
                        <a:ext cx="25273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7CE797-24B4-47BC-8B29-69B43C1586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28884"/>
              </p:ext>
            </p:extLst>
          </p:nvPr>
        </p:nvGraphicFramePr>
        <p:xfrm>
          <a:off x="3999545" y="5700796"/>
          <a:ext cx="35306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530520" imgH="927000" progId="Equation.DSMT4">
                  <p:embed/>
                </p:oleObj>
              </mc:Choice>
              <mc:Fallback>
                <p:oleObj name="Equation" r:id="rId19" imgW="353052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999545" y="5700796"/>
                        <a:ext cx="35306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3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850251" y="3158728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474236-A50D-47C6-927D-5D30A488C6AD}"/>
              </a:ext>
            </a:extLst>
          </p:cNvPr>
          <p:cNvGrpSpPr/>
          <p:nvPr/>
        </p:nvGrpSpPr>
        <p:grpSpPr>
          <a:xfrm>
            <a:off x="6700631" y="1483302"/>
            <a:ext cx="2862260" cy="4254827"/>
            <a:chOff x="6700631" y="1483302"/>
            <a:chExt cx="2862260" cy="4254827"/>
          </a:xfrm>
        </p:grpSpPr>
        <p:pic>
          <p:nvPicPr>
            <p:cNvPr id="6" name="Picture 5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DA6B0BB8-B2F2-2BF3-150F-5878B691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36012" r="14448" b="2"/>
            <a:stretch/>
          </p:blipFill>
          <p:spPr>
            <a:xfrm>
              <a:off x="6770304" y="2940095"/>
              <a:ext cx="2455455" cy="2798034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636E67C1-6184-4872-84B8-64397A789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6700631" y="3082810"/>
              <a:ext cx="2327672" cy="2327672"/>
            </a:xfrm>
            <a:prstGeom prst="rect">
              <a:avLst/>
            </a:prstGeom>
          </p:spPr>
        </p:pic>
        <p:pic>
          <p:nvPicPr>
            <p:cNvPr id="14" name="Picture 13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F6AAD02-B751-B406-D267-474378C2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86430" y="1483302"/>
              <a:ext cx="2176461" cy="1385436"/>
            </a:xfrm>
            <a:prstGeom prst="rect">
              <a:avLst/>
            </a:prstGeom>
          </p:spPr>
        </p:pic>
      </p:grpSp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69660" y="-1267305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150960" y="62812"/>
            <a:ext cx="7118551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BÀI HỌC HÔM NAY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46CB49-F75A-47AE-B919-CEA2CD36D9BE}"/>
              </a:ext>
            </a:extLst>
          </p:cNvPr>
          <p:cNvSpPr/>
          <p:nvPr/>
        </p:nvSpPr>
        <p:spPr>
          <a:xfrm>
            <a:off x="761962" y="1017109"/>
            <a:ext cx="592502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EA6AC51-34EC-417F-96C5-AAF7485BB96D}"/>
                  </a:ext>
                </a:extLst>
              </p:cNvPr>
              <p:cNvSpPr/>
              <p:nvPr/>
            </p:nvSpPr>
            <p:spPr>
              <a:xfrm>
                <a:off x="608174" y="1218419"/>
                <a:ext cx="9896548" cy="1365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â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EA6AC51-34EC-417F-96C5-AAF7485BB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74" y="1218419"/>
                <a:ext cx="9896548" cy="1365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8440AC-56E4-4B23-86C5-9FA05902AB09}"/>
              </a:ext>
            </a:extLst>
          </p:cNvPr>
          <p:cNvSpPr/>
          <p:nvPr/>
        </p:nvSpPr>
        <p:spPr>
          <a:xfrm>
            <a:off x="761962" y="2260395"/>
            <a:ext cx="391075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99FFECF-B9E8-44E0-A855-AA11C42EB4D7}"/>
                  </a:ext>
                </a:extLst>
              </p:cNvPr>
              <p:cNvSpPr/>
              <p:nvPr/>
            </p:nvSpPr>
            <p:spPr>
              <a:xfrm>
                <a:off x="608174" y="2583793"/>
                <a:ext cx="9642715" cy="1073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rgbClr val="FFC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rgbClr val="FFC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99FFECF-B9E8-44E0-A855-AA11C42EB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74" y="2583793"/>
                <a:ext cx="9642715" cy="1073820"/>
              </a:xfrm>
              <a:prstGeom prst="rect">
                <a:avLst/>
              </a:prstGeom>
              <a:blipFill>
                <a:blip r:embed="rId5"/>
                <a:stretch>
                  <a:fillRect l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6D108-F244-A80A-554F-81341AD4FAE2}"/>
              </a:ext>
            </a:extLst>
          </p:cNvPr>
          <p:cNvGrpSpPr/>
          <p:nvPr/>
        </p:nvGrpSpPr>
        <p:grpSpPr>
          <a:xfrm>
            <a:off x="608174" y="3636872"/>
            <a:ext cx="8983239" cy="1568814"/>
            <a:chOff x="608174" y="3636872"/>
            <a:chExt cx="8983239" cy="1568814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" name="Object 4">
                  <a:extLst>
                    <a:ext uri="{FF2B5EF4-FFF2-40B4-BE49-F238E27FC236}">
                      <a16:creationId xmlns:a16="http://schemas.microsoft.com/office/drawing/2014/main" id="{78DB41F7-D609-AF20-CB11-82DE719B9EE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58017598"/>
                    </p:ext>
                  </p:extLst>
                </p:nvPr>
              </p:nvGraphicFramePr>
              <p:xfrm>
                <a:off x="1176413" y="4100786"/>
                <a:ext cx="65405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6" imgW="6540480" imgH="1104840" progId="Equation.DSMT4">
                        <p:embed/>
                      </p:oleObj>
                    </mc:Choice>
                    <mc:Fallback>
                      <p:oleObj name="Equation" r:id="rId6" imgW="6540480" imgH="1104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76413" y="4100786"/>
                              <a:ext cx="65405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" name="Object 4">
                  <a:extLst>
                    <a:ext uri="{FF2B5EF4-FFF2-40B4-BE49-F238E27FC236}">
                      <a16:creationId xmlns:a16="http://schemas.microsoft.com/office/drawing/2014/main" id="{78DB41F7-D609-AF20-CB11-82DE719B9EE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58017598"/>
                    </p:ext>
                  </p:extLst>
                </p:nvPr>
              </p:nvGraphicFramePr>
              <p:xfrm>
                <a:off x="1176413" y="4100786"/>
                <a:ext cx="6540500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6540480" imgH="1104840" progId="Equation.DSMT4">
                        <p:embed/>
                      </p:oleObj>
                    </mc:Choice>
                    <mc:Fallback>
                      <p:oleObj name="Equation" r:id="rId8" imgW="6540480" imgH="11048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76413" y="4100786"/>
                              <a:ext cx="6540500" cy="1104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2D759B0-D845-7171-CE32-8EA74ABFBA0F}"/>
                    </a:ext>
                  </a:extLst>
                </p:cNvPr>
                <p:cNvSpPr txBox="1"/>
                <p:nvPr/>
              </p:nvSpPr>
              <p:spPr>
                <a:xfrm>
                  <a:off x="608174" y="3636872"/>
                  <a:ext cx="8983239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8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a14:m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2D759B0-D845-7171-CE32-8EA74ABFBA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174" y="3636872"/>
                  <a:ext cx="8983239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1426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F5F57D-3965-A863-02BF-96C08ED73FBA}"/>
                  </a:ext>
                </a:extLst>
              </p:cNvPr>
              <p:cNvSpPr txBox="1"/>
              <p:nvPr/>
            </p:nvSpPr>
            <p:spPr>
              <a:xfrm>
                <a:off x="611733" y="5202691"/>
                <a:ext cx="101970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≥ 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≥ 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≠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F5F57D-3965-A863-02BF-96C08ED7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33" y="5202691"/>
                <a:ext cx="10197003" cy="523220"/>
              </a:xfrm>
              <a:prstGeom prst="rect">
                <a:avLst/>
              </a:prstGeom>
              <a:blipFill>
                <a:blip r:embed="rId11"/>
                <a:stretch>
                  <a:fillRect l="-119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019642" y="5679469"/>
                <a:ext cx="8050754" cy="1084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𝐶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</m:rad>
                          <m:r>
                            <a:rPr lang="en-US" sz="28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280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rad>
                              <m:r>
                                <a:rPr lang="en-US" sz="280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en-US" sz="28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sz="2800">
                          <a:solidFill>
                            <a:schemeClr val="bg1"/>
                          </a:solidFill>
                          <a:latin typeface="Cambria Math"/>
                        </a:rPr>
                        <m:t>;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𝐶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</m:rad>
                          <m:r>
                            <a:rPr lang="en-US" sz="28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280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rad>
                              <m:r>
                                <a:rPr lang="en-US" sz="280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en-US" sz="28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642" y="5679469"/>
                <a:ext cx="8050754" cy="10845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12" grpId="0"/>
      <p:bldP spid="13" grpId="0"/>
      <p:bldP spid="1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41" b="52217"/>
          <a:stretch/>
        </p:blipFill>
        <p:spPr>
          <a:xfrm rot="5400000" flipH="1">
            <a:off x="8948524" y="-184146"/>
            <a:ext cx="5837648" cy="5246670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8" name="Rectangle: Rounded Corners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FC45DF-230F-48F0-84A5-FFE2ECB233C0}"/>
              </a:ext>
            </a:extLst>
          </p:cNvPr>
          <p:cNvSpPr/>
          <p:nvPr/>
        </p:nvSpPr>
        <p:spPr>
          <a:xfrm>
            <a:off x="1608242" y="316593"/>
            <a:ext cx="7118551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VỀ NHÀ</a:t>
            </a:r>
            <a:endParaRPr lang="en-US" sz="3467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9DF2EE-5483-4C4A-AC05-5DC98A627942}"/>
              </a:ext>
            </a:extLst>
          </p:cNvPr>
          <p:cNvSpPr txBox="1"/>
          <p:nvPr/>
        </p:nvSpPr>
        <p:spPr>
          <a:xfrm>
            <a:off x="616211" y="1499987"/>
            <a:ext cx="9102614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3, 4, 5 SGK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70.</a:t>
            </a:r>
          </a:p>
        </p:txBody>
      </p:sp>
    </p:spTree>
    <p:extLst>
      <p:ext uri="{BB962C8B-B14F-4D97-AF65-F5344CB8AC3E}">
        <p14:creationId xmlns:p14="http://schemas.microsoft.com/office/powerpoint/2010/main" val="1310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HAI CỦA BIỂU THỨC ĐẠI SỐ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114185" y="5478360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785863" y="1042997"/>
              <a:ext cx="2615830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 flipV="1">
            <a:off x="5814713" y="3118221"/>
            <a:ext cx="6264628" cy="69833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488525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793324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5843538" y="1429360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741362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741362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774462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01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830099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03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5990113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02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-8209" y="1538351"/>
            <a:ext cx="5001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  <a:p>
            <a:pPr algn="r"/>
            <a:endParaRPr lang="pt-BR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vòng quay may mắn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212032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741841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869729" y="2537192"/>
            <a:ext cx="59881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spcBef>
                <a:spcPts val="1800"/>
              </a:spcBef>
              <a:buFont typeface="+mj-lt"/>
              <a:buAutoNum type="arabicPeriod" startAt="3"/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spcBef>
                <a:spcPts val="1800"/>
              </a:spcBef>
              <a:buAutoNum type="arabicPeriod" startAt="3"/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5917573" y="1538351"/>
            <a:ext cx="23681" cy="527989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5934630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734738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5983489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+mj-lt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+mj-lt"/>
              </a:rPr>
              <a:t>4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6897328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13" y="-114122"/>
            <a:ext cx="10719582" cy="13863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HAI CỦA BIỂU THỨC ĐẠI SỐ 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1733"/>
              </p:ext>
            </p:extLst>
          </p:nvPr>
        </p:nvGraphicFramePr>
        <p:xfrm>
          <a:off x="4239454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01537D5-D607-073A-BEBF-6FADD0F16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39454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ctrTitle"/>
          </p:nvPr>
        </p:nvSpPr>
        <p:spPr>
          <a:xfrm>
            <a:off x="865163" y="398121"/>
            <a:ext cx="10461674" cy="1456080"/>
          </a:xfrm>
        </p:spPr>
        <p:txBody>
          <a:bodyPr>
            <a:norm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3" name="Subtitle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subTitle" idx="1"/>
          </p:nvPr>
        </p:nvSpPr>
        <p:spPr>
          <a:xfrm>
            <a:off x="1031630" y="2120484"/>
            <a:ext cx="9153378" cy="1401762"/>
          </a:xfrm>
        </p:spPr>
        <p:txBody>
          <a:bodyPr>
            <a:no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</a:t>
            </a:r>
            <a:r>
              <a:rPr lang="vi-VN" sz="88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085F00-8EDA-4CC3-90CA-43FBDAB39555}"/>
              </a:ext>
            </a:extLst>
          </p:cNvPr>
          <p:cNvSpPr txBox="1"/>
          <p:nvPr/>
        </p:nvSpPr>
        <p:spPr>
          <a:xfrm>
            <a:off x="707923" y="3799729"/>
            <a:ext cx="10506372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38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 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7947346" y="4535584"/>
              <a:ext cx="2223772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Mắn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ID07 2024 T9 CD 06565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ID07 2024 T9 CD 06565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ID07 2024 T9 CD 06565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ID07 2024 T9 CD 06565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ID07 2024 T9 CD 06565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ounded Rectangle 61">
            <a:hlinkClick r:id="rId14" action="ppaction://hlinksldjump"/>
          </p:cNvPr>
          <p:cNvSpPr/>
          <p:nvPr/>
        </p:nvSpPr>
        <p:spPr>
          <a:xfrm>
            <a:off x="4275981" y="6039058"/>
            <a:ext cx="2276937" cy="57686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THÚC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6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8074</TotalTime>
  <Words>1583</Words>
  <Application>Microsoft Office PowerPoint</Application>
  <PresentationFormat>Widescreen</PresentationFormat>
  <Paragraphs>210</Paragraphs>
  <Slides>32</Slides>
  <Notes>13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Tahoma</vt:lpstr>
      <vt:lpstr>Times New Roman</vt:lpstr>
      <vt:lpstr>1_Office Theme</vt:lpstr>
      <vt:lpstr>Equation</vt:lpstr>
      <vt:lpstr>PowerPoint Presentation</vt:lpstr>
      <vt:lpstr>A. THIẾT BỊ DẠY HỌC VÀ HỌC LIỆU</vt:lpstr>
      <vt:lpstr>B. CHÚ THÍCH</vt:lpstr>
      <vt:lpstr>BÀI 4. MỘT SỐ PHÉP BIẾN ĐỔI CĂN THỨC BẬC HAI CỦA BIỂU THỨC ĐẠI SỐ</vt:lpstr>
      <vt:lpstr>PowerPoint Presentation</vt:lpstr>
      <vt:lpstr>BÀI 4. MỘT SỐ PHÉP BIẾN ĐỔI CĂN THỨC BẬC HAI CỦA BIỂU THỨC ĐẠI SỐ (Tiết 2)</vt:lpstr>
      <vt:lpstr>PowerPoint Presentation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4. MỘT SỐ PHÉP BIẾN ĐỔI CĂN THỨC BẬC HAI     CỦA BIỂU THỨC ĐẠI SỐ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Nguyễn Thị Kim Tuyến</cp:lastModifiedBy>
  <cp:revision>524</cp:revision>
  <dcterms:created xsi:type="dcterms:W3CDTF">2022-08-03T11:07:12Z</dcterms:created>
  <dcterms:modified xsi:type="dcterms:W3CDTF">2026-01-10T15:56:29Z</dcterms:modified>
</cp:coreProperties>
</file>