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25"/>
  </p:notesMasterIdLst>
  <p:sldIdLst>
    <p:sldId id="570" r:id="rId3"/>
    <p:sldId id="572" r:id="rId4"/>
    <p:sldId id="571" r:id="rId5"/>
    <p:sldId id="368" r:id="rId6"/>
    <p:sldId id="590" r:id="rId7"/>
    <p:sldId id="384" r:id="rId8"/>
    <p:sldId id="591" r:id="rId9"/>
    <p:sldId id="573" r:id="rId10"/>
    <p:sldId id="593" r:id="rId11"/>
    <p:sldId id="616" r:id="rId12"/>
    <p:sldId id="594" r:id="rId13"/>
    <p:sldId id="617" r:id="rId14"/>
    <p:sldId id="618" r:id="rId15"/>
    <p:sldId id="619" r:id="rId16"/>
    <p:sldId id="620" r:id="rId17"/>
    <p:sldId id="621" r:id="rId18"/>
    <p:sldId id="578" r:id="rId19"/>
    <p:sldId id="615" r:id="rId20"/>
    <p:sldId id="579" r:id="rId21"/>
    <p:sldId id="595" r:id="rId22"/>
    <p:sldId id="381" r:id="rId23"/>
    <p:sldId id="3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004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9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5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67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36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6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6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1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1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5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0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85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8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5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5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20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0" Type="http://schemas.openxmlformats.org/officeDocument/2006/relationships/image" Target="../media/image35.wmf"/><Relationship Id="rId4" Type="http://schemas.microsoft.com/office/2007/relationships/hdphoto" Target="../media/hdphoto1.wdp"/><Relationship Id="rId9" Type="http://schemas.openxmlformats.org/officeDocument/2006/relationships/oleObject" Target="../embeddings/oleObject1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9.wmf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40.wmf"/><Relationship Id="rId2" Type="http://schemas.openxmlformats.org/officeDocument/2006/relationships/notesSlide" Target="../notesSlides/notesSlide4.xml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38.wmf"/><Relationship Id="rId5" Type="http://schemas.openxmlformats.org/officeDocument/2006/relationships/image" Target="../media/image17.png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130.bin"/><Relationship Id="rId4" Type="http://schemas.openxmlformats.org/officeDocument/2006/relationships/image" Target="../media/image37.png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140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6.bin"/><Relationship Id="rId18" Type="http://schemas.openxmlformats.org/officeDocument/2006/relationships/image" Target="../media/image48.wmf"/><Relationship Id="rId26" Type="http://schemas.openxmlformats.org/officeDocument/2006/relationships/image" Target="../media/image52.wmf"/><Relationship Id="rId3" Type="http://schemas.openxmlformats.org/officeDocument/2006/relationships/slideLayout" Target="../slideLayouts/slideLayout13.xml"/><Relationship Id="rId21" Type="http://schemas.openxmlformats.org/officeDocument/2006/relationships/oleObject" Target="../embeddings/oleObject20.bin"/><Relationship Id="rId7" Type="http://schemas.openxmlformats.org/officeDocument/2006/relationships/image" Target="../media/image13.png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18.bin"/><Relationship Id="rId25" Type="http://schemas.openxmlformats.org/officeDocument/2006/relationships/oleObject" Target="../embeddings/oleObject22.bin"/><Relationship Id="rId2" Type="http://schemas.openxmlformats.org/officeDocument/2006/relationships/video" Target="../media/media1.mp4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29" Type="http://schemas.openxmlformats.org/officeDocument/2006/relationships/image" Target="../media/image53.wmf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51.wmf"/><Relationship Id="rId32" Type="http://schemas.openxmlformats.org/officeDocument/2006/relationships/oleObject" Target="../embeddings/oleObject24.bin"/><Relationship Id="rId5" Type="http://schemas.openxmlformats.org/officeDocument/2006/relationships/image" Target="../media/image41.jpeg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28" Type="http://schemas.openxmlformats.org/officeDocument/2006/relationships/oleObject" Target="../embeddings/oleObject23.bin"/><Relationship Id="rId10" Type="http://schemas.openxmlformats.org/officeDocument/2006/relationships/image" Target="../media/image44.png"/><Relationship Id="rId19" Type="http://schemas.openxmlformats.org/officeDocument/2006/relationships/oleObject" Target="../embeddings/oleObject19.bin"/><Relationship Id="rId31" Type="http://schemas.openxmlformats.org/officeDocument/2006/relationships/image" Target="../media/image53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openxmlformats.org/officeDocument/2006/relationships/image" Target="../media/image46.wmf"/><Relationship Id="rId22" Type="http://schemas.openxmlformats.org/officeDocument/2006/relationships/image" Target="../media/image50.wmf"/><Relationship Id="rId27" Type="http://schemas.openxmlformats.org/officeDocument/2006/relationships/image" Target="../media/image51.png"/><Relationship Id="rId30" Type="http://schemas.openxmlformats.org/officeDocument/2006/relationships/oleObject" Target="../embeddings/oleObject28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55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30.bin"/><Relationship Id="rId3" Type="http://schemas.openxmlformats.org/officeDocument/2006/relationships/image" Target="../media/image60.png"/><Relationship Id="rId21" Type="http://schemas.openxmlformats.org/officeDocument/2006/relationships/image" Target="../media/image67.wmf"/><Relationship Id="rId7" Type="http://schemas.openxmlformats.org/officeDocument/2006/relationships/image" Target="../media/image69.png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65.wmf"/><Relationship Id="rId2" Type="http://schemas.openxmlformats.org/officeDocument/2006/relationships/image" Target="../media/image36.jpeg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openxmlformats.org/officeDocument/2006/relationships/image" Target="../media/image62.wmf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66.wmf"/><Relationship Id="rId4" Type="http://schemas.openxmlformats.org/officeDocument/2006/relationships/image" Target="../media/image17.png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2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2.png"/><Relationship Id="rId12" Type="http://schemas.openxmlformats.org/officeDocument/2006/relationships/image" Target="../media/image71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oleObject" Target="../embeddings/oleObject32.bin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75.wmf"/><Relationship Id="rId18" Type="http://schemas.openxmlformats.org/officeDocument/2006/relationships/oleObject" Target="../embeddings/oleObject39.bin"/><Relationship Id="rId3" Type="http://schemas.openxmlformats.org/officeDocument/2006/relationships/image" Target="../media/image36.jpeg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77.wmf"/><Relationship Id="rId2" Type="http://schemas.openxmlformats.org/officeDocument/2006/relationships/notesSlide" Target="../notesSlides/notesSlide7.xml"/><Relationship Id="rId16" Type="http://schemas.openxmlformats.org/officeDocument/2006/relationships/oleObject" Target="../embeddings/oleObject38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74.wmf"/><Relationship Id="rId5" Type="http://schemas.openxmlformats.org/officeDocument/2006/relationships/image" Target="../media/image17.png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78.wmf"/><Relationship Id="rId4" Type="http://schemas.openxmlformats.org/officeDocument/2006/relationships/image" Target="../media/image60.png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3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hyperlink" Target="https://www.wisc-online.com/assetrepository/viewasset?id=1508" TargetMode="External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32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9.bin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25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277364" y="3286088"/>
            <a:ext cx="1178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MỘT SỐ PHÉP BIẾN ĐỔI CĂN THỨC BẬC HAI CỦA BIỂU THỨC ĐẠI SỐ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A6CED8-CB8C-42CC-8404-8D2BE1BD2181}"/>
              </a:ext>
            </a:extLst>
          </p:cNvPr>
          <p:cNvSpPr/>
          <p:nvPr/>
        </p:nvSpPr>
        <p:spPr>
          <a:xfrm>
            <a:off x="389843" y="253968"/>
            <a:ext cx="983410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CĂN THỨC BẬC HAI CỦA MỘT BÌNH PHƯƠNG.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09806C-3F36-2719-1AE7-797BCBC37DF6}"/>
              </a:ext>
            </a:extLst>
          </p:cNvPr>
          <p:cNvGrpSpPr/>
          <p:nvPr/>
        </p:nvGrpSpPr>
        <p:grpSpPr>
          <a:xfrm>
            <a:off x="1778243" y="1394848"/>
            <a:ext cx="8635513" cy="2225402"/>
            <a:chOff x="1859797" y="1475392"/>
            <a:chExt cx="8635513" cy="19588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994F421-25CA-4FFA-A3CA-9019252D7F52}"/>
                </a:ext>
              </a:extLst>
            </p:cNvPr>
            <p:cNvGrpSpPr/>
            <p:nvPr/>
          </p:nvGrpSpPr>
          <p:grpSpPr>
            <a:xfrm>
              <a:off x="1859797" y="1475392"/>
              <a:ext cx="8635513" cy="1958878"/>
              <a:chOff x="1633906" y="1291882"/>
              <a:chExt cx="8635513" cy="195887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A0B2292-05B3-4214-A4A1-F33E2FE4F993}"/>
                  </a:ext>
                </a:extLst>
              </p:cNvPr>
              <p:cNvSpPr/>
              <p:nvPr/>
            </p:nvSpPr>
            <p:spPr>
              <a:xfrm>
                <a:off x="1633906" y="1291882"/>
                <a:ext cx="8466697" cy="195887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698BAE3-DDB8-4C4C-95DB-84A985BCF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84327" y="1511650"/>
                <a:ext cx="683142" cy="67938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0A120E26-B5B1-477F-9FBE-09CEF1AD3B60}"/>
                      </a:ext>
                    </a:extLst>
                  </p:cNvPr>
                  <p:cNvSpPr/>
                  <p:nvPr/>
                </p:nvSpPr>
                <p:spPr>
                  <a:xfrm>
                    <a:off x="2640041" y="1482389"/>
                    <a:ext cx="7629378" cy="169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just">
                      <a:lnSpc>
                        <a:spcPct val="115000"/>
                      </a:lnSpc>
                      <a:defRPr/>
                    </a:pPr>
                    <a:r>
                      <a: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Với </a:t>
                    </a:r>
                    <a:r>
                      <a:rPr kumimoji="0" lang="fr-FR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mỗi</a:t>
                    </a:r>
                    <a:r>
                      <a: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fr-FR" sz="28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biểu</a:t>
                    </a:r>
                    <a:r>
                      <a:rPr kumimoji="0" lang="fr-FR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thức</a:t>
                    </a:r>
                    <a:r>
                      <a:rPr kumimoji="0" lang="fr-FR" sz="2800" b="0" i="0" u="none" strike="noStrike" kern="1200" cap="none" spc="0" normalizeH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fr-FR" sz="2800" b="0" i="1" u="none" strike="noStrike" kern="1200" cap="none" spc="0" normalizeH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  <a:r>
                      <a:rPr kumimoji="0" lang="fr-FR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 </a:t>
                    </a:r>
                    <a:r>
                      <a: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ta </a:t>
                    </a:r>
                    <a:r>
                      <a:rPr kumimoji="0" lang="fr-FR" sz="28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có</a:t>
                    </a:r>
                    <a:r>
                      <a:rPr kumimoji="0" lang="fr-FR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kumimoji="0" lang="fr-FR" sz="2800" b="0" i="0" u="none" strike="noStrike" kern="1200" cap="none" spc="0" normalizeH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                </a:t>
                    </a:r>
                    <a:r>
                      <a:rPr kumimoji="0" lang="fr-FR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, </a:t>
                    </a:r>
                    <a:r>
                      <a:rPr kumimoji="0" lang="fr-FR" sz="28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tức</a:t>
                    </a:r>
                    <a:r>
                      <a:rPr kumimoji="0" lang="fr-FR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là:</a:t>
                    </a:r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  <a:p>
                    <a:pPr lvl="0" algn="just">
                      <a:lnSpc>
                        <a:spcPct val="115000"/>
                      </a:lnSpc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nor/>
                                    </m:r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 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ế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 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≥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m:rPr>
                                      <m:nor/>
                                    </m:r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 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>
                                      <a:solidFill>
                                        <a:prstClr val="white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n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>
                                      <a:solidFill>
                                        <a:prstClr val="white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ế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>
                                      <a:solidFill>
                                        <a:prstClr val="white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u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800" b="0" i="0" smtClean="0">
                                      <a:solidFill>
                                        <a:prstClr val="white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 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&lt;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kumimoji="0" lang="en-US" sz="2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0A120E26-B5B1-477F-9FBE-09CEF1AD3B6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40041" y="1482389"/>
                    <a:ext cx="7629378" cy="169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79" t="-18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" name="Object 3">
                  <a:extLst>
                    <a:ext uri="{FF2B5EF4-FFF2-40B4-BE49-F238E27FC236}">
                      <a16:creationId xmlns:a16="http://schemas.microsoft.com/office/drawing/2014/main" id="{FD5D5AF3-C62E-F54B-8606-ACE2355C72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94243734"/>
                    </p:ext>
                  </p:extLst>
                </p:nvPr>
              </p:nvGraphicFramePr>
              <p:xfrm>
                <a:off x="6865105" y="1598174"/>
                <a:ext cx="1397000" cy="596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7" imgW="1396800" imgH="596880" progId="Equation.DSMT4">
                        <p:embed/>
                      </p:oleObj>
                    </mc:Choice>
                    <mc:Fallback>
                      <p:oleObj name="Equation" r:id="rId7" imgW="1396800" imgH="5968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65105" y="1598174"/>
                              <a:ext cx="1397000" cy="596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" name="Object 3">
                  <a:extLst>
                    <a:ext uri="{FF2B5EF4-FFF2-40B4-BE49-F238E27FC236}">
                      <a16:creationId xmlns:a16="http://schemas.microsoft.com/office/drawing/2014/main" id="{FD5D5AF3-C62E-F54B-8606-ACE2355C72B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94243734"/>
                    </p:ext>
                  </p:extLst>
                </p:nvPr>
              </p:nvGraphicFramePr>
              <p:xfrm>
                <a:off x="6865105" y="1598174"/>
                <a:ext cx="1397000" cy="596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9" imgW="1396800" imgH="596880" progId="Equation.DSMT4">
                        <p:embed/>
                      </p:oleObj>
                    </mc:Choice>
                    <mc:Fallback>
                      <p:oleObj name="Equation" r:id="rId9" imgW="1396800" imgH="5968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865105" y="1598174"/>
                              <a:ext cx="1397000" cy="596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B47C793B-1AA9-5C99-448A-6090D5E2932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29275949"/>
                    </p:ext>
                  </p:extLst>
                </p:nvPr>
              </p:nvGraphicFramePr>
              <p:xfrm>
                <a:off x="3951424" y="2333835"/>
                <a:ext cx="1397000" cy="596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7" imgW="1396800" imgH="596880" progId="Equation.DSMT4">
                        <p:embed/>
                      </p:oleObj>
                    </mc:Choice>
                    <mc:Fallback>
                      <p:oleObj name="Equation" r:id="rId7" imgW="1396800" imgH="596880" progId="Equation.DSMT4">
                        <p:embed/>
                        <p:pic>
                          <p:nvPicPr>
                            <p:cNvPr id="4" name="Object 3">
                              <a:extLst>
                                <a:ext uri="{FF2B5EF4-FFF2-40B4-BE49-F238E27FC236}">
                                  <a16:creationId xmlns:a16="http://schemas.microsoft.com/office/drawing/2014/main" id="{FD5D5AF3-C62E-F54B-8606-ACE2355C72B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51424" y="2333835"/>
                              <a:ext cx="1397000" cy="596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>
                  <a:extLst>
                    <a:ext uri="{FF2B5EF4-FFF2-40B4-BE49-F238E27FC236}">
                      <a16:creationId xmlns:a16="http://schemas.microsoft.com/office/drawing/2014/main" id="{B47C793B-1AA9-5C99-448A-6090D5E2932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29275949"/>
                    </p:ext>
                  </p:extLst>
                </p:nvPr>
              </p:nvGraphicFramePr>
              <p:xfrm>
                <a:off x="3951424" y="2333835"/>
                <a:ext cx="1397000" cy="5969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1396800" imgH="596880" progId="Equation.DSMT4">
                        <p:embed/>
                      </p:oleObj>
                    </mc:Choice>
                    <mc:Fallback>
                      <p:oleObj name="Equation" r:id="rId12" imgW="1396800" imgH="596880" progId="Equation.DSMT4">
                        <p:embed/>
                        <p:pic>
                          <p:nvPicPr>
                            <p:cNvPr id="4" name="Object 3">
                              <a:extLst>
                                <a:ext uri="{FF2B5EF4-FFF2-40B4-BE49-F238E27FC236}">
                                  <a16:creationId xmlns:a16="http://schemas.microsoft.com/office/drawing/2014/main" id="{FD5D5AF3-C62E-F54B-8606-ACE2355C72BE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951424" y="2333835"/>
                              <a:ext cx="1397000" cy="5969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35242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81605A-7556-4D1C-AABD-E1C810B3331A}"/>
              </a:ext>
            </a:extLst>
          </p:cNvPr>
          <p:cNvGrpSpPr/>
          <p:nvPr/>
        </p:nvGrpSpPr>
        <p:grpSpPr>
          <a:xfrm>
            <a:off x="9528254" y="0"/>
            <a:ext cx="2663746" cy="3362195"/>
            <a:chOff x="9528254" y="1216308"/>
            <a:chExt cx="2663746" cy="336219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4F6745-D4B7-473B-B5BC-90C25BD0CE76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EFC7E1A1-90A0-430B-9EFC-26DA15CD4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9" name="Picture 8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1E6595E1-4AAD-4595-A52E-A2A7573CF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sp>
        <p:nvSpPr>
          <p:cNvPr id="12" name="Rectangle: Rounded Corners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6C7205-F7F9-412D-9E21-B46C38634DE2}"/>
              </a:ext>
            </a:extLst>
          </p:cNvPr>
          <p:cNvSpPr/>
          <p:nvPr/>
        </p:nvSpPr>
        <p:spPr>
          <a:xfrm>
            <a:off x="950259" y="466165"/>
            <a:ext cx="2761129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 HIỂU</a:t>
            </a:r>
          </a:p>
        </p:txBody>
      </p:sp>
      <p:grpSp>
        <p:nvGrpSpPr>
          <p:cNvPr id="16" name="Group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D182E7-B239-435E-B557-1E303ACB671B}"/>
              </a:ext>
            </a:extLst>
          </p:cNvPr>
          <p:cNvGrpSpPr/>
          <p:nvPr/>
        </p:nvGrpSpPr>
        <p:grpSpPr>
          <a:xfrm>
            <a:off x="251012" y="5102962"/>
            <a:ext cx="11779623" cy="1437692"/>
            <a:chOff x="251012" y="4249271"/>
            <a:chExt cx="11779623" cy="1574206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988E0797-E6A4-4200-AC26-0B61407CE375}"/>
                </a:ext>
              </a:extLst>
            </p:cNvPr>
            <p:cNvSpPr/>
            <p:nvPr/>
          </p:nvSpPr>
          <p:spPr>
            <a:xfrm>
              <a:off x="251012" y="4249271"/>
              <a:ext cx="11779623" cy="1574206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9D91B5-05A5-46FA-8DDF-D0B86453D62F}"/>
                </a:ext>
              </a:extLst>
            </p:cNvPr>
            <p:cNvSpPr txBox="1"/>
            <p:nvPr/>
          </p:nvSpPr>
          <p:spPr>
            <a:xfrm>
              <a:off x="1452274" y="4554068"/>
              <a:ext cx="9564494" cy="1044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căn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thức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bậc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rút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66C641-042C-4A7B-0189-838FA6CCA6DA}"/>
              </a:ext>
            </a:extLst>
          </p:cNvPr>
          <p:cNvGrpSpPr/>
          <p:nvPr/>
        </p:nvGrpSpPr>
        <p:grpSpPr>
          <a:xfrm>
            <a:off x="801032" y="1126089"/>
            <a:ext cx="9564494" cy="3862596"/>
            <a:chOff x="768374" y="1126089"/>
            <a:chExt cx="9564494" cy="3862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DB5569CF-6EF2-4741-A846-5093BFAE42A2}"/>
                    </a:ext>
                  </a:extLst>
                </p:cNvPr>
                <p:cNvSpPr/>
                <p:nvPr/>
              </p:nvSpPr>
              <p:spPr>
                <a:xfrm>
                  <a:off x="768374" y="1126089"/>
                  <a:ext cx="9564494" cy="38625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Ví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dụ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1 (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sgk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/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trang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67)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Áp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dụng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quy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tắc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về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căn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bậc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bình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rút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gọn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  <a:p>
                  <a:pPr lvl="0" algn="just">
                    <a:lnSpc>
                      <a:spcPct val="115000"/>
                    </a:lnSpc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≥ 2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28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b) </a:t>
                  </a:r>
                </a:p>
                <a:p>
                  <a:pPr lvl="0" algn="just">
                    <a:lnSpc>
                      <a:spcPct val="115000"/>
                    </a:lnSpc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Lời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giải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lvl="0" algn="just">
                    <a:lnSpc>
                      <a:spcPct val="150000"/>
                    </a:lnSpc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(vì </a:t>
                  </a:r>
                  <a:r>
                    <a:rPr kumimoji="0" lang="en-US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– 2 ≥ 0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≥ 2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b)                                          (vì </a:t>
                  </a:r>
                  <a:r>
                    <a:rPr kumimoji="0" lang="en-US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kumimoji="0" lang="en-US" sz="28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mọi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5569CF-6EF2-4741-A846-5093BFAE42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374" y="1126089"/>
                  <a:ext cx="9564494" cy="386259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275" t="-948" b="-15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id="{092CF4AB-9F96-DD48-F582-415D0867C58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52145312"/>
                    </p:ext>
                  </p:extLst>
                </p:nvPr>
              </p:nvGraphicFramePr>
              <p:xfrm>
                <a:off x="5988429" y="2562087"/>
                <a:ext cx="635000" cy="4953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634680" imgH="495000" progId="Equation.DSMT4">
                        <p:embed/>
                      </p:oleObj>
                    </mc:Choice>
                    <mc:Fallback>
                      <p:oleObj name="Equation" r:id="rId8" imgW="634680" imgH="4950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988429" y="2562087"/>
                              <a:ext cx="635000" cy="495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92CF4AB-9F96-DD48-F582-415D0867C58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52145312"/>
                    </p:ext>
                  </p:extLst>
                </p:nvPr>
              </p:nvGraphicFramePr>
              <p:xfrm>
                <a:off x="5988429" y="2562087"/>
                <a:ext cx="635000" cy="4953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42" name="Equation" r:id="rId10" imgW="634680" imgH="495000" progId="Equation.DSMT4">
                        <p:embed/>
                      </p:oleObj>
                    </mc:Choice>
                    <mc:Fallback>
                      <p:oleObj name="Equation" r:id="rId10" imgW="634680" imgH="4950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988429" y="2562087"/>
                              <a:ext cx="635000" cy="495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3" name="Object 12">
                  <a:extLst>
                    <a:ext uri="{FF2B5EF4-FFF2-40B4-BE49-F238E27FC236}">
                      <a16:creationId xmlns:a16="http://schemas.microsoft.com/office/drawing/2014/main" id="{5650A8DB-A50A-1A89-0D06-B58775D2B49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97236570"/>
                    </p:ext>
                  </p:extLst>
                </p:nvPr>
              </p:nvGraphicFramePr>
              <p:xfrm>
                <a:off x="1266734" y="4232493"/>
                <a:ext cx="3454400" cy="7493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3454200" imgH="749160" progId="Equation.DSMT4">
                        <p:embed/>
                      </p:oleObj>
                    </mc:Choice>
                    <mc:Fallback>
                      <p:oleObj name="Equation" r:id="rId12" imgW="3454200" imgH="749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66734" y="4232493"/>
                              <a:ext cx="3454400" cy="749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3" name="Object 1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5650A8DB-A50A-1A89-0D06-B58775D2B49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97236570"/>
                    </p:ext>
                  </p:extLst>
                </p:nvPr>
              </p:nvGraphicFramePr>
              <p:xfrm>
                <a:off x="1266734" y="4232493"/>
                <a:ext cx="3454400" cy="7493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31" name="Equation" r:id="rId14" imgW="3454200" imgH="749160" progId="Equation.DSMT4">
                        <p:embed/>
                      </p:oleObj>
                    </mc:Choice>
                    <mc:Fallback>
                      <p:oleObj name="Equation" r:id="rId14" imgW="3454200" imgH="74916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66734" y="4232493"/>
                              <a:ext cx="3454400" cy="7493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493870"/>
              </p:ext>
            </p:extLst>
          </p:nvPr>
        </p:nvGraphicFramePr>
        <p:xfrm>
          <a:off x="1280886" y="2534558"/>
          <a:ext cx="106045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34680" imgH="330120" progId="Equation.DSMT4">
                  <p:embed/>
                </p:oleObj>
              </mc:Choice>
              <mc:Fallback>
                <p:oleObj name="Equation" r:id="rId16" imgW="634680" imgH="33012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886" y="2534558"/>
                        <a:ext cx="106045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746939"/>
              </p:ext>
            </p:extLst>
          </p:nvPr>
        </p:nvGraphicFramePr>
        <p:xfrm>
          <a:off x="1226458" y="3612244"/>
          <a:ext cx="106045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34680" imgH="330120" progId="Equation.DSMT4">
                  <p:embed/>
                </p:oleObj>
              </mc:Choice>
              <mc:Fallback>
                <p:oleObj name="Equation" r:id="rId16" imgW="634680" imgH="33012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6458" y="3612244"/>
                        <a:ext cx="106045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D93ECA-6FDA-49A3-9CEA-33678B0D1B24}"/>
                  </a:ext>
                </a:extLst>
              </p:cNvPr>
              <p:cNvSpPr/>
              <p:nvPr/>
            </p:nvSpPr>
            <p:spPr>
              <a:xfrm>
                <a:off x="528918" y="995103"/>
                <a:ext cx="11134164" cy="4544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thức</a:t>
                </a:r>
                <a:r>
                  <a:rPr kumimoji="0" lang="en-US" sz="3200" b="0" i="0" u="none" strike="noStrike" kern="1200" cap="none" spc="0" normalizeH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2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Bước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Dựa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rồi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D93ECA-6FDA-49A3-9CEA-33678B0D1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18" y="995103"/>
                <a:ext cx="11134164" cy="4544386"/>
              </a:xfrm>
              <a:prstGeom prst="rect">
                <a:avLst/>
              </a:prstGeom>
              <a:blipFill>
                <a:blip r:embed="rId2"/>
                <a:stretch>
                  <a:fillRect l="-1424" r="-1369" b="-2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7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ACD34F-42DA-4D32-9CC3-397BB7A47139}"/>
              </a:ext>
            </a:extLst>
          </p:cNvPr>
          <p:cNvGrpSpPr/>
          <p:nvPr/>
        </p:nvGrpSpPr>
        <p:grpSpPr>
          <a:xfrm>
            <a:off x="9034126" y="0"/>
            <a:ext cx="3157874" cy="2256926"/>
            <a:chOff x="7297270" y="1673103"/>
            <a:chExt cx="2655852" cy="23251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D02CB29-A143-4312-B2A3-9C8A52303B06}"/>
                </a:ext>
              </a:extLst>
            </p:cNvPr>
            <p:cNvSpPr/>
            <p:nvPr/>
          </p:nvSpPr>
          <p:spPr>
            <a:xfrm>
              <a:off x="7297270" y="2348753"/>
              <a:ext cx="1694699" cy="1649506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E08FBF4F-D8C2-462D-B52B-BD7CFD372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875" y="2505719"/>
              <a:ext cx="1239488" cy="1239488"/>
            </a:xfrm>
            <a:prstGeom prst="rect">
              <a:avLst/>
            </a:pr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599276BA-06A8-4F7F-8E82-9627EFCCA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58423" y="1673103"/>
              <a:ext cx="1694699" cy="1159128"/>
            </a:xfrm>
            <a:prstGeom prst="rect">
              <a:avLst/>
            </a:prstGeom>
          </p:spPr>
        </p:pic>
      </p:grpSp>
      <p:sp>
        <p:nvSpPr>
          <p:cNvPr id="11" name="Rectangl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A1AF7D-ACCB-4F58-979B-EA68DB725E54}"/>
              </a:ext>
            </a:extLst>
          </p:cNvPr>
          <p:cNvSpPr/>
          <p:nvPr/>
        </p:nvSpPr>
        <p:spPr>
          <a:xfrm>
            <a:off x="3898790" y="2565681"/>
            <a:ext cx="1686222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2B1E46-5366-4470-87B2-802C13A73892}"/>
                  </a:ext>
                </a:extLst>
              </p:cNvPr>
              <p:cNvSpPr/>
              <p:nvPr/>
            </p:nvSpPr>
            <p:spPr>
              <a:xfrm>
                <a:off x="305975" y="3194928"/>
                <a:ext cx="4758394" cy="3246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=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     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02B1E46-5366-4470-87B2-802C13A738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5" y="3194928"/>
                <a:ext cx="4758394" cy="3246530"/>
              </a:xfrm>
              <a:prstGeom prst="rect">
                <a:avLst/>
              </a:prstGeom>
              <a:blipFill>
                <a:blip r:embed="rId9"/>
                <a:stretch>
                  <a:fillRect l="-2561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3 phút gây sốc  3 Minutes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4B8B84F-B603-41EE-89C9-978B78161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90729" y="2397474"/>
            <a:ext cx="1572464" cy="884511"/>
          </a:xfrm>
          <a:prstGeom prst="rect">
            <a:avLst/>
          </a:prstGeom>
        </p:spPr>
      </p:pic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880960-4491-C1DE-D410-8FAED14DA9D8}"/>
              </a:ext>
            </a:extLst>
          </p:cNvPr>
          <p:cNvGrpSpPr/>
          <p:nvPr/>
        </p:nvGrpSpPr>
        <p:grpSpPr>
          <a:xfrm>
            <a:off x="46584" y="143773"/>
            <a:ext cx="8466057" cy="2246769"/>
            <a:chOff x="46584" y="143773"/>
            <a:chExt cx="8466057" cy="224676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6ABE0C-027C-476B-B0BE-4E45B3396081}"/>
                </a:ext>
              </a:extLst>
            </p:cNvPr>
            <p:cNvSpPr/>
            <p:nvPr/>
          </p:nvSpPr>
          <p:spPr>
            <a:xfrm>
              <a:off x="46584" y="198122"/>
              <a:ext cx="8466057" cy="2141893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9C2329-5D05-D6DE-4198-6BDFCB1E4D33}"/>
                </a:ext>
              </a:extLst>
            </p:cNvPr>
            <p:cNvGrpSpPr/>
            <p:nvPr/>
          </p:nvGrpSpPr>
          <p:grpSpPr>
            <a:xfrm>
              <a:off x="236532" y="143773"/>
              <a:ext cx="8086163" cy="2246769"/>
              <a:chOff x="236532" y="143773"/>
              <a:chExt cx="8086163" cy="224676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B7078D2-1BB6-44DA-B0E8-95E0AA381932}"/>
                  </a:ext>
                </a:extLst>
              </p:cNvPr>
              <p:cNvSpPr/>
              <p:nvPr/>
            </p:nvSpPr>
            <p:spPr>
              <a:xfrm>
                <a:off x="236532" y="143773"/>
                <a:ext cx="8086163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67)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                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-3             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5C1AF893-F9FE-9837-896A-F285B5D12B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6879091"/>
                  </p:ext>
                </p:extLst>
              </p:nvPr>
            </p:nvGraphicFramePr>
            <p:xfrm>
              <a:off x="720174" y="1762592"/>
              <a:ext cx="18161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815840" imgH="507960" progId="Equation.DSMT4">
                      <p:embed/>
                    </p:oleObj>
                  </mc:Choice>
                  <mc:Fallback>
                    <p:oleObj name="Equation" r:id="rId11" imgW="1815840" imgH="5079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20174" y="1762592"/>
                            <a:ext cx="1816100" cy="50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13EC5290-18CE-859D-4500-C5ABA957A3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6632401"/>
                  </p:ext>
                </p:extLst>
              </p:nvPr>
            </p:nvGraphicFramePr>
            <p:xfrm>
              <a:off x="5687503" y="1672726"/>
              <a:ext cx="1968500" cy="584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1968480" imgH="583920" progId="Equation.DSMT4">
                      <p:embed/>
                    </p:oleObj>
                  </mc:Choice>
                  <mc:Fallback>
                    <p:oleObj name="Equation" r:id="rId13" imgW="1968480" imgH="58392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5C1AF893-F9FE-9837-896A-F285B5D12B6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5687503" y="1672726"/>
                            <a:ext cx="1968500" cy="584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4E1974-474C-EDA5-5329-E9F32AC6BA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850986"/>
              </p:ext>
            </p:extLst>
          </p:nvPr>
        </p:nvGraphicFramePr>
        <p:xfrm>
          <a:off x="476250" y="3224213"/>
          <a:ext cx="2171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71520" imgH="558720" progId="Equation.DSMT4">
                  <p:embed/>
                </p:oleObj>
              </mc:Choice>
              <mc:Fallback>
                <p:oleObj name="Equation" r:id="rId15" imgW="21715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6250" y="3224213"/>
                        <a:ext cx="21717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3FAD54-F07B-84BF-CD06-1201E33307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82949"/>
              </p:ext>
            </p:extLst>
          </p:nvPr>
        </p:nvGraphicFramePr>
        <p:xfrm>
          <a:off x="790024" y="3850560"/>
          <a:ext cx="1676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76160" imgH="685800" progId="Equation.DSMT4">
                  <p:embed/>
                </p:oleObj>
              </mc:Choice>
              <mc:Fallback>
                <p:oleObj name="Equation" r:id="rId17" imgW="16761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90024" y="3850560"/>
                        <a:ext cx="1676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60828F-E315-2379-E82E-3E3C5F7C0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513026"/>
              </p:ext>
            </p:extLst>
          </p:nvPr>
        </p:nvGraphicFramePr>
        <p:xfrm>
          <a:off x="6163140" y="3257842"/>
          <a:ext cx="23495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349360" imgH="583920" progId="Equation.DSMT4">
                  <p:embed/>
                </p:oleObj>
              </mc:Choice>
              <mc:Fallback>
                <p:oleObj name="Equation" r:id="rId19" imgW="23493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163140" y="3257842"/>
                        <a:ext cx="23495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E04DB6-0D7B-A38C-0910-88C19FC95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604542"/>
              </p:ext>
            </p:extLst>
          </p:nvPr>
        </p:nvGraphicFramePr>
        <p:xfrm>
          <a:off x="6519295" y="3947069"/>
          <a:ext cx="1803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803240" imgH="812520" progId="Equation.DSMT4">
                  <p:embed/>
                </p:oleObj>
              </mc:Choice>
              <mc:Fallback>
                <p:oleObj name="Equation" r:id="rId21" imgW="1803240" imgH="81252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F760828F-E315-2379-E82E-3E3C5F7C08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519295" y="3947069"/>
                        <a:ext cx="18034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53023A-793A-3264-C84E-C768C6BF2F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976110"/>
              </p:ext>
            </p:extLst>
          </p:nvPr>
        </p:nvGraphicFramePr>
        <p:xfrm>
          <a:off x="6519295" y="4880474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18960" imgH="609480" progId="Equation.DSMT4">
                  <p:embed/>
                </p:oleObj>
              </mc:Choice>
              <mc:Fallback>
                <p:oleObj name="Equation" r:id="rId23" imgW="1218960" imgH="609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98E04DB6-0D7B-A38C-0910-88C19FC95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519295" y="4880474"/>
                        <a:ext cx="1219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AA851ED-76F1-AEC0-6CE8-3E5BEFC504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555169"/>
              </p:ext>
            </p:extLst>
          </p:nvPr>
        </p:nvGraphicFramePr>
        <p:xfrm>
          <a:off x="6551103" y="5590262"/>
          <a:ext cx="1104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104840" imgH="482400" progId="Equation.DSMT4">
                  <p:embed/>
                </p:oleObj>
              </mc:Choice>
              <mc:Fallback>
                <p:oleObj name="Equation" r:id="rId25" imgW="1104840" imgH="4824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253023A-793A-3264-C84E-C768C6BF2F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551103" y="5590262"/>
                        <a:ext cx="1104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09811D9F-8836-68C4-B992-F9702F98D78D}"/>
              </a:ext>
            </a:extLst>
          </p:cNvPr>
          <p:cNvGrpSpPr/>
          <p:nvPr/>
        </p:nvGrpSpPr>
        <p:grpSpPr>
          <a:xfrm>
            <a:off x="5887452" y="5998671"/>
            <a:ext cx="5623119" cy="738664"/>
            <a:chOff x="5887452" y="6001191"/>
            <a:chExt cx="5623119" cy="738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39AC3-A56A-4A50-8F2C-EA71584AC31B}"/>
                    </a:ext>
                  </a:extLst>
                </p:cNvPr>
                <p:cNvSpPr txBox="1"/>
                <p:nvPr/>
              </p:nvSpPr>
              <p:spPr>
                <a:xfrm>
                  <a:off x="5887452" y="6001191"/>
                  <a:ext cx="5623119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vì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 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mọi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kumimoji="0" lang="en-US" sz="2800" b="0" i="1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).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FA39AC3-A56A-4A50-8F2C-EA71584AC3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7452" y="6001191"/>
                  <a:ext cx="5623119" cy="738664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 l="-651" b="-123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Object 24">
                  <a:extLst>
                    <a:ext uri="{FF2B5EF4-FFF2-40B4-BE49-F238E27FC236}">
                      <a16:creationId xmlns:a16="http://schemas.microsoft.com/office/drawing/2014/main" id="{03D79B02-C391-0435-6778-F03FFEF9101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45865889"/>
                    </p:ext>
                  </p:extLst>
                </p:nvPr>
              </p:nvGraphicFramePr>
              <p:xfrm>
                <a:off x="6575501" y="6124068"/>
                <a:ext cx="1358900" cy="482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8" imgW="1358640" imgH="482400" progId="Equation.DSMT4">
                        <p:embed/>
                      </p:oleObj>
                    </mc:Choice>
                    <mc:Fallback>
                      <p:oleObj name="Equation" r:id="rId28" imgW="1358640" imgH="4824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575501" y="6124068"/>
                              <a:ext cx="1358900" cy="482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Object 24">
                  <a:extLst>
                    <a:ext uri="{FF2B5EF4-FFF2-40B4-BE49-F238E27FC236}">
                      <a16:creationId xmlns:a16="http://schemas.microsoft.com/office/drawing/2014/main" id="{03D79B02-C391-0435-6778-F03FFEF9101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45865889"/>
                    </p:ext>
                  </p:extLst>
                </p:nvPr>
              </p:nvGraphicFramePr>
              <p:xfrm>
                <a:off x="6575501" y="6124068"/>
                <a:ext cx="1358900" cy="482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30" imgW="1358640" imgH="482400" progId="Equation.DSMT4">
                        <p:embed/>
                      </p:oleObj>
                    </mc:Choice>
                    <mc:Fallback>
                      <p:oleObj name="Equation" r:id="rId30" imgW="1358640" imgH="4824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575501" y="6124068"/>
                              <a:ext cx="1358900" cy="482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0C768D40-5E0F-19AB-E9A4-A194E89682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190244"/>
              </p:ext>
            </p:extLst>
          </p:nvPr>
        </p:nvGraphicFramePr>
        <p:xfrm>
          <a:off x="9791407" y="6261145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304560" imgH="304560" progId="Equation.DSMT4">
                  <p:embed/>
                </p:oleObj>
              </mc:Choice>
              <mc:Fallback>
                <p:oleObj name="Equation" r:id="rId32" imgW="3045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791407" y="6261145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04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4888B4-EFF7-443B-BD12-FE2B8D195587}"/>
              </a:ext>
            </a:extLst>
          </p:cNvPr>
          <p:cNvSpPr/>
          <p:nvPr/>
        </p:nvSpPr>
        <p:spPr>
          <a:xfrm>
            <a:off x="282649" y="188320"/>
            <a:ext cx="7951151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CĂN THỨC BẬC HAI CỦA MỘT TÍCH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6A7E11-64A4-4E61-AD36-BB443B9B7113}"/>
                  </a:ext>
                </a:extLst>
              </p:cNvPr>
              <p:cNvSpPr/>
              <p:nvPr/>
            </p:nvSpPr>
            <p:spPr>
              <a:xfrm>
                <a:off x="314729" y="953509"/>
                <a:ext cx="8283388" cy="1681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68):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6A7E11-64A4-4E61-AD36-BB443B9B7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9" y="953509"/>
                <a:ext cx="8283388" cy="1681614"/>
              </a:xfrm>
              <a:prstGeom prst="rect">
                <a:avLst/>
              </a:prstGeom>
              <a:blipFill>
                <a:blip r:embed="rId2"/>
                <a:stretch>
                  <a:fillRect l="-1546" t="-2174" b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8CFC0F-FCF2-4AA2-B249-7B326F9FFBF0}"/>
              </a:ext>
            </a:extLst>
          </p:cNvPr>
          <p:cNvSpPr txBox="1"/>
          <p:nvPr/>
        </p:nvSpPr>
        <p:spPr>
          <a:xfrm>
            <a:off x="1828800" y="2635632"/>
            <a:ext cx="231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9463245-1C61-4715-98F9-E5B2E855A57B}"/>
                  </a:ext>
                </a:extLst>
              </p:cNvPr>
              <p:cNvSpPr/>
              <p:nvPr/>
            </p:nvSpPr>
            <p:spPr>
              <a:xfrm>
                <a:off x="314728" y="3384109"/>
                <a:ext cx="8283387" cy="1186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</m:oMath>
                </a14:m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9463245-1C61-4715-98F9-E5B2E855A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8" y="3384109"/>
                <a:ext cx="8283387" cy="1186094"/>
              </a:xfrm>
              <a:prstGeom prst="rect">
                <a:avLst/>
              </a:prstGeom>
              <a:blipFill>
                <a:blip r:embed="rId3"/>
                <a:stretch>
                  <a:fillRect l="-154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59E065-7646-4306-A65F-D9E4C37B3483}"/>
              </a:ext>
            </a:extLst>
          </p:cNvPr>
          <p:cNvGrpSpPr/>
          <p:nvPr/>
        </p:nvGrpSpPr>
        <p:grpSpPr>
          <a:xfrm>
            <a:off x="9528254" y="0"/>
            <a:ext cx="2663746" cy="3362195"/>
            <a:chOff x="9528254" y="1216308"/>
            <a:chExt cx="2663746" cy="33621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050974-0EB1-4F81-9E4F-B5E6B17A4E0B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291E7324-6505-4D3B-B97F-6D9B42A27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12" name="Picture 11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7EBB195A-E4C6-4D20-92C1-68D9387B1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grpSp>
        <p:nvGrpSpPr>
          <p:cNvPr id="13" name="Group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B7B9D-9859-4936-B628-93528DEAAC3D}"/>
              </a:ext>
            </a:extLst>
          </p:cNvPr>
          <p:cNvGrpSpPr/>
          <p:nvPr/>
        </p:nvGrpSpPr>
        <p:grpSpPr>
          <a:xfrm>
            <a:off x="332657" y="4701009"/>
            <a:ext cx="11790259" cy="1705506"/>
            <a:chOff x="4178105" y="2408067"/>
            <a:chExt cx="7847773" cy="30994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C5F509F4-141A-4D47-B031-68415404BED8}"/>
                </a:ext>
              </a:extLst>
            </p:cNvPr>
            <p:cNvSpPr/>
            <p:nvPr/>
          </p:nvSpPr>
          <p:spPr>
            <a:xfrm>
              <a:off x="4178105" y="2408067"/>
              <a:ext cx="7847773" cy="3099439"/>
            </a:xfrm>
            <a:prstGeom prst="cloud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D97E16-D21E-440A-99C5-0F4173EDD0AC}"/>
                </a:ext>
              </a:extLst>
            </p:cNvPr>
            <p:cNvSpPr/>
            <p:nvPr/>
          </p:nvSpPr>
          <p:spPr>
            <a:xfrm>
              <a:off x="5145015" y="2674162"/>
              <a:ext cx="5686164" cy="25169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Quy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bậc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giống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bậc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rút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ra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quy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bậc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9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C6F835-655C-4826-965E-D9788FF90A4B}"/>
              </a:ext>
            </a:extLst>
          </p:cNvPr>
          <p:cNvSpPr/>
          <p:nvPr/>
        </p:nvSpPr>
        <p:spPr>
          <a:xfrm>
            <a:off x="-27059" y="188320"/>
            <a:ext cx="795115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CĂN THỨC BẬC HAI CỦA MỘT TÍCH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E5FC3-2822-4F1D-84BA-CA501DD0AE70}"/>
              </a:ext>
            </a:extLst>
          </p:cNvPr>
          <p:cNvSpPr/>
          <p:nvPr/>
        </p:nvSpPr>
        <p:spPr>
          <a:xfrm>
            <a:off x="2687538" y="1490163"/>
            <a:ext cx="7807772" cy="60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6" name="Group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147B73-7618-4575-835F-511DAA843BC2}"/>
              </a:ext>
            </a:extLst>
          </p:cNvPr>
          <p:cNvGrpSpPr/>
          <p:nvPr/>
        </p:nvGrpSpPr>
        <p:grpSpPr>
          <a:xfrm>
            <a:off x="1893334" y="1500735"/>
            <a:ext cx="7807773" cy="1137298"/>
            <a:chOff x="1893334" y="1500735"/>
            <a:chExt cx="7807773" cy="113729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740DF39-EAFE-4543-87FA-0E3C93C92E6C}"/>
                </a:ext>
              </a:extLst>
            </p:cNvPr>
            <p:cNvSpPr/>
            <p:nvPr/>
          </p:nvSpPr>
          <p:spPr>
            <a:xfrm>
              <a:off x="1893334" y="1500735"/>
              <a:ext cx="7807773" cy="113729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DB5A04-CD2D-41D8-82FD-8BE3C645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4154" y="1522332"/>
              <a:ext cx="699116" cy="7469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6F3A1D4-A07E-4BB7-98D8-CE447D540347}"/>
                    </a:ext>
                  </a:extLst>
                </p:cNvPr>
                <p:cNvSpPr/>
                <p:nvPr/>
              </p:nvSpPr>
              <p:spPr>
                <a:xfrm>
                  <a:off x="3063532" y="1567660"/>
                  <a:ext cx="6096000" cy="106946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1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kumimoji="0" lang="en-US" sz="2800" b="0" i="1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kumimoji="0" 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không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âm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ad>
                          <m:radPr>
                            <m:degHide m:val="on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oMath>
                    </m:oMathPara>
                  </a14:m>
                  <a:endPara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6F3A1D4-A07E-4BB7-98D8-CE447D5403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3532" y="1567660"/>
                  <a:ext cx="6096000" cy="1069460"/>
                </a:xfrm>
                <a:prstGeom prst="rect">
                  <a:avLst/>
                </a:prstGeom>
                <a:blipFill>
                  <a:blip r:embed="rId4"/>
                  <a:stretch>
                    <a:fillRect l="-2100" t="-34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53BE48-0144-4FC0-B960-5948260535EE}"/>
                  </a:ext>
                </a:extLst>
              </p:cNvPr>
              <p:cNvSpPr/>
              <p:nvPr/>
            </p:nvSpPr>
            <p:spPr>
              <a:xfrm>
                <a:off x="314729" y="2830460"/>
                <a:ext cx="11142165" cy="3203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68)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d>
                      <m:dPr>
                        <m:begChr m:val="|"/>
                        <m:endChr m:val="|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053BE48-0144-4FC0-B960-594826053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9" y="2830460"/>
                <a:ext cx="11142165" cy="3203056"/>
              </a:xfrm>
              <a:prstGeom prst="rect">
                <a:avLst/>
              </a:prstGeom>
              <a:blipFill>
                <a:blip r:embed="rId5"/>
                <a:stretch>
                  <a:fillRect l="-1149" t="-1141" b="-4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CCFB5F-0D2B-4DB0-B8AF-D991D5BC7364}"/>
              </a:ext>
            </a:extLst>
          </p:cNvPr>
          <p:cNvSpPr/>
          <p:nvPr/>
        </p:nvSpPr>
        <p:spPr>
          <a:xfrm>
            <a:off x="413390" y="2199853"/>
            <a:ext cx="2761129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 HIỂU</a:t>
            </a:r>
          </a:p>
        </p:txBody>
      </p:sp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5EC67D-917E-4D2C-A1B9-83A605444FD9}"/>
              </a:ext>
            </a:extLst>
          </p:cNvPr>
          <p:cNvGrpSpPr/>
          <p:nvPr/>
        </p:nvGrpSpPr>
        <p:grpSpPr>
          <a:xfrm>
            <a:off x="9782558" y="0"/>
            <a:ext cx="2409441" cy="2704957"/>
            <a:chOff x="9528254" y="1216308"/>
            <a:chExt cx="2663746" cy="33621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B5D2038-B599-4695-A9AC-F1EC93A3A8B5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F13174CF-B089-4BB4-A9D8-2A599BD9E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15" name="Picture 14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3170B928-61E5-4B83-9004-35598D6D4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sp>
        <p:nvSpPr>
          <p:cNvPr id="17" name="Thought Bubble: Cloud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9FEB3D-D649-44BF-8247-786B1FA4566F}"/>
              </a:ext>
            </a:extLst>
          </p:cNvPr>
          <p:cNvSpPr/>
          <p:nvPr/>
        </p:nvSpPr>
        <p:spPr>
          <a:xfrm>
            <a:off x="4749273" y="4258489"/>
            <a:ext cx="7388939" cy="98109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12409 -0.098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474B89-B9BC-48F7-AE2A-0AF89BBC423B}"/>
              </a:ext>
            </a:extLst>
          </p:cNvPr>
          <p:cNvGrpSpPr/>
          <p:nvPr/>
        </p:nvGrpSpPr>
        <p:grpSpPr>
          <a:xfrm>
            <a:off x="9782558" y="0"/>
            <a:ext cx="2409441" cy="2704957"/>
            <a:chOff x="9528254" y="1216308"/>
            <a:chExt cx="2663746" cy="33621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EC234D7-C730-4544-B942-25C0D63AC26C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6BC45CD-765F-4B81-A323-7E1AAA62B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5" name="Picture 4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A5095D0D-6043-41BE-B69E-E14D4056A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4E8B096-5E85-4385-A775-9B7109DE1CF8}"/>
                  </a:ext>
                </a:extLst>
              </p:cNvPr>
              <p:cNvSpPr/>
              <p:nvPr/>
            </p:nvSpPr>
            <p:spPr>
              <a:xfrm>
                <a:off x="336653" y="2868650"/>
                <a:ext cx="5407493" cy="3847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:r>
                  <a:rPr lang="en-US" sz="2800" u="sng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giải:</a:t>
                </a:r>
                <a:endParaRPr lang="en-US" sz="2800" u="sng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= 3</a:t>
                </a:r>
                <a:r>
                  <a:rPr kumimoji="0" lang="en-US" sz="2800" b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 |</a:t>
                </a:r>
                <a:r>
                  <a:rPr kumimoji="0" lang="en-US" sz="2800" b="0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u="none" strike="noStrike" kern="1200" cap="none" spc="0" normalizeH="0" baseline="3000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800" b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kumimoji="0" lang="en-US" sz="2800" b="0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u="none" strike="noStrike" kern="1200" cap="none" spc="0" normalizeH="0" baseline="3000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sz="2800" b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aseline="30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+mn-cs"/>
                      </a:rPr>
                      <m:t>≥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mọi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ℝ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4E8B096-5E85-4385-A775-9B7109DE1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53" y="2868650"/>
                <a:ext cx="5407493" cy="3847464"/>
              </a:xfrm>
              <a:prstGeom prst="rect">
                <a:avLst/>
              </a:prstGeom>
              <a:blipFill>
                <a:blip r:embed="rId6"/>
                <a:stretch>
                  <a:fillRect l="-2255" b="-2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D1E7D5-0512-4298-83E2-6006526ACA79}"/>
                  </a:ext>
                </a:extLst>
              </p:cNvPr>
              <p:cNvSpPr txBox="1"/>
              <p:nvPr/>
            </p:nvSpPr>
            <p:spPr>
              <a:xfrm>
                <a:off x="8414535" y="5695389"/>
                <a:ext cx="4089400" cy="660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9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sz="2800" b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sz="2800" b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&gt; 0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D1E7D5-0512-4298-83E2-6006526AC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535" y="5695389"/>
                <a:ext cx="4089400" cy="660630"/>
              </a:xfrm>
              <a:prstGeom prst="rect">
                <a:avLst/>
              </a:prstGeom>
              <a:blipFill>
                <a:blip r:embed="rId7"/>
                <a:stretch>
                  <a:fillRect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A0E757-4CDE-2E0D-7E41-EA6B36D87635}"/>
              </a:ext>
            </a:extLst>
          </p:cNvPr>
          <p:cNvGrpSpPr/>
          <p:nvPr/>
        </p:nvGrpSpPr>
        <p:grpSpPr>
          <a:xfrm>
            <a:off x="430306" y="322734"/>
            <a:ext cx="9048263" cy="2082493"/>
            <a:chOff x="430306" y="322734"/>
            <a:chExt cx="9048263" cy="20824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EB30C5-5284-4016-B304-388E92D5DF1D}"/>
                </a:ext>
              </a:extLst>
            </p:cNvPr>
            <p:cNvGrpSpPr/>
            <p:nvPr/>
          </p:nvGrpSpPr>
          <p:grpSpPr>
            <a:xfrm>
              <a:off x="430306" y="322734"/>
              <a:ext cx="9048263" cy="2082493"/>
              <a:chOff x="430306" y="502024"/>
              <a:chExt cx="9048263" cy="2082493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1AFE2A5-AB2F-4AF5-8666-869B681F7506}"/>
                  </a:ext>
                </a:extLst>
              </p:cNvPr>
              <p:cNvSpPr/>
              <p:nvPr/>
            </p:nvSpPr>
            <p:spPr>
              <a:xfrm>
                <a:off x="430306" y="502024"/>
                <a:ext cx="9048263" cy="2082493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6B0E67C-19E3-4F21-A4E5-2F7F85BA0BFD}"/>
                  </a:ext>
                </a:extLst>
              </p:cNvPr>
              <p:cNvSpPr/>
              <p:nvPr/>
            </p:nvSpPr>
            <p:spPr>
              <a:xfrm>
                <a:off x="803778" y="502024"/>
                <a:ext cx="8301318" cy="2034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68):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                                b)     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kumimoji="0" lang="en-US" sz="2800" b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 0.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4B63DB03-C8A6-6F7D-4020-91BD4BCBFB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2154949"/>
                </p:ext>
              </p:extLst>
            </p:nvPr>
          </p:nvGraphicFramePr>
          <p:xfrm>
            <a:off x="1283346" y="1784124"/>
            <a:ext cx="8128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812520" imgH="507960" progId="Equation.DSMT4">
                    <p:embed/>
                  </p:oleObj>
                </mc:Choice>
                <mc:Fallback>
                  <p:oleObj name="Equation" r:id="rId8" imgW="81252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83346" y="1784124"/>
                          <a:ext cx="8128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EFB56A0E-AE7D-FE62-DDAB-6168415909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6025548"/>
                </p:ext>
              </p:extLst>
            </p:nvPr>
          </p:nvGraphicFramePr>
          <p:xfrm>
            <a:off x="4662536" y="1764320"/>
            <a:ext cx="18288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828800" imgH="558720" progId="Equation.DSMT4">
                    <p:embed/>
                  </p:oleObj>
                </mc:Choice>
                <mc:Fallback>
                  <p:oleObj name="Equation" r:id="rId10" imgW="182880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662536" y="1764320"/>
                          <a:ext cx="18288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C17A5F-2E53-5160-DE79-1D80AD308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453638"/>
              </p:ext>
            </p:extLst>
          </p:nvPr>
        </p:nvGraphicFramePr>
        <p:xfrm>
          <a:off x="342900" y="3470275"/>
          <a:ext cx="2768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68400" imgH="558720" progId="Equation.DSMT4">
                  <p:embed/>
                </p:oleObj>
              </mc:Choice>
              <mc:Fallback>
                <p:oleObj name="Equation" r:id="rId12" imgW="27684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2900" y="3470275"/>
                        <a:ext cx="2768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248EB5-45AB-852B-74CA-2606AD03BF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249781"/>
              </p:ext>
            </p:extLst>
          </p:nvPr>
        </p:nvGraphicFramePr>
        <p:xfrm>
          <a:off x="1551423" y="4028595"/>
          <a:ext cx="1714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14320" imgH="812520" progId="Equation.DSMT4">
                  <p:embed/>
                </p:oleObj>
              </mc:Choice>
              <mc:Fallback>
                <p:oleObj name="Equation" r:id="rId14" imgW="1714320" imgH="81252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6C17A5F-2E53-5160-DE79-1D80AD3088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51423" y="4028595"/>
                        <a:ext cx="17145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A80765-9EF3-343D-E285-82C0C6827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3682"/>
              </p:ext>
            </p:extLst>
          </p:nvPr>
        </p:nvGraphicFramePr>
        <p:xfrm>
          <a:off x="6257925" y="3430026"/>
          <a:ext cx="4089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089240" imgH="583920" progId="Equation.DSMT4">
                  <p:embed/>
                </p:oleObj>
              </mc:Choice>
              <mc:Fallback>
                <p:oleObj name="Equation" r:id="rId16" imgW="408924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257925" y="3430026"/>
                        <a:ext cx="40894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A4C48E-F0D1-DC96-B0D4-FCC1216A3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055109"/>
              </p:ext>
            </p:extLst>
          </p:nvPr>
        </p:nvGraphicFramePr>
        <p:xfrm>
          <a:off x="8537575" y="4284382"/>
          <a:ext cx="1244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44520" imgH="507960" progId="Equation.DSMT4">
                  <p:embed/>
                </p:oleObj>
              </mc:Choice>
              <mc:Fallback>
                <p:oleObj name="Equation" r:id="rId18" imgW="12445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537575" y="4284382"/>
                        <a:ext cx="12446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97DCF9-844C-BD87-2362-B3D5A17DD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944859"/>
              </p:ext>
            </p:extLst>
          </p:nvPr>
        </p:nvGraphicFramePr>
        <p:xfrm>
          <a:off x="8537575" y="5009010"/>
          <a:ext cx="17145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14320" imgH="558720" progId="Equation.DSMT4">
                  <p:embed/>
                </p:oleObj>
              </mc:Choice>
              <mc:Fallback>
                <p:oleObj name="Equation" r:id="rId20" imgW="1714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537575" y="5009010"/>
                        <a:ext cx="17145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2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441039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9B44FF-DBBC-43E0-9A63-C9DECB1F8997}"/>
              </a:ext>
            </a:extLst>
          </p:cNvPr>
          <p:cNvSpPr txBox="1">
            <a:spLocks/>
          </p:cNvSpPr>
          <p:nvPr/>
        </p:nvSpPr>
        <p:spPr>
          <a:xfrm>
            <a:off x="0" y="486339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MỘT SỐ PHÉP BIẾN ĐỔI CĂN THỨC BẬC HAI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3A3D97-B89B-4026-83A1-CC4645B26C13}"/>
              </a:ext>
            </a:extLst>
          </p:cNvPr>
          <p:cNvSpPr/>
          <p:nvPr/>
        </p:nvSpPr>
        <p:spPr>
          <a:xfrm>
            <a:off x="2922490" y="268946"/>
            <a:ext cx="6203576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 NHÓM</a:t>
            </a:r>
          </a:p>
        </p:txBody>
      </p:sp>
      <p:pic>
        <p:nvPicPr>
          <p:cNvPr id="7" name="8'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4733D49-B098-4CE7-AA52-17849411E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1033" y="1147033"/>
            <a:ext cx="1344706" cy="1057835"/>
          </a:xfrm>
          <a:prstGeom prst="hexagon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6F9CF7D-E7D4-4D3E-935B-9F86EACA796B}"/>
                  </a:ext>
                </a:extLst>
              </p:cNvPr>
              <p:cNvSpPr/>
              <p:nvPr/>
            </p:nvSpPr>
            <p:spPr>
              <a:xfrm>
                <a:off x="537881" y="907904"/>
                <a:ext cx="7817224" cy="2276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indent="45720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	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b="0" i="1" baseline="30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6F9CF7D-E7D4-4D3E-935B-9F86EACA7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1" y="907904"/>
                <a:ext cx="7817224" cy="2276842"/>
              </a:xfrm>
              <a:prstGeom prst="rect">
                <a:avLst/>
              </a:prstGeom>
              <a:blipFill>
                <a:blip r:embed="rId7"/>
                <a:stretch>
                  <a:fillRect l="-1559" t="-1877" b="-6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DEB971E-37EF-4CAD-9224-D77E36A2A1C6}"/>
                  </a:ext>
                </a:extLst>
              </p:cNvPr>
              <p:cNvSpPr/>
              <p:nvPr/>
            </p:nvSpPr>
            <p:spPr>
              <a:xfrm>
                <a:off x="235942" y="2994735"/>
                <a:ext cx="3888757" cy="29553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kumimoji="0" lang="en-US" sz="28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u="sng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:r>
                  <a:rPr kumimoji="0" lang="en-US" sz="2800" b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</m:oMath>
                </a14:m>
                <a:endParaRPr kumimoji="0" lang="en-US" sz="2800" b="0" i="1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(vì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2 &lt; 0</a:t>
                </a: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2)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DEB971E-37EF-4CAD-9224-D77E36A2A1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42" y="2994735"/>
                <a:ext cx="3888757" cy="2955361"/>
              </a:xfrm>
              <a:prstGeom prst="rect">
                <a:avLst/>
              </a:prstGeom>
              <a:blipFill>
                <a:blip r:embed="rId8"/>
                <a:stretch>
                  <a:fillRect l="-3292" b="-4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8684F9B-1E2D-496C-A6C1-282D3918512D}"/>
                  </a:ext>
                </a:extLst>
              </p:cNvPr>
              <p:cNvSpPr/>
              <p:nvPr/>
            </p:nvSpPr>
            <p:spPr>
              <a:xfrm>
                <a:off x="4293363" y="3673255"/>
                <a:ext cx="2538067" cy="1943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b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+ 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baseline="300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8684F9B-1E2D-496C-A6C1-282D39185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363" y="3673255"/>
                <a:ext cx="2538067" cy="1943161"/>
              </a:xfrm>
              <a:prstGeom prst="rect">
                <a:avLst/>
              </a:prstGeom>
              <a:blipFill>
                <a:blip r:embed="rId9"/>
                <a:stretch>
                  <a:fillRect l="-4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24B760A-99C6-4041-8C93-4411D168E7FE}"/>
                  </a:ext>
                </a:extLst>
              </p:cNvPr>
              <p:cNvSpPr/>
              <p:nvPr/>
            </p:nvSpPr>
            <p:spPr>
              <a:xfrm>
                <a:off x="7547009" y="3572433"/>
                <a:ext cx="4644992" cy="336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i="1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i="1" baseline="30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36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. 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b="0" i="1" baseline="30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.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/>
                          <a:ea typeface="Times New Roman" panose="02020603050405020304" pitchFamily="18" charset="0"/>
                          <a:cs typeface="+mn-cs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i="1" baseline="30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1" baseline="30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24B760A-99C6-4041-8C93-4411D168E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009" y="3572433"/>
                <a:ext cx="4644992" cy="3368936"/>
              </a:xfrm>
              <a:prstGeom prst="rect">
                <a:avLst/>
              </a:prstGeom>
              <a:blipFill>
                <a:blip r:embed="rId10"/>
                <a:stretch>
                  <a:fillRect l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10B3BC-83E5-C25E-CF77-D2D4B1D7C3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726504"/>
              </p:ext>
            </p:extLst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336960" progId="Equation.DSMT4">
                  <p:embed/>
                </p:oleObj>
              </mc:Choice>
              <mc:Fallback>
                <p:oleObj name="Equation" r:id="rId11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99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9B44FF-DBBC-43E0-9A63-C9DECB1F8997}"/>
              </a:ext>
            </a:extLst>
          </p:cNvPr>
          <p:cNvSpPr txBox="1">
            <a:spLocks/>
          </p:cNvSpPr>
          <p:nvPr/>
        </p:nvSpPr>
        <p:spPr>
          <a:xfrm>
            <a:off x="0" y="486339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 MỘT SỐ PHÉP BIẾN ĐỔI CĂN THỨC BẬC HAI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SGK, SBT,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SINH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- SGK, SBT,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4B1D35-5C77-45D7-B21D-311FBD9F1FA8}"/>
              </a:ext>
            </a:extLst>
          </p:cNvPr>
          <p:cNvGrpSpPr/>
          <p:nvPr/>
        </p:nvGrpSpPr>
        <p:grpSpPr>
          <a:xfrm>
            <a:off x="9782558" y="0"/>
            <a:ext cx="2409441" cy="2704957"/>
            <a:chOff x="9528254" y="1216308"/>
            <a:chExt cx="2663746" cy="33621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B70CEC4-D93E-4907-B39B-35BDE1C0BEEF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DC3DD04-0E53-49C0-8D4F-13E8BFCDB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5" name="Picture 4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991451BE-651A-4E92-BE3A-CA40125B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sp>
        <p:nvSpPr>
          <p:cNvPr id="9" name="Rectangl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4BDB53-64E9-431E-A290-BF25E048E28A}"/>
              </a:ext>
            </a:extLst>
          </p:cNvPr>
          <p:cNvSpPr/>
          <p:nvPr/>
        </p:nvSpPr>
        <p:spPr>
          <a:xfrm>
            <a:off x="393465" y="1372699"/>
            <a:ext cx="3288237" cy="209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2800" u="sng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en-US" sz="2800" u="sng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C2A15C-800F-2165-4F3E-90A4FB45A5D8}"/>
              </a:ext>
            </a:extLst>
          </p:cNvPr>
          <p:cNvGrpSpPr/>
          <p:nvPr/>
        </p:nvGrpSpPr>
        <p:grpSpPr>
          <a:xfrm>
            <a:off x="3548846" y="4785122"/>
            <a:ext cx="4616586" cy="1041400"/>
            <a:chOff x="3548846" y="4785122"/>
            <a:chExt cx="4616586" cy="10414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45DEB0-5729-48F2-8668-A33CC53F2E51}"/>
                </a:ext>
              </a:extLst>
            </p:cNvPr>
            <p:cNvSpPr/>
            <p:nvPr/>
          </p:nvSpPr>
          <p:spPr>
            <a:xfrm>
              <a:off x="3548846" y="4937202"/>
              <a:ext cx="4616586" cy="548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6144608D-E126-8725-7145-6CAA567B2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9081309"/>
                </p:ext>
              </p:extLst>
            </p:nvPr>
          </p:nvGraphicFramePr>
          <p:xfrm>
            <a:off x="4462786" y="4785122"/>
            <a:ext cx="1905000" cy="104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04760" imgH="1041120" progId="Equation.DSMT4">
                    <p:embed/>
                  </p:oleObj>
                </mc:Choice>
                <mc:Fallback>
                  <p:oleObj name="Equation" r:id="rId6" imgW="1904760" imgH="10411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62786" y="4785122"/>
                          <a:ext cx="1905000" cy="1041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6" name="Object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85B6AC-61AA-BD0C-216E-4D41F061B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102666"/>
              </p:ext>
            </p:extLst>
          </p:nvPr>
        </p:nvGraphicFramePr>
        <p:xfrm>
          <a:off x="6063916" y="3658401"/>
          <a:ext cx="23241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23800" imgH="1041120" progId="Equation.DSMT4">
                  <p:embed/>
                </p:oleObj>
              </mc:Choice>
              <mc:Fallback>
                <p:oleObj name="Equation" r:id="rId8" imgW="232380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63916" y="3658401"/>
                        <a:ext cx="23241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CCEE22-4848-9DE7-071D-910D22F889FC}"/>
              </a:ext>
            </a:extLst>
          </p:cNvPr>
          <p:cNvGrpSpPr/>
          <p:nvPr/>
        </p:nvGrpSpPr>
        <p:grpSpPr>
          <a:xfrm>
            <a:off x="283840" y="93663"/>
            <a:ext cx="9390135" cy="1104900"/>
            <a:chOff x="283840" y="93663"/>
            <a:chExt cx="9390135" cy="11049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8FA1B5-20F3-40BC-A4A8-FE435A048689}"/>
                </a:ext>
              </a:extLst>
            </p:cNvPr>
            <p:cNvSpPr/>
            <p:nvPr/>
          </p:nvSpPr>
          <p:spPr>
            <a:xfrm>
              <a:off x="283840" y="400960"/>
              <a:ext cx="939013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Hãy biến đổi công thức                    để tính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V</a:t>
              </a:r>
              <a:r>
                <a:rPr kumimoji="0" lang="en-US" sz="2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theo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p</a:t>
              </a:r>
              <a:r>
                <a:rPr kumimoji="0" lang="en-US" sz="2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800" b="0" i="1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p</a:t>
              </a:r>
              <a:r>
                <a:rPr kumimoji="0" lang="en-US" sz="2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và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V</a:t>
              </a:r>
              <a:r>
                <a:rPr kumimoji="0" lang="en-US" sz="2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8A654946-F2A2-4DCF-B437-7FBF9D794B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0759029"/>
                </p:ext>
              </p:extLst>
            </p:nvPr>
          </p:nvGraphicFramePr>
          <p:xfrm>
            <a:off x="3848100" y="93663"/>
            <a:ext cx="1638300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638000" imgH="1104840" progId="Equation.DSMT4">
                    <p:embed/>
                  </p:oleObj>
                </mc:Choice>
                <mc:Fallback>
                  <p:oleObj name="Equation" r:id="rId10" imgW="1638000" imgH="1104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848100" y="93663"/>
                          <a:ext cx="1638300" cy="1104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40C6CF-4120-966C-C2AD-89A94CD62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458189"/>
              </p:ext>
            </p:extLst>
          </p:nvPr>
        </p:nvGraphicFramePr>
        <p:xfrm>
          <a:off x="1649413" y="2152650"/>
          <a:ext cx="16383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38000" imgH="1104840" progId="Equation.DSMT4">
                  <p:embed/>
                </p:oleObj>
              </mc:Choice>
              <mc:Fallback>
                <p:oleObj name="Equation" r:id="rId12" imgW="1638000" imgH="1104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49413" y="2152650"/>
                        <a:ext cx="16383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30E4F6-C7BB-7282-8E10-C23296695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895063"/>
              </p:ext>
            </p:extLst>
          </p:nvPr>
        </p:nvGraphicFramePr>
        <p:xfrm>
          <a:off x="3418974" y="2138151"/>
          <a:ext cx="26289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628720" imgH="1206360" progId="Equation.DSMT4">
                  <p:embed/>
                </p:oleObj>
              </mc:Choice>
              <mc:Fallback>
                <p:oleObj name="Equation" r:id="rId14" imgW="2628720" imgH="1206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18974" y="2138151"/>
                        <a:ext cx="26289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AE4041-77FF-BA0B-4F74-4E60EF8584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866704"/>
              </p:ext>
            </p:extLst>
          </p:nvPr>
        </p:nvGraphicFramePr>
        <p:xfrm>
          <a:off x="6331657" y="2260719"/>
          <a:ext cx="19685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68480" imgH="1041120" progId="Equation.DSMT4">
                  <p:embed/>
                </p:oleObj>
              </mc:Choice>
              <mc:Fallback>
                <p:oleObj name="Equation" r:id="rId16" imgW="196848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31657" y="2260719"/>
                        <a:ext cx="19685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FEF71B-C5B5-8847-82AA-4E5F78FA1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660182"/>
              </p:ext>
            </p:extLst>
          </p:nvPr>
        </p:nvGraphicFramePr>
        <p:xfrm>
          <a:off x="3990239" y="3617374"/>
          <a:ext cx="18669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866600" imgH="1041120" progId="Equation.DSMT4">
                  <p:embed/>
                </p:oleObj>
              </mc:Choice>
              <mc:Fallback>
                <p:oleObj name="Equation" r:id="rId18" imgW="186660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90239" y="3617374"/>
                        <a:ext cx="18669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1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150961" y="395273"/>
            <a:ext cx="7118551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 DUNG BÀI HỌC HÔM NAY</a:t>
            </a:r>
          </a:p>
        </p:txBody>
      </p:sp>
      <p:sp>
        <p:nvSpPr>
          <p:cNvPr id="8" name="Rectangle: Rounded Corners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FC45DF-230F-48F0-84A5-FFE2ECB233C0}"/>
              </a:ext>
            </a:extLst>
          </p:cNvPr>
          <p:cNvSpPr/>
          <p:nvPr/>
        </p:nvSpPr>
        <p:spPr>
          <a:xfrm>
            <a:off x="2155723" y="376179"/>
            <a:ext cx="7118551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46CB49-F75A-47AE-B919-CEA2CD36D9BE}"/>
              </a:ext>
            </a:extLst>
          </p:cNvPr>
          <p:cNvSpPr/>
          <p:nvPr/>
        </p:nvSpPr>
        <p:spPr>
          <a:xfrm>
            <a:off x="702627" y="1679773"/>
            <a:ext cx="660629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A6AC51-34EC-417F-96C5-AAF7485BB96D}"/>
                  </a:ext>
                </a:extLst>
              </p:cNvPr>
              <p:cNvSpPr/>
              <p:nvPr/>
            </p:nvSpPr>
            <p:spPr>
              <a:xfrm>
                <a:off x="2150961" y="2265695"/>
                <a:ext cx="5051030" cy="1053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800" baseline="300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A6AC51-34EC-417F-96C5-AAF7485BB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61" y="2265695"/>
                <a:ext cx="5051030" cy="10534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8440AC-56E4-4B23-86C5-9FA05902AB09}"/>
              </a:ext>
            </a:extLst>
          </p:cNvPr>
          <p:cNvSpPr/>
          <p:nvPr/>
        </p:nvSpPr>
        <p:spPr>
          <a:xfrm>
            <a:off x="702627" y="3473760"/>
            <a:ext cx="525015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9FFECF-B9E8-44E0-A855-AA11C42EB4D7}"/>
                  </a:ext>
                </a:extLst>
              </p:cNvPr>
              <p:cNvSpPr/>
              <p:nvPr/>
            </p:nvSpPr>
            <p:spPr>
              <a:xfrm>
                <a:off x="2528047" y="4155505"/>
                <a:ext cx="6096000" cy="10694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sz="2800" b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0" lang="en-US" sz="2800" b="0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99FFECF-B9E8-44E0-A855-AA11C42EB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047" y="4155505"/>
                <a:ext cx="6096000" cy="1069460"/>
              </a:xfrm>
              <a:prstGeom prst="rect">
                <a:avLst/>
              </a:prstGeom>
              <a:blipFill>
                <a:blip r:embed="rId5"/>
                <a:stretch>
                  <a:fillRect l="-2100"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9DF2EE-5483-4C4A-AC05-5DC98A627942}"/>
              </a:ext>
            </a:extLst>
          </p:cNvPr>
          <p:cNvSpPr txBox="1"/>
          <p:nvPr/>
        </p:nvSpPr>
        <p:spPr>
          <a:xfrm>
            <a:off x="1057835" y="2081450"/>
            <a:ext cx="756621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Cauchy (SGK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1, 2 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70.</a:t>
            </a: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850251" y="3158728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474236-A50D-47C6-927D-5D30A488C6AD}"/>
              </a:ext>
            </a:extLst>
          </p:cNvPr>
          <p:cNvGrpSpPr/>
          <p:nvPr/>
        </p:nvGrpSpPr>
        <p:grpSpPr>
          <a:xfrm>
            <a:off x="6700631" y="1483302"/>
            <a:ext cx="2862260" cy="4254827"/>
            <a:chOff x="6700631" y="1483302"/>
            <a:chExt cx="2862260" cy="4254827"/>
          </a:xfrm>
        </p:grpSpPr>
        <p:pic>
          <p:nvPicPr>
            <p:cNvPr id="6" name="Picture 5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DA6B0BB8-B2F2-2BF3-150F-5878B691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36012" r="14448" b="2"/>
            <a:stretch/>
          </p:blipFill>
          <p:spPr>
            <a:xfrm>
              <a:off x="6770304" y="2940095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36E67C1-6184-4872-84B8-64397A789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6700631" y="3082810"/>
              <a:ext cx="2327672" cy="2327672"/>
            </a:xfrm>
            <a:prstGeom prst="rect">
              <a:avLst/>
            </a:prstGeom>
          </p:spPr>
        </p:pic>
        <p:pic>
          <p:nvPicPr>
            <p:cNvPr id="14" name="Picture 13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F6AAD02-B751-B406-D267-474378C2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86430" y="1483302"/>
              <a:ext cx="2176461" cy="1385436"/>
            </a:xfrm>
            <a:prstGeom prst="rect">
              <a:avLst/>
            </a:prstGeom>
          </p:spPr>
        </p:pic>
      </p:grpSp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HAI CỦA BIỂU THỨC ĐẠI SỐ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114185" y="5478360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785863" y="1042997"/>
              <a:ext cx="2615830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 flipV="1">
            <a:off x="5195667" y="3131652"/>
            <a:ext cx="6264628" cy="69833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742938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047737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5097951" y="1429360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4995775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4995775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028875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084512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5244526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2916364" y="1538351"/>
            <a:ext cx="1496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2466445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4996254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096000" y="2537192"/>
            <a:ext cx="598536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 thức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5171986" y="1538351"/>
            <a:ext cx="23681" cy="527989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5189043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4989151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5237902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6151741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13" y="-114122"/>
            <a:ext cx="10719582" cy="13863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HAI CỦA BIỂU THỨC ĐẠI SỐ 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3867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01537D5-D607-073A-BEBF-6FADD0F16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3867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6252076" y="3391981"/>
            <a:ext cx="3073399" cy="2975312"/>
          </a:xfrm>
          <a:prstGeom prst="ellipse">
            <a:avLst/>
          </a:prstGeom>
        </p:spPr>
      </p:pic>
      <p:pic>
        <p:nvPicPr>
          <p:cNvPr id="5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7C166C-6236-41C3-A721-2678B252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1" y="0"/>
            <a:ext cx="307339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6B3E91-A837-4FF2-BEA1-1D8CA5A5551A}"/>
                  </a:ext>
                </a:extLst>
              </p:cNvPr>
              <p:cNvSpPr/>
              <p:nvPr/>
            </p:nvSpPr>
            <p:spPr>
              <a:xfrm>
                <a:off x="436099" y="1682371"/>
                <a:ext cx="7680960" cy="2209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Khí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giãn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imes New Roman" pitchFamily="18" charset="0"/>
                            <a:cs typeface="Times New Roman" pitchFamily="18" charset="0"/>
                          </a:rPr>
                          <m:t>p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imes New Roman" pitchFamily="18" charset="0"/>
                            <a:cs typeface="Times New Roman" pitchFamily="18" charset="0"/>
                          </a:rPr>
                          <m:t>V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imes New Roman" pitchFamily="18" charset="0"/>
                            <a:cs typeface="Times New Roman" pitchFamily="18" charset="0"/>
                          </a:rPr>
                          <m:t>p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imes New Roman" pitchFamily="18" charset="0"/>
                            <a:cs typeface="Times New Roman" pitchFamily="18" charset="0"/>
                          </a:rPr>
                          <m:t>V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imes New Roman" pitchFamily="18" charset="0"/>
                                <a:cs typeface="Times New Roman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imes New Roman" pitchFamily="18" charset="0"/>
                                <a:cs typeface="Times New Roman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itchFamily="18" charset="0"/>
                                        <a:ea typeface="Times New Roman" pitchFamily="18" charset="0"/>
                                        <a:cs typeface="Times New Roman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itchFamily="18" charset="0"/>
                                        <a:ea typeface="Times New Roman" pitchFamily="18" charset="0"/>
                                        <a:cs typeface="Times New Roman" pitchFamily="18" charset="0"/>
                                      </a:rPr>
                                      <m:t>V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F6B3E91-A837-4FF2-BEA1-1D8CA5A55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9" y="1682371"/>
                <a:ext cx="7680960" cy="2209707"/>
              </a:xfrm>
              <a:prstGeom prst="rect">
                <a:avLst/>
              </a:prstGeom>
              <a:blipFill>
                <a:blip r:embed="rId5"/>
                <a:stretch>
                  <a:fillRect l="-1667" t="-1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4CED85-8FF0-4499-971C-2D7AA47DAC6E}"/>
              </a:ext>
            </a:extLst>
          </p:cNvPr>
          <p:cNvGrpSpPr/>
          <p:nvPr/>
        </p:nvGrpSpPr>
        <p:grpSpPr>
          <a:xfrm>
            <a:off x="3398326" y="3542495"/>
            <a:ext cx="6710874" cy="2016149"/>
            <a:chOff x="1589063" y="4028011"/>
            <a:chExt cx="6710874" cy="2016149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9314BA1B-76CD-41C7-9BF4-5A8F1988BB9F}"/>
                </a:ext>
              </a:extLst>
            </p:cNvPr>
            <p:cNvSpPr/>
            <p:nvPr/>
          </p:nvSpPr>
          <p:spPr>
            <a:xfrm>
              <a:off x="1589063" y="4028011"/>
              <a:ext cx="6499274" cy="2016149"/>
            </a:xfrm>
            <a:prstGeom prst="cloud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BEB2EBC-E15B-4A74-99FD-ACB5E33EF3D7}"/>
                    </a:ext>
                  </a:extLst>
                </p:cNvPr>
                <p:cNvSpPr/>
                <p:nvPr/>
              </p:nvSpPr>
              <p:spPr>
                <a:xfrm>
                  <a:off x="2283910" y="4453766"/>
                  <a:ext cx="6016027" cy="9972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thể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tích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itchFamily="18" charset="0"/>
                              <a:cs typeface="Times New Roman" pitchFamily="18" charset="0"/>
                            </a:rPr>
                            <m:t>V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theo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itchFamily="18" charset="0"/>
                              <a:cs typeface="Times New Roman" pitchFamily="18" charset="0"/>
                            </a:rPr>
                            <m:t>p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itchFamily="18" charset="0"/>
                              <a:cs typeface="Times New Roman" pitchFamily="18" charset="0"/>
                            </a:rPr>
                            <m:t>p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itchFamily="18" charset="0"/>
                              <a:cs typeface="Times New Roman" pitchFamily="18" charset="0"/>
                            </a:rPr>
                            <m:t>V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được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hay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BEB2EBC-E15B-4A74-99FD-ACB5E33EF3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3910" y="4453766"/>
                  <a:ext cx="6016027" cy="99726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026" t="-6098" b="-115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45625 -0.300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867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b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BIỂU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ĐẠI SỐ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HÌNH THÀNH KIẾN 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spcBef>
                <a:spcPts val="1800"/>
              </a:spcBef>
              <a:buFont typeface="Arial" panose="020B0604020202020204" pitchFamily="34" charset="0"/>
              <a:buAutoNum type="arabicPeriod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 bậc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A6CED8-CB8C-42CC-8404-8D2BE1BD2181}"/>
              </a:ext>
            </a:extLst>
          </p:cNvPr>
          <p:cNvSpPr/>
          <p:nvPr/>
        </p:nvSpPr>
        <p:spPr>
          <a:xfrm>
            <a:off x="271658" y="197585"/>
            <a:ext cx="983410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CĂN THỨC BẬC HAI CỦA MỘT BÌNH 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DC2990-DD00-4A1C-B43B-FCF904727FDD}"/>
              </a:ext>
            </a:extLst>
          </p:cNvPr>
          <p:cNvSpPr txBox="1"/>
          <p:nvPr/>
        </p:nvSpPr>
        <p:spPr>
          <a:xfrm>
            <a:off x="534572" y="3429000"/>
            <a:ext cx="268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C67EAE-52BB-4DBA-C359-8D93F67A1782}"/>
              </a:ext>
            </a:extLst>
          </p:cNvPr>
          <p:cNvGrpSpPr/>
          <p:nvPr/>
        </p:nvGrpSpPr>
        <p:grpSpPr>
          <a:xfrm>
            <a:off x="276949" y="742014"/>
            <a:ext cx="6096000" cy="2487091"/>
            <a:chOff x="199300" y="856227"/>
            <a:chExt cx="6096000" cy="248709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2CBFF5-8884-4DD9-AFF4-B3BFB3C412A7}"/>
                </a:ext>
              </a:extLst>
            </p:cNvPr>
            <p:cNvGrpSpPr/>
            <p:nvPr/>
          </p:nvGrpSpPr>
          <p:grpSpPr>
            <a:xfrm>
              <a:off x="199300" y="856227"/>
              <a:ext cx="6096000" cy="2487091"/>
              <a:chOff x="2201227" y="1495795"/>
              <a:chExt cx="5042519" cy="248709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CE1C4A0-9C35-4E0D-9720-CABFBE0C1613}"/>
                  </a:ext>
                </a:extLst>
              </p:cNvPr>
              <p:cNvSpPr/>
              <p:nvPr/>
            </p:nvSpPr>
            <p:spPr>
              <a:xfrm>
                <a:off x="2201227" y="1495795"/>
                <a:ext cx="5042519" cy="2487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      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fr-FR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fr-FR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                   với </a:t>
                </a:r>
                <a:r>
                  <a:rPr lang="fr-FR" sz="2800" i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kumimoji="0" lang="fr-FR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A22696-E2CB-4636-A56B-19311EB82A54}"/>
                  </a:ext>
                </a:extLst>
              </p:cNvPr>
              <p:cNvSpPr/>
              <p:nvPr/>
            </p:nvSpPr>
            <p:spPr>
              <a:xfrm flipH="1">
                <a:off x="3598928" y="2259536"/>
                <a:ext cx="410677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2E1AAF1-5966-4B98-BD23-EA4D79DD9D94}"/>
                  </a:ext>
                </a:extLst>
              </p:cNvPr>
              <p:cNvSpPr/>
              <p:nvPr/>
            </p:nvSpPr>
            <p:spPr>
              <a:xfrm flipH="1">
                <a:off x="3926951" y="2859745"/>
                <a:ext cx="410677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838C866-96C6-4AE0-928D-01674E989363}"/>
                  </a:ext>
                </a:extLst>
              </p:cNvPr>
              <p:cNvSpPr/>
              <p:nvPr/>
            </p:nvSpPr>
            <p:spPr>
              <a:xfrm flipH="1">
                <a:off x="3530748" y="3550859"/>
                <a:ext cx="410677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10861D0-B4C5-4049-AB3A-F7A23327D32D}"/>
                  </a:ext>
                </a:extLst>
              </p:cNvPr>
              <p:cNvSpPr/>
              <p:nvPr/>
            </p:nvSpPr>
            <p:spPr>
              <a:xfrm flipH="1">
                <a:off x="6524693" y="1703706"/>
                <a:ext cx="410677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04EE4757-4A80-5CB6-8044-298544EF8C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2992150"/>
                </p:ext>
              </p:extLst>
            </p:nvPr>
          </p:nvGraphicFramePr>
          <p:xfrm>
            <a:off x="704723" y="1486489"/>
            <a:ext cx="9271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27000" imgH="533160" progId="Equation.DSMT4">
                    <p:embed/>
                  </p:oleObj>
                </mc:Choice>
                <mc:Fallback>
                  <p:oleObj name="Equation" r:id="rId3" imgW="927000" imgH="533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704723" y="1486489"/>
                          <a:ext cx="9271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5B0DAA5E-45BB-709E-22AD-AA140CCF88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7424211"/>
                </p:ext>
              </p:extLst>
            </p:nvPr>
          </p:nvGraphicFramePr>
          <p:xfrm>
            <a:off x="685811" y="2038815"/>
            <a:ext cx="13970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396800" imgH="698400" progId="Equation.DSMT4">
                    <p:embed/>
                  </p:oleObj>
                </mc:Choice>
                <mc:Fallback>
                  <p:oleObj name="Equation" r:id="rId5" imgW="1396800" imgH="698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85811" y="2038815"/>
                          <a:ext cx="13970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7CAA04D-F3DD-D80D-4142-CA7F382A7A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2790839"/>
                </p:ext>
              </p:extLst>
            </p:nvPr>
          </p:nvGraphicFramePr>
          <p:xfrm>
            <a:off x="684628" y="2773060"/>
            <a:ext cx="9271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927000" imgH="507960" progId="Equation.DSMT4">
                    <p:embed/>
                  </p:oleObj>
                </mc:Choice>
                <mc:Fallback>
                  <p:oleObj name="Equation" r:id="rId7" imgW="927000" imgH="50796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5B0DAA5E-45BB-709E-22AD-AA140CCF88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84628" y="2773060"/>
                          <a:ext cx="9271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06AE83-8BC3-21C5-92BC-48BC08589BAF}"/>
              </a:ext>
            </a:extLst>
          </p:cNvPr>
          <p:cNvGrpSpPr/>
          <p:nvPr/>
        </p:nvGrpSpPr>
        <p:grpSpPr>
          <a:xfrm>
            <a:off x="5520805" y="994110"/>
            <a:ext cx="6541477" cy="1547446"/>
            <a:chOff x="4976555" y="1253830"/>
            <a:chExt cx="6541477" cy="1547446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074AC62D-FCCF-4C09-A6DC-A312A04F659E}"/>
                </a:ext>
              </a:extLst>
            </p:cNvPr>
            <p:cNvSpPr/>
            <p:nvPr/>
          </p:nvSpPr>
          <p:spPr>
            <a:xfrm>
              <a:off x="4976555" y="1253830"/>
              <a:ext cx="6541477" cy="1547446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Nhắc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 </a:t>
              </a:r>
              <a:r>
                <a:rPr kumimoji="0" lang="en-US" sz="2800" b="0" i="1" u="none" strike="noStrike" kern="1200" cap="none" spc="0" normalizeH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D8F71F9A-3D32-D933-71A8-BD04CF49DC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2663085"/>
                </p:ext>
              </p:extLst>
            </p:nvPr>
          </p:nvGraphicFramePr>
          <p:xfrm>
            <a:off x="9781910" y="1426946"/>
            <a:ext cx="6477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47640" imgH="507960" progId="Equation.DSMT4">
                    <p:embed/>
                  </p:oleObj>
                </mc:Choice>
                <mc:Fallback>
                  <p:oleObj name="Equation" r:id="rId9" imgW="647640" imgH="50796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A7CAA04D-F3DD-D80D-4142-CA7F382A7A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781910" y="1426946"/>
                          <a:ext cx="6477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2DCB5F-F42F-BE26-E03B-CBD3C08D2493}"/>
              </a:ext>
            </a:extLst>
          </p:cNvPr>
          <p:cNvGrpSpPr/>
          <p:nvPr/>
        </p:nvGrpSpPr>
        <p:grpSpPr>
          <a:xfrm>
            <a:off x="369413" y="5469550"/>
            <a:ext cx="6096000" cy="661207"/>
            <a:chOff x="707790" y="4070634"/>
            <a:chExt cx="6096000" cy="66120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20D3AE9-E914-46D6-9F8E-B5F1FB53A2E8}"/>
                </a:ext>
              </a:extLst>
            </p:cNvPr>
            <p:cNvSpPr/>
            <p:nvPr/>
          </p:nvSpPr>
          <p:spPr>
            <a:xfrm>
              <a:off x="707790" y="4070634"/>
              <a:ext cx="6096000" cy="6612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kumimoji="0" lang="fr-FR" sz="2800" b="0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kumimoji="0" lang="fr-FR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 </a:t>
              </a:r>
              <a:r>
                <a:rPr kumimoji="0" lang="fr-FR" sz="2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fr-FR" sz="2800" b="0" i="1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kumimoji="0" lang="fr-F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fr-F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graphicFrame>
          <p:nvGraphicFramePr>
            <p:cNvPr id="36" name="Object 35">
              <a:extLst>
                <a:ext uri="{FF2B5EF4-FFF2-40B4-BE49-F238E27FC236}">
                  <a16:creationId xmlns:a16="http://schemas.microsoft.com/office/drawing/2014/main" id="{9B554374-B973-97A6-14AE-DEECB42E666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9110474"/>
                </p:ext>
              </p:extLst>
            </p:nvPr>
          </p:nvGraphicFramePr>
          <p:xfrm>
            <a:off x="1201706" y="4134919"/>
            <a:ext cx="13081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307880" imgH="596880" progId="Equation.DSMT4">
                    <p:embed/>
                  </p:oleObj>
                </mc:Choice>
                <mc:Fallback>
                  <p:oleObj name="Equation" r:id="rId11" imgW="1307880" imgH="5968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F3C7804E-93A4-8041-7949-88A0BBF2C64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201706" y="4134919"/>
                          <a:ext cx="13081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A4188A-2A80-F3D4-CC31-F384A7F71DC0}"/>
              </a:ext>
            </a:extLst>
          </p:cNvPr>
          <p:cNvGrpSpPr/>
          <p:nvPr/>
        </p:nvGrpSpPr>
        <p:grpSpPr>
          <a:xfrm>
            <a:off x="5162850" y="3982528"/>
            <a:ext cx="2264898" cy="706947"/>
            <a:chOff x="5162850" y="3982528"/>
            <a:chExt cx="2264898" cy="70694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4A7103D-38E4-4071-9F3B-E97CEF0487EE}"/>
                </a:ext>
              </a:extLst>
            </p:cNvPr>
            <p:cNvSpPr/>
            <p:nvPr/>
          </p:nvSpPr>
          <p:spPr>
            <a:xfrm>
              <a:off x="5162850" y="3982528"/>
              <a:ext cx="2264898" cy="706947"/>
            </a:xfrm>
            <a:prstGeom prst="roundRect">
              <a:avLst/>
            </a:prstGeom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E213E499-B34F-D3C9-79E2-884A6B6B8E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231104"/>
                </p:ext>
              </p:extLst>
            </p:nvPr>
          </p:nvGraphicFramePr>
          <p:xfrm>
            <a:off x="5520805" y="4029710"/>
            <a:ext cx="13081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07880" imgH="596880" progId="Equation.DSMT4">
                    <p:embed/>
                  </p:oleObj>
                </mc:Choice>
                <mc:Fallback>
                  <p:oleObj name="Equation" r:id="rId13" imgW="1307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520805" y="4029710"/>
                          <a:ext cx="13081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064449-CED5-8EC5-A58B-6BF68FD4C7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722107"/>
              </p:ext>
            </p:extLst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400" imgH="336960" progId="Equation.DSMT4">
                  <p:embed/>
                </p:oleObj>
              </mc:Choice>
              <mc:Fallback>
                <p:oleObj name="Equation" r:id="rId15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D39163-4772-428C-8D64-E97E2694E563}"/>
              </a:ext>
            </a:extLst>
          </p:cNvPr>
          <p:cNvGrpSpPr/>
          <p:nvPr/>
        </p:nvGrpSpPr>
        <p:grpSpPr>
          <a:xfrm>
            <a:off x="4690636" y="2799922"/>
            <a:ext cx="7353985" cy="2837645"/>
            <a:chOff x="3797405" y="2377026"/>
            <a:chExt cx="8228473" cy="3130480"/>
          </a:xfrm>
          <a:solidFill>
            <a:schemeClr val="bg1"/>
          </a:solidFill>
        </p:grpSpPr>
        <p:sp>
          <p:nvSpPr>
            <p:cNvPr id="29" name="Thought Bubble: Cloud 28">
              <a:extLst>
                <a:ext uri="{FF2B5EF4-FFF2-40B4-BE49-F238E27FC236}">
                  <a16:creationId xmlns:a16="http://schemas.microsoft.com/office/drawing/2014/main" id="{79D90294-2564-4986-A34B-D7DDBCC440C0}"/>
                </a:ext>
              </a:extLst>
            </p:cNvPr>
            <p:cNvSpPr/>
            <p:nvPr/>
          </p:nvSpPr>
          <p:spPr>
            <a:xfrm>
              <a:off x="3797405" y="2377026"/>
              <a:ext cx="8228473" cy="3130480"/>
            </a:xfrm>
            <a:prstGeom prst="cloud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92072EE-4E98-437F-B5CC-E27EAE6D3C29}"/>
                </a:ext>
              </a:extLst>
            </p:cNvPr>
            <p:cNvSpPr/>
            <p:nvPr/>
          </p:nvSpPr>
          <p:spPr>
            <a:xfrm>
              <a:off x="4667924" y="2674161"/>
              <a:ext cx="6640346" cy="247862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tắc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biến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bậc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phương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giống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như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bậc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rút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quy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bậc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phương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32" name="Group 3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5BEDB-8712-45D8-DB02-7BDB4F27FC19}"/>
              </a:ext>
            </a:extLst>
          </p:cNvPr>
          <p:cNvGrpSpPr/>
          <p:nvPr/>
        </p:nvGrpSpPr>
        <p:grpSpPr>
          <a:xfrm>
            <a:off x="347248" y="4058413"/>
            <a:ext cx="2630904" cy="539494"/>
            <a:chOff x="263617" y="3964744"/>
            <a:chExt cx="2630904" cy="53949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7EA7B4-9B8B-0558-9067-01D48B76255E}"/>
                </a:ext>
              </a:extLst>
            </p:cNvPr>
            <p:cNvSpPr txBox="1"/>
            <p:nvPr/>
          </p:nvSpPr>
          <p:spPr>
            <a:xfrm>
              <a:off x="263617" y="3981018"/>
              <a:ext cx="26309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       .</a:t>
              </a: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FA58F0A5-1BB1-197A-FCF7-685F4BD043A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6554840"/>
                </p:ext>
              </p:extLst>
            </p:nvPr>
          </p:nvGraphicFramePr>
          <p:xfrm>
            <a:off x="785064" y="3964744"/>
            <a:ext cx="11684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169098" imgH="507607" progId="Equation.DSMT4">
                    <p:embed/>
                  </p:oleObj>
                </mc:Choice>
                <mc:Fallback>
                  <p:oleObj name="Equation" r:id="rId17" imgW="1169098" imgH="507607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85064" y="3964744"/>
                          <a:ext cx="11684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F6A74C-6B08-BBBB-A938-E9940972E8EA}"/>
              </a:ext>
            </a:extLst>
          </p:cNvPr>
          <p:cNvGrpSpPr/>
          <p:nvPr/>
        </p:nvGrpSpPr>
        <p:grpSpPr>
          <a:xfrm>
            <a:off x="369413" y="4683205"/>
            <a:ext cx="2630904" cy="685800"/>
            <a:chOff x="263617" y="3875821"/>
            <a:chExt cx="2630904" cy="6858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672BB0-8199-A01F-D1D3-467857E3D575}"/>
                </a:ext>
              </a:extLst>
            </p:cNvPr>
            <p:cNvSpPr txBox="1"/>
            <p:nvPr/>
          </p:nvSpPr>
          <p:spPr>
            <a:xfrm>
              <a:off x="263617" y="3981018"/>
              <a:ext cx="26309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                  .</a:t>
              </a:r>
            </a:p>
          </p:txBody>
        </p:sp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F7E4540A-ECD7-77D0-E058-EBA94F52B6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9812933"/>
                </p:ext>
              </p:extLst>
            </p:nvPr>
          </p:nvGraphicFramePr>
          <p:xfrm>
            <a:off x="680176" y="3875821"/>
            <a:ext cx="16256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625400" imgH="685800" progId="Equation.DSMT4">
                    <p:embed/>
                  </p:oleObj>
                </mc:Choice>
                <mc:Fallback>
                  <p:oleObj name="Equation" r:id="rId19" imgW="1625400" imgH="68580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FA58F0A5-1BB1-197A-FCF7-685F4BD043A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80176" y="3875821"/>
                          <a:ext cx="1625600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8619 -0.4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348</TotalTime>
  <Words>1205</Words>
  <Application>Microsoft Office PowerPoint</Application>
  <PresentationFormat>Widescreen</PresentationFormat>
  <Paragraphs>164</Paragraphs>
  <Slides>22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Custom Design</vt:lpstr>
      <vt:lpstr>1_Office Theme</vt:lpstr>
      <vt:lpstr>Equation</vt:lpstr>
      <vt:lpstr>PowerPoint Presentation</vt:lpstr>
      <vt:lpstr>A. THIẾT BỊ DẠY HỌC VÀ HỌC LIỆU</vt:lpstr>
      <vt:lpstr>B. CHÚ THÍCH</vt:lpstr>
      <vt:lpstr>BÀI 4. MỘT SỐ PHÉP BIẾN ĐỔI CĂN THỨC BẬC HAI CỦA BIỂU THỨC ĐẠI SỐ</vt:lpstr>
      <vt:lpstr>PowerPoint Presentation</vt:lpstr>
      <vt:lpstr>BÀI 4. MỘT SỐ PHÉP BIẾN ĐỔI CĂN THỨC BẬC HAI CỦA BIỂU THỨC ĐẠI SỐ (Tiết 1)</vt:lpstr>
      <vt:lpstr>PowerPoint Presentation</vt:lpstr>
      <vt:lpstr>BÀI 4. MỘT SỐ PHÉP BIẾN ĐỔI CĂN THỨC BẬC HAI  CỦA BIỂU THỨC ĐẠI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 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Kim Tuyến</cp:lastModifiedBy>
  <cp:revision>38</cp:revision>
  <dcterms:created xsi:type="dcterms:W3CDTF">2024-04-23T22:41:06Z</dcterms:created>
  <dcterms:modified xsi:type="dcterms:W3CDTF">2026-01-10T15:55:12Z</dcterms:modified>
</cp:coreProperties>
</file>