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2.wav" ContentType="audio/x-wav"/>
  <Override PartName="/ppt/media/audio3.wav" ContentType="audio/x-wav"/>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e9fa49c3e2394872" Type="http://schemas.microsoft.com/office/2007/relationships/ui/extensibility" Target="customUI/customUI14.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4" r:id="rId1"/>
  </p:sldMasterIdLst>
  <p:notesMasterIdLst>
    <p:notesMasterId r:id="rId32"/>
  </p:notesMasterIdLst>
  <p:sldIdLst>
    <p:sldId id="338" r:id="rId2"/>
    <p:sldId id="310" r:id="rId3"/>
    <p:sldId id="339" r:id="rId4"/>
    <p:sldId id="340" r:id="rId5"/>
    <p:sldId id="341" r:id="rId6"/>
    <p:sldId id="342" r:id="rId7"/>
    <p:sldId id="308" r:id="rId8"/>
    <p:sldId id="325" r:id="rId9"/>
    <p:sldId id="300" r:id="rId10"/>
    <p:sldId id="301" r:id="rId11"/>
    <p:sldId id="302" r:id="rId12"/>
    <p:sldId id="303" r:id="rId13"/>
    <p:sldId id="304" r:id="rId14"/>
    <p:sldId id="343" r:id="rId15"/>
    <p:sldId id="316" r:id="rId16"/>
    <p:sldId id="344" r:id="rId17"/>
    <p:sldId id="331" r:id="rId18"/>
    <p:sldId id="347" r:id="rId19"/>
    <p:sldId id="348" r:id="rId20"/>
    <p:sldId id="332" r:id="rId21"/>
    <p:sldId id="349" r:id="rId22"/>
    <p:sldId id="333" r:id="rId23"/>
    <p:sldId id="350" r:id="rId24"/>
    <p:sldId id="351" r:id="rId25"/>
    <p:sldId id="334" r:id="rId26"/>
    <p:sldId id="352" r:id="rId27"/>
    <p:sldId id="345" r:id="rId28"/>
    <p:sldId id="336" r:id="rId29"/>
    <p:sldId id="337" r:id="rId30"/>
    <p:sldId id="346" r:id="rId31"/>
  </p:sldIdLst>
  <p:sldSz cx="12192000" cy="6858000"/>
  <p:notesSz cx="6858000" cy="9144000"/>
  <p:embeddedFontLst>
    <p:embeddedFont>
      <p:font typeface="Cambria Math" panose="02040503050406030204"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3D4D2"/>
    <a:srgbClr val="F2F2F2"/>
    <a:srgbClr val="FD330B"/>
    <a:srgbClr val="285880"/>
    <a:srgbClr val="FEC52E"/>
    <a:srgbClr val="FF66FF"/>
    <a:srgbClr val="010078"/>
    <a:srgbClr val="0E0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7091" autoAdjust="0"/>
  </p:normalViewPr>
  <p:slideViewPr>
    <p:cSldViewPr snapToGrid="0">
      <p:cViewPr varScale="1">
        <p:scale>
          <a:sx n="66" d="100"/>
          <a:sy n="66" d="100"/>
        </p:scale>
        <p:origin x="45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dgm:spPr>
        <a:solidFill>
          <a:schemeClr val="accent1">
            <a:lumMod val="60000"/>
            <a:lumOff val="40000"/>
          </a:schemeClr>
        </a:solidFill>
        <a:ln>
          <a:solidFill>
            <a:schemeClr val="accent1">
              <a:lumMod val="40000"/>
              <a:lumOff val="60000"/>
            </a:schemeClr>
          </a:solidFill>
        </a:ln>
      </dgm:spPr>
      <dgm:t>
        <a:bodyPr/>
        <a:lstStyle/>
        <a:p>
          <a:r>
            <a:rPr kumimoji="0" lang="en-US" altLang="en-US"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dirty="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dgm:spPr/>
      <dgm:t>
        <a:bodyPr/>
        <a:lstStyle/>
        <a:p>
          <a:r>
            <a:rPr lang="vi-VN" altLang="en-US" dirty="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dgm:spPr>
        <a:solidFill>
          <a:schemeClr val="accent1">
            <a:lumMod val="60000"/>
            <a:lumOff val="40000"/>
          </a:schemeClr>
        </a:solidFill>
        <a:ln>
          <a:solidFill>
            <a:schemeClr val="accent1">
              <a:lumMod val="40000"/>
              <a:lumOff val="60000"/>
            </a:schemeClr>
          </a:solidFill>
        </a:ln>
      </dgm:spPr>
      <dgm:t>
        <a:bodyPr/>
        <a:lstStyle/>
        <a:p>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dgm:spPr/>
      <dgm:t>
        <a:bodyPr/>
        <a:lstStyle/>
        <a:p>
          <a:r>
            <a:rPr lang="vi-VN" dirty="0">
              <a:latin typeface="+mj-lt"/>
              <a:ea typeface="Times New Roman" panose="02020603050405020304" pitchFamily="18" charset="0"/>
              <a:cs typeface="Times New Roman" panose="02020603050405020304" pitchFamily="18" charset="0"/>
            </a:rPr>
            <a:t>SGK</a:t>
          </a:r>
          <a:r>
            <a:rPr lang="en-US" dirty="0">
              <a:latin typeface="+mj-lt"/>
              <a:ea typeface="Times New Roman" panose="02020603050405020304" pitchFamily="18" charset="0"/>
              <a:cs typeface="Times New Roman" panose="02020603050405020304" pitchFamily="18" charset="0"/>
            </a:rPr>
            <a:t>.</a:t>
          </a:r>
          <a:endParaRPr lang="en-US" dirty="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E1F6625C-DEE5-4E81-9E17-CE182C3F5B83}">
      <dgm:prSet phldrT="[Text]"/>
      <dgm:spPr/>
      <dgm:t>
        <a:bodyPr/>
        <a:lstStyle/>
        <a:p>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ea typeface="Times New Roman" panose="02020603050405020304" pitchFamily="18" charset="0"/>
              <a:cs typeface="Times New Roman" panose="02020603050405020304" pitchFamily="18" charset="0"/>
            </a:rPr>
            <a:t>máy chiếu</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dgm:t>
    </dgm:pt>
    <dgm:pt modelId="{36AAC359-CE2D-49C3-8DCE-CD6A0AB76C47}" type="parTrans" cxnId="{16414EC6-8CBC-4C11-938D-F4D86DEAFD64}">
      <dgm:prSet/>
      <dgm:spPr/>
      <dgm:t>
        <a:bodyPr/>
        <a:lstStyle/>
        <a:p>
          <a:endParaRPr lang="en-US"/>
        </a:p>
      </dgm:t>
    </dgm:pt>
    <dgm:pt modelId="{C1C3EF18-84B5-4FA0-8B06-B82A0F1FB869}" type="sibTrans" cxnId="{16414EC6-8CBC-4C11-938D-F4D86DEAFD64}">
      <dgm:prSet/>
      <dgm:spPr/>
      <dgm:t>
        <a:bodyPr/>
        <a:lstStyle/>
        <a:p>
          <a:endParaRPr lang="en-US"/>
        </a:p>
      </dgm:t>
    </dgm:pt>
    <dgm:pt modelId="{7C640BC9-3B54-462E-81CB-2C5C26E6BC7C}">
      <dgm:prSet phldrT="[Text]"/>
      <dgm:spPr/>
      <dgm: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T</a:t>
          </a:r>
          <a:r>
            <a:rPr lang="vi-VN">
              <a:latin typeface="Times New Roman" panose="02020603050405020304" pitchFamily="18" charset="0"/>
              <a:ea typeface="Times New Roman" panose="02020603050405020304" pitchFamily="18" charset="0"/>
              <a:cs typeface="Times New Roman" panose="02020603050405020304" pitchFamily="18" charset="0"/>
            </a:rPr>
            <a:t>hước thẳng, </a:t>
          </a:r>
          <a:r>
            <a:rPr lang="vi-VN"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err="1">
              <a:latin typeface="Times New Roman" panose="02020603050405020304" pitchFamily="18" charset="0"/>
              <a:ea typeface="Times New Roman" panose="02020603050405020304" pitchFamily="18" charset="0"/>
              <a:cs typeface="Times New Roman" panose="02020603050405020304" pitchFamily="18" charset="0"/>
            </a:rPr>
            <a:t>nh</a:t>
          </a:r>
          <a:r>
            <a:rPr lang="en-US" dirty="0">
              <a:latin typeface="Times New Roman" panose="02020603050405020304" pitchFamily="18" charset="0"/>
              <a:ea typeface="Times New Roman" panose="02020603050405020304" pitchFamily="18" charset="0"/>
              <a:cs typeface="Times New Roman" panose="02020603050405020304" pitchFamily="18" charset="0"/>
            </a:rPr>
            <a:t>ó</a:t>
          </a:r>
          <a:r>
            <a:rPr lang="vi-VN" dirty="0">
              <a:latin typeface="Times New Roman" panose="02020603050405020304" pitchFamily="18" charset="0"/>
              <a:ea typeface="Times New Roman" panose="02020603050405020304" pitchFamily="18" charset="0"/>
              <a:cs typeface="Times New Roman" panose="02020603050405020304" pitchFamily="18" charset="0"/>
            </a:rPr>
            <a:t>m</a:t>
          </a:r>
          <a:r>
            <a:rPr lang="en-US">
              <a:latin typeface="Times New Roman" panose="02020603050405020304" pitchFamily="18" charset="0"/>
              <a:ea typeface="Times New Roman" panose="02020603050405020304" pitchFamily="18" charset="0"/>
              <a:cs typeface="Times New Roman" panose="02020603050405020304" pitchFamily="18" charset="0"/>
            </a:rPr>
            <a:t>, nháp.</a:t>
          </a:r>
          <a:endParaRPr lang="en-US" dirty="0">
            <a:latin typeface="Times New Roman" panose="02020603050405020304" pitchFamily="18" charset="0"/>
            <a:cs typeface="Times New Roman" panose="02020603050405020304" pitchFamily="18" charset="0"/>
          </a:endParaRPr>
        </a:p>
      </dgm:t>
    </dgm:pt>
    <dgm:pt modelId="{4D2FF963-9027-4683-9E96-547AE7F71337}" type="parTrans" cxnId="{0C9C6203-F4AB-4245-B661-DDE3B284A297}">
      <dgm:prSet/>
      <dgm:spPr/>
      <dgm:t>
        <a:bodyPr/>
        <a:lstStyle/>
        <a:p>
          <a:endParaRPr lang="en-US"/>
        </a:p>
      </dgm:t>
    </dgm:pt>
    <dgm:pt modelId="{64865A18-553A-4E74-892F-46AD1B65C9B8}" type="sibTrans" cxnId="{0C9C6203-F4AB-4245-B661-DDE3B284A297}">
      <dgm:prSet/>
      <dgm:spPr/>
      <dgm:t>
        <a:bodyPr/>
        <a:lstStyle/>
        <a:p>
          <a:endParaRPr lang="en-US"/>
        </a:p>
      </dgm:t>
    </dgm:pt>
    <dgm:pt modelId="{D71F825F-8A65-4BDA-BC7A-08775CC4F943}">
      <dgm:prSet phldrT="[Text]"/>
      <dgm:spPr/>
      <dgm:t>
        <a:bodyPr/>
        <a:lstStyle/>
        <a:p>
          <a:endParaRPr lang="en-US" dirty="0"/>
        </a:p>
      </dgm:t>
    </dgm:pt>
    <dgm:pt modelId="{340B0917-AE02-47E8-991A-57C2FEF6B492}" type="parTrans" cxnId="{949833C7-880F-431F-9337-C36D09FD7E69}">
      <dgm:prSet/>
      <dgm:spPr/>
      <dgm:t>
        <a:bodyPr/>
        <a:lstStyle/>
        <a:p>
          <a:endParaRPr lang="en-US"/>
        </a:p>
      </dgm:t>
    </dgm:pt>
    <dgm:pt modelId="{EEA8AB36-2CE6-4B2C-BE03-742C9EF0AE15}" type="sibTrans" cxnId="{949833C7-880F-431F-9337-C36D09FD7E69}">
      <dgm:prSet/>
      <dgm:spPr/>
      <dgm:t>
        <a:bodyPr/>
        <a:lstStyle/>
        <a:p>
          <a:endParaRPr lang="en-US"/>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0C9C6203-F4AB-4245-B661-DDE3B284A297}" srcId="{3B33AAEF-2BF8-4EBB-A3B1-62835B5C81BF}" destId="{7C640BC9-3B54-462E-81CB-2C5C26E6BC7C}" srcOrd="1" destOrd="0" parTransId="{4D2FF963-9027-4683-9E96-547AE7F71337}" sibTransId="{64865A18-553A-4E74-892F-46AD1B65C9B8}"/>
    <dgm:cxn modelId="{2ACFD60D-ABB2-4145-BA35-09A5FD91CFF0}" type="presOf" srcId="{8E595FF9-7F13-4589-ADB1-A98CFA417FE8}" destId="{E5C9E7A5-AF2E-4D50-8726-C7D64A106B64}" srcOrd="0" destOrd="0" presId="urn:microsoft.com/office/officeart/2005/8/layout/vList2"/>
    <dgm:cxn modelId="{3A28E52C-05AC-464F-BC2C-AE5BA1C059F0}" type="presOf" srcId="{E1A6C867-5640-4890-9BBB-DBBB33C62E0E}" destId="{EBF0A97A-EDF1-4C47-8ECB-5F5F6A8E456D}"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99C0CA34-B0CB-444B-8AAD-810CD5D103FE}" type="presOf" srcId="{ECA0ABAF-B23C-4736-AEB9-5FAE681D07FA}" destId="{0DFB8EA2-E9F4-4E7D-B5BF-ABC527E44C63}" srcOrd="0" destOrd="0" presId="urn:microsoft.com/office/officeart/2005/8/layout/vList2"/>
    <dgm:cxn modelId="{FD09A55E-6FC0-4B08-8C11-21482B1E3979}" type="presOf" srcId="{3B33AAEF-2BF8-4EBB-A3B1-62835B5C81BF}" destId="{D2408717-B530-41AC-B5CE-E14FAEC5B062}" srcOrd="0" destOrd="0"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770E6D75-2589-4F18-8B25-2642615E4FB6}" type="presOf" srcId="{E1F6625C-DEE5-4E81-9E17-CE182C3F5B83}" destId="{0DFB8EA2-E9F4-4E7D-B5BF-ABC527E44C63}" srcOrd="0" destOrd="1" presId="urn:microsoft.com/office/officeart/2005/8/layout/vList2"/>
    <dgm:cxn modelId="{8C2EF9A6-E286-4D8C-9B5D-AA58CB61699C}" type="presOf" srcId="{7C640BC9-3B54-462E-81CB-2C5C26E6BC7C}" destId="{8F3B6D51-6576-4847-95F8-097004C88A78}" srcOrd="0" destOrd="1" presId="urn:microsoft.com/office/officeart/2005/8/layout/vList2"/>
    <dgm:cxn modelId="{16414EC6-8CBC-4C11-938D-F4D86DEAFD64}" srcId="{8E595FF9-7F13-4589-ADB1-A98CFA417FE8}" destId="{E1F6625C-DEE5-4E81-9E17-CE182C3F5B83}" srcOrd="1" destOrd="0" parTransId="{36AAC359-CE2D-49C3-8DCE-CD6A0AB76C47}" sibTransId="{C1C3EF18-84B5-4FA0-8B06-B82A0F1FB869}"/>
    <dgm:cxn modelId="{949833C7-880F-431F-9337-C36D09FD7E69}" srcId="{8E595FF9-7F13-4589-ADB1-A98CFA417FE8}" destId="{D71F825F-8A65-4BDA-BC7A-08775CC4F943}" srcOrd="2" destOrd="0" parTransId="{340B0917-AE02-47E8-991A-57C2FEF6B492}" sibTransId="{EEA8AB36-2CE6-4B2C-BE03-742C9EF0AE15}"/>
    <dgm:cxn modelId="{BA5B9CD6-AF1A-4D79-8DC3-9ED6964CB5F5}" type="presOf" srcId="{D71F825F-8A65-4BDA-BC7A-08775CC4F943}" destId="{0DFB8EA2-E9F4-4E7D-B5BF-ABC527E44C63}" srcOrd="0" destOrd="2"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31096CDC-920C-4489-BD01-670DA5CE15D5}" type="presOf" srcId="{704E6F5A-9DD3-4463-B617-DAC4CB1475BA}" destId="{8F3B6D51-6576-4847-95F8-097004C88A78}" srcOrd="0" destOrd="0" presId="urn:microsoft.com/office/officeart/2005/8/layout/vList2"/>
    <dgm:cxn modelId="{98EF93F6-9645-42BA-9EDE-0684263968A6}" srcId="{E1A6C867-5640-4890-9BBB-DBBB33C62E0E}" destId="{8E595FF9-7F13-4589-ADB1-A98CFA417FE8}" srcOrd="0" destOrd="0" parTransId="{B327BC0A-A89C-479E-B8CD-C46EF1DB42D9}" sibTransId="{41D8AE83-6358-42AE-B439-0EFC9D377ED1}"/>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82001"/>
          <a:ext cx="8128000" cy="1103310"/>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kumimoji="0" lang="en-US" altLang="en-US" sz="46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46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46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6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4600" kern="1200" dirty="0"/>
        </a:p>
      </dsp:txBody>
      <dsp:txXfrm>
        <a:off x="53859" y="135860"/>
        <a:ext cx="8020282" cy="995592"/>
      </dsp:txXfrm>
    </dsp:sp>
    <dsp:sp modelId="{0DFB8EA2-E9F4-4E7D-B5BF-ABC527E44C63}">
      <dsp:nvSpPr>
        <dsp:cNvPr id="0" name=""/>
        <dsp:cNvSpPr/>
      </dsp:nvSpPr>
      <dsp:spPr>
        <a:xfrm>
          <a:off x="0" y="1173911"/>
          <a:ext cx="8128000" cy="185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vi-VN" altLang="en-US" sz="3600" kern="1200" dirty="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r>
            <a:rPr lang="en-US" altLang="en-US" sz="36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kern="1200"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en-US" sz="36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36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600" kern="1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36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kern="1200" dirty="0"/>
        </a:p>
        <a:p>
          <a:pPr marL="285750" lvl="1" indent="-285750" algn="l" defTabSz="1600200">
            <a:lnSpc>
              <a:spcPct val="90000"/>
            </a:lnSpc>
            <a:spcBef>
              <a:spcPct val="0"/>
            </a:spcBef>
            <a:spcAft>
              <a:spcPct val="20000"/>
            </a:spcAft>
            <a:buChar char="•"/>
          </a:pPr>
          <a:r>
            <a:rPr lang="en-US" altLang="en-US" sz="3600" kern="1200" dirty="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3600" kern="120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sz="3600" kern="120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600" kern="1200" dirty="0">
              <a:latin typeface="Times New Roman" panose="02020603050405020304" pitchFamily="18" charset="0"/>
              <a:ea typeface="Times New Roman" panose="02020603050405020304" pitchFamily="18" charset="0"/>
              <a:cs typeface="Times New Roman" panose="02020603050405020304" pitchFamily="18" charset="0"/>
            </a:rPr>
            <a:t>máy chiếu</a:t>
          </a:r>
          <a:r>
            <a:rPr lang="en-US" altLang="en-US" sz="36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kern="1200" dirty="0"/>
        </a:p>
        <a:p>
          <a:pPr marL="285750" lvl="1" indent="-285750" algn="l" defTabSz="1600200">
            <a:lnSpc>
              <a:spcPct val="90000"/>
            </a:lnSpc>
            <a:spcBef>
              <a:spcPct val="0"/>
            </a:spcBef>
            <a:spcAft>
              <a:spcPct val="20000"/>
            </a:spcAft>
            <a:buChar char="•"/>
          </a:pPr>
          <a:endParaRPr lang="en-US" sz="3600" kern="1200" dirty="0"/>
        </a:p>
      </dsp:txBody>
      <dsp:txXfrm>
        <a:off x="0" y="1173911"/>
        <a:ext cx="8128000" cy="1856790"/>
      </dsp:txXfrm>
    </dsp:sp>
    <dsp:sp modelId="{D2408717-B530-41AC-B5CE-E14FAEC5B062}">
      <dsp:nvSpPr>
        <dsp:cNvPr id="0" name=""/>
        <dsp:cNvSpPr/>
      </dsp:nvSpPr>
      <dsp:spPr>
        <a:xfrm>
          <a:off x="0" y="2905119"/>
          <a:ext cx="8128000" cy="1103310"/>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6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6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4600" kern="1200" dirty="0"/>
        </a:p>
      </dsp:txBody>
      <dsp:txXfrm>
        <a:off x="53859" y="2958978"/>
        <a:ext cx="8020282" cy="995592"/>
      </dsp:txXfrm>
    </dsp:sp>
    <dsp:sp modelId="{8F3B6D51-6576-4847-95F8-097004C88A78}">
      <dsp:nvSpPr>
        <dsp:cNvPr id="0" name=""/>
        <dsp:cNvSpPr/>
      </dsp:nvSpPr>
      <dsp:spPr>
        <a:xfrm>
          <a:off x="0" y="4134011"/>
          <a:ext cx="8128000" cy="121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vi-VN" sz="3600" kern="1200" dirty="0">
              <a:latin typeface="+mj-lt"/>
              <a:ea typeface="Times New Roman" panose="02020603050405020304" pitchFamily="18" charset="0"/>
              <a:cs typeface="Times New Roman" panose="02020603050405020304" pitchFamily="18" charset="0"/>
            </a:rPr>
            <a:t>SGK</a:t>
          </a:r>
          <a:r>
            <a:rPr lang="en-US" sz="3600" kern="1200" dirty="0">
              <a:latin typeface="+mj-lt"/>
              <a:ea typeface="Times New Roman" panose="02020603050405020304" pitchFamily="18" charset="0"/>
              <a:cs typeface="Times New Roman" panose="02020603050405020304" pitchFamily="18" charset="0"/>
            </a:rPr>
            <a:t>.</a:t>
          </a:r>
          <a:endParaRPr lang="en-US" sz="3600" kern="1200" dirty="0">
            <a:latin typeface="+mj-lt"/>
          </a:endParaRPr>
        </a:p>
        <a:p>
          <a:pPr marL="285750" lvl="1" indent="-285750" algn="l" defTabSz="1600200">
            <a:lnSpc>
              <a:spcPct val="90000"/>
            </a:lnSpc>
            <a:spcBef>
              <a:spcPct val="0"/>
            </a:spcBef>
            <a:spcAft>
              <a:spcPct val="20000"/>
            </a:spcAft>
            <a:buChar char="•"/>
          </a:pPr>
          <a:r>
            <a:rPr lang="en-US" sz="3600" kern="1200" dirty="0">
              <a:latin typeface="Times New Roman" panose="02020603050405020304" pitchFamily="18" charset="0"/>
              <a:ea typeface="Times New Roman" panose="02020603050405020304" pitchFamily="18" charset="0"/>
              <a:cs typeface="Times New Roman" panose="02020603050405020304" pitchFamily="18" charset="0"/>
            </a:rPr>
            <a:t>T</a:t>
          </a:r>
          <a:r>
            <a:rPr lang="vi-VN" sz="3600" kern="1200">
              <a:latin typeface="Times New Roman" panose="02020603050405020304" pitchFamily="18" charset="0"/>
              <a:ea typeface="Times New Roman" panose="02020603050405020304" pitchFamily="18" charset="0"/>
              <a:cs typeface="Times New Roman" panose="02020603050405020304" pitchFamily="18" charset="0"/>
            </a:rPr>
            <a:t>hước thẳng, </a:t>
          </a:r>
          <a:r>
            <a:rPr lang="vi-VN" sz="3600" kern="1200"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vi-VN" sz="36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kern="1200" dirty="0" err="1">
              <a:latin typeface="Times New Roman" panose="02020603050405020304" pitchFamily="18" charset="0"/>
              <a:ea typeface="Times New Roman" panose="02020603050405020304" pitchFamily="18" charset="0"/>
              <a:cs typeface="Times New Roman" panose="02020603050405020304" pitchFamily="18" charset="0"/>
            </a:rPr>
            <a:t>nh</a:t>
          </a:r>
          <a:r>
            <a:rPr lang="en-US" sz="3600" kern="1200" dirty="0">
              <a:latin typeface="Times New Roman" panose="02020603050405020304" pitchFamily="18" charset="0"/>
              <a:ea typeface="Times New Roman" panose="02020603050405020304" pitchFamily="18" charset="0"/>
              <a:cs typeface="Times New Roman" panose="02020603050405020304" pitchFamily="18" charset="0"/>
            </a:rPr>
            <a:t>ó</a:t>
          </a:r>
          <a:r>
            <a:rPr lang="vi-VN" sz="3600" kern="1200" dirty="0">
              <a:latin typeface="Times New Roman" panose="02020603050405020304" pitchFamily="18" charset="0"/>
              <a:ea typeface="Times New Roman" panose="02020603050405020304" pitchFamily="18" charset="0"/>
              <a:cs typeface="Times New Roman" panose="02020603050405020304" pitchFamily="18" charset="0"/>
            </a:rPr>
            <a:t>m</a:t>
          </a:r>
          <a:r>
            <a:rPr lang="en-US" sz="3600" kern="1200">
              <a:latin typeface="Times New Roman" panose="02020603050405020304" pitchFamily="18" charset="0"/>
              <a:ea typeface="Times New Roman" panose="02020603050405020304" pitchFamily="18" charset="0"/>
              <a:cs typeface="Times New Roman" panose="02020603050405020304" pitchFamily="18" charset="0"/>
            </a:rPr>
            <a:t>, nháp.</a:t>
          </a:r>
          <a:endParaRPr lang="en-US" sz="3600" kern="1200" dirty="0">
            <a:latin typeface="Times New Roman" panose="02020603050405020304" pitchFamily="18" charset="0"/>
            <a:cs typeface="Times New Roman" panose="02020603050405020304" pitchFamily="18" charset="0"/>
          </a:endParaRPr>
        </a:p>
      </dsp:txBody>
      <dsp:txXfrm>
        <a:off x="0" y="4134011"/>
        <a:ext cx="8128000" cy="12140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3A466E-4928-4AAA-B008-B28A651A0735}" type="datetimeFigureOut">
              <a:rPr lang="en-US" smtClean="0"/>
              <a:t>1/11/2026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1211D-0E33-4357-AF8B-B94150BBE132}" type="slidenum">
              <a:rPr lang="en-US" smtClean="0"/>
              <a:t>‹#›</a:t>
            </a:fld>
            <a:endParaRPr lang="en-US"/>
          </a:p>
        </p:txBody>
      </p:sp>
    </p:spTree>
    <p:extLst>
      <p:ext uri="{BB962C8B-B14F-4D97-AF65-F5344CB8AC3E}">
        <p14:creationId xmlns:p14="http://schemas.microsoft.com/office/powerpoint/2010/main" val="97608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91211D-0E33-4357-AF8B-B94150BBE132}" type="slidenum">
              <a:rPr lang="en-US" smtClean="0"/>
              <a:t>2</a:t>
            </a:fld>
            <a:endParaRPr lang="en-US"/>
          </a:p>
        </p:txBody>
      </p:sp>
    </p:spTree>
    <p:extLst>
      <p:ext uri="{BB962C8B-B14F-4D97-AF65-F5344CB8AC3E}">
        <p14:creationId xmlns:p14="http://schemas.microsoft.com/office/powerpoint/2010/main" val="188102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daa80c8bc4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daa80c8bc4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19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daa80c8bc4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daa80c8bc4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168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daa80c8bc4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daa80c8bc4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825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daa80c8bc4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daa80c8bc4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7502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daa80c8bc4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daa80c8bc4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172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daa80c8bc4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daa80c8bc4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7626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daa80c8bc4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daa80c8bc4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774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daa80c8bc4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daa80c8bc4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1538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daa80c8bc4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daa80c8bc4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6748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daa80c8bc4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daa80c8bc4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230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2107987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daa80c8bc4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daa80c8bc4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7141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27</a:t>
            </a:fld>
            <a:endParaRPr lang="en-US"/>
          </a:p>
        </p:txBody>
      </p:sp>
    </p:spTree>
    <p:extLst>
      <p:ext uri="{BB962C8B-B14F-4D97-AF65-F5344CB8AC3E}">
        <p14:creationId xmlns:p14="http://schemas.microsoft.com/office/powerpoint/2010/main" val="3065448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daa80c8bc4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daa80c8bc4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1080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daa80c8bc4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daa80c8bc4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40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6</a:t>
            </a:fld>
            <a:endParaRPr lang="en-US"/>
          </a:p>
        </p:txBody>
      </p:sp>
    </p:spTree>
    <p:extLst>
      <p:ext uri="{BB962C8B-B14F-4D97-AF65-F5344CB8AC3E}">
        <p14:creationId xmlns:p14="http://schemas.microsoft.com/office/powerpoint/2010/main" val="2309016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từng ô số để đến câu hỏi</a:t>
            </a:r>
          </a:p>
          <a:p>
            <a:r>
              <a:rPr lang="en-US" baseline="0"/>
              <a:t>Sau khi trả lời xong, quay về slide này rồi ấn vào con virus tương ứng để tiêu diệt nó</a:t>
            </a:r>
          </a:p>
          <a:p>
            <a:r>
              <a:rPr lang="en-US" baseline="0"/>
              <a:t>Click vào mũi tên để đến slide đầu bài</a:t>
            </a:r>
          </a:p>
          <a:p>
            <a:endParaRPr lang="en-US"/>
          </a:p>
        </p:txBody>
      </p:sp>
      <p:sp>
        <p:nvSpPr>
          <p:cNvPr id="4" name="Slide Number Placeholder 3"/>
          <p:cNvSpPr>
            <a:spLocks noGrp="1"/>
          </p:cNvSpPr>
          <p:nvPr>
            <p:ph type="sldNum" sz="quarter" idx="10"/>
          </p:nvPr>
        </p:nvSpPr>
        <p:spPr/>
        <p:txBody>
          <a:bodyPr/>
          <a:lstStyle/>
          <a:p>
            <a:fld id="{7D91211D-0E33-4357-AF8B-B94150BBE132}" type="slidenum">
              <a:rPr lang="en-US" smtClean="0"/>
              <a:t>7</a:t>
            </a:fld>
            <a:endParaRPr lang="en-US"/>
          </a:p>
        </p:txBody>
      </p:sp>
    </p:spTree>
    <p:extLst>
      <p:ext uri="{BB962C8B-B14F-4D97-AF65-F5344CB8AC3E}">
        <p14:creationId xmlns:p14="http://schemas.microsoft.com/office/powerpoint/2010/main" val="365248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vào vùng bất kì, thời gian 20s sẽ chạy</a:t>
            </a:r>
          </a:p>
          <a:p>
            <a:r>
              <a:rPr lang="en-US" baseline="0"/>
              <a:t>Click vào phần da cam (không có chữ) ở từng đáp án, sẽ có tiếng vỗ tay nếu đáp án đúng, tiếng bom nếu chọn đáp án sai</a:t>
            </a:r>
          </a:p>
          <a:p>
            <a:r>
              <a:rPr lang="en-US" baseline="0"/>
              <a:t>Click vào ngôi nhà để quay về slide chính của game</a:t>
            </a:r>
            <a:endParaRPr lang="en-US"/>
          </a:p>
        </p:txBody>
      </p:sp>
      <p:sp>
        <p:nvSpPr>
          <p:cNvPr id="4" name="Slide Number Placeholder 3"/>
          <p:cNvSpPr>
            <a:spLocks noGrp="1"/>
          </p:cNvSpPr>
          <p:nvPr>
            <p:ph type="sldNum" sz="quarter" idx="10"/>
          </p:nvPr>
        </p:nvSpPr>
        <p:spPr/>
        <p:txBody>
          <a:bodyPr/>
          <a:lstStyle/>
          <a:p>
            <a:fld id="{7D91211D-0E33-4357-AF8B-B94150BBE132}" type="slidenum">
              <a:rPr lang="en-US" smtClean="0"/>
              <a:t>9</a:t>
            </a:fld>
            <a:endParaRPr lang="en-US"/>
          </a:p>
        </p:txBody>
      </p:sp>
    </p:spTree>
    <p:extLst>
      <p:ext uri="{BB962C8B-B14F-4D97-AF65-F5344CB8AC3E}">
        <p14:creationId xmlns:p14="http://schemas.microsoft.com/office/powerpoint/2010/main" val="3763931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vào vùng bất kì, thời gian 20s sẽ chạy</a:t>
            </a:r>
          </a:p>
          <a:p>
            <a:r>
              <a:rPr lang="en-US" baseline="0"/>
              <a:t>Click vào phần da cam (không có chữ) ở từng đáp án, sẽ có tiếng vỗ tay nếu đáp án đúng, tiếng bom nếu chọn đáp án sai</a:t>
            </a:r>
          </a:p>
          <a:p>
            <a:r>
              <a:rPr lang="en-US" baseline="0"/>
              <a:t>Click vào ngôi nhà để quay về slide chính của game</a:t>
            </a:r>
            <a:endParaRPr lang="en-US"/>
          </a:p>
          <a:p>
            <a:endParaRPr lang="en-US"/>
          </a:p>
        </p:txBody>
      </p:sp>
      <p:sp>
        <p:nvSpPr>
          <p:cNvPr id="4" name="Slide Number Placeholder 3"/>
          <p:cNvSpPr>
            <a:spLocks noGrp="1"/>
          </p:cNvSpPr>
          <p:nvPr>
            <p:ph type="sldNum" sz="quarter" idx="10"/>
          </p:nvPr>
        </p:nvSpPr>
        <p:spPr/>
        <p:txBody>
          <a:bodyPr/>
          <a:lstStyle/>
          <a:p>
            <a:fld id="{7D91211D-0E33-4357-AF8B-B94150BBE132}" type="slidenum">
              <a:rPr lang="en-US" smtClean="0"/>
              <a:t>10</a:t>
            </a:fld>
            <a:endParaRPr lang="en-US"/>
          </a:p>
        </p:txBody>
      </p:sp>
    </p:spTree>
    <p:extLst>
      <p:ext uri="{BB962C8B-B14F-4D97-AF65-F5344CB8AC3E}">
        <p14:creationId xmlns:p14="http://schemas.microsoft.com/office/powerpoint/2010/main" val="2891994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vào vùng bất kì, thời gian 20s sẽ chạy</a:t>
            </a:r>
          </a:p>
          <a:p>
            <a:r>
              <a:rPr lang="en-US" baseline="0"/>
              <a:t>Click vào phần da cam (không có chữ) ở từng đáp án, sẽ có tiếng vỗ tay nếu đáp án đúng, tiếng bom nếu chọn đáp án sai</a:t>
            </a:r>
          </a:p>
          <a:p>
            <a:r>
              <a:rPr lang="en-US" baseline="0"/>
              <a:t>Click vào ngôi nhà để quay về slide chính của game</a:t>
            </a:r>
            <a:endParaRPr lang="en-US"/>
          </a:p>
          <a:p>
            <a:endParaRPr lang="en-US"/>
          </a:p>
        </p:txBody>
      </p:sp>
      <p:sp>
        <p:nvSpPr>
          <p:cNvPr id="4" name="Slide Number Placeholder 3"/>
          <p:cNvSpPr>
            <a:spLocks noGrp="1"/>
          </p:cNvSpPr>
          <p:nvPr>
            <p:ph type="sldNum" sz="quarter" idx="10"/>
          </p:nvPr>
        </p:nvSpPr>
        <p:spPr/>
        <p:txBody>
          <a:bodyPr/>
          <a:lstStyle/>
          <a:p>
            <a:fld id="{7D91211D-0E33-4357-AF8B-B94150BBE132}" type="slidenum">
              <a:rPr lang="en-US" smtClean="0"/>
              <a:t>11</a:t>
            </a:fld>
            <a:endParaRPr lang="en-US"/>
          </a:p>
        </p:txBody>
      </p:sp>
    </p:spTree>
    <p:extLst>
      <p:ext uri="{BB962C8B-B14F-4D97-AF65-F5344CB8AC3E}">
        <p14:creationId xmlns:p14="http://schemas.microsoft.com/office/powerpoint/2010/main" val="83474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vào vùng bất kì, thời gian 20s sẽ chạy</a:t>
            </a:r>
          </a:p>
          <a:p>
            <a:r>
              <a:rPr lang="en-US" baseline="0"/>
              <a:t>Click vào phần da cam (không có chữ) ở từng đáp án, sẽ có tiếng vỗ tay nếu đáp án đúng, tiếng bom nếu chọn đáp án sai</a:t>
            </a:r>
          </a:p>
          <a:p>
            <a:r>
              <a:rPr lang="en-US" baseline="0"/>
              <a:t>Click vào ngôi nhà để quay về slide chính của game</a:t>
            </a:r>
            <a:endParaRPr lang="en-US"/>
          </a:p>
          <a:p>
            <a:endParaRPr lang="en-US"/>
          </a:p>
        </p:txBody>
      </p:sp>
      <p:sp>
        <p:nvSpPr>
          <p:cNvPr id="4" name="Slide Number Placeholder 3"/>
          <p:cNvSpPr>
            <a:spLocks noGrp="1"/>
          </p:cNvSpPr>
          <p:nvPr>
            <p:ph type="sldNum" sz="quarter" idx="10"/>
          </p:nvPr>
        </p:nvSpPr>
        <p:spPr/>
        <p:txBody>
          <a:bodyPr/>
          <a:lstStyle/>
          <a:p>
            <a:fld id="{7D91211D-0E33-4357-AF8B-B94150BBE132}" type="slidenum">
              <a:rPr lang="en-US" smtClean="0"/>
              <a:t>12</a:t>
            </a:fld>
            <a:endParaRPr lang="en-US"/>
          </a:p>
        </p:txBody>
      </p:sp>
    </p:spTree>
    <p:extLst>
      <p:ext uri="{BB962C8B-B14F-4D97-AF65-F5344CB8AC3E}">
        <p14:creationId xmlns:p14="http://schemas.microsoft.com/office/powerpoint/2010/main" val="1506109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vào vùng bất kì, thời gian 20s sẽ chạy</a:t>
            </a:r>
          </a:p>
          <a:p>
            <a:r>
              <a:rPr lang="en-US" baseline="0"/>
              <a:t>Click vào phần da cam (không có chữ) ở từng đáp án, sẽ có tiếng vỗ tay nếu đáp án đúng, tiếng bom nếu chọn đáp án sai</a:t>
            </a:r>
          </a:p>
          <a:p>
            <a:r>
              <a:rPr lang="en-US" baseline="0"/>
              <a:t>Click vào ngôi nhà để quay về slide chính của game</a:t>
            </a:r>
            <a:endParaRPr lang="en-US"/>
          </a:p>
          <a:p>
            <a:endParaRPr lang="en-US"/>
          </a:p>
        </p:txBody>
      </p:sp>
      <p:sp>
        <p:nvSpPr>
          <p:cNvPr id="4" name="Slide Number Placeholder 3"/>
          <p:cNvSpPr>
            <a:spLocks noGrp="1"/>
          </p:cNvSpPr>
          <p:nvPr>
            <p:ph type="sldNum" sz="quarter" idx="10"/>
          </p:nvPr>
        </p:nvSpPr>
        <p:spPr/>
        <p:txBody>
          <a:bodyPr/>
          <a:lstStyle/>
          <a:p>
            <a:fld id="{7D91211D-0E33-4357-AF8B-B94150BBE132}" type="slidenum">
              <a:rPr lang="en-US" smtClean="0"/>
              <a:t>13</a:t>
            </a:fld>
            <a:endParaRPr lang="en-US"/>
          </a:p>
        </p:txBody>
      </p:sp>
    </p:spTree>
    <p:extLst>
      <p:ext uri="{BB962C8B-B14F-4D97-AF65-F5344CB8AC3E}">
        <p14:creationId xmlns:p14="http://schemas.microsoft.com/office/powerpoint/2010/main" val="65271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70755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02435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36169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45"/>
        <p:cNvGrpSpPr/>
        <p:nvPr/>
      </p:nvGrpSpPr>
      <p:grpSpPr>
        <a:xfrm>
          <a:off x="0" y="0"/>
          <a:ext cx="0" cy="0"/>
          <a:chOff x="0" y="0"/>
          <a:chExt cx="0" cy="0"/>
        </a:xfrm>
      </p:grpSpPr>
      <p:sp>
        <p:nvSpPr>
          <p:cNvPr id="890" name="Google Shape;890;p16"/>
          <p:cNvSpPr txBox="1">
            <a:spLocks noGrp="1"/>
          </p:cNvSpPr>
          <p:nvPr>
            <p:ph type="subTitle" idx="1"/>
          </p:nvPr>
        </p:nvSpPr>
        <p:spPr>
          <a:xfrm>
            <a:off x="1299867" y="3794500"/>
            <a:ext cx="4150000" cy="14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1" name="Google Shape;891;p16"/>
          <p:cNvSpPr txBox="1">
            <a:spLocks noGrp="1"/>
          </p:cNvSpPr>
          <p:nvPr>
            <p:ph type="title"/>
          </p:nvPr>
        </p:nvSpPr>
        <p:spPr>
          <a:xfrm>
            <a:off x="1299867" y="1521733"/>
            <a:ext cx="4150000" cy="2161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97463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10" name="矩形: 圆角 9"/>
          <p:cNvSpPr/>
          <p:nvPr userDrawn="1"/>
        </p:nvSpPr>
        <p:spPr>
          <a:xfrm>
            <a:off x="474143" y="266705"/>
            <a:ext cx="11243714"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userDrawn="1"/>
        </p:nvSpPr>
        <p:spPr>
          <a:xfrm>
            <a:off x="644577"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圆角 59"/>
          <p:cNvSpPr/>
          <p:nvPr userDrawn="1"/>
        </p:nvSpPr>
        <p:spPr>
          <a:xfrm>
            <a:off x="707034"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一个圆顶角，剪去另一个顶角 12"/>
          <p:cNvSpPr/>
          <p:nvPr userDrawn="1"/>
        </p:nvSpPr>
        <p:spPr>
          <a:xfrm rot="16200000" flipV="1">
            <a:off x="11164467" y="852650"/>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grpSp>
        <p:nvGrpSpPr>
          <p:cNvPr id="20" name="组合 19"/>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65" name="矩形: 一个圆顶角，剪去另一个顶角 64"/>
          <p:cNvSpPr/>
          <p:nvPr userDrawn="1"/>
        </p:nvSpPr>
        <p:spPr>
          <a:xfrm rot="16200000" flipV="1">
            <a:off x="11164467" y="1804497"/>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025249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78427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8C012C-B1B7-47F6-B168-A941E97A73A9}"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84366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C012C-B1B7-47F6-B168-A941E97A73A9}"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98241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C012C-B1B7-47F6-B168-A941E97A73A9}" type="datetimeFigureOut">
              <a:rPr lang="en-US" smtClean="0"/>
              <a:t>1/11/2026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9892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C012C-B1B7-47F6-B168-A941E97A73A9}" type="datetimeFigureOut">
              <a:rPr lang="en-US" smtClean="0"/>
              <a:t>1/11/2026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81456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C012C-B1B7-47F6-B168-A941E97A73A9}" type="datetimeFigureOut">
              <a:rPr lang="en-US" smtClean="0"/>
              <a:t>1/11/2026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43239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8C012C-B1B7-47F6-B168-A941E97A73A9}"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2926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8C012C-B1B7-47F6-B168-A941E97A73A9}"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1066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t>1/11/2026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340564578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oleObject" Target="../embeddings/oleObject8.bin"/><Relationship Id="rId18" Type="http://schemas.openxmlformats.org/officeDocument/2006/relationships/image" Target="../media/image32.emf"/><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image" Target="../media/image20.png"/><Relationship Id="rId17" Type="http://schemas.openxmlformats.org/officeDocument/2006/relationships/oleObject" Target="../embeddings/oleObject10.bin"/><Relationship Id="rId2" Type="http://schemas.openxmlformats.org/officeDocument/2006/relationships/notesSlide" Target="../notesSlides/notesSlide6.xml"/><Relationship Id="rId16" Type="http://schemas.openxmlformats.org/officeDocument/2006/relationships/image" Target="../media/image31.emf"/><Relationship Id="rId20" Type="http://schemas.openxmlformats.org/officeDocument/2006/relationships/image" Target="../media/image33.emf"/><Relationship Id="rId1" Type="http://schemas.openxmlformats.org/officeDocument/2006/relationships/slideLayout" Target="../slideLayouts/slideLayout2.xml"/><Relationship Id="rId11" Type="http://schemas.openxmlformats.org/officeDocument/2006/relationships/slide" Target="slide7.xml"/><Relationship Id="rId5" Type="http://schemas.openxmlformats.org/officeDocument/2006/relationships/audio" Target="../media/audio3.wav"/><Relationship Id="rId15" Type="http://schemas.openxmlformats.org/officeDocument/2006/relationships/oleObject" Target="../embeddings/oleObject9.bin"/><Relationship Id="rId10" Type="http://schemas.openxmlformats.org/officeDocument/2006/relationships/image" Target="../media/image22.png"/><Relationship Id="rId19" Type="http://schemas.openxmlformats.org/officeDocument/2006/relationships/oleObject" Target="../embeddings/oleObject11.bin"/><Relationship Id="rId4" Type="http://schemas.openxmlformats.org/officeDocument/2006/relationships/audio" Target="../media/audio2.wav"/><Relationship Id="rId9" Type="http://schemas.microsoft.com/office/2007/relationships/hdphoto" Target="../media/hdphoto1.wdp"/><Relationship Id="rId14" Type="http://schemas.openxmlformats.org/officeDocument/2006/relationships/image" Target="../media/image30.emf"/></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6.png"/><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35.png"/><Relationship Id="rId17" Type="http://schemas.openxmlformats.org/officeDocument/2006/relationships/image" Target="../media/image33.png"/><Relationship Id="rId2" Type="http://schemas.openxmlformats.org/officeDocument/2006/relationships/notesSlide" Target="../notesSlides/notesSlide7.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70.png"/><Relationship Id="rId5" Type="http://schemas.openxmlformats.org/officeDocument/2006/relationships/audio" Target="../media/audio3.wav"/><Relationship Id="rId15" Type="http://schemas.openxmlformats.org/officeDocument/2006/relationships/image" Target="../media/image38.png"/><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slide" Target="slide7.xml"/><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oleObject" Target="../embeddings/oleObject12.bin"/><Relationship Id="rId18" Type="http://schemas.openxmlformats.org/officeDocument/2006/relationships/image" Target="../media/image36.emf"/><Relationship Id="rId3" Type="http://schemas.openxmlformats.org/officeDocument/2006/relationships/audio" Target="../media/audio1.wav"/><Relationship Id="rId7" Type="http://schemas.openxmlformats.org/officeDocument/2006/relationships/image" Target="../media/image44.png"/><Relationship Id="rId12" Type="http://schemas.openxmlformats.org/officeDocument/2006/relationships/image" Target="../media/image20.png"/><Relationship Id="rId17" Type="http://schemas.openxmlformats.org/officeDocument/2006/relationships/oleObject" Target="../embeddings/oleObject14.bin"/><Relationship Id="rId2" Type="http://schemas.openxmlformats.org/officeDocument/2006/relationships/notesSlide" Target="../notesSlides/notesSlide8.xml"/><Relationship Id="rId16" Type="http://schemas.openxmlformats.org/officeDocument/2006/relationships/image" Target="../media/image35.emf"/><Relationship Id="rId20" Type="http://schemas.openxmlformats.org/officeDocument/2006/relationships/image" Target="../media/image37.wmf"/><Relationship Id="rId1" Type="http://schemas.openxmlformats.org/officeDocument/2006/relationships/slideLayout" Target="../slideLayouts/slideLayout2.xml"/><Relationship Id="rId11" Type="http://schemas.openxmlformats.org/officeDocument/2006/relationships/slide" Target="slide7.xml"/><Relationship Id="rId5" Type="http://schemas.openxmlformats.org/officeDocument/2006/relationships/audio" Target="../media/audio3.wav"/><Relationship Id="rId15" Type="http://schemas.openxmlformats.org/officeDocument/2006/relationships/oleObject" Target="../embeddings/oleObject13.bin"/><Relationship Id="rId10" Type="http://schemas.openxmlformats.org/officeDocument/2006/relationships/image" Target="../media/image22.png"/><Relationship Id="rId19" Type="http://schemas.openxmlformats.org/officeDocument/2006/relationships/oleObject" Target="../embeddings/oleObject15.bin"/><Relationship Id="rId4" Type="http://schemas.openxmlformats.org/officeDocument/2006/relationships/audio" Target="../media/audio2.wav"/><Relationship Id="rId9" Type="http://schemas.microsoft.com/office/2007/relationships/hdphoto" Target="../media/hdphoto1.wdp"/><Relationship Id="rId14" Type="http://schemas.openxmlformats.org/officeDocument/2006/relationships/image" Target="../media/image34.emf"/></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oleObject" Target="../embeddings/oleObject16.bin"/><Relationship Id="rId18" Type="http://schemas.openxmlformats.org/officeDocument/2006/relationships/image" Target="../media/image40.emf"/><Relationship Id="rId3" Type="http://schemas.openxmlformats.org/officeDocument/2006/relationships/audio" Target="../media/audio1.wav"/><Relationship Id="rId7" Type="http://schemas.openxmlformats.org/officeDocument/2006/relationships/image" Target="../media/image49.png"/><Relationship Id="rId12" Type="http://schemas.openxmlformats.org/officeDocument/2006/relationships/image" Target="../media/image20.png"/><Relationship Id="rId17" Type="http://schemas.openxmlformats.org/officeDocument/2006/relationships/oleObject" Target="../embeddings/oleObject18.bin"/><Relationship Id="rId2" Type="http://schemas.openxmlformats.org/officeDocument/2006/relationships/notesSlide" Target="../notesSlides/notesSlide9.xml"/><Relationship Id="rId16" Type="http://schemas.openxmlformats.org/officeDocument/2006/relationships/image" Target="../media/image39.wmf"/><Relationship Id="rId20" Type="http://schemas.openxmlformats.org/officeDocument/2006/relationships/image" Target="../media/image41.wmf"/><Relationship Id="rId1" Type="http://schemas.openxmlformats.org/officeDocument/2006/relationships/slideLayout" Target="../slideLayouts/slideLayout2.xml"/><Relationship Id="rId11" Type="http://schemas.openxmlformats.org/officeDocument/2006/relationships/slide" Target="slide7.xml"/><Relationship Id="rId5" Type="http://schemas.openxmlformats.org/officeDocument/2006/relationships/audio" Target="../media/audio3.wav"/><Relationship Id="rId15" Type="http://schemas.openxmlformats.org/officeDocument/2006/relationships/oleObject" Target="../embeddings/oleObject17.bin"/><Relationship Id="rId10" Type="http://schemas.openxmlformats.org/officeDocument/2006/relationships/image" Target="../media/image22.png"/><Relationship Id="rId19" Type="http://schemas.openxmlformats.org/officeDocument/2006/relationships/oleObject" Target="../embeddings/oleObject19.bin"/><Relationship Id="rId4" Type="http://schemas.openxmlformats.org/officeDocument/2006/relationships/audio" Target="../media/audio2.wav"/><Relationship Id="rId9" Type="http://schemas.microsoft.com/office/2007/relationships/hdphoto" Target="../media/hdphoto1.wdp"/><Relationship Id="rId1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oleObject" Target="../embeddings/oleObject24.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57.png"/><Relationship Id="rId17" Type="http://schemas.openxmlformats.org/officeDocument/2006/relationships/image" Target="../media/image52.png"/><Relationship Id="rId2" Type="http://schemas.openxmlformats.org/officeDocument/2006/relationships/notesSlide" Target="../notesSlides/notesSlide11.xml"/><Relationship Id="rId16" Type="http://schemas.openxmlformats.org/officeDocument/2006/relationships/image" Target="../media/image51.wmf"/><Relationship Id="rId1" Type="http://schemas.openxmlformats.org/officeDocument/2006/relationships/slideLayout" Target="../slideLayouts/slideLayout12.xml"/><Relationship Id="rId6" Type="http://schemas.openxmlformats.org/officeDocument/2006/relationships/image" Target="../media/image47.emf"/><Relationship Id="rId5" Type="http://schemas.openxmlformats.org/officeDocument/2006/relationships/oleObject" Target="../embeddings/oleObject21.bin"/><Relationship Id="rId15" Type="http://schemas.openxmlformats.org/officeDocument/2006/relationships/oleObject" Target="../embeddings/oleObject25.bin"/><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oleObject" Target="../embeddings/oleObject23.bin"/><Relationship Id="rId14" Type="http://schemas.openxmlformats.org/officeDocument/2006/relationships/image" Target="../media/image50.wmf"/></Relationships>
</file>

<file path=ppt/slides/_rels/slide18.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29.bin"/><Relationship Id="rId7" Type="http://schemas.openxmlformats.org/officeDocument/2006/relationships/oleObject" Target="../embeddings/oleObject24.bin"/><Relationship Id="rId12" Type="http://schemas.openxmlformats.org/officeDocument/2006/relationships/image" Target="../media/image55.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3.wmf"/><Relationship Id="rId11" Type="http://schemas.openxmlformats.org/officeDocument/2006/relationships/oleObject" Target="../embeddings/oleObject28.bin"/><Relationship Id="rId5" Type="http://schemas.openxmlformats.org/officeDocument/2006/relationships/oleObject" Target="../embeddings/oleObject26.bin"/><Relationship Id="rId15" Type="http://schemas.openxmlformats.org/officeDocument/2006/relationships/image" Target="../media/image570.png"/><Relationship Id="rId10" Type="http://schemas.openxmlformats.org/officeDocument/2006/relationships/image" Target="../media/image54.wmf"/><Relationship Id="rId4" Type="http://schemas.openxmlformats.org/officeDocument/2006/relationships/image" Target="../media/image65.png"/><Relationship Id="rId9" Type="http://schemas.openxmlformats.org/officeDocument/2006/relationships/oleObject" Target="../embeddings/oleObject27.bin"/><Relationship Id="rId14" Type="http://schemas.openxmlformats.org/officeDocument/2006/relationships/image" Target="../media/image56.wmf"/></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0.emf"/><Relationship Id="rId13" Type="http://schemas.openxmlformats.org/officeDocument/2006/relationships/image" Target="../media/image70.png"/><Relationship Id="rId7" Type="http://schemas.openxmlformats.org/officeDocument/2006/relationships/oleObject" Target="../embeddings/oleObject31.bin"/><Relationship Id="rId12" Type="http://schemas.openxmlformats.org/officeDocument/2006/relationships/image" Target="../media/image62.emf"/><Relationship Id="rId17" Type="http://schemas.openxmlformats.org/officeDocument/2006/relationships/image" Target="../media/image52.png"/><Relationship Id="rId2" Type="http://schemas.openxmlformats.org/officeDocument/2006/relationships/notesSlide" Target="../notesSlides/notesSlide14.xml"/><Relationship Id="rId16" Type="http://schemas.openxmlformats.org/officeDocument/2006/relationships/image" Target="../media/image63.wmf"/><Relationship Id="rId1" Type="http://schemas.openxmlformats.org/officeDocument/2006/relationships/slideLayout" Target="../slideLayouts/slideLayout12.xml"/><Relationship Id="rId6" Type="http://schemas.openxmlformats.org/officeDocument/2006/relationships/image" Target="../media/image59.e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4.bin"/><Relationship Id="rId10" Type="http://schemas.openxmlformats.org/officeDocument/2006/relationships/image" Target="../media/image61.emf"/><Relationship Id="rId4" Type="http://schemas.openxmlformats.org/officeDocument/2006/relationships/image" Target="../media/image69.png"/><Relationship Id="rId9" Type="http://schemas.openxmlformats.org/officeDocument/2006/relationships/oleObject" Target="../embeddings/oleObject32.bin"/><Relationship Id="rId14" Type="http://schemas.openxmlformats.org/officeDocument/2006/relationships/image" Target="../media/image71.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62.emf"/><Relationship Id="rId18" Type="http://schemas.openxmlformats.org/officeDocument/2006/relationships/image" Target="../media/image76.png"/><Relationship Id="rId7" Type="http://schemas.openxmlformats.org/officeDocument/2006/relationships/image" Target="../media/image59.emf"/><Relationship Id="rId12" Type="http://schemas.openxmlformats.org/officeDocument/2006/relationships/oleObject" Target="../embeddings/oleObject33.bin"/><Relationship Id="rId17" Type="http://schemas.openxmlformats.org/officeDocument/2006/relationships/image" Target="../media/image65.wmf"/><Relationship Id="rId2" Type="http://schemas.openxmlformats.org/officeDocument/2006/relationships/notesSlide" Target="../notesSlides/notesSlide15.xml"/><Relationship Id="rId16" Type="http://schemas.openxmlformats.org/officeDocument/2006/relationships/oleObject" Target="../embeddings/oleObject36.bin"/><Relationship Id="rId1" Type="http://schemas.openxmlformats.org/officeDocument/2006/relationships/slideLayout" Target="../slideLayouts/slideLayout12.xml"/><Relationship Id="rId6" Type="http://schemas.openxmlformats.org/officeDocument/2006/relationships/oleObject" Target="../embeddings/oleObject30.bin"/><Relationship Id="rId11" Type="http://schemas.openxmlformats.org/officeDocument/2006/relationships/image" Target="../media/image61.emf"/><Relationship Id="rId5" Type="http://schemas.openxmlformats.org/officeDocument/2006/relationships/image" Target="../media/image75.png"/><Relationship Id="rId15" Type="http://schemas.openxmlformats.org/officeDocument/2006/relationships/image" Target="../media/image64.wmf"/><Relationship Id="rId10" Type="http://schemas.openxmlformats.org/officeDocument/2006/relationships/oleObject" Target="../embeddings/oleObject32.bin"/><Relationship Id="rId4" Type="http://schemas.openxmlformats.org/officeDocument/2006/relationships/image" Target="../media/image74.png"/><Relationship Id="rId9" Type="http://schemas.openxmlformats.org/officeDocument/2006/relationships/image" Target="../media/image60.emf"/><Relationship Id="rId14"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41.bin"/><Relationship Id="rId18" Type="http://schemas.openxmlformats.org/officeDocument/2006/relationships/image" Target="../media/image72.wmf"/><Relationship Id="rId7" Type="http://schemas.openxmlformats.org/officeDocument/2006/relationships/oleObject" Target="../embeddings/oleObject38.bin"/><Relationship Id="rId12" Type="http://schemas.openxmlformats.org/officeDocument/2006/relationships/image" Target="../media/image69.wmf"/><Relationship Id="rId17" Type="http://schemas.openxmlformats.org/officeDocument/2006/relationships/oleObject" Target="../embeddings/oleObject43.bin"/><Relationship Id="rId2" Type="http://schemas.openxmlformats.org/officeDocument/2006/relationships/notesSlide" Target="../notesSlides/notesSlide16.xml"/><Relationship Id="rId16" Type="http://schemas.openxmlformats.org/officeDocument/2006/relationships/image" Target="../media/image71.wmf"/><Relationship Id="rId1" Type="http://schemas.openxmlformats.org/officeDocument/2006/relationships/slideLayout" Target="../slideLayouts/slideLayout12.xml"/><Relationship Id="rId6" Type="http://schemas.openxmlformats.org/officeDocument/2006/relationships/image" Target="../media/image66.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68.wmf"/><Relationship Id="rId19" Type="http://schemas.openxmlformats.org/officeDocument/2006/relationships/image" Target="../media/image52.png"/><Relationship Id="rId4" Type="http://schemas.openxmlformats.org/officeDocument/2006/relationships/image" Target="../media/image88.png"/><Relationship Id="rId9" Type="http://schemas.openxmlformats.org/officeDocument/2006/relationships/oleObject" Target="../embeddings/oleObject39.bin"/><Relationship Id="rId14" Type="http://schemas.openxmlformats.org/officeDocument/2006/relationships/image" Target="../media/image70.wmf"/></Relationships>
</file>

<file path=ppt/slides/_rels/slide23.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41.bin"/><Relationship Id="rId18" Type="http://schemas.openxmlformats.org/officeDocument/2006/relationships/oleObject" Target="../embeddings/oleObject44.bin"/><Relationship Id="rId26" Type="http://schemas.openxmlformats.org/officeDocument/2006/relationships/oleObject" Target="../embeddings/oleObject48.bin"/><Relationship Id="rId21" Type="http://schemas.openxmlformats.org/officeDocument/2006/relationships/image" Target="../media/image74.wmf"/><Relationship Id="rId7" Type="http://schemas.openxmlformats.org/officeDocument/2006/relationships/oleObject" Target="../embeddings/oleObject38.bin"/><Relationship Id="rId12" Type="http://schemas.openxmlformats.org/officeDocument/2006/relationships/image" Target="../media/image69.wmf"/><Relationship Id="rId17" Type="http://schemas.openxmlformats.org/officeDocument/2006/relationships/image" Target="../media/image95.png"/><Relationship Id="rId25" Type="http://schemas.openxmlformats.org/officeDocument/2006/relationships/image" Target="../media/image76.wmf"/><Relationship Id="rId2" Type="http://schemas.openxmlformats.org/officeDocument/2006/relationships/notesSlide" Target="../notesSlides/notesSlide17.xml"/><Relationship Id="rId16" Type="http://schemas.openxmlformats.org/officeDocument/2006/relationships/image" Target="../media/image71.wmf"/><Relationship Id="rId20" Type="http://schemas.openxmlformats.org/officeDocument/2006/relationships/oleObject" Target="../embeddings/oleObject45.bin"/><Relationship Id="rId1" Type="http://schemas.openxmlformats.org/officeDocument/2006/relationships/slideLayout" Target="../slideLayouts/slideLayout12.xml"/><Relationship Id="rId6" Type="http://schemas.openxmlformats.org/officeDocument/2006/relationships/image" Target="../media/image66.wmf"/><Relationship Id="rId11" Type="http://schemas.openxmlformats.org/officeDocument/2006/relationships/oleObject" Target="../embeddings/oleObject40.bin"/><Relationship Id="rId24" Type="http://schemas.openxmlformats.org/officeDocument/2006/relationships/oleObject" Target="../embeddings/oleObject47.bin"/><Relationship Id="rId5" Type="http://schemas.openxmlformats.org/officeDocument/2006/relationships/oleObject" Target="../embeddings/oleObject37.bin"/><Relationship Id="rId15" Type="http://schemas.openxmlformats.org/officeDocument/2006/relationships/oleObject" Target="../embeddings/oleObject42.bin"/><Relationship Id="rId23" Type="http://schemas.openxmlformats.org/officeDocument/2006/relationships/image" Target="../media/image75.wmf"/><Relationship Id="rId28" Type="http://schemas.openxmlformats.org/officeDocument/2006/relationships/image" Target="../media/image96.png"/><Relationship Id="rId10" Type="http://schemas.openxmlformats.org/officeDocument/2006/relationships/image" Target="../media/image68.wmf"/><Relationship Id="rId19" Type="http://schemas.openxmlformats.org/officeDocument/2006/relationships/image" Target="../media/image73.wmf"/><Relationship Id="rId4" Type="http://schemas.openxmlformats.org/officeDocument/2006/relationships/image" Target="../media/image94.png"/><Relationship Id="rId9" Type="http://schemas.openxmlformats.org/officeDocument/2006/relationships/oleObject" Target="../embeddings/oleObject39.bin"/><Relationship Id="rId14" Type="http://schemas.openxmlformats.org/officeDocument/2006/relationships/image" Target="../media/image70.wmf"/><Relationship Id="rId22" Type="http://schemas.openxmlformats.org/officeDocument/2006/relationships/oleObject" Target="../embeddings/oleObject46.bin"/><Relationship Id="rId27" Type="http://schemas.openxmlformats.org/officeDocument/2006/relationships/image" Target="../media/image77.wmf"/></Relationships>
</file>

<file path=ppt/slides/_rels/slide24.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49.bin"/><Relationship Id="rId7" Type="http://schemas.openxmlformats.org/officeDocument/2006/relationships/oleObject" Target="../embeddings/oleObject50.bin"/><Relationship Id="rId12"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81.png"/><Relationship Id="rId11" Type="http://schemas.openxmlformats.org/officeDocument/2006/relationships/image" Target="../media/image101.png"/><Relationship Id="rId10" Type="http://schemas.openxmlformats.org/officeDocument/2006/relationships/image" Target="../media/image80.wmf"/><Relationship Id="rId4" Type="http://schemas.openxmlformats.org/officeDocument/2006/relationships/image" Target="../media/image78.wmf"/><Relationship Id="rId9" Type="http://schemas.openxmlformats.org/officeDocument/2006/relationships/oleObject" Target="../embeddings/oleObject51.bin"/></Relationships>
</file>

<file path=ppt/slides/_rels/slide25.xml.rels><?xml version="1.0" encoding="UTF-8" standalone="yes"?>
<Relationships xmlns="http://schemas.openxmlformats.org/package/2006/relationships"><Relationship Id="rId8" Type="http://schemas.openxmlformats.org/officeDocument/2006/relationships/image" Target="../media/image83.e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85.wmf"/><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82.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84.wmf"/><Relationship Id="rId4" Type="http://schemas.openxmlformats.org/officeDocument/2006/relationships/image" Target="../media/image81.emf"/><Relationship Id="rId9" Type="http://schemas.openxmlformats.org/officeDocument/2006/relationships/oleObject" Target="../embeddings/oleObject55.bin"/><Relationship Id="rId14" Type="http://schemas.openxmlformats.org/officeDocument/2006/relationships/image" Target="../media/image86.wmf"/></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motogo.vn/5-dia-diem-du-lich-phuot-bien-gan-ha-noi/" TargetMode="External"/><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12.xm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slide" Target="slide11.xml"/><Relationship Id="rId2" Type="http://schemas.openxmlformats.org/officeDocument/2006/relationships/notesSlide" Target="../notesSlides/notesSlide4.xml"/><Relationship Id="rId16"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10.xml"/><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slide" Target="slide9.xml"/><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slide" Target="slide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oleObject" Target="../embeddings/oleObject2.bin"/><Relationship Id="rId18" Type="http://schemas.openxmlformats.org/officeDocument/2006/relationships/image" Target="../media/image26.wmf"/><Relationship Id="rId3" Type="http://schemas.openxmlformats.org/officeDocument/2006/relationships/audio" Target="../media/audio1.wav"/><Relationship Id="rId21" Type="http://schemas.openxmlformats.org/officeDocument/2006/relationships/oleObject" Target="../embeddings/oleObject6.bin"/><Relationship Id="rId7" Type="http://schemas.openxmlformats.org/officeDocument/2006/relationships/image" Target="../media/image20.png"/><Relationship Id="rId12" Type="http://schemas.openxmlformats.org/officeDocument/2006/relationships/image" Target="../media/image23.emf"/><Relationship Id="rId17" Type="http://schemas.openxmlformats.org/officeDocument/2006/relationships/oleObject" Target="../embeddings/oleObject4.bin"/><Relationship Id="rId2" Type="http://schemas.openxmlformats.org/officeDocument/2006/relationships/notesSlide" Target="../notesSlides/notesSlide5.xml"/><Relationship Id="rId16" Type="http://schemas.openxmlformats.org/officeDocument/2006/relationships/image" Target="../media/image25.emf"/><Relationship Id="rId20"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oleObject" Target="../embeddings/oleObject1.bin"/><Relationship Id="rId24" Type="http://schemas.openxmlformats.org/officeDocument/2006/relationships/image" Target="../media/image29.wmf"/><Relationship Id="rId5" Type="http://schemas.openxmlformats.org/officeDocument/2006/relationships/audio" Target="../media/audio3.wav"/><Relationship Id="rId15" Type="http://schemas.openxmlformats.org/officeDocument/2006/relationships/oleObject" Target="../embeddings/oleObject3.bin"/><Relationship Id="rId23" Type="http://schemas.openxmlformats.org/officeDocument/2006/relationships/oleObject" Target="../embeddings/oleObject7.bin"/><Relationship Id="rId10" Type="http://schemas.openxmlformats.org/officeDocument/2006/relationships/image" Target="../media/image22.png"/><Relationship Id="rId19" Type="http://schemas.openxmlformats.org/officeDocument/2006/relationships/oleObject" Target="../embeddings/oleObject5.bin"/><Relationship Id="rId4" Type="http://schemas.openxmlformats.org/officeDocument/2006/relationships/audio" Target="../media/audio2.wav"/><Relationship Id="rId9" Type="http://schemas.microsoft.com/office/2007/relationships/hdphoto" Target="../media/hdphoto1.wdp"/><Relationship Id="rId14" Type="http://schemas.openxmlformats.org/officeDocument/2006/relationships/image" Target="../media/image24.emf"/><Relationship Id="rId22"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Ảnh có chứa diều, bầu trời, bay, ngoài trời&#10;&#10;Mô tả được tạo tự động">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26" y="13"/>
            <a:ext cx="12191973" cy="6857987"/>
          </a:xfrm>
          <a:prstGeom prst="rect">
            <a:avLst/>
          </a:prstGeom>
        </p:spPr>
      </p:pic>
      <p:sp>
        <p:nvSpPr>
          <p:cNvPr id="2" name="Hộp Văn bản 1">
            <a:extLst>
              <a:ext uri="{FF2B5EF4-FFF2-40B4-BE49-F238E27FC236}">
                <a16:creationId xmlns:a16="http://schemas.microsoft.com/office/drawing/2014/main" id="{9D73F281-D85A-414B-B050-B924052F9282}"/>
              </a:ext>
            </a:extLst>
          </p:cNvPr>
          <p:cNvSpPr txBox="1"/>
          <p:nvPr/>
        </p:nvSpPr>
        <p:spPr>
          <a:xfrm>
            <a:off x="1433809" y="394468"/>
            <a:ext cx="8885339" cy="474189"/>
          </a:xfrm>
          <a:prstGeom prst="rect">
            <a:avLst/>
          </a:prstGeom>
        </p:spPr>
        <p:txBody>
          <a:bodyPr vert="horz" lIns="121920" tIns="60960" rIns="121920" bIns="60960" rtlCol="0">
            <a:normAutofit fontScale="92500" lnSpcReduction="20000"/>
          </a:bodyPr>
          <a:lstStyle/>
          <a:p>
            <a:pPr>
              <a:lnSpc>
                <a:spcPct val="90000"/>
              </a:lnSpc>
              <a:spcAft>
                <a:spcPts val="800"/>
              </a:spcAft>
            </a:pPr>
            <a:r>
              <a:rPr lang="en-US" sz="3200" b="1" dirty="0">
                <a:solidFill>
                  <a:srgbClr val="002060"/>
                </a:solidFill>
                <a:latin typeface="Times New Roman" panose="02020603050405020304" pitchFamily="18" charset="0"/>
                <a:cs typeface="Times New Roman" panose="02020603050405020304" pitchFamily="18" charset="0"/>
              </a:rPr>
              <a:t>PHÒNG GIÁO DỤC VÀ ĐÀO </a:t>
            </a:r>
            <a:r>
              <a:rPr lang="en-US" sz="3200" b="1">
                <a:solidFill>
                  <a:srgbClr val="002060"/>
                </a:solidFill>
                <a:latin typeface="Times New Roman" panose="02020603050405020304" pitchFamily="18" charset="0"/>
                <a:cs typeface="Times New Roman" panose="02020603050405020304" pitchFamily="18" charset="0"/>
              </a:rPr>
              <a:t>TẠO  QUẬN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ABD37E8A-D45A-4AF4-AA02-27891D5290CA}"/>
              </a:ext>
            </a:extLst>
          </p:cNvPr>
          <p:cNvSpPr txBox="1"/>
          <p:nvPr/>
        </p:nvSpPr>
        <p:spPr>
          <a:xfrm>
            <a:off x="3721911" y="891875"/>
            <a:ext cx="4762522" cy="646331"/>
          </a:xfrm>
          <a:prstGeom prst="rect">
            <a:avLst/>
          </a:prstGeom>
          <a:noFill/>
        </p:spPr>
        <p:txBody>
          <a:bodyPr wrap="none" rtlCol="0">
            <a:spAutoFit/>
          </a:bodyPr>
          <a:lstStyle/>
          <a:p>
            <a:pPr>
              <a:spcAft>
                <a:spcPts val="800"/>
              </a:spcAft>
            </a:pPr>
            <a:r>
              <a:rPr lang="en-US" sz="3600" b="1">
                <a:solidFill>
                  <a:srgbClr val="002060"/>
                </a:solidFill>
                <a:latin typeface="Times New Roman" panose="02020603050405020304" pitchFamily="18" charset="0"/>
                <a:cs typeface="Times New Roman" panose="02020603050405020304" pitchFamily="18" charset="0"/>
              </a:rPr>
              <a:t>TRƯỜNG THCS …….</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D5A797EB-37FC-432B-A43C-3061B2852843}"/>
              </a:ext>
            </a:extLst>
          </p:cNvPr>
          <p:cNvSpPr txBox="1"/>
          <p:nvPr/>
        </p:nvSpPr>
        <p:spPr>
          <a:xfrm>
            <a:off x="3313030" y="4883024"/>
            <a:ext cx="5171403" cy="707886"/>
          </a:xfrm>
          <a:prstGeom prst="rect">
            <a:avLst/>
          </a:prstGeom>
          <a:noFill/>
        </p:spPr>
        <p:txBody>
          <a:bodyPr wrap="square" rtlCol="0">
            <a:spAutoFit/>
          </a:bodyPr>
          <a:lstStyle/>
          <a:p>
            <a:pPr>
              <a:spcAft>
                <a:spcPts val="800"/>
              </a:spcAft>
            </a:pPr>
            <a:r>
              <a:rPr lang="en-US" sz="4000" b="1">
                <a:solidFill>
                  <a:srgbClr val="002060"/>
                </a:solidFill>
                <a:latin typeface="Times New Roman" panose="02020603050405020304" pitchFamily="18" charset="0"/>
                <a:cs typeface="Times New Roman" panose="02020603050405020304" pitchFamily="18" charset="0"/>
              </a:rPr>
              <a:t>GV: …………….</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BC2202BE-FB57-4E81-83EF-0EA40E864761}"/>
              </a:ext>
            </a:extLst>
          </p:cNvPr>
          <p:cNvSpPr txBox="1"/>
          <p:nvPr/>
        </p:nvSpPr>
        <p:spPr>
          <a:xfrm>
            <a:off x="1185804" y="3722729"/>
            <a:ext cx="10311862" cy="1015663"/>
          </a:xfrm>
          <a:prstGeom prst="rect">
            <a:avLst/>
          </a:prstGeom>
          <a:noFill/>
        </p:spPr>
        <p:txBody>
          <a:bodyPr wrap="none" rtlCol="0">
            <a:spAutoFit/>
          </a:bodyPr>
          <a:lstStyle/>
          <a:p>
            <a:pPr>
              <a:spcAft>
                <a:spcPts val="800"/>
              </a:spcAft>
            </a:pPr>
            <a:r>
              <a:rPr lang="en-US" sz="6000" b="1" dirty="0">
                <a:solidFill>
                  <a:srgbClr val="FF0000"/>
                </a:solidFill>
                <a:latin typeface="Times New Roman" panose="02020603050405020304" pitchFamily="18" charset="0"/>
                <a:cs typeface="Times New Roman" panose="02020603050405020304" pitchFamily="18" charset="0"/>
              </a:rPr>
              <a:t>MÔN TOÁN 7 (CÁNH DIỀU )</a:t>
            </a:r>
          </a:p>
        </p:txBody>
      </p:sp>
      <p:sp>
        <p:nvSpPr>
          <p:cNvPr id="11" name="Hộp Văn bản 10">
            <a:extLst>
              <a:ext uri="{FF2B5EF4-FFF2-40B4-BE49-F238E27FC236}">
                <a16:creationId xmlns:a16="http://schemas.microsoft.com/office/drawing/2014/main" id="{D2B28935-FE08-4EA8-AA06-C7169869F84A}"/>
              </a:ext>
            </a:extLst>
          </p:cNvPr>
          <p:cNvSpPr txBox="1"/>
          <p:nvPr/>
        </p:nvSpPr>
        <p:spPr>
          <a:xfrm>
            <a:off x="3714604" y="5868487"/>
            <a:ext cx="5485797" cy="707886"/>
          </a:xfrm>
          <a:prstGeom prst="rect">
            <a:avLst/>
          </a:prstGeom>
          <a:noFill/>
        </p:spPr>
        <p:txBody>
          <a:bodyPr wrap="none" rtlCol="0">
            <a:spAutoFit/>
          </a:bodyPr>
          <a:lstStyle/>
          <a:p>
            <a:pPr>
              <a:spcAft>
                <a:spcPts val="800"/>
              </a:spcAft>
            </a:pPr>
            <a:r>
              <a:rPr lang="en-US" sz="4000" b="1" dirty="0">
                <a:solidFill>
                  <a:srgbClr val="002060"/>
                </a:solidFill>
                <a:latin typeface="Times New Roman" panose="02020603050405020304" pitchFamily="18" charset="0"/>
                <a:cs typeface="Times New Roman" panose="02020603050405020304" pitchFamily="18" charset="0"/>
              </a:rPr>
              <a:t>NĂM HỌC: 2022 - 2023</a:t>
            </a:r>
          </a:p>
        </p:txBody>
      </p:sp>
    </p:spTree>
    <p:extLst>
      <p:ext uri="{BB962C8B-B14F-4D97-AF65-F5344CB8AC3E}">
        <p14:creationId xmlns:p14="http://schemas.microsoft.com/office/powerpoint/2010/main" val="48239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p:cNvSpPr/>
              <p:nvPr/>
            </p:nvSpPr>
            <p:spPr>
              <a:xfrm>
                <a:off x="2412093" y="115218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lvl="0"/>
                <a:r>
                  <a:rPr lang="en-US" sz="3600" b="1">
                    <a:latin typeface="Times New Roman" pitchFamily="18" charset="0"/>
                    <a:cs typeface="Times New Roman" pitchFamily="18" charset="0"/>
                  </a:rPr>
                  <a:t>Câu 2: </a:t>
                </a:r>
                <a:r>
                  <a:rPr lang="vi-VN" sz="3600">
                    <a:latin typeface="Times New Roman" pitchFamily="18" charset="0"/>
                    <a:cs typeface="Times New Roman" pitchFamily="18" charset="0"/>
                  </a:rPr>
                  <a:t>Cho biết đại lượng </a:t>
                </a:r>
                <a14:m>
                  <m:oMath xmlns:m="http://schemas.openxmlformats.org/officeDocument/2006/math">
                    <m:r>
                      <a:rPr lang="en-US" sz="3600" b="0" i="1" smtClean="0">
                        <a:latin typeface="Cambria Math" panose="02040503050406030204" pitchFamily="18" charset="0"/>
                        <a:cs typeface="Times New Roman" pitchFamily="18" charset="0"/>
                      </a:rPr>
                      <m:t>𝑦</m:t>
                    </m:r>
                  </m:oMath>
                </a14:m>
                <a:r>
                  <a:rPr lang="vi-VN" sz="3600">
                    <a:latin typeface="Times New Roman" pitchFamily="18" charset="0"/>
                    <a:cs typeface="Times New Roman" pitchFamily="18" charset="0"/>
                  </a:rPr>
                  <a:t>  tỉ lệ thuận với đại lượng </a:t>
                </a:r>
                <a14:m>
                  <m:oMath xmlns:m="http://schemas.openxmlformats.org/officeDocument/2006/math">
                    <m:r>
                      <a:rPr lang="en-US" sz="3600" b="0" i="1" smtClean="0">
                        <a:latin typeface="Cambria Math" panose="02040503050406030204" pitchFamily="18" charset="0"/>
                        <a:cs typeface="Times New Roman" pitchFamily="18" charset="0"/>
                      </a:rPr>
                      <m:t>𝑥</m:t>
                    </m:r>
                  </m:oMath>
                </a14:m>
                <a:r>
                  <a:rPr lang="vi-VN" sz="3600">
                    <a:latin typeface="Times New Roman" pitchFamily="18" charset="0"/>
                    <a:cs typeface="Times New Roman" pitchFamily="18" charset="0"/>
                  </a:rPr>
                  <a:t> theo hệ số tỉ lệ </a:t>
                </a:r>
                <a14:m>
                  <m:oMath xmlns:m="http://schemas.openxmlformats.org/officeDocument/2006/math">
                    <m:r>
                      <a:rPr lang="en-US" sz="3600" i="1" smtClean="0">
                        <a:latin typeface="Cambria Math" panose="02040503050406030204" pitchFamily="18" charset="0"/>
                        <a:cs typeface="Times New Roman" pitchFamily="18" charset="0"/>
                      </a:rPr>
                      <m:t>−2</m:t>
                    </m:r>
                    <m:r>
                      <a:rPr lang="vi-VN" sz="3600" i="1" smtClean="0">
                        <a:latin typeface="Cambria Math" panose="02040503050406030204" pitchFamily="18" charset="0"/>
                        <a:cs typeface="Times New Roman" pitchFamily="18" charset="0"/>
                      </a:rPr>
                      <m:t> </m:t>
                    </m:r>
                  </m:oMath>
                </a14:m>
                <a:r>
                  <a:rPr lang="vi-VN" sz="3600">
                    <a:latin typeface="Times New Roman" pitchFamily="18" charset="0"/>
                    <a:cs typeface="Times New Roman" pitchFamily="18" charset="0"/>
                  </a:rPr>
                  <a:t>. Hãy biểu diễn </a:t>
                </a:r>
                <a14:m>
                  <m:oMath xmlns:m="http://schemas.openxmlformats.org/officeDocument/2006/math">
                    <m:r>
                      <a:rPr lang="en-US" sz="3600" i="1" smtClean="0">
                        <a:latin typeface="Cambria Math" panose="02040503050406030204" pitchFamily="18" charset="0"/>
                        <a:cs typeface="Times New Roman" pitchFamily="18" charset="0"/>
                      </a:rPr>
                      <m:t>𝑦</m:t>
                    </m:r>
                  </m:oMath>
                </a14:m>
                <a:r>
                  <a:rPr lang="vi-VN" sz="3600">
                    <a:latin typeface="Times New Roman" pitchFamily="18" charset="0"/>
                    <a:cs typeface="Times New Roman" pitchFamily="18" charset="0"/>
                  </a:rPr>
                  <a:t> theo </a:t>
                </a:r>
                <a14:m>
                  <m:oMath xmlns:m="http://schemas.openxmlformats.org/officeDocument/2006/math">
                    <m:r>
                      <a:rPr lang="en-US" sz="3600" i="1" smtClean="0">
                        <a:latin typeface="Cambria Math" panose="02040503050406030204" pitchFamily="18" charset="0"/>
                        <a:cs typeface="Times New Roman" pitchFamily="18" charset="0"/>
                      </a:rPr>
                      <m:t>𝑥</m:t>
                    </m:r>
                  </m:oMath>
                </a14:m>
                <a:r>
                  <a:rPr lang="en-US" sz="2400" dirty="0">
                    <a:solidFill>
                      <a:srgbClr val="FF0000"/>
                    </a:solidFill>
                  </a:rPr>
                  <a:t>.</a:t>
                </a:r>
                <a:endParaRPr lang="vi-VN" sz="2400"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412093" y="1152188"/>
                <a:ext cx="7469868" cy="2732314"/>
              </a:xfrm>
              <a:prstGeom prst="rect">
                <a:avLst/>
              </a:prstGeom>
              <a:blipFill rotWithShape="0">
                <a:blip r:embed="rId7"/>
                <a:stretch>
                  <a:fillRect l="-2445" r="-3830"/>
                </a:stretch>
              </a:blipFill>
            </p:spPr>
            <p:txBody>
              <a:bodyPr/>
              <a:lstStyle/>
              <a:p>
                <a:r>
                  <a:rPr lang="en-US">
                    <a:noFill/>
                  </a:rPr>
                  <a:t> </a:t>
                </a:r>
              </a:p>
            </p:txBody>
          </p:sp>
        </mc:Fallback>
      </mc:AlternateContent>
      <p:sp>
        <p:nvSpPr>
          <p:cNvPr id="10" name="A"/>
          <p:cNvSpPr/>
          <p:nvPr/>
        </p:nvSpPr>
        <p:spPr>
          <a:xfrm>
            <a:off x="1705433" y="552280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 </a:t>
            </a:r>
            <a:endParaRPr lang="vi-VN" dirty="0"/>
          </a:p>
        </p:txBody>
      </p:sp>
      <p:sp>
        <p:nvSpPr>
          <p:cNvPr id="11" name="B"/>
          <p:cNvSpPr/>
          <p:nvPr/>
        </p:nvSpPr>
        <p:spPr>
          <a:xfrm>
            <a:off x="1702031" y="437277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dirty="0"/>
          </a:p>
        </p:txBody>
      </p:sp>
      <p:sp>
        <p:nvSpPr>
          <p:cNvPr id="12" name="C"/>
          <p:cNvSpPr/>
          <p:nvPr/>
        </p:nvSpPr>
        <p:spPr>
          <a:xfrm flipH="1">
            <a:off x="6205541"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dirty="0"/>
          </a:p>
        </p:txBody>
      </p:sp>
      <p:sp>
        <p:nvSpPr>
          <p:cNvPr id="13" name="D"/>
          <p:cNvSpPr/>
          <p:nvPr/>
        </p:nvSpPr>
        <p:spPr>
          <a:xfrm flipH="1">
            <a:off x="6227312" y="552280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dirty="0"/>
          </a:p>
        </p:txBody>
      </p:sp>
      <p:pic>
        <p:nvPicPr>
          <p:cNvPr id="14" name="Picture 2" descr="Kết quả hình ảnh cho virut corona"/>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576157" y="-124955"/>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911022" y="209729"/>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ết quả hình ảnh cho home 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98718" y="217714"/>
            <a:ext cx="783773" cy="78377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027715" y="5596966"/>
            <a:ext cx="652743" cy="646331"/>
          </a:xfrm>
          <a:prstGeom prst="rect">
            <a:avLst/>
          </a:prstGeom>
          <a:noFill/>
        </p:spPr>
        <p:txBody>
          <a:bodyPr wrap="none" rtlCol="0">
            <a:spAutoFit/>
          </a:bodyPr>
          <a:lstStyle/>
          <a:p>
            <a:r>
              <a:rPr lang="en-US" sz="3600"/>
              <a:t>C. </a:t>
            </a:r>
          </a:p>
        </p:txBody>
      </p:sp>
      <p:sp>
        <p:nvSpPr>
          <p:cNvPr id="40" name="TextBox 39"/>
          <p:cNvSpPr txBox="1"/>
          <p:nvPr/>
        </p:nvSpPr>
        <p:spPr>
          <a:xfrm>
            <a:off x="2027715" y="4483331"/>
            <a:ext cx="676275" cy="646331"/>
          </a:xfrm>
          <a:prstGeom prst="rect">
            <a:avLst/>
          </a:prstGeom>
          <a:noFill/>
        </p:spPr>
        <p:txBody>
          <a:bodyPr wrap="none" rtlCol="0">
            <a:spAutoFit/>
          </a:bodyPr>
          <a:lstStyle/>
          <a:p>
            <a:r>
              <a:rPr lang="en-US" sz="3600"/>
              <a:t>A. </a:t>
            </a:r>
          </a:p>
        </p:txBody>
      </p:sp>
      <p:sp>
        <p:nvSpPr>
          <p:cNvPr id="41" name="TextBox 40"/>
          <p:cNvSpPr txBox="1"/>
          <p:nvPr/>
        </p:nvSpPr>
        <p:spPr>
          <a:xfrm>
            <a:off x="6893334" y="4428407"/>
            <a:ext cx="657552" cy="646331"/>
          </a:xfrm>
          <a:prstGeom prst="rect">
            <a:avLst/>
          </a:prstGeom>
          <a:noFill/>
        </p:spPr>
        <p:txBody>
          <a:bodyPr wrap="none" rtlCol="0">
            <a:spAutoFit/>
          </a:bodyPr>
          <a:lstStyle/>
          <a:p>
            <a:r>
              <a:rPr lang="en-US" sz="3600"/>
              <a:t>B. </a:t>
            </a:r>
          </a:p>
        </p:txBody>
      </p:sp>
      <p:sp>
        <p:nvSpPr>
          <p:cNvPr id="42" name="TextBox 41"/>
          <p:cNvSpPr txBox="1"/>
          <p:nvPr/>
        </p:nvSpPr>
        <p:spPr>
          <a:xfrm>
            <a:off x="6921619" y="5626220"/>
            <a:ext cx="678776" cy="646331"/>
          </a:xfrm>
          <a:prstGeom prst="rect">
            <a:avLst/>
          </a:prstGeom>
          <a:noFill/>
        </p:spPr>
        <p:txBody>
          <a:bodyPr wrap="none" rtlCol="0">
            <a:spAutoFit/>
          </a:bodyPr>
          <a:lstStyle/>
          <a:p>
            <a:r>
              <a:rPr lang="en-US" sz="3600"/>
              <a:t>D. </a:t>
            </a:r>
          </a:p>
        </p:txBody>
      </p:sp>
      <p:graphicFrame>
        <p:nvGraphicFramePr>
          <p:cNvPr id="3" name="Object 2"/>
          <p:cNvGraphicFramePr>
            <a:graphicFrameLocks noChangeAspect="1"/>
          </p:cNvGraphicFramePr>
          <p:nvPr>
            <p:extLst>
              <p:ext uri="{D42A27DB-BD31-4B8C-83A1-F6EECF244321}">
                <p14:modId xmlns:p14="http://schemas.microsoft.com/office/powerpoint/2010/main" val="3924305465"/>
              </p:ext>
            </p:extLst>
          </p:nvPr>
        </p:nvGraphicFramePr>
        <p:xfrm>
          <a:off x="2620841" y="5666184"/>
          <a:ext cx="1018706" cy="507894"/>
        </p:xfrm>
        <a:graphic>
          <a:graphicData uri="http://schemas.openxmlformats.org/presentationml/2006/ole">
            <mc:AlternateContent xmlns:mc="http://schemas.openxmlformats.org/markup-compatibility/2006">
              <mc:Choice xmlns:v="urn:schemas-microsoft-com:vml" Requires="v">
                <p:oleObj name="Equation" r:id="rId13" imgW="554244" imgH="276397" progId="Equation.DSMT4">
                  <p:embed/>
                </p:oleObj>
              </mc:Choice>
              <mc:Fallback>
                <p:oleObj name="Equation" r:id="rId13" imgW="554244" imgH="276397" progId="Equation.DSMT4">
                  <p:embed/>
                  <p:pic>
                    <p:nvPicPr>
                      <p:cNvPr id="0" name=""/>
                      <p:cNvPicPr/>
                      <p:nvPr/>
                    </p:nvPicPr>
                    <p:blipFill>
                      <a:blip r:embed="rId14"/>
                      <a:stretch>
                        <a:fillRect/>
                      </a:stretch>
                    </p:blipFill>
                    <p:spPr>
                      <a:xfrm>
                        <a:off x="2620841" y="5666184"/>
                        <a:ext cx="1018706" cy="507894"/>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34032120"/>
              </p:ext>
            </p:extLst>
          </p:nvPr>
        </p:nvGraphicFramePr>
        <p:xfrm>
          <a:off x="7550886" y="5530682"/>
          <a:ext cx="1191332" cy="786780"/>
        </p:xfrm>
        <a:graphic>
          <a:graphicData uri="http://schemas.openxmlformats.org/presentationml/2006/ole">
            <mc:AlternateContent xmlns:mc="http://schemas.openxmlformats.org/markup-compatibility/2006">
              <mc:Choice xmlns:v="urn:schemas-microsoft-com:vml" Requires="v">
                <p:oleObj name="Equation" r:id="rId15" imgW="678452" imgH="448289" progId="Equation.DSMT4">
                  <p:embed/>
                </p:oleObj>
              </mc:Choice>
              <mc:Fallback>
                <p:oleObj name="Equation" r:id="rId15" imgW="678452" imgH="448289" progId="Equation.DSMT4">
                  <p:embed/>
                  <p:pic>
                    <p:nvPicPr>
                      <p:cNvPr id="0" name=""/>
                      <p:cNvPicPr/>
                      <p:nvPr/>
                    </p:nvPicPr>
                    <p:blipFill>
                      <a:blip r:embed="rId16"/>
                      <a:stretch>
                        <a:fillRect/>
                      </a:stretch>
                    </p:blipFill>
                    <p:spPr>
                      <a:xfrm>
                        <a:off x="7550886" y="5530682"/>
                        <a:ext cx="1191332" cy="78678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42037162"/>
              </p:ext>
            </p:extLst>
          </p:nvPr>
        </p:nvGraphicFramePr>
        <p:xfrm>
          <a:off x="7550886" y="4566945"/>
          <a:ext cx="1098141" cy="405468"/>
        </p:xfrm>
        <a:graphic>
          <a:graphicData uri="http://schemas.openxmlformats.org/presentationml/2006/ole">
            <mc:AlternateContent xmlns:mc="http://schemas.openxmlformats.org/markup-compatibility/2006">
              <mc:Choice xmlns:v="urn:schemas-microsoft-com:vml" Requires="v">
                <p:oleObj name="Equation" r:id="rId17" imgW="515970" imgH="190631" progId="Equation.DSMT4">
                  <p:embed/>
                </p:oleObj>
              </mc:Choice>
              <mc:Fallback>
                <p:oleObj name="Equation" r:id="rId17" imgW="515970" imgH="190631" progId="Equation.DSMT4">
                  <p:embed/>
                  <p:pic>
                    <p:nvPicPr>
                      <p:cNvPr id="0" name=""/>
                      <p:cNvPicPr/>
                      <p:nvPr/>
                    </p:nvPicPr>
                    <p:blipFill>
                      <a:blip r:embed="rId18"/>
                      <a:stretch>
                        <a:fillRect/>
                      </a:stretch>
                    </p:blipFill>
                    <p:spPr>
                      <a:xfrm>
                        <a:off x="7550886" y="4566945"/>
                        <a:ext cx="1098141" cy="40546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8886863"/>
              </p:ext>
            </p:extLst>
          </p:nvPr>
        </p:nvGraphicFramePr>
        <p:xfrm>
          <a:off x="2629725" y="4358215"/>
          <a:ext cx="1000937" cy="822927"/>
        </p:xfrm>
        <a:graphic>
          <a:graphicData uri="http://schemas.openxmlformats.org/presentationml/2006/ole">
            <mc:AlternateContent xmlns:mc="http://schemas.openxmlformats.org/markup-compatibility/2006">
              <mc:Choice xmlns:v="urn:schemas-microsoft-com:vml" Requires="v">
                <p:oleObj name="Equation" r:id="rId19" imgW="544495" imgH="448289" progId="Equation.DSMT4">
                  <p:embed/>
                </p:oleObj>
              </mc:Choice>
              <mc:Fallback>
                <p:oleObj name="Equation" r:id="rId19" imgW="544495" imgH="448289" progId="Equation.DSMT4">
                  <p:embed/>
                  <p:pic>
                    <p:nvPicPr>
                      <p:cNvPr id="0" name=""/>
                      <p:cNvPicPr/>
                      <p:nvPr/>
                    </p:nvPicPr>
                    <p:blipFill>
                      <a:blip r:embed="rId20"/>
                      <a:stretch>
                        <a:fillRect/>
                      </a:stretch>
                    </p:blipFill>
                    <p:spPr>
                      <a:xfrm>
                        <a:off x="2629725" y="4358215"/>
                        <a:ext cx="1000937" cy="822927"/>
                      </a:xfrm>
                      <a:prstGeom prst="rect">
                        <a:avLst/>
                      </a:prstGeom>
                    </p:spPr>
                  </p:pic>
                </p:oleObj>
              </mc:Fallback>
            </mc:AlternateContent>
          </a:graphicData>
        </a:graphic>
      </p:graphicFrame>
    </p:spTree>
    <p:extLst>
      <p:ext uri="{BB962C8B-B14F-4D97-AF65-F5344CB8AC3E}">
        <p14:creationId xmlns:p14="http://schemas.microsoft.com/office/powerpoint/2010/main" val="287978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0" presetClass="emph" presetSubtype="0" fill="hold" grpId="0" nodeType="clickEffect">
                                  <p:stCondLst>
                                    <p:cond delay="0"/>
                                  </p:stCondLst>
                                  <p:childTnLst>
                                    <p:animClr clrSpc="hsl" dir="cw">
                                      <p:cBhvr override="childStyle">
                                        <p:cTn id="78" dur="500" fill="hold"/>
                                        <p:tgtEl>
                                          <p:spTgt spid="10"/>
                                        </p:tgtEl>
                                        <p:attrNameLst>
                                          <p:attrName>style.color</p:attrName>
                                        </p:attrNameLst>
                                      </p:cBhvr>
                                      <p:by>
                                        <p:hsl h="0" s="12549" l="25098"/>
                                      </p:by>
                                    </p:animClr>
                                    <p:animClr clrSpc="hsl" dir="cw">
                                      <p:cBhvr>
                                        <p:cTn id="79" dur="500" fill="hold"/>
                                        <p:tgtEl>
                                          <p:spTgt spid="10"/>
                                        </p:tgtEl>
                                        <p:attrNameLst>
                                          <p:attrName>fillcolor</p:attrName>
                                        </p:attrNameLst>
                                      </p:cBhvr>
                                      <p:by>
                                        <p:hsl h="0" s="12549" l="25098"/>
                                      </p:by>
                                    </p:animClr>
                                    <p:animClr clrSpc="hsl" dir="cw">
                                      <p:cBhvr>
                                        <p:cTn id="80" dur="500" fill="hold"/>
                                        <p:tgtEl>
                                          <p:spTgt spid="10"/>
                                        </p:tgtEl>
                                        <p:attrNameLst>
                                          <p:attrName>stroke.color</p:attrName>
                                        </p:attrNameLst>
                                      </p:cBhvr>
                                      <p:by>
                                        <p:hsl h="0" s="12549" l="25098"/>
                                      </p:by>
                                    </p:animClr>
                                    <p:set>
                                      <p:cBhvr>
                                        <p:cTn id="81"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7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11"/>
                                        </p:tgtEl>
                                      </p:cBhvr>
                                    </p:animEffect>
                                    <p:animScale>
                                      <p:cBhvr>
                                        <p:cTn id="87" dur="250" autoRev="1" fill="hold"/>
                                        <p:tgtEl>
                                          <p:spTgt spid="11"/>
                                        </p:tgtEl>
                                      </p:cBhvr>
                                      <p:by x="105000" y="105000"/>
                                    </p:animScale>
                                  </p:childTnLst>
                                  <p:subTnLst>
                                    <p:audio>
                                      <p:cMediaNode>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1"/>
                  </p:tgtEl>
                </p:cond>
              </p:nextCondLst>
            </p:seq>
            <p:seq concurrent="1" nextAc="seek">
              <p:cTn id="88" restart="whenNotActive" fill="hold" evtFilter="cancelBubble" nodeType="interactiveSeq">
                <p:stCondLst>
                  <p:cond evt="onClick" delay="0">
                    <p:tgtEl>
                      <p:spTgt spid="12"/>
                    </p:tgtEl>
                  </p:cond>
                </p:stCondLst>
                <p:endSync evt="end" delay="0">
                  <p:rtn val="all"/>
                </p:endSync>
                <p:childTnLst>
                  <p:par>
                    <p:cTn id="89" fill="hold">
                      <p:stCondLst>
                        <p:cond delay="0"/>
                      </p:stCondLst>
                      <p:childTnLst>
                        <p:par>
                          <p:cTn id="90" fill="hold">
                            <p:stCondLst>
                              <p:cond delay="0"/>
                            </p:stCondLst>
                            <p:childTnLst>
                              <p:par>
                                <p:cTn id="91" presetID="26" presetClass="emph" presetSubtype="0" fill="hold" grpId="0" nodeType="clickEffect">
                                  <p:stCondLst>
                                    <p:cond delay="0"/>
                                  </p:stCondLst>
                                  <p:childTnLst>
                                    <p:animEffect transition="out" filter="fade">
                                      <p:cBhvr>
                                        <p:cTn id="92" dur="500" tmFilter="0, 0; .2, .5; .8, .5; 1, 0"/>
                                        <p:tgtEl>
                                          <p:spTgt spid="12"/>
                                        </p:tgtEl>
                                      </p:cBhvr>
                                    </p:animEffect>
                                    <p:animScale>
                                      <p:cBhvr>
                                        <p:cTn id="93" dur="250" autoRev="1" fill="hold"/>
                                        <p:tgtEl>
                                          <p:spTgt spid="12"/>
                                        </p:tgtEl>
                                      </p:cBhvr>
                                      <p:by x="105000" y="105000"/>
                                    </p:animScale>
                                  </p:childTnLst>
                                  <p:subTnLst>
                                    <p:audio>
                                      <p:cMediaNode>
                                        <p:cTn display="0" masterRel="sameClick">
                                          <p:stCondLst>
                                            <p:cond evt="begin" delay="0">
                                              <p:tn val="9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3"/>
                    </p:tgtEl>
                  </p:cond>
                </p:stCondLst>
                <p:endSync evt="end" delay="0">
                  <p:rtn val="all"/>
                </p:endSync>
                <p:childTnLst>
                  <p:par>
                    <p:cTn id="95" fill="hold">
                      <p:stCondLst>
                        <p:cond delay="0"/>
                      </p:stCondLst>
                      <p:childTnLst>
                        <p:par>
                          <p:cTn id="96" fill="hold">
                            <p:stCondLst>
                              <p:cond delay="0"/>
                            </p:stCondLst>
                            <p:childTnLst>
                              <p:par>
                                <p:cTn id="97" presetID="26" presetClass="emph" presetSubtype="0" fill="hold" grpId="0" nodeType="clickEffect">
                                  <p:stCondLst>
                                    <p:cond delay="0"/>
                                  </p:stCondLst>
                                  <p:childTnLst>
                                    <p:animEffect transition="out" filter="fade">
                                      <p:cBhvr>
                                        <p:cTn id="98" dur="500" tmFilter="0, 0; .2, .5; .8, .5; 1, 0"/>
                                        <p:tgtEl>
                                          <p:spTgt spid="13"/>
                                        </p:tgtEl>
                                      </p:cBhvr>
                                    </p:animEffect>
                                    <p:animScale>
                                      <p:cBhvr>
                                        <p:cTn id="99" dur="250" autoRev="1" fill="hold"/>
                                        <p:tgtEl>
                                          <p:spTgt spid="13"/>
                                        </p:tgtEl>
                                      </p:cBhvr>
                                      <p:by x="105000" y="105000"/>
                                    </p:animScale>
                                  </p:childTnLst>
                                  <p:subTnLst>
                                    <p:audio>
                                      <p:cMediaNode>
                                        <p:cTn display="0" masterRel="sameClick">
                                          <p:stCondLst>
                                            <p:cond evt="begin" delay="0">
                                              <p:tn val="9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12093" y="115218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400" dirty="0">
              <a:solidFill>
                <a:srgbClr val="FF0000"/>
              </a:solidFill>
            </a:endParaRPr>
          </a:p>
        </p:txBody>
      </p:sp>
      <p:sp>
        <p:nvSpPr>
          <p:cNvPr id="10" name="A"/>
          <p:cNvSpPr/>
          <p:nvPr/>
        </p:nvSpPr>
        <p:spPr>
          <a:xfrm flipH="1">
            <a:off x="5998621" y="5363813"/>
            <a:ext cx="5502058" cy="107087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dirty="0"/>
          </a:p>
        </p:txBody>
      </p:sp>
      <p:sp>
        <p:nvSpPr>
          <p:cNvPr id="11" name="B"/>
          <p:cNvSpPr/>
          <p:nvPr/>
        </p:nvSpPr>
        <p:spPr>
          <a:xfrm>
            <a:off x="587086" y="4213733"/>
            <a:ext cx="5502058" cy="107087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dirty="0"/>
          </a:p>
        </p:txBody>
      </p:sp>
      <p:sp>
        <p:nvSpPr>
          <p:cNvPr id="12" name="C"/>
          <p:cNvSpPr/>
          <p:nvPr/>
        </p:nvSpPr>
        <p:spPr>
          <a:xfrm flipH="1">
            <a:off x="5999285" y="4199042"/>
            <a:ext cx="5496602" cy="107087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dirty="0"/>
          </a:p>
        </p:txBody>
      </p:sp>
      <p:sp>
        <p:nvSpPr>
          <p:cNvPr id="13" name="D"/>
          <p:cNvSpPr/>
          <p:nvPr/>
        </p:nvSpPr>
        <p:spPr>
          <a:xfrm>
            <a:off x="592057" y="5363813"/>
            <a:ext cx="5496602" cy="107087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dirty="0"/>
          </a:p>
        </p:txBody>
      </p:sp>
      <p:pic>
        <p:nvPicPr>
          <p:cNvPr id="14" name="Picture 2" descr="Kết quả hình ảnh cho virut corona"/>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576157" y="-124955"/>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911022" y="209729"/>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ết quả hình ảnh cho home 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98718" y="217714"/>
            <a:ext cx="783773" cy="7837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2662759" y="1237364"/>
                <a:ext cx="6968535" cy="954107"/>
              </a:xfrm>
              <a:prstGeom prst="rect">
                <a:avLst/>
              </a:prstGeom>
            </p:spPr>
            <p:txBody>
              <a:bodyPr wrap="square">
                <a:spAutoFit/>
              </a:bodyPr>
              <a:lstStyle/>
              <a:p>
                <a:pPr lvl="0">
                  <a:defRPr/>
                </a:pPr>
                <a:r>
                  <a:rPr lang="en-US" sz="2800" b="1" err="1">
                    <a:latin typeface="Times New Roman" pitchFamily="18" charset="0"/>
                    <a:cs typeface="Times New Roman" pitchFamily="18" charset="0"/>
                  </a:rPr>
                  <a:t>Câu</a:t>
                </a:r>
                <a:r>
                  <a:rPr lang="en-US" sz="2800" b="1">
                    <a:latin typeface="Times New Roman" pitchFamily="18" charset="0"/>
                    <a:cs typeface="Times New Roman" pitchFamily="18" charset="0"/>
                  </a:rPr>
                  <a:t> 3: </a:t>
                </a:r>
                <a:r>
                  <a:rPr lang="vi-VN" sz="2800">
                    <a:latin typeface="Times New Roman" pitchFamily="18" charset="0"/>
                    <a:cs typeface="Times New Roman" pitchFamily="18" charset="0"/>
                  </a:rPr>
                  <a:t>Giá trị của hai đại lượng </a:t>
                </a:r>
                <a14:m>
                  <m:oMath xmlns:m="http://schemas.openxmlformats.org/officeDocument/2006/math">
                    <m:r>
                      <a:rPr lang="en-US" sz="2800" i="1" smtClean="0">
                        <a:latin typeface="Cambria Math" panose="02040503050406030204" pitchFamily="18" charset="0"/>
                        <a:cs typeface="Times New Roman" pitchFamily="18" charset="0"/>
                      </a:rPr>
                      <m:t>𝑥</m:t>
                    </m:r>
                  </m:oMath>
                </a14:m>
                <a:r>
                  <a:rPr lang="vi-VN" sz="2800">
                    <a:latin typeface="Times New Roman" pitchFamily="18" charset="0"/>
                    <a:cs typeface="Times New Roman" pitchFamily="18" charset="0"/>
                  </a:rPr>
                  <a:t> và </a:t>
                </a:r>
                <a14:m>
                  <m:oMath xmlns:m="http://schemas.openxmlformats.org/officeDocument/2006/math">
                    <m:r>
                      <a:rPr lang="en-US" sz="2800" i="1" smtClean="0">
                        <a:latin typeface="Cambria Math" panose="02040503050406030204" pitchFamily="18" charset="0"/>
                        <a:cs typeface="Times New Roman" pitchFamily="18" charset="0"/>
                      </a:rPr>
                      <m:t>𝑦</m:t>
                    </m:r>
                  </m:oMath>
                </a14:m>
                <a:r>
                  <a:rPr lang="vi-VN" sz="2800">
                    <a:latin typeface="Times New Roman" pitchFamily="18" charset="0"/>
                    <a:cs typeface="Times New Roman" pitchFamily="18" charset="0"/>
                  </a:rPr>
                  <a:t> được cho bởi bảng sau:</a:t>
                </a:r>
                <a:r>
                  <a:rPr lang="en-US" sz="280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62759" y="1237364"/>
                <a:ext cx="6968535" cy="954107"/>
              </a:xfrm>
              <a:prstGeom prst="rect">
                <a:avLst/>
              </a:prstGeom>
              <a:blipFill>
                <a:blip r:embed="rId11"/>
                <a:stretch>
                  <a:fillRect l="-1837" t="-7051"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529568" y="5426856"/>
                <a:ext cx="4168523"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rPr>
                      <m:t>𝑥</m:t>
                    </m:r>
                  </m:oMath>
                </a14:m>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và </a:t>
                </a:r>
                <a14:m>
                  <m:oMath xmlns:m="http://schemas.openxmlformats.org/officeDocument/2006/math">
                    <m:r>
                      <a:rPr lang="en-US" sz="2800" i="1">
                        <a:latin typeface="Cambria Math" panose="02040503050406030204" pitchFamily="18" charset="0"/>
                      </a:rPr>
                      <m:t>𝑦</m:t>
                    </m:r>
                  </m:oMath>
                </a14:m>
                <a:r>
                  <a:rPr lang="vi-VN" sz="2800">
                    <a:latin typeface="Times New Roman" panose="02020603050405020304" pitchFamily="18" charset="0"/>
                    <a:cs typeface="Times New Roman" panose="02020603050405020304" pitchFamily="18" charset="0"/>
                  </a:rPr>
                  <a:t> là hai đại lượng tỉ lệ </a:t>
                </a:r>
                <a:r>
                  <a:rPr lang="en-US" sz="2800">
                    <a:latin typeface="Times New Roman" panose="02020603050405020304" pitchFamily="18" charset="0"/>
                    <a:cs typeface="Times New Roman" panose="02020603050405020304" pitchFamily="18" charset="0"/>
                  </a:rPr>
                  <a:t>nghịch</a:t>
                </a:r>
                <a:r>
                  <a:rPr lang="vi-VN" sz="2800">
                    <a:latin typeface="Times New Roman" panose="02020603050405020304" pitchFamily="18" charset="0"/>
                    <a:cs typeface="Times New Roman" panose="02020603050405020304" pitchFamily="18" charset="0"/>
                  </a:rPr>
                  <a:t> với hệ số là </a:t>
                </a:r>
                <a14:m>
                  <m:oMath xmlns:m="http://schemas.openxmlformats.org/officeDocument/2006/math">
                    <m:r>
                      <a:rPr lang="vi-VN" sz="2800" i="1">
                        <a:latin typeface="Cambria Math" panose="02040503050406030204" pitchFamily="18" charset="0"/>
                      </a:rPr>
                      <m:t>1</m:t>
                    </m:r>
                  </m:oMath>
                </a14:m>
                <a:r>
                  <a:rPr lang="vi-VN" sz="2800" i="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0</a:t>
                </a:r>
              </a:p>
            </p:txBody>
          </p:sp>
        </mc:Choice>
        <mc:Fallback xmlns="">
          <p:sp>
            <p:nvSpPr>
              <p:cNvPr id="43" name="TextBox 42"/>
              <p:cNvSpPr txBox="1">
                <a:spLocks noRot="1" noChangeAspect="1" noMove="1" noResize="1" noEditPoints="1" noAdjustHandles="1" noChangeArrowheads="1" noChangeShapeType="1" noTextEdit="1"/>
              </p:cNvSpPr>
              <p:nvPr/>
            </p:nvSpPr>
            <p:spPr>
              <a:xfrm>
                <a:off x="6529568" y="5426856"/>
                <a:ext cx="4168523" cy="954107"/>
              </a:xfrm>
              <a:prstGeom prst="rect">
                <a:avLst/>
              </a:prstGeom>
              <a:blipFill>
                <a:blip r:embed="rId12"/>
                <a:stretch>
                  <a:fillRect l="-2924" t="-6369" r="-4386" b="-16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406007" y="4323158"/>
                <a:ext cx="3938155"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rPr>
                      <m:t>𝑥</m:t>
                    </m:r>
                  </m:oMath>
                </a14:m>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và </a:t>
                </a:r>
                <a14:m>
                  <m:oMath xmlns:m="http://schemas.openxmlformats.org/officeDocument/2006/math">
                    <m:r>
                      <a:rPr lang="en-US" sz="2800" i="1">
                        <a:latin typeface="Cambria Math" panose="02040503050406030204" pitchFamily="18" charset="0"/>
                      </a:rPr>
                      <m:t>𝑦</m:t>
                    </m:r>
                  </m:oMath>
                </a14:m>
                <a:r>
                  <a:rPr lang="vi-VN" sz="2800">
                    <a:latin typeface="Times New Roman" panose="02020603050405020304" pitchFamily="18" charset="0"/>
                    <a:cs typeface="Times New Roman" panose="02020603050405020304" pitchFamily="18" charset="0"/>
                  </a:rPr>
                  <a:t> là hai đại lượng tỉ lệ thuận với hệ số là </a:t>
                </a:r>
                <a14:m>
                  <m:oMath xmlns:m="http://schemas.openxmlformats.org/officeDocument/2006/math">
                    <m:r>
                      <a:rPr lang="vi-VN" sz="2800" i="1">
                        <a:latin typeface="Cambria Math" panose="02040503050406030204" pitchFamily="18" charset="0"/>
                      </a:rPr>
                      <m:t>1</m:t>
                    </m:r>
                  </m:oMath>
                </a14:m>
                <a:endParaRPr lang="en-US" sz="2800">
                  <a:latin typeface="Times New Roman" panose="02020603050405020304" pitchFamily="18" charset="0"/>
                  <a:cs typeface="Times New Roman" panose="02020603050405020304"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406007" y="4323158"/>
                <a:ext cx="3938155" cy="954107"/>
              </a:xfrm>
              <a:prstGeom prst="rect">
                <a:avLst/>
              </a:prstGeom>
              <a:blipFill>
                <a:blip r:embed="rId13"/>
                <a:stretch>
                  <a:fillRect l="-3251" t="-6369" r="-2632" b="-16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24276" y="4272118"/>
                <a:ext cx="426046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r>
                  <a:rPr lang="en-US" sz="2800"/>
                  <a:t>. </a:t>
                </a:r>
                <a14:m>
                  <m:oMath xmlns:m="http://schemas.openxmlformats.org/officeDocument/2006/math">
                    <m:r>
                      <a:rPr lang="en-US" sz="2800" i="1" smtClean="0">
                        <a:latin typeface="Cambria Math" panose="02040503050406030204" pitchFamily="18" charset="0"/>
                      </a:rPr>
                      <m:t>𝑥</m:t>
                    </m:r>
                  </m:oMath>
                </a14:m>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và </a:t>
                </a:r>
                <a14:m>
                  <m:oMath xmlns:m="http://schemas.openxmlformats.org/officeDocument/2006/math">
                    <m:r>
                      <a:rPr lang="en-US" sz="2800" i="1" smtClean="0">
                        <a:latin typeface="Cambria Math" panose="02040503050406030204" pitchFamily="18" charset="0"/>
                      </a:rPr>
                      <m:t>𝑦</m:t>
                    </m:r>
                  </m:oMath>
                </a14:m>
                <a:r>
                  <a:rPr lang="vi-VN" sz="2800">
                    <a:latin typeface="Times New Roman" panose="02020603050405020304" pitchFamily="18" charset="0"/>
                    <a:cs typeface="Times New Roman" panose="02020603050405020304" pitchFamily="18" charset="0"/>
                  </a:rPr>
                  <a:t> là hai đại lượng tỉ lệ thuận với hệ số là </a:t>
                </a:r>
                <a14:m>
                  <m:oMath xmlns:m="http://schemas.openxmlformats.org/officeDocument/2006/math">
                    <m:r>
                      <a:rPr lang="vi-VN" sz="2800" i="1" smtClean="0">
                        <a:latin typeface="Cambria Math" panose="02040503050406030204" pitchFamily="18" charset="0"/>
                      </a:rPr>
                      <m:t>100</m:t>
                    </m:r>
                  </m:oMath>
                </a14:m>
                <a:endParaRPr lang="en-US" sz="2800">
                  <a:latin typeface="Times New Roman" panose="02020603050405020304" pitchFamily="18" charset="0"/>
                  <a:cs typeface="Times New Roman" panose="020206030504050203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24276" y="4272118"/>
                <a:ext cx="4260462" cy="954107"/>
              </a:xfrm>
              <a:prstGeom prst="rect">
                <a:avLst/>
              </a:prstGeom>
              <a:blipFill>
                <a:blip r:embed="rId14"/>
                <a:stretch>
                  <a:fillRect l="-2861" t="-7692" r="-2003"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24276" y="5541855"/>
                <a:ext cx="493343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 </a:t>
                </a:r>
                <a14:m>
                  <m:oMath xmlns:m="http://schemas.openxmlformats.org/officeDocument/2006/math">
                    <m:r>
                      <a:rPr lang="en-US" sz="2800" i="1">
                        <a:latin typeface="Cambria Math" panose="02040503050406030204" pitchFamily="18" charset="0"/>
                      </a:rPr>
                      <m:t>𝑥</m:t>
                    </m:r>
                  </m:oMath>
                </a14:m>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và </a:t>
                </a:r>
                <a14:m>
                  <m:oMath xmlns:m="http://schemas.openxmlformats.org/officeDocument/2006/math">
                    <m:r>
                      <a:rPr lang="en-US" sz="2800" i="1">
                        <a:latin typeface="Cambria Math" panose="02040503050406030204" pitchFamily="18" charset="0"/>
                      </a:rPr>
                      <m:t>𝑦</m:t>
                    </m:r>
                  </m:oMath>
                </a14:m>
                <a:r>
                  <a:rPr lang="vi-VN" sz="2800">
                    <a:latin typeface="Times New Roman" panose="02020603050405020304" pitchFamily="18" charset="0"/>
                    <a:cs typeface="Times New Roman" panose="02020603050405020304" pitchFamily="18" charset="0"/>
                  </a:rPr>
                  <a:t> là hai đại lượng </a:t>
                </a:r>
                <a:r>
                  <a:rPr lang="en-US" sz="2800">
                    <a:latin typeface="Times New Roman" panose="02020603050405020304" pitchFamily="18" charset="0"/>
                    <a:cs typeface="Times New Roman" panose="02020603050405020304" pitchFamily="18" charset="0"/>
                  </a:rPr>
                  <a:t>bất kì</a:t>
                </a:r>
              </a:p>
            </p:txBody>
          </p:sp>
        </mc:Choice>
        <mc:Fallback xmlns="">
          <p:sp>
            <p:nvSpPr>
              <p:cNvPr id="46" name="TextBox 45"/>
              <p:cNvSpPr txBox="1">
                <a:spLocks noRot="1" noChangeAspect="1" noMove="1" noResize="1" noEditPoints="1" noAdjustHandles="1" noChangeArrowheads="1" noChangeShapeType="1" noTextEdit="1"/>
              </p:cNvSpPr>
              <p:nvPr/>
            </p:nvSpPr>
            <p:spPr>
              <a:xfrm>
                <a:off x="624276" y="5541855"/>
                <a:ext cx="4933436" cy="523220"/>
              </a:xfrm>
              <a:prstGeom prst="rect">
                <a:avLst/>
              </a:prstGeom>
              <a:blipFill>
                <a:blip r:embed="rId15"/>
                <a:stretch>
                  <a:fillRect l="-2469"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0" name="Table 39"/>
              <p:cNvGraphicFramePr>
                <a:graphicFrameLocks noGrp="1"/>
              </p:cNvGraphicFramePr>
              <p:nvPr>
                <p:extLst>
                  <p:ext uri="{D42A27DB-BD31-4B8C-83A1-F6EECF244321}">
                    <p14:modId xmlns:p14="http://schemas.microsoft.com/office/powerpoint/2010/main" val="447260037"/>
                  </p:ext>
                </p:extLst>
              </p:nvPr>
            </p:nvGraphicFramePr>
            <p:xfrm>
              <a:off x="4385556" y="2289183"/>
              <a:ext cx="3989530" cy="929640"/>
            </p:xfrm>
            <a:graphic>
              <a:graphicData uri="http://schemas.openxmlformats.org/drawingml/2006/table">
                <a:tbl>
                  <a:tblPr firstRow="1" firstCol="1" bandRow="1">
                    <a:tableStyleId>{5940675A-B579-460E-94D1-54222C63F5DA}</a:tableStyleId>
                  </a:tblPr>
                  <a:tblGrid>
                    <a:gridCol w="996640">
                      <a:extLst>
                        <a:ext uri="{9D8B030D-6E8A-4147-A177-3AD203B41FA5}">
                          <a16:colId xmlns:a16="http://schemas.microsoft.com/office/drawing/2014/main" val="4263026295"/>
                        </a:ext>
                      </a:extLst>
                    </a:gridCol>
                    <a:gridCol w="997630">
                      <a:extLst>
                        <a:ext uri="{9D8B030D-6E8A-4147-A177-3AD203B41FA5}">
                          <a16:colId xmlns:a16="http://schemas.microsoft.com/office/drawing/2014/main" val="4070957013"/>
                        </a:ext>
                      </a:extLst>
                    </a:gridCol>
                    <a:gridCol w="997630">
                      <a:extLst>
                        <a:ext uri="{9D8B030D-6E8A-4147-A177-3AD203B41FA5}">
                          <a16:colId xmlns:a16="http://schemas.microsoft.com/office/drawing/2014/main" val="830965382"/>
                        </a:ext>
                      </a:extLst>
                    </a:gridCol>
                    <a:gridCol w="997630">
                      <a:extLst>
                        <a:ext uri="{9D8B030D-6E8A-4147-A177-3AD203B41FA5}">
                          <a16:colId xmlns:a16="http://schemas.microsoft.com/office/drawing/2014/main" val="4186543559"/>
                        </a:ext>
                      </a:extLst>
                    </a:gridCol>
                  </a:tblGrid>
                  <a:tr h="448263">
                    <a:tc>
                      <a:txBody>
                        <a:bodyPr/>
                        <a:lstStyle/>
                        <a:p>
                          <a:pPr marL="0" marR="0" algn="just">
                            <a:spcBef>
                              <a:spcPts val="300"/>
                            </a:spcBef>
                            <a:spcAft>
                              <a:spcPts val="300"/>
                            </a:spcAft>
                          </a:pPr>
                          <a:r>
                            <a:rPr lang="en-US" sz="2800">
                              <a:effectLst/>
                              <a:latin typeface="Times New Roman" panose="02020603050405020304" pitchFamily="18" charset="0"/>
                              <a:cs typeface="Times New Roman" panose="02020603050405020304" pitchFamily="18" charset="0"/>
                            </a:rPr>
                            <a:t> </a:t>
                          </a:r>
                          <a14:m>
                            <m:oMath xmlns:m="http://schemas.openxmlformats.org/officeDocument/2006/math">
                              <m:r>
                                <a:rPr lang="en-US" sz="2800" smtClean="0">
                                  <a:effectLst/>
                                  <a:latin typeface="Cambria Math" panose="02040503050406030204" pitchFamily="18" charset="0"/>
                                </a:rPr>
                                <m:t>𝑥</m:t>
                              </m:r>
                            </m:oMath>
                          </a14:m>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2800" smtClean="0">
                                    <a:effectLst/>
                                    <a:latin typeface="Cambria Math" panose="02040503050406030204" pitchFamily="18" charset="0"/>
                                  </a:rPr>
                                  <m:t>10</m:t>
                                </m:r>
                              </m:oMath>
                            </m:oMathPara>
                          </a14:m>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2800" smtClean="0">
                                    <a:effectLst/>
                                    <a:latin typeface="Cambria Math" panose="02040503050406030204" pitchFamily="18" charset="0"/>
                                  </a:rPr>
                                  <m:t>20</m:t>
                                </m:r>
                              </m:oMath>
                            </m:oMathPara>
                          </a14:m>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2800" smtClean="0">
                                    <a:effectLst/>
                                    <a:latin typeface="Cambria Math" panose="02040503050406030204" pitchFamily="18" charset="0"/>
                                  </a:rPr>
                                  <m:t>25</m:t>
                                </m:r>
                              </m:oMath>
                            </m:oMathPara>
                          </a14:m>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35575395"/>
                      </a:ext>
                    </a:extLst>
                  </a:tr>
                  <a:tr h="448263">
                    <a:tc>
                      <a:txBody>
                        <a:bodyPr/>
                        <a:lstStyle/>
                        <a:p>
                          <a:pPr marL="0" marR="0" algn="just">
                            <a:spcBef>
                              <a:spcPts val="300"/>
                            </a:spcBef>
                            <a:spcAft>
                              <a:spcPts val="300"/>
                            </a:spcAft>
                          </a:pPr>
                          <a14:m>
                            <m:oMathPara xmlns:m="http://schemas.openxmlformats.org/officeDocument/2006/math">
                              <m:oMathParaPr>
                                <m:jc m:val="left"/>
                              </m:oMathParaPr>
                              <m:oMath xmlns:m="http://schemas.openxmlformats.org/officeDocument/2006/math">
                                <m:r>
                                  <a:rPr lang="en-US" sz="2800" smtClean="0">
                                    <a:effectLst/>
                                    <a:latin typeface="Cambria Math" panose="02040503050406030204" pitchFamily="18" charset="0"/>
                                  </a:rPr>
                                  <m:t>𝑦</m:t>
                                </m:r>
                              </m:oMath>
                            </m:oMathPara>
                          </a14:m>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2800" smtClean="0">
                                    <a:effectLst/>
                                    <a:latin typeface="Cambria Math" panose="02040503050406030204" pitchFamily="18" charset="0"/>
                                  </a:rPr>
                                  <m:t>10</m:t>
                                </m:r>
                              </m:oMath>
                            </m:oMathPara>
                          </a14:m>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2800" smtClean="0">
                                    <a:effectLst/>
                                    <a:latin typeface="Cambria Math" panose="02040503050406030204" pitchFamily="18" charset="0"/>
                                  </a:rPr>
                                  <m:t>5</m:t>
                                </m:r>
                              </m:oMath>
                            </m:oMathPara>
                          </a14:m>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2800" smtClean="0">
                                    <a:effectLst/>
                                    <a:latin typeface="Cambria Math" panose="02040503050406030204" pitchFamily="18" charset="0"/>
                                  </a:rPr>
                                  <m:t>4</m:t>
                                </m:r>
                              </m:oMath>
                            </m:oMathPara>
                          </a14:m>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08356496"/>
                      </a:ext>
                    </a:extLst>
                  </a:tr>
                </a:tbl>
              </a:graphicData>
            </a:graphic>
          </p:graphicFrame>
        </mc:Choice>
        <mc:Fallback xmlns="">
          <p:graphicFrame>
            <p:nvGraphicFramePr>
              <p:cNvPr id="40" name="Table 39"/>
              <p:cNvGraphicFramePr>
                <a:graphicFrameLocks noGrp="1"/>
              </p:cNvGraphicFramePr>
              <p:nvPr>
                <p:extLst>
                  <p:ext uri="{D42A27DB-BD31-4B8C-83A1-F6EECF244321}">
                    <p14:modId xmlns:p14="http://schemas.microsoft.com/office/powerpoint/2010/main" val="447260037"/>
                  </p:ext>
                </p:extLst>
              </p:nvPr>
            </p:nvGraphicFramePr>
            <p:xfrm>
              <a:off x="4385556" y="2289183"/>
              <a:ext cx="3989530" cy="929640"/>
            </p:xfrm>
            <a:graphic>
              <a:graphicData uri="http://schemas.openxmlformats.org/drawingml/2006/table">
                <a:tbl>
                  <a:tblPr firstRow="1" firstCol="1" bandRow="1">
                    <a:tableStyleId>{5940675A-B579-460E-94D1-54222C63F5DA}</a:tableStyleId>
                  </a:tblPr>
                  <a:tblGrid>
                    <a:gridCol w="996640">
                      <a:extLst>
                        <a:ext uri="{9D8B030D-6E8A-4147-A177-3AD203B41FA5}">
                          <a16:colId xmlns:a16="http://schemas.microsoft.com/office/drawing/2014/main" val="4263026295"/>
                        </a:ext>
                      </a:extLst>
                    </a:gridCol>
                    <a:gridCol w="997630">
                      <a:extLst>
                        <a:ext uri="{9D8B030D-6E8A-4147-A177-3AD203B41FA5}">
                          <a16:colId xmlns:a16="http://schemas.microsoft.com/office/drawing/2014/main" val="4070957013"/>
                        </a:ext>
                      </a:extLst>
                    </a:gridCol>
                    <a:gridCol w="997630">
                      <a:extLst>
                        <a:ext uri="{9D8B030D-6E8A-4147-A177-3AD203B41FA5}">
                          <a16:colId xmlns:a16="http://schemas.microsoft.com/office/drawing/2014/main" val="830965382"/>
                        </a:ext>
                      </a:extLst>
                    </a:gridCol>
                    <a:gridCol w="997630">
                      <a:extLst>
                        <a:ext uri="{9D8B030D-6E8A-4147-A177-3AD203B41FA5}">
                          <a16:colId xmlns:a16="http://schemas.microsoft.com/office/drawing/2014/main" val="4186543559"/>
                        </a:ext>
                      </a:extLst>
                    </a:gridCol>
                  </a:tblGrid>
                  <a:tr h="464820">
                    <a:tc>
                      <a:txBody>
                        <a:bodyPr/>
                        <a:lstStyle/>
                        <a:p>
                          <a:endParaRPr lang="en-US"/>
                        </a:p>
                      </a:txBody>
                      <a:tcPr marL="68580" marR="68580" marT="0" marB="0">
                        <a:blipFill>
                          <a:blip r:embed="rId16"/>
                          <a:stretch>
                            <a:fillRect l="-610" t="-1299" r="-300610" b="-102597"/>
                          </a:stretch>
                        </a:blipFill>
                      </a:tcPr>
                    </a:tc>
                    <a:tc>
                      <a:txBody>
                        <a:bodyPr/>
                        <a:lstStyle/>
                        <a:p>
                          <a:endParaRPr lang="en-US"/>
                        </a:p>
                      </a:txBody>
                      <a:tcPr marL="68580" marR="68580" marT="0" marB="0">
                        <a:blipFill>
                          <a:blip r:embed="rId16"/>
                          <a:stretch>
                            <a:fillRect l="-101227" t="-1299" r="-202454" b="-102597"/>
                          </a:stretch>
                        </a:blipFill>
                      </a:tcPr>
                    </a:tc>
                    <a:tc>
                      <a:txBody>
                        <a:bodyPr/>
                        <a:lstStyle/>
                        <a:p>
                          <a:endParaRPr lang="en-US"/>
                        </a:p>
                      </a:txBody>
                      <a:tcPr marL="68580" marR="68580" marT="0" marB="0">
                        <a:blipFill>
                          <a:blip r:embed="rId16"/>
                          <a:stretch>
                            <a:fillRect l="-200000" t="-1299" r="-101220" b="-102597"/>
                          </a:stretch>
                        </a:blipFill>
                      </a:tcPr>
                    </a:tc>
                    <a:tc>
                      <a:txBody>
                        <a:bodyPr/>
                        <a:lstStyle/>
                        <a:p>
                          <a:endParaRPr lang="en-US"/>
                        </a:p>
                      </a:txBody>
                      <a:tcPr marL="68580" marR="68580" marT="0" marB="0">
                        <a:blipFill>
                          <a:blip r:embed="rId16"/>
                          <a:stretch>
                            <a:fillRect l="-300000" t="-1299" r="-1220" b="-102597"/>
                          </a:stretch>
                        </a:blipFill>
                      </a:tcPr>
                    </a:tc>
                    <a:extLst>
                      <a:ext uri="{0D108BD9-81ED-4DB2-BD59-A6C34878D82A}">
                        <a16:rowId xmlns:a16="http://schemas.microsoft.com/office/drawing/2014/main" val="1535575395"/>
                      </a:ext>
                    </a:extLst>
                  </a:tr>
                  <a:tr h="464820">
                    <a:tc>
                      <a:txBody>
                        <a:bodyPr/>
                        <a:lstStyle/>
                        <a:p>
                          <a:endParaRPr lang="en-US"/>
                        </a:p>
                      </a:txBody>
                      <a:tcPr marL="68580" marR="68580" marT="0" marB="0">
                        <a:blipFill>
                          <a:blip r:embed="rId16"/>
                          <a:stretch>
                            <a:fillRect l="-610" t="-101299" r="-300610" b="-2597"/>
                          </a:stretch>
                        </a:blipFill>
                      </a:tcPr>
                    </a:tc>
                    <a:tc>
                      <a:txBody>
                        <a:bodyPr/>
                        <a:lstStyle/>
                        <a:p>
                          <a:endParaRPr lang="en-US"/>
                        </a:p>
                      </a:txBody>
                      <a:tcPr marL="68580" marR="68580" marT="0" marB="0">
                        <a:blipFill>
                          <a:blip r:embed="rId16"/>
                          <a:stretch>
                            <a:fillRect l="-101227" t="-101299" r="-202454" b="-2597"/>
                          </a:stretch>
                        </a:blipFill>
                      </a:tcPr>
                    </a:tc>
                    <a:tc>
                      <a:txBody>
                        <a:bodyPr/>
                        <a:lstStyle/>
                        <a:p>
                          <a:endParaRPr lang="en-US"/>
                        </a:p>
                      </a:txBody>
                      <a:tcPr marL="68580" marR="68580" marT="0" marB="0">
                        <a:blipFill>
                          <a:blip r:embed="rId16"/>
                          <a:stretch>
                            <a:fillRect l="-200000" t="-101299" r="-101220" b="-2597"/>
                          </a:stretch>
                        </a:blipFill>
                      </a:tcPr>
                    </a:tc>
                    <a:tc>
                      <a:txBody>
                        <a:bodyPr/>
                        <a:lstStyle/>
                        <a:p>
                          <a:endParaRPr lang="en-US"/>
                        </a:p>
                      </a:txBody>
                      <a:tcPr marL="68580" marR="68580" marT="0" marB="0">
                        <a:blipFill>
                          <a:blip r:embed="rId16"/>
                          <a:stretch>
                            <a:fillRect l="-300000" t="-101299" r="-1220" b="-2597"/>
                          </a:stretch>
                        </a:blipFill>
                      </a:tcPr>
                    </a:tc>
                    <a:extLst>
                      <a:ext uri="{0D108BD9-81ED-4DB2-BD59-A6C34878D82A}">
                        <a16:rowId xmlns:a16="http://schemas.microsoft.com/office/drawing/2014/main" val="3008356496"/>
                      </a:ext>
                    </a:extLst>
                  </a:tr>
                </a:tbl>
              </a:graphicData>
            </a:graphic>
          </p:graphicFrame>
        </mc:Fallback>
      </mc:AlternateContent>
      <mc:AlternateContent xmlns:mc="http://schemas.openxmlformats.org/markup-compatibility/2006" xmlns:a14="http://schemas.microsoft.com/office/drawing/2010/main">
        <mc:Choice Requires="a14">
          <p:sp>
            <p:nvSpPr>
              <p:cNvPr id="51" name="Rectangle 50"/>
              <p:cNvSpPr/>
              <p:nvPr/>
            </p:nvSpPr>
            <p:spPr>
              <a:xfrm>
                <a:off x="2662758" y="3358101"/>
                <a:ext cx="5712327" cy="523220"/>
              </a:xfrm>
              <a:prstGeom prst="rect">
                <a:avLst/>
              </a:prstGeom>
            </p:spPr>
            <p:txBody>
              <a:bodyPr wrap="square">
                <a:spAutoFit/>
              </a:bodyPr>
              <a:lstStyle/>
              <a:p>
                <a:r>
                  <a:rPr lang="vi-VN" sz="2800">
                    <a:latin typeface="+mj-lt"/>
                  </a:rPr>
                  <a:t>Hai đại lượng  </a:t>
                </a:r>
                <a14:m>
                  <m:oMath xmlns:m="http://schemas.openxmlformats.org/officeDocument/2006/math">
                    <m:r>
                      <a:rPr lang="en-US" sz="2800" i="1" smtClean="0">
                        <a:latin typeface="Cambria Math" panose="02040503050406030204" pitchFamily="18" charset="0"/>
                      </a:rPr>
                      <m:t>𝑥</m:t>
                    </m:r>
                  </m:oMath>
                </a14:m>
                <a:r>
                  <a:rPr lang="vi-VN" sz="2800">
                    <a:latin typeface="+mj-lt"/>
                  </a:rPr>
                  <a:t> và  </a:t>
                </a:r>
                <a14:m>
                  <m:oMath xmlns:m="http://schemas.openxmlformats.org/officeDocument/2006/math">
                    <m:r>
                      <a:rPr lang="en-US" sz="2800" i="1" smtClean="0">
                        <a:latin typeface="Cambria Math" panose="02040503050406030204" pitchFamily="18" charset="0"/>
                      </a:rPr>
                      <m:t>𝑦</m:t>
                    </m:r>
                  </m:oMath>
                </a14:m>
                <a:r>
                  <a:rPr lang="vi-VN" sz="2800">
                    <a:latin typeface="+mj-lt"/>
                  </a:rPr>
                  <a:t> có quan hệ: </a:t>
                </a:r>
                <a:endParaRPr lang="en-US" sz="2800">
                  <a:latin typeface="+mj-lt"/>
                </a:endParaRPr>
              </a:p>
            </p:txBody>
          </p:sp>
        </mc:Choice>
        <mc:Fallback xmlns="">
          <p:sp>
            <p:nvSpPr>
              <p:cNvPr id="51" name="Rectangle 50"/>
              <p:cNvSpPr>
                <a:spLocks noRot="1" noChangeAspect="1" noMove="1" noResize="1" noEditPoints="1" noAdjustHandles="1" noChangeArrowheads="1" noChangeShapeType="1" noTextEdit="1"/>
              </p:cNvSpPr>
              <p:nvPr/>
            </p:nvSpPr>
            <p:spPr>
              <a:xfrm>
                <a:off x="2662758" y="3358101"/>
                <a:ext cx="5712327" cy="523220"/>
              </a:xfrm>
              <a:prstGeom prst="rect">
                <a:avLst/>
              </a:prstGeom>
              <a:blipFill>
                <a:blip r:embed="rId17"/>
                <a:stretch>
                  <a:fillRect l="-2241" t="-13953" b="-30233"/>
                </a:stretch>
              </a:blipFill>
            </p:spPr>
            <p:txBody>
              <a:bodyPr/>
              <a:lstStyle/>
              <a:p>
                <a:r>
                  <a:rPr lang="en-US">
                    <a:noFill/>
                  </a:rPr>
                  <a:t> </a:t>
                </a:r>
              </a:p>
            </p:txBody>
          </p:sp>
        </mc:Fallback>
      </mc:AlternateContent>
    </p:spTree>
    <p:extLst>
      <p:ext uri="{BB962C8B-B14F-4D97-AF65-F5344CB8AC3E}">
        <p14:creationId xmlns:p14="http://schemas.microsoft.com/office/powerpoint/2010/main" val="312639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0" presetClass="emph" presetSubtype="0" fill="hold" grpId="0" nodeType="clickEffect">
                                  <p:stCondLst>
                                    <p:cond delay="0"/>
                                  </p:stCondLst>
                                  <p:childTnLst>
                                    <p:animClr clrSpc="hsl" dir="cw">
                                      <p:cBhvr override="childStyle">
                                        <p:cTn id="78" dur="500" fill="hold"/>
                                        <p:tgtEl>
                                          <p:spTgt spid="10"/>
                                        </p:tgtEl>
                                        <p:attrNameLst>
                                          <p:attrName>style.color</p:attrName>
                                        </p:attrNameLst>
                                      </p:cBhvr>
                                      <p:by>
                                        <p:hsl h="0" s="12549" l="25098"/>
                                      </p:by>
                                    </p:animClr>
                                    <p:animClr clrSpc="hsl" dir="cw">
                                      <p:cBhvr>
                                        <p:cTn id="79" dur="500" fill="hold"/>
                                        <p:tgtEl>
                                          <p:spTgt spid="10"/>
                                        </p:tgtEl>
                                        <p:attrNameLst>
                                          <p:attrName>fillcolor</p:attrName>
                                        </p:attrNameLst>
                                      </p:cBhvr>
                                      <p:by>
                                        <p:hsl h="0" s="12549" l="25098"/>
                                      </p:by>
                                    </p:animClr>
                                    <p:animClr clrSpc="hsl" dir="cw">
                                      <p:cBhvr>
                                        <p:cTn id="80" dur="500" fill="hold"/>
                                        <p:tgtEl>
                                          <p:spTgt spid="10"/>
                                        </p:tgtEl>
                                        <p:attrNameLst>
                                          <p:attrName>stroke.color</p:attrName>
                                        </p:attrNameLst>
                                      </p:cBhvr>
                                      <p:by>
                                        <p:hsl h="0" s="12549" l="25098"/>
                                      </p:by>
                                    </p:animClr>
                                    <p:set>
                                      <p:cBhvr>
                                        <p:cTn id="81"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7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11"/>
                                        </p:tgtEl>
                                      </p:cBhvr>
                                    </p:animEffect>
                                    <p:animScale>
                                      <p:cBhvr>
                                        <p:cTn id="87" dur="250" autoRev="1" fill="hold"/>
                                        <p:tgtEl>
                                          <p:spTgt spid="11"/>
                                        </p:tgtEl>
                                      </p:cBhvr>
                                      <p:by x="105000" y="105000"/>
                                    </p:animScale>
                                  </p:childTnLst>
                                  <p:subTnLst>
                                    <p:audio>
                                      <p:cMediaNode>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1"/>
                  </p:tgtEl>
                </p:cond>
              </p:nextCondLst>
            </p:seq>
            <p:seq concurrent="1" nextAc="seek">
              <p:cTn id="88" restart="whenNotActive" fill="hold" evtFilter="cancelBubble" nodeType="interactiveSeq">
                <p:stCondLst>
                  <p:cond evt="onClick" delay="0">
                    <p:tgtEl>
                      <p:spTgt spid="12"/>
                    </p:tgtEl>
                  </p:cond>
                </p:stCondLst>
                <p:endSync evt="end" delay="0">
                  <p:rtn val="all"/>
                </p:endSync>
                <p:childTnLst>
                  <p:par>
                    <p:cTn id="89" fill="hold">
                      <p:stCondLst>
                        <p:cond delay="0"/>
                      </p:stCondLst>
                      <p:childTnLst>
                        <p:par>
                          <p:cTn id="90" fill="hold">
                            <p:stCondLst>
                              <p:cond delay="0"/>
                            </p:stCondLst>
                            <p:childTnLst>
                              <p:par>
                                <p:cTn id="91" presetID="26" presetClass="emph" presetSubtype="0" fill="hold" grpId="0" nodeType="clickEffect">
                                  <p:stCondLst>
                                    <p:cond delay="0"/>
                                  </p:stCondLst>
                                  <p:childTnLst>
                                    <p:animEffect transition="out" filter="fade">
                                      <p:cBhvr>
                                        <p:cTn id="92" dur="500" tmFilter="0, 0; .2, .5; .8, .5; 1, 0"/>
                                        <p:tgtEl>
                                          <p:spTgt spid="12"/>
                                        </p:tgtEl>
                                      </p:cBhvr>
                                    </p:animEffect>
                                    <p:animScale>
                                      <p:cBhvr>
                                        <p:cTn id="93" dur="250" autoRev="1" fill="hold"/>
                                        <p:tgtEl>
                                          <p:spTgt spid="12"/>
                                        </p:tgtEl>
                                      </p:cBhvr>
                                      <p:by x="105000" y="105000"/>
                                    </p:animScale>
                                  </p:childTnLst>
                                  <p:subTnLst>
                                    <p:audio>
                                      <p:cMediaNode>
                                        <p:cTn display="0" masterRel="sameClick">
                                          <p:stCondLst>
                                            <p:cond evt="begin" delay="0">
                                              <p:tn val="9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3"/>
                    </p:tgtEl>
                  </p:cond>
                </p:stCondLst>
                <p:endSync evt="end" delay="0">
                  <p:rtn val="all"/>
                </p:endSync>
                <p:childTnLst>
                  <p:par>
                    <p:cTn id="95" fill="hold">
                      <p:stCondLst>
                        <p:cond delay="0"/>
                      </p:stCondLst>
                      <p:childTnLst>
                        <p:par>
                          <p:cTn id="96" fill="hold">
                            <p:stCondLst>
                              <p:cond delay="0"/>
                            </p:stCondLst>
                            <p:childTnLst>
                              <p:par>
                                <p:cTn id="97" presetID="26" presetClass="emph" presetSubtype="0" fill="hold" grpId="0" nodeType="clickEffect">
                                  <p:stCondLst>
                                    <p:cond delay="0"/>
                                  </p:stCondLst>
                                  <p:childTnLst>
                                    <p:animEffect transition="out" filter="fade">
                                      <p:cBhvr>
                                        <p:cTn id="98" dur="500" tmFilter="0, 0; .2, .5; .8, .5; 1, 0"/>
                                        <p:tgtEl>
                                          <p:spTgt spid="13"/>
                                        </p:tgtEl>
                                      </p:cBhvr>
                                    </p:animEffect>
                                    <p:animScale>
                                      <p:cBhvr>
                                        <p:cTn id="99" dur="250" autoRev="1" fill="hold"/>
                                        <p:tgtEl>
                                          <p:spTgt spid="13"/>
                                        </p:tgtEl>
                                      </p:cBhvr>
                                      <p:by x="105000" y="105000"/>
                                    </p:animScale>
                                  </p:childTnLst>
                                  <p:subTnLst>
                                    <p:audio>
                                      <p:cMediaNode>
                                        <p:cTn display="0" masterRel="sameClick">
                                          <p:stCondLst>
                                            <p:cond evt="begin" delay="0">
                                              <p:tn val="9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p:cNvSpPr/>
              <p:nvPr/>
            </p:nvSpPr>
            <p:spPr>
              <a:xfrm>
                <a:off x="2412093" y="115218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4: </a:t>
                </a:r>
                <a:r>
                  <a:rPr lang="vi-VN" sz="3200">
                    <a:solidFill>
                      <a:schemeClr val="tx1"/>
                    </a:solidFill>
                    <a:latin typeface="Times New Roman" panose="02020603050405020304" pitchFamily="18" charset="0"/>
                    <a:cs typeface="Times New Roman" panose="02020603050405020304" pitchFamily="18" charset="0"/>
                  </a:rPr>
                  <a:t>Cho biết </a:t>
                </a:r>
                <a14:m>
                  <m:oMath xmlns:m="http://schemas.openxmlformats.org/officeDocument/2006/math">
                    <m:r>
                      <a:rPr lang="en-US" sz="3200" i="1" smtClean="0">
                        <a:solidFill>
                          <a:schemeClr val="tx1"/>
                        </a:solidFill>
                        <a:latin typeface="Cambria Math" panose="02040503050406030204" pitchFamily="18" charset="0"/>
                        <a:cs typeface="Times New Roman" panose="02020603050405020304" pitchFamily="18" charset="0"/>
                      </a:rPr>
                      <m:t>𝑥</m:t>
                    </m:r>
                  </m:oMath>
                </a14:m>
                <a:r>
                  <a:rPr lang="vi-VN" sz="320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r>
                      <a:rPr lang="en-US" sz="3200" i="1" smtClean="0">
                        <a:solidFill>
                          <a:schemeClr val="tx1"/>
                        </a:solidFill>
                        <a:latin typeface="Cambria Math" panose="02040503050406030204" pitchFamily="18" charset="0"/>
                        <a:cs typeface="Times New Roman" panose="02020603050405020304" pitchFamily="18" charset="0"/>
                      </a:rPr>
                      <m:t>𝑦</m:t>
                    </m:r>
                  </m:oMath>
                </a14:m>
                <a:r>
                  <a:rPr lang="vi-VN" sz="3200">
                    <a:solidFill>
                      <a:schemeClr val="tx1"/>
                    </a:solidFill>
                    <a:latin typeface="Times New Roman" panose="02020603050405020304" pitchFamily="18" charset="0"/>
                    <a:cs typeface="Times New Roman" panose="02020603050405020304" pitchFamily="18" charset="0"/>
                  </a:rPr>
                  <a:t> là hai đại lượng tỉ lệ thuận. Khi </a:t>
                </a:r>
                <a14:m>
                  <m:oMath xmlns:m="http://schemas.openxmlformats.org/officeDocument/2006/math">
                    <m:r>
                      <a:rPr lang="en-US" sz="3200" i="1" smtClean="0">
                        <a:solidFill>
                          <a:schemeClr val="tx1"/>
                        </a:solidFill>
                        <a:latin typeface="Cambria Math" panose="02040503050406030204" pitchFamily="18" charset="0"/>
                        <a:cs typeface="Times New Roman" panose="02020603050405020304" pitchFamily="18" charset="0"/>
                      </a:rPr>
                      <m:t>𝑥</m:t>
                    </m:r>
                    <m:r>
                      <a:rPr lang="en-US" sz="3200" i="1" smtClean="0">
                        <a:solidFill>
                          <a:schemeClr val="tx1"/>
                        </a:solidFill>
                        <a:latin typeface="Cambria Math" panose="02040503050406030204" pitchFamily="18" charset="0"/>
                        <a:cs typeface="Times New Roman" panose="02020603050405020304" pitchFamily="18" charset="0"/>
                      </a:rPr>
                      <m:t>=5 </m:t>
                    </m:r>
                  </m:oMath>
                </a14:m>
                <a:r>
                  <a:rPr lang="vi-VN" sz="3200">
                    <a:solidFill>
                      <a:schemeClr val="tx1"/>
                    </a:solidFill>
                    <a:latin typeface="Times New Roman" panose="02020603050405020304" pitchFamily="18" charset="0"/>
                    <a:cs typeface="Times New Roman" panose="02020603050405020304" pitchFamily="18" charset="0"/>
                  </a:rPr>
                  <a:t>thì </a:t>
                </a:r>
                <a14:m>
                  <m:oMath xmlns:m="http://schemas.openxmlformats.org/officeDocument/2006/math">
                    <m:r>
                      <a:rPr lang="en-US" sz="3200" i="1" smtClean="0">
                        <a:solidFill>
                          <a:schemeClr val="tx1"/>
                        </a:solidFill>
                        <a:latin typeface="Cambria Math" panose="02040503050406030204" pitchFamily="18" charset="0"/>
                        <a:cs typeface="Times New Roman" panose="02020603050405020304" pitchFamily="18" charset="0"/>
                      </a:rPr>
                      <m:t>𝑦</m:t>
                    </m:r>
                    <m:r>
                      <a:rPr lang="en-US" sz="3200" i="1" smtClean="0">
                        <a:solidFill>
                          <a:schemeClr val="tx1"/>
                        </a:solidFill>
                        <a:latin typeface="Cambria Math" panose="02040503050406030204" pitchFamily="18" charset="0"/>
                        <a:cs typeface="Times New Roman" panose="02020603050405020304" pitchFamily="18" charset="0"/>
                      </a:rPr>
                      <m:t>=−10  </m:t>
                    </m:r>
                  </m:oMath>
                </a14:m>
                <a:r>
                  <a:rPr lang="vi-VN" sz="3200">
                    <a:solidFill>
                      <a:schemeClr val="tx1"/>
                    </a:solidFill>
                    <a:latin typeface="Times New Roman" panose="02020603050405020304" pitchFamily="18" charset="0"/>
                    <a:cs typeface="Times New Roman" panose="02020603050405020304" pitchFamily="18" charset="0"/>
                  </a:rPr>
                  <a:t>. </a:t>
                </a:r>
                <a:endParaRPr lang="en-US" sz="3200">
                  <a:solidFill>
                    <a:schemeClr val="tx1"/>
                  </a:solidFill>
                  <a:latin typeface="Times New Roman" panose="02020603050405020304" pitchFamily="18" charset="0"/>
                  <a:cs typeface="Times New Roman" panose="02020603050405020304" pitchFamily="18" charset="0"/>
                </a:endParaRPr>
              </a:p>
              <a:p>
                <a:pPr algn="just"/>
                <a:r>
                  <a:rPr lang="vi-VN" sz="3200">
                    <a:solidFill>
                      <a:schemeClr val="tx1"/>
                    </a:solidFill>
                    <a:latin typeface="Times New Roman" panose="02020603050405020304" pitchFamily="18" charset="0"/>
                    <a:cs typeface="Times New Roman" panose="02020603050405020304" pitchFamily="18" charset="0"/>
                  </a:rPr>
                  <a:t>Vậy khi </a:t>
                </a:r>
                <a14:m>
                  <m:oMath xmlns:m="http://schemas.openxmlformats.org/officeDocument/2006/math">
                    <m:r>
                      <a:rPr lang="en-US" sz="3200" i="1" smtClean="0">
                        <a:solidFill>
                          <a:schemeClr val="tx1"/>
                        </a:solidFill>
                        <a:latin typeface="Cambria Math" panose="02040503050406030204" pitchFamily="18" charset="0"/>
                        <a:cs typeface="Times New Roman" panose="02020603050405020304" pitchFamily="18" charset="0"/>
                      </a:rPr>
                      <m:t>𝑥</m:t>
                    </m:r>
                    <m:r>
                      <a:rPr lang="en-US" sz="3200" i="1" smtClean="0">
                        <a:solidFill>
                          <a:schemeClr val="tx1"/>
                        </a:solidFill>
                        <a:latin typeface="Cambria Math" panose="02040503050406030204" pitchFamily="18" charset="0"/>
                        <a:cs typeface="Times New Roman" panose="02020603050405020304" pitchFamily="18" charset="0"/>
                      </a:rPr>
                      <m:t>=6</m:t>
                    </m:r>
                  </m:oMath>
                </a14:m>
                <a:r>
                  <a:rPr lang="vi-VN" sz="3200">
                    <a:solidFill>
                      <a:schemeClr val="tx1"/>
                    </a:solidFill>
                    <a:latin typeface="Times New Roman" panose="02020603050405020304" pitchFamily="18" charset="0"/>
                    <a:cs typeface="Times New Roman" panose="02020603050405020304" pitchFamily="18" charset="0"/>
                  </a:rPr>
                  <a:t> thì: </a:t>
                </a:r>
                <a:r>
                  <a:rPr lang="en-US" sz="3200">
                    <a:solidFill>
                      <a:schemeClr val="tx1"/>
                    </a:solidFill>
                    <a:latin typeface="Times New Roman" panose="02020603050405020304" pitchFamily="18" charset="0"/>
                    <a:cs typeface="Times New Roman" panose="02020603050405020304" pitchFamily="18" charset="0"/>
                  </a:rPr>
                  <a:t> </a:t>
                </a:r>
              </a:p>
            </p:txBody>
          </p:sp>
        </mc:Choice>
        <mc:Fallback xmlns="">
          <p:sp>
            <p:nvSpPr>
              <p:cNvPr id="9" name="Rectangle 8"/>
              <p:cNvSpPr>
                <a:spLocks noRot="1" noChangeAspect="1" noMove="1" noResize="1" noEditPoints="1" noAdjustHandles="1" noChangeArrowheads="1" noChangeShapeType="1" noTextEdit="1"/>
              </p:cNvSpPr>
              <p:nvPr/>
            </p:nvSpPr>
            <p:spPr>
              <a:xfrm>
                <a:off x="2412093" y="1152188"/>
                <a:ext cx="7469868" cy="2732314"/>
              </a:xfrm>
              <a:prstGeom prst="rect">
                <a:avLst/>
              </a:prstGeom>
              <a:blipFill>
                <a:blip r:embed="rId7"/>
                <a:stretch>
                  <a:fillRect l="-2037" r="-1956"/>
                </a:stretch>
              </a:blipFill>
            </p:spPr>
            <p:txBody>
              <a:bodyPr/>
              <a:lstStyle/>
              <a:p>
                <a:r>
                  <a:rPr lang="en-US">
                    <a:noFill/>
                  </a:rPr>
                  <a:t> </a:t>
                </a:r>
              </a:p>
            </p:txBody>
          </p:sp>
        </mc:Fallback>
      </mc:AlternateContent>
      <p:sp>
        <p:nvSpPr>
          <p:cNvPr id="10" name="A"/>
          <p:cNvSpPr/>
          <p:nvPr/>
        </p:nvSpPr>
        <p:spPr>
          <a:xfrm flipH="1">
            <a:off x="6147027" y="4035203"/>
            <a:ext cx="4343398" cy="114191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dirty="0"/>
          </a:p>
        </p:txBody>
      </p:sp>
      <p:sp>
        <p:nvSpPr>
          <p:cNvPr id="11" name="B"/>
          <p:cNvSpPr/>
          <p:nvPr/>
        </p:nvSpPr>
        <p:spPr>
          <a:xfrm>
            <a:off x="1702031" y="4035203"/>
            <a:ext cx="4343398" cy="114191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dirty="0"/>
          </a:p>
        </p:txBody>
      </p:sp>
      <p:sp>
        <p:nvSpPr>
          <p:cNvPr id="12" name="C"/>
          <p:cNvSpPr/>
          <p:nvPr/>
        </p:nvSpPr>
        <p:spPr>
          <a:xfrm flipH="1">
            <a:off x="6151333" y="5327817"/>
            <a:ext cx="4339091" cy="121152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dirty="0"/>
          </a:p>
        </p:txBody>
      </p:sp>
      <p:sp>
        <p:nvSpPr>
          <p:cNvPr id="13" name="D"/>
          <p:cNvSpPr/>
          <p:nvPr/>
        </p:nvSpPr>
        <p:spPr>
          <a:xfrm>
            <a:off x="1698856" y="5327817"/>
            <a:ext cx="4339091" cy="121152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dirty="0"/>
          </a:p>
        </p:txBody>
      </p:sp>
      <p:pic>
        <p:nvPicPr>
          <p:cNvPr id="14" name="Picture 2" descr="Kết quả hình ảnh cho virut corona"/>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576157" y="-124955"/>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911022" y="209729"/>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ết quả hình ảnh cho home 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98718" y="217714"/>
            <a:ext cx="783773" cy="783773"/>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6798049" y="4282970"/>
            <a:ext cx="669551" cy="646331"/>
          </a:xfrm>
          <a:prstGeom prst="rect">
            <a:avLst/>
          </a:prstGeom>
          <a:noFill/>
        </p:spPr>
        <p:txBody>
          <a:bodyPr wrap="square" rtlCol="0">
            <a:spAutoFit/>
          </a:bodyPr>
          <a:lstStyle/>
          <a:p>
            <a:r>
              <a:rPr lang="en-US" sz="3600"/>
              <a:t>B.</a:t>
            </a:r>
            <a:endParaRPr lang="en-US" sz="4400"/>
          </a:p>
        </p:txBody>
      </p:sp>
      <p:sp>
        <p:nvSpPr>
          <p:cNvPr id="48" name="TextBox 47"/>
          <p:cNvSpPr txBox="1"/>
          <p:nvPr/>
        </p:nvSpPr>
        <p:spPr>
          <a:xfrm>
            <a:off x="6795655" y="5610415"/>
            <a:ext cx="1343890" cy="646331"/>
          </a:xfrm>
          <a:prstGeom prst="rect">
            <a:avLst/>
          </a:prstGeom>
          <a:noFill/>
        </p:spPr>
        <p:txBody>
          <a:bodyPr wrap="square" rtlCol="0">
            <a:spAutoFit/>
          </a:bodyPr>
          <a:lstStyle/>
          <a:p>
            <a:r>
              <a:rPr lang="en-US" sz="3600"/>
              <a:t>D. </a:t>
            </a:r>
            <a:endParaRPr lang="en-US" sz="4400"/>
          </a:p>
        </p:txBody>
      </p:sp>
      <p:sp>
        <p:nvSpPr>
          <p:cNvPr id="49" name="TextBox 48"/>
          <p:cNvSpPr txBox="1"/>
          <p:nvPr/>
        </p:nvSpPr>
        <p:spPr>
          <a:xfrm>
            <a:off x="2186921" y="4236313"/>
            <a:ext cx="1343890" cy="646331"/>
          </a:xfrm>
          <a:prstGeom prst="rect">
            <a:avLst/>
          </a:prstGeom>
          <a:noFill/>
        </p:spPr>
        <p:txBody>
          <a:bodyPr wrap="square" rtlCol="0">
            <a:spAutoFit/>
          </a:bodyPr>
          <a:lstStyle/>
          <a:p>
            <a:r>
              <a:rPr lang="en-US" sz="3600"/>
              <a:t>A. </a:t>
            </a:r>
            <a:endParaRPr lang="en-US" sz="4400"/>
          </a:p>
        </p:txBody>
      </p:sp>
      <p:sp>
        <p:nvSpPr>
          <p:cNvPr id="50" name="TextBox 49"/>
          <p:cNvSpPr txBox="1"/>
          <p:nvPr/>
        </p:nvSpPr>
        <p:spPr>
          <a:xfrm>
            <a:off x="2089939" y="5610414"/>
            <a:ext cx="1343890" cy="646331"/>
          </a:xfrm>
          <a:prstGeom prst="rect">
            <a:avLst/>
          </a:prstGeom>
          <a:noFill/>
        </p:spPr>
        <p:txBody>
          <a:bodyPr wrap="square" rtlCol="0">
            <a:spAutoFit/>
          </a:bodyPr>
          <a:lstStyle/>
          <a:p>
            <a:r>
              <a:rPr lang="en-US" sz="3600"/>
              <a:t>C. </a:t>
            </a:r>
            <a:endParaRPr lang="en-US" sz="4400"/>
          </a:p>
        </p:txBody>
      </p:sp>
      <p:graphicFrame>
        <p:nvGraphicFramePr>
          <p:cNvPr id="45" name="Object 44"/>
          <p:cNvGraphicFramePr>
            <a:graphicFrameLocks noChangeAspect="1"/>
          </p:cNvGraphicFramePr>
          <p:nvPr>
            <p:extLst>
              <p:ext uri="{D42A27DB-BD31-4B8C-83A1-F6EECF244321}">
                <p14:modId xmlns:p14="http://schemas.microsoft.com/office/powerpoint/2010/main" val="2445062220"/>
              </p:ext>
            </p:extLst>
          </p:nvPr>
        </p:nvGraphicFramePr>
        <p:xfrm>
          <a:off x="7346520" y="4323402"/>
          <a:ext cx="1544203" cy="605899"/>
        </p:xfrm>
        <a:graphic>
          <a:graphicData uri="http://schemas.openxmlformats.org/presentationml/2006/ole">
            <mc:AlternateContent xmlns:mc="http://schemas.openxmlformats.org/markup-compatibility/2006">
              <mc:Choice xmlns:v="urn:schemas-microsoft-com:vml" Requires="v">
                <p:oleObj name="Equation" r:id="rId13" imgW="582768" imgH="228829" progId="Equation.DSMT4">
                  <p:embed/>
                </p:oleObj>
              </mc:Choice>
              <mc:Fallback>
                <p:oleObj name="Equation" r:id="rId13" imgW="582768" imgH="228829" progId="Equation.DSMT4">
                  <p:embed/>
                  <p:pic>
                    <p:nvPicPr>
                      <p:cNvPr id="0" name=""/>
                      <p:cNvPicPr/>
                      <p:nvPr/>
                    </p:nvPicPr>
                    <p:blipFill>
                      <a:blip r:embed="rId14"/>
                      <a:stretch>
                        <a:fillRect/>
                      </a:stretch>
                    </p:blipFill>
                    <p:spPr>
                      <a:xfrm>
                        <a:off x="7346520" y="4323402"/>
                        <a:ext cx="1544203" cy="605899"/>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2274105957"/>
              </p:ext>
            </p:extLst>
          </p:nvPr>
        </p:nvGraphicFramePr>
        <p:xfrm>
          <a:off x="2821340" y="4282969"/>
          <a:ext cx="1351009" cy="646331"/>
        </p:xfrm>
        <a:graphic>
          <a:graphicData uri="http://schemas.openxmlformats.org/presentationml/2006/ole">
            <mc:AlternateContent xmlns:mc="http://schemas.openxmlformats.org/markup-compatibility/2006">
              <mc:Choice xmlns:v="urn:schemas-microsoft-com:vml" Requires="v">
                <p:oleObj name="Equation" r:id="rId15" imgW="477697" imgH="228829" progId="Equation.DSMT4">
                  <p:embed/>
                </p:oleObj>
              </mc:Choice>
              <mc:Fallback>
                <p:oleObj name="Equation" r:id="rId15" imgW="477697" imgH="228829" progId="Equation.DSMT4">
                  <p:embed/>
                  <p:pic>
                    <p:nvPicPr>
                      <p:cNvPr id="0" name=""/>
                      <p:cNvPicPr/>
                      <p:nvPr/>
                    </p:nvPicPr>
                    <p:blipFill>
                      <a:blip r:embed="rId16"/>
                      <a:stretch>
                        <a:fillRect/>
                      </a:stretch>
                    </p:blipFill>
                    <p:spPr>
                      <a:xfrm>
                        <a:off x="2821340" y="4282969"/>
                        <a:ext cx="1351009" cy="646331"/>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1618031636"/>
              </p:ext>
            </p:extLst>
          </p:nvPr>
        </p:nvGraphicFramePr>
        <p:xfrm>
          <a:off x="7346520" y="5647884"/>
          <a:ext cx="1289592" cy="571389"/>
        </p:xfrm>
        <a:graphic>
          <a:graphicData uri="http://schemas.openxmlformats.org/presentationml/2006/ole">
            <mc:AlternateContent xmlns:mc="http://schemas.openxmlformats.org/markup-compatibility/2006">
              <mc:Choice xmlns:v="urn:schemas-microsoft-com:vml" Requires="v">
                <p:oleObj name="Equation" r:id="rId17" imgW="515970" imgH="228829" progId="Equation.DSMT4">
                  <p:embed/>
                </p:oleObj>
              </mc:Choice>
              <mc:Fallback>
                <p:oleObj name="Equation" r:id="rId17" imgW="515970" imgH="228829" progId="Equation.DSMT4">
                  <p:embed/>
                  <p:pic>
                    <p:nvPicPr>
                      <p:cNvPr id="0" name=""/>
                      <p:cNvPicPr/>
                      <p:nvPr/>
                    </p:nvPicPr>
                    <p:blipFill>
                      <a:blip r:embed="rId18"/>
                      <a:stretch>
                        <a:fillRect/>
                      </a:stretch>
                    </p:blipFill>
                    <p:spPr>
                      <a:xfrm>
                        <a:off x="7346520" y="5647884"/>
                        <a:ext cx="1289592" cy="571389"/>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170342350"/>
              </p:ext>
            </p:extLst>
          </p:nvPr>
        </p:nvGraphicFramePr>
        <p:xfrm>
          <a:off x="2736396" y="5664312"/>
          <a:ext cx="1020301" cy="592433"/>
        </p:xfrm>
        <a:graphic>
          <a:graphicData uri="http://schemas.openxmlformats.org/presentationml/2006/ole">
            <mc:AlternateContent xmlns:mc="http://schemas.openxmlformats.org/markup-compatibility/2006">
              <mc:Choice xmlns:v="urn:schemas-microsoft-com:vml" Requires="v">
                <p:oleObj name="Equation" r:id="rId19" imgW="393480" imgH="228600" progId="Equation.DSMT4">
                  <p:embed/>
                </p:oleObj>
              </mc:Choice>
              <mc:Fallback>
                <p:oleObj name="Equation" r:id="rId19" imgW="393480" imgH="228600" progId="Equation.DSMT4">
                  <p:embed/>
                  <p:pic>
                    <p:nvPicPr>
                      <p:cNvPr id="0" name=""/>
                      <p:cNvPicPr/>
                      <p:nvPr/>
                    </p:nvPicPr>
                    <p:blipFill>
                      <a:blip r:embed="rId20"/>
                      <a:stretch>
                        <a:fillRect/>
                      </a:stretch>
                    </p:blipFill>
                    <p:spPr>
                      <a:xfrm>
                        <a:off x="2736396" y="5664312"/>
                        <a:ext cx="1020301" cy="592433"/>
                      </a:xfrm>
                      <a:prstGeom prst="rect">
                        <a:avLst/>
                      </a:prstGeom>
                    </p:spPr>
                  </p:pic>
                </p:oleObj>
              </mc:Fallback>
            </mc:AlternateContent>
          </a:graphicData>
        </a:graphic>
      </p:graphicFrame>
    </p:spTree>
    <p:extLst>
      <p:ext uri="{BB962C8B-B14F-4D97-AF65-F5344CB8AC3E}">
        <p14:creationId xmlns:p14="http://schemas.microsoft.com/office/powerpoint/2010/main" val="391872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0" presetClass="emph" presetSubtype="0" fill="hold" grpId="0" nodeType="clickEffect">
                                  <p:stCondLst>
                                    <p:cond delay="0"/>
                                  </p:stCondLst>
                                  <p:childTnLst>
                                    <p:animClr clrSpc="hsl" dir="cw">
                                      <p:cBhvr override="childStyle">
                                        <p:cTn id="78" dur="500" fill="hold"/>
                                        <p:tgtEl>
                                          <p:spTgt spid="10"/>
                                        </p:tgtEl>
                                        <p:attrNameLst>
                                          <p:attrName>style.color</p:attrName>
                                        </p:attrNameLst>
                                      </p:cBhvr>
                                      <p:by>
                                        <p:hsl h="0" s="12549" l="25098"/>
                                      </p:by>
                                    </p:animClr>
                                    <p:animClr clrSpc="hsl" dir="cw">
                                      <p:cBhvr>
                                        <p:cTn id="79" dur="500" fill="hold"/>
                                        <p:tgtEl>
                                          <p:spTgt spid="10"/>
                                        </p:tgtEl>
                                        <p:attrNameLst>
                                          <p:attrName>fillcolor</p:attrName>
                                        </p:attrNameLst>
                                      </p:cBhvr>
                                      <p:by>
                                        <p:hsl h="0" s="12549" l="25098"/>
                                      </p:by>
                                    </p:animClr>
                                    <p:animClr clrSpc="hsl" dir="cw">
                                      <p:cBhvr>
                                        <p:cTn id="80" dur="500" fill="hold"/>
                                        <p:tgtEl>
                                          <p:spTgt spid="10"/>
                                        </p:tgtEl>
                                        <p:attrNameLst>
                                          <p:attrName>stroke.color</p:attrName>
                                        </p:attrNameLst>
                                      </p:cBhvr>
                                      <p:by>
                                        <p:hsl h="0" s="12549" l="25098"/>
                                      </p:by>
                                    </p:animClr>
                                    <p:set>
                                      <p:cBhvr>
                                        <p:cTn id="81"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7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11"/>
                                        </p:tgtEl>
                                      </p:cBhvr>
                                    </p:animEffect>
                                    <p:animScale>
                                      <p:cBhvr>
                                        <p:cTn id="87" dur="250" autoRev="1" fill="hold"/>
                                        <p:tgtEl>
                                          <p:spTgt spid="11"/>
                                        </p:tgtEl>
                                      </p:cBhvr>
                                      <p:by x="105000" y="105000"/>
                                    </p:animScale>
                                  </p:childTnLst>
                                  <p:subTnLst>
                                    <p:audio>
                                      <p:cMediaNode>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1"/>
                  </p:tgtEl>
                </p:cond>
              </p:nextCondLst>
            </p:seq>
            <p:seq concurrent="1" nextAc="seek">
              <p:cTn id="88" restart="whenNotActive" fill="hold" evtFilter="cancelBubble" nodeType="interactiveSeq">
                <p:stCondLst>
                  <p:cond evt="onClick" delay="0">
                    <p:tgtEl>
                      <p:spTgt spid="12"/>
                    </p:tgtEl>
                  </p:cond>
                </p:stCondLst>
                <p:endSync evt="end" delay="0">
                  <p:rtn val="all"/>
                </p:endSync>
                <p:childTnLst>
                  <p:par>
                    <p:cTn id="89" fill="hold">
                      <p:stCondLst>
                        <p:cond delay="0"/>
                      </p:stCondLst>
                      <p:childTnLst>
                        <p:par>
                          <p:cTn id="90" fill="hold">
                            <p:stCondLst>
                              <p:cond delay="0"/>
                            </p:stCondLst>
                            <p:childTnLst>
                              <p:par>
                                <p:cTn id="91" presetID="26" presetClass="emph" presetSubtype="0" fill="hold" grpId="0" nodeType="clickEffect">
                                  <p:stCondLst>
                                    <p:cond delay="0"/>
                                  </p:stCondLst>
                                  <p:childTnLst>
                                    <p:animEffect transition="out" filter="fade">
                                      <p:cBhvr>
                                        <p:cTn id="92" dur="500" tmFilter="0, 0; .2, .5; .8, .5; 1, 0"/>
                                        <p:tgtEl>
                                          <p:spTgt spid="12"/>
                                        </p:tgtEl>
                                      </p:cBhvr>
                                    </p:animEffect>
                                    <p:animScale>
                                      <p:cBhvr>
                                        <p:cTn id="93" dur="250" autoRev="1" fill="hold"/>
                                        <p:tgtEl>
                                          <p:spTgt spid="12"/>
                                        </p:tgtEl>
                                      </p:cBhvr>
                                      <p:by x="105000" y="105000"/>
                                    </p:animScale>
                                  </p:childTnLst>
                                  <p:subTnLst>
                                    <p:audio>
                                      <p:cMediaNode>
                                        <p:cTn display="0" masterRel="sameClick">
                                          <p:stCondLst>
                                            <p:cond evt="begin" delay="0">
                                              <p:tn val="9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3"/>
                    </p:tgtEl>
                  </p:cond>
                </p:stCondLst>
                <p:endSync evt="end" delay="0">
                  <p:rtn val="all"/>
                </p:endSync>
                <p:childTnLst>
                  <p:par>
                    <p:cTn id="95" fill="hold">
                      <p:stCondLst>
                        <p:cond delay="0"/>
                      </p:stCondLst>
                      <p:childTnLst>
                        <p:par>
                          <p:cTn id="96" fill="hold">
                            <p:stCondLst>
                              <p:cond delay="0"/>
                            </p:stCondLst>
                            <p:childTnLst>
                              <p:par>
                                <p:cTn id="97" presetID="26" presetClass="emph" presetSubtype="0" fill="hold" grpId="0" nodeType="clickEffect">
                                  <p:stCondLst>
                                    <p:cond delay="0"/>
                                  </p:stCondLst>
                                  <p:childTnLst>
                                    <p:animEffect transition="out" filter="fade">
                                      <p:cBhvr>
                                        <p:cTn id="98" dur="500" tmFilter="0, 0; .2, .5; .8, .5; 1, 0"/>
                                        <p:tgtEl>
                                          <p:spTgt spid="13"/>
                                        </p:tgtEl>
                                      </p:cBhvr>
                                    </p:animEffect>
                                    <p:animScale>
                                      <p:cBhvr>
                                        <p:cTn id="99" dur="250" autoRev="1" fill="hold"/>
                                        <p:tgtEl>
                                          <p:spTgt spid="13"/>
                                        </p:tgtEl>
                                      </p:cBhvr>
                                      <p:by x="105000" y="105000"/>
                                    </p:animScale>
                                  </p:childTnLst>
                                  <p:subTnLst>
                                    <p:audio>
                                      <p:cMediaNode>
                                        <p:cTn display="0" masterRel="sameClick">
                                          <p:stCondLst>
                                            <p:cond evt="begin" delay="0">
                                              <p:tn val="9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p:cNvSpPr/>
              <p:nvPr/>
            </p:nvSpPr>
            <p:spPr>
              <a:xfrm>
                <a:off x="2412093" y="1152188"/>
                <a:ext cx="7469868" cy="190579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endParaRPr lang="en-US" sz="3200" b="1">
                  <a:solidFill>
                    <a:schemeClr val="tx1"/>
                  </a:solidFill>
                  <a:latin typeface="Times New Roman" panose="02020603050405020304" pitchFamily="18" charset="0"/>
                  <a:cs typeface="Times New Roman" panose="02020603050405020304" pitchFamily="18" charset="0"/>
                </a:endParaRPr>
              </a:p>
              <a:p>
                <a:r>
                  <a:rPr lang="en-US" sz="3200" b="1">
                    <a:solidFill>
                      <a:schemeClr val="tx1"/>
                    </a:solidFill>
                    <a:latin typeface="Times New Roman" panose="02020603050405020304" pitchFamily="18" charset="0"/>
                    <a:cs typeface="Times New Roman" panose="02020603050405020304" pitchFamily="18" charset="0"/>
                  </a:rPr>
                  <a:t>Câu 5: </a:t>
                </a:r>
                <a:r>
                  <a:rPr lang="vi-VN" sz="3200">
                    <a:solidFill>
                      <a:schemeClr val="tx1"/>
                    </a:solidFill>
                    <a:latin typeface="Times New Roman" panose="02020603050405020304" pitchFamily="18" charset="0"/>
                    <a:cs typeface="Times New Roman" panose="02020603050405020304" pitchFamily="18" charset="0"/>
                  </a:rPr>
                  <a:t>Cho biết </a:t>
                </a:r>
                <a14:m>
                  <m:oMath xmlns:m="http://schemas.openxmlformats.org/officeDocument/2006/math">
                    <m:r>
                      <a:rPr lang="en-US" sz="3200" i="1" smtClean="0">
                        <a:solidFill>
                          <a:schemeClr val="tx1"/>
                        </a:solidFill>
                        <a:latin typeface="Cambria Math" panose="02040503050406030204" pitchFamily="18" charset="0"/>
                        <a:cs typeface="Times New Roman" panose="02020603050405020304" pitchFamily="18" charset="0"/>
                      </a:rPr>
                      <m:t>𝑥</m:t>
                    </m:r>
                  </m:oMath>
                </a14:m>
                <a:r>
                  <a:rPr lang="vi-VN" sz="320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r>
                      <a:rPr lang="en-US" sz="3200" i="1" smtClean="0">
                        <a:solidFill>
                          <a:schemeClr val="tx1"/>
                        </a:solidFill>
                        <a:latin typeface="Cambria Math" panose="02040503050406030204" pitchFamily="18" charset="0"/>
                        <a:cs typeface="Times New Roman" panose="02020603050405020304" pitchFamily="18" charset="0"/>
                      </a:rPr>
                      <m:t>𝑦</m:t>
                    </m:r>
                  </m:oMath>
                </a14:m>
                <a:r>
                  <a:rPr lang="vi-VN" sz="3200">
                    <a:solidFill>
                      <a:schemeClr val="tx1"/>
                    </a:solidFill>
                    <a:latin typeface="Times New Roman" panose="02020603050405020304" pitchFamily="18" charset="0"/>
                    <a:cs typeface="Times New Roman" panose="02020603050405020304" pitchFamily="18" charset="0"/>
                  </a:rPr>
                  <a:t> là hai đại lượng tỉ lệ nghịch với nhau. Khi </a:t>
                </a:r>
                <a14:m>
                  <m:oMath xmlns:m="http://schemas.openxmlformats.org/officeDocument/2006/math">
                    <m:r>
                      <a:rPr lang="en-US" sz="3200" i="1" smtClean="0">
                        <a:solidFill>
                          <a:schemeClr val="tx1"/>
                        </a:solidFill>
                        <a:latin typeface="Cambria Math" panose="02040503050406030204" pitchFamily="18" charset="0"/>
                        <a:cs typeface="Times New Roman" panose="02020603050405020304" pitchFamily="18" charset="0"/>
                      </a:rPr>
                      <m:t>𝑥</m:t>
                    </m:r>
                    <m:r>
                      <a:rPr lang="en-US" sz="3200" i="1" smtClean="0">
                        <a:solidFill>
                          <a:schemeClr val="tx1"/>
                        </a:solidFill>
                        <a:latin typeface="Cambria Math" panose="02040503050406030204" pitchFamily="18" charset="0"/>
                        <a:cs typeface="Times New Roman" panose="02020603050405020304" pitchFamily="18" charset="0"/>
                      </a:rPr>
                      <m:t>=2 </m:t>
                    </m:r>
                  </m:oMath>
                </a14:m>
                <a:r>
                  <a:rPr lang="vi-VN" sz="3200">
                    <a:solidFill>
                      <a:schemeClr val="tx1"/>
                    </a:solidFill>
                    <a:latin typeface="Times New Roman" panose="02020603050405020304" pitchFamily="18" charset="0"/>
                    <a:cs typeface="Times New Roman" panose="02020603050405020304" pitchFamily="18" charset="0"/>
                  </a:rPr>
                  <a:t>và</a:t>
                </a:r>
                <a14:m>
                  <m:oMath xmlns:m="http://schemas.openxmlformats.org/officeDocument/2006/math">
                    <m:r>
                      <a:rPr lang="vi-VN" sz="3200" i="1" smtClean="0">
                        <a:solidFill>
                          <a:schemeClr val="tx1"/>
                        </a:solidFill>
                        <a:latin typeface="Cambria Math" panose="02040503050406030204" pitchFamily="18" charset="0"/>
                        <a:cs typeface="Times New Roman" panose="02020603050405020304" pitchFamily="18" charset="0"/>
                      </a:rPr>
                      <m:t> </m:t>
                    </m:r>
                    <m:r>
                      <a:rPr lang="en-US" sz="3200" i="1" smtClean="0">
                        <a:solidFill>
                          <a:schemeClr val="tx1"/>
                        </a:solidFill>
                        <a:latin typeface="Cambria Math" panose="02040503050406030204" pitchFamily="18" charset="0"/>
                        <a:cs typeface="Times New Roman" panose="02020603050405020304" pitchFamily="18" charset="0"/>
                      </a:rPr>
                      <m:t>𝑦</m:t>
                    </m:r>
                    <m:r>
                      <a:rPr lang="en-US" sz="3200" i="1" smtClean="0">
                        <a:solidFill>
                          <a:schemeClr val="tx1"/>
                        </a:solidFill>
                        <a:latin typeface="Cambria Math" panose="02040503050406030204" pitchFamily="18" charset="0"/>
                        <a:cs typeface="Times New Roman" panose="02020603050405020304" pitchFamily="18" charset="0"/>
                      </a:rPr>
                      <m:t>=−3 </m:t>
                    </m:r>
                  </m:oMath>
                </a14:m>
                <a:r>
                  <a:rPr lang="vi-VN" sz="3200">
                    <a:solidFill>
                      <a:schemeClr val="tx1"/>
                    </a:solidFill>
                    <a:latin typeface="Times New Roman" panose="02020603050405020304" pitchFamily="18" charset="0"/>
                    <a:cs typeface="Times New Roman" panose="02020603050405020304" pitchFamily="18" charset="0"/>
                  </a:rPr>
                  <a:t>thì hệ số tỉ lệ là:</a:t>
                </a:r>
                <a:r>
                  <a:rPr lang="en-US" sz="3200">
                    <a:solidFill>
                      <a:schemeClr val="tx1"/>
                    </a:solidFill>
                    <a:latin typeface="Times New Roman" panose="02020603050405020304" pitchFamily="18" charset="0"/>
                    <a:cs typeface="Times New Roman" panose="02020603050405020304" pitchFamily="18" charset="0"/>
                  </a:rPr>
                  <a:t> </a:t>
                </a:r>
              </a:p>
              <a:p>
                <a:pPr algn="ctr"/>
                <a:endParaRPr lang="en-US" sz="2800">
                  <a:solidFill>
                    <a:schemeClr val="tx1"/>
                  </a:solidFill>
                  <a:latin typeface="Times New Roman" panose="02020603050405020304" pitchFamily="18" charset="0"/>
                  <a:cs typeface="Times New Roman" panose="02020603050405020304" pitchFamily="18" charset="0"/>
                </a:endParaRPr>
              </a:p>
              <a:p>
                <a:pPr algn="ctr"/>
                <a:r>
                  <a:rPr lang="en-US" sz="280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412093" y="1152188"/>
                <a:ext cx="7469868" cy="1905797"/>
              </a:xfrm>
              <a:prstGeom prst="rect">
                <a:avLst/>
              </a:prstGeom>
              <a:blipFill>
                <a:blip r:embed="rId7"/>
                <a:stretch>
                  <a:fillRect l="-2037" t="-4444" r="-1793"/>
                </a:stretch>
              </a:blipFill>
            </p:spPr>
            <p:txBody>
              <a:bodyPr/>
              <a:lstStyle/>
              <a:p>
                <a:r>
                  <a:rPr lang="en-US">
                    <a:noFill/>
                  </a:rPr>
                  <a:t> </a:t>
                </a:r>
              </a:p>
            </p:txBody>
          </p:sp>
        </mc:Fallback>
      </mc:AlternateContent>
      <p:sp>
        <p:nvSpPr>
          <p:cNvPr id="10" name="A"/>
          <p:cNvSpPr/>
          <p:nvPr/>
        </p:nvSpPr>
        <p:spPr>
          <a:xfrm>
            <a:off x="1562651" y="5459934"/>
            <a:ext cx="4343398" cy="11797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dirty="0"/>
          </a:p>
        </p:txBody>
      </p:sp>
      <p:sp>
        <p:nvSpPr>
          <p:cNvPr id="11" name="B"/>
          <p:cNvSpPr/>
          <p:nvPr/>
        </p:nvSpPr>
        <p:spPr>
          <a:xfrm>
            <a:off x="1562651" y="3924136"/>
            <a:ext cx="4343398" cy="123750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dirty="0"/>
          </a:p>
        </p:txBody>
      </p:sp>
      <p:sp>
        <p:nvSpPr>
          <p:cNvPr id="12" name="C"/>
          <p:cNvSpPr/>
          <p:nvPr/>
        </p:nvSpPr>
        <p:spPr>
          <a:xfrm flipH="1">
            <a:off x="6205540" y="3964507"/>
            <a:ext cx="4339091" cy="118818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dirty="0"/>
          </a:p>
        </p:txBody>
      </p:sp>
      <p:sp>
        <p:nvSpPr>
          <p:cNvPr id="13" name="D"/>
          <p:cNvSpPr/>
          <p:nvPr/>
        </p:nvSpPr>
        <p:spPr>
          <a:xfrm flipH="1">
            <a:off x="6227311" y="5522802"/>
            <a:ext cx="4339091" cy="11797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dirty="0"/>
          </a:p>
        </p:txBody>
      </p:sp>
      <p:pic>
        <p:nvPicPr>
          <p:cNvPr id="14" name="Picture 2" descr="Kết quả hình ảnh cho virut corona"/>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576157" y="-124955"/>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911022" y="209729"/>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ết quả hình ảnh cho home 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98718" y="217714"/>
            <a:ext cx="783773" cy="78377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412093" y="5816442"/>
            <a:ext cx="1343890" cy="646331"/>
          </a:xfrm>
          <a:prstGeom prst="rect">
            <a:avLst/>
          </a:prstGeom>
          <a:noFill/>
        </p:spPr>
        <p:txBody>
          <a:bodyPr wrap="square" rtlCol="0">
            <a:spAutoFit/>
          </a:bodyPr>
          <a:lstStyle/>
          <a:p>
            <a:r>
              <a:rPr lang="en-US" sz="3600"/>
              <a:t>C. </a:t>
            </a:r>
            <a:endParaRPr lang="en-US" sz="4400"/>
          </a:p>
        </p:txBody>
      </p:sp>
      <p:sp>
        <p:nvSpPr>
          <p:cNvPr id="40" name="TextBox 39"/>
          <p:cNvSpPr txBox="1"/>
          <p:nvPr/>
        </p:nvSpPr>
        <p:spPr>
          <a:xfrm>
            <a:off x="2412093" y="4212720"/>
            <a:ext cx="1343890" cy="646331"/>
          </a:xfrm>
          <a:prstGeom prst="rect">
            <a:avLst/>
          </a:prstGeom>
          <a:noFill/>
        </p:spPr>
        <p:txBody>
          <a:bodyPr wrap="square" rtlCol="0">
            <a:spAutoFit/>
          </a:bodyPr>
          <a:lstStyle/>
          <a:p>
            <a:r>
              <a:rPr lang="en-US" sz="3600"/>
              <a:t>A. </a:t>
            </a:r>
            <a:endParaRPr lang="en-US" sz="4400"/>
          </a:p>
        </p:txBody>
      </p:sp>
      <p:sp>
        <p:nvSpPr>
          <p:cNvPr id="41" name="TextBox 40"/>
          <p:cNvSpPr txBox="1"/>
          <p:nvPr/>
        </p:nvSpPr>
        <p:spPr>
          <a:xfrm>
            <a:off x="6752089" y="4212720"/>
            <a:ext cx="1343890" cy="646331"/>
          </a:xfrm>
          <a:prstGeom prst="rect">
            <a:avLst/>
          </a:prstGeom>
          <a:noFill/>
        </p:spPr>
        <p:txBody>
          <a:bodyPr wrap="square" rtlCol="0">
            <a:spAutoFit/>
          </a:bodyPr>
          <a:lstStyle/>
          <a:p>
            <a:r>
              <a:rPr lang="en-US" sz="3600"/>
              <a:t>B. </a:t>
            </a:r>
            <a:endParaRPr lang="en-US" sz="4400"/>
          </a:p>
        </p:txBody>
      </p:sp>
      <p:sp>
        <p:nvSpPr>
          <p:cNvPr id="42" name="TextBox 41"/>
          <p:cNvSpPr txBox="1"/>
          <p:nvPr/>
        </p:nvSpPr>
        <p:spPr>
          <a:xfrm>
            <a:off x="6752089" y="5771015"/>
            <a:ext cx="1343890" cy="646331"/>
          </a:xfrm>
          <a:prstGeom prst="rect">
            <a:avLst/>
          </a:prstGeom>
          <a:noFill/>
        </p:spPr>
        <p:txBody>
          <a:bodyPr wrap="square" rtlCol="0">
            <a:spAutoFit/>
          </a:bodyPr>
          <a:lstStyle/>
          <a:p>
            <a:r>
              <a:rPr lang="en-US" sz="3600"/>
              <a:t>D. </a:t>
            </a:r>
            <a:endParaRPr lang="en-US" sz="4400"/>
          </a:p>
        </p:txBody>
      </p:sp>
      <p:graphicFrame>
        <p:nvGraphicFramePr>
          <p:cNvPr id="3" name="Object 2"/>
          <p:cNvGraphicFramePr>
            <a:graphicFrameLocks noChangeAspect="1"/>
          </p:cNvGraphicFramePr>
          <p:nvPr>
            <p:extLst>
              <p:ext uri="{D42A27DB-BD31-4B8C-83A1-F6EECF244321}">
                <p14:modId xmlns:p14="http://schemas.microsoft.com/office/powerpoint/2010/main" val="3091931655"/>
              </p:ext>
            </p:extLst>
          </p:nvPr>
        </p:nvGraphicFramePr>
        <p:xfrm>
          <a:off x="2911022" y="5901742"/>
          <a:ext cx="726113" cy="475729"/>
        </p:xfrm>
        <a:graphic>
          <a:graphicData uri="http://schemas.openxmlformats.org/presentationml/2006/ole">
            <mc:AlternateContent xmlns:mc="http://schemas.openxmlformats.org/markup-compatibility/2006">
              <mc:Choice xmlns:v="urn:schemas-microsoft-com:vml" Requires="v">
                <p:oleObj name="Equation" r:id="rId13" imgW="276941" imgH="181262" progId="Equation.DSMT4">
                  <p:embed/>
                </p:oleObj>
              </mc:Choice>
              <mc:Fallback>
                <p:oleObj name="Equation" r:id="rId13" imgW="276941" imgH="181262" progId="Equation.DSMT4">
                  <p:embed/>
                  <p:pic>
                    <p:nvPicPr>
                      <p:cNvPr id="0" name=""/>
                      <p:cNvPicPr/>
                      <p:nvPr/>
                    </p:nvPicPr>
                    <p:blipFill>
                      <a:blip r:embed="rId14"/>
                      <a:stretch>
                        <a:fillRect/>
                      </a:stretch>
                    </p:blipFill>
                    <p:spPr>
                      <a:xfrm>
                        <a:off x="2911022" y="5901742"/>
                        <a:ext cx="726113" cy="475729"/>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204741401"/>
              </p:ext>
            </p:extLst>
          </p:nvPr>
        </p:nvGraphicFramePr>
        <p:xfrm>
          <a:off x="3029445" y="4241010"/>
          <a:ext cx="341615" cy="512423"/>
        </p:xfrm>
        <a:graphic>
          <a:graphicData uri="http://schemas.openxmlformats.org/presentationml/2006/ole">
            <mc:AlternateContent xmlns:mc="http://schemas.openxmlformats.org/markup-compatibility/2006">
              <mc:Choice xmlns:v="urn:schemas-microsoft-com:vml" Requires="v">
                <p:oleObj name="Equation" r:id="rId15" imgW="126720" imgH="190440" progId="Equation.DSMT4">
                  <p:embed/>
                </p:oleObj>
              </mc:Choice>
              <mc:Fallback>
                <p:oleObj name="Equation" r:id="rId15" imgW="126720" imgH="190440" progId="Equation.DSMT4">
                  <p:embed/>
                  <p:pic>
                    <p:nvPicPr>
                      <p:cNvPr id="0" name=""/>
                      <p:cNvPicPr/>
                      <p:nvPr/>
                    </p:nvPicPr>
                    <p:blipFill>
                      <a:blip r:embed="rId16"/>
                      <a:stretch>
                        <a:fillRect/>
                      </a:stretch>
                    </p:blipFill>
                    <p:spPr>
                      <a:xfrm>
                        <a:off x="3029445" y="4241010"/>
                        <a:ext cx="341615" cy="51242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97944469"/>
              </p:ext>
            </p:extLst>
          </p:nvPr>
        </p:nvGraphicFramePr>
        <p:xfrm>
          <a:off x="7280052" y="4029683"/>
          <a:ext cx="570952" cy="1099981"/>
        </p:xfrm>
        <a:graphic>
          <a:graphicData uri="http://schemas.openxmlformats.org/presentationml/2006/ole">
            <mc:AlternateContent xmlns:mc="http://schemas.openxmlformats.org/markup-compatibility/2006">
              <mc:Choice xmlns:v="urn:schemas-microsoft-com:vml" Requires="v">
                <p:oleObj name="Equation" r:id="rId17" imgW="257805" imgH="467028" progId="Equation.DSMT4">
                  <p:embed/>
                </p:oleObj>
              </mc:Choice>
              <mc:Fallback>
                <p:oleObj name="Equation" r:id="rId17" imgW="257805" imgH="467028" progId="Equation.DSMT4">
                  <p:embed/>
                  <p:pic>
                    <p:nvPicPr>
                      <p:cNvPr id="0" name=""/>
                      <p:cNvPicPr/>
                      <p:nvPr/>
                    </p:nvPicPr>
                    <p:blipFill>
                      <a:blip r:embed="rId18"/>
                      <a:stretch>
                        <a:fillRect/>
                      </a:stretch>
                    </p:blipFill>
                    <p:spPr>
                      <a:xfrm>
                        <a:off x="7280052" y="4029683"/>
                        <a:ext cx="570952" cy="109998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40308423"/>
              </p:ext>
            </p:extLst>
          </p:nvPr>
        </p:nvGraphicFramePr>
        <p:xfrm>
          <a:off x="7361237" y="5621259"/>
          <a:ext cx="591272" cy="1034727"/>
        </p:xfrm>
        <a:graphic>
          <a:graphicData uri="http://schemas.openxmlformats.org/presentationml/2006/ole">
            <mc:AlternateContent xmlns:mc="http://schemas.openxmlformats.org/markup-compatibility/2006">
              <mc:Choice xmlns:v="urn:schemas-microsoft-com:vml" Requires="v">
                <p:oleObj name="Equation" r:id="rId19" imgW="253800" imgH="444240" progId="Equation.DSMT4">
                  <p:embed/>
                </p:oleObj>
              </mc:Choice>
              <mc:Fallback>
                <p:oleObj name="Equation" r:id="rId19" imgW="253800" imgH="444240" progId="Equation.DSMT4">
                  <p:embed/>
                  <p:pic>
                    <p:nvPicPr>
                      <p:cNvPr id="0" name=""/>
                      <p:cNvPicPr/>
                      <p:nvPr/>
                    </p:nvPicPr>
                    <p:blipFill>
                      <a:blip r:embed="rId20"/>
                      <a:stretch>
                        <a:fillRect/>
                      </a:stretch>
                    </p:blipFill>
                    <p:spPr>
                      <a:xfrm>
                        <a:off x="7361237" y="5621259"/>
                        <a:ext cx="591272" cy="1034727"/>
                      </a:xfrm>
                      <a:prstGeom prst="rect">
                        <a:avLst/>
                      </a:prstGeom>
                    </p:spPr>
                  </p:pic>
                </p:oleObj>
              </mc:Fallback>
            </mc:AlternateContent>
          </a:graphicData>
        </a:graphic>
      </p:graphicFrame>
    </p:spTree>
    <p:extLst>
      <p:ext uri="{BB962C8B-B14F-4D97-AF65-F5344CB8AC3E}">
        <p14:creationId xmlns:p14="http://schemas.microsoft.com/office/powerpoint/2010/main" val="95647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0" presetClass="emph" presetSubtype="0" fill="hold" grpId="0" nodeType="clickEffect">
                                  <p:stCondLst>
                                    <p:cond delay="0"/>
                                  </p:stCondLst>
                                  <p:childTnLst>
                                    <p:animClr clrSpc="hsl" dir="cw">
                                      <p:cBhvr override="childStyle">
                                        <p:cTn id="78" dur="500" fill="hold"/>
                                        <p:tgtEl>
                                          <p:spTgt spid="10"/>
                                        </p:tgtEl>
                                        <p:attrNameLst>
                                          <p:attrName>style.color</p:attrName>
                                        </p:attrNameLst>
                                      </p:cBhvr>
                                      <p:by>
                                        <p:hsl h="0" s="12549" l="25098"/>
                                      </p:by>
                                    </p:animClr>
                                    <p:animClr clrSpc="hsl" dir="cw">
                                      <p:cBhvr>
                                        <p:cTn id="79" dur="500" fill="hold"/>
                                        <p:tgtEl>
                                          <p:spTgt spid="10"/>
                                        </p:tgtEl>
                                        <p:attrNameLst>
                                          <p:attrName>fillcolor</p:attrName>
                                        </p:attrNameLst>
                                      </p:cBhvr>
                                      <p:by>
                                        <p:hsl h="0" s="12549" l="25098"/>
                                      </p:by>
                                    </p:animClr>
                                    <p:animClr clrSpc="hsl" dir="cw">
                                      <p:cBhvr>
                                        <p:cTn id="80" dur="500" fill="hold"/>
                                        <p:tgtEl>
                                          <p:spTgt spid="10"/>
                                        </p:tgtEl>
                                        <p:attrNameLst>
                                          <p:attrName>stroke.color</p:attrName>
                                        </p:attrNameLst>
                                      </p:cBhvr>
                                      <p:by>
                                        <p:hsl h="0" s="12549" l="25098"/>
                                      </p:by>
                                    </p:animClr>
                                    <p:set>
                                      <p:cBhvr>
                                        <p:cTn id="81"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7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11"/>
                                        </p:tgtEl>
                                      </p:cBhvr>
                                    </p:animEffect>
                                    <p:animScale>
                                      <p:cBhvr>
                                        <p:cTn id="87" dur="250" autoRev="1" fill="hold"/>
                                        <p:tgtEl>
                                          <p:spTgt spid="11"/>
                                        </p:tgtEl>
                                      </p:cBhvr>
                                      <p:by x="105000" y="105000"/>
                                    </p:animScale>
                                  </p:childTnLst>
                                  <p:subTnLst>
                                    <p:audio>
                                      <p:cMediaNode>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1"/>
                  </p:tgtEl>
                </p:cond>
              </p:nextCondLst>
            </p:seq>
            <p:seq concurrent="1" nextAc="seek">
              <p:cTn id="88" restart="whenNotActive" fill="hold" evtFilter="cancelBubble" nodeType="interactiveSeq">
                <p:stCondLst>
                  <p:cond evt="onClick" delay="0">
                    <p:tgtEl>
                      <p:spTgt spid="12"/>
                    </p:tgtEl>
                  </p:cond>
                </p:stCondLst>
                <p:endSync evt="end" delay="0">
                  <p:rtn val="all"/>
                </p:endSync>
                <p:childTnLst>
                  <p:par>
                    <p:cTn id="89" fill="hold">
                      <p:stCondLst>
                        <p:cond delay="0"/>
                      </p:stCondLst>
                      <p:childTnLst>
                        <p:par>
                          <p:cTn id="90" fill="hold">
                            <p:stCondLst>
                              <p:cond delay="0"/>
                            </p:stCondLst>
                            <p:childTnLst>
                              <p:par>
                                <p:cTn id="91" presetID="26" presetClass="emph" presetSubtype="0" fill="hold" grpId="0" nodeType="clickEffect">
                                  <p:stCondLst>
                                    <p:cond delay="0"/>
                                  </p:stCondLst>
                                  <p:childTnLst>
                                    <p:animEffect transition="out" filter="fade">
                                      <p:cBhvr>
                                        <p:cTn id="92" dur="500" tmFilter="0, 0; .2, .5; .8, .5; 1, 0"/>
                                        <p:tgtEl>
                                          <p:spTgt spid="12"/>
                                        </p:tgtEl>
                                      </p:cBhvr>
                                    </p:animEffect>
                                    <p:animScale>
                                      <p:cBhvr>
                                        <p:cTn id="93" dur="250" autoRev="1" fill="hold"/>
                                        <p:tgtEl>
                                          <p:spTgt spid="12"/>
                                        </p:tgtEl>
                                      </p:cBhvr>
                                      <p:by x="105000" y="105000"/>
                                    </p:animScale>
                                  </p:childTnLst>
                                  <p:subTnLst>
                                    <p:audio>
                                      <p:cMediaNode>
                                        <p:cTn display="0" masterRel="sameClick">
                                          <p:stCondLst>
                                            <p:cond evt="begin" delay="0">
                                              <p:tn val="9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3"/>
                    </p:tgtEl>
                  </p:cond>
                </p:stCondLst>
                <p:endSync evt="end" delay="0">
                  <p:rtn val="all"/>
                </p:endSync>
                <p:childTnLst>
                  <p:par>
                    <p:cTn id="95" fill="hold">
                      <p:stCondLst>
                        <p:cond delay="0"/>
                      </p:stCondLst>
                      <p:childTnLst>
                        <p:par>
                          <p:cTn id="96" fill="hold">
                            <p:stCondLst>
                              <p:cond delay="0"/>
                            </p:stCondLst>
                            <p:childTnLst>
                              <p:par>
                                <p:cTn id="97" presetID="26" presetClass="emph" presetSubtype="0" fill="hold" grpId="0" nodeType="clickEffect">
                                  <p:stCondLst>
                                    <p:cond delay="0"/>
                                  </p:stCondLst>
                                  <p:childTnLst>
                                    <p:animEffect transition="out" filter="fade">
                                      <p:cBhvr>
                                        <p:cTn id="98" dur="500" tmFilter="0, 0; .2, .5; .8, .5; 1, 0"/>
                                        <p:tgtEl>
                                          <p:spTgt spid="13"/>
                                        </p:tgtEl>
                                      </p:cBhvr>
                                    </p:animEffect>
                                    <p:animScale>
                                      <p:cBhvr>
                                        <p:cTn id="99" dur="250" autoRev="1" fill="hold"/>
                                        <p:tgtEl>
                                          <p:spTgt spid="13"/>
                                        </p:tgtEl>
                                      </p:cBhvr>
                                      <p:by x="105000" y="105000"/>
                                    </p:animScale>
                                  </p:childTnLst>
                                  <p:subTnLst>
                                    <p:audio>
                                      <p:cMediaNode>
                                        <p:cTn display="0" masterRel="sameClick">
                                          <p:stCondLst>
                                            <p:cond evt="begin" delay="0">
                                              <p:tn val="9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285301" y="2026478"/>
            <a:ext cx="6237515" cy="1569660"/>
          </a:xfrm>
          <a:prstGeom prst="rect">
            <a:avLst/>
          </a:prstGeom>
          <a:noFill/>
        </p:spPr>
        <p:txBody>
          <a:bodyPr wrap="square">
            <a:spAutoFit/>
          </a:bodyPr>
          <a:lstStyle/>
          <a:p>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b="1" dirty="0">
              <a:solidFill>
                <a:srgbClr val="FF0000"/>
              </a:solidFill>
              <a:latin typeface="Times New Roman" panose="02020603050405020304" pitchFamily="18" charset="0"/>
              <a:ea typeface="Calibri" panose="020F0502020204030204" pitchFamily="34" charset="0"/>
            </a:endParaRPr>
          </a:p>
          <a:p>
            <a:pPr algn="ctr"/>
            <a:r>
              <a:rPr lang="en-US" sz="4800" b="1" dirty="0">
                <a:solidFill>
                  <a:srgbClr val="FF0000"/>
                </a:solidFill>
                <a:latin typeface="Times New Roman" panose="02020603050405020304" pitchFamily="18" charset="0"/>
                <a:ea typeface="Calibri" panose="020F0502020204030204" pitchFamily="34" charset="0"/>
              </a:rPr>
              <a:t>(</a:t>
            </a:r>
            <a:r>
              <a:rPr lang="en-US" sz="4800" b="1" dirty="0" err="1">
                <a:solidFill>
                  <a:srgbClr val="FF0000"/>
                </a:solidFill>
                <a:latin typeface="Times New Roman" panose="02020603050405020304" pitchFamily="18" charset="0"/>
                <a:ea typeface="Calibri" panose="020F0502020204030204" pitchFamily="34" charset="0"/>
              </a:rPr>
              <a:t>Nhắc</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lại</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lý</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thuyết</a:t>
            </a:r>
            <a:r>
              <a:rPr lang="en-US" sz="4800" b="1" dirty="0">
                <a:solidFill>
                  <a:srgbClr val="FF0000"/>
                </a:solidFill>
                <a:latin typeface="Times New Roman" panose="02020603050405020304" pitchFamily="18" charset="0"/>
                <a:ea typeface="Calibri" panose="020F0502020204030204" pitchFamily="34" charset="0"/>
              </a:rPr>
              <a:t>)</a:t>
            </a:r>
            <a:endParaRPr lang="en-US" sz="4800" dirty="0">
              <a:solidFill>
                <a:prstClr val="black"/>
              </a:solidFill>
            </a:endParaRPr>
          </a:p>
        </p:txBody>
      </p:sp>
      <p:pic>
        <p:nvPicPr>
          <p:cNvPr id="4" name="Hình ảnh 3" descr="Ảnh có chứa văn bản, bảng trắng&#10;&#10;Mô tả được tạo tự động">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8173" y="3778280"/>
            <a:ext cx="2915653" cy="2915653"/>
          </a:xfrm>
          <a:prstGeom prst="rect">
            <a:avLst/>
          </a:prstGeom>
        </p:spPr>
      </p:pic>
      <p:sp>
        <p:nvSpPr>
          <p:cNvPr id="6" name="Google Shape;157;p2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pic>
        <p:nvPicPr>
          <p:cNvPr id="9" name="Hình ảnh 3">
            <a:extLst>
              <a:ext uri="{FF2B5EF4-FFF2-40B4-BE49-F238E27FC236}">
                <a16:creationId xmlns:a16="http://schemas.microsoft.com/office/drawing/2014/main" id="{C6A7B2E5-053C-4D72-840B-AA50033EA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104" y="3925354"/>
            <a:ext cx="2255716" cy="2621507"/>
          </a:xfrm>
          <a:prstGeom prst="rect">
            <a:avLst/>
          </a:prstGeom>
        </p:spPr>
      </p:pic>
    </p:spTree>
    <p:extLst>
      <p:ext uri="{BB962C8B-B14F-4D97-AF65-F5344CB8AC3E}">
        <p14:creationId xmlns:p14="http://schemas.microsoft.com/office/powerpoint/2010/main" val="30189972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4" name="TextBox 3"/>
          <p:cNvSpPr txBox="1"/>
          <p:nvPr/>
        </p:nvSpPr>
        <p:spPr>
          <a:xfrm>
            <a:off x="2081052" y="104954"/>
            <a:ext cx="8088304"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 Bài 9: BÀI TẬP CUỐI CHƯƠNG II (Tiết 2)</a:t>
            </a:r>
          </a:p>
        </p:txBody>
      </p:sp>
      <p:sp>
        <p:nvSpPr>
          <p:cNvPr id="7" name="TextBox 6"/>
          <p:cNvSpPr txBox="1"/>
          <p:nvPr/>
        </p:nvSpPr>
        <p:spPr>
          <a:xfrm>
            <a:off x="16320" y="821802"/>
            <a:ext cx="3389069" cy="523220"/>
          </a:xfrm>
          <a:prstGeom prst="rect">
            <a:avLst/>
          </a:prstGeom>
          <a:noFill/>
        </p:spPr>
        <p:txBody>
          <a:bodyPr wrap="none" rtlCol="0">
            <a:spAutoFit/>
          </a:bodyPr>
          <a:lstStyle/>
          <a:p>
            <a:r>
              <a:rPr lang="en-US" sz="2800" b="1">
                <a:latin typeface="Times New Roman" panose="02020603050405020304" pitchFamily="18" charset="0"/>
                <a:ea typeface="Tahoma" panose="020B0604030504040204" pitchFamily="34" charset="0"/>
                <a:cs typeface="Times New Roman" panose="02020603050405020304" pitchFamily="18" charset="0"/>
              </a:rPr>
              <a:t>1. Hệ thống lý thuyết</a:t>
            </a:r>
          </a:p>
        </p:txBody>
      </p:sp>
      <p:pic>
        <p:nvPicPr>
          <p:cNvPr id="9" name="Picture 8"/>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045978" y="1186485"/>
            <a:ext cx="8158452" cy="5523580"/>
          </a:xfrm>
          <a:prstGeom prst="rect">
            <a:avLst/>
          </a:prstGeom>
          <a:ln>
            <a:noFill/>
          </a:ln>
          <a:effectLst>
            <a:softEdge rad="112500"/>
          </a:effectLst>
        </p:spPr>
      </p:pic>
      <p:sp>
        <p:nvSpPr>
          <p:cNvPr id="3" name="Rectangle 2"/>
          <p:cNvSpPr/>
          <p:nvPr/>
        </p:nvSpPr>
        <p:spPr>
          <a:xfrm>
            <a:off x="2826327" y="2826327"/>
            <a:ext cx="2646218" cy="720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26727" y="2826326"/>
            <a:ext cx="2840182" cy="720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41963" y="4890655"/>
            <a:ext cx="2349581" cy="1454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46411" y="4890655"/>
            <a:ext cx="2988534" cy="1454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Hình ảnh 3">
            <a:extLst>
              <a:ext uri="{FF2B5EF4-FFF2-40B4-BE49-F238E27FC236}">
                <a16:creationId xmlns:a16="http://schemas.microsoft.com/office/drawing/2014/main" id="{C6A7B2E5-053C-4D72-840B-AA50033EAE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20" y="5145496"/>
            <a:ext cx="1473550" cy="1712504"/>
          </a:xfrm>
          <a:prstGeom prst="rect">
            <a:avLst/>
          </a:prstGeom>
        </p:spPr>
      </p:pic>
    </p:spTree>
    <p:extLst>
      <p:ext uri="{BB962C8B-B14F-4D97-AF65-F5344CB8AC3E}">
        <p14:creationId xmlns:p14="http://schemas.microsoft.com/office/powerpoint/2010/main" val="353538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grpId="1" nodeType="clickEffect">
                                  <p:stCondLst>
                                    <p:cond delay="0"/>
                                  </p:stCondLst>
                                  <p:childTnLst>
                                    <p:animEffect transition="out" filter="checkerboard(across)">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3" grpId="0" animBg="1"/>
      <p:bldP spid="3" grpId="1" animBg="1"/>
      <p:bldP spid="10" grpId="0" animBg="1"/>
      <p:bldP spid="10" grpId="1" animBg="1"/>
      <p:bldP spid="11" grpId="0" animBg="1"/>
      <p:bldP spid="11" grpId="1"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B812FD0D-3345-4D97-BED4-5A0590056D2D}"/>
              </a:ext>
            </a:extLst>
          </p:cNvPr>
          <p:cNvSpPr txBox="1"/>
          <p:nvPr/>
        </p:nvSpPr>
        <p:spPr>
          <a:xfrm>
            <a:off x="6293382" y="2013284"/>
            <a:ext cx="4126436" cy="1015663"/>
          </a:xfrm>
          <a:prstGeom prst="rect">
            <a:avLst/>
          </a:prstGeom>
          <a:noFill/>
        </p:spPr>
        <p:txBody>
          <a:bodyPr wrap="square">
            <a:spAutoFit/>
          </a:bodyPr>
          <a:lstStyle/>
          <a:p>
            <a:r>
              <a:rPr lang="en-US" sz="6000" b="1" dirty="0" err="1">
                <a:solidFill>
                  <a:srgbClr val="FF0000"/>
                </a:solidFill>
                <a:latin typeface="Times New Roman" panose="02020603050405020304" pitchFamily="18" charset="0"/>
                <a:ea typeface="Calibri" panose="020F0502020204030204" pitchFamily="34" charset="0"/>
              </a:rPr>
              <a:t>Luyện</a:t>
            </a:r>
            <a:r>
              <a:rPr lang="en-US" sz="6000" b="1" dirty="0">
                <a:solidFill>
                  <a:srgbClr val="FF0000"/>
                </a:solidFill>
                <a:latin typeface="Times New Roman" panose="02020603050405020304" pitchFamily="18" charset="0"/>
                <a:ea typeface="Calibri" panose="020F0502020204030204" pitchFamily="34" charset="0"/>
              </a:rPr>
              <a:t> </a:t>
            </a:r>
            <a:r>
              <a:rPr lang="en-US" sz="6000" b="1" dirty="0" err="1">
                <a:solidFill>
                  <a:srgbClr val="FF0000"/>
                </a:solidFill>
                <a:latin typeface="Times New Roman" panose="02020603050405020304" pitchFamily="18" charset="0"/>
                <a:ea typeface="Calibri" panose="020F0502020204030204" pitchFamily="34" charset="0"/>
              </a:rPr>
              <a:t>tập</a:t>
            </a:r>
            <a:endParaRPr lang="en-US" sz="6000" dirty="0">
              <a:solidFill>
                <a:prstClr val="black"/>
              </a:solidFill>
            </a:endParaRPr>
          </a:p>
        </p:txBody>
      </p:sp>
      <p:pic>
        <p:nvPicPr>
          <p:cNvPr id="4" name="Hình ảnh 3">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059724"/>
            <a:ext cx="6350000" cy="3810000"/>
          </a:xfrm>
          <a:prstGeom prst="rect">
            <a:avLst/>
          </a:prstGeom>
        </p:spPr>
      </p:pic>
    </p:spTree>
    <p:extLst>
      <p:ext uri="{BB962C8B-B14F-4D97-AF65-F5344CB8AC3E}">
        <p14:creationId xmlns:p14="http://schemas.microsoft.com/office/powerpoint/2010/main" val="849397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7" name="TextBox 6"/>
          <p:cNvSpPr txBox="1"/>
          <p:nvPr/>
        </p:nvSpPr>
        <p:spPr>
          <a:xfrm>
            <a:off x="259990" y="153164"/>
            <a:ext cx="2111475" cy="523220"/>
          </a:xfrm>
          <a:prstGeom prst="rect">
            <a:avLst/>
          </a:prstGeom>
          <a:noFill/>
        </p:spPr>
        <p:txBody>
          <a:bodyPr wrap="none" rtlCol="0">
            <a:spAutoFit/>
          </a:bodyPr>
          <a:lstStyle/>
          <a:p>
            <a:r>
              <a:rPr lang="en-US" sz="2800" b="1">
                <a:latin typeface="Times New Roman" panose="02020603050405020304" pitchFamily="18" charset="0"/>
                <a:ea typeface="Tahoma" panose="020B0604030504040204" pitchFamily="34" charset="0"/>
                <a:cs typeface="Times New Roman" panose="02020603050405020304" pitchFamily="18" charset="0"/>
              </a:rPr>
              <a:t>2. Luyện tập</a:t>
            </a:r>
          </a:p>
        </p:txBody>
      </p:sp>
      <p:sp>
        <p:nvSpPr>
          <p:cNvPr id="5" name="Rectangle 4"/>
          <p:cNvSpPr/>
          <p:nvPr/>
        </p:nvSpPr>
        <p:spPr>
          <a:xfrm>
            <a:off x="259990" y="699903"/>
            <a:ext cx="4461912" cy="523220"/>
          </a:xfrm>
          <a:prstGeom prst="rect">
            <a:avLst/>
          </a:prstGeom>
        </p:spPr>
        <p:txBody>
          <a:bodyPr wrap="square">
            <a:spAutoFit/>
          </a:bodyPr>
          <a:lstStyle/>
          <a:p>
            <a:r>
              <a:rPr lang="en-US" sz="2800" b="1">
                <a:latin typeface="Times New Roman" panose="02020603050405020304" pitchFamily="18" charset="0"/>
                <a:ea typeface="Times New Roman" panose="02020603050405020304" pitchFamily="18" charset="0"/>
                <a:cs typeface="Times New Roman" panose="02020603050405020304" pitchFamily="18" charset="0"/>
              </a:rPr>
              <a:t>Bài 10 SGK/70</a:t>
            </a:r>
            <a:endParaRPr lang="en-US" sz="2800">
              <a:latin typeface="Times New Roman" panose="02020603050405020304" pitchFamily="18" charset="0"/>
              <a:cs typeface="Times New Roman" panose="02020603050405020304" pitchFamily="18"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3873421"/>
              </p:ext>
            </p:extLst>
          </p:nvPr>
        </p:nvGraphicFramePr>
        <p:xfrm>
          <a:off x="2371465" y="3760028"/>
          <a:ext cx="7102320" cy="1280160"/>
        </p:xfrm>
        <a:graphic>
          <a:graphicData uri="http://schemas.openxmlformats.org/drawingml/2006/table">
            <a:tbl>
              <a:tblPr firstRow="1" firstCol="1" bandRow="1">
                <a:tableStyleId>{00A15C55-8517-42AA-B614-E9B94910E393}</a:tableStyleId>
              </a:tblPr>
              <a:tblGrid>
                <a:gridCol w="1980062">
                  <a:extLst>
                    <a:ext uri="{9D8B030D-6E8A-4147-A177-3AD203B41FA5}">
                      <a16:colId xmlns:a16="http://schemas.microsoft.com/office/drawing/2014/main" val="2228993945"/>
                    </a:ext>
                  </a:extLst>
                </a:gridCol>
                <a:gridCol w="2765465">
                  <a:extLst>
                    <a:ext uri="{9D8B030D-6E8A-4147-A177-3AD203B41FA5}">
                      <a16:colId xmlns:a16="http://schemas.microsoft.com/office/drawing/2014/main" val="4168996286"/>
                    </a:ext>
                  </a:extLst>
                </a:gridCol>
                <a:gridCol w="2356793">
                  <a:extLst>
                    <a:ext uri="{9D8B030D-6E8A-4147-A177-3AD203B41FA5}">
                      <a16:colId xmlns:a16="http://schemas.microsoft.com/office/drawing/2014/main" val="2618525630"/>
                    </a:ext>
                  </a:extLst>
                </a:gridCol>
              </a:tblGrid>
              <a:tr h="400952">
                <a:tc>
                  <a:txBody>
                    <a:bodyPr/>
                    <a:lstStyle/>
                    <a:p>
                      <a:pPr marL="0" marR="0">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fr-FR" sz="2800">
                          <a:effectLst/>
                          <a:latin typeface="Times New Roman" panose="02020603050405020304" pitchFamily="18" charset="0"/>
                          <a:cs typeface="Times New Roman" panose="02020603050405020304" pitchFamily="18" charset="0"/>
                        </a:rPr>
                        <a:t>Trước giảm giá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fr-FR" sz="2800">
                          <a:effectLst/>
                          <a:latin typeface="Times New Roman" panose="02020603050405020304" pitchFamily="18" charset="0"/>
                          <a:cs typeface="Times New Roman" panose="02020603050405020304" pitchFamily="18" charset="0"/>
                        </a:rPr>
                        <a:t>Sau giảm giá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39700621"/>
                  </a:ext>
                </a:extLst>
              </a:tr>
              <a:tr h="400952">
                <a:tc>
                  <a:txBody>
                    <a:bodyPr/>
                    <a:lstStyle/>
                    <a:p>
                      <a:pPr marL="0" marR="0">
                        <a:spcBef>
                          <a:spcPts val="0"/>
                        </a:spcBef>
                        <a:spcAft>
                          <a:spcPts val="0"/>
                        </a:spcAft>
                      </a:pPr>
                      <a:r>
                        <a:rPr lang="fr-FR" sz="2800">
                          <a:effectLst/>
                          <a:latin typeface="Times New Roman" panose="02020603050405020304" pitchFamily="18" charset="0"/>
                          <a:cs typeface="Times New Roman" panose="02020603050405020304" pitchFamily="18" charset="0"/>
                        </a:rPr>
                        <a:t>x (kg)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45105133"/>
                  </a:ext>
                </a:extLst>
              </a:tr>
              <a:tr h="400952">
                <a:tc>
                  <a:txBody>
                    <a:bodyPr/>
                    <a:lstStyle/>
                    <a:p>
                      <a:pPr marL="0" marR="0">
                        <a:spcBef>
                          <a:spcPts val="0"/>
                        </a:spcBef>
                        <a:spcAft>
                          <a:spcPts val="0"/>
                        </a:spcAft>
                      </a:pPr>
                      <a:r>
                        <a:rPr lang="fr-FR" sz="2800" dirty="0">
                          <a:effectLst/>
                          <a:latin typeface="Times New Roman" panose="02020603050405020304" pitchFamily="18" charset="0"/>
                          <a:cs typeface="Times New Roman" panose="02020603050405020304" pitchFamily="18" charset="0"/>
                        </a:rPr>
                        <a:t>y (</a:t>
                      </a:r>
                      <a:r>
                        <a:rPr lang="fr-FR" sz="2800" dirty="0" err="1">
                          <a:effectLst/>
                          <a:latin typeface="Times New Roman" panose="02020603050405020304" pitchFamily="18" charset="0"/>
                          <a:cs typeface="Times New Roman" panose="02020603050405020304" pitchFamily="18" charset="0"/>
                        </a:rPr>
                        <a:t>vnđ</a:t>
                      </a:r>
                      <a:r>
                        <a:rPr lang="fr-FR"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9188786"/>
                  </a:ext>
                </a:extLst>
              </a:tr>
            </a:tbl>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511193878"/>
              </p:ext>
            </p:extLst>
          </p:nvPr>
        </p:nvGraphicFramePr>
        <p:xfrm>
          <a:off x="5114770" y="4122028"/>
          <a:ext cx="875580" cy="527167"/>
        </p:xfrm>
        <a:graphic>
          <a:graphicData uri="http://schemas.openxmlformats.org/presentationml/2006/ole">
            <mc:AlternateContent xmlns:mc="http://schemas.openxmlformats.org/markup-compatibility/2006">
              <mc:Choice xmlns:v="urn:schemas-microsoft-com:vml" Requires="v">
                <p:oleObj name="Equation" r:id="rId3" imgW="458560" imgH="276397" progId="Equation.DSMT4">
                  <p:embed/>
                </p:oleObj>
              </mc:Choice>
              <mc:Fallback>
                <p:oleObj name="Equation" r:id="rId3" imgW="458560" imgH="276397" progId="Equation.DSMT4">
                  <p:embed/>
                  <p:pic>
                    <p:nvPicPr>
                      <p:cNvPr id="0" name=""/>
                      <p:cNvPicPr/>
                      <p:nvPr/>
                    </p:nvPicPr>
                    <p:blipFill>
                      <a:blip r:embed="rId4"/>
                      <a:stretch>
                        <a:fillRect/>
                      </a:stretch>
                    </p:blipFill>
                    <p:spPr>
                      <a:xfrm>
                        <a:off x="5114770" y="4122028"/>
                        <a:ext cx="875580" cy="527167"/>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190898329"/>
              </p:ext>
            </p:extLst>
          </p:nvPr>
        </p:nvGraphicFramePr>
        <p:xfrm>
          <a:off x="5274882" y="4543455"/>
          <a:ext cx="555355" cy="579494"/>
        </p:xfrm>
        <a:graphic>
          <a:graphicData uri="http://schemas.openxmlformats.org/presentationml/2006/ole">
            <mc:AlternateContent xmlns:mc="http://schemas.openxmlformats.org/markup-compatibility/2006">
              <mc:Choice xmlns:v="urn:schemas-microsoft-com:vml" Requires="v">
                <p:oleObj name="Equation" r:id="rId5" imgW="181619" imgH="276397" progId="Equation.DSMT4">
                  <p:embed/>
                </p:oleObj>
              </mc:Choice>
              <mc:Fallback>
                <p:oleObj name="Equation" r:id="rId5" imgW="181619" imgH="276397" progId="Equation.DSMT4">
                  <p:embed/>
                  <p:pic>
                    <p:nvPicPr>
                      <p:cNvPr id="0" name=""/>
                      <p:cNvPicPr/>
                      <p:nvPr/>
                    </p:nvPicPr>
                    <p:blipFill>
                      <a:blip r:embed="rId6"/>
                      <a:stretch>
                        <a:fillRect/>
                      </a:stretch>
                    </p:blipFill>
                    <p:spPr>
                      <a:xfrm>
                        <a:off x="5274882" y="4543455"/>
                        <a:ext cx="555355" cy="579494"/>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4178558832"/>
              </p:ext>
            </p:extLst>
          </p:nvPr>
        </p:nvGraphicFramePr>
        <p:xfrm>
          <a:off x="7905500" y="4122028"/>
          <a:ext cx="1062215" cy="563011"/>
        </p:xfrm>
        <a:graphic>
          <a:graphicData uri="http://schemas.openxmlformats.org/presentationml/2006/ole">
            <mc:AlternateContent xmlns:mc="http://schemas.openxmlformats.org/markup-compatibility/2006">
              <mc:Choice xmlns:v="urn:schemas-microsoft-com:vml" Requires="v">
                <p:oleObj name="Equation" r:id="rId7" imgW="449172" imgH="238199" progId="Equation.DSMT4">
                  <p:embed/>
                </p:oleObj>
              </mc:Choice>
              <mc:Fallback>
                <p:oleObj name="Equation" r:id="rId7" imgW="449172" imgH="238199" progId="Equation.DSMT4">
                  <p:embed/>
                  <p:pic>
                    <p:nvPicPr>
                      <p:cNvPr id="0" name=""/>
                      <p:cNvPicPr/>
                      <p:nvPr/>
                    </p:nvPicPr>
                    <p:blipFill>
                      <a:blip r:embed="rId8"/>
                      <a:stretch>
                        <a:fillRect/>
                      </a:stretch>
                    </p:blipFill>
                    <p:spPr>
                      <a:xfrm>
                        <a:off x="7905500" y="4122028"/>
                        <a:ext cx="1062215" cy="563011"/>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014568197"/>
              </p:ext>
            </p:extLst>
          </p:nvPr>
        </p:nvGraphicFramePr>
        <p:xfrm>
          <a:off x="8158868" y="4517653"/>
          <a:ext cx="379669" cy="579495"/>
        </p:xfrm>
        <a:graphic>
          <a:graphicData uri="http://schemas.openxmlformats.org/presentationml/2006/ole">
            <mc:AlternateContent xmlns:mc="http://schemas.openxmlformats.org/markup-compatibility/2006">
              <mc:Choice xmlns:v="urn:schemas-microsoft-com:vml" Requires="v">
                <p:oleObj name="Equation" r:id="rId9" imgW="181619" imgH="276397" progId="Equation.DSMT4">
                  <p:embed/>
                </p:oleObj>
              </mc:Choice>
              <mc:Fallback>
                <p:oleObj name="Equation" r:id="rId9" imgW="181619" imgH="276397" progId="Equation.DSMT4">
                  <p:embed/>
                  <p:pic>
                    <p:nvPicPr>
                      <p:cNvPr id="0" name=""/>
                      <p:cNvPicPr/>
                      <p:nvPr/>
                    </p:nvPicPr>
                    <p:blipFill>
                      <a:blip r:embed="rId10"/>
                      <a:stretch>
                        <a:fillRect/>
                      </a:stretch>
                    </p:blipFill>
                    <p:spPr>
                      <a:xfrm>
                        <a:off x="8158868" y="4517653"/>
                        <a:ext cx="379669" cy="579495"/>
                      </a:xfrm>
                      <a:prstGeom prst="rect">
                        <a:avLst/>
                      </a:prstGeom>
                    </p:spPr>
                  </p:pic>
                </p:oleObj>
              </mc:Fallback>
            </mc:AlternateContent>
          </a:graphicData>
        </a:graphic>
      </p:graphicFrame>
      <p:sp>
        <p:nvSpPr>
          <p:cNvPr id="10" name="TextBox 9"/>
          <p:cNvSpPr txBox="1"/>
          <p:nvPr/>
        </p:nvSpPr>
        <p:spPr>
          <a:xfrm>
            <a:off x="1848947" y="1088945"/>
            <a:ext cx="9915493"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2 kg </a:t>
            </a:r>
            <a:r>
              <a:rPr lang="en-US" sz="2800" dirty="0" err="1">
                <a:latin typeface="Times New Roman" panose="02020603050405020304" pitchFamily="18" charset="0"/>
                <a:cs typeface="Times New Roman" panose="02020603050405020304" pitchFamily="18" charset="0"/>
              </a:rPr>
              <a:t>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25%.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lô</a:t>
            </a:r>
            <a:r>
              <a:rPr lang="en-US" sz="2800" dirty="0">
                <a:latin typeface="Times New Roman" panose="02020603050405020304" pitchFamily="18" charset="0"/>
                <a:cs typeface="Times New Roman" panose="02020603050405020304" pitchFamily="18" charset="0"/>
              </a:rPr>
              <a:t>-gram </a:t>
            </a:r>
            <a:r>
              <a:rPr lang="en-US" sz="2800" dirty="0" err="1">
                <a:latin typeface="Times New Roman" panose="02020603050405020304" pitchFamily="18" charset="0"/>
                <a:cs typeface="Times New Roman" panose="02020603050405020304" pitchFamily="18" charset="0"/>
              </a:rPr>
              <a:t>táo</a:t>
            </a:r>
            <a:r>
              <a:rPr lang="en-US" sz="28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259990" y="2371778"/>
            <a:ext cx="1773242" cy="523220"/>
          </a:xfrm>
          <a:prstGeom prst="rect">
            <a:avLst/>
          </a:prstGeom>
          <a:noFill/>
        </p:spPr>
        <p:txBody>
          <a:bodyPr wrap="none" rtlCol="0">
            <a:spAutoFit/>
          </a:bodyPr>
          <a:lstStyle/>
          <a:p>
            <a:r>
              <a:rPr lang="en-US" sz="2800" b="1" u="sng" dirty="0" err="1">
                <a:latin typeface="Times New Roman" panose="02020603050405020304" pitchFamily="18" charset="0"/>
                <a:cs typeface="Times New Roman" panose="02020603050405020304" pitchFamily="18" charset="0"/>
              </a:rPr>
              <a:t>Phân</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tích</a:t>
            </a:r>
            <a:r>
              <a:rPr lang="en-US" sz="2800" b="1" u="sng"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6" name="TextBox 25"/>
              <p:cNvSpPr txBox="1"/>
              <p:nvPr/>
            </p:nvSpPr>
            <p:spPr>
              <a:xfrm flipH="1">
                <a:off x="259990" y="2931231"/>
                <a:ext cx="11748862"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Gọi  </a:t>
                </a:r>
                <a14:m>
                  <m:oMath xmlns:m="http://schemas.openxmlformats.org/officeDocument/2006/math">
                    <m:r>
                      <a:rPr lang="en-US" sz="2800" i="1" smtClean="0">
                        <a:latin typeface="Cambria Math" panose="02040503050406030204" pitchFamily="18" charset="0"/>
                      </a:rPr>
                      <m:t>𝑥</m:t>
                    </m:r>
                  </m:oMath>
                </a14:m>
                <a:r>
                  <a:rPr lang="vi-VN" sz="2800" dirty="0">
                    <a:latin typeface="Times New Roman" panose="02020603050405020304" pitchFamily="18" charset="0"/>
                    <a:cs typeface="Times New Roman" panose="02020603050405020304" pitchFamily="18" charset="0"/>
                  </a:rPr>
                  <a:t> (kg) và </a:t>
                </a:r>
                <a14:m>
                  <m:oMath xmlns:m="http://schemas.openxmlformats.org/officeDocument/2006/math">
                    <m:r>
                      <a:rPr lang="en-US" sz="2800" i="1" smtClean="0">
                        <a:latin typeface="Cambria Math" panose="02040503050406030204" pitchFamily="18" charset="0"/>
                      </a:rPr>
                      <m:t>𝑦</m:t>
                    </m:r>
                  </m:oMath>
                </a14:m>
                <a:r>
                  <a:rPr lang="vi-VN" sz="2800" dirty="0">
                    <a:latin typeface="Times New Roman" panose="02020603050405020304" pitchFamily="18" charset="0"/>
                    <a:cs typeface="Times New Roman" panose="02020603050405020304" pitchFamily="18" charset="0"/>
                  </a:rPr>
                  <a:t> (vnđ) là số lượng và giá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kg </a:t>
                </a:r>
                <a:r>
                  <a:rPr lang="vi-VN" sz="2800" dirty="0">
                    <a:latin typeface="Times New Roman" panose="02020603050405020304" pitchFamily="18" charset="0"/>
                    <a:cs typeface="Times New Roman" panose="02020603050405020304" pitchFamily="18" charset="0"/>
                  </a:rPr>
                  <a:t>táo tương ứng chị Phương mua được. </a:t>
                </a:r>
                <a:endParaRPr lang="en-US" sz="2800" dirty="0">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flipH="1">
                <a:off x="259990" y="2931231"/>
                <a:ext cx="11748862" cy="954107"/>
              </a:xfrm>
              <a:prstGeom prst="rect">
                <a:avLst/>
              </a:prstGeom>
              <a:blipFill>
                <a:blip r:embed="rId12"/>
                <a:stretch>
                  <a:fillRect l="-1090" t="-7051" r="-1349" b="-17308"/>
                </a:stretch>
              </a:blipFill>
            </p:spPr>
            <p:txBody>
              <a:bodyPr/>
              <a:lstStyle/>
              <a:p>
                <a:r>
                  <a:rPr lang="en-US">
                    <a:noFill/>
                  </a:rPr>
                  <a:t> </a:t>
                </a:r>
              </a:p>
            </p:txBody>
          </p:sp>
        </mc:Fallback>
      </mc:AlternateContent>
      <p:sp>
        <p:nvSpPr>
          <p:cNvPr id="27" name="TextBox 26"/>
          <p:cNvSpPr txBox="1"/>
          <p:nvPr/>
        </p:nvSpPr>
        <p:spPr>
          <a:xfrm>
            <a:off x="259990" y="5169823"/>
            <a:ext cx="187743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Theo đề bài</a:t>
            </a:r>
          </a:p>
        </p:txBody>
      </p:sp>
      <p:sp>
        <p:nvSpPr>
          <p:cNvPr id="28" name="TextBox 27"/>
          <p:cNvSpPr txBox="1"/>
          <p:nvPr/>
        </p:nvSpPr>
        <p:spPr>
          <a:xfrm>
            <a:off x="259989" y="5848949"/>
            <a:ext cx="525768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p>
        </p:txBody>
      </p:sp>
      <p:graphicFrame>
        <p:nvGraphicFramePr>
          <p:cNvPr id="33" name="Object 32"/>
          <p:cNvGraphicFramePr>
            <a:graphicFrameLocks noChangeAspect="1"/>
          </p:cNvGraphicFramePr>
          <p:nvPr>
            <p:extLst>
              <p:ext uri="{D42A27DB-BD31-4B8C-83A1-F6EECF244321}">
                <p14:modId xmlns:p14="http://schemas.microsoft.com/office/powerpoint/2010/main" val="613574688"/>
              </p:ext>
            </p:extLst>
          </p:nvPr>
        </p:nvGraphicFramePr>
        <p:xfrm>
          <a:off x="2195938" y="5025674"/>
          <a:ext cx="1066522" cy="925018"/>
        </p:xfrm>
        <a:graphic>
          <a:graphicData uri="http://schemas.openxmlformats.org/presentationml/2006/ole">
            <mc:AlternateContent xmlns:mc="http://schemas.openxmlformats.org/markup-compatibility/2006">
              <mc:Choice xmlns:v="urn:schemas-microsoft-com:vml" Requires="v">
                <p:oleObj name="Equation" r:id="rId13" imgW="571320" imgH="495000" progId="Equation.DSMT4">
                  <p:embed/>
                </p:oleObj>
              </mc:Choice>
              <mc:Fallback>
                <p:oleObj name="Equation" r:id="rId13" imgW="571320" imgH="495000" progId="Equation.DSMT4">
                  <p:embed/>
                  <p:pic>
                    <p:nvPicPr>
                      <p:cNvPr id="47" name="Object 46"/>
                      <p:cNvPicPr/>
                      <p:nvPr/>
                    </p:nvPicPr>
                    <p:blipFill>
                      <a:blip r:embed="rId14"/>
                      <a:stretch>
                        <a:fillRect/>
                      </a:stretch>
                    </p:blipFill>
                    <p:spPr>
                      <a:xfrm>
                        <a:off x="2195938" y="5025674"/>
                        <a:ext cx="1066522" cy="925018"/>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240764612"/>
              </p:ext>
            </p:extLst>
          </p:nvPr>
        </p:nvGraphicFramePr>
        <p:xfrm>
          <a:off x="5277819" y="5707557"/>
          <a:ext cx="1233488" cy="1022350"/>
        </p:xfrm>
        <a:graphic>
          <a:graphicData uri="http://schemas.openxmlformats.org/presentationml/2006/ole">
            <mc:AlternateContent xmlns:mc="http://schemas.openxmlformats.org/markup-compatibility/2006">
              <mc:Choice xmlns:v="urn:schemas-microsoft-com:vml" Requires="v">
                <p:oleObj name="Equation" r:id="rId15" imgW="596880" imgH="495000" progId="Equation.DSMT4">
                  <p:embed/>
                </p:oleObj>
              </mc:Choice>
              <mc:Fallback>
                <p:oleObj name="Equation" r:id="rId15" imgW="596880" imgH="495000" progId="Equation.DSMT4">
                  <p:embed/>
                  <p:pic>
                    <p:nvPicPr>
                      <p:cNvPr id="50" name="Object 49"/>
                      <p:cNvPicPr/>
                      <p:nvPr/>
                    </p:nvPicPr>
                    <p:blipFill>
                      <a:blip r:embed="rId16"/>
                      <a:stretch>
                        <a:fillRect/>
                      </a:stretch>
                    </p:blipFill>
                    <p:spPr>
                      <a:xfrm>
                        <a:off x="5277819" y="5707557"/>
                        <a:ext cx="1233488" cy="1022350"/>
                      </a:xfrm>
                      <a:prstGeom prst="rect">
                        <a:avLst/>
                      </a:prstGeom>
                    </p:spPr>
                  </p:pic>
                </p:oleObj>
              </mc:Fallback>
            </mc:AlternateContent>
          </a:graphicData>
        </a:graphic>
      </p:graphicFrame>
      <p:pic>
        <p:nvPicPr>
          <p:cNvPr id="35" name="Hình ảnh 3">
            <a:extLst>
              <a:ext uri="{FF2B5EF4-FFF2-40B4-BE49-F238E27FC236}">
                <a16:creationId xmlns:a16="http://schemas.microsoft.com/office/drawing/2014/main" id="{C6A7B2E5-053C-4D72-840B-AA50033EAE4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5961" y="1125237"/>
            <a:ext cx="1225493" cy="1134177"/>
          </a:xfrm>
          <a:prstGeom prst="rect">
            <a:avLst/>
          </a:prstGeom>
        </p:spPr>
      </p:pic>
      <p:sp>
        <p:nvSpPr>
          <p:cNvPr id="17" name="TextBox 16"/>
          <p:cNvSpPr txBox="1"/>
          <p:nvPr/>
        </p:nvSpPr>
        <p:spPr>
          <a:xfrm>
            <a:off x="2655837" y="-1398"/>
            <a:ext cx="8088304"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 Bài 9: BÀI TẬP CUỐI CHƯƠNG II (Tiết 2)</a:t>
            </a:r>
          </a:p>
        </p:txBody>
      </p:sp>
    </p:spTree>
    <p:extLst>
      <p:ext uri="{BB962C8B-B14F-4D97-AF65-F5344CB8AC3E}">
        <p14:creationId xmlns:p14="http://schemas.microsoft.com/office/powerpoint/2010/main" val="745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par>
                                <p:cTn id="56" presetID="22" presetClass="entr" presetSubtype="4"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down)">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0" grpId="0"/>
      <p:bldP spid="8"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7" name="TextBox 6"/>
          <p:cNvSpPr txBox="1"/>
          <p:nvPr/>
        </p:nvSpPr>
        <p:spPr>
          <a:xfrm>
            <a:off x="408377" y="215483"/>
            <a:ext cx="2111475" cy="523220"/>
          </a:xfrm>
          <a:prstGeom prst="rect">
            <a:avLst/>
          </a:prstGeom>
          <a:noFill/>
        </p:spPr>
        <p:txBody>
          <a:bodyPr wrap="none" rtlCol="0">
            <a:spAutoFit/>
          </a:bodyPr>
          <a:lstStyle/>
          <a:p>
            <a:r>
              <a:rPr lang="en-US" sz="2800" b="1">
                <a:latin typeface="Times New Roman" panose="02020603050405020304" pitchFamily="18" charset="0"/>
                <a:ea typeface="Tahoma" panose="020B0604030504040204" pitchFamily="34" charset="0"/>
                <a:cs typeface="Times New Roman" panose="02020603050405020304" pitchFamily="18" charset="0"/>
              </a:rPr>
              <a:t>2. Luyện tập</a:t>
            </a:r>
          </a:p>
        </p:txBody>
      </p:sp>
      <p:sp>
        <p:nvSpPr>
          <p:cNvPr id="5" name="Rectangle 4"/>
          <p:cNvSpPr/>
          <p:nvPr/>
        </p:nvSpPr>
        <p:spPr>
          <a:xfrm>
            <a:off x="327367" y="686682"/>
            <a:ext cx="3997217" cy="523220"/>
          </a:xfrm>
          <a:prstGeom prst="rect">
            <a:avLst/>
          </a:prstGeom>
        </p:spPr>
        <p:txBody>
          <a:bodyPr wrap="square">
            <a:spAutoFit/>
          </a:bodyPr>
          <a:lstStyle/>
          <a:p>
            <a:r>
              <a:rPr lang="en-US" sz="2800" b="1">
                <a:latin typeface="Times New Roman" panose="02020603050405020304" pitchFamily="18" charset="0"/>
                <a:ea typeface="Times New Roman" panose="02020603050405020304" pitchFamily="18" charset="0"/>
                <a:cs typeface="Times New Roman" panose="02020603050405020304" pitchFamily="18" charset="0"/>
              </a:rPr>
              <a:t>Bài 10 SGK/70</a:t>
            </a:r>
            <a:endParaRPr lang="en-US"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flipH="1">
                <a:off x="188305" y="1937000"/>
                <a:ext cx="6094643"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Gọi  </a:t>
                </a:r>
                <a14:m>
                  <m:oMath xmlns:m="http://schemas.openxmlformats.org/officeDocument/2006/math">
                    <m:r>
                      <a:rPr lang="en-US" sz="2800" i="1" smtClean="0">
                        <a:latin typeface="Cambria Math" panose="02040503050406030204" pitchFamily="18" charset="0"/>
                      </a:rPr>
                      <m:t>𝑥</m:t>
                    </m:r>
                  </m:oMath>
                </a14:m>
                <a:r>
                  <a:rPr lang="vi-VN" sz="2800">
                    <a:latin typeface="Times New Roman" panose="02020603050405020304" pitchFamily="18" charset="0"/>
                    <a:cs typeface="Times New Roman" panose="02020603050405020304" pitchFamily="18" charset="0"/>
                  </a:rPr>
                  <a:t> (kg) và </a:t>
                </a:r>
                <a14:m>
                  <m:oMath xmlns:m="http://schemas.openxmlformats.org/officeDocument/2006/math">
                    <m:r>
                      <a:rPr lang="en-US" sz="2800" i="1" smtClean="0">
                        <a:latin typeface="Cambria Math" panose="02040503050406030204" pitchFamily="18" charset="0"/>
                      </a:rPr>
                      <m:t>𝑦</m:t>
                    </m:r>
                  </m:oMath>
                </a14:m>
                <a:r>
                  <a:rPr lang="vi-VN" sz="2800">
                    <a:latin typeface="Times New Roman" panose="02020603050405020304" pitchFamily="18" charset="0"/>
                    <a:cs typeface="Times New Roman" panose="02020603050405020304" pitchFamily="18" charset="0"/>
                  </a:rPr>
                  <a:t> (vnđ) là số lượng và giá táo tương ứng chị Phương mua được. </a:t>
                </a:r>
                <a:endParaRPr lang="en-US" sz="2800">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flipH="1">
                <a:off x="188305" y="1937000"/>
                <a:ext cx="6094643" cy="954107"/>
              </a:xfrm>
              <a:prstGeom prst="rect">
                <a:avLst/>
              </a:prstGeom>
              <a:blipFill>
                <a:blip r:embed="rId4"/>
                <a:stretch>
                  <a:fillRect l="-2100" t="-7051" r="-1500" b="-17308"/>
                </a:stretch>
              </a:blipFill>
            </p:spPr>
            <p:txBody>
              <a:bodyPr/>
              <a:lstStyle/>
              <a:p>
                <a:r>
                  <a:rPr lang="en-US">
                    <a:noFill/>
                  </a:rPr>
                  <a:t> </a:t>
                </a:r>
              </a:p>
            </p:txBody>
          </p:sp>
        </mc:Fallback>
      </mc:AlternateContent>
      <p:sp>
        <p:nvSpPr>
          <p:cNvPr id="41" name="TextBox 40"/>
          <p:cNvSpPr txBox="1"/>
          <p:nvPr/>
        </p:nvSpPr>
        <p:spPr>
          <a:xfrm>
            <a:off x="196264" y="3116528"/>
            <a:ext cx="6037028"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Khi vào siêu thị đúng thời điểm khuyến mại nên giá táo giảm 25% , tức là giá táo sau khi giảm bằng  75% giá ban đầu, hay</a:t>
            </a:r>
          </a:p>
        </p:txBody>
      </p:sp>
      <p:graphicFrame>
        <p:nvGraphicFramePr>
          <p:cNvPr id="42" name="Object 41"/>
          <p:cNvGraphicFramePr>
            <a:graphicFrameLocks noChangeAspect="1"/>
          </p:cNvGraphicFramePr>
          <p:nvPr>
            <p:extLst>
              <p:ext uri="{D42A27DB-BD31-4B8C-83A1-F6EECF244321}">
                <p14:modId xmlns:p14="http://schemas.microsoft.com/office/powerpoint/2010/main" val="2061825894"/>
              </p:ext>
            </p:extLst>
          </p:nvPr>
        </p:nvGraphicFramePr>
        <p:xfrm>
          <a:off x="1990724" y="4592638"/>
          <a:ext cx="1849261" cy="514561"/>
        </p:xfrm>
        <a:graphic>
          <a:graphicData uri="http://schemas.openxmlformats.org/presentationml/2006/ole">
            <mc:AlternateContent xmlns:mc="http://schemas.openxmlformats.org/markup-compatibility/2006">
              <mc:Choice xmlns:v="urn:schemas-microsoft-com:vml" Requires="v">
                <p:oleObj name="Equation" r:id="rId5" imgW="863280" imgH="241200" progId="Equation.DSMT4">
                  <p:embed/>
                </p:oleObj>
              </mc:Choice>
              <mc:Fallback>
                <p:oleObj name="Equation" r:id="rId5" imgW="863280" imgH="241200" progId="Equation.DSMT4">
                  <p:embed/>
                  <p:pic>
                    <p:nvPicPr>
                      <p:cNvPr id="42" name="Object 41"/>
                      <p:cNvPicPr/>
                      <p:nvPr/>
                    </p:nvPicPr>
                    <p:blipFill>
                      <a:blip r:embed="rId6"/>
                      <a:stretch>
                        <a:fillRect/>
                      </a:stretch>
                    </p:blipFill>
                    <p:spPr>
                      <a:xfrm>
                        <a:off x="1990724" y="4592638"/>
                        <a:ext cx="1849261" cy="514561"/>
                      </a:xfrm>
                      <a:prstGeom prst="rect">
                        <a:avLst/>
                      </a:prstGeom>
                    </p:spPr>
                  </p:pic>
                </p:oleObj>
              </mc:Fallback>
            </mc:AlternateContent>
          </a:graphicData>
        </a:graphic>
      </p:graphicFrame>
      <p:sp>
        <p:nvSpPr>
          <p:cNvPr id="44" name="Rectangle 43"/>
          <p:cNvSpPr/>
          <p:nvPr/>
        </p:nvSpPr>
        <p:spPr>
          <a:xfrm>
            <a:off x="67845" y="5500327"/>
            <a:ext cx="2610010" cy="523220"/>
          </a:xfrm>
          <a:prstGeom prst="rect">
            <a:avLst/>
          </a:prstGeom>
        </p:spPr>
        <p:txBody>
          <a:bodyPr wrap="none">
            <a:spAutoFit/>
          </a:bodyPr>
          <a:lstStyle/>
          <a:p>
            <a:r>
              <a:rPr lang="fr-FR" sz="2800">
                <a:latin typeface="Times New Roman" panose="02020603050405020304" pitchFamily="18" charset="0"/>
                <a:ea typeface="Times New Roman" panose="02020603050405020304" pitchFamily="18" charset="0"/>
                <a:cs typeface="Times New Roman" panose="02020603050405020304" pitchFamily="18" charset="0"/>
              </a:rPr>
              <a:t>Từ đó, ta có tỉ số</a:t>
            </a:r>
            <a:endParaRPr lang="en-US" sz="2800">
              <a:latin typeface="Times New Roman" panose="02020603050405020304" pitchFamily="18" charset="0"/>
              <a:cs typeface="Times New Roman" panose="02020603050405020304" pitchFamily="18" charset="0"/>
            </a:endParaRPr>
          </a:p>
        </p:txBody>
      </p:sp>
      <p:graphicFrame>
        <p:nvGraphicFramePr>
          <p:cNvPr id="47" name="Object 46"/>
          <p:cNvGraphicFramePr>
            <a:graphicFrameLocks noChangeAspect="1"/>
          </p:cNvGraphicFramePr>
          <p:nvPr>
            <p:extLst>
              <p:ext uri="{D42A27DB-BD31-4B8C-83A1-F6EECF244321}">
                <p14:modId xmlns:p14="http://schemas.microsoft.com/office/powerpoint/2010/main" val="1134245776"/>
              </p:ext>
            </p:extLst>
          </p:nvPr>
        </p:nvGraphicFramePr>
        <p:xfrm>
          <a:off x="2727511" y="5295900"/>
          <a:ext cx="1225364" cy="1062785"/>
        </p:xfrm>
        <a:graphic>
          <a:graphicData uri="http://schemas.openxmlformats.org/presentationml/2006/ole">
            <mc:AlternateContent xmlns:mc="http://schemas.openxmlformats.org/markup-compatibility/2006">
              <mc:Choice xmlns:v="urn:schemas-microsoft-com:vml" Requires="v">
                <p:oleObj name="Equation" r:id="rId7" imgW="571320" imgH="495000" progId="Equation.DSMT4">
                  <p:embed/>
                </p:oleObj>
              </mc:Choice>
              <mc:Fallback>
                <p:oleObj name="Equation" r:id="rId7" imgW="571320" imgH="495000" progId="Equation.DSMT4">
                  <p:embed/>
                  <p:pic>
                    <p:nvPicPr>
                      <p:cNvPr id="47" name="Object 46"/>
                      <p:cNvPicPr/>
                      <p:nvPr/>
                    </p:nvPicPr>
                    <p:blipFill>
                      <a:blip r:embed="rId8"/>
                      <a:stretch>
                        <a:fillRect/>
                      </a:stretch>
                    </p:blipFill>
                    <p:spPr>
                      <a:xfrm>
                        <a:off x="2727511" y="5295900"/>
                        <a:ext cx="1225364" cy="1062785"/>
                      </a:xfrm>
                      <a:prstGeom prst="rect">
                        <a:avLst/>
                      </a:prstGeom>
                    </p:spPr>
                  </p:pic>
                </p:oleObj>
              </mc:Fallback>
            </mc:AlternateContent>
          </a:graphicData>
        </a:graphic>
      </p:graphicFrame>
      <p:sp>
        <p:nvSpPr>
          <p:cNvPr id="49" name="Rectangle 48"/>
          <p:cNvSpPr/>
          <p:nvPr/>
        </p:nvSpPr>
        <p:spPr>
          <a:xfrm>
            <a:off x="6643249" y="1811196"/>
            <a:ext cx="4946074" cy="1384995"/>
          </a:xfrm>
          <a:prstGeom prst="rect">
            <a:avLst/>
          </a:prstGeom>
        </p:spPr>
        <p:txBody>
          <a:bodyPr wrap="square">
            <a:spAutoFit/>
          </a:bodyPr>
          <a:lstStyle/>
          <a:p>
            <a:pPr algn="just"/>
            <a:r>
              <a:rPr lang="fr-FR" sz="2800">
                <a:latin typeface="Times New Roman" panose="02020603050405020304" pitchFamily="18" charset="0"/>
                <a:ea typeface="Times New Roman" panose="02020603050405020304" pitchFamily="18" charset="0"/>
                <a:cs typeface="Times New Roman" panose="02020603050405020304" pitchFamily="18" charset="0"/>
              </a:rPr>
              <a:t>Vì số tiền mua táo không đổi nên số ki-lô-gam táo và giá táo là hai đại lượng tỉ lệ nghịch nên ta có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0" name="Object 49"/>
          <p:cNvGraphicFramePr>
            <a:graphicFrameLocks noChangeAspect="1"/>
          </p:cNvGraphicFramePr>
          <p:nvPr>
            <p:extLst>
              <p:ext uri="{D42A27DB-BD31-4B8C-83A1-F6EECF244321}">
                <p14:modId xmlns:p14="http://schemas.microsoft.com/office/powerpoint/2010/main" val="2210586487"/>
              </p:ext>
            </p:extLst>
          </p:nvPr>
        </p:nvGraphicFramePr>
        <p:xfrm>
          <a:off x="6723063" y="3200400"/>
          <a:ext cx="1312862" cy="1022350"/>
        </p:xfrm>
        <a:graphic>
          <a:graphicData uri="http://schemas.openxmlformats.org/presentationml/2006/ole">
            <mc:AlternateContent xmlns:mc="http://schemas.openxmlformats.org/markup-compatibility/2006">
              <mc:Choice xmlns:v="urn:schemas-microsoft-com:vml" Requires="v">
                <p:oleObj name="Equation" r:id="rId9" imgW="634680" imgH="495000" progId="Equation.DSMT4">
                  <p:embed/>
                </p:oleObj>
              </mc:Choice>
              <mc:Fallback>
                <p:oleObj name="Equation" r:id="rId9" imgW="634680" imgH="495000" progId="Equation.DSMT4">
                  <p:embed/>
                  <p:pic>
                    <p:nvPicPr>
                      <p:cNvPr id="50" name="Object 49"/>
                      <p:cNvPicPr/>
                      <p:nvPr/>
                    </p:nvPicPr>
                    <p:blipFill>
                      <a:blip r:embed="rId10"/>
                      <a:stretch>
                        <a:fillRect/>
                      </a:stretch>
                    </p:blipFill>
                    <p:spPr>
                      <a:xfrm>
                        <a:off x="6723063" y="3200400"/>
                        <a:ext cx="1312862" cy="1022350"/>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3055913919"/>
              </p:ext>
            </p:extLst>
          </p:nvPr>
        </p:nvGraphicFramePr>
        <p:xfrm>
          <a:off x="9983037" y="3219607"/>
          <a:ext cx="1074474" cy="1014954"/>
        </p:xfrm>
        <a:graphic>
          <a:graphicData uri="http://schemas.openxmlformats.org/presentationml/2006/ole">
            <mc:AlternateContent xmlns:mc="http://schemas.openxmlformats.org/markup-compatibility/2006">
              <mc:Choice xmlns:v="urn:schemas-microsoft-com:vml" Requires="v">
                <p:oleObj name="Equation" r:id="rId11" imgW="544495" imgH="514956" progId="Equation.DSMT4">
                  <p:embed/>
                </p:oleObj>
              </mc:Choice>
              <mc:Fallback>
                <p:oleObj name="Equation" r:id="rId11" imgW="544495" imgH="514956" progId="Equation.DSMT4">
                  <p:embed/>
                  <p:pic>
                    <p:nvPicPr>
                      <p:cNvPr id="51" name="Object 50"/>
                      <p:cNvPicPr/>
                      <p:nvPr/>
                    </p:nvPicPr>
                    <p:blipFill>
                      <a:blip r:embed="rId12"/>
                      <a:stretch>
                        <a:fillRect/>
                      </a:stretch>
                    </p:blipFill>
                    <p:spPr>
                      <a:xfrm>
                        <a:off x="9983037" y="3219607"/>
                        <a:ext cx="1074474" cy="1014954"/>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3331637806"/>
              </p:ext>
            </p:extLst>
          </p:nvPr>
        </p:nvGraphicFramePr>
        <p:xfrm>
          <a:off x="7661275" y="4435475"/>
          <a:ext cx="2930525" cy="1016000"/>
        </p:xfrm>
        <a:graphic>
          <a:graphicData uri="http://schemas.openxmlformats.org/presentationml/2006/ole">
            <mc:AlternateContent xmlns:mc="http://schemas.openxmlformats.org/markup-compatibility/2006">
              <mc:Choice xmlns:v="urn:schemas-microsoft-com:vml" Requires="v">
                <p:oleObj name="Equation" r:id="rId13" imgW="1320480" imgH="457200" progId="Equation.DSMT4">
                  <p:embed/>
                </p:oleObj>
              </mc:Choice>
              <mc:Fallback>
                <p:oleObj name="Equation" r:id="rId13" imgW="1320480" imgH="457200" progId="Equation.DSMT4">
                  <p:embed/>
                  <p:pic>
                    <p:nvPicPr>
                      <p:cNvPr id="53" name="Object 52"/>
                      <p:cNvPicPr/>
                      <p:nvPr/>
                    </p:nvPicPr>
                    <p:blipFill>
                      <a:blip r:embed="rId14"/>
                      <a:stretch>
                        <a:fillRect/>
                      </a:stretch>
                    </p:blipFill>
                    <p:spPr>
                      <a:xfrm>
                        <a:off x="7661275" y="4435475"/>
                        <a:ext cx="2930525" cy="10160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8" name="Rectangle 57"/>
              <p:cNvSpPr/>
              <p:nvPr/>
            </p:nvSpPr>
            <p:spPr>
              <a:xfrm>
                <a:off x="6604129" y="5500327"/>
                <a:ext cx="5347939" cy="703782"/>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Vậy chị Phương mua được </a:t>
                </a:r>
                <a14:m>
                  <m:oMath xmlns:m="http://schemas.openxmlformats.org/officeDocument/2006/math">
                    <m:f>
                      <m:fPr>
                        <m:ctrlPr>
                          <a:rPr lang="vi-VN" sz="2800" i="1" smtClean="0">
                            <a:latin typeface="Cambria Math" panose="02040503050406030204" pitchFamily="18" charset="0"/>
                          </a:rPr>
                        </m:ctrlPr>
                      </m:fPr>
                      <m:num>
                        <m:r>
                          <a:rPr lang="en-US" sz="2800" b="0" i="1" smtClean="0">
                            <a:latin typeface="Cambria Math" panose="02040503050406030204" pitchFamily="18" charset="0"/>
                          </a:rPr>
                          <m:t>8</m:t>
                        </m:r>
                      </m:num>
                      <m:den>
                        <m:r>
                          <a:rPr lang="en-US" sz="2800" b="0" i="1" smtClean="0">
                            <a:latin typeface="Cambria Math" panose="02040503050406030204" pitchFamily="18" charset="0"/>
                          </a:rPr>
                          <m:t>3</m:t>
                        </m:r>
                      </m:den>
                    </m:f>
                  </m:oMath>
                </a14:m>
                <a:r>
                  <a:rPr lang="vi-VN" sz="2800">
                    <a:latin typeface="Times New Roman" panose="02020603050405020304" pitchFamily="18" charset="0"/>
                    <a:cs typeface="Times New Roman" panose="02020603050405020304" pitchFamily="18" charset="0"/>
                  </a:rPr>
                  <a:t> kg táo</a:t>
                </a:r>
                <a:r>
                  <a:rPr lang="en-US" sz="2800">
                    <a:latin typeface="Times New Roman" panose="02020603050405020304" pitchFamily="18" charset="0"/>
                    <a:cs typeface="Times New Roman" panose="02020603050405020304" pitchFamily="18" charset="0"/>
                  </a:rPr>
                  <a:t>.</a:t>
                </a:r>
              </a:p>
            </p:txBody>
          </p:sp>
        </mc:Choice>
        <mc:Fallback xmlns="">
          <p:sp>
            <p:nvSpPr>
              <p:cNvPr id="58" name="Rectangle 57"/>
              <p:cNvSpPr>
                <a:spLocks noRot="1" noChangeAspect="1" noMove="1" noResize="1" noEditPoints="1" noAdjustHandles="1" noChangeArrowheads="1" noChangeShapeType="1" noTextEdit="1"/>
              </p:cNvSpPr>
              <p:nvPr/>
            </p:nvSpPr>
            <p:spPr>
              <a:xfrm>
                <a:off x="6604129" y="5500327"/>
                <a:ext cx="5347939" cy="703782"/>
              </a:xfrm>
              <a:prstGeom prst="rect">
                <a:avLst/>
              </a:prstGeom>
              <a:blipFill rotWithShape="0">
                <a:blip r:embed="rId15"/>
                <a:stretch>
                  <a:fillRect l="-2278" r="-1367" b="-9483"/>
                </a:stretch>
              </a:blipFill>
            </p:spPr>
            <p:txBody>
              <a:bodyPr/>
              <a:lstStyle/>
              <a:p>
                <a:r>
                  <a:rPr lang="en-US">
                    <a:noFill/>
                  </a:rPr>
                  <a:t> </a:t>
                </a:r>
              </a:p>
            </p:txBody>
          </p:sp>
        </mc:Fallback>
      </mc:AlternateContent>
      <p:cxnSp>
        <p:nvCxnSpPr>
          <p:cNvPr id="6" name="Straight Connector 5"/>
          <p:cNvCxnSpPr/>
          <p:nvPr/>
        </p:nvCxnSpPr>
        <p:spPr>
          <a:xfrm>
            <a:off x="6282948" y="2182642"/>
            <a:ext cx="0" cy="435792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7367" y="1175426"/>
            <a:ext cx="962123" cy="523220"/>
          </a:xfrm>
          <a:prstGeom prst="rect">
            <a:avLst/>
          </a:prstGeom>
          <a:noFill/>
        </p:spPr>
        <p:txBody>
          <a:bodyPr wrap="none" rtlCol="0">
            <a:spAutoFit/>
          </a:bodyPr>
          <a:lstStyle/>
          <a:p>
            <a:r>
              <a:rPr lang="en-US" sz="2800" b="1" u="sng">
                <a:latin typeface="Times New Roman" panose="02020603050405020304" pitchFamily="18" charset="0"/>
                <a:cs typeface="Times New Roman" panose="02020603050405020304" pitchFamily="18" charset="0"/>
              </a:rPr>
              <a:t>Giải:</a:t>
            </a:r>
          </a:p>
        </p:txBody>
      </p:sp>
      <p:sp>
        <p:nvSpPr>
          <p:cNvPr id="18" name="TextBox 17"/>
          <p:cNvSpPr txBox="1"/>
          <p:nvPr/>
        </p:nvSpPr>
        <p:spPr>
          <a:xfrm>
            <a:off x="2655837" y="-1398"/>
            <a:ext cx="8088304"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 Bài 9: BÀI TẬP CUỐI CHƯƠNG II (Tiết 2)</a:t>
            </a:r>
          </a:p>
        </p:txBody>
      </p:sp>
      <p:sp>
        <p:nvSpPr>
          <p:cNvPr id="2" name="TextBox 1"/>
          <p:cNvSpPr txBox="1"/>
          <p:nvPr/>
        </p:nvSpPr>
        <p:spPr>
          <a:xfrm>
            <a:off x="8398952" y="3401024"/>
            <a:ext cx="175829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Thay số:</a:t>
            </a:r>
          </a:p>
        </p:txBody>
      </p:sp>
      <p:sp>
        <p:nvSpPr>
          <p:cNvPr id="3" name="TextBox 2"/>
          <p:cNvSpPr txBox="1"/>
          <p:nvPr/>
        </p:nvSpPr>
        <p:spPr>
          <a:xfrm>
            <a:off x="6431726" y="4681592"/>
            <a:ext cx="129772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Suy ra</a:t>
            </a:r>
          </a:p>
        </p:txBody>
      </p:sp>
    </p:spTree>
    <p:extLst>
      <p:ext uri="{BB962C8B-B14F-4D97-AF65-F5344CB8AC3E}">
        <p14:creationId xmlns:p14="http://schemas.microsoft.com/office/powerpoint/2010/main" val="42184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par>
                                <p:cTn id="28" presetID="22" presetClass="entr" presetSubtype="4"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down)">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down)">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00"/>
                                        <p:tgtEl>
                                          <p:spTgt spid="2"/>
                                        </p:tgtEl>
                                      </p:cBhvr>
                                    </p:animEffect>
                                  </p:childTnLst>
                                </p:cTn>
                              </p:par>
                              <p:par>
                                <p:cTn id="46" presetID="22" presetClass="entr" presetSubtype="4"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down)">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par>
                                <p:cTn id="54" presetID="10" presetClass="entr" presetSubtype="0"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1" grpId="0"/>
      <p:bldP spid="44" grpId="0"/>
      <p:bldP spid="49" grpId="0"/>
      <p:bldP spid="58"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2" name="TextBox 1"/>
          <p:cNvSpPr txBox="1"/>
          <p:nvPr/>
        </p:nvSpPr>
        <p:spPr>
          <a:xfrm>
            <a:off x="865124" y="3460642"/>
            <a:ext cx="10461518" cy="2219838"/>
          </a:xfrm>
          <a:prstGeom prst="rect">
            <a:avLst/>
          </a:prstGeom>
          <a:solidFill>
            <a:srgbClr val="7030A0"/>
          </a:solidFill>
        </p:spPr>
        <p:txBody>
          <a:bodyPr wrap="none" rtlCol="0">
            <a:spAutoFit/>
          </a:bodyPr>
          <a:lstStyle/>
          <a:p>
            <a:pPr>
              <a:lnSpc>
                <a:spcPct val="150000"/>
              </a:lnSpc>
            </a:pPr>
            <a:r>
              <a:rPr lang="en-US" sz="3200" b="1" u="sng" dirty="0" err="1">
                <a:solidFill>
                  <a:schemeClr val="bg1"/>
                </a:solidFill>
                <a:latin typeface="Times New Roman" panose="02020603050405020304" pitchFamily="18" charset="0"/>
                <a:cs typeface="Times New Roman" panose="02020603050405020304" pitchFamily="18" charset="0"/>
              </a:rPr>
              <a:t>Dạng</a:t>
            </a:r>
            <a:r>
              <a:rPr lang="en-US" sz="3200" b="1" u="sng" dirty="0">
                <a:solidFill>
                  <a:schemeClr val="bg1"/>
                </a:solidFill>
                <a:latin typeface="Times New Roman" panose="02020603050405020304" pitchFamily="18" charset="0"/>
                <a:cs typeface="Times New Roman" panose="02020603050405020304" pitchFamily="18" charset="0"/>
              </a:rPr>
              <a:t> 1: </a:t>
            </a:r>
            <a:r>
              <a:rPr lang="en-US" sz="3200" b="1" u="sng" dirty="0" err="1">
                <a:solidFill>
                  <a:schemeClr val="bg1"/>
                </a:solidFill>
                <a:latin typeface="Times New Roman" panose="02020603050405020304" pitchFamily="18" charset="0"/>
                <a:cs typeface="Times New Roman" panose="02020603050405020304" pitchFamily="18" charset="0"/>
              </a:rPr>
              <a:t>Sử</a:t>
            </a:r>
            <a:r>
              <a:rPr lang="en-US" sz="3200" b="1" u="sng" dirty="0">
                <a:solidFill>
                  <a:schemeClr val="bg1"/>
                </a:solidFill>
                <a:latin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cs typeface="Times New Roman" panose="02020603050405020304" pitchFamily="18" charset="0"/>
              </a:rPr>
              <a:t>dụng</a:t>
            </a:r>
            <a:r>
              <a:rPr lang="en-US" sz="3200" b="1" u="sng" dirty="0">
                <a:solidFill>
                  <a:schemeClr val="bg1"/>
                </a:solidFill>
                <a:latin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cs typeface="Times New Roman" panose="02020603050405020304" pitchFamily="18" charset="0"/>
              </a:rPr>
              <a:t>tính</a:t>
            </a:r>
            <a:r>
              <a:rPr lang="en-US" sz="3200" b="1" u="sng" dirty="0">
                <a:solidFill>
                  <a:schemeClr val="bg1"/>
                </a:solidFill>
                <a:latin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cs typeface="Times New Roman" panose="02020603050405020304" pitchFamily="18" charset="0"/>
              </a:rPr>
              <a:t>chất</a:t>
            </a:r>
            <a:r>
              <a:rPr lang="en-US" sz="3200" b="1" u="sng" dirty="0">
                <a:solidFill>
                  <a:schemeClr val="bg1"/>
                </a:solidFill>
                <a:latin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cs typeface="Times New Roman" panose="02020603050405020304" pitchFamily="18" charset="0"/>
              </a:rPr>
              <a:t>của</a:t>
            </a:r>
            <a:r>
              <a:rPr lang="en-US" sz="3200" b="1" u="sng" dirty="0">
                <a:solidFill>
                  <a:schemeClr val="bg1"/>
                </a:solidFill>
                <a:latin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cs typeface="Times New Roman" panose="02020603050405020304" pitchFamily="18" charset="0"/>
              </a:rPr>
              <a:t>đại</a:t>
            </a:r>
            <a:r>
              <a:rPr lang="en-US" sz="3200" b="1" u="sng" dirty="0">
                <a:solidFill>
                  <a:schemeClr val="bg1"/>
                </a:solidFill>
                <a:latin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cs typeface="Times New Roman" panose="02020603050405020304" pitchFamily="18" charset="0"/>
              </a:rPr>
              <a:t>lượng</a:t>
            </a:r>
            <a:r>
              <a:rPr lang="en-US" sz="3200" b="1" u="sng" dirty="0">
                <a:solidFill>
                  <a:schemeClr val="bg1"/>
                </a:solidFill>
                <a:latin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cs typeface="Times New Roman" panose="02020603050405020304" pitchFamily="18" charset="0"/>
              </a:rPr>
              <a:t>tỉ</a:t>
            </a:r>
            <a:r>
              <a:rPr lang="en-US" sz="3200" b="1" u="sng" dirty="0">
                <a:solidFill>
                  <a:schemeClr val="bg1"/>
                </a:solidFill>
                <a:latin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cs typeface="Times New Roman" panose="02020603050405020304" pitchFamily="18" charset="0"/>
              </a:rPr>
              <a:t>lệ</a:t>
            </a:r>
            <a:r>
              <a:rPr lang="en-US" sz="3200" b="1" u="sng" dirty="0">
                <a:solidFill>
                  <a:schemeClr val="bg1"/>
                </a:solidFill>
                <a:latin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cs typeface="Times New Roman" panose="02020603050405020304" pitchFamily="18" charset="0"/>
              </a:rPr>
              <a:t>thuận</a:t>
            </a:r>
            <a:r>
              <a:rPr lang="en-US" sz="3200" b="1" u="sng" dirty="0">
                <a:solidFill>
                  <a:schemeClr val="bg1"/>
                </a:solidFill>
                <a:latin typeface="Times New Roman" panose="02020603050405020304" pitchFamily="18" charset="0"/>
                <a:cs typeface="Times New Roman" panose="02020603050405020304" pitchFamily="18" charset="0"/>
              </a:rPr>
              <a:t>/</a:t>
            </a:r>
            <a:r>
              <a:rPr lang="en-US" sz="3200" b="1" u="sng" dirty="0" err="1">
                <a:solidFill>
                  <a:schemeClr val="bg1"/>
                </a:solidFill>
                <a:latin typeface="Times New Roman" panose="02020603050405020304" pitchFamily="18" charset="0"/>
                <a:cs typeface="Times New Roman" panose="02020603050405020304" pitchFamily="18" charset="0"/>
              </a:rPr>
              <a:t>nghịch</a:t>
            </a:r>
            <a:endParaRPr lang="en-US" sz="3200" b="1" u="sng" dirty="0">
              <a:solidFill>
                <a:schemeClr val="bg1"/>
              </a:solidFill>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sz="3200" dirty="0" err="1">
                <a:solidFill>
                  <a:schemeClr val="bg1"/>
                </a:solidFill>
                <a:latin typeface="Times New Roman" panose="02020603050405020304" pitchFamily="18" charset="0"/>
                <a:cs typeface="Times New Roman" panose="02020603050405020304" pitchFamily="18" charset="0"/>
              </a:rPr>
              <a:t>Bước</a:t>
            </a:r>
            <a:r>
              <a:rPr lang="en-US" sz="3200" dirty="0">
                <a:solidFill>
                  <a:schemeClr val="bg1"/>
                </a:solidFill>
                <a:latin typeface="Times New Roman" panose="02020603050405020304" pitchFamily="18" charset="0"/>
                <a:cs typeface="Times New Roman" panose="02020603050405020304" pitchFamily="18" charset="0"/>
              </a:rPr>
              <a:t> 1:  </a:t>
            </a:r>
            <a:r>
              <a:rPr lang="vi-VN" sz="3200" dirty="0">
                <a:solidFill>
                  <a:schemeClr val="bg1"/>
                </a:solidFill>
                <a:latin typeface="Times New Roman" panose="02020603050405020304" pitchFamily="18" charset="0"/>
                <a:cs typeface="Times New Roman" panose="02020603050405020304" pitchFamily="18" charset="0"/>
              </a:rPr>
              <a:t>Xác định 2 đại lượng và mối quan hệ giữa chúng</a:t>
            </a:r>
            <a:r>
              <a:rPr lang="en-US" sz="3200" dirty="0">
                <a:solidFill>
                  <a:schemeClr val="bg1"/>
                </a:solidFill>
                <a:latin typeface="Times New Roman" panose="02020603050405020304" pitchFamily="18" charset="0"/>
                <a:cs typeface="Times New Roman" panose="02020603050405020304" pitchFamily="18" charset="0"/>
              </a:rPr>
              <a:t>.</a:t>
            </a:r>
          </a:p>
          <a:p>
            <a:pPr marL="457200" indent="-457200">
              <a:lnSpc>
                <a:spcPct val="150000"/>
              </a:lnSpc>
              <a:buFont typeface="Arial" panose="020B0604020202020204" pitchFamily="34" charset="0"/>
              <a:buChar char="•"/>
            </a:pPr>
            <a:r>
              <a:rPr lang="en-US" sz="3200" dirty="0" err="1">
                <a:solidFill>
                  <a:schemeClr val="bg1"/>
                </a:solidFill>
                <a:latin typeface="Times New Roman" panose="02020603050405020304" pitchFamily="18" charset="0"/>
                <a:cs typeface="Times New Roman" panose="02020603050405020304" pitchFamily="18" charset="0"/>
              </a:rPr>
              <a:t>Bước</a:t>
            </a:r>
            <a:r>
              <a:rPr lang="en-US" sz="3200" dirty="0">
                <a:solidFill>
                  <a:schemeClr val="bg1"/>
                </a:solidFill>
                <a:latin typeface="Times New Roman" panose="02020603050405020304" pitchFamily="18" charset="0"/>
                <a:cs typeface="Times New Roman" panose="02020603050405020304" pitchFamily="18" charset="0"/>
              </a:rPr>
              <a:t> 2: </a:t>
            </a:r>
            <a:r>
              <a:rPr lang="en-US" sz="3200" dirty="0" err="1">
                <a:solidFill>
                  <a:schemeClr val="bg1"/>
                </a:solidFill>
                <a:latin typeface="Times New Roman" panose="02020603050405020304" pitchFamily="18" charset="0"/>
                <a:cs typeface="Times New Roman" panose="02020603050405020304" pitchFamily="18" charset="0"/>
              </a:rPr>
              <a:t>Áp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dụng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tỉ</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lệ</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thức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tìm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giá</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trị</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chưa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biết</a:t>
            </a:r>
            <a:r>
              <a:rPr lang="en-US" sz="3200" dirty="0">
                <a:solidFill>
                  <a:schemeClr val="bg1"/>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1794514" y="1268472"/>
            <a:ext cx="2808604" cy="2192170"/>
          </a:xfrm>
          <a:prstGeom prst="rect">
            <a:avLst/>
          </a:prstGeom>
        </p:spPr>
      </p:pic>
      <p:sp>
        <p:nvSpPr>
          <p:cNvPr id="10" name="TextBox 9"/>
          <p:cNvSpPr txBox="1"/>
          <p:nvPr/>
        </p:nvSpPr>
        <p:spPr>
          <a:xfrm>
            <a:off x="5124857" y="1965324"/>
            <a:ext cx="2709396" cy="769441"/>
          </a:xfrm>
          <a:prstGeom prst="rect">
            <a:avLst/>
          </a:prstGeom>
          <a:noFill/>
        </p:spPr>
        <p:txBody>
          <a:bodyPr wrap="none" rtlCol="0">
            <a:spAutoFit/>
          </a:bodyPr>
          <a:lstStyle/>
          <a:p>
            <a:r>
              <a:rPr lang="en-US" sz="4400" b="1" dirty="0">
                <a:latin typeface="Times New Roman" panose="02020603050405020304" pitchFamily="18" charset="0"/>
                <a:cs typeface="Times New Roman" panose="02020603050405020304" pitchFamily="18" charset="0"/>
              </a:rPr>
              <a:t>GHI NHỚ</a:t>
            </a:r>
          </a:p>
        </p:txBody>
      </p:sp>
      <p:sp>
        <p:nvSpPr>
          <p:cNvPr id="5" name="TextBox 4"/>
          <p:cNvSpPr txBox="1"/>
          <p:nvPr/>
        </p:nvSpPr>
        <p:spPr>
          <a:xfrm>
            <a:off x="2655837" y="332430"/>
            <a:ext cx="8088304"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 Bài 9: BÀI TẬP CUỐI CHƯƠNG II (Tiết 2)</a:t>
            </a:r>
          </a:p>
        </p:txBody>
      </p:sp>
    </p:spTree>
    <p:extLst>
      <p:ext uri="{BB962C8B-B14F-4D97-AF65-F5344CB8AC3E}">
        <p14:creationId xmlns:p14="http://schemas.microsoft.com/office/powerpoint/2010/main" val="8124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flipH="1">
            <a:off x="-152400" y="0"/>
            <a:ext cx="12020550" cy="6774024"/>
          </a:xfrm>
          <a:prstGeom prst="rect">
            <a:avLst/>
          </a:prstGeom>
        </p:spPr>
      </p:pic>
      <p:sp>
        <p:nvSpPr>
          <p:cNvPr id="3" name="TextBox 2"/>
          <p:cNvSpPr txBox="1"/>
          <p:nvPr/>
        </p:nvSpPr>
        <p:spPr>
          <a:xfrm>
            <a:off x="1082666" y="1758773"/>
            <a:ext cx="9166234" cy="3046988"/>
          </a:xfrm>
          <a:prstGeom prst="rect">
            <a:avLst/>
          </a:prstGeom>
          <a:noFill/>
        </p:spPr>
        <p:txBody>
          <a:bodyPr wrap="square" rtlCol="0">
            <a:spAutoFit/>
          </a:bodyPr>
          <a:lstStyle/>
          <a:p>
            <a:pPr algn="ctr"/>
            <a:r>
              <a:rPr lang="en-US" sz="48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Tiết ….</a:t>
            </a:r>
          </a:p>
          <a:p>
            <a:pPr algn="ctr"/>
            <a:r>
              <a:rPr lang="en-US" sz="48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 9: BÀI TẬP CUỐI CHƯƠNG II</a:t>
            </a:r>
          </a:p>
          <a:p>
            <a:pPr algn="ctr"/>
            <a:r>
              <a:rPr lang="en-US" sz="48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 (tiết 2)</a:t>
            </a:r>
          </a:p>
        </p:txBody>
      </p:sp>
    </p:spTree>
    <p:extLst>
      <p:ext uri="{BB962C8B-B14F-4D97-AF65-F5344CB8AC3E}">
        <p14:creationId xmlns:p14="http://schemas.microsoft.com/office/powerpoint/2010/main" val="46523903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5" name="Rectangle 4"/>
          <p:cNvSpPr/>
          <p:nvPr/>
        </p:nvSpPr>
        <p:spPr>
          <a:xfrm>
            <a:off x="211619" y="526851"/>
            <a:ext cx="2625790" cy="523220"/>
          </a:xfrm>
          <a:prstGeom prst="rect">
            <a:avLst/>
          </a:prstGeom>
        </p:spPr>
        <p:txBody>
          <a:bodyPr wrap="square">
            <a:spAutoFit/>
          </a:bodyPr>
          <a:lstStyle/>
          <a:p>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11 SGK/70</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774576716"/>
                  </p:ext>
                </p:extLst>
              </p:nvPr>
            </p:nvGraphicFramePr>
            <p:xfrm>
              <a:off x="2874730" y="4519903"/>
              <a:ext cx="5716575" cy="1245872"/>
            </p:xfrm>
            <a:graphic>
              <a:graphicData uri="http://schemas.openxmlformats.org/drawingml/2006/table">
                <a:tbl>
                  <a:tblPr firstRow="1" firstCol="1" bandRow="1">
                    <a:tableStyleId>{5940675A-B579-460E-94D1-54222C63F5DA}</a:tableStyleId>
                  </a:tblPr>
                  <a:tblGrid>
                    <a:gridCol w="1905068">
                      <a:extLst>
                        <a:ext uri="{9D8B030D-6E8A-4147-A177-3AD203B41FA5}">
                          <a16:colId xmlns:a16="http://schemas.microsoft.com/office/drawing/2014/main" val="890570182"/>
                        </a:ext>
                      </a:extLst>
                    </a:gridCol>
                    <a:gridCol w="1905068">
                      <a:extLst>
                        <a:ext uri="{9D8B030D-6E8A-4147-A177-3AD203B41FA5}">
                          <a16:colId xmlns:a16="http://schemas.microsoft.com/office/drawing/2014/main" val="2367565472"/>
                        </a:ext>
                      </a:extLst>
                    </a:gridCol>
                    <a:gridCol w="1906439">
                      <a:extLst>
                        <a:ext uri="{9D8B030D-6E8A-4147-A177-3AD203B41FA5}">
                          <a16:colId xmlns:a16="http://schemas.microsoft.com/office/drawing/2014/main" val="3452793140"/>
                        </a:ext>
                      </a:extLst>
                    </a:gridCol>
                  </a:tblGrid>
                  <a:tr h="622936">
                    <a:tc>
                      <a:txBody>
                        <a:bodyPr/>
                        <a:lstStyle/>
                        <a:p>
                          <a:pPr marL="0" marR="0">
                            <a:spcBef>
                              <a:spcPts val="0"/>
                            </a:spcBef>
                            <a:spcAft>
                              <a:spcPts val="0"/>
                            </a:spcAft>
                          </a:pPr>
                          <a14:m>
                            <m:oMath xmlns:m="http://schemas.openxmlformats.org/officeDocument/2006/math">
                              <m:r>
                                <a:rPr lang="fr-FR" sz="2800" i="1" smtClean="0">
                                  <a:effectLst/>
                                  <a:latin typeface="Cambria Math" panose="02040503050406030204" pitchFamily="18" charset="0"/>
                                </a:rPr>
                                <m:t>𝑡</m:t>
                              </m:r>
                            </m:oMath>
                          </a14:m>
                          <a:r>
                            <a:rPr lang="fr-FR" sz="2800">
                              <a:effectLst/>
                              <a:latin typeface="Times New Roman" panose="02020603050405020304" pitchFamily="18" charset="0"/>
                              <a:cs typeface="Times New Roman" panose="02020603050405020304" pitchFamily="18" charset="0"/>
                            </a:rPr>
                            <a:t> (phút)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1208057"/>
                      </a:ext>
                    </a:extLst>
                  </a:tr>
                  <a:tr h="622936">
                    <a:tc>
                      <a:txBody>
                        <a:bodyPr/>
                        <a:lstStyle/>
                        <a:p>
                          <a:pPr marL="0" marR="0">
                            <a:spcBef>
                              <a:spcPts val="0"/>
                            </a:spcBef>
                            <a:spcAft>
                              <a:spcPts val="0"/>
                            </a:spcAft>
                          </a:pPr>
                          <a14:m>
                            <m:oMath xmlns:m="http://schemas.openxmlformats.org/officeDocument/2006/math">
                              <m:r>
                                <a:rPr lang="fr-FR" sz="2800" i="1" smtClean="0">
                                  <a:effectLst/>
                                  <a:latin typeface="Cambria Math" panose="02040503050406030204" pitchFamily="18" charset="0"/>
                                </a:rPr>
                                <m:t>𝑠</m:t>
                              </m:r>
                            </m:oMath>
                          </a14:m>
                          <a:r>
                            <a:rPr lang="fr-FR" sz="2800" baseline="0">
                              <a:effectLst/>
                              <a:latin typeface="Times New Roman" panose="02020603050405020304" pitchFamily="18" charset="0"/>
                              <a:cs typeface="Times New Roman" panose="02020603050405020304" pitchFamily="18" charset="0"/>
                            </a:rPr>
                            <a:t> </a:t>
                          </a:r>
                          <a:r>
                            <a:rPr lang="fr-FR" sz="2800">
                              <a:effectLst/>
                              <a:latin typeface="Times New Roman" panose="02020603050405020304" pitchFamily="18" charset="0"/>
                              <a:cs typeface="Times New Roman" panose="02020603050405020304" pitchFamily="18" charset="0"/>
                            </a:rPr>
                            <a:t>(km)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018644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774576716"/>
                  </p:ext>
                </p:extLst>
              </p:nvPr>
            </p:nvGraphicFramePr>
            <p:xfrm>
              <a:off x="2874730" y="4519903"/>
              <a:ext cx="5716575" cy="1245872"/>
            </p:xfrm>
            <a:graphic>
              <a:graphicData uri="http://schemas.openxmlformats.org/drawingml/2006/table">
                <a:tbl>
                  <a:tblPr firstRow="1" firstCol="1" bandRow="1">
                    <a:tableStyleId>{5940675A-B579-460E-94D1-54222C63F5DA}</a:tableStyleId>
                  </a:tblPr>
                  <a:tblGrid>
                    <a:gridCol w="1905068">
                      <a:extLst>
                        <a:ext uri="{9D8B030D-6E8A-4147-A177-3AD203B41FA5}">
                          <a16:colId xmlns:a16="http://schemas.microsoft.com/office/drawing/2014/main" val="890570182"/>
                        </a:ext>
                      </a:extLst>
                    </a:gridCol>
                    <a:gridCol w="1905068">
                      <a:extLst>
                        <a:ext uri="{9D8B030D-6E8A-4147-A177-3AD203B41FA5}">
                          <a16:colId xmlns:a16="http://schemas.microsoft.com/office/drawing/2014/main" val="2367565472"/>
                        </a:ext>
                      </a:extLst>
                    </a:gridCol>
                    <a:gridCol w="1906439">
                      <a:extLst>
                        <a:ext uri="{9D8B030D-6E8A-4147-A177-3AD203B41FA5}">
                          <a16:colId xmlns:a16="http://schemas.microsoft.com/office/drawing/2014/main" val="3452793140"/>
                        </a:ext>
                      </a:extLst>
                    </a:gridCol>
                  </a:tblGrid>
                  <a:tr h="622936">
                    <a:tc>
                      <a:txBody>
                        <a:bodyPr/>
                        <a:lstStyle/>
                        <a:p>
                          <a:endParaRPr lang="en-US"/>
                        </a:p>
                      </a:txBody>
                      <a:tcPr marL="68580" marR="68580" marT="0" marB="0">
                        <a:blipFill>
                          <a:blip r:embed="rId4"/>
                          <a:stretch>
                            <a:fillRect l="-319" t="-17476" r="-200639" b="-101942"/>
                          </a:stretch>
                        </a:blipFill>
                      </a:tcPr>
                    </a:tc>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1208057"/>
                      </a:ext>
                    </a:extLst>
                  </a:tr>
                  <a:tr h="622936">
                    <a:tc>
                      <a:txBody>
                        <a:bodyPr/>
                        <a:lstStyle/>
                        <a:p>
                          <a:endParaRPr lang="en-US"/>
                        </a:p>
                      </a:txBody>
                      <a:tcPr marL="68580" marR="68580" marT="0" marB="0">
                        <a:blipFill>
                          <a:blip r:embed="rId4"/>
                          <a:stretch>
                            <a:fillRect l="-319" t="-118627" r="-200639" b="-2941"/>
                          </a:stretch>
                        </a:blipFill>
                      </a:tcPr>
                    </a:tc>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01864406"/>
                      </a:ext>
                    </a:extLst>
                  </a:tr>
                </a:tbl>
              </a:graphicData>
            </a:graphic>
          </p:graphicFrame>
        </mc:Fallback>
      </mc:AlternateContent>
      <p:graphicFrame>
        <p:nvGraphicFramePr>
          <p:cNvPr id="13" name="Object 12"/>
          <p:cNvGraphicFramePr>
            <a:graphicFrameLocks noChangeAspect="1"/>
          </p:cNvGraphicFramePr>
          <p:nvPr>
            <p:extLst>
              <p:ext uri="{D42A27DB-BD31-4B8C-83A1-F6EECF244321}">
                <p14:modId xmlns:p14="http://schemas.microsoft.com/office/powerpoint/2010/main" val="2658666486"/>
              </p:ext>
            </p:extLst>
          </p:nvPr>
        </p:nvGraphicFramePr>
        <p:xfrm>
          <a:off x="5226730" y="4528133"/>
          <a:ext cx="1137127" cy="566675"/>
        </p:xfrm>
        <a:graphic>
          <a:graphicData uri="http://schemas.openxmlformats.org/presentationml/2006/ole">
            <mc:AlternateContent xmlns:mc="http://schemas.openxmlformats.org/markup-compatibility/2006">
              <mc:Choice xmlns:v="urn:schemas-microsoft-com:vml" Requires="v">
                <p:oleObj name="Equation" r:id="rId5" imgW="477697" imgH="238199" progId="Equation.DSMT4">
                  <p:embed/>
                </p:oleObj>
              </mc:Choice>
              <mc:Fallback>
                <p:oleObj name="Equation" r:id="rId5" imgW="477697" imgH="238199" progId="Equation.DSMT4">
                  <p:embed/>
                  <p:pic>
                    <p:nvPicPr>
                      <p:cNvPr id="0" name=""/>
                      <p:cNvPicPr/>
                      <p:nvPr/>
                    </p:nvPicPr>
                    <p:blipFill>
                      <a:blip r:embed="rId6"/>
                      <a:stretch>
                        <a:fillRect/>
                      </a:stretch>
                    </p:blipFill>
                    <p:spPr>
                      <a:xfrm>
                        <a:off x="5226730" y="4528133"/>
                        <a:ext cx="1137127" cy="566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59848527"/>
              </p:ext>
            </p:extLst>
          </p:nvPr>
        </p:nvGraphicFramePr>
        <p:xfrm>
          <a:off x="5175378" y="5146580"/>
          <a:ext cx="1363797" cy="566675"/>
        </p:xfrm>
        <a:graphic>
          <a:graphicData uri="http://schemas.openxmlformats.org/presentationml/2006/ole">
            <mc:AlternateContent xmlns:mc="http://schemas.openxmlformats.org/markup-compatibility/2006">
              <mc:Choice xmlns:v="urn:schemas-microsoft-com:vml" Requires="v">
                <p:oleObj name="Equation" r:id="rId7" imgW="573380" imgH="238199" progId="Equation.DSMT4">
                  <p:embed/>
                </p:oleObj>
              </mc:Choice>
              <mc:Fallback>
                <p:oleObj name="Equation" r:id="rId7" imgW="573380" imgH="238199" progId="Equation.DSMT4">
                  <p:embed/>
                  <p:pic>
                    <p:nvPicPr>
                      <p:cNvPr id="0" name=""/>
                      <p:cNvPicPr/>
                      <p:nvPr/>
                    </p:nvPicPr>
                    <p:blipFill>
                      <a:blip r:embed="rId8"/>
                      <a:stretch>
                        <a:fillRect/>
                      </a:stretch>
                    </p:blipFill>
                    <p:spPr>
                      <a:xfrm>
                        <a:off x="5175378" y="5146580"/>
                        <a:ext cx="1363797" cy="56667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51434850"/>
              </p:ext>
            </p:extLst>
          </p:nvPr>
        </p:nvGraphicFramePr>
        <p:xfrm>
          <a:off x="6963819" y="4529568"/>
          <a:ext cx="1207304" cy="557218"/>
        </p:xfrm>
        <a:graphic>
          <a:graphicData uri="http://schemas.openxmlformats.org/presentationml/2006/ole">
            <mc:AlternateContent xmlns:mc="http://schemas.openxmlformats.org/markup-compatibility/2006">
              <mc:Choice xmlns:v="urn:schemas-microsoft-com:vml" Requires="v">
                <p:oleObj name="Equation" r:id="rId9" imgW="515970" imgH="238199" progId="Equation.DSMT4">
                  <p:embed/>
                </p:oleObj>
              </mc:Choice>
              <mc:Fallback>
                <p:oleObj name="Equation" r:id="rId9" imgW="515970" imgH="238199" progId="Equation.DSMT4">
                  <p:embed/>
                  <p:pic>
                    <p:nvPicPr>
                      <p:cNvPr id="0" name=""/>
                      <p:cNvPicPr/>
                      <p:nvPr/>
                    </p:nvPicPr>
                    <p:blipFill>
                      <a:blip r:embed="rId10"/>
                      <a:stretch>
                        <a:fillRect/>
                      </a:stretch>
                    </p:blipFill>
                    <p:spPr>
                      <a:xfrm>
                        <a:off x="6963819" y="4529568"/>
                        <a:ext cx="1207304" cy="55721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226883078"/>
              </p:ext>
            </p:extLst>
          </p:nvPr>
        </p:nvGraphicFramePr>
        <p:xfrm>
          <a:off x="6938146" y="5068598"/>
          <a:ext cx="1254188" cy="679164"/>
        </p:xfrm>
        <a:graphic>
          <a:graphicData uri="http://schemas.openxmlformats.org/presentationml/2006/ole">
            <mc:AlternateContent xmlns:mc="http://schemas.openxmlformats.org/markup-compatibility/2006">
              <mc:Choice xmlns:v="urn:schemas-microsoft-com:vml" Requires="v">
                <p:oleObj name="Equation" r:id="rId11" imgW="439423" imgH="238199" progId="Equation.DSMT4">
                  <p:embed/>
                </p:oleObj>
              </mc:Choice>
              <mc:Fallback>
                <p:oleObj name="Equation" r:id="rId11" imgW="439423" imgH="238199" progId="Equation.DSMT4">
                  <p:embed/>
                  <p:pic>
                    <p:nvPicPr>
                      <p:cNvPr id="0" name=""/>
                      <p:cNvPicPr/>
                      <p:nvPr/>
                    </p:nvPicPr>
                    <p:blipFill>
                      <a:blip r:embed="rId12"/>
                      <a:stretch>
                        <a:fillRect/>
                      </a:stretch>
                    </p:blipFill>
                    <p:spPr>
                      <a:xfrm>
                        <a:off x="6938146" y="5068598"/>
                        <a:ext cx="1254188" cy="67916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7" name="TextBox 36"/>
              <p:cNvSpPr txBox="1"/>
              <p:nvPr/>
            </p:nvSpPr>
            <p:spPr>
              <a:xfrm>
                <a:off x="2368446" y="1166520"/>
                <a:ext cx="9585964"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smtClean="0">
                        <a:latin typeface="Cambria Math" panose="02040503050406030204" pitchFamily="18" charset="0"/>
                        <a:cs typeface="Times New Roman" panose="02020603050405020304" pitchFamily="18" charset="0"/>
                      </a:rPr>
                      <m:t>15</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smtClean="0">
                        <a:latin typeface="Cambria Math" panose="02040503050406030204" pitchFamily="18" charset="0"/>
                        <a:cs typeface="Times New Roman" panose="02020603050405020304" pitchFamily="18" charset="0"/>
                      </a:rPr>
                      <m:t>2,5</m:t>
                    </m:r>
                    <m:r>
                      <a:rPr lang="en-US" sz="2800" i="1" smtClean="0">
                        <a:latin typeface="Cambria Math" panose="02040503050406030204" pitchFamily="18" charset="0"/>
                        <a:cs typeface="Times New Roman" panose="02020603050405020304" pitchFamily="18" charset="0"/>
                      </a:rPr>
                      <m:t>𝑘𝑚</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smtClean="0">
                        <a:latin typeface="Cambria Math" panose="02040503050406030204" pitchFamily="18" charset="0"/>
                        <a:cs typeface="Times New Roman" panose="02020603050405020304" pitchFamily="18" charset="0"/>
                      </a:rPr>
                      <m:t>1</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ki-lô-mét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a:t>
                </a:r>
              </a:p>
            </p:txBody>
          </p:sp>
        </mc:Choice>
        <mc:Fallback xmlns="">
          <p:sp>
            <p:nvSpPr>
              <p:cNvPr id="37" name="TextBox 36"/>
              <p:cNvSpPr txBox="1">
                <a:spLocks noRot="1" noChangeAspect="1" noMove="1" noResize="1" noEditPoints="1" noAdjustHandles="1" noChangeArrowheads="1" noChangeShapeType="1" noTextEdit="1"/>
              </p:cNvSpPr>
              <p:nvPr/>
            </p:nvSpPr>
            <p:spPr>
              <a:xfrm>
                <a:off x="2368446" y="1166520"/>
                <a:ext cx="9585964" cy="1384995"/>
              </a:xfrm>
              <a:prstGeom prst="rect">
                <a:avLst/>
              </a:prstGeom>
              <a:blipFill>
                <a:blip r:embed="rId13"/>
                <a:stretch>
                  <a:fillRect l="-1336" t="-4386" b="-10965"/>
                </a:stretch>
              </a:blipFill>
            </p:spPr>
            <p:txBody>
              <a:bodyPr/>
              <a:lstStyle/>
              <a:p>
                <a:r>
                  <a:rPr lang="en-US">
                    <a:noFill/>
                  </a:rPr>
                  <a:t> </a:t>
                </a:r>
              </a:p>
            </p:txBody>
          </p:sp>
        </mc:Fallback>
      </mc:AlternateContent>
      <p:sp>
        <p:nvSpPr>
          <p:cNvPr id="18" name="TextBox 17"/>
          <p:cNvSpPr txBox="1"/>
          <p:nvPr/>
        </p:nvSpPr>
        <p:spPr>
          <a:xfrm>
            <a:off x="335203" y="2489048"/>
            <a:ext cx="1773242" cy="523220"/>
          </a:xfrm>
          <a:prstGeom prst="rect">
            <a:avLst/>
          </a:prstGeom>
          <a:noFill/>
        </p:spPr>
        <p:txBody>
          <a:bodyPr wrap="none" rtlCol="0">
            <a:spAutoFit/>
          </a:bodyPr>
          <a:lstStyle/>
          <a:p>
            <a:r>
              <a:rPr lang="en-US" sz="2800" b="1" u="sng" dirty="0" err="1">
                <a:latin typeface="Times New Roman" panose="02020603050405020304" pitchFamily="18" charset="0"/>
                <a:cs typeface="Times New Roman" panose="02020603050405020304" pitchFamily="18" charset="0"/>
              </a:rPr>
              <a:t>Phân</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tích</a:t>
            </a:r>
            <a:r>
              <a:rPr lang="en-US" sz="2800" b="1" u="sng"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9" name="TextBox 18"/>
              <p:cNvSpPr txBox="1"/>
              <p:nvPr/>
            </p:nvSpPr>
            <p:spPr>
              <a:xfrm flipH="1">
                <a:off x="335203" y="3085429"/>
                <a:ext cx="11396368"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Đổi  </a:t>
                </a:r>
                <a14:m>
                  <m:oMath xmlns:m="http://schemas.openxmlformats.org/officeDocument/2006/math">
                    <m:r>
                      <a:rPr lang="en-US" sz="2800" i="1" smtClean="0">
                        <a:latin typeface="Cambria Math" panose="02040503050406030204" pitchFamily="18" charset="0"/>
                        <a:cs typeface="Times New Roman" panose="02020603050405020304" pitchFamily="18" charset="0"/>
                      </a:rPr>
                      <m:t>1</m:t>
                    </m:r>
                  </m:oMath>
                </a14:m>
                <a:r>
                  <a:rPr lang="vi-VN" sz="2800" dirty="0">
                    <a:latin typeface="Times New Roman" panose="02020603050405020304" pitchFamily="18" charset="0"/>
                    <a:cs typeface="Times New Roman" panose="02020603050405020304" pitchFamily="18" charset="0"/>
                  </a:rPr>
                  <a:t> giờ =  </a:t>
                </a:r>
                <a14:m>
                  <m:oMath xmlns:m="http://schemas.openxmlformats.org/officeDocument/2006/math">
                    <m:r>
                      <a:rPr lang="en-US" sz="2800" i="1" smtClean="0">
                        <a:latin typeface="Cambria Math" panose="02040503050406030204" pitchFamily="18" charset="0"/>
                        <a:cs typeface="Times New Roman" panose="02020603050405020304" pitchFamily="18" charset="0"/>
                      </a:rPr>
                      <m:t>60</m:t>
                    </m:r>
                  </m:oMath>
                </a14:m>
                <a:r>
                  <a:rPr lang="vi-VN" sz="2800" dirty="0">
                    <a:latin typeface="Times New Roman" panose="02020603050405020304" pitchFamily="18" charset="0"/>
                    <a:cs typeface="Times New Roman" panose="02020603050405020304" pitchFamily="18" charset="0"/>
                  </a:rPr>
                  <a:t> phút</a:t>
                </a:r>
              </a:p>
              <a:p>
                <a:r>
                  <a:rPr lang="vi-VN" sz="2800" dirty="0">
                    <a:latin typeface="Times New Roman" panose="02020603050405020304" pitchFamily="18" charset="0"/>
                    <a:cs typeface="Times New Roman" panose="02020603050405020304" pitchFamily="18" charset="0"/>
                  </a:rPr>
                  <a:t>Gọi  </a:t>
                </a:r>
                <a14:m>
                  <m:oMath xmlns:m="http://schemas.openxmlformats.org/officeDocument/2006/math">
                    <m:r>
                      <a:rPr lang="en-US" sz="2800" i="1" smtClean="0">
                        <a:latin typeface="Cambria Math" panose="02040503050406030204" pitchFamily="18" charset="0"/>
                        <a:cs typeface="Times New Roman" panose="02020603050405020304" pitchFamily="18" charset="0"/>
                      </a:rPr>
                      <m:t>𝑡</m:t>
                    </m:r>
                  </m:oMath>
                </a14:m>
                <a:r>
                  <a:rPr lang="vi-VN" sz="2800" dirty="0">
                    <a:latin typeface="Times New Roman" panose="02020603050405020304" pitchFamily="18" charset="0"/>
                    <a:cs typeface="Times New Roman" panose="02020603050405020304" pitchFamily="18" charset="0"/>
                  </a:rPr>
                  <a:t> (phút) và  </a:t>
                </a:r>
                <a14:m>
                  <m:oMath xmlns:m="http://schemas.openxmlformats.org/officeDocument/2006/math">
                    <m:r>
                      <a:rPr lang="en-US" sz="2800" i="1" smtClean="0">
                        <a:latin typeface="Cambria Math" panose="02040503050406030204" pitchFamily="18" charset="0"/>
                        <a:cs typeface="Times New Roman" panose="02020603050405020304" pitchFamily="18" charset="0"/>
                      </a:rPr>
                      <m:t>𝑠</m:t>
                    </m:r>
                  </m:oMath>
                </a14:m>
                <a:r>
                  <a:rPr lang="vi-VN" sz="2800" dirty="0">
                    <a:latin typeface="Times New Roman" panose="02020603050405020304" pitchFamily="18" charset="0"/>
                    <a:cs typeface="Times New Roman" panose="02020603050405020304" pitchFamily="18" charset="0"/>
                  </a:rPr>
                  <a:t> (km) là thời gian và quãng đường chị Lan chạy được.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Ta có bảng sau:</a:t>
                </a:r>
              </a:p>
            </p:txBody>
          </p:sp>
        </mc:Choice>
        <mc:Fallback xmlns="">
          <p:sp>
            <p:nvSpPr>
              <p:cNvPr id="19" name="TextBox 18"/>
              <p:cNvSpPr txBox="1">
                <a:spLocks noRot="1" noChangeAspect="1" noMove="1" noResize="1" noEditPoints="1" noAdjustHandles="1" noChangeArrowheads="1" noChangeShapeType="1" noTextEdit="1"/>
              </p:cNvSpPr>
              <p:nvPr/>
            </p:nvSpPr>
            <p:spPr>
              <a:xfrm flipH="1">
                <a:off x="335203" y="3085429"/>
                <a:ext cx="11396368" cy="1384995"/>
              </a:xfrm>
              <a:prstGeom prst="rect">
                <a:avLst/>
              </a:prstGeom>
              <a:blipFill>
                <a:blip r:embed="rId14"/>
                <a:stretch>
                  <a:fillRect l="-1124" t="-4405" b="-11454"/>
                </a:stretch>
              </a:blipFill>
            </p:spPr>
            <p:txBody>
              <a:bodyPr/>
              <a:lstStyle/>
              <a:p>
                <a:r>
                  <a:rPr lang="en-US">
                    <a:noFill/>
                  </a:rPr>
                  <a:t> </a:t>
                </a:r>
              </a:p>
            </p:txBody>
          </p:sp>
        </mc:Fallback>
      </mc:AlternateContent>
      <p:sp>
        <p:nvSpPr>
          <p:cNvPr id="2" name="TextBox 1"/>
          <p:cNvSpPr txBox="1"/>
          <p:nvPr/>
        </p:nvSpPr>
        <p:spPr>
          <a:xfrm>
            <a:off x="335203" y="5979773"/>
            <a:ext cx="4910319"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p>
        </p:txBody>
      </p:sp>
      <p:graphicFrame>
        <p:nvGraphicFramePr>
          <p:cNvPr id="21" name="Object 20"/>
          <p:cNvGraphicFramePr>
            <a:graphicFrameLocks noChangeAspect="1"/>
          </p:cNvGraphicFramePr>
          <p:nvPr>
            <p:extLst>
              <p:ext uri="{D42A27DB-BD31-4B8C-83A1-F6EECF244321}">
                <p14:modId xmlns:p14="http://schemas.microsoft.com/office/powerpoint/2010/main" val="2067288041"/>
              </p:ext>
            </p:extLst>
          </p:nvPr>
        </p:nvGraphicFramePr>
        <p:xfrm>
          <a:off x="5131539" y="5815254"/>
          <a:ext cx="1445405" cy="1007980"/>
        </p:xfrm>
        <a:graphic>
          <a:graphicData uri="http://schemas.openxmlformats.org/presentationml/2006/ole">
            <mc:AlternateContent xmlns:mc="http://schemas.openxmlformats.org/markup-compatibility/2006">
              <mc:Choice xmlns:v="urn:schemas-microsoft-com:vml" Requires="v">
                <p:oleObj name="Equation" r:id="rId15" imgW="711000" imgH="495000" progId="Equation.DSMT4">
                  <p:embed/>
                </p:oleObj>
              </mc:Choice>
              <mc:Fallback>
                <p:oleObj name="Equation" r:id="rId15" imgW="711000" imgH="495000" progId="Equation.DSMT4">
                  <p:embed/>
                  <p:pic>
                    <p:nvPicPr>
                      <p:cNvPr id="24" name="Object 23"/>
                      <p:cNvPicPr/>
                      <p:nvPr/>
                    </p:nvPicPr>
                    <p:blipFill>
                      <a:blip r:embed="rId16"/>
                      <a:stretch>
                        <a:fillRect/>
                      </a:stretch>
                    </p:blipFill>
                    <p:spPr>
                      <a:xfrm>
                        <a:off x="5131539" y="5815254"/>
                        <a:ext cx="1445405" cy="1007980"/>
                      </a:xfrm>
                      <a:prstGeom prst="rect">
                        <a:avLst/>
                      </a:prstGeom>
                    </p:spPr>
                  </p:pic>
                </p:oleObj>
              </mc:Fallback>
            </mc:AlternateContent>
          </a:graphicData>
        </a:graphic>
      </p:graphicFrame>
      <p:pic>
        <p:nvPicPr>
          <p:cNvPr id="22" name="Hình ảnh 3">
            <a:extLst>
              <a:ext uri="{FF2B5EF4-FFF2-40B4-BE49-F238E27FC236}">
                <a16:creationId xmlns:a16="http://schemas.microsoft.com/office/drawing/2014/main" id="{C6A7B2E5-053C-4D72-840B-AA50033EAE4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82952" y="1235003"/>
            <a:ext cx="1225493" cy="1424222"/>
          </a:xfrm>
          <a:prstGeom prst="rect">
            <a:avLst/>
          </a:prstGeom>
        </p:spPr>
      </p:pic>
      <p:sp>
        <p:nvSpPr>
          <p:cNvPr id="17" name="TextBox 16"/>
          <p:cNvSpPr txBox="1"/>
          <p:nvPr/>
        </p:nvSpPr>
        <p:spPr>
          <a:xfrm>
            <a:off x="2655837" y="42144"/>
            <a:ext cx="8088304"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9: BÀI TẬP CUỐI CHƯƠNG II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2)</a:t>
            </a:r>
          </a:p>
        </p:txBody>
      </p:sp>
    </p:spTree>
    <p:extLst>
      <p:ext uri="{BB962C8B-B14F-4D97-AF65-F5344CB8AC3E}">
        <p14:creationId xmlns:p14="http://schemas.microsoft.com/office/powerpoint/2010/main" val="254081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22" presetClass="entr" presetSubtype="4"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00"/>
                                        <p:tgtEl>
                                          <p:spTgt spid="2"/>
                                        </p:tgtEl>
                                      </p:cBhvr>
                                    </p:animEffect>
                                  </p:childTnLst>
                                </p:cTn>
                              </p:par>
                              <p:par>
                                <p:cTn id="52" presetID="22" presetClass="entr" presetSubtype="4"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P spid="18" grpId="0"/>
      <p:bldP spid="1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5" name="Rectangle 4"/>
          <p:cNvSpPr/>
          <p:nvPr/>
        </p:nvSpPr>
        <p:spPr>
          <a:xfrm>
            <a:off x="271580" y="396865"/>
            <a:ext cx="2625790" cy="523220"/>
          </a:xfrm>
          <a:prstGeom prst="rect">
            <a:avLst/>
          </a:prstGeom>
        </p:spPr>
        <p:txBody>
          <a:bodyPr wrap="square">
            <a:spAutoFit/>
          </a:bodyPr>
          <a:lstStyle/>
          <a:p>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11 SGK/70</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flipH="1">
                <a:off x="291849" y="1493186"/>
                <a:ext cx="11396368"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Đổi  </a:t>
                </a:r>
                <a14:m>
                  <m:oMath xmlns:m="http://schemas.openxmlformats.org/officeDocument/2006/math">
                    <m:r>
                      <a:rPr lang="en-US" sz="2800" i="1" smtClean="0">
                        <a:latin typeface="Cambria Math" panose="02040503050406030204" pitchFamily="18" charset="0"/>
                        <a:cs typeface="Times New Roman" panose="02020603050405020304" pitchFamily="18" charset="0"/>
                      </a:rPr>
                      <m:t>1</m:t>
                    </m:r>
                  </m:oMath>
                </a14:m>
                <a:r>
                  <a:rPr lang="vi-VN" sz="2800" dirty="0">
                    <a:latin typeface="Times New Roman" panose="02020603050405020304" pitchFamily="18" charset="0"/>
                    <a:cs typeface="Times New Roman" panose="02020603050405020304" pitchFamily="18" charset="0"/>
                  </a:rPr>
                  <a:t> giờ =  </a:t>
                </a:r>
                <a14:m>
                  <m:oMath xmlns:m="http://schemas.openxmlformats.org/officeDocument/2006/math">
                    <m:r>
                      <a:rPr lang="en-US" sz="2800" i="1" smtClean="0">
                        <a:latin typeface="Cambria Math" panose="02040503050406030204" pitchFamily="18" charset="0"/>
                        <a:cs typeface="Times New Roman" panose="02020603050405020304" pitchFamily="18" charset="0"/>
                      </a:rPr>
                      <m:t>60</m:t>
                    </m:r>
                  </m:oMath>
                </a14:m>
                <a:r>
                  <a:rPr lang="vi-VN" sz="2800" dirty="0">
                    <a:latin typeface="Times New Roman" panose="02020603050405020304" pitchFamily="18" charset="0"/>
                    <a:cs typeface="Times New Roman" panose="02020603050405020304" pitchFamily="18" charset="0"/>
                  </a:rPr>
                  <a:t> phút</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Gọi  </a:t>
                </a:r>
                <a14:m>
                  <m:oMath xmlns:m="http://schemas.openxmlformats.org/officeDocument/2006/math">
                    <m:r>
                      <a:rPr lang="en-US" sz="2800" i="1" smtClean="0">
                        <a:latin typeface="Cambria Math" panose="02040503050406030204" pitchFamily="18" charset="0"/>
                        <a:cs typeface="Times New Roman" panose="02020603050405020304" pitchFamily="18" charset="0"/>
                      </a:rPr>
                      <m:t>𝑡</m:t>
                    </m:r>
                  </m:oMath>
                </a14:m>
                <a:r>
                  <a:rPr lang="vi-VN" sz="2800" dirty="0">
                    <a:latin typeface="Times New Roman" panose="02020603050405020304" pitchFamily="18" charset="0"/>
                    <a:cs typeface="Times New Roman" panose="02020603050405020304" pitchFamily="18" charset="0"/>
                  </a:rPr>
                  <a:t> (phút) và  </a:t>
                </a:r>
                <a14:m>
                  <m:oMath xmlns:m="http://schemas.openxmlformats.org/officeDocument/2006/math">
                    <m:r>
                      <a:rPr lang="en-US" sz="2800" i="1" smtClean="0">
                        <a:latin typeface="Cambria Math" panose="02040503050406030204" pitchFamily="18" charset="0"/>
                        <a:cs typeface="Times New Roman" panose="02020603050405020304" pitchFamily="18" charset="0"/>
                      </a:rPr>
                      <m:t>𝑠</m:t>
                    </m:r>
                  </m:oMath>
                </a14:m>
                <a:r>
                  <a:rPr lang="vi-VN" sz="2800" dirty="0">
                    <a:latin typeface="Times New Roman" panose="02020603050405020304" pitchFamily="18" charset="0"/>
                    <a:cs typeface="Times New Roman" panose="02020603050405020304" pitchFamily="18" charset="0"/>
                  </a:rPr>
                  <a:t> (km) là thời gian và quãng đường chị Lan chạy được.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Ta có bảng sau:</a:t>
                </a:r>
              </a:p>
            </p:txBody>
          </p:sp>
        </mc:Choice>
        <mc:Fallback xmlns="">
          <p:sp>
            <p:nvSpPr>
              <p:cNvPr id="17" name="TextBox 16"/>
              <p:cNvSpPr txBox="1">
                <a:spLocks noRot="1" noChangeAspect="1" noMove="1" noResize="1" noEditPoints="1" noAdjustHandles="1" noChangeArrowheads="1" noChangeShapeType="1" noTextEdit="1"/>
              </p:cNvSpPr>
              <p:nvPr/>
            </p:nvSpPr>
            <p:spPr>
              <a:xfrm flipH="1">
                <a:off x="291849" y="1493186"/>
                <a:ext cx="11396368" cy="1384995"/>
              </a:xfrm>
              <a:prstGeom prst="rect">
                <a:avLst/>
              </a:prstGeom>
              <a:blipFill>
                <a:blip r:embed="rId4"/>
                <a:stretch>
                  <a:fillRect l="-1124" t="-4846" b="-11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933428241"/>
                  </p:ext>
                </p:extLst>
              </p:nvPr>
            </p:nvGraphicFramePr>
            <p:xfrm>
              <a:off x="2897370" y="2930281"/>
              <a:ext cx="5016585" cy="853440"/>
            </p:xfrm>
            <a:graphic>
              <a:graphicData uri="http://schemas.openxmlformats.org/drawingml/2006/table">
                <a:tbl>
                  <a:tblPr firstRow="1" firstCol="1" bandRow="1">
                    <a:tableStyleId>{5940675A-B579-460E-94D1-54222C63F5DA}</a:tableStyleId>
                  </a:tblPr>
                  <a:tblGrid>
                    <a:gridCol w="1671794">
                      <a:extLst>
                        <a:ext uri="{9D8B030D-6E8A-4147-A177-3AD203B41FA5}">
                          <a16:colId xmlns:a16="http://schemas.microsoft.com/office/drawing/2014/main" val="890570182"/>
                        </a:ext>
                      </a:extLst>
                    </a:gridCol>
                    <a:gridCol w="1671794">
                      <a:extLst>
                        <a:ext uri="{9D8B030D-6E8A-4147-A177-3AD203B41FA5}">
                          <a16:colId xmlns:a16="http://schemas.microsoft.com/office/drawing/2014/main" val="2367565472"/>
                        </a:ext>
                      </a:extLst>
                    </a:gridCol>
                    <a:gridCol w="1672997">
                      <a:extLst>
                        <a:ext uri="{9D8B030D-6E8A-4147-A177-3AD203B41FA5}">
                          <a16:colId xmlns:a16="http://schemas.microsoft.com/office/drawing/2014/main" val="3452793140"/>
                        </a:ext>
                      </a:extLst>
                    </a:gridCol>
                  </a:tblGrid>
                  <a:tr h="418360">
                    <a:tc>
                      <a:txBody>
                        <a:bodyPr/>
                        <a:lstStyle/>
                        <a:p>
                          <a:pPr marL="0" marR="0">
                            <a:spcBef>
                              <a:spcPts val="0"/>
                            </a:spcBef>
                            <a:spcAft>
                              <a:spcPts val="0"/>
                            </a:spcAft>
                          </a:pPr>
                          <a14:m>
                            <m:oMath xmlns:m="http://schemas.openxmlformats.org/officeDocument/2006/math">
                              <m:r>
                                <a:rPr lang="fr-FR" sz="2800" i="1" smtClean="0">
                                  <a:effectLst/>
                                  <a:latin typeface="Cambria Math" panose="02040503050406030204" pitchFamily="18" charset="0"/>
                                </a:rPr>
                                <m:t>𝑡</m:t>
                              </m:r>
                            </m:oMath>
                          </a14:m>
                          <a:r>
                            <a:rPr lang="fr-FR" sz="2800">
                              <a:effectLst/>
                              <a:latin typeface="Times New Roman" panose="02020603050405020304" pitchFamily="18" charset="0"/>
                              <a:cs typeface="Times New Roman" panose="02020603050405020304" pitchFamily="18" charset="0"/>
                            </a:rPr>
                            <a:t> (phút)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1208057"/>
                      </a:ext>
                    </a:extLst>
                  </a:tr>
                  <a:tr h="418360">
                    <a:tc>
                      <a:txBody>
                        <a:bodyPr/>
                        <a:lstStyle/>
                        <a:p>
                          <a:pPr marL="0" marR="0">
                            <a:spcBef>
                              <a:spcPts val="0"/>
                            </a:spcBef>
                            <a:spcAft>
                              <a:spcPts val="0"/>
                            </a:spcAft>
                          </a:pPr>
                          <a14:m>
                            <m:oMath xmlns:m="http://schemas.openxmlformats.org/officeDocument/2006/math">
                              <m:r>
                                <a:rPr lang="fr-FR" sz="2800" i="1" smtClean="0">
                                  <a:effectLst/>
                                  <a:latin typeface="Cambria Math" panose="02040503050406030204" pitchFamily="18" charset="0"/>
                                </a:rPr>
                                <m:t>𝑠</m:t>
                              </m:r>
                            </m:oMath>
                          </a14:m>
                          <a:r>
                            <a:rPr lang="fr-FR" sz="2800" baseline="0">
                              <a:effectLst/>
                              <a:latin typeface="Times New Roman" panose="02020603050405020304" pitchFamily="18" charset="0"/>
                              <a:cs typeface="Times New Roman" panose="02020603050405020304" pitchFamily="18" charset="0"/>
                            </a:rPr>
                            <a:t> </a:t>
                          </a:r>
                          <a:r>
                            <a:rPr lang="fr-FR" sz="2800">
                              <a:effectLst/>
                              <a:latin typeface="Times New Roman" panose="02020603050405020304" pitchFamily="18" charset="0"/>
                              <a:cs typeface="Times New Roman" panose="02020603050405020304" pitchFamily="18" charset="0"/>
                            </a:rPr>
                            <a:t>(km)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018644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933428241"/>
                  </p:ext>
                </p:extLst>
              </p:nvPr>
            </p:nvGraphicFramePr>
            <p:xfrm>
              <a:off x="2897370" y="2930281"/>
              <a:ext cx="5016585" cy="853440"/>
            </p:xfrm>
            <a:graphic>
              <a:graphicData uri="http://schemas.openxmlformats.org/drawingml/2006/table">
                <a:tbl>
                  <a:tblPr firstRow="1" firstCol="1" bandRow="1">
                    <a:tableStyleId>{5940675A-B579-460E-94D1-54222C63F5DA}</a:tableStyleId>
                  </a:tblPr>
                  <a:tblGrid>
                    <a:gridCol w="1671794">
                      <a:extLst>
                        <a:ext uri="{9D8B030D-6E8A-4147-A177-3AD203B41FA5}">
                          <a16:colId xmlns:a16="http://schemas.microsoft.com/office/drawing/2014/main" val="890570182"/>
                        </a:ext>
                      </a:extLst>
                    </a:gridCol>
                    <a:gridCol w="1671794">
                      <a:extLst>
                        <a:ext uri="{9D8B030D-6E8A-4147-A177-3AD203B41FA5}">
                          <a16:colId xmlns:a16="http://schemas.microsoft.com/office/drawing/2014/main" val="2367565472"/>
                        </a:ext>
                      </a:extLst>
                    </a:gridCol>
                    <a:gridCol w="1672997">
                      <a:extLst>
                        <a:ext uri="{9D8B030D-6E8A-4147-A177-3AD203B41FA5}">
                          <a16:colId xmlns:a16="http://schemas.microsoft.com/office/drawing/2014/main" val="3452793140"/>
                        </a:ext>
                      </a:extLst>
                    </a:gridCol>
                  </a:tblGrid>
                  <a:tr h="426720">
                    <a:tc>
                      <a:txBody>
                        <a:bodyPr/>
                        <a:lstStyle/>
                        <a:p>
                          <a:endParaRPr lang="en-US"/>
                        </a:p>
                      </a:txBody>
                      <a:tcPr marL="68580" marR="68580" marT="0" marB="0">
                        <a:blipFill>
                          <a:blip r:embed="rId5"/>
                          <a:stretch>
                            <a:fillRect l="-364" t="-23944" r="-200364" b="-147887"/>
                          </a:stretch>
                        </a:blipFill>
                      </a:tcPr>
                    </a:tc>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1208057"/>
                      </a:ext>
                    </a:extLst>
                  </a:tr>
                  <a:tr h="426720">
                    <a:tc>
                      <a:txBody>
                        <a:bodyPr/>
                        <a:lstStyle/>
                        <a:p>
                          <a:endParaRPr lang="en-US"/>
                        </a:p>
                      </a:txBody>
                      <a:tcPr marL="68580" marR="68580" marT="0" marB="0">
                        <a:blipFill>
                          <a:blip r:embed="rId5"/>
                          <a:stretch>
                            <a:fillRect l="-364" t="-125714" r="-200364" b="-50000"/>
                          </a:stretch>
                        </a:blipFill>
                      </a:tcPr>
                    </a:tc>
                    <a:tc>
                      <a:txBody>
                        <a:bodyPr/>
                        <a:lstStyle/>
                        <a:p>
                          <a:pPr marL="0" marR="0">
                            <a:spcBef>
                              <a:spcPts val="0"/>
                            </a:spcBef>
                            <a:spcAft>
                              <a:spcPts val="0"/>
                            </a:spcAft>
                          </a:pP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01864406"/>
                      </a:ext>
                    </a:extLst>
                  </a:tr>
                </a:tbl>
              </a:graphicData>
            </a:graphic>
          </p:graphicFrame>
        </mc:Fallback>
      </mc:AlternateContent>
      <p:graphicFrame>
        <p:nvGraphicFramePr>
          <p:cNvPr id="13" name="Object 12"/>
          <p:cNvGraphicFramePr>
            <a:graphicFrameLocks noChangeAspect="1"/>
          </p:cNvGraphicFramePr>
          <p:nvPr>
            <p:extLst>
              <p:ext uri="{D42A27DB-BD31-4B8C-83A1-F6EECF244321}">
                <p14:modId xmlns:p14="http://schemas.microsoft.com/office/powerpoint/2010/main" val="1692387436"/>
              </p:ext>
            </p:extLst>
          </p:nvPr>
        </p:nvGraphicFramePr>
        <p:xfrm>
          <a:off x="4920113" y="2896637"/>
          <a:ext cx="905869" cy="451430"/>
        </p:xfrm>
        <a:graphic>
          <a:graphicData uri="http://schemas.openxmlformats.org/presentationml/2006/ole">
            <mc:AlternateContent xmlns:mc="http://schemas.openxmlformats.org/markup-compatibility/2006">
              <mc:Choice xmlns:v="urn:schemas-microsoft-com:vml" Requires="v">
                <p:oleObj name="Equation" r:id="rId6" imgW="477697" imgH="238199" progId="Equation.DSMT4">
                  <p:embed/>
                </p:oleObj>
              </mc:Choice>
              <mc:Fallback>
                <p:oleObj name="Equation" r:id="rId6" imgW="477697" imgH="238199" progId="Equation.DSMT4">
                  <p:embed/>
                  <p:pic>
                    <p:nvPicPr>
                      <p:cNvPr id="13" name="Object 12"/>
                      <p:cNvPicPr/>
                      <p:nvPr/>
                    </p:nvPicPr>
                    <p:blipFill>
                      <a:blip r:embed="rId7"/>
                      <a:stretch>
                        <a:fillRect/>
                      </a:stretch>
                    </p:blipFill>
                    <p:spPr>
                      <a:xfrm>
                        <a:off x="4920113" y="2896637"/>
                        <a:ext cx="905869" cy="45143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893527600"/>
              </p:ext>
            </p:extLst>
          </p:nvPr>
        </p:nvGraphicFramePr>
        <p:xfrm>
          <a:off x="4891593" y="3329351"/>
          <a:ext cx="1086442" cy="451431"/>
        </p:xfrm>
        <a:graphic>
          <a:graphicData uri="http://schemas.openxmlformats.org/presentationml/2006/ole">
            <mc:AlternateContent xmlns:mc="http://schemas.openxmlformats.org/markup-compatibility/2006">
              <mc:Choice xmlns:v="urn:schemas-microsoft-com:vml" Requires="v">
                <p:oleObj name="Equation" r:id="rId8" imgW="573380" imgH="238199" progId="Equation.DSMT4">
                  <p:embed/>
                </p:oleObj>
              </mc:Choice>
              <mc:Fallback>
                <p:oleObj name="Equation" r:id="rId8" imgW="573380" imgH="238199" progId="Equation.DSMT4">
                  <p:embed/>
                  <p:pic>
                    <p:nvPicPr>
                      <p:cNvPr id="14" name="Object 13"/>
                      <p:cNvPicPr/>
                      <p:nvPr/>
                    </p:nvPicPr>
                    <p:blipFill>
                      <a:blip r:embed="rId9"/>
                      <a:stretch>
                        <a:fillRect/>
                      </a:stretch>
                    </p:blipFill>
                    <p:spPr>
                      <a:xfrm>
                        <a:off x="4891593" y="3329351"/>
                        <a:ext cx="1086442" cy="451431"/>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233000909"/>
              </p:ext>
            </p:extLst>
          </p:nvPr>
        </p:nvGraphicFramePr>
        <p:xfrm>
          <a:off x="6542898" y="2904170"/>
          <a:ext cx="961774" cy="443897"/>
        </p:xfrm>
        <a:graphic>
          <a:graphicData uri="http://schemas.openxmlformats.org/presentationml/2006/ole">
            <mc:AlternateContent xmlns:mc="http://schemas.openxmlformats.org/markup-compatibility/2006">
              <mc:Choice xmlns:v="urn:schemas-microsoft-com:vml" Requires="v">
                <p:oleObj name="Equation" r:id="rId10" imgW="515970" imgH="238199" progId="Equation.DSMT4">
                  <p:embed/>
                </p:oleObj>
              </mc:Choice>
              <mc:Fallback>
                <p:oleObj name="Equation" r:id="rId10" imgW="515970" imgH="238199" progId="Equation.DSMT4">
                  <p:embed/>
                  <p:pic>
                    <p:nvPicPr>
                      <p:cNvPr id="15" name="Object 14"/>
                      <p:cNvPicPr/>
                      <p:nvPr/>
                    </p:nvPicPr>
                    <p:blipFill>
                      <a:blip r:embed="rId11"/>
                      <a:stretch>
                        <a:fillRect/>
                      </a:stretch>
                    </p:blipFill>
                    <p:spPr>
                      <a:xfrm>
                        <a:off x="6542898" y="2904170"/>
                        <a:ext cx="961774" cy="443897"/>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175779442"/>
              </p:ext>
            </p:extLst>
          </p:nvPr>
        </p:nvGraphicFramePr>
        <p:xfrm>
          <a:off x="6505547" y="3313619"/>
          <a:ext cx="999125" cy="541043"/>
        </p:xfrm>
        <a:graphic>
          <a:graphicData uri="http://schemas.openxmlformats.org/presentationml/2006/ole">
            <mc:AlternateContent xmlns:mc="http://schemas.openxmlformats.org/markup-compatibility/2006">
              <mc:Choice xmlns:v="urn:schemas-microsoft-com:vml" Requires="v">
                <p:oleObj name="Equation" r:id="rId12" imgW="439423" imgH="238199" progId="Equation.DSMT4">
                  <p:embed/>
                </p:oleObj>
              </mc:Choice>
              <mc:Fallback>
                <p:oleObj name="Equation" r:id="rId12" imgW="439423" imgH="238199" progId="Equation.DSMT4">
                  <p:embed/>
                  <p:pic>
                    <p:nvPicPr>
                      <p:cNvPr id="16" name="Object 15"/>
                      <p:cNvPicPr/>
                      <p:nvPr/>
                    </p:nvPicPr>
                    <p:blipFill>
                      <a:blip r:embed="rId13"/>
                      <a:stretch>
                        <a:fillRect/>
                      </a:stretch>
                    </p:blipFill>
                    <p:spPr>
                      <a:xfrm>
                        <a:off x="6505547" y="3313619"/>
                        <a:ext cx="999125" cy="541043"/>
                      </a:xfrm>
                      <a:prstGeom prst="rect">
                        <a:avLst/>
                      </a:prstGeom>
                    </p:spPr>
                  </p:pic>
                </p:oleObj>
              </mc:Fallback>
            </mc:AlternateContent>
          </a:graphicData>
        </a:graphic>
      </p:graphicFrame>
      <p:sp>
        <p:nvSpPr>
          <p:cNvPr id="20" name="Rectangle 19"/>
          <p:cNvSpPr/>
          <p:nvPr/>
        </p:nvSpPr>
        <p:spPr>
          <a:xfrm>
            <a:off x="348906" y="3847145"/>
            <a:ext cx="10652923" cy="954107"/>
          </a:xfrm>
          <a:prstGeom prst="rect">
            <a:avLst/>
          </a:prstGeom>
        </p:spPr>
        <p:txBody>
          <a:bodyPr wrap="square">
            <a:spAutoFit/>
          </a:bodyPr>
          <a:lstStyle/>
          <a:p>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Rectangle 22"/>
          <p:cNvSpPr/>
          <p:nvPr/>
        </p:nvSpPr>
        <p:spPr>
          <a:xfrm>
            <a:off x="344847" y="4993431"/>
            <a:ext cx="1791452" cy="523220"/>
          </a:xfrm>
          <a:prstGeom prst="rect">
            <a:avLst/>
          </a:prstGeom>
        </p:spPr>
        <p:txBody>
          <a:bodyPr wrap="none">
            <a:spAutoFit/>
          </a:bodyPr>
          <a:lstStyle/>
          <a:p>
            <a:r>
              <a:rPr lang="fr-FR" sz="2800" dirty="0">
                <a:latin typeface="Times New Roman" panose="02020603050405020304" pitchFamily="18" charset="0"/>
                <a:ea typeface="Times New Roman" panose="02020603050405020304" pitchFamily="18" charset="0"/>
                <a:cs typeface="Times New Roman" panose="02020603050405020304" pitchFamily="18" charset="0"/>
              </a:rPr>
              <a:t>Ta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2174042504"/>
              </p:ext>
            </p:extLst>
          </p:nvPr>
        </p:nvGraphicFramePr>
        <p:xfrm>
          <a:off x="2013632" y="4775570"/>
          <a:ext cx="1597025" cy="1092200"/>
        </p:xfrm>
        <a:graphic>
          <a:graphicData uri="http://schemas.openxmlformats.org/presentationml/2006/ole">
            <mc:AlternateContent xmlns:mc="http://schemas.openxmlformats.org/markup-compatibility/2006">
              <mc:Choice xmlns:v="urn:schemas-microsoft-com:vml" Requires="v">
                <p:oleObj name="Equation" r:id="rId14" imgW="723600" imgH="495000" progId="Equation.DSMT4">
                  <p:embed/>
                </p:oleObj>
              </mc:Choice>
              <mc:Fallback>
                <p:oleObj name="Equation" r:id="rId14" imgW="723600" imgH="495000" progId="Equation.DSMT4">
                  <p:embed/>
                  <p:pic>
                    <p:nvPicPr>
                      <p:cNvPr id="24" name="Object 23"/>
                      <p:cNvPicPr/>
                      <p:nvPr/>
                    </p:nvPicPr>
                    <p:blipFill>
                      <a:blip r:embed="rId15"/>
                      <a:stretch>
                        <a:fillRect/>
                      </a:stretch>
                    </p:blipFill>
                    <p:spPr>
                      <a:xfrm>
                        <a:off x="2013632" y="4775570"/>
                        <a:ext cx="1597025" cy="10922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54074186"/>
              </p:ext>
            </p:extLst>
          </p:nvPr>
        </p:nvGraphicFramePr>
        <p:xfrm>
          <a:off x="4919663" y="4759325"/>
          <a:ext cx="3446462" cy="990600"/>
        </p:xfrm>
        <a:graphic>
          <a:graphicData uri="http://schemas.openxmlformats.org/presentationml/2006/ole">
            <mc:AlternateContent xmlns:mc="http://schemas.openxmlformats.org/markup-compatibility/2006">
              <mc:Choice xmlns:v="urn:schemas-microsoft-com:vml" Requires="v">
                <p:oleObj name="Equation" r:id="rId16" imgW="1587240" imgH="457200" progId="Equation.DSMT4">
                  <p:embed/>
                </p:oleObj>
              </mc:Choice>
              <mc:Fallback>
                <p:oleObj name="Equation" r:id="rId16" imgW="1587240" imgH="457200" progId="Equation.DSMT4">
                  <p:embed/>
                  <p:pic>
                    <p:nvPicPr>
                      <p:cNvPr id="25" name="Object 24"/>
                      <p:cNvPicPr/>
                      <p:nvPr/>
                    </p:nvPicPr>
                    <p:blipFill>
                      <a:blip r:embed="rId17"/>
                      <a:stretch>
                        <a:fillRect/>
                      </a:stretch>
                    </p:blipFill>
                    <p:spPr>
                      <a:xfrm>
                        <a:off x="4919663" y="4759325"/>
                        <a:ext cx="3446462" cy="9906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6" name="Rectangle 35"/>
              <p:cNvSpPr/>
              <p:nvPr/>
            </p:nvSpPr>
            <p:spPr>
              <a:xfrm>
                <a:off x="399392" y="5956000"/>
                <a:ext cx="6581092"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Vậy chị Lan chạy được </a:t>
                </a:r>
                <a14:m>
                  <m:oMath xmlns:m="http://schemas.openxmlformats.org/officeDocument/2006/math">
                    <m:r>
                      <a:rPr lang="en-US" sz="2800" i="1" smtClean="0">
                        <a:latin typeface="Cambria Math" panose="02040503050406030204" pitchFamily="18" charset="0"/>
                        <a:cs typeface="Times New Roman" panose="02020603050405020304" pitchFamily="18" charset="0"/>
                      </a:rPr>
                      <m:t>10</m:t>
                    </m:r>
                    <m:r>
                      <a:rPr lang="en-US" sz="2800" b="0" i="0" smtClean="0">
                        <a:latin typeface="Cambria Math" panose="02040503050406030204" pitchFamily="18" charset="0"/>
                        <a:cs typeface="Times New Roman" panose="02020603050405020304" pitchFamily="18" charset="0"/>
                      </a:rPr>
                      <m:t> </m:t>
                    </m:r>
                    <m:r>
                      <m:rPr>
                        <m:sty m:val="p"/>
                      </m:rPr>
                      <a:rPr lang="en-US" sz="2800" i="0" smtClean="0">
                        <a:latin typeface="Cambria Math" panose="02040503050406030204" pitchFamily="18" charset="0"/>
                        <a:cs typeface="Times New Roman" panose="02020603050405020304" pitchFamily="18" charset="0"/>
                      </a:rPr>
                      <m:t>km</m:t>
                    </m:r>
                  </m:oMath>
                </a14:m>
                <a:r>
                  <a:rPr lang="vi-VN" sz="2800" dirty="0">
                    <a:latin typeface="Times New Roman" panose="02020603050405020304" pitchFamily="18" charset="0"/>
                    <a:cs typeface="Times New Roman" panose="02020603050405020304" pitchFamily="18" charset="0"/>
                  </a:rPr>
                  <a:t> trong </a:t>
                </a:r>
                <a14:m>
                  <m:oMath xmlns:m="http://schemas.openxmlformats.org/officeDocument/2006/math">
                    <m:r>
                      <a:rPr lang="en-US" sz="2800" i="1" smtClean="0">
                        <a:latin typeface="Cambria Math" panose="02040503050406030204" pitchFamily="18" charset="0"/>
                        <a:cs typeface="Times New Roman" panose="02020603050405020304" pitchFamily="18" charset="0"/>
                      </a:rPr>
                      <m:t>1</m:t>
                    </m:r>
                  </m:oMath>
                </a14:m>
                <a:r>
                  <a:rPr lang="vi-VN" sz="2800" dirty="0">
                    <a:latin typeface="Times New Roman" panose="02020603050405020304" pitchFamily="18" charset="0"/>
                    <a:cs typeface="Times New Roman" panose="02020603050405020304" pitchFamily="18" charset="0"/>
                  </a:rPr>
                  <a:t> giờ.</a:t>
                </a:r>
                <a:endParaRPr lang="en-US" sz="2800" dirty="0">
                  <a:latin typeface="Times New Roman" panose="02020603050405020304" pitchFamily="18" charset="0"/>
                  <a:cs typeface="Times New Roman" panose="02020603050405020304" pitchFamily="18"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399392" y="5956000"/>
                <a:ext cx="6581092" cy="523220"/>
              </a:xfrm>
              <a:prstGeom prst="rect">
                <a:avLst/>
              </a:prstGeom>
              <a:blipFill>
                <a:blip r:embed="rId18"/>
                <a:stretch>
                  <a:fillRect l="-1946" t="-11628" b="-31395"/>
                </a:stretch>
              </a:blipFill>
            </p:spPr>
            <p:txBody>
              <a:bodyPr/>
              <a:lstStyle/>
              <a:p>
                <a:r>
                  <a:rPr lang="en-US">
                    <a:noFill/>
                  </a:rPr>
                  <a:t> </a:t>
                </a:r>
              </a:p>
            </p:txBody>
          </p:sp>
        </mc:Fallback>
      </mc:AlternateContent>
      <p:sp>
        <p:nvSpPr>
          <p:cNvPr id="18" name="TextBox 17"/>
          <p:cNvSpPr txBox="1"/>
          <p:nvPr/>
        </p:nvSpPr>
        <p:spPr>
          <a:xfrm>
            <a:off x="291849" y="955704"/>
            <a:ext cx="962123" cy="523220"/>
          </a:xfrm>
          <a:prstGeom prst="rect">
            <a:avLst/>
          </a:prstGeom>
          <a:noFill/>
        </p:spPr>
        <p:txBody>
          <a:bodyPr wrap="none" rtlCol="0">
            <a:spAutoFit/>
          </a:bodyPr>
          <a:lstStyle/>
          <a:p>
            <a:r>
              <a:rPr lang="en-US" sz="2800" b="1" u="sng" dirty="0" err="1">
                <a:latin typeface="Times New Roman" panose="02020603050405020304" pitchFamily="18" charset="0"/>
                <a:cs typeface="Times New Roman" panose="02020603050405020304" pitchFamily="18" charset="0"/>
              </a:rPr>
              <a:t>Giải</a:t>
            </a:r>
            <a:r>
              <a:rPr lang="en-US" sz="2800" b="1" u="sng"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2655837" y="-1398"/>
            <a:ext cx="8088304"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 Bài 9: BÀI TẬP CUỐI CHƯƠNG II (Tiết 2)</a:t>
            </a:r>
          </a:p>
        </p:txBody>
      </p:sp>
      <p:sp>
        <p:nvSpPr>
          <p:cNvPr id="2" name="Rectangle 1"/>
          <p:cNvSpPr/>
          <p:nvPr/>
        </p:nvSpPr>
        <p:spPr>
          <a:xfrm>
            <a:off x="3805084" y="4985778"/>
            <a:ext cx="1202573" cy="523220"/>
          </a:xfrm>
          <a:prstGeom prst="rect">
            <a:avLst/>
          </a:prstGeom>
        </p:spPr>
        <p:txBody>
          <a:bodyPr wrap="none">
            <a:spAutoFit/>
          </a:bodyPr>
          <a:lstStyle/>
          <a:p>
            <a:r>
              <a:rPr lang="en-US" sz="2800">
                <a:latin typeface="Times New Roman" panose="02020603050405020304" pitchFamily="18" charset="0"/>
                <a:cs typeface="Times New Roman" panose="02020603050405020304" pitchFamily="18" charset="0"/>
              </a:rPr>
              <a:t>Suy ra </a:t>
            </a:r>
          </a:p>
        </p:txBody>
      </p:sp>
    </p:spTree>
    <p:extLst>
      <p:ext uri="{BB962C8B-B14F-4D97-AF65-F5344CB8AC3E}">
        <p14:creationId xmlns:p14="http://schemas.microsoft.com/office/powerpoint/2010/main" val="300901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par>
                                <p:cTn id="39" presetID="2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down)">
                                      <p:cBhvr>
                                        <p:cTn id="46" dur="500"/>
                                        <p:tgtEl>
                                          <p:spTgt spid="2"/>
                                        </p:tgtEl>
                                      </p:cBhvr>
                                    </p:animEffect>
                                  </p:childTnLst>
                                </p:cTn>
                              </p:par>
                              <p:par>
                                <p:cTn id="47" presetID="22" presetClass="entr" presetSubtype="4"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3" grpId="0"/>
      <p:bldP spid="36"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5" name="Rectangle 4"/>
          <p:cNvSpPr/>
          <p:nvPr/>
        </p:nvSpPr>
        <p:spPr>
          <a:xfrm>
            <a:off x="232462" y="508713"/>
            <a:ext cx="2625790" cy="523220"/>
          </a:xfrm>
          <a:prstGeom prst="rect">
            <a:avLst/>
          </a:prstGeom>
        </p:spPr>
        <p:txBody>
          <a:bodyPr wrap="square">
            <a:spAutoFit/>
          </a:bodyPr>
          <a:lstStyle/>
          <a:p>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14 SGK/70</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517950" y="3256922"/>
                <a:ext cx="11626324" cy="523220"/>
              </a:xfrm>
              <a:prstGeom prst="rect">
                <a:avLst/>
              </a:prstGeom>
            </p:spPr>
            <p:txBody>
              <a:bodyPr wrap="none">
                <a:spAutoFit/>
              </a:bodyPr>
              <a:lstStyle/>
              <a:p>
                <a:r>
                  <a:rPr lang="en-US" sz="2800">
                    <a:latin typeface="Times New Roman" panose="02020603050405020304" pitchFamily="18" charset="0"/>
                    <a:cs typeface="Times New Roman" panose="02020603050405020304" pitchFamily="18" charset="0"/>
                  </a:rPr>
                  <a:t>Gọi </a:t>
                </a:r>
                <a14:m>
                  <m:oMath xmlns:m="http://schemas.openxmlformats.org/officeDocument/2006/math">
                    <m:r>
                      <a:rPr lang="en-US" sz="2800" i="1" smtClean="0">
                        <a:latin typeface="Cambria Math" panose="02040503050406030204" pitchFamily="18" charset="0"/>
                        <a:cs typeface="Times New Roman" panose="02020603050405020304" pitchFamily="18" charset="0"/>
                      </a:rPr>
                      <m:t>𝑥</m:t>
                    </m:r>
                  </m:oMath>
                </a14:m>
                <a:r>
                  <a:rPr lang="en-US" sz="2800">
                    <a:latin typeface="Times New Roman" panose="02020603050405020304" pitchFamily="18" charset="0"/>
                    <a:cs typeface="Times New Roman" panose="02020603050405020304" pitchFamily="18" charset="0"/>
                  </a:rPr>
                  <a:t> (giờ) và </a:t>
                </a:r>
                <a14:m>
                  <m:oMath xmlns:m="http://schemas.openxmlformats.org/officeDocument/2006/math">
                    <m:r>
                      <a:rPr lang="en-US" sz="2800" i="1" smtClean="0">
                        <a:latin typeface="Cambria Math" panose="02040503050406030204" pitchFamily="18" charset="0"/>
                        <a:cs typeface="Times New Roman" panose="02020603050405020304" pitchFamily="18" charset="0"/>
                      </a:rPr>
                      <m:t>𝑦</m:t>
                    </m:r>
                  </m:oMath>
                </a14:m>
                <a:r>
                  <a:rPr lang="en-US" sz="2800">
                    <a:latin typeface="Times New Roman" panose="02020603050405020304" pitchFamily="18" charset="0"/>
                    <a:cs typeface="Times New Roman" panose="02020603050405020304" pitchFamily="18" charset="0"/>
                  </a:rPr>
                  <a:t> là thời gian và năng suất để dây chuyền làm ra </a:t>
                </a:r>
                <a14:m>
                  <m:oMath xmlns:m="http://schemas.openxmlformats.org/officeDocument/2006/math">
                    <m:r>
                      <a:rPr lang="en-US" sz="2800" i="1" smtClean="0">
                        <a:latin typeface="Cambria Math" panose="02040503050406030204" pitchFamily="18" charset="0"/>
                        <a:cs typeface="Times New Roman" panose="02020603050405020304" pitchFamily="18" charset="0"/>
                      </a:rPr>
                      <m:t>1000</m:t>
                    </m:r>
                  </m:oMath>
                </a14:m>
                <a:r>
                  <a:rPr lang="en-US" sz="2800">
                    <a:latin typeface="Times New Roman" panose="02020603050405020304" pitchFamily="18" charset="0"/>
                    <a:cs typeface="Times New Roman" panose="02020603050405020304" pitchFamily="18" charset="0"/>
                  </a:rPr>
                  <a:t> sản phẩm</a:t>
                </a:r>
              </a:p>
            </p:txBody>
          </p:sp>
        </mc:Choice>
        <mc:Fallback xmlns="">
          <p:sp>
            <p:nvSpPr>
              <p:cNvPr id="2" name="Rectangle 1"/>
              <p:cNvSpPr>
                <a:spLocks noRot="1" noChangeAspect="1" noMove="1" noResize="1" noEditPoints="1" noAdjustHandles="1" noChangeArrowheads="1" noChangeShapeType="1" noTextEdit="1"/>
              </p:cNvSpPr>
              <p:nvPr/>
            </p:nvSpPr>
            <p:spPr>
              <a:xfrm>
                <a:off x="517950" y="3256922"/>
                <a:ext cx="11626324" cy="523220"/>
              </a:xfrm>
              <a:prstGeom prst="rect">
                <a:avLst/>
              </a:prstGeom>
              <a:blipFill>
                <a:blip r:embed="rId4"/>
                <a:stretch>
                  <a:fillRect l="-1101" t="-11628" b="-31395"/>
                </a:stretch>
              </a:blipFill>
            </p:spPr>
            <p:txBody>
              <a:bodyPr/>
              <a:lstStyle/>
              <a:p>
                <a:r>
                  <a:rPr lang="en-US">
                    <a:noFill/>
                  </a:rPr>
                  <a:t> </a:t>
                </a:r>
              </a:p>
            </p:txBody>
          </p:sp>
        </mc:Fallback>
      </mc:AlternateContent>
      <p:sp>
        <p:nvSpPr>
          <p:cNvPr id="6" name="Rectangle 5"/>
          <p:cNvSpPr/>
          <p:nvPr/>
        </p:nvSpPr>
        <p:spPr>
          <a:xfrm>
            <a:off x="517950" y="3816229"/>
            <a:ext cx="3719288"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p>
        </p:txBody>
      </p:sp>
      <p:graphicFrame>
        <p:nvGraphicFramePr>
          <p:cNvPr id="9" name="Table 8"/>
          <p:cNvGraphicFramePr>
            <a:graphicFrameLocks noGrp="1"/>
          </p:cNvGraphicFramePr>
          <p:nvPr>
            <p:extLst>
              <p:ext uri="{D42A27DB-BD31-4B8C-83A1-F6EECF244321}">
                <p14:modId xmlns:p14="http://schemas.microsoft.com/office/powerpoint/2010/main" val="3490691270"/>
              </p:ext>
            </p:extLst>
          </p:nvPr>
        </p:nvGraphicFramePr>
        <p:xfrm>
          <a:off x="4863587" y="3922742"/>
          <a:ext cx="5374696" cy="1369339"/>
        </p:xfrm>
        <a:graphic>
          <a:graphicData uri="http://schemas.openxmlformats.org/drawingml/2006/table">
            <a:tbl>
              <a:tblPr firstRow="1" firstCol="1" bandRow="1">
                <a:tableStyleId>{5940675A-B579-460E-94D1-54222C63F5DA}</a:tableStyleId>
              </a:tblPr>
              <a:tblGrid>
                <a:gridCol w="972295">
                  <a:extLst>
                    <a:ext uri="{9D8B030D-6E8A-4147-A177-3AD203B41FA5}">
                      <a16:colId xmlns:a16="http://schemas.microsoft.com/office/drawing/2014/main" val="1096355076"/>
                    </a:ext>
                  </a:extLst>
                </a:gridCol>
                <a:gridCol w="2437182">
                  <a:extLst>
                    <a:ext uri="{9D8B030D-6E8A-4147-A177-3AD203B41FA5}">
                      <a16:colId xmlns:a16="http://schemas.microsoft.com/office/drawing/2014/main" val="2739242659"/>
                    </a:ext>
                  </a:extLst>
                </a:gridCol>
                <a:gridCol w="1965219">
                  <a:extLst>
                    <a:ext uri="{9D8B030D-6E8A-4147-A177-3AD203B41FA5}">
                      <a16:colId xmlns:a16="http://schemas.microsoft.com/office/drawing/2014/main" val="1002370076"/>
                    </a:ext>
                  </a:extLst>
                </a:gridCol>
              </a:tblGrid>
              <a:tr h="504493">
                <a:tc>
                  <a:txBody>
                    <a:bodyPr/>
                    <a:lstStyle/>
                    <a:p>
                      <a:pPr marL="0" marR="0">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fr-FR" sz="2800">
                          <a:effectLst/>
                          <a:latin typeface="Times New Roman" panose="02020603050405020304" pitchFamily="18" charset="0"/>
                          <a:cs typeface="Times New Roman" panose="02020603050405020304" pitchFamily="18" charset="0"/>
                        </a:rPr>
                        <a:t>Tháng trước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fr-FR" sz="2800">
                          <a:effectLst/>
                          <a:latin typeface="Times New Roman" panose="02020603050405020304" pitchFamily="18" charset="0"/>
                          <a:cs typeface="Times New Roman" panose="02020603050405020304" pitchFamily="18" charset="0"/>
                        </a:rPr>
                        <a:t>Tháng này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32586209"/>
                  </a:ext>
                </a:extLst>
              </a:tr>
              <a:tr h="432423">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2156585"/>
                  </a:ext>
                </a:extLst>
              </a:tr>
              <a:tr h="432423">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6063167"/>
                  </a:ext>
                </a:extLst>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04938627"/>
              </p:ext>
            </p:extLst>
          </p:nvPr>
        </p:nvGraphicFramePr>
        <p:xfrm>
          <a:off x="5039991" y="4506448"/>
          <a:ext cx="269032" cy="307465"/>
        </p:xfrm>
        <a:graphic>
          <a:graphicData uri="http://schemas.openxmlformats.org/presentationml/2006/ole">
            <mc:AlternateContent xmlns:mc="http://schemas.openxmlformats.org/markup-compatibility/2006">
              <mc:Choice xmlns:v="urn:schemas-microsoft-com:vml" Requires="v">
                <p:oleObj name="Equation" r:id="rId5" imgW="139639" imgH="152334" progId="Equation.DSMT4">
                  <p:embed/>
                </p:oleObj>
              </mc:Choice>
              <mc:Fallback>
                <p:oleObj name="Equation" r:id="rId5" imgW="139639" imgH="152334"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9991" y="4506448"/>
                        <a:ext cx="269032" cy="30746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79211673"/>
              </p:ext>
            </p:extLst>
          </p:nvPr>
        </p:nvGraphicFramePr>
        <p:xfrm>
          <a:off x="6417464" y="4381256"/>
          <a:ext cx="903176" cy="480413"/>
        </p:xfrm>
        <a:graphic>
          <a:graphicData uri="http://schemas.openxmlformats.org/presentationml/2006/ole">
            <mc:AlternateContent xmlns:mc="http://schemas.openxmlformats.org/markup-compatibility/2006">
              <mc:Choice xmlns:v="urn:schemas-microsoft-com:vml" Requires="v">
                <p:oleObj name="Equation" r:id="rId7" imgW="444307" imgH="241195" progId="Equation.DSMT4">
                  <p:embed/>
                </p:oleObj>
              </mc:Choice>
              <mc:Fallback>
                <p:oleObj name="Equation" r:id="rId7" imgW="444307" imgH="241195"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7464" y="4381256"/>
                        <a:ext cx="903176" cy="480413"/>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601419303"/>
              </p:ext>
            </p:extLst>
          </p:nvPr>
        </p:nvGraphicFramePr>
        <p:xfrm>
          <a:off x="8787032" y="4367204"/>
          <a:ext cx="903176" cy="480413"/>
        </p:xfrm>
        <a:graphic>
          <a:graphicData uri="http://schemas.openxmlformats.org/presentationml/2006/ole">
            <mc:AlternateContent xmlns:mc="http://schemas.openxmlformats.org/markup-compatibility/2006">
              <mc:Choice xmlns:v="urn:schemas-microsoft-com:vml" Requires="v">
                <p:oleObj name="Equation" r:id="rId9" imgW="444240" imgH="241200" progId="Equation.DSMT4">
                  <p:embed/>
                </p:oleObj>
              </mc:Choice>
              <mc:Fallback>
                <p:oleObj name="Equation" r:id="rId9" imgW="444240" imgH="241200" progId="Equation.DSMT4">
                  <p:embed/>
                  <p:pic>
                    <p:nvPicPr>
                      <p:cNvPr id="0" name="Object 4"/>
                      <p:cNvPicPr>
                        <a:picLocks noChangeAspect="1" noChangeArrowheads="1"/>
                      </p:cNvPicPr>
                      <p:nvPr/>
                    </p:nvPicPr>
                    <p:blipFill>
                      <a:blip r:embed="rId10"/>
                      <a:srcRect/>
                      <a:stretch>
                        <a:fillRect/>
                      </a:stretch>
                    </p:blipFill>
                    <p:spPr bwMode="auto">
                      <a:xfrm>
                        <a:off x="8787032" y="4367204"/>
                        <a:ext cx="903176" cy="480413"/>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539279536"/>
              </p:ext>
            </p:extLst>
          </p:nvPr>
        </p:nvGraphicFramePr>
        <p:xfrm>
          <a:off x="4990544" y="4907750"/>
          <a:ext cx="307465" cy="384331"/>
        </p:xfrm>
        <a:graphic>
          <a:graphicData uri="http://schemas.openxmlformats.org/presentationml/2006/ole">
            <mc:AlternateContent xmlns:mc="http://schemas.openxmlformats.org/markup-compatibility/2006">
              <mc:Choice xmlns:v="urn:schemas-microsoft-com:vml" Requires="v">
                <p:oleObj name="Equation" r:id="rId11" imgW="152334" imgH="190417" progId="Equation.DSMT4">
                  <p:embed/>
                </p:oleObj>
              </mc:Choice>
              <mc:Fallback>
                <p:oleObj name="Equation" r:id="rId11" imgW="152334" imgH="190417"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90544" y="4907750"/>
                        <a:ext cx="307465" cy="384331"/>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17086342"/>
              </p:ext>
            </p:extLst>
          </p:nvPr>
        </p:nvGraphicFramePr>
        <p:xfrm>
          <a:off x="6662383" y="4797664"/>
          <a:ext cx="365114" cy="480413"/>
        </p:xfrm>
        <a:graphic>
          <a:graphicData uri="http://schemas.openxmlformats.org/presentationml/2006/ole">
            <mc:AlternateContent xmlns:mc="http://schemas.openxmlformats.org/markup-compatibility/2006">
              <mc:Choice xmlns:v="urn:schemas-microsoft-com:vml" Requires="v">
                <p:oleObj name="Equation" r:id="rId13" imgW="177646" imgH="241091" progId="Equation.DSMT4">
                  <p:embed/>
                </p:oleObj>
              </mc:Choice>
              <mc:Fallback>
                <p:oleObj name="Equation" r:id="rId13" imgW="177646" imgH="241091" progId="Equation.DSMT4">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2383" y="4797664"/>
                        <a:ext cx="365114" cy="480413"/>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620537546"/>
              </p:ext>
            </p:extLst>
          </p:nvPr>
        </p:nvGraphicFramePr>
        <p:xfrm>
          <a:off x="9027238" y="4829643"/>
          <a:ext cx="422763" cy="480413"/>
        </p:xfrm>
        <a:graphic>
          <a:graphicData uri="http://schemas.openxmlformats.org/presentationml/2006/ole">
            <mc:AlternateContent xmlns:mc="http://schemas.openxmlformats.org/markup-compatibility/2006">
              <mc:Choice xmlns:v="urn:schemas-microsoft-com:vml" Requires="v">
                <p:oleObj name="Equation" r:id="rId15" imgW="203112" imgH="241195" progId="Equation.DSMT4">
                  <p:embed/>
                </p:oleObj>
              </mc:Choice>
              <mc:Fallback>
                <p:oleObj name="Equation" r:id="rId15" imgW="203112" imgH="241195" progId="Equation.DSMT4">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27238" y="4829643"/>
                        <a:ext cx="422763" cy="480413"/>
                      </a:xfrm>
                      <a:prstGeom prst="rect">
                        <a:avLst/>
                      </a:prstGeom>
                      <a:noFill/>
                    </p:spPr>
                  </p:pic>
                </p:oleObj>
              </mc:Fallback>
            </mc:AlternateContent>
          </a:graphicData>
        </a:graphic>
      </p:graphicFrame>
      <p:sp>
        <p:nvSpPr>
          <p:cNvPr id="35" name="TextBox 34"/>
          <p:cNvSpPr txBox="1"/>
          <p:nvPr/>
        </p:nvSpPr>
        <p:spPr>
          <a:xfrm>
            <a:off x="1543987" y="1042153"/>
            <a:ext cx="10272625"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1000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1,2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1000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p>
        </p:txBody>
      </p:sp>
      <p:sp>
        <p:nvSpPr>
          <p:cNvPr id="23" name="TextBox 22"/>
          <p:cNvSpPr txBox="1"/>
          <p:nvPr/>
        </p:nvSpPr>
        <p:spPr>
          <a:xfrm>
            <a:off x="273728" y="2776581"/>
            <a:ext cx="1773242" cy="523220"/>
          </a:xfrm>
          <a:prstGeom prst="rect">
            <a:avLst/>
          </a:prstGeom>
          <a:noFill/>
        </p:spPr>
        <p:txBody>
          <a:bodyPr wrap="none" rtlCol="0">
            <a:spAutoFit/>
          </a:bodyPr>
          <a:lstStyle/>
          <a:p>
            <a:r>
              <a:rPr lang="en-US" sz="2800" b="1" u="sng" dirty="0" err="1">
                <a:latin typeface="Times New Roman" panose="02020603050405020304" pitchFamily="18" charset="0"/>
                <a:cs typeface="Times New Roman" panose="02020603050405020304" pitchFamily="18" charset="0"/>
              </a:rPr>
              <a:t>Phân</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tích</a:t>
            </a:r>
            <a:r>
              <a:rPr lang="en-US" sz="2800" b="1" u="sng" dirty="0">
                <a:latin typeface="Times New Roman" panose="02020603050405020304" pitchFamily="18" charset="0"/>
                <a:cs typeface="Times New Roman" panose="02020603050405020304" pitchFamily="18" charset="0"/>
              </a:rPr>
              <a:t>:</a:t>
            </a:r>
          </a:p>
        </p:txBody>
      </p:sp>
      <p:sp>
        <p:nvSpPr>
          <p:cNvPr id="24" name="TextBox 23"/>
          <p:cNvSpPr txBox="1"/>
          <p:nvPr/>
        </p:nvSpPr>
        <p:spPr>
          <a:xfrm>
            <a:off x="628180" y="5659093"/>
            <a:ext cx="508985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p>
        </p:txBody>
      </p:sp>
      <p:graphicFrame>
        <p:nvGraphicFramePr>
          <p:cNvPr id="25" name="Object 24"/>
          <p:cNvGraphicFramePr>
            <a:graphicFrameLocks noChangeAspect="1"/>
          </p:cNvGraphicFramePr>
          <p:nvPr>
            <p:extLst>
              <p:ext uri="{D42A27DB-BD31-4B8C-83A1-F6EECF244321}">
                <p14:modId xmlns:p14="http://schemas.microsoft.com/office/powerpoint/2010/main" val="1956216561"/>
              </p:ext>
            </p:extLst>
          </p:nvPr>
        </p:nvGraphicFramePr>
        <p:xfrm>
          <a:off x="5627055" y="5434681"/>
          <a:ext cx="1408113" cy="1168400"/>
        </p:xfrm>
        <a:graphic>
          <a:graphicData uri="http://schemas.openxmlformats.org/presentationml/2006/ole">
            <mc:AlternateContent xmlns:mc="http://schemas.openxmlformats.org/markup-compatibility/2006">
              <mc:Choice xmlns:v="urn:schemas-microsoft-com:vml" Requires="v">
                <p:oleObj name="Equation" r:id="rId17" imgW="596880" imgH="495000" progId="Equation.DSMT4">
                  <p:embed/>
                </p:oleObj>
              </mc:Choice>
              <mc:Fallback>
                <p:oleObj name="Equation" r:id="rId17" imgW="596880" imgH="495000" progId="Equation.DSMT4">
                  <p:embed/>
                  <p:pic>
                    <p:nvPicPr>
                      <p:cNvPr id="30" name="Object 29"/>
                      <p:cNvPicPr/>
                      <p:nvPr/>
                    </p:nvPicPr>
                    <p:blipFill>
                      <a:blip r:embed="rId18"/>
                      <a:stretch>
                        <a:fillRect/>
                      </a:stretch>
                    </p:blipFill>
                    <p:spPr>
                      <a:xfrm>
                        <a:off x="5627055" y="5434681"/>
                        <a:ext cx="1408113" cy="1168400"/>
                      </a:xfrm>
                      <a:prstGeom prst="rect">
                        <a:avLst/>
                      </a:prstGeom>
                    </p:spPr>
                  </p:pic>
                </p:oleObj>
              </mc:Fallback>
            </mc:AlternateContent>
          </a:graphicData>
        </a:graphic>
      </p:graphicFrame>
      <p:pic>
        <p:nvPicPr>
          <p:cNvPr id="28" name="Hình ảnh 3">
            <a:extLst>
              <a:ext uri="{FF2B5EF4-FFF2-40B4-BE49-F238E27FC236}">
                <a16:creationId xmlns:a16="http://schemas.microsoft.com/office/drawing/2014/main" id="{C6A7B2E5-053C-4D72-840B-AA50033EAE4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3822" y="1111936"/>
            <a:ext cx="1225493" cy="1424222"/>
          </a:xfrm>
          <a:prstGeom prst="rect">
            <a:avLst/>
          </a:prstGeom>
        </p:spPr>
      </p:pic>
      <p:sp>
        <p:nvSpPr>
          <p:cNvPr id="17" name="TextBox 16"/>
          <p:cNvSpPr txBox="1"/>
          <p:nvPr/>
        </p:nvSpPr>
        <p:spPr>
          <a:xfrm>
            <a:off x="2655837" y="-31215"/>
            <a:ext cx="8088304"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 Bài 9: BÀI TẬP CUỐI CHƯƠNG II (Tiết 2)</a:t>
            </a:r>
          </a:p>
        </p:txBody>
      </p:sp>
    </p:spTree>
    <p:extLst>
      <p:ext uri="{BB962C8B-B14F-4D97-AF65-F5344CB8AC3E}">
        <p14:creationId xmlns:p14="http://schemas.microsoft.com/office/powerpoint/2010/main" val="356637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down)">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2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par>
                                <p:cTn id="44" presetID="22" presetClass="entr" presetSubtype="4"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par>
                                <p:cTn id="52" presetID="22" presetClass="entr" presetSubtype="4"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P spid="35"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5" name="Rectangle 4"/>
          <p:cNvSpPr/>
          <p:nvPr/>
        </p:nvSpPr>
        <p:spPr>
          <a:xfrm>
            <a:off x="223353" y="325197"/>
            <a:ext cx="2625790" cy="523220"/>
          </a:xfrm>
          <a:prstGeom prst="rect">
            <a:avLst/>
          </a:prstGeom>
        </p:spPr>
        <p:txBody>
          <a:bodyPr wrap="square">
            <a:spAutoFit/>
          </a:bodyPr>
          <a:lstStyle/>
          <a:p>
            <a:r>
              <a:rPr lang="en-US" sz="2800" b="1">
                <a:latin typeface="Times New Roman" panose="02020603050405020304" pitchFamily="18" charset="0"/>
                <a:ea typeface="Times New Roman" panose="02020603050405020304" pitchFamily="18" charset="0"/>
                <a:cs typeface="Times New Roman" panose="02020603050405020304" pitchFamily="18" charset="0"/>
              </a:rPr>
              <a:t>Bài 14 SGK/70</a:t>
            </a:r>
            <a:endParaRPr lang="en-US"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223353" y="1310010"/>
                <a:ext cx="11626324" cy="523220"/>
              </a:xfrm>
              <a:prstGeom prst="rect">
                <a:avLst/>
              </a:prstGeom>
            </p:spPr>
            <p:txBody>
              <a:bodyPr wrap="none">
                <a:spAutoFit/>
              </a:bodyPr>
              <a:lstStyle/>
              <a:p>
                <a:r>
                  <a:rPr lang="en-US" sz="2800">
                    <a:latin typeface="Times New Roman" panose="02020603050405020304" pitchFamily="18" charset="0"/>
                    <a:cs typeface="Times New Roman" panose="02020603050405020304" pitchFamily="18" charset="0"/>
                  </a:rPr>
                  <a:t>Gọi </a:t>
                </a:r>
                <a14:m>
                  <m:oMath xmlns:m="http://schemas.openxmlformats.org/officeDocument/2006/math">
                    <m:r>
                      <a:rPr lang="en-US" sz="2800" i="1" smtClean="0">
                        <a:latin typeface="Cambria Math" panose="02040503050406030204" pitchFamily="18" charset="0"/>
                        <a:cs typeface="Times New Roman" panose="02020603050405020304" pitchFamily="18" charset="0"/>
                      </a:rPr>
                      <m:t>𝑥</m:t>
                    </m:r>
                  </m:oMath>
                </a14:m>
                <a:r>
                  <a:rPr lang="en-US" sz="2800">
                    <a:latin typeface="Times New Roman" panose="02020603050405020304" pitchFamily="18" charset="0"/>
                    <a:cs typeface="Times New Roman" panose="02020603050405020304" pitchFamily="18" charset="0"/>
                  </a:rPr>
                  <a:t> (giờ) và </a:t>
                </a:r>
                <a14:m>
                  <m:oMath xmlns:m="http://schemas.openxmlformats.org/officeDocument/2006/math">
                    <m:r>
                      <a:rPr lang="en-US" sz="2800" i="1" smtClean="0">
                        <a:latin typeface="Cambria Math" panose="02040503050406030204" pitchFamily="18" charset="0"/>
                        <a:cs typeface="Times New Roman" panose="02020603050405020304" pitchFamily="18" charset="0"/>
                      </a:rPr>
                      <m:t>𝑦</m:t>
                    </m:r>
                  </m:oMath>
                </a14:m>
                <a:r>
                  <a:rPr lang="en-US" sz="2800">
                    <a:latin typeface="Times New Roman" panose="02020603050405020304" pitchFamily="18" charset="0"/>
                    <a:cs typeface="Times New Roman" panose="02020603050405020304" pitchFamily="18" charset="0"/>
                  </a:rPr>
                  <a:t> là thời gian và năng suất để dây chuyền làm ra </a:t>
                </a:r>
                <a14:m>
                  <m:oMath xmlns:m="http://schemas.openxmlformats.org/officeDocument/2006/math">
                    <m:r>
                      <a:rPr lang="en-US" sz="2800" i="1" smtClean="0">
                        <a:latin typeface="Cambria Math" panose="02040503050406030204" pitchFamily="18" charset="0"/>
                        <a:cs typeface="Times New Roman" panose="02020603050405020304" pitchFamily="18" charset="0"/>
                      </a:rPr>
                      <m:t>1000</m:t>
                    </m:r>
                  </m:oMath>
                </a14:m>
                <a:r>
                  <a:rPr lang="en-US" sz="2800">
                    <a:latin typeface="Times New Roman" panose="02020603050405020304" pitchFamily="18" charset="0"/>
                    <a:cs typeface="Times New Roman" panose="02020603050405020304" pitchFamily="18" charset="0"/>
                  </a:rPr>
                  <a:t> sản phẩm.</a:t>
                </a:r>
              </a:p>
            </p:txBody>
          </p:sp>
        </mc:Choice>
        <mc:Fallback xmlns="">
          <p:sp>
            <p:nvSpPr>
              <p:cNvPr id="2" name="Rectangle 1"/>
              <p:cNvSpPr>
                <a:spLocks noRot="1" noChangeAspect="1" noMove="1" noResize="1" noEditPoints="1" noAdjustHandles="1" noChangeArrowheads="1" noChangeShapeType="1" noTextEdit="1"/>
              </p:cNvSpPr>
              <p:nvPr/>
            </p:nvSpPr>
            <p:spPr>
              <a:xfrm>
                <a:off x="223353" y="1310010"/>
                <a:ext cx="11626324" cy="523220"/>
              </a:xfrm>
              <a:prstGeom prst="rect">
                <a:avLst/>
              </a:prstGeom>
              <a:blipFill>
                <a:blip r:embed="rId4"/>
                <a:stretch>
                  <a:fillRect l="-1101" t="-12791" r="-734" b="-31395"/>
                </a:stretch>
              </a:blipFill>
            </p:spPr>
            <p:txBody>
              <a:bodyPr/>
              <a:lstStyle/>
              <a:p>
                <a:r>
                  <a:rPr lang="en-US">
                    <a:noFill/>
                  </a:rPr>
                  <a:t> </a:t>
                </a:r>
              </a:p>
            </p:txBody>
          </p:sp>
        </mc:Fallback>
      </mc:AlternateContent>
      <p:sp>
        <p:nvSpPr>
          <p:cNvPr id="6" name="Rectangle 5"/>
          <p:cNvSpPr/>
          <p:nvPr/>
        </p:nvSpPr>
        <p:spPr>
          <a:xfrm>
            <a:off x="238904" y="1863598"/>
            <a:ext cx="3719288" cy="523220"/>
          </a:xfrm>
          <a:prstGeom prst="rect">
            <a:avLst/>
          </a:prstGeom>
        </p:spPr>
        <p:txBody>
          <a:bodyPr wrap="none">
            <a:spAutoFit/>
          </a:bodyPr>
          <a:lstStyle/>
          <a:p>
            <a:r>
              <a:rPr lang="en-US" sz="2800">
                <a:latin typeface="Times New Roman" panose="02020603050405020304" pitchFamily="18" charset="0"/>
                <a:cs typeface="Times New Roman" panose="02020603050405020304" pitchFamily="18" charset="0"/>
              </a:rPr>
              <a:t>Theo đề bài, ta có bảng :</a:t>
            </a:r>
          </a:p>
        </p:txBody>
      </p:sp>
      <p:graphicFrame>
        <p:nvGraphicFramePr>
          <p:cNvPr id="9" name="Table 8"/>
          <p:cNvGraphicFramePr>
            <a:graphicFrameLocks noGrp="1"/>
          </p:cNvGraphicFramePr>
          <p:nvPr>
            <p:extLst>
              <p:ext uri="{D42A27DB-BD31-4B8C-83A1-F6EECF244321}">
                <p14:modId xmlns:p14="http://schemas.microsoft.com/office/powerpoint/2010/main" val="738637053"/>
              </p:ext>
            </p:extLst>
          </p:nvPr>
        </p:nvGraphicFramePr>
        <p:xfrm>
          <a:off x="4379132" y="1889483"/>
          <a:ext cx="4873087" cy="1450574"/>
        </p:xfrm>
        <a:graphic>
          <a:graphicData uri="http://schemas.openxmlformats.org/drawingml/2006/table">
            <a:tbl>
              <a:tblPr firstRow="1" firstCol="1" bandRow="1">
                <a:tableStyleId>{5940675A-B579-460E-94D1-54222C63F5DA}</a:tableStyleId>
              </a:tblPr>
              <a:tblGrid>
                <a:gridCol w="881552">
                  <a:extLst>
                    <a:ext uri="{9D8B030D-6E8A-4147-A177-3AD203B41FA5}">
                      <a16:colId xmlns:a16="http://schemas.microsoft.com/office/drawing/2014/main" val="1096355076"/>
                    </a:ext>
                  </a:extLst>
                </a:gridCol>
                <a:gridCol w="2209725">
                  <a:extLst>
                    <a:ext uri="{9D8B030D-6E8A-4147-A177-3AD203B41FA5}">
                      <a16:colId xmlns:a16="http://schemas.microsoft.com/office/drawing/2014/main" val="2739242659"/>
                    </a:ext>
                  </a:extLst>
                </a:gridCol>
                <a:gridCol w="1781810">
                  <a:extLst>
                    <a:ext uri="{9D8B030D-6E8A-4147-A177-3AD203B41FA5}">
                      <a16:colId xmlns:a16="http://schemas.microsoft.com/office/drawing/2014/main" val="1002370076"/>
                    </a:ext>
                  </a:extLst>
                </a:gridCol>
              </a:tblGrid>
              <a:tr h="534422">
                <a:tc>
                  <a:txBody>
                    <a:bodyPr/>
                    <a:lstStyle/>
                    <a:p>
                      <a:pPr marL="0" marR="0">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fr-FR" sz="2800">
                          <a:effectLst/>
                          <a:latin typeface="Times New Roman" panose="02020603050405020304" pitchFamily="18" charset="0"/>
                          <a:cs typeface="Times New Roman" panose="02020603050405020304" pitchFamily="18" charset="0"/>
                        </a:rPr>
                        <a:t>Tháng trước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fr-FR" sz="2800">
                          <a:effectLst/>
                          <a:latin typeface="Times New Roman" panose="02020603050405020304" pitchFamily="18" charset="0"/>
                          <a:cs typeface="Times New Roman" panose="02020603050405020304" pitchFamily="18" charset="0"/>
                        </a:rPr>
                        <a:t>Tháng này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32586209"/>
                  </a:ext>
                </a:extLst>
              </a:tr>
              <a:tr h="458076">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2156585"/>
                  </a:ext>
                </a:extLst>
              </a:tr>
              <a:tr h="458076">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fr-F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6063167"/>
                  </a:ext>
                </a:extLst>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85932168"/>
              </p:ext>
            </p:extLst>
          </p:nvPr>
        </p:nvGraphicFramePr>
        <p:xfrm>
          <a:off x="4547261" y="2414038"/>
          <a:ext cx="330987" cy="378270"/>
        </p:xfrm>
        <a:graphic>
          <a:graphicData uri="http://schemas.openxmlformats.org/presentationml/2006/ole">
            <mc:AlternateContent xmlns:mc="http://schemas.openxmlformats.org/markup-compatibility/2006">
              <mc:Choice xmlns:v="urn:schemas-microsoft-com:vml" Requires="v">
                <p:oleObj name="Equation" r:id="rId5" imgW="139639" imgH="152334" progId="Equation.DSMT4">
                  <p:embed/>
                </p:oleObj>
              </mc:Choice>
              <mc:Fallback>
                <p:oleObj name="Equation" r:id="rId5" imgW="139639" imgH="152334" progId="Equation.DSMT4">
                  <p:embed/>
                  <p:pic>
                    <p:nvPicPr>
                      <p:cNvPr id="1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7261" y="2414038"/>
                        <a:ext cx="330987" cy="37827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81198772"/>
              </p:ext>
            </p:extLst>
          </p:nvPr>
        </p:nvGraphicFramePr>
        <p:xfrm>
          <a:off x="5871729" y="2341834"/>
          <a:ext cx="1111165" cy="591046"/>
        </p:xfrm>
        <a:graphic>
          <a:graphicData uri="http://schemas.openxmlformats.org/presentationml/2006/ole">
            <mc:AlternateContent xmlns:mc="http://schemas.openxmlformats.org/markup-compatibility/2006">
              <mc:Choice xmlns:v="urn:schemas-microsoft-com:vml" Requires="v">
                <p:oleObj name="Equation" r:id="rId7" imgW="444307" imgH="241195" progId="Equation.DSMT4">
                  <p:embed/>
                </p:oleObj>
              </mc:Choice>
              <mc:Fallback>
                <p:oleObj name="Equation" r:id="rId7" imgW="444307" imgH="241195" progId="Equation.DSMT4">
                  <p:embed/>
                  <p:pic>
                    <p:nvPicPr>
                      <p:cNvPr id="11"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1729" y="2341834"/>
                        <a:ext cx="1111165" cy="591046"/>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16646131"/>
              </p:ext>
            </p:extLst>
          </p:nvPr>
        </p:nvGraphicFramePr>
        <p:xfrm>
          <a:off x="7894743" y="2322254"/>
          <a:ext cx="1111165" cy="591046"/>
        </p:xfrm>
        <a:graphic>
          <a:graphicData uri="http://schemas.openxmlformats.org/presentationml/2006/ole">
            <mc:AlternateContent xmlns:mc="http://schemas.openxmlformats.org/markup-compatibility/2006">
              <mc:Choice xmlns:v="urn:schemas-microsoft-com:vml" Requires="v">
                <p:oleObj name="Equation" r:id="rId9" imgW="444240" imgH="241200" progId="Equation.DSMT4">
                  <p:embed/>
                </p:oleObj>
              </mc:Choice>
              <mc:Fallback>
                <p:oleObj name="Equation" r:id="rId9" imgW="444240" imgH="241200" progId="Equation.DSMT4">
                  <p:embed/>
                  <p:pic>
                    <p:nvPicPr>
                      <p:cNvPr id="12" name="Object 11"/>
                      <p:cNvPicPr>
                        <a:picLocks noChangeAspect="1" noChangeArrowheads="1"/>
                      </p:cNvPicPr>
                      <p:nvPr/>
                    </p:nvPicPr>
                    <p:blipFill>
                      <a:blip r:embed="rId10"/>
                      <a:srcRect/>
                      <a:stretch>
                        <a:fillRect/>
                      </a:stretch>
                    </p:blipFill>
                    <p:spPr bwMode="auto">
                      <a:xfrm>
                        <a:off x="7894743" y="2322254"/>
                        <a:ext cx="1111165" cy="591046"/>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646206409"/>
              </p:ext>
            </p:extLst>
          </p:nvPr>
        </p:nvGraphicFramePr>
        <p:xfrm>
          <a:off x="4563692" y="2874968"/>
          <a:ext cx="378270" cy="472837"/>
        </p:xfrm>
        <a:graphic>
          <a:graphicData uri="http://schemas.openxmlformats.org/presentationml/2006/ole">
            <mc:AlternateContent xmlns:mc="http://schemas.openxmlformats.org/markup-compatibility/2006">
              <mc:Choice xmlns:v="urn:schemas-microsoft-com:vml" Requires="v">
                <p:oleObj name="Equation" r:id="rId11" imgW="152334" imgH="190417" progId="Equation.DSMT4">
                  <p:embed/>
                </p:oleObj>
              </mc:Choice>
              <mc:Fallback>
                <p:oleObj name="Equation" r:id="rId11" imgW="152334" imgH="190417" progId="Equation.DSMT4">
                  <p:embed/>
                  <p:pic>
                    <p:nvPicPr>
                      <p:cNvPr id="18"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3692" y="2874968"/>
                        <a:ext cx="378270" cy="472837"/>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17315933"/>
              </p:ext>
            </p:extLst>
          </p:nvPr>
        </p:nvGraphicFramePr>
        <p:xfrm>
          <a:off x="6152938" y="2752944"/>
          <a:ext cx="449196" cy="591046"/>
        </p:xfrm>
        <a:graphic>
          <a:graphicData uri="http://schemas.openxmlformats.org/presentationml/2006/ole">
            <mc:AlternateContent xmlns:mc="http://schemas.openxmlformats.org/markup-compatibility/2006">
              <mc:Choice xmlns:v="urn:schemas-microsoft-com:vml" Requires="v">
                <p:oleObj name="Equation" r:id="rId13" imgW="177646" imgH="241091" progId="Equation.DSMT4">
                  <p:embed/>
                </p:oleObj>
              </mc:Choice>
              <mc:Fallback>
                <p:oleObj name="Equation" r:id="rId13" imgW="177646" imgH="241091" progId="Equation.DSMT4">
                  <p:embed/>
                  <p:pic>
                    <p:nvPicPr>
                      <p:cNvPr id="19"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2938" y="2752944"/>
                        <a:ext cx="449196" cy="591046"/>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000567177"/>
              </p:ext>
            </p:extLst>
          </p:nvPr>
        </p:nvGraphicFramePr>
        <p:xfrm>
          <a:off x="7976376" y="2785823"/>
          <a:ext cx="520119" cy="591046"/>
        </p:xfrm>
        <a:graphic>
          <a:graphicData uri="http://schemas.openxmlformats.org/presentationml/2006/ole">
            <mc:AlternateContent xmlns:mc="http://schemas.openxmlformats.org/markup-compatibility/2006">
              <mc:Choice xmlns:v="urn:schemas-microsoft-com:vml" Requires="v">
                <p:oleObj name="Equation" r:id="rId15" imgW="203112" imgH="241195" progId="Equation.DSMT4">
                  <p:embed/>
                </p:oleObj>
              </mc:Choice>
              <mc:Fallback>
                <p:oleObj name="Equation" r:id="rId15" imgW="203112" imgH="241195" progId="Equation.DSMT4">
                  <p:embed/>
                  <p:pic>
                    <p:nvPicPr>
                      <p:cNvPr id="21"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76376" y="2785823"/>
                        <a:ext cx="520119" cy="591046"/>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22" name="Rectangle 21"/>
              <p:cNvSpPr/>
              <p:nvPr/>
            </p:nvSpPr>
            <p:spPr>
              <a:xfrm>
                <a:off x="216419" y="3437326"/>
                <a:ext cx="11633257" cy="523220"/>
              </a:xfrm>
              <a:prstGeom prst="rect">
                <a:avLst/>
              </a:prstGeom>
            </p:spPr>
            <p:txBody>
              <a:bodyPr wrap="square">
                <a:spAutoFit/>
              </a:bodyPr>
              <a:lstStyle/>
              <a:p>
                <a:r>
                  <a:rPr lang="vi-VN" sz="2800">
                    <a:latin typeface="Times New Roman" panose="02020603050405020304" pitchFamily="18" charset="0"/>
                    <a:cs typeface="Times New Roman" panose="02020603050405020304" pitchFamily="18" charset="0"/>
                  </a:rPr>
                  <a:t>Theo đề bài, năng suất tháng này bằng </a:t>
                </a:r>
                <a14:m>
                  <m:oMath xmlns:m="http://schemas.openxmlformats.org/officeDocument/2006/math">
                    <m:r>
                      <a:rPr lang="vi-VN" sz="2800" i="1" smtClean="0">
                        <a:latin typeface="Cambria Math" panose="02040503050406030204" pitchFamily="18" charset="0"/>
                        <a:cs typeface="Times New Roman" panose="02020603050405020304" pitchFamily="18" charset="0"/>
                      </a:rPr>
                      <m:t>1,2</m:t>
                    </m:r>
                  </m:oMath>
                </a14:m>
                <a:r>
                  <a:rPr lang="vi-VN" sz="2800">
                    <a:latin typeface="Times New Roman" panose="02020603050405020304" pitchFamily="18" charset="0"/>
                    <a:cs typeface="Times New Roman" panose="02020603050405020304" pitchFamily="18" charset="0"/>
                  </a:rPr>
                  <a:t> lần năng suất tháng trước, nghĩa là</a:t>
                </a:r>
                <a:r>
                  <a:rPr lang="en-US" sz="2800">
                    <a:latin typeface="Times New Roman" panose="02020603050405020304" pitchFamily="18" charset="0"/>
                    <a:cs typeface="Times New Roman" panose="02020603050405020304" pitchFamily="18" charset="0"/>
                  </a:rPr>
                  <a:t>:</a:t>
                </a:r>
              </a:p>
            </p:txBody>
          </p:sp>
        </mc:Choice>
        <mc:Fallback xmlns="">
          <p:sp>
            <p:nvSpPr>
              <p:cNvPr id="22" name="Rectangle 21"/>
              <p:cNvSpPr>
                <a:spLocks noRot="1" noChangeAspect="1" noMove="1" noResize="1" noEditPoints="1" noAdjustHandles="1" noChangeArrowheads="1" noChangeShapeType="1" noTextEdit="1"/>
              </p:cNvSpPr>
              <p:nvPr/>
            </p:nvSpPr>
            <p:spPr>
              <a:xfrm>
                <a:off x="216419" y="3437326"/>
                <a:ext cx="11633257" cy="523220"/>
              </a:xfrm>
              <a:prstGeom prst="rect">
                <a:avLst/>
              </a:prstGeom>
              <a:blipFill>
                <a:blip r:embed="rId17"/>
                <a:stretch>
                  <a:fillRect l="-1101" t="-12791" b="-31395"/>
                </a:stretch>
              </a:blipFill>
            </p:spPr>
            <p:txBody>
              <a:bodyPr/>
              <a:lstStyle/>
              <a:p>
                <a:r>
                  <a:rPr lang="en-US">
                    <a:noFill/>
                  </a:rPr>
                  <a:t> </a:t>
                </a:r>
              </a:p>
            </p:txBody>
          </p:sp>
        </mc:Fallback>
      </mc:AlternateContent>
      <p:graphicFrame>
        <p:nvGraphicFramePr>
          <p:cNvPr id="26" name="Object 25"/>
          <p:cNvGraphicFramePr>
            <a:graphicFrameLocks noChangeAspect="1"/>
          </p:cNvGraphicFramePr>
          <p:nvPr>
            <p:extLst>
              <p:ext uri="{D42A27DB-BD31-4B8C-83A1-F6EECF244321}">
                <p14:modId xmlns:p14="http://schemas.microsoft.com/office/powerpoint/2010/main" val="3087612665"/>
              </p:ext>
            </p:extLst>
          </p:nvPr>
        </p:nvGraphicFramePr>
        <p:xfrm>
          <a:off x="3076575" y="4014788"/>
          <a:ext cx="1716088" cy="542925"/>
        </p:xfrm>
        <a:graphic>
          <a:graphicData uri="http://schemas.openxmlformats.org/presentationml/2006/ole">
            <mc:AlternateContent xmlns:mc="http://schemas.openxmlformats.org/markup-compatibility/2006">
              <mc:Choice xmlns:v="urn:schemas-microsoft-com:vml" Requires="v">
                <p:oleObj name="Equation" r:id="rId18" imgW="761760" imgH="241200" progId="Equation.DSMT4">
                  <p:embed/>
                </p:oleObj>
              </mc:Choice>
              <mc:Fallback>
                <p:oleObj name="Equation" r:id="rId18" imgW="761760" imgH="241200" progId="Equation.DSMT4">
                  <p:embed/>
                  <p:pic>
                    <p:nvPicPr>
                      <p:cNvPr id="26" name="Object 25"/>
                      <p:cNvPicPr/>
                      <p:nvPr/>
                    </p:nvPicPr>
                    <p:blipFill>
                      <a:blip r:embed="rId19"/>
                      <a:stretch>
                        <a:fillRect/>
                      </a:stretch>
                    </p:blipFill>
                    <p:spPr>
                      <a:xfrm>
                        <a:off x="3076575" y="4014788"/>
                        <a:ext cx="1716088" cy="542925"/>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417636853"/>
              </p:ext>
            </p:extLst>
          </p:nvPr>
        </p:nvGraphicFramePr>
        <p:xfrm>
          <a:off x="6330950" y="3788215"/>
          <a:ext cx="1870075" cy="996950"/>
        </p:xfrm>
        <a:graphic>
          <a:graphicData uri="http://schemas.openxmlformats.org/presentationml/2006/ole">
            <mc:AlternateContent xmlns:mc="http://schemas.openxmlformats.org/markup-compatibility/2006">
              <mc:Choice xmlns:v="urn:schemas-microsoft-com:vml" Requires="v">
                <p:oleObj name="Equation" r:id="rId20" imgW="927000" imgH="495000" progId="Equation.DSMT4">
                  <p:embed/>
                </p:oleObj>
              </mc:Choice>
              <mc:Fallback>
                <p:oleObj name="Equation" r:id="rId20" imgW="927000" imgH="495000" progId="Equation.DSMT4">
                  <p:embed/>
                  <p:pic>
                    <p:nvPicPr>
                      <p:cNvPr id="27" name="Object 26"/>
                      <p:cNvPicPr/>
                      <p:nvPr/>
                    </p:nvPicPr>
                    <p:blipFill>
                      <a:blip r:embed="rId21"/>
                      <a:stretch>
                        <a:fillRect/>
                      </a:stretch>
                    </p:blipFill>
                    <p:spPr>
                      <a:xfrm>
                        <a:off x="6330950" y="3788215"/>
                        <a:ext cx="1870075" cy="996950"/>
                      </a:xfrm>
                      <a:prstGeom prst="rect">
                        <a:avLst/>
                      </a:prstGeom>
                    </p:spPr>
                  </p:pic>
                </p:oleObj>
              </mc:Fallback>
            </mc:AlternateContent>
          </a:graphicData>
        </a:graphic>
      </p:graphicFrame>
      <p:sp>
        <p:nvSpPr>
          <p:cNvPr id="29" name="Rectangle 28"/>
          <p:cNvSpPr/>
          <p:nvPr/>
        </p:nvSpPr>
        <p:spPr>
          <a:xfrm>
            <a:off x="216420" y="4612834"/>
            <a:ext cx="11633256" cy="523220"/>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cs typeface="Times New Roman" panose="02020603050405020304" pitchFamily="18" charset="0"/>
              </a:rPr>
              <a:t>Vì năng suất của dây chuyền và thời gian là hai đại lượng tỉ lệ nghịch nên ta có:</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2978621670"/>
              </p:ext>
            </p:extLst>
          </p:nvPr>
        </p:nvGraphicFramePr>
        <p:xfrm>
          <a:off x="2801938" y="4975225"/>
          <a:ext cx="1489075" cy="1162050"/>
        </p:xfrm>
        <a:graphic>
          <a:graphicData uri="http://schemas.openxmlformats.org/presentationml/2006/ole">
            <mc:AlternateContent xmlns:mc="http://schemas.openxmlformats.org/markup-compatibility/2006">
              <mc:Choice xmlns:v="urn:schemas-microsoft-com:vml" Requires="v">
                <p:oleObj name="Equation" r:id="rId22" imgW="634680" imgH="495000" progId="Equation.DSMT4">
                  <p:embed/>
                </p:oleObj>
              </mc:Choice>
              <mc:Fallback>
                <p:oleObj name="Equation" r:id="rId22" imgW="634680" imgH="495000" progId="Equation.DSMT4">
                  <p:embed/>
                  <p:pic>
                    <p:nvPicPr>
                      <p:cNvPr id="30" name="Object 29"/>
                      <p:cNvPicPr/>
                      <p:nvPr/>
                    </p:nvPicPr>
                    <p:blipFill>
                      <a:blip r:embed="rId23"/>
                      <a:stretch>
                        <a:fillRect/>
                      </a:stretch>
                    </p:blipFill>
                    <p:spPr>
                      <a:xfrm>
                        <a:off x="2801938" y="4975225"/>
                        <a:ext cx="1489075" cy="116205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523350951"/>
              </p:ext>
            </p:extLst>
          </p:nvPr>
        </p:nvGraphicFramePr>
        <p:xfrm>
          <a:off x="5612170" y="5002589"/>
          <a:ext cx="1101725" cy="1049337"/>
        </p:xfrm>
        <a:graphic>
          <a:graphicData uri="http://schemas.openxmlformats.org/presentationml/2006/ole">
            <mc:AlternateContent xmlns:mc="http://schemas.openxmlformats.org/markup-compatibility/2006">
              <mc:Choice xmlns:v="urn:schemas-microsoft-com:vml" Requires="v">
                <p:oleObj name="Equation" r:id="rId24" imgW="520560" imgH="495000" progId="Equation.DSMT4">
                  <p:embed/>
                </p:oleObj>
              </mc:Choice>
              <mc:Fallback>
                <p:oleObj name="Equation" r:id="rId24" imgW="520560" imgH="495000" progId="Equation.DSMT4">
                  <p:embed/>
                  <p:pic>
                    <p:nvPicPr>
                      <p:cNvPr id="31" name="Object 30"/>
                      <p:cNvPicPr/>
                      <p:nvPr/>
                    </p:nvPicPr>
                    <p:blipFill>
                      <a:blip r:embed="rId25"/>
                      <a:stretch>
                        <a:fillRect/>
                      </a:stretch>
                    </p:blipFill>
                    <p:spPr>
                      <a:xfrm>
                        <a:off x="5612170" y="5002589"/>
                        <a:ext cx="1101725" cy="1049337"/>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365822925"/>
              </p:ext>
            </p:extLst>
          </p:nvPr>
        </p:nvGraphicFramePr>
        <p:xfrm>
          <a:off x="7798213" y="5202104"/>
          <a:ext cx="1128712" cy="565150"/>
        </p:xfrm>
        <a:graphic>
          <a:graphicData uri="http://schemas.openxmlformats.org/presentationml/2006/ole">
            <mc:AlternateContent xmlns:mc="http://schemas.openxmlformats.org/markup-compatibility/2006">
              <mc:Choice xmlns:v="urn:schemas-microsoft-com:vml" Requires="v">
                <p:oleObj name="Equation" r:id="rId26" imgW="482400" imgH="241200" progId="Equation.DSMT4">
                  <p:embed/>
                </p:oleObj>
              </mc:Choice>
              <mc:Fallback>
                <p:oleObj name="Equation" r:id="rId26" imgW="482400" imgH="241200" progId="Equation.DSMT4">
                  <p:embed/>
                  <p:pic>
                    <p:nvPicPr>
                      <p:cNvPr id="32" name="Object 31"/>
                      <p:cNvPicPr/>
                      <p:nvPr/>
                    </p:nvPicPr>
                    <p:blipFill>
                      <a:blip r:embed="rId27"/>
                      <a:stretch>
                        <a:fillRect/>
                      </a:stretch>
                    </p:blipFill>
                    <p:spPr>
                      <a:xfrm>
                        <a:off x="7798213" y="5202104"/>
                        <a:ext cx="1128712" cy="5651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4" name="Rectangle 33"/>
              <p:cNvSpPr/>
              <p:nvPr/>
            </p:nvSpPr>
            <p:spPr>
              <a:xfrm>
                <a:off x="279513" y="6012529"/>
                <a:ext cx="11311016" cy="523220"/>
              </a:xfrm>
              <a:prstGeom prst="rect">
                <a:avLst/>
              </a:prstGeom>
            </p:spPr>
            <p:txBody>
              <a:bodyPr wrap="square">
                <a:spAutoFit/>
              </a:bodyPr>
              <a:lstStyle/>
              <a:p>
                <a:pPr algn="just">
                  <a:spcBef>
                    <a:spcPts val="300"/>
                  </a:spcBef>
                  <a:spcAft>
                    <a:spcPts val="3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Vậy trong tháng này, dây chuyền cần </a:t>
                </a:r>
                <a14:m>
                  <m:oMath xmlns:m="http://schemas.openxmlformats.org/officeDocument/2006/math">
                    <m:r>
                      <a:rPr lang="en-US" sz="2800" i="1" smtClean="0">
                        <a:latin typeface="Cambria Math" panose="02040503050406030204" pitchFamily="18" charset="0"/>
                        <a:ea typeface="Times New Roman" panose="02020603050405020304" pitchFamily="18" charset="0"/>
                        <a:cs typeface="Times New Roman" panose="02020603050405020304" pitchFamily="18" charset="0"/>
                      </a:rPr>
                      <m:t>5</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giờ để sản xuất ra </a:t>
                </a:r>
                <a14:m>
                  <m:oMath xmlns:m="http://schemas.openxmlformats.org/officeDocument/2006/math">
                    <m:r>
                      <a:rPr lang="en-US" sz="2800" i="1" smtClean="0">
                        <a:latin typeface="Cambria Math" panose="02040503050406030204" pitchFamily="18" charset="0"/>
                        <a:ea typeface="Times New Roman" panose="02020603050405020304" pitchFamily="18" charset="0"/>
                        <a:cs typeface="Times New Roman" panose="02020603050405020304" pitchFamily="18" charset="0"/>
                      </a:rPr>
                      <m:t>1000</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sản phẩm.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279513" y="6012529"/>
                <a:ext cx="11311016" cy="523220"/>
              </a:xfrm>
              <a:prstGeom prst="rect">
                <a:avLst/>
              </a:prstGeom>
              <a:blipFill>
                <a:blip r:embed="rId28"/>
                <a:stretch>
                  <a:fillRect l="-1132" t="-11628" b="-31395"/>
                </a:stretch>
              </a:blipFill>
            </p:spPr>
            <p:txBody>
              <a:bodyPr/>
              <a:lstStyle/>
              <a:p>
                <a:r>
                  <a:rPr lang="en-US">
                    <a:noFill/>
                  </a:rPr>
                  <a:t> </a:t>
                </a:r>
              </a:p>
            </p:txBody>
          </p:sp>
        </mc:Fallback>
      </mc:AlternateContent>
      <p:sp>
        <p:nvSpPr>
          <p:cNvPr id="23" name="TextBox 22"/>
          <p:cNvSpPr txBox="1"/>
          <p:nvPr/>
        </p:nvSpPr>
        <p:spPr>
          <a:xfrm>
            <a:off x="223353" y="822726"/>
            <a:ext cx="962123" cy="523220"/>
          </a:xfrm>
          <a:prstGeom prst="rect">
            <a:avLst/>
          </a:prstGeom>
          <a:noFill/>
        </p:spPr>
        <p:txBody>
          <a:bodyPr wrap="none" rtlCol="0">
            <a:spAutoFit/>
          </a:bodyPr>
          <a:lstStyle/>
          <a:p>
            <a:r>
              <a:rPr lang="en-US" sz="2800" b="1" u="sng">
                <a:latin typeface="Times New Roman" panose="02020603050405020304" pitchFamily="18" charset="0"/>
                <a:cs typeface="Times New Roman" panose="02020603050405020304" pitchFamily="18" charset="0"/>
              </a:rPr>
              <a:t>Giải:</a:t>
            </a:r>
          </a:p>
        </p:txBody>
      </p:sp>
      <p:sp>
        <p:nvSpPr>
          <p:cNvPr id="24" name="TextBox 23"/>
          <p:cNvSpPr txBox="1"/>
          <p:nvPr/>
        </p:nvSpPr>
        <p:spPr>
          <a:xfrm>
            <a:off x="2655837" y="-1398"/>
            <a:ext cx="8088304"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 Bài 9: BÀI TẬP CUỐI CHƯƠNG II (Tiết 2)</a:t>
            </a:r>
          </a:p>
        </p:txBody>
      </p:sp>
      <p:sp>
        <p:nvSpPr>
          <p:cNvPr id="3" name="Rectangle 2"/>
          <p:cNvSpPr/>
          <p:nvPr/>
        </p:nvSpPr>
        <p:spPr>
          <a:xfrm>
            <a:off x="5040133" y="3992345"/>
            <a:ext cx="1112805" cy="523220"/>
          </a:xfrm>
          <a:prstGeom prst="rect">
            <a:avLst/>
          </a:prstGeom>
        </p:spPr>
        <p:txBody>
          <a:bodyPr wrap="none">
            <a:spAutoFit/>
          </a:bodyPr>
          <a:lstStyle/>
          <a:p>
            <a:r>
              <a:rPr lang="en-US" sz="2800">
                <a:latin typeface="Times New Roman" panose="02020603050405020304" pitchFamily="18" charset="0"/>
                <a:cs typeface="Times New Roman" panose="02020603050405020304" pitchFamily="18" charset="0"/>
              </a:rPr>
              <a:t>Suy ra</a:t>
            </a:r>
          </a:p>
        </p:txBody>
      </p:sp>
      <p:sp>
        <p:nvSpPr>
          <p:cNvPr id="25" name="Rectangle 24"/>
          <p:cNvSpPr/>
          <p:nvPr/>
        </p:nvSpPr>
        <p:spPr>
          <a:xfrm>
            <a:off x="4395189" y="5223069"/>
            <a:ext cx="1112805" cy="523220"/>
          </a:xfrm>
          <a:prstGeom prst="rect">
            <a:avLst/>
          </a:prstGeom>
        </p:spPr>
        <p:txBody>
          <a:bodyPr wrap="none">
            <a:spAutoFit/>
          </a:bodyPr>
          <a:lstStyle/>
          <a:p>
            <a:r>
              <a:rPr lang="en-US" sz="2800">
                <a:latin typeface="Times New Roman" panose="02020603050405020304" pitchFamily="18" charset="0"/>
                <a:cs typeface="Times New Roman" panose="02020603050405020304" pitchFamily="18" charset="0"/>
              </a:rPr>
              <a:t>Suy ra</a:t>
            </a:r>
          </a:p>
        </p:txBody>
      </p:sp>
      <p:sp>
        <p:nvSpPr>
          <p:cNvPr id="28" name="Rectangle 27"/>
          <p:cNvSpPr/>
          <p:nvPr/>
        </p:nvSpPr>
        <p:spPr>
          <a:xfrm>
            <a:off x="6904836" y="5202104"/>
            <a:ext cx="702436" cy="523220"/>
          </a:xfrm>
          <a:prstGeom prst="rect">
            <a:avLst/>
          </a:prstGeom>
        </p:spPr>
        <p:txBody>
          <a:bodyPr wrap="none">
            <a:spAutoFit/>
          </a:bodyPr>
          <a:lstStyle/>
          <a:p>
            <a:r>
              <a:rPr lang="en-US" sz="2800">
                <a:latin typeface="Times New Roman" panose="02020603050405020304" pitchFamily="18" charset="0"/>
                <a:cs typeface="Times New Roman" panose="02020603050405020304" pitchFamily="18" charset="0"/>
              </a:rPr>
              <a:t>hay</a:t>
            </a:r>
          </a:p>
        </p:txBody>
      </p:sp>
    </p:spTree>
    <p:extLst>
      <p:ext uri="{BB962C8B-B14F-4D97-AF65-F5344CB8AC3E}">
        <p14:creationId xmlns:p14="http://schemas.microsoft.com/office/powerpoint/2010/main" val="54909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par>
                                <p:cTn id="43" presetID="2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par>
                                <p:cTn id="51" presetID="22" presetClass="entr" presetSubtype="4"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down)">
                                      <p:cBhvr>
                                        <p:cTn id="69" dur="500"/>
                                        <p:tgtEl>
                                          <p:spTgt spid="28"/>
                                        </p:tgtEl>
                                      </p:cBhvr>
                                    </p:animEffect>
                                  </p:childTnLst>
                                </p:cTn>
                              </p:par>
                            </p:childTnLst>
                          </p:cTn>
                        </p:par>
                        <p:par>
                          <p:cTn id="70" fill="hold">
                            <p:stCondLst>
                              <p:cond delay="500"/>
                            </p:stCondLst>
                            <p:childTnLst>
                              <p:par>
                                <p:cTn id="71" presetID="22" presetClass="entr" presetSubtype="4"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down)">
                                      <p:cBhvr>
                                        <p:cTn id="73" dur="500"/>
                                        <p:tgtEl>
                                          <p:spTgt spid="31"/>
                                        </p:tgtEl>
                                      </p:cBhvr>
                                    </p:animEffect>
                                  </p:childTnLst>
                                </p:cTn>
                              </p:par>
                            </p:childTnLst>
                          </p:cTn>
                        </p:par>
                        <p:par>
                          <p:cTn id="74" fill="hold">
                            <p:stCondLst>
                              <p:cond delay="1000"/>
                            </p:stCondLst>
                            <p:childTnLst>
                              <p:par>
                                <p:cTn id="75" presetID="22" presetClass="entr" presetSubtype="4" fill="hold"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down)">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down)">
                                      <p:cBhvr>
                                        <p:cTn id="8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2" grpId="0"/>
      <p:bldP spid="29" grpId="0"/>
      <p:bldP spid="34" grpId="0"/>
      <p:bldP spid="3" grpId="0"/>
      <p:bldP spid="25"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5" name="Rectangle 4"/>
          <p:cNvSpPr/>
          <p:nvPr/>
        </p:nvSpPr>
        <p:spPr>
          <a:xfrm>
            <a:off x="268558" y="265202"/>
            <a:ext cx="2625790" cy="523220"/>
          </a:xfrm>
          <a:prstGeom prst="rect">
            <a:avLst/>
          </a:prstGeom>
        </p:spPr>
        <p:txBody>
          <a:bodyPr wrap="square">
            <a:spAutoFit/>
          </a:bodyPr>
          <a:lstStyle/>
          <a:p>
            <a:r>
              <a:rPr lang="en-US" sz="2800" b="1">
                <a:latin typeface="Times New Roman" panose="02020603050405020304" pitchFamily="18" charset="0"/>
                <a:ea typeface="Times New Roman" panose="02020603050405020304" pitchFamily="18" charset="0"/>
                <a:cs typeface="Times New Roman" panose="02020603050405020304" pitchFamily="18" charset="0"/>
              </a:rPr>
              <a:t>Bài 16 SGK/70</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268558" y="2630149"/>
            <a:ext cx="9401035"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Gọi </a:t>
            </a:r>
            <a:r>
              <a:rPr lang="en-US" sz="2800">
                <a:latin typeface="Times New Roman" panose="02020603050405020304" pitchFamily="18" charset="0"/>
                <a:cs typeface="Times New Roman" panose="02020603050405020304" pitchFamily="18" charset="0"/>
              </a:rPr>
              <a:t>x, y, z</a:t>
            </a:r>
            <a:r>
              <a:rPr lang="vi-VN" sz="2800">
                <a:latin typeface="Times New Roman" panose="02020603050405020304" pitchFamily="18" charset="0"/>
                <a:cs typeface="Times New Roman" panose="02020603050405020304" pitchFamily="18" charset="0"/>
              </a:rPr>
              <a:t> (cm) lần lượt là chiều dài của ba hình chữ nhật</a:t>
            </a:r>
            <a:r>
              <a:rPr lang="en-US" sz="2800">
                <a:latin typeface="Times New Roman" panose="02020603050405020304" pitchFamily="18" charset="0"/>
                <a:cs typeface="Times New Roman" panose="02020603050405020304" pitchFamily="18" charset="0"/>
              </a:rPr>
              <a:t>, ta có</a:t>
            </a:r>
            <a:r>
              <a:rPr lang="vi-VN"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055546363"/>
              </p:ext>
            </p:extLst>
          </p:nvPr>
        </p:nvGraphicFramePr>
        <p:xfrm>
          <a:off x="9517003" y="2700635"/>
          <a:ext cx="2454275" cy="496887"/>
        </p:xfrm>
        <a:graphic>
          <a:graphicData uri="http://schemas.openxmlformats.org/presentationml/2006/ole">
            <mc:AlternateContent xmlns:mc="http://schemas.openxmlformats.org/markup-compatibility/2006">
              <mc:Choice xmlns:v="urn:schemas-microsoft-com:vml" Requires="v">
                <p:oleObj name="Equation" r:id="rId3" imgW="1091880" imgH="228600" progId="Equation.DSMT4">
                  <p:embed/>
                </p:oleObj>
              </mc:Choice>
              <mc:Fallback>
                <p:oleObj name="Equation" r:id="rId3" imgW="1091880" imgH="228600" progId="Equation.DSMT4">
                  <p:embed/>
                  <p:pic>
                    <p:nvPicPr>
                      <p:cNvPr id="13" name="Object 12"/>
                      <p:cNvPicPr/>
                      <p:nvPr/>
                    </p:nvPicPr>
                    <p:blipFill>
                      <a:blip r:embed="rId4"/>
                      <a:stretch>
                        <a:fillRect/>
                      </a:stretch>
                    </p:blipFill>
                    <p:spPr>
                      <a:xfrm>
                        <a:off x="9517003" y="2700635"/>
                        <a:ext cx="2454275" cy="49688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5" name="Rectangle 2"/>
              <p:cNvSpPr>
                <a:spLocks noChangeArrowheads="1"/>
              </p:cNvSpPr>
              <p:nvPr/>
            </p:nvSpPr>
            <p:spPr bwMode="auto">
              <a:xfrm>
                <a:off x="110955" y="3467694"/>
                <a:ext cx="8245855" cy="9541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Chiều rộng của ba hình chữ nhật tỉ lệ với ba số </a:t>
                </a:r>
                <a14:m>
                  <m:oMath xmlns:m="http://schemas.openxmlformats.org/officeDocument/2006/math">
                    <m:r>
                      <a:rPr kumimoji="0" lang="fr-FR" altLang="en-US" sz="2800" b="0" i="1" u="none" strike="noStrike" cap="none" normalizeH="0" baseline="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kumimoji="0" lang="fr-FR" altLang="en-US" sz="2800" b="0" i="1" u="none" strike="noStrike" cap="none" normalizeH="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2; 3</m:t>
                    </m:r>
                  </m:oMath>
                </a14:m>
                <a:endParaRPr kumimoji="0" lang="fr-FR" altLang="en-US" sz="2800" b="0" i="0" u="none" strike="noStrike" cap="none" normalizeH="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en-US" sz="2800" baseline="0">
                    <a:latin typeface="Times New Roman" panose="02020603050405020304" pitchFamily="18" charset="0"/>
                    <a:cs typeface="Times New Roman" panose="02020603050405020304" pitchFamily="18" charset="0"/>
                  </a:rPr>
                  <a:t>Chiều</a:t>
                </a:r>
                <a:r>
                  <a:rPr lang="fr-FR" altLang="en-US" sz="2800">
                    <a:latin typeface="Times New Roman" panose="02020603050405020304" pitchFamily="18" charset="0"/>
                    <a:cs typeface="Times New Roman" panose="02020603050405020304" pitchFamily="18" charset="0"/>
                  </a:rPr>
                  <a:t> rộng tỉ lệ nghịch với chiều dài</a:t>
                </a:r>
                <a:endParaRPr kumimoji="0" lang="fr-FR"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15" name="Rectangle 2"/>
              <p:cNvSpPr>
                <a:spLocks noRot="1" noChangeAspect="1" noMove="1" noResize="1" noEditPoints="1" noAdjustHandles="1" noChangeArrowheads="1" noChangeShapeType="1" noTextEdit="1"/>
              </p:cNvSpPr>
              <p:nvPr/>
            </p:nvSpPr>
            <p:spPr bwMode="auto">
              <a:xfrm>
                <a:off x="110955" y="3467694"/>
                <a:ext cx="8245855" cy="954107"/>
              </a:xfrm>
              <a:prstGeom prst="rect">
                <a:avLst/>
              </a:prstGeom>
              <a:blipFill rotWithShape="0">
                <a:blip r:embed="rId6"/>
                <a:stretch>
                  <a:fillRect l="-1478" t="-6410" b="-1794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7" name="Rectangle 3"/>
          <p:cNvSpPr>
            <a:spLocks noChangeArrowheads="1"/>
          </p:cNvSpPr>
          <p:nvPr/>
        </p:nvSpPr>
        <p:spPr bwMode="auto">
          <a:xfrm>
            <a:off x="6691979" y="3448397"/>
            <a:ext cx="274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440986068"/>
              </p:ext>
            </p:extLst>
          </p:nvPr>
        </p:nvGraphicFramePr>
        <p:xfrm>
          <a:off x="9669593" y="3739007"/>
          <a:ext cx="2359025" cy="523875"/>
        </p:xfrm>
        <a:graphic>
          <a:graphicData uri="http://schemas.openxmlformats.org/presentationml/2006/ole">
            <mc:AlternateContent xmlns:mc="http://schemas.openxmlformats.org/markup-compatibility/2006">
              <mc:Choice xmlns:v="urn:schemas-microsoft-com:vml" Requires="v">
                <p:oleObj name="Equation" r:id="rId7" imgW="1028520" imgH="228600" progId="Equation.DSMT4">
                  <p:embed/>
                </p:oleObj>
              </mc:Choice>
              <mc:Fallback>
                <p:oleObj name="Equation" r:id="rId7" imgW="1028520" imgH="228600" progId="Equation.DSMT4">
                  <p:embed/>
                  <p:pic>
                    <p:nvPicPr>
                      <p:cNvPr id="20" name="Object 19"/>
                      <p:cNvPicPr/>
                      <p:nvPr/>
                    </p:nvPicPr>
                    <p:blipFill>
                      <a:blip r:embed="rId8"/>
                      <a:stretch>
                        <a:fillRect/>
                      </a:stretch>
                    </p:blipFill>
                    <p:spPr>
                      <a:xfrm>
                        <a:off x="9669593" y="3739007"/>
                        <a:ext cx="2359025" cy="52387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541978995"/>
              </p:ext>
            </p:extLst>
          </p:nvPr>
        </p:nvGraphicFramePr>
        <p:xfrm>
          <a:off x="4801163" y="4837551"/>
          <a:ext cx="3429000" cy="987425"/>
        </p:xfrm>
        <a:graphic>
          <a:graphicData uri="http://schemas.openxmlformats.org/presentationml/2006/ole">
            <mc:AlternateContent xmlns:mc="http://schemas.openxmlformats.org/markup-compatibility/2006">
              <mc:Choice xmlns:v="urn:schemas-microsoft-com:vml" Requires="v">
                <p:oleObj name="Equation" r:id="rId9" imgW="1587240" imgH="457200" progId="Equation.DSMT4">
                  <p:embed/>
                </p:oleObj>
              </mc:Choice>
              <mc:Fallback>
                <p:oleObj name="Equation" r:id="rId9" imgW="1587240" imgH="457200" progId="Equation.DSMT4">
                  <p:embed/>
                  <p:pic>
                    <p:nvPicPr>
                      <p:cNvPr id="23" name="Object 22"/>
                      <p:cNvPicPr/>
                      <p:nvPr/>
                    </p:nvPicPr>
                    <p:blipFill>
                      <a:blip r:embed="rId10"/>
                      <a:stretch>
                        <a:fillRect/>
                      </a:stretch>
                    </p:blipFill>
                    <p:spPr>
                      <a:xfrm>
                        <a:off x="4801163" y="4837551"/>
                        <a:ext cx="3429000" cy="987425"/>
                      </a:xfrm>
                      <a:prstGeom prst="rect">
                        <a:avLst/>
                      </a:prstGeom>
                    </p:spPr>
                  </p:pic>
                </p:oleObj>
              </mc:Fallback>
            </mc:AlternateContent>
          </a:graphicData>
        </a:graphic>
      </p:graphicFrame>
      <p:sp>
        <p:nvSpPr>
          <p:cNvPr id="39" name="TextBox 38"/>
          <p:cNvSpPr txBox="1"/>
          <p:nvPr/>
        </p:nvSpPr>
        <p:spPr>
          <a:xfrm>
            <a:off x="2351031" y="735956"/>
            <a:ext cx="9495759"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Cho ba hình chữ nhật có cùng diện tích. Biết chiều rộng của ba hình chữ nhật tỉ lệ với ba số 1; 2; 3. Tính chiều dài mỗi hình chữ nhật đó, biết tổng chiều dài của ba hình chữ nhật là 110cm.</a:t>
            </a:r>
          </a:p>
        </p:txBody>
      </p:sp>
      <p:sp>
        <p:nvSpPr>
          <p:cNvPr id="19" name="TextBox 18"/>
          <p:cNvSpPr txBox="1"/>
          <p:nvPr/>
        </p:nvSpPr>
        <p:spPr>
          <a:xfrm>
            <a:off x="268558" y="2106530"/>
            <a:ext cx="1773242" cy="523220"/>
          </a:xfrm>
          <a:prstGeom prst="rect">
            <a:avLst/>
          </a:prstGeom>
          <a:noFill/>
        </p:spPr>
        <p:txBody>
          <a:bodyPr wrap="none" rtlCol="0">
            <a:spAutoFit/>
          </a:bodyPr>
          <a:lstStyle/>
          <a:p>
            <a:r>
              <a:rPr lang="en-US" sz="2800" b="1" u="sng">
                <a:latin typeface="Times New Roman" panose="02020603050405020304" pitchFamily="18" charset="0"/>
                <a:cs typeface="Times New Roman" panose="02020603050405020304" pitchFamily="18" charset="0"/>
              </a:rPr>
              <a:t>Phân tích:</a:t>
            </a:r>
          </a:p>
        </p:txBody>
      </p:sp>
      <mc:AlternateContent xmlns:mc="http://schemas.openxmlformats.org/markup-compatibility/2006" xmlns:a14="http://schemas.microsoft.com/office/drawing/2010/main">
        <mc:Choice Requires="a14">
          <p:sp>
            <p:nvSpPr>
              <p:cNvPr id="21" name="Rectangle 2"/>
              <p:cNvSpPr>
                <a:spLocks noChangeArrowheads="1"/>
              </p:cNvSpPr>
              <p:nvPr/>
            </p:nvSpPr>
            <p:spPr bwMode="auto">
              <a:xfrm>
                <a:off x="46217" y="5069654"/>
                <a:ext cx="3507894"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fr-FR" altLang="en-US" sz="2800" i="1" smtClean="0">
                          <a:latin typeface="Cambria Math" panose="02040503050406030204" pitchFamily="18" charset="0"/>
                          <a:cs typeface="Times New Roman" panose="02020603050405020304" pitchFamily="18" charset="0"/>
                        </a:rPr>
                        <m:t>𝐵𝐶𝑁𝑁</m:t>
                      </m:r>
                      <m:r>
                        <a:rPr lang="fr-FR" altLang="en-US" sz="2800" i="1" smtClean="0">
                          <a:latin typeface="Cambria Math" panose="02040503050406030204" pitchFamily="18" charset="0"/>
                          <a:cs typeface="Times New Roman" panose="02020603050405020304" pitchFamily="18" charset="0"/>
                        </a:rPr>
                        <m:t>(1, 2, 3) = 6</m:t>
                      </m:r>
                    </m:oMath>
                  </m:oMathPara>
                </a14:m>
                <a:endParaRPr kumimoji="0" lang="fr-FR"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21" name="Rectangle 2"/>
              <p:cNvSpPr>
                <a:spLocks noRot="1" noChangeAspect="1" noMove="1" noResize="1" noEditPoints="1" noAdjustHandles="1" noChangeArrowheads="1" noChangeShapeType="1" noTextEdit="1"/>
              </p:cNvSpPr>
              <p:nvPr/>
            </p:nvSpPr>
            <p:spPr bwMode="auto">
              <a:xfrm>
                <a:off x="46217" y="5069654"/>
                <a:ext cx="3507894" cy="523220"/>
              </a:xfrm>
              <a:prstGeom prst="rect">
                <a:avLst/>
              </a:prstGeom>
              <a:blipFill>
                <a:blip r:embed="rId1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Right Brace 1"/>
          <p:cNvSpPr/>
          <p:nvPr/>
        </p:nvSpPr>
        <p:spPr>
          <a:xfrm>
            <a:off x="8053200" y="3476768"/>
            <a:ext cx="353926" cy="1048351"/>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22" name="Hình ảnh 5">
            <a:extLst>
              <a:ext uri="{FF2B5EF4-FFF2-40B4-BE49-F238E27FC236}">
                <a16:creationId xmlns:a16="http://schemas.microsoft.com/office/drawing/2014/main" id="{35E04B13-6D6D-4505-8345-1B030B57597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217" y="735956"/>
            <a:ext cx="2082473" cy="1258582"/>
          </a:xfrm>
          <a:prstGeom prst="rect">
            <a:avLst/>
          </a:prstGeom>
        </p:spPr>
      </p:pic>
      <p:sp>
        <p:nvSpPr>
          <p:cNvPr id="14" name="TextBox 13"/>
          <p:cNvSpPr txBox="1"/>
          <p:nvPr/>
        </p:nvSpPr>
        <p:spPr>
          <a:xfrm>
            <a:off x="2655837" y="-1398"/>
            <a:ext cx="8088304"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 Bài 9: BÀI TẬP CUỐI CHƯƠNG II (Tiết 2)</a:t>
            </a:r>
          </a:p>
        </p:txBody>
      </p:sp>
      <p:sp>
        <p:nvSpPr>
          <p:cNvPr id="4" name="TextBox 3"/>
          <p:cNvSpPr txBox="1"/>
          <p:nvPr/>
        </p:nvSpPr>
        <p:spPr>
          <a:xfrm>
            <a:off x="8523812" y="3701068"/>
            <a:ext cx="153383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Suy ra</a:t>
            </a:r>
          </a:p>
        </p:txBody>
      </p:sp>
      <p:sp>
        <p:nvSpPr>
          <p:cNvPr id="6" name="TextBox 5"/>
          <p:cNvSpPr txBox="1"/>
          <p:nvPr/>
        </p:nvSpPr>
        <p:spPr>
          <a:xfrm>
            <a:off x="3680035" y="5069653"/>
            <a:ext cx="112112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Ta có: </a:t>
            </a:r>
          </a:p>
        </p:txBody>
      </p:sp>
    </p:spTree>
    <p:extLst>
      <p:ext uri="{BB962C8B-B14F-4D97-AF65-F5344CB8AC3E}">
        <p14:creationId xmlns:p14="http://schemas.microsoft.com/office/powerpoint/2010/main" val="244877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5" grpId="0"/>
      <p:bldP spid="39" grpId="0"/>
      <p:bldP spid="19" grpId="0"/>
      <p:bldP spid="21" grpId="0"/>
      <p:bldP spid="2" grpId="0" animBg="1"/>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5" name="Rectangle 4"/>
          <p:cNvSpPr/>
          <p:nvPr/>
        </p:nvSpPr>
        <p:spPr>
          <a:xfrm>
            <a:off x="221870" y="178945"/>
            <a:ext cx="2625790" cy="523220"/>
          </a:xfrm>
          <a:prstGeom prst="rect">
            <a:avLst/>
          </a:prstGeom>
        </p:spPr>
        <p:txBody>
          <a:bodyPr wrap="square">
            <a:spAutoFit/>
          </a:bodyPr>
          <a:lstStyle/>
          <a:p>
            <a:r>
              <a:rPr lang="en-US" sz="2800" b="1">
                <a:latin typeface="Times New Roman" panose="02020603050405020304" pitchFamily="18" charset="0"/>
                <a:ea typeface="Times New Roman" panose="02020603050405020304" pitchFamily="18" charset="0"/>
                <a:cs typeface="Times New Roman" panose="02020603050405020304" pitchFamily="18" charset="0"/>
              </a:rPr>
              <a:t>Bài 16 SGK/70</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312496" y="1303510"/>
            <a:ext cx="862518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Gọi </a:t>
            </a:r>
            <a:r>
              <a:rPr lang="en-US" sz="2800">
                <a:latin typeface="Times New Roman" panose="02020603050405020304" pitchFamily="18" charset="0"/>
                <a:cs typeface="Times New Roman" panose="02020603050405020304" pitchFamily="18" charset="0"/>
              </a:rPr>
              <a:t>x, y, z</a:t>
            </a:r>
            <a:r>
              <a:rPr lang="vi-VN" sz="2800">
                <a:latin typeface="Times New Roman" panose="02020603050405020304" pitchFamily="18" charset="0"/>
                <a:cs typeface="Times New Roman" panose="02020603050405020304" pitchFamily="18" charset="0"/>
              </a:rPr>
              <a:t> (cm) lần lượt là chiều dài của ba hình chữ nhật. </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312496" y="1920865"/>
            <a:ext cx="2832827" cy="523220"/>
          </a:xfrm>
          <a:prstGeom prst="rect">
            <a:avLst/>
          </a:prstGeom>
        </p:spPr>
        <p:txBody>
          <a:bodyPr wrap="none">
            <a:spAutoFit/>
          </a:bodyPr>
          <a:lstStyle/>
          <a:p>
            <a:r>
              <a:rPr lang="en-US" sz="2800">
                <a:latin typeface="Times New Roman" panose="02020603050405020304" pitchFamily="18" charset="0"/>
                <a:cs typeface="Times New Roman" panose="02020603050405020304" pitchFamily="18" charset="0"/>
              </a:rPr>
              <a:t>Theo đề bài, ta có </a:t>
            </a:r>
          </a:p>
        </p:txBody>
      </p:sp>
      <p:graphicFrame>
        <p:nvGraphicFramePr>
          <p:cNvPr id="13" name="Object 12"/>
          <p:cNvGraphicFramePr>
            <a:graphicFrameLocks noChangeAspect="1"/>
          </p:cNvGraphicFramePr>
          <p:nvPr>
            <p:extLst>
              <p:ext uri="{D42A27DB-BD31-4B8C-83A1-F6EECF244321}">
                <p14:modId xmlns:p14="http://schemas.microsoft.com/office/powerpoint/2010/main" val="371652082"/>
              </p:ext>
            </p:extLst>
          </p:nvPr>
        </p:nvGraphicFramePr>
        <p:xfrm>
          <a:off x="3128721" y="1980491"/>
          <a:ext cx="2469974" cy="523053"/>
        </p:xfrm>
        <a:graphic>
          <a:graphicData uri="http://schemas.openxmlformats.org/presentationml/2006/ole">
            <mc:AlternateContent xmlns:mc="http://schemas.openxmlformats.org/markup-compatibility/2006">
              <mc:Choice xmlns:v="urn:schemas-microsoft-com:vml" Requires="v">
                <p:oleObj name="Equation" r:id="rId3" imgW="1079602" imgH="228829" progId="Equation.DSMT4">
                  <p:embed/>
                </p:oleObj>
              </mc:Choice>
              <mc:Fallback>
                <p:oleObj name="Equation" r:id="rId3" imgW="1079602" imgH="228829" progId="Equation.DSMT4">
                  <p:embed/>
                  <p:pic>
                    <p:nvPicPr>
                      <p:cNvPr id="0" name=""/>
                      <p:cNvPicPr/>
                      <p:nvPr/>
                    </p:nvPicPr>
                    <p:blipFill>
                      <a:blip r:embed="rId4"/>
                      <a:stretch>
                        <a:fillRect/>
                      </a:stretch>
                    </p:blipFill>
                    <p:spPr>
                      <a:xfrm>
                        <a:off x="3128721" y="1980491"/>
                        <a:ext cx="2469974" cy="523053"/>
                      </a:xfrm>
                      <a:prstGeom prst="rect">
                        <a:avLst/>
                      </a:prstGeom>
                    </p:spPr>
                  </p:pic>
                </p:oleObj>
              </mc:Fallback>
            </mc:AlternateContent>
          </a:graphicData>
        </a:graphic>
      </p:graphicFrame>
      <p:sp>
        <p:nvSpPr>
          <p:cNvPr id="15" name="Rectangle 2"/>
          <p:cNvSpPr>
            <a:spLocks noChangeArrowheads="1"/>
          </p:cNvSpPr>
          <p:nvPr/>
        </p:nvSpPr>
        <p:spPr bwMode="auto">
          <a:xfrm>
            <a:off x="312496" y="2525093"/>
            <a:ext cx="110293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Vì ba hình có cùng diện tích, nên chiều dài và chiều rộng là hai đại lượng tỉ lệ nghịch. Mà chiều rộng của ba hình chữ nhật tỉ lệ với ba số 1;</a:t>
            </a:r>
            <a:r>
              <a:rPr kumimoji="0" lang="fr-FR" altLang="en-US" sz="2800" b="0" i="0" u="none" strike="noStrike" cap="none" normalizeH="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3, ta có:</a:t>
            </a:r>
            <a:endParaRPr kumimoji="0" lang="fr-FR"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3"/>
          <p:cNvSpPr>
            <a:spLocks noChangeArrowheads="1"/>
          </p:cNvSpPr>
          <p:nvPr/>
        </p:nvSpPr>
        <p:spPr bwMode="auto">
          <a:xfrm>
            <a:off x="6691979" y="3163584"/>
            <a:ext cx="274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101279270"/>
              </p:ext>
            </p:extLst>
          </p:nvPr>
        </p:nvGraphicFramePr>
        <p:xfrm>
          <a:off x="4573588" y="3387725"/>
          <a:ext cx="2406650" cy="534988"/>
        </p:xfrm>
        <a:graphic>
          <a:graphicData uri="http://schemas.openxmlformats.org/presentationml/2006/ole">
            <mc:AlternateContent xmlns:mc="http://schemas.openxmlformats.org/markup-compatibility/2006">
              <mc:Choice xmlns:v="urn:schemas-microsoft-com:vml" Requires="v">
                <p:oleObj name="Equation" r:id="rId5" imgW="1028520" imgH="228600" progId="Equation.DSMT4">
                  <p:embed/>
                </p:oleObj>
              </mc:Choice>
              <mc:Fallback>
                <p:oleObj name="Equation" r:id="rId5" imgW="1028520" imgH="228600" progId="Equation.DSMT4">
                  <p:embed/>
                  <p:pic>
                    <p:nvPicPr>
                      <p:cNvPr id="0" name=""/>
                      <p:cNvPicPr/>
                      <p:nvPr/>
                    </p:nvPicPr>
                    <p:blipFill>
                      <a:blip r:embed="rId6"/>
                      <a:stretch>
                        <a:fillRect/>
                      </a:stretch>
                    </p:blipFill>
                    <p:spPr>
                      <a:xfrm>
                        <a:off x="4573588" y="3387725"/>
                        <a:ext cx="2406650" cy="53498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678187662"/>
              </p:ext>
            </p:extLst>
          </p:nvPr>
        </p:nvGraphicFramePr>
        <p:xfrm>
          <a:off x="3253225" y="4202280"/>
          <a:ext cx="4495513" cy="889422"/>
        </p:xfrm>
        <a:graphic>
          <a:graphicData uri="http://schemas.openxmlformats.org/presentationml/2006/ole">
            <mc:AlternateContent xmlns:mc="http://schemas.openxmlformats.org/markup-compatibility/2006">
              <mc:Choice xmlns:v="urn:schemas-microsoft-com:vml" Requires="v">
                <p:oleObj name="Equation" r:id="rId7" imgW="2359597" imgH="467028" progId="Equation.DSMT4">
                  <p:embed/>
                </p:oleObj>
              </mc:Choice>
              <mc:Fallback>
                <p:oleObj name="Equation" r:id="rId7" imgW="2359597" imgH="467028" progId="Equation.DSMT4">
                  <p:embed/>
                  <p:pic>
                    <p:nvPicPr>
                      <p:cNvPr id="0" name=""/>
                      <p:cNvPicPr/>
                      <p:nvPr/>
                    </p:nvPicPr>
                    <p:blipFill>
                      <a:blip r:embed="rId8"/>
                      <a:stretch>
                        <a:fillRect/>
                      </a:stretch>
                    </p:blipFill>
                    <p:spPr>
                      <a:xfrm>
                        <a:off x="3253225" y="4202280"/>
                        <a:ext cx="4495513" cy="889422"/>
                      </a:xfrm>
                      <a:prstGeom prst="rect">
                        <a:avLst/>
                      </a:prstGeom>
                    </p:spPr>
                  </p:pic>
                </p:oleObj>
              </mc:Fallback>
            </mc:AlternateContent>
          </a:graphicData>
        </a:graphic>
      </p:graphicFrame>
      <p:sp>
        <p:nvSpPr>
          <p:cNvPr id="24" name="TextBox 23"/>
          <p:cNvSpPr txBox="1"/>
          <p:nvPr/>
        </p:nvSpPr>
        <p:spPr>
          <a:xfrm>
            <a:off x="328733" y="3802075"/>
            <a:ext cx="1034449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Chia cả 3 vế cho 6 và áp dụng tính chất dãy tỉ lệ thức bằng nhau, ta có:</a:t>
            </a:r>
          </a:p>
        </p:txBody>
      </p:sp>
      <p:graphicFrame>
        <p:nvGraphicFramePr>
          <p:cNvPr id="25" name="Object 24"/>
          <p:cNvGraphicFramePr>
            <a:graphicFrameLocks noChangeAspect="1"/>
          </p:cNvGraphicFramePr>
          <p:nvPr>
            <p:extLst>
              <p:ext uri="{D42A27DB-BD31-4B8C-83A1-F6EECF244321}">
                <p14:modId xmlns:p14="http://schemas.microsoft.com/office/powerpoint/2010/main" val="1904727635"/>
              </p:ext>
            </p:extLst>
          </p:nvPr>
        </p:nvGraphicFramePr>
        <p:xfrm>
          <a:off x="500063" y="4945063"/>
          <a:ext cx="2717800" cy="822325"/>
        </p:xfrm>
        <a:graphic>
          <a:graphicData uri="http://schemas.openxmlformats.org/presentationml/2006/ole">
            <mc:AlternateContent xmlns:mc="http://schemas.openxmlformats.org/markup-compatibility/2006">
              <mc:Choice xmlns:v="urn:schemas-microsoft-com:vml" Requires="v">
                <p:oleObj name="Equation" r:id="rId9" imgW="1511280" imgH="457200" progId="Equation.DSMT4">
                  <p:embed/>
                </p:oleObj>
              </mc:Choice>
              <mc:Fallback>
                <p:oleObj name="Equation" r:id="rId9" imgW="1511280" imgH="457200" progId="Equation.DSMT4">
                  <p:embed/>
                  <p:pic>
                    <p:nvPicPr>
                      <p:cNvPr id="0" name=""/>
                      <p:cNvPicPr/>
                      <p:nvPr/>
                    </p:nvPicPr>
                    <p:blipFill>
                      <a:blip r:embed="rId10"/>
                      <a:stretch>
                        <a:fillRect/>
                      </a:stretch>
                    </p:blipFill>
                    <p:spPr>
                      <a:xfrm>
                        <a:off x="500063" y="4945063"/>
                        <a:ext cx="2717800" cy="822325"/>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047725709"/>
              </p:ext>
            </p:extLst>
          </p:nvPr>
        </p:nvGraphicFramePr>
        <p:xfrm>
          <a:off x="3798888" y="4953000"/>
          <a:ext cx="2941637" cy="860425"/>
        </p:xfrm>
        <a:graphic>
          <a:graphicData uri="http://schemas.openxmlformats.org/presentationml/2006/ole">
            <mc:AlternateContent xmlns:mc="http://schemas.openxmlformats.org/markup-compatibility/2006">
              <mc:Choice xmlns:v="urn:schemas-microsoft-com:vml" Requires="v">
                <p:oleObj name="Equation" r:id="rId11" imgW="1562040" imgH="457200" progId="Equation.DSMT4">
                  <p:embed/>
                </p:oleObj>
              </mc:Choice>
              <mc:Fallback>
                <p:oleObj name="Equation" r:id="rId11" imgW="1562040" imgH="457200" progId="Equation.DSMT4">
                  <p:embed/>
                  <p:pic>
                    <p:nvPicPr>
                      <p:cNvPr id="0" name=""/>
                      <p:cNvPicPr/>
                      <p:nvPr/>
                    </p:nvPicPr>
                    <p:blipFill>
                      <a:blip r:embed="rId12"/>
                      <a:stretch>
                        <a:fillRect/>
                      </a:stretch>
                    </p:blipFill>
                    <p:spPr>
                      <a:xfrm>
                        <a:off x="3798888" y="4953000"/>
                        <a:ext cx="2941637" cy="860425"/>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253645365"/>
              </p:ext>
            </p:extLst>
          </p:nvPr>
        </p:nvGraphicFramePr>
        <p:xfrm>
          <a:off x="8032750" y="4889500"/>
          <a:ext cx="3144838" cy="931863"/>
        </p:xfrm>
        <a:graphic>
          <a:graphicData uri="http://schemas.openxmlformats.org/presentationml/2006/ole">
            <mc:AlternateContent xmlns:mc="http://schemas.openxmlformats.org/markup-compatibility/2006">
              <mc:Choice xmlns:v="urn:schemas-microsoft-com:vml" Requires="v">
                <p:oleObj name="Equation" r:id="rId13" imgW="1498320" imgH="444240" progId="Equation.DSMT4">
                  <p:embed/>
                </p:oleObj>
              </mc:Choice>
              <mc:Fallback>
                <p:oleObj name="Equation" r:id="rId13" imgW="1498320" imgH="444240" progId="Equation.DSMT4">
                  <p:embed/>
                  <p:pic>
                    <p:nvPicPr>
                      <p:cNvPr id="0" name=""/>
                      <p:cNvPicPr/>
                      <p:nvPr/>
                    </p:nvPicPr>
                    <p:blipFill>
                      <a:blip r:embed="rId14"/>
                      <a:stretch>
                        <a:fillRect/>
                      </a:stretch>
                    </p:blipFill>
                    <p:spPr>
                      <a:xfrm>
                        <a:off x="8032750" y="4889500"/>
                        <a:ext cx="3144838" cy="931863"/>
                      </a:xfrm>
                      <a:prstGeom prst="rect">
                        <a:avLst/>
                      </a:prstGeom>
                    </p:spPr>
                  </p:pic>
                </p:oleObj>
              </mc:Fallback>
            </mc:AlternateContent>
          </a:graphicData>
        </a:graphic>
      </p:graphicFrame>
      <p:sp>
        <p:nvSpPr>
          <p:cNvPr id="36" name="Rectangle 35"/>
          <p:cNvSpPr/>
          <p:nvPr/>
        </p:nvSpPr>
        <p:spPr>
          <a:xfrm>
            <a:off x="312496" y="5814783"/>
            <a:ext cx="9991838" cy="523220"/>
          </a:xfrm>
          <a:prstGeom prst="rect">
            <a:avLst/>
          </a:prstGeom>
        </p:spPr>
        <p:txBody>
          <a:bodyPr wrap="none">
            <a:spAutoFit/>
          </a:bodyPr>
          <a:lstStyle/>
          <a:p>
            <a:r>
              <a:rPr lang="vi-VN" sz="2800" dirty="0">
                <a:latin typeface="Times New Roman" panose="02020603050405020304" pitchFamily="18" charset="0"/>
                <a:ea typeface="Times New Roman" panose="02020603050405020304" pitchFamily="18" charset="0"/>
                <a:cs typeface="Times New Roman" panose="02020603050405020304" pitchFamily="18" charset="0"/>
              </a:rPr>
              <a:t>Vậy chiều dài của ba hình chữ nhật lần lượt 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60 cm, 30 cm, 20 cm.</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68558" y="726969"/>
            <a:ext cx="962123" cy="523220"/>
          </a:xfrm>
          <a:prstGeom prst="rect">
            <a:avLst/>
          </a:prstGeom>
          <a:noFill/>
        </p:spPr>
        <p:txBody>
          <a:bodyPr wrap="none" rtlCol="0">
            <a:spAutoFit/>
          </a:bodyPr>
          <a:lstStyle/>
          <a:p>
            <a:r>
              <a:rPr lang="en-US" sz="2800" b="1" u="sng">
                <a:latin typeface="Times New Roman" panose="02020603050405020304" pitchFamily="18" charset="0"/>
                <a:cs typeface="Times New Roman" panose="02020603050405020304" pitchFamily="18" charset="0"/>
              </a:rPr>
              <a:t>Giải:</a:t>
            </a:r>
          </a:p>
        </p:txBody>
      </p:sp>
      <p:sp>
        <p:nvSpPr>
          <p:cNvPr id="16" name="TextBox 15"/>
          <p:cNvSpPr txBox="1"/>
          <p:nvPr/>
        </p:nvSpPr>
        <p:spPr>
          <a:xfrm>
            <a:off x="2655837" y="-1398"/>
            <a:ext cx="8088304"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 Bài 9: BÀI TẬP CUỐI CHƯƠNG II (Tiết 2)</a:t>
            </a:r>
          </a:p>
        </p:txBody>
      </p:sp>
    </p:spTree>
    <p:extLst>
      <p:ext uri="{BB962C8B-B14F-4D97-AF65-F5344CB8AC3E}">
        <p14:creationId xmlns:p14="http://schemas.microsoft.com/office/powerpoint/2010/main" val="220291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par>
                          <p:cTn id="39" fill="hold">
                            <p:stCondLst>
                              <p:cond delay="500"/>
                            </p:stCondLst>
                            <p:childTnLst>
                              <p:par>
                                <p:cTn id="40" presetID="22" presetClass="entr" presetSubtype="4"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par>
                          <p:cTn id="43" fill="hold">
                            <p:stCondLst>
                              <p:cond delay="1000"/>
                            </p:stCondLst>
                            <p:childTnLst>
                              <p:par>
                                <p:cTn id="44" presetID="22" presetClass="entr" presetSubtype="4"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5" grpId="0"/>
      <p:bldP spid="24"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38" name="Rectangle 37"/>
          <p:cNvSpPr/>
          <p:nvPr/>
        </p:nvSpPr>
        <p:spPr>
          <a:xfrm>
            <a:off x="329784" y="2963588"/>
            <a:ext cx="11681644" cy="2292935"/>
          </a:xfrm>
          <a:prstGeom prst="rect">
            <a:avLst/>
          </a:prstGeom>
          <a:solidFill>
            <a:srgbClr val="7030A0"/>
          </a:solidFill>
        </p:spPr>
        <p:txBody>
          <a:bodyPr wrap="square">
            <a:spAutoFit/>
          </a:bodyPr>
          <a:lstStyle/>
          <a:p>
            <a:pPr algn="just">
              <a:spcBef>
                <a:spcPts val="300"/>
              </a:spcBef>
              <a:spcAft>
                <a:spcPts val="300"/>
              </a:spcAft>
            </a:pPr>
            <a:r>
              <a:rPr lang="en-US" sz="3200" b="1" u="sng"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32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200" b="1" u="sng"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32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dãy</a:t>
            </a:r>
            <a:r>
              <a:rPr lang="en-US" sz="32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32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32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nhau</a:t>
            </a:r>
            <a:endParaRPr lang="en-US" sz="32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300"/>
              </a:spcBef>
              <a:spcAft>
                <a:spcPts val="300"/>
              </a:spcAft>
              <a:buFont typeface="Arial" panose="020B0604020202020204" pitchFamily="34" charset="0"/>
              <a:buChar char="•"/>
            </a:pP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Bước 1: Xác định hai đại lượng và mối quan hệ giữa chúng</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300"/>
              </a:spcBef>
              <a:spcAft>
                <a:spcPts val="300"/>
              </a:spcAft>
              <a:buFont typeface="Arial" panose="020B0604020202020204" pitchFamily="34" charset="0"/>
              <a:buChar char="•"/>
            </a:pP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Bước 2: Lập tỉ lệ thức</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300"/>
              </a:spcBef>
              <a:spcAft>
                <a:spcPts val="300"/>
              </a:spcAft>
              <a:buFont typeface="Arial" panose="020B0604020202020204" pitchFamily="34" charset="0"/>
              <a:buChar char="•"/>
            </a:pP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Bước 3: Sử dụng tính chất dãy tỉ lệ thức bằng nhau để giải toán</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3"/>
          <a:stretch>
            <a:fillRect/>
          </a:stretch>
        </p:blipFill>
        <p:spPr>
          <a:xfrm>
            <a:off x="1794514" y="426644"/>
            <a:ext cx="2808604" cy="2192170"/>
          </a:xfrm>
          <a:prstGeom prst="rect">
            <a:avLst/>
          </a:prstGeom>
        </p:spPr>
      </p:pic>
      <p:sp>
        <p:nvSpPr>
          <p:cNvPr id="21" name="TextBox 20"/>
          <p:cNvSpPr txBox="1"/>
          <p:nvPr/>
        </p:nvSpPr>
        <p:spPr>
          <a:xfrm>
            <a:off x="5255484" y="1138008"/>
            <a:ext cx="2709396" cy="769441"/>
          </a:xfrm>
          <a:prstGeom prst="rect">
            <a:avLst/>
          </a:prstGeom>
          <a:noFill/>
        </p:spPr>
        <p:txBody>
          <a:bodyPr wrap="none" rtlCol="0">
            <a:spAutoFit/>
          </a:bodyPr>
          <a:lstStyle/>
          <a:p>
            <a:r>
              <a:rPr lang="en-US" sz="4400" b="1">
                <a:latin typeface="Times New Roman" panose="02020603050405020304" pitchFamily="18" charset="0"/>
                <a:cs typeface="Times New Roman" panose="02020603050405020304" pitchFamily="18" charset="0"/>
              </a:rPr>
              <a:t>GHI NHỚ</a:t>
            </a:r>
          </a:p>
        </p:txBody>
      </p:sp>
      <p:sp>
        <p:nvSpPr>
          <p:cNvPr id="5" name="TextBox 4"/>
          <p:cNvSpPr txBox="1"/>
          <p:nvPr/>
        </p:nvSpPr>
        <p:spPr>
          <a:xfrm>
            <a:off x="2655837" y="-1398"/>
            <a:ext cx="8088304"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 Bài 9: BÀI TẬP CUỐI CHƯƠNG II (Tiết 2)</a:t>
            </a:r>
          </a:p>
        </p:txBody>
      </p:sp>
    </p:spTree>
    <p:extLst>
      <p:ext uri="{BB962C8B-B14F-4D97-AF65-F5344CB8AC3E}">
        <p14:creationId xmlns:p14="http://schemas.microsoft.com/office/powerpoint/2010/main" val="377752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8">
                                            <p:bg/>
                                          </p:spTgt>
                                        </p:tgtEl>
                                        <p:attrNameLst>
                                          <p:attrName>style.visibility</p:attrName>
                                        </p:attrNameLst>
                                      </p:cBhvr>
                                      <p:to>
                                        <p:strVal val="visible"/>
                                      </p:to>
                                    </p:set>
                                    <p:animEffect transition="in" filter="wipe(down)">
                                      <p:cBhvr>
                                        <p:cTn id="14" dur="500"/>
                                        <p:tgtEl>
                                          <p:spTgt spid="38">
                                            <p:bg/>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8">
                                            <p:txEl>
                                              <p:pRg st="0" end="0"/>
                                            </p:txEl>
                                          </p:spTgt>
                                        </p:tgtEl>
                                        <p:attrNameLst>
                                          <p:attrName>style.visibility</p:attrName>
                                        </p:attrNameLst>
                                      </p:cBhvr>
                                      <p:to>
                                        <p:strVal val="visible"/>
                                      </p:to>
                                    </p:set>
                                    <p:animEffect transition="in" filter="wipe(down)">
                                      <p:cBhvr>
                                        <p:cTn id="17" dur="500"/>
                                        <p:tgtEl>
                                          <p:spTgt spid="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8">
                                            <p:txEl>
                                              <p:pRg st="1" end="1"/>
                                            </p:txEl>
                                          </p:spTgt>
                                        </p:tgtEl>
                                        <p:attrNameLst>
                                          <p:attrName>style.visibility</p:attrName>
                                        </p:attrNameLst>
                                      </p:cBhvr>
                                      <p:to>
                                        <p:strVal val="visible"/>
                                      </p:to>
                                    </p:set>
                                    <p:animEffect transition="in" filter="wipe(down)">
                                      <p:cBhvr>
                                        <p:cTn id="22" dur="500"/>
                                        <p:tgtEl>
                                          <p:spTgt spid="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8">
                                            <p:txEl>
                                              <p:pRg st="2" end="2"/>
                                            </p:txEl>
                                          </p:spTgt>
                                        </p:tgtEl>
                                        <p:attrNameLst>
                                          <p:attrName>style.visibility</p:attrName>
                                        </p:attrNameLst>
                                      </p:cBhvr>
                                      <p:to>
                                        <p:strVal val="visible"/>
                                      </p:to>
                                    </p:set>
                                    <p:animEffect transition="in" filter="wipe(down)">
                                      <p:cBhvr>
                                        <p:cTn id="27" dur="500"/>
                                        <p:tgtEl>
                                          <p:spTgt spid="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8">
                                            <p:txEl>
                                              <p:pRg st="3" end="3"/>
                                            </p:txEl>
                                          </p:spTgt>
                                        </p:tgtEl>
                                        <p:attrNameLst>
                                          <p:attrName>style.visibility</p:attrName>
                                        </p:attrNameLst>
                                      </p:cBhvr>
                                      <p:to>
                                        <p:strVal val="visible"/>
                                      </p:to>
                                    </p:set>
                                    <p:animEffect transition="in" filter="wipe(down)">
                                      <p:cBhvr>
                                        <p:cTn id="32" dur="500"/>
                                        <p:tgtEl>
                                          <p:spTgt spid="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animBg="1"/>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117600" y="1041400"/>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791200" y="2581999"/>
            <a:ext cx="5994400" cy="748988"/>
          </a:xfrm>
          <a:prstGeom prst="rect">
            <a:avLst/>
          </a:prstGeom>
          <a:noFill/>
        </p:spPr>
        <p:txBody>
          <a:bodyPr wrap="square">
            <a:spAutoFit/>
          </a:bodyPr>
          <a:lstStyle/>
          <a:p>
            <a:r>
              <a:rPr lang="en-US" sz="4267" b="1" dirty="0">
                <a:solidFill>
                  <a:srgbClr val="FF0000"/>
                </a:solidFill>
                <a:latin typeface="Times New Roman" panose="02020603050405020304" pitchFamily="18" charset="0"/>
              </a:rPr>
              <a:t>VẬN DỤNG</a:t>
            </a:r>
            <a:endParaRPr lang="en-US" sz="4267" dirty="0"/>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A667EB62-86C3-4EF0-AA26-81461A6A5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633" y="3568116"/>
            <a:ext cx="3093627" cy="2979963"/>
          </a:xfrm>
          <a:prstGeom prst="rect">
            <a:avLst/>
          </a:prstGeom>
        </p:spPr>
      </p:pic>
    </p:spTree>
    <p:extLst>
      <p:ext uri="{BB962C8B-B14F-4D97-AF65-F5344CB8AC3E}">
        <p14:creationId xmlns:p14="http://schemas.microsoft.com/office/powerpoint/2010/main" val="28333819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7" name="TextBox 6"/>
          <p:cNvSpPr txBox="1"/>
          <p:nvPr/>
        </p:nvSpPr>
        <p:spPr>
          <a:xfrm>
            <a:off x="608545" y="779236"/>
            <a:ext cx="2047292" cy="523220"/>
          </a:xfrm>
          <a:prstGeom prst="rect">
            <a:avLst/>
          </a:prstGeom>
          <a:noFill/>
        </p:spPr>
        <p:txBody>
          <a:bodyPr wrap="none" rtlCol="0">
            <a:spAutoFit/>
          </a:bodyPr>
          <a:lstStyle/>
          <a:p>
            <a:r>
              <a:rPr lang="en-US" sz="2800" b="1" dirty="0">
                <a:latin typeface="Times New Roman" panose="02020603050405020304" pitchFamily="18" charset="0"/>
                <a:ea typeface="Tahoma" panose="020B0604030504040204" pitchFamily="34" charset="0"/>
                <a:cs typeface="Times New Roman" panose="02020603050405020304" pitchFamily="18" charset="0"/>
              </a:rPr>
              <a:t>4.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Vận</a:t>
            </a:r>
            <a:r>
              <a:rPr lang="en-US" sz="2800" b="1" dirty="0">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dụng</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angle 2"/>
          <p:cNvSpPr/>
          <p:nvPr/>
        </p:nvSpPr>
        <p:spPr>
          <a:xfrm>
            <a:off x="1000679" y="1559870"/>
            <a:ext cx="9392966" cy="954107"/>
          </a:xfrm>
          <a:prstGeom prst="rect">
            <a:avLst/>
          </a:prstGeom>
        </p:spPr>
        <p:txBody>
          <a:bodyPr wrap="square">
            <a:spAutoFit/>
          </a:bodyPr>
          <a:lstStyle/>
          <a:p>
            <a:r>
              <a:rPr lang="vi-VN" sz="2800" b="1" dirty="0">
                <a:latin typeface="Times New Roman" panose="02020603050405020304" pitchFamily="18" charset="0"/>
                <a:ea typeface="Times New Roman" panose="02020603050405020304" pitchFamily="18" charset="0"/>
                <a:cs typeface="Times New Roman" panose="02020603050405020304" pitchFamily="18" charset="0"/>
              </a:rPr>
              <a:t>Nhiệm vụ về nhà: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Tìm hiểu ứng dụng của đại lượng tỉ lệ thuận,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nghịch trong đời 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8" name="Rectangle 7"/>
          <p:cNvSpPr/>
          <p:nvPr/>
        </p:nvSpPr>
        <p:spPr>
          <a:xfrm>
            <a:off x="1011146" y="2722793"/>
            <a:ext cx="10444626" cy="523220"/>
          </a:xfrm>
          <a:prstGeom prst="rect">
            <a:avLst/>
          </a:prstGeom>
        </p:spPr>
        <p:txBody>
          <a:bodyPr wrap="square">
            <a:spAutoFit/>
          </a:bodyPr>
          <a:lstStyle/>
          <a:p>
            <a:r>
              <a:rPr lang="vi-VN" sz="2800" b="1" dirty="0">
                <a:latin typeface="Times New Roman" panose="02020603050405020304" pitchFamily="18" charset="0"/>
                <a:ea typeface="Times New Roman" panose="02020603050405020304" pitchFamily="18" charset="0"/>
                <a:cs typeface="Times New Roman" panose="02020603050405020304" pitchFamily="18" charset="0"/>
              </a:rPr>
              <a:t>Yêu cầu: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báo cáo bằng bản trình chiếu powerpoint hoặc video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222703" y="3446595"/>
            <a:ext cx="3424001" cy="3050474"/>
          </a:xfrm>
          <a:prstGeom prst="rect">
            <a:avLst/>
          </a:prstGeom>
          <a:ln>
            <a:noFill/>
          </a:ln>
          <a:effectLst>
            <a:softEdge rad="112500"/>
          </a:effectLst>
        </p:spPr>
      </p:pic>
      <p:sp>
        <p:nvSpPr>
          <p:cNvPr id="6" name="TextBox 5"/>
          <p:cNvSpPr txBox="1"/>
          <p:nvPr/>
        </p:nvSpPr>
        <p:spPr>
          <a:xfrm>
            <a:off x="2655837" y="-1398"/>
            <a:ext cx="8088304"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 Bài 9: BÀI TẬP CUỐI CHƯƠNG II (Tiết 2)</a:t>
            </a:r>
          </a:p>
        </p:txBody>
      </p:sp>
    </p:spTree>
    <p:extLst>
      <p:ext uri="{BB962C8B-B14F-4D97-AF65-F5344CB8AC3E}">
        <p14:creationId xmlns:p14="http://schemas.microsoft.com/office/powerpoint/2010/main" val="6546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089" t="11940" r="13022" b="13632"/>
          <a:stretch>
            <a:fillRect/>
          </a:stretch>
        </p:blipFill>
        <p:spPr>
          <a:xfrm>
            <a:off x="0" y="0"/>
            <a:ext cx="12082072" cy="679443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168122" y="4453158"/>
            <a:ext cx="2720480" cy="2341276"/>
          </a:xfrm>
          <a:prstGeom prst="rect">
            <a:avLst/>
          </a:prstGeom>
        </p:spPr>
      </p:pic>
      <p:sp>
        <p:nvSpPr>
          <p:cNvPr id="7" name="TextBox 6"/>
          <p:cNvSpPr txBox="1"/>
          <p:nvPr/>
        </p:nvSpPr>
        <p:spPr>
          <a:xfrm>
            <a:off x="3620364" y="924060"/>
            <a:ext cx="4438010" cy="584775"/>
          </a:xfrm>
          <a:prstGeom prst="rect">
            <a:avLst/>
          </a:prstGeom>
          <a:noFill/>
        </p:spPr>
        <p:txBody>
          <a:bodyPr wrap="none" rtlCol="0">
            <a:spAutoFit/>
          </a:bodyPr>
          <a:lstStyle/>
          <a:p>
            <a:r>
              <a:rPr lang="en-US" sz="32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HƯỚNG DẪN VỀ NHÀ</a:t>
            </a:r>
          </a:p>
        </p:txBody>
      </p:sp>
      <p:sp>
        <p:nvSpPr>
          <p:cNvPr id="5" name="Rectangle 4"/>
          <p:cNvSpPr/>
          <p:nvPr/>
        </p:nvSpPr>
        <p:spPr>
          <a:xfrm>
            <a:off x="670599" y="2040005"/>
            <a:ext cx="7492707" cy="3200876"/>
          </a:xfrm>
          <a:prstGeom prst="rect">
            <a:avLst/>
          </a:prstGeom>
        </p:spPr>
        <p:txBody>
          <a:bodyPr wrap="square">
            <a:spAutoFit/>
          </a:bodyPr>
          <a:lstStyle/>
          <a:p>
            <a:pPr marL="457200" indent="-457200" algn="just">
              <a:spcBef>
                <a:spcPts val="300"/>
              </a:spcBef>
              <a:spcAft>
                <a:spcPts val="300"/>
              </a:spcAft>
              <a:buFontTx/>
              <a:buChar char="-"/>
            </a:pPr>
            <a:r>
              <a:rPr lang="en-US" sz="3200">
                <a:solidFill>
                  <a:srgbClr val="FFFF00"/>
                </a:solidFill>
                <a:latin typeface="Times New Roman" panose="02020603050405020304" pitchFamily="18" charset="0"/>
                <a:ea typeface="Times New Roman" panose="02020603050405020304" pitchFamily="18" charset="0"/>
              </a:rPr>
              <a:t>Xem lại, ghi nhớ </a:t>
            </a:r>
            <a:r>
              <a:rPr lang="vi-VN" sz="3200">
                <a:solidFill>
                  <a:schemeClr val="bg1"/>
                </a:solidFill>
                <a:latin typeface="Times New Roman" panose="02020603050405020304" pitchFamily="18" charset="0"/>
                <a:ea typeface="Times New Roman" panose="02020603050405020304" pitchFamily="18" charset="0"/>
              </a:rPr>
              <a:t>định nghĩa, tính chất của đại lượng</a:t>
            </a:r>
            <a:r>
              <a:rPr lang="en-US" sz="3200">
                <a:solidFill>
                  <a:schemeClr val="bg1"/>
                </a:solidFill>
                <a:latin typeface="Times New Roman" panose="02020603050405020304" pitchFamily="18" charset="0"/>
                <a:ea typeface="Times New Roman" panose="02020603050405020304" pitchFamily="18" charset="0"/>
              </a:rPr>
              <a:t> tỉ lệ thuận, tỉ lệ nghịch.</a:t>
            </a:r>
          </a:p>
          <a:p>
            <a:pPr marL="457200" indent="-457200" algn="just">
              <a:spcBef>
                <a:spcPts val="300"/>
              </a:spcBef>
              <a:spcAft>
                <a:spcPts val="300"/>
              </a:spcAft>
              <a:buFontTx/>
              <a:buChar char="-"/>
            </a:pPr>
            <a:r>
              <a:rPr lang="vi-VN" sz="3200">
                <a:solidFill>
                  <a:srgbClr val="FFFF00"/>
                </a:solidFill>
                <a:latin typeface="Times New Roman" panose="02020603050405020304" pitchFamily="18" charset="0"/>
                <a:ea typeface="Times New Roman" panose="02020603050405020304" pitchFamily="18" charset="0"/>
              </a:rPr>
              <a:t>Làm bài tập </a:t>
            </a:r>
            <a:r>
              <a:rPr lang="vi-VN" sz="3200">
                <a:solidFill>
                  <a:schemeClr val="bg1"/>
                </a:solidFill>
                <a:latin typeface="Times New Roman" panose="02020603050405020304" pitchFamily="18" charset="0"/>
                <a:ea typeface="Times New Roman" panose="02020603050405020304" pitchFamily="18" charset="0"/>
              </a:rPr>
              <a:t>9, 12, 13, 15, 17 (SGK/70)</a:t>
            </a:r>
            <a:r>
              <a:rPr lang="en-US" sz="3200">
                <a:solidFill>
                  <a:schemeClr val="bg1"/>
                </a:solidFill>
                <a:latin typeface="Times New Roman" panose="02020603050405020304" pitchFamily="18" charset="0"/>
                <a:ea typeface="Times New Roman" panose="02020603050405020304" pitchFamily="18" charset="0"/>
              </a:rPr>
              <a:t>.</a:t>
            </a:r>
          </a:p>
          <a:p>
            <a:pPr marL="457200" indent="-457200" algn="just">
              <a:spcBef>
                <a:spcPts val="300"/>
              </a:spcBef>
              <a:spcAft>
                <a:spcPts val="300"/>
              </a:spcAft>
              <a:buFontTx/>
              <a:buChar char="-"/>
            </a:pPr>
            <a:r>
              <a:rPr lang="en-US" sz="3200">
                <a:solidFill>
                  <a:srgbClr val="FFFF00"/>
                </a:solidFill>
                <a:effectLst/>
                <a:latin typeface="Times New Roman" panose="02020603050405020304" pitchFamily="18" charset="0"/>
                <a:ea typeface="Times New Roman" panose="02020603050405020304" pitchFamily="18" charset="0"/>
              </a:rPr>
              <a:t>Chuẩn bị bài mới: </a:t>
            </a:r>
            <a:r>
              <a:rPr lang="en-US" sz="3200">
                <a:solidFill>
                  <a:schemeClr val="bg1"/>
                </a:solidFill>
                <a:effectLst/>
                <a:latin typeface="Times New Roman" panose="02020603050405020304" pitchFamily="18" charset="0"/>
                <a:ea typeface="Times New Roman" panose="02020603050405020304" pitchFamily="18" charset="0"/>
              </a:rPr>
              <a:t>Đọc trước Chủ đề 1: Một số hình thức khuyến mãi trong kinh doanh SGK/71.</a:t>
            </a:r>
          </a:p>
        </p:txBody>
      </p:sp>
    </p:spTree>
    <p:extLst>
      <p:ext uri="{BB962C8B-B14F-4D97-AF65-F5344CB8AC3E}">
        <p14:creationId xmlns:p14="http://schemas.microsoft.com/office/powerpoint/2010/main" val="87661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61ABD889-CCEB-4BFD-B139-AA3762F04A82}"/>
              </a:ext>
            </a:extLst>
          </p:cNvPr>
          <p:cNvSpPr/>
          <p:nvPr/>
        </p:nvSpPr>
        <p:spPr>
          <a:xfrm rot="5400000">
            <a:off x="-158014" y="154967"/>
            <a:ext cx="4114804" cy="3804872"/>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8" name="Diagram 7"/>
          <p:cNvGraphicFramePr/>
          <p:nvPr>
            <p:extLst>
              <p:ext uri="{D42A27DB-BD31-4B8C-83A1-F6EECF244321}">
                <p14:modId xmlns:p14="http://schemas.microsoft.com/office/powerpoint/2010/main" val="3692733273"/>
              </p:ext>
            </p:extLst>
          </p:nvPr>
        </p:nvGraphicFramePr>
        <p:xfrm>
          <a:off x="3231915" y="83820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rot="18730011">
            <a:off x="-360745" y="1189843"/>
            <a:ext cx="3633752" cy="954107"/>
          </a:xfrm>
          <a:prstGeom prst="rect">
            <a:avLst/>
          </a:prstGeom>
          <a:noFill/>
        </p:spPr>
        <p:txBody>
          <a:bodyPr wrap="none" rtlCol="0">
            <a:spAutoFit/>
          </a:bodyPr>
          <a:lstStyle/>
          <a:p>
            <a:pPr algn="ctr"/>
            <a:r>
              <a:rPr lang="en-US" sz="2800" b="1">
                <a:latin typeface="Times New Roman" panose="02020603050405020304" pitchFamily="18" charset="0"/>
                <a:cs typeface="Times New Roman" panose="02020603050405020304" pitchFamily="18" charset="0"/>
              </a:rPr>
              <a:t>THIẾT BỊ DẠY HỌC </a:t>
            </a:r>
          </a:p>
          <a:p>
            <a:pPr algn="ctr"/>
            <a:r>
              <a:rPr lang="en-US" sz="2800" b="1">
                <a:latin typeface="Times New Roman" panose="02020603050405020304" pitchFamily="18" charset="0"/>
                <a:cs typeface="Times New Roman" panose="02020603050405020304" pitchFamily="18" charset="0"/>
              </a:rPr>
              <a:t>VÀ HỌC LIỆU</a:t>
            </a:r>
          </a:p>
        </p:txBody>
      </p:sp>
    </p:spTree>
    <p:extLst>
      <p:ext uri="{BB962C8B-B14F-4D97-AF65-F5344CB8AC3E}">
        <p14:creationId xmlns:p14="http://schemas.microsoft.com/office/powerpoint/2010/main" val="1223121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39" y="151808"/>
            <a:ext cx="10752433" cy="4451421"/>
          </a:xfrm>
          <a:prstGeom prst="rect">
            <a:avLst/>
          </a:prstGeom>
        </p:spPr>
      </p:pic>
      <p:pic>
        <p:nvPicPr>
          <p:cNvPr id="3" name="Picture 2"/>
          <p:cNvPicPr>
            <a:picLocks noChangeAspect="1"/>
          </p:cNvPicPr>
          <p:nvPr/>
        </p:nvPicPr>
        <p:blipFill rotWithShape="1">
          <a:blip r:embed="rId3"/>
          <a:srcRect t="27209" b="31376"/>
          <a:stretch/>
        </p:blipFill>
        <p:spPr>
          <a:xfrm>
            <a:off x="2197418" y="4886794"/>
            <a:ext cx="8066473" cy="1633928"/>
          </a:xfrm>
          <a:prstGeom prst="rect">
            <a:avLst/>
          </a:prstGeom>
          <a:ln>
            <a:noFill/>
          </a:ln>
          <a:effectLst>
            <a:softEdge rad="112500"/>
          </a:effectLst>
        </p:spPr>
      </p:pic>
    </p:spTree>
    <p:extLst>
      <p:ext uri="{BB962C8B-B14F-4D97-AF65-F5344CB8AC3E}">
        <p14:creationId xmlns:p14="http://schemas.microsoft.com/office/powerpoint/2010/main" val="8424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Hình ảnh 11">
            <a:extLst>
              <a:ext uri="{FF2B5EF4-FFF2-40B4-BE49-F238E27FC236}">
                <a16:creationId xmlns:a16="http://schemas.microsoft.com/office/drawing/2014/main" id="{20BCC25D-95C9-4D5D-952D-610A48998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alpha val="79000"/>
              </a:schemeClr>
            </a:glow>
            <a:outerShdw blurRad="50800" dist="50800" dir="5400000" algn="ctr" rotWithShape="0">
              <a:srgbClr val="000000"/>
            </a:outerShdw>
          </a:effectLst>
        </p:spPr>
      </p:pic>
      <p:pic>
        <p:nvPicPr>
          <p:cNvPr id="4" name="Hình ảnh 3">
            <a:extLst>
              <a:ext uri="{FF2B5EF4-FFF2-40B4-BE49-F238E27FC236}">
                <a16:creationId xmlns:a16="http://schemas.microsoft.com/office/drawing/2014/main" id="{C6A7B2E5-053C-4D72-840B-AA50033EA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395" y="2242257"/>
            <a:ext cx="2255716" cy="2621507"/>
          </a:xfrm>
          <a:prstGeom prst="rect">
            <a:avLst/>
          </a:prstGeom>
        </p:spPr>
      </p:pic>
      <p:pic>
        <p:nvPicPr>
          <p:cNvPr id="6" name="Hình ảnh 5">
            <a:extLst>
              <a:ext uri="{FF2B5EF4-FFF2-40B4-BE49-F238E27FC236}">
                <a16:creationId xmlns:a16="http://schemas.microsoft.com/office/drawing/2014/main" id="{35E04B13-6D6D-4505-8345-1B030B5759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8151" y="2509677"/>
            <a:ext cx="3042257" cy="1838646"/>
          </a:xfrm>
          <a:prstGeom prst="rect">
            <a:avLst/>
          </a:prstGeom>
        </p:spPr>
      </p:pic>
      <p:pic>
        <p:nvPicPr>
          <p:cNvPr id="8" name="Hình ảnh 7">
            <a:extLst>
              <a:ext uri="{FF2B5EF4-FFF2-40B4-BE49-F238E27FC236}">
                <a16:creationId xmlns:a16="http://schemas.microsoft.com/office/drawing/2014/main" id="{BA7CBF01-4069-4699-B6B4-566D373388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0493" y="1725282"/>
            <a:ext cx="3421030" cy="2836655"/>
          </a:xfrm>
          <a:prstGeom prst="rect">
            <a:avLst/>
          </a:prstGeom>
        </p:spPr>
      </p:pic>
      <p:sp>
        <p:nvSpPr>
          <p:cNvPr id="13" name="Bong bóng Ý nghĩ: Hình đám mây 12">
            <a:extLst>
              <a:ext uri="{FF2B5EF4-FFF2-40B4-BE49-F238E27FC236}">
                <a16:creationId xmlns:a16="http://schemas.microsoft.com/office/drawing/2014/main" id="{1B37E295-E975-4576-9088-77FB9347107F}"/>
              </a:ext>
            </a:extLst>
          </p:cNvPr>
          <p:cNvSpPr/>
          <p:nvPr/>
        </p:nvSpPr>
        <p:spPr>
          <a:xfrm>
            <a:off x="1570008" y="819509"/>
            <a:ext cx="2815086" cy="1173193"/>
          </a:xfrm>
          <a:prstGeom prst="cloudCallout">
            <a:avLst/>
          </a:prstGeom>
          <a:ln w="19050">
            <a:noFill/>
            <a:prstDash val="lgDash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rgbClr val="7030A0"/>
                </a:solidFill>
                <a:latin typeface="Times New Roman" panose="02020603050405020304" pitchFamily="18" charset="0"/>
                <a:cs typeface="Times New Roman" panose="02020603050405020304" pitchFamily="18" charset="0"/>
              </a:rPr>
              <a:t>HĐ</a:t>
            </a:r>
          </a:p>
          <a:p>
            <a:pPr algn="ctr"/>
            <a:r>
              <a:rPr lang="en-US" sz="2800" b="1">
                <a:solidFill>
                  <a:srgbClr val="7030A0"/>
                </a:solidFill>
                <a:latin typeface="Times New Roman" panose="02020603050405020304" pitchFamily="18" charset="0"/>
                <a:cs typeface="Times New Roman" panose="02020603050405020304" pitchFamily="18" charset="0"/>
              </a:rPr>
              <a:t>CÁ NHÂN</a:t>
            </a:r>
          </a:p>
        </p:txBody>
      </p:sp>
      <p:sp>
        <p:nvSpPr>
          <p:cNvPr id="14" name="Bong bóng Ý nghĩ: Hình đám mây 13">
            <a:extLst>
              <a:ext uri="{FF2B5EF4-FFF2-40B4-BE49-F238E27FC236}">
                <a16:creationId xmlns:a16="http://schemas.microsoft.com/office/drawing/2014/main" id="{7368768F-8941-40A8-A049-C095678B8066}"/>
              </a:ext>
            </a:extLst>
          </p:cNvPr>
          <p:cNvSpPr/>
          <p:nvPr/>
        </p:nvSpPr>
        <p:spPr>
          <a:xfrm>
            <a:off x="4871050" y="232912"/>
            <a:ext cx="2815086" cy="1173193"/>
          </a:xfrm>
          <a:prstGeom prst="cloudCallout">
            <a:avLst/>
          </a:prstGeom>
          <a:ln w="19050">
            <a:noFill/>
            <a:prstDash val="lgDash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rgbClr val="7030A0"/>
                </a:solidFill>
                <a:latin typeface="Times New Roman" panose="02020603050405020304" pitchFamily="18" charset="0"/>
                <a:cs typeface="Times New Roman" panose="02020603050405020304" pitchFamily="18" charset="0"/>
              </a:rPr>
              <a:t>HĐ</a:t>
            </a:r>
          </a:p>
          <a:p>
            <a:pPr algn="ctr"/>
            <a:r>
              <a:rPr lang="en-US" sz="2800" b="1">
                <a:solidFill>
                  <a:srgbClr val="7030A0"/>
                </a:solidFill>
                <a:latin typeface="Times New Roman" panose="02020603050405020304" pitchFamily="18" charset="0"/>
                <a:cs typeface="Times New Roman" panose="02020603050405020304" pitchFamily="18" charset="0"/>
              </a:rPr>
              <a:t>NHÓM</a:t>
            </a:r>
          </a:p>
        </p:txBody>
      </p:sp>
      <p:sp>
        <p:nvSpPr>
          <p:cNvPr id="15" name="Bong bóng Ý nghĩ: Hình đám mây 14">
            <a:extLst>
              <a:ext uri="{FF2B5EF4-FFF2-40B4-BE49-F238E27FC236}">
                <a16:creationId xmlns:a16="http://schemas.microsoft.com/office/drawing/2014/main" id="{B48FA5EE-925F-4E63-8E9F-31005F753755}"/>
              </a:ext>
            </a:extLst>
          </p:cNvPr>
          <p:cNvSpPr/>
          <p:nvPr/>
        </p:nvSpPr>
        <p:spPr>
          <a:xfrm>
            <a:off x="8806830" y="646981"/>
            <a:ext cx="2640423" cy="1401487"/>
          </a:xfrm>
          <a:prstGeom prst="cloudCallout">
            <a:avLst/>
          </a:prstGeom>
          <a:ln w="19050">
            <a:noFill/>
            <a:prstDash val="lgDash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rgbClr val="7030A0"/>
                </a:solidFill>
                <a:latin typeface="Times New Roman" panose="02020603050405020304" pitchFamily="18" charset="0"/>
                <a:cs typeface="Times New Roman" panose="02020603050405020304" pitchFamily="18" charset="0"/>
              </a:rPr>
              <a:t>HĐ</a:t>
            </a:r>
          </a:p>
          <a:p>
            <a:pPr algn="ctr"/>
            <a:r>
              <a:rPr lang="en-US" sz="2800" b="1">
                <a:solidFill>
                  <a:srgbClr val="7030A0"/>
                </a:solidFill>
                <a:latin typeface="Times New Roman" panose="02020603050405020304" pitchFamily="18" charset="0"/>
                <a:cs typeface="Times New Roman" panose="02020603050405020304" pitchFamily="18" charset="0"/>
              </a:rPr>
              <a:t>CẶP ĐÔI</a:t>
            </a:r>
          </a:p>
        </p:txBody>
      </p:sp>
      <p:sp>
        <p:nvSpPr>
          <p:cNvPr id="16" name="Hình chữ nhật 15">
            <a:extLst>
              <a:ext uri="{FF2B5EF4-FFF2-40B4-BE49-F238E27FC236}">
                <a16:creationId xmlns:a16="http://schemas.microsoft.com/office/drawing/2014/main" id="{AE2EA840-FC18-4A8A-9E78-1CABDCEB97D6}"/>
              </a:ext>
            </a:extLst>
          </p:cNvPr>
          <p:cNvSpPr/>
          <p:nvPr/>
        </p:nvSpPr>
        <p:spPr>
          <a:xfrm rot="19020439">
            <a:off x="-249784" y="746424"/>
            <a:ext cx="2249178" cy="680861"/>
          </a:xfrm>
          <a:prstGeom prst="rect">
            <a:avLst/>
          </a:prstGeom>
          <a:noFill/>
        </p:spPr>
        <p:txBody>
          <a:bodyPr wrap="none" lIns="91440" tIns="45720" rIns="91440" bIns="45720">
            <a:prstTxWarp prst="textChevron">
              <a:avLst/>
            </a:prstTxWarp>
            <a:spAutoFit/>
            <a:scene3d>
              <a:camera prst="orthographicFront"/>
              <a:lightRig rig="soft" dir="t">
                <a:rot lat="0" lon="0" rev="15600000"/>
              </a:lightRig>
            </a:scene3d>
            <a:sp3d extrusionH="57150" prstMaterial="softEdge">
              <a:bevelT w="25400" h="38100" prst="slope"/>
            </a:sp3d>
          </a:bodyPr>
          <a:lstStyle/>
          <a:p>
            <a:pPr algn="ctr"/>
            <a:r>
              <a:rPr lang="en-US" sz="4800" b="1" cap="none" spc="0">
                <a:ln/>
                <a:blipFill dpi="0"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a:blip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Ghi Chú</a:t>
            </a:r>
            <a:endParaRPr lang="vi-VN" sz="4800" b="1" cap="none" spc="0">
              <a:ln/>
              <a:blipFill dpi="0"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a:blip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cxnSp>
        <p:nvCxnSpPr>
          <p:cNvPr id="18" name="Đường nối Thẳng 17">
            <a:extLst>
              <a:ext uri="{FF2B5EF4-FFF2-40B4-BE49-F238E27FC236}">
                <a16:creationId xmlns:a16="http://schemas.microsoft.com/office/drawing/2014/main" id="{C73954EC-8113-4EE3-87B9-A398EF216547}"/>
              </a:ext>
            </a:extLst>
          </p:cNvPr>
          <p:cNvCxnSpPr/>
          <p:nvPr/>
        </p:nvCxnSpPr>
        <p:spPr>
          <a:xfrm flipV="1">
            <a:off x="379562" y="586596"/>
            <a:ext cx="1630393" cy="1561381"/>
          </a:xfrm>
          <a:prstGeom prst="line">
            <a:avLst/>
          </a:prstGeom>
          <a:ln w="19050">
            <a:solidFill>
              <a:schemeClr val="bg1"/>
            </a:solidFill>
          </a:ln>
          <a:effectLst>
            <a:glow rad="50800">
              <a:srgbClr val="FE0048">
                <a:alpha val="96000"/>
              </a:srgbClr>
            </a:glow>
          </a:effectLst>
        </p:spPr>
        <p:style>
          <a:lnRef idx="1">
            <a:schemeClr val="accent1"/>
          </a:lnRef>
          <a:fillRef idx="0">
            <a:schemeClr val="accent1"/>
          </a:fillRef>
          <a:effectRef idx="0">
            <a:schemeClr val="accent1"/>
          </a:effectRef>
          <a:fontRef idx="minor">
            <a:schemeClr val="tx1"/>
          </a:fontRef>
        </p:style>
      </p:cxnSp>
      <p:cxnSp>
        <p:nvCxnSpPr>
          <p:cNvPr id="19" name="Đường nối Thẳng 18">
            <a:extLst>
              <a:ext uri="{FF2B5EF4-FFF2-40B4-BE49-F238E27FC236}">
                <a16:creationId xmlns:a16="http://schemas.microsoft.com/office/drawing/2014/main" id="{30A93AA6-B0BD-4DA2-B25B-7FAD7E9F010C}"/>
              </a:ext>
            </a:extLst>
          </p:cNvPr>
          <p:cNvCxnSpPr>
            <a:cxnSpLocks/>
          </p:cNvCxnSpPr>
          <p:nvPr/>
        </p:nvCxnSpPr>
        <p:spPr>
          <a:xfrm flipV="1">
            <a:off x="654190" y="747621"/>
            <a:ext cx="1345681" cy="1316967"/>
          </a:xfrm>
          <a:prstGeom prst="line">
            <a:avLst/>
          </a:prstGeom>
          <a:ln w="19050">
            <a:solidFill>
              <a:schemeClr val="bg1"/>
            </a:solidFill>
          </a:ln>
          <a:effectLst>
            <a:glow rad="50800">
              <a:srgbClr val="FE0048">
                <a:alpha val="96000"/>
              </a:srgbClr>
            </a:glow>
          </a:effectLst>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A0753E38-DB98-490F-8CDB-4329FB600B12}"/>
              </a:ext>
            </a:extLst>
          </p:cNvPr>
          <p:cNvCxnSpPr>
            <a:cxnSpLocks/>
          </p:cNvCxnSpPr>
          <p:nvPr/>
        </p:nvCxnSpPr>
        <p:spPr>
          <a:xfrm>
            <a:off x="32307" y="1121128"/>
            <a:ext cx="170702" cy="284976"/>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id="{50BA43C4-7C64-4E13-82B0-7AD0E6ED288C}"/>
              </a:ext>
            </a:extLst>
          </p:cNvPr>
          <p:cNvCxnSpPr>
            <a:cxnSpLocks/>
          </p:cNvCxnSpPr>
          <p:nvPr/>
        </p:nvCxnSpPr>
        <p:spPr>
          <a:xfrm>
            <a:off x="22884" y="774186"/>
            <a:ext cx="302977" cy="489430"/>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cxnSp>
        <p:nvCxnSpPr>
          <p:cNvPr id="26" name="Đường nối Thẳng 25">
            <a:extLst>
              <a:ext uri="{FF2B5EF4-FFF2-40B4-BE49-F238E27FC236}">
                <a16:creationId xmlns:a16="http://schemas.microsoft.com/office/drawing/2014/main" id="{5C5CEC64-F21A-4EBE-9F9E-4AE9AE28C449}"/>
              </a:ext>
            </a:extLst>
          </p:cNvPr>
          <p:cNvCxnSpPr>
            <a:cxnSpLocks/>
          </p:cNvCxnSpPr>
          <p:nvPr/>
        </p:nvCxnSpPr>
        <p:spPr>
          <a:xfrm>
            <a:off x="32307" y="386983"/>
            <a:ext cx="302977" cy="489430"/>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045B3ACE-5E44-4817-BAC5-C4C9B682C1EB}"/>
              </a:ext>
            </a:extLst>
          </p:cNvPr>
          <p:cNvCxnSpPr>
            <a:cxnSpLocks/>
          </p:cNvCxnSpPr>
          <p:nvPr/>
        </p:nvCxnSpPr>
        <p:spPr>
          <a:xfrm>
            <a:off x="41730" y="19911"/>
            <a:ext cx="302977" cy="489430"/>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cxnSp>
        <p:nvCxnSpPr>
          <p:cNvPr id="28" name="Đường nối Thẳng 27">
            <a:extLst>
              <a:ext uri="{FF2B5EF4-FFF2-40B4-BE49-F238E27FC236}">
                <a16:creationId xmlns:a16="http://schemas.microsoft.com/office/drawing/2014/main" id="{74E038EE-2C76-4632-A30F-B81017D8E38B}"/>
              </a:ext>
            </a:extLst>
          </p:cNvPr>
          <p:cNvCxnSpPr>
            <a:cxnSpLocks/>
          </p:cNvCxnSpPr>
          <p:nvPr/>
        </p:nvCxnSpPr>
        <p:spPr>
          <a:xfrm>
            <a:off x="293302" y="15763"/>
            <a:ext cx="302977" cy="489430"/>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2C91D891-C8FA-47DE-8474-5D8E64B47CDE}"/>
              </a:ext>
            </a:extLst>
          </p:cNvPr>
          <p:cNvCxnSpPr>
            <a:cxnSpLocks/>
          </p:cNvCxnSpPr>
          <p:nvPr/>
        </p:nvCxnSpPr>
        <p:spPr>
          <a:xfrm>
            <a:off x="609726" y="22304"/>
            <a:ext cx="302977" cy="489430"/>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cxnSp>
        <p:nvCxnSpPr>
          <p:cNvPr id="30" name="Đường nối Thẳng 29">
            <a:extLst>
              <a:ext uri="{FF2B5EF4-FFF2-40B4-BE49-F238E27FC236}">
                <a16:creationId xmlns:a16="http://schemas.microsoft.com/office/drawing/2014/main" id="{00898359-2E1E-4AA5-A167-E03086E6E23F}"/>
              </a:ext>
            </a:extLst>
          </p:cNvPr>
          <p:cNvCxnSpPr>
            <a:cxnSpLocks/>
          </p:cNvCxnSpPr>
          <p:nvPr/>
        </p:nvCxnSpPr>
        <p:spPr>
          <a:xfrm>
            <a:off x="898594" y="13777"/>
            <a:ext cx="302977" cy="489430"/>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C28559CB-7907-4618-8D54-716FB1A2B387}"/>
              </a:ext>
            </a:extLst>
          </p:cNvPr>
          <p:cNvCxnSpPr>
            <a:cxnSpLocks/>
          </p:cNvCxnSpPr>
          <p:nvPr/>
        </p:nvCxnSpPr>
        <p:spPr>
          <a:xfrm>
            <a:off x="1203465" y="-1434"/>
            <a:ext cx="216934" cy="341548"/>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930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4B31E9C3-2857-4554-9A2F-E296104A5D6F}"/>
              </a:ext>
            </a:extLst>
          </p:cNvPr>
          <p:cNvPicPr>
            <a:picLocks noChangeAspect="1"/>
          </p:cNvPicPr>
          <p:nvPr/>
        </p:nvPicPr>
        <p:blipFill>
          <a:blip r:embed="rId2"/>
          <a:stretch>
            <a:fillRect/>
          </a:stretch>
        </p:blipFill>
        <p:spPr>
          <a:xfrm>
            <a:off x="3068050" y="440483"/>
            <a:ext cx="4236304" cy="4953000"/>
          </a:xfrm>
          <a:prstGeom prst="rect">
            <a:avLst/>
          </a:prstGeom>
          <a:noFill/>
        </p:spPr>
      </p:pic>
      <p:sp>
        <p:nvSpPr>
          <p:cNvPr id="10" name="Hình chữ nhật 9">
            <a:extLst>
              <a:ext uri="{FF2B5EF4-FFF2-40B4-BE49-F238E27FC236}">
                <a16:creationId xmlns:a16="http://schemas.microsoft.com/office/drawing/2014/main" id="{125E670A-F252-425E-8FBD-2584A901E93B}"/>
              </a:ext>
            </a:extLst>
          </p:cNvPr>
          <p:cNvSpPr/>
          <p:nvPr/>
        </p:nvSpPr>
        <p:spPr>
          <a:xfrm>
            <a:off x="2060571" y="5434755"/>
            <a:ext cx="8118889" cy="1200329"/>
          </a:xfrm>
          <a:prstGeom prst="rect">
            <a:avLst/>
          </a:prstGeom>
          <a:noFill/>
        </p:spPr>
        <p:txBody>
          <a:bodyPr wrap="none" lIns="91440" tIns="45720" rIns="91440" bIns="45720">
            <a:spAutoFit/>
          </a:bodyPr>
          <a:lstStyle/>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CÁC HOẠT ĐỘNG</a:t>
            </a:r>
            <a:endParaRPr lang="vi-VN"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grpSp>
        <p:nvGrpSpPr>
          <p:cNvPr id="12" name="Nhóm 11">
            <a:extLst>
              <a:ext uri="{FF2B5EF4-FFF2-40B4-BE49-F238E27FC236}">
                <a16:creationId xmlns:a16="http://schemas.microsoft.com/office/drawing/2014/main" id="{FF13D352-FF12-4774-BF7F-7823AED9D71C}"/>
              </a:ext>
            </a:extLst>
          </p:cNvPr>
          <p:cNvGrpSpPr/>
          <p:nvPr/>
        </p:nvGrpSpPr>
        <p:grpSpPr>
          <a:xfrm>
            <a:off x="768471" y="1909991"/>
            <a:ext cx="2733453" cy="1415771"/>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6"/>
              <a:ext cx="1552028"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đầu</a:t>
              </a:r>
              <a:endParaRPr lang="en-US" sz="3200" b="1" dirty="0">
                <a:solidFill>
                  <a:srgbClr val="002060"/>
                </a:solidFill>
                <a:latin typeface="Times New Roman" panose="02020603050405020304" pitchFamily="18" charset="0"/>
                <a:cs typeface="Times New Roman" panose="02020603050405020304" pitchFamily="18" charset="0"/>
              </a:endParaRPr>
            </a:p>
          </p:txBody>
        </p:sp>
      </p:grpSp>
      <p:grpSp>
        <p:nvGrpSpPr>
          <p:cNvPr id="13" name="Nhóm 12">
            <a:extLst>
              <a:ext uri="{FF2B5EF4-FFF2-40B4-BE49-F238E27FC236}">
                <a16:creationId xmlns:a16="http://schemas.microsoft.com/office/drawing/2014/main" id="{02197C0D-4039-4F65-A23B-3D8031420B89}"/>
              </a:ext>
            </a:extLst>
          </p:cNvPr>
          <p:cNvGrpSpPr/>
          <p:nvPr/>
        </p:nvGrpSpPr>
        <p:grpSpPr>
          <a:xfrm>
            <a:off x="5651292" y="440483"/>
            <a:ext cx="3368965" cy="1415771"/>
            <a:chOff x="5373983" y="780700"/>
            <a:chExt cx="3368964"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373983" y="780700"/>
              <a:ext cx="3368964"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latin typeface="Times New Roman" panose="02020603050405020304" pitchFamily="18" charset="0"/>
                <a:cs typeface="Times New Roman" panose="02020603050405020304" pitchFamily="18" charset="0"/>
              </a:endParaRPr>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5935167" y="1119253"/>
              <a:ext cx="2648471" cy="1077217"/>
            </a:xfrm>
            <a:prstGeom prst="rect">
              <a:avLst/>
            </a:prstGeom>
            <a:noFill/>
          </p:spPr>
          <p:txBody>
            <a:bodyPr wrap="square" rtlCol="0">
              <a:spAutoFit/>
            </a:bodyPr>
            <a:lstStyle/>
            <a:p>
              <a:r>
                <a:rPr lang="en-US" sz="3200" b="1">
                  <a:solidFill>
                    <a:srgbClr val="002060"/>
                  </a:solidFill>
                  <a:latin typeface="Times New Roman" panose="02020603050405020304" pitchFamily="18" charset="0"/>
                  <a:cs typeface="Times New Roman" panose="02020603050405020304" pitchFamily="18" charset="0"/>
                </a:rPr>
                <a:t>Nhắc lại </a:t>
              </a:r>
            </a:p>
            <a:p>
              <a:r>
                <a:rPr lang="en-US" sz="3200" b="1">
                  <a:solidFill>
                    <a:srgbClr val="002060"/>
                  </a:solidFill>
                  <a:latin typeface="Times New Roman" panose="02020603050405020304" pitchFamily="18" charset="0"/>
                  <a:cs typeface="Times New Roman" panose="02020603050405020304" pitchFamily="18" charset="0"/>
                </a:rPr>
                <a:t>lý thuyết</a:t>
              </a:r>
              <a:endParaRPr lang="en-US" sz="3200" b="1" dirty="0">
                <a:solidFill>
                  <a:srgbClr val="002060"/>
                </a:solidFill>
                <a:latin typeface="Times New Roman" panose="02020603050405020304" pitchFamily="18" charset="0"/>
                <a:cs typeface="Times New Roman" panose="02020603050405020304" pitchFamily="18" charset="0"/>
              </a:endParaRPr>
            </a:p>
          </p:txBody>
        </p:sp>
      </p:grpSp>
      <p:grpSp>
        <p:nvGrpSpPr>
          <p:cNvPr id="15" name="Nhóm 14">
            <a:extLst>
              <a:ext uri="{FF2B5EF4-FFF2-40B4-BE49-F238E27FC236}">
                <a16:creationId xmlns:a16="http://schemas.microsoft.com/office/drawing/2014/main" id="{2743DAFD-E003-42CA-BE1A-E2285E182AD8}"/>
              </a:ext>
            </a:extLst>
          </p:cNvPr>
          <p:cNvGrpSpPr/>
          <p:nvPr/>
        </p:nvGrpSpPr>
        <p:grpSpPr>
          <a:xfrm>
            <a:off x="8635942" y="1497829"/>
            <a:ext cx="3028823" cy="1415771"/>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latin typeface="Times New Roman" panose="02020603050405020304" pitchFamily="18" charset="0"/>
                <a:cs typeface="Times New Roman" panose="02020603050405020304" pitchFamily="18" charset="0"/>
              </a:endParaRPr>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584775"/>
            </a:xfrm>
            <a:prstGeom prst="rect">
              <a:avLst/>
            </a:prstGeom>
            <a:noFill/>
          </p:spPr>
          <p:txBody>
            <a:bodyPr wrap="squar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Luyện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endParaRPr lang="en-US" sz="3200" b="1" dirty="0">
                <a:solidFill>
                  <a:srgbClr val="002060"/>
                </a:solidFill>
                <a:latin typeface="Times New Roman" panose="02020603050405020304" pitchFamily="18" charset="0"/>
                <a:cs typeface="Times New Roman" panose="02020603050405020304" pitchFamily="18" charset="0"/>
              </a:endParaRPr>
            </a:p>
          </p:txBody>
        </p:sp>
      </p:grpSp>
      <p:sp>
        <p:nvSpPr>
          <p:cNvPr id="16" name="Google Shape;162;p20">
            <a:extLst>
              <a:ext uri="{FF2B5EF4-FFF2-40B4-BE49-F238E27FC236}">
                <a16:creationId xmlns:a16="http://schemas.microsoft.com/office/drawing/2014/main" id="{C0ADFAA8-8CC7-4D2F-BE3A-F51CE7B478C5}"/>
              </a:ext>
            </a:extLst>
          </p:cNvPr>
          <p:cNvSpPr/>
          <p:nvPr/>
        </p:nvSpPr>
        <p:spPr>
          <a:xfrm>
            <a:off x="3935799" y="2524768"/>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Times New Roman" panose="02020603050405020304" pitchFamily="18" charset="0"/>
              <a:cs typeface="Times New Roman" panose="02020603050405020304" pitchFamily="18" charset="0"/>
            </a:endParaRPr>
          </a:p>
        </p:txBody>
      </p:sp>
      <p:grpSp>
        <p:nvGrpSpPr>
          <p:cNvPr id="14" name="Nhóm 13">
            <a:extLst>
              <a:ext uri="{FF2B5EF4-FFF2-40B4-BE49-F238E27FC236}">
                <a16:creationId xmlns:a16="http://schemas.microsoft.com/office/drawing/2014/main" id="{5A49C3E4-32FC-415B-B0A0-356A49F60C39}"/>
              </a:ext>
            </a:extLst>
          </p:cNvPr>
          <p:cNvGrpSpPr/>
          <p:nvPr/>
        </p:nvGrpSpPr>
        <p:grpSpPr>
          <a:xfrm>
            <a:off x="7566991" y="3237701"/>
            <a:ext cx="3028823" cy="1479541"/>
            <a:chOff x="6997439" y="2348815"/>
            <a:chExt cx="3028822" cy="1479539"/>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1077217"/>
            </a:xfrm>
            <a:prstGeom prst="rect">
              <a:avLst/>
            </a:prstGeom>
            <a:noFill/>
          </p:spPr>
          <p:txBody>
            <a:bodyPr wrap="squar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Vận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cs typeface="Times New Roman" panose="02020603050405020304" pitchFamily="18" charset="0"/>
                </a:rPr>
                <a:t> – </a:t>
              </a:r>
              <a:r>
                <a:rPr lang="en-US" sz="3200" b="1" dirty="0" err="1">
                  <a:solidFill>
                    <a:srgbClr val="002060"/>
                  </a:solidFill>
                  <a:latin typeface="Times New Roman" panose="02020603050405020304" pitchFamily="18" charset="0"/>
                  <a:cs typeface="Times New Roman" panose="02020603050405020304" pitchFamily="18" charset="0"/>
                </a:rPr>
                <a:t>Tìm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tòi</a:t>
              </a:r>
              <a:endParaRPr lang="en-US" sz="3200" b="1"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4903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80">
                                          <p:stCondLst>
                                            <p:cond delay="0"/>
                                          </p:stCondLst>
                                        </p:cTn>
                                        <p:tgtEl>
                                          <p:spTgt spid="12"/>
                                        </p:tgtEl>
                                      </p:cBhvr>
                                    </p:animEffect>
                                    <p:anim calcmode="lin" valueType="num">
                                      <p:cBhvr>
                                        <p:cTn id="1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1" dur="26">
                                          <p:stCondLst>
                                            <p:cond delay="650"/>
                                          </p:stCondLst>
                                        </p:cTn>
                                        <p:tgtEl>
                                          <p:spTgt spid="12"/>
                                        </p:tgtEl>
                                      </p:cBhvr>
                                      <p:to x="100000" y="60000"/>
                                    </p:animScale>
                                    <p:animScale>
                                      <p:cBhvr>
                                        <p:cTn id="22" dur="166" decel="50000">
                                          <p:stCondLst>
                                            <p:cond delay="676"/>
                                          </p:stCondLst>
                                        </p:cTn>
                                        <p:tgtEl>
                                          <p:spTgt spid="12"/>
                                        </p:tgtEl>
                                      </p:cBhvr>
                                      <p:to x="100000" y="100000"/>
                                    </p:animScale>
                                    <p:animScale>
                                      <p:cBhvr>
                                        <p:cTn id="23" dur="26">
                                          <p:stCondLst>
                                            <p:cond delay="1312"/>
                                          </p:stCondLst>
                                        </p:cTn>
                                        <p:tgtEl>
                                          <p:spTgt spid="12"/>
                                        </p:tgtEl>
                                      </p:cBhvr>
                                      <p:to x="100000" y="80000"/>
                                    </p:animScale>
                                    <p:animScale>
                                      <p:cBhvr>
                                        <p:cTn id="24" dur="166" decel="50000">
                                          <p:stCondLst>
                                            <p:cond delay="1338"/>
                                          </p:stCondLst>
                                        </p:cTn>
                                        <p:tgtEl>
                                          <p:spTgt spid="12"/>
                                        </p:tgtEl>
                                      </p:cBhvr>
                                      <p:to x="100000" y="100000"/>
                                    </p:animScale>
                                    <p:animScale>
                                      <p:cBhvr>
                                        <p:cTn id="25" dur="26">
                                          <p:stCondLst>
                                            <p:cond delay="1642"/>
                                          </p:stCondLst>
                                        </p:cTn>
                                        <p:tgtEl>
                                          <p:spTgt spid="12"/>
                                        </p:tgtEl>
                                      </p:cBhvr>
                                      <p:to x="100000" y="90000"/>
                                    </p:animScale>
                                    <p:animScale>
                                      <p:cBhvr>
                                        <p:cTn id="26" dur="166" decel="50000">
                                          <p:stCondLst>
                                            <p:cond delay="1668"/>
                                          </p:stCondLst>
                                        </p:cTn>
                                        <p:tgtEl>
                                          <p:spTgt spid="12"/>
                                        </p:tgtEl>
                                      </p:cBhvr>
                                      <p:to x="100000" y="100000"/>
                                    </p:animScale>
                                    <p:animScale>
                                      <p:cBhvr>
                                        <p:cTn id="27" dur="26">
                                          <p:stCondLst>
                                            <p:cond delay="1808"/>
                                          </p:stCondLst>
                                        </p:cTn>
                                        <p:tgtEl>
                                          <p:spTgt spid="12"/>
                                        </p:tgtEl>
                                      </p:cBhvr>
                                      <p:to x="100000" y="95000"/>
                                    </p:animScale>
                                    <p:animScale>
                                      <p:cBhvr>
                                        <p:cTn id="28" dur="166" decel="50000">
                                          <p:stCondLst>
                                            <p:cond delay="1834"/>
                                          </p:stCondLst>
                                        </p:cTn>
                                        <p:tgtEl>
                                          <p:spTgt spid="12"/>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80">
                                          <p:stCondLst>
                                            <p:cond delay="0"/>
                                          </p:stCondLst>
                                        </p:cTn>
                                        <p:tgtEl>
                                          <p:spTgt spid="15"/>
                                        </p:tgtEl>
                                      </p:cBhvr>
                                    </p:animEffect>
                                    <p:anim calcmode="lin" valueType="num">
                                      <p:cBhvr>
                                        <p:cTn id="4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3" dur="26">
                                          <p:stCondLst>
                                            <p:cond delay="650"/>
                                          </p:stCondLst>
                                        </p:cTn>
                                        <p:tgtEl>
                                          <p:spTgt spid="15"/>
                                        </p:tgtEl>
                                      </p:cBhvr>
                                      <p:to x="100000" y="60000"/>
                                    </p:animScale>
                                    <p:animScale>
                                      <p:cBhvr>
                                        <p:cTn id="54" dur="166" decel="50000">
                                          <p:stCondLst>
                                            <p:cond delay="676"/>
                                          </p:stCondLst>
                                        </p:cTn>
                                        <p:tgtEl>
                                          <p:spTgt spid="15"/>
                                        </p:tgtEl>
                                      </p:cBhvr>
                                      <p:to x="100000" y="100000"/>
                                    </p:animScale>
                                    <p:animScale>
                                      <p:cBhvr>
                                        <p:cTn id="55" dur="26">
                                          <p:stCondLst>
                                            <p:cond delay="1312"/>
                                          </p:stCondLst>
                                        </p:cTn>
                                        <p:tgtEl>
                                          <p:spTgt spid="15"/>
                                        </p:tgtEl>
                                      </p:cBhvr>
                                      <p:to x="100000" y="80000"/>
                                    </p:animScale>
                                    <p:animScale>
                                      <p:cBhvr>
                                        <p:cTn id="56" dur="166" decel="50000">
                                          <p:stCondLst>
                                            <p:cond delay="1338"/>
                                          </p:stCondLst>
                                        </p:cTn>
                                        <p:tgtEl>
                                          <p:spTgt spid="15"/>
                                        </p:tgtEl>
                                      </p:cBhvr>
                                      <p:to x="100000" y="100000"/>
                                    </p:animScale>
                                    <p:animScale>
                                      <p:cBhvr>
                                        <p:cTn id="57" dur="26">
                                          <p:stCondLst>
                                            <p:cond delay="1642"/>
                                          </p:stCondLst>
                                        </p:cTn>
                                        <p:tgtEl>
                                          <p:spTgt spid="15"/>
                                        </p:tgtEl>
                                      </p:cBhvr>
                                      <p:to x="100000" y="90000"/>
                                    </p:animScale>
                                    <p:animScale>
                                      <p:cBhvr>
                                        <p:cTn id="58" dur="166" decel="50000">
                                          <p:stCondLst>
                                            <p:cond delay="1668"/>
                                          </p:stCondLst>
                                        </p:cTn>
                                        <p:tgtEl>
                                          <p:spTgt spid="15"/>
                                        </p:tgtEl>
                                      </p:cBhvr>
                                      <p:to x="100000" y="100000"/>
                                    </p:animScale>
                                    <p:animScale>
                                      <p:cBhvr>
                                        <p:cTn id="59" dur="26">
                                          <p:stCondLst>
                                            <p:cond delay="1808"/>
                                          </p:stCondLst>
                                        </p:cTn>
                                        <p:tgtEl>
                                          <p:spTgt spid="15"/>
                                        </p:tgtEl>
                                      </p:cBhvr>
                                      <p:to x="100000" y="95000"/>
                                    </p:animScale>
                                    <p:animScale>
                                      <p:cBhvr>
                                        <p:cTn id="60" dur="166" decel="50000">
                                          <p:stCondLst>
                                            <p:cond delay="1834"/>
                                          </p:stCondLst>
                                        </p:cTn>
                                        <p:tgtEl>
                                          <p:spTgt spid="15"/>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80">
                                          <p:stCondLst>
                                            <p:cond delay="0"/>
                                          </p:stCondLst>
                                        </p:cTn>
                                        <p:tgtEl>
                                          <p:spTgt spid="14"/>
                                        </p:tgtEl>
                                      </p:cBhvr>
                                    </p:animEffect>
                                    <p:anim calcmode="lin" valueType="num">
                                      <p:cBhvr>
                                        <p:cTn id="6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9" dur="26">
                                          <p:stCondLst>
                                            <p:cond delay="650"/>
                                          </p:stCondLst>
                                        </p:cTn>
                                        <p:tgtEl>
                                          <p:spTgt spid="14"/>
                                        </p:tgtEl>
                                      </p:cBhvr>
                                      <p:to x="100000" y="60000"/>
                                    </p:animScale>
                                    <p:animScale>
                                      <p:cBhvr>
                                        <p:cTn id="70" dur="166" decel="50000">
                                          <p:stCondLst>
                                            <p:cond delay="676"/>
                                          </p:stCondLst>
                                        </p:cTn>
                                        <p:tgtEl>
                                          <p:spTgt spid="14"/>
                                        </p:tgtEl>
                                      </p:cBhvr>
                                      <p:to x="100000" y="100000"/>
                                    </p:animScale>
                                    <p:animScale>
                                      <p:cBhvr>
                                        <p:cTn id="71" dur="26">
                                          <p:stCondLst>
                                            <p:cond delay="1312"/>
                                          </p:stCondLst>
                                        </p:cTn>
                                        <p:tgtEl>
                                          <p:spTgt spid="14"/>
                                        </p:tgtEl>
                                      </p:cBhvr>
                                      <p:to x="100000" y="80000"/>
                                    </p:animScale>
                                    <p:animScale>
                                      <p:cBhvr>
                                        <p:cTn id="72" dur="166" decel="50000">
                                          <p:stCondLst>
                                            <p:cond delay="1338"/>
                                          </p:stCondLst>
                                        </p:cTn>
                                        <p:tgtEl>
                                          <p:spTgt spid="14"/>
                                        </p:tgtEl>
                                      </p:cBhvr>
                                      <p:to x="100000" y="100000"/>
                                    </p:animScale>
                                    <p:animScale>
                                      <p:cBhvr>
                                        <p:cTn id="73" dur="26">
                                          <p:stCondLst>
                                            <p:cond delay="1642"/>
                                          </p:stCondLst>
                                        </p:cTn>
                                        <p:tgtEl>
                                          <p:spTgt spid="14"/>
                                        </p:tgtEl>
                                      </p:cBhvr>
                                      <p:to x="100000" y="90000"/>
                                    </p:animScale>
                                    <p:animScale>
                                      <p:cBhvr>
                                        <p:cTn id="74" dur="166" decel="50000">
                                          <p:stCondLst>
                                            <p:cond delay="1668"/>
                                          </p:stCondLst>
                                        </p:cTn>
                                        <p:tgtEl>
                                          <p:spTgt spid="14"/>
                                        </p:tgtEl>
                                      </p:cBhvr>
                                      <p:to x="100000" y="100000"/>
                                    </p:animScale>
                                    <p:animScale>
                                      <p:cBhvr>
                                        <p:cTn id="75" dur="26">
                                          <p:stCondLst>
                                            <p:cond delay="1808"/>
                                          </p:stCondLst>
                                        </p:cTn>
                                        <p:tgtEl>
                                          <p:spTgt spid="14"/>
                                        </p:tgtEl>
                                      </p:cBhvr>
                                      <p:to x="100000" y="95000"/>
                                    </p:animScale>
                                    <p:animScale>
                                      <p:cBhvr>
                                        <p:cTn id="7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6324600" y="2541658"/>
            <a:ext cx="4495800" cy="830997"/>
          </a:xfrm>
          <a:prstGeom prst="rect">
            <a:avLst/>
          </a:prstGeom>
          <a:solidFill>
            <a:srgbClr val="FFFF00"/>
          </a:solidFill>
        </p:spPr>
        <p:txBody>
          <a:bodyPr wrap="square">
            <a:spAutoFit/>
          </a:bodyPr>
          <a:lstStyle/>
          <a:p>
            <a:r>
              <a:rPr lang="en-US" sz="4800" b="1" dirty="0">
                <a:solidFill>
                  <a:srgbClr val="FF0000"/>
                </a:solidFill>
                <a:latin typeface="Times New Roman" panose="02020603050405020304" pitchFamily="18" charset="0"/>
              </a:rPr>
              <a:t>MỞ ĐẦU</a:t>
            </a:r>
            <a:endParaRPr lang="en-US" sz="4800" dirty="0"/>
          </a:p>
        </p:txBody>
      </p:sp>
      <p:pic>
        <p:nvPicPr>
          <p:cNvPr id="5" name="Hình ảnh 3">
            <a:extLst>
              <a:ext uri="{FF2B5EF4-FFF2-40B4-BE49-F238E27FC236}">
                <a16:creationId xmlns:a16="http://schemas.microsoft.com/office/drawing/2014/main" id="{C6A7B2E5-053C-4D72-840B-AA50033EA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42" y="3893817"/>
            <a:ext cx="2255716" cy="2621507"/>
          </a:xfrm>
          <a:prstGeom prst="rect">
            <a:avLst/>
          </a:prstGeom>
        </p:spPr>
      </p:pic>
      <p:pic>
        <p:nvPicPr>
          <p:cNvPr id="7" name="Hình ảnh 7">
            <a:extLst>
              <a:ext uri="{FF2B5EF4-FFF2-40B4-BE49-F238E27FC236}">
                <a16:creationId xmlns:a16="http://schemas.microsoft.com/office/drawing/2014/main" id="{BA7CBF01-4069-4699-B6B4-566D37338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7785" y="3678669"/>
            <a:ext cx="3421030" cy="2836655"/>
          </a:xfrm>
          <a:prstGeom prst="rect">
            <a:avLst/>
          </a:prstGeom>
        </p:spPr>
      </p:pic>
    </p:spTree>
    <p:extLst>
      <p:ext uri="{BB962C8B-B14F-4D97-AF65-F5344CB8AC3E}">
        <p14:creationId xmlns:p14="http://schemas.microsoft.com/office/powerpoint/2010/main" val="1549723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ết quả hình ảnh cho virut corona">
            <a:hlinkClick r:id="" action="ppaction://noaction"/>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634"/>
          <a:stretch/>
        </p:blipFill>
        <p:spPr bwMode="auto">
          <a:xfrm>
            <a:off x="1551199" y="3098799"/>
            <a:ext cx="2658099" cy="37592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tiêu diệt 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23" t="10158" r="7352" b="9652"/>
          <a:stretch/>
        </p:blipFill>
        <p:spPr bwMode="auto">
          <a:xfrm>
            <a:off x="5643892" y="102475"/>
            <a:ext cx="904216" cy="8609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826044" y="302219"/>
            <a:ext cx="3968073"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FFFF00"/>
                </a:solidFill>
                <a:effectLst>
                  <a:glow rad="38100">
                    <a:schemeClr val="accent1">
                      <a:alpha val="40000"/>
                    </a:schemeClr>
                  </a:glow>
                </a:effectLst>
                <a:latin typeface="Times New Roman" panose="02020603050405020304" pitchFamily="18" charset="0"/>
                <a:cs typeface="Times New Roman" panose="02020603050405020304" pitchFamily="18" charset="0"/>
              </a:rPr>
              <a:t>TIÊU DIỆT </a:t>
            </a:r>
          </a:p>
        </p:txBody>
      </p:sp>
      <p:sp>
        <p:nvSpPr>
          <p:cNvPr id="13" name="Rectangle 12"/>
          <p:cNvSpPr/>
          <p:nvPr/>
        </p:nvSpPr>
        <p:spPr>
          <a:xfrm>
            <a:off x="1827726" y="1163119"/>
            <a:ext cx="5539273"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CORONA VIRUS</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18" name="V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1715" y="2147483"/>
            <a:ext cx="1987468" cy="1950889"/>
          </a:xfrm>
          <a:prstGeom prst="rect">
            <a:avLst/>
          </a:prstGeom>
        </p:spPr>
      </p:pic>
      <p:pic>
        <p:nvPicPr>
          <p:cNvPr id="19" name="V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1087" y="2609858"/>
            <a:ext cx="1553955" cy="1525355"/>
          </a:xfrm>
          <a:prstGeom prst="rect">
            <a:avLst/>
          </a:prstGeom>
        </p:spPr>
      </p:pic>
      <p:pic>
        <p:nvPicPr>
          <p:cNvPr id="21" name="V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5344" y="4680840"/>
            <a:ext cx="1881654" cy="1847023"/>
          </a:xfrm>
          <a:prstGeom prst="rect">
            <a:avLst/>
          </a:prstGeom>
        </p:spPr>
      </p:pic>
      <p:pic>
        <p:nvPicPr>
          <p:cNvPr id="22" name="V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31525" y="743684"/>
            <a:ext cx="1201062" cy="1178957"/>
          </a:xfrm>
          <a:prstGeom prst="rect">
            <a:avLst/>
          </a:prstGeom>
        </p:spPr>
      </p:pic>
      <p:pic>
        <p:nvPicPr>
          <p:cNvPr id="23" name="V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50702" y="4680840"/>
            <a:ext cx="1509640" cy="1481855"/>
          </a:xfrm>
          <a:prstGeom prst="rect">
            <a:avLst/>
          </a:prstGeom>
        </p:spPr>
      </p:pic>
      <p:sp>
        <p:nvSpPr>
          <p:cNvPr id="24" name="Oval 23">
            <a:hlinkClick r:id="rId10" action="ppaction://hlinksldjump"/>
          </p:cNvPr>
          <p:cNvSpPr/>
          <p:nvPr/>
        </p:nvSpPr>
        <p:spPr>
          <a:xfrm>
            <a:off x="1721268" y="2440224"/>
            <a:ext cx="396000" cy="365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1</a:t>
            </a:r>
          </a:p>
        </p:txBody>
      </p:sp>
      <p:sp>
        <p:nvSpPr>
          <p:cNvPr id="31" name="Oval 30">
            <a:hlinkClick r:id="rId11" action="ppaction://hlinksldjump"/>
          </p:cNvPr>
          <p:cNvSpPr/>
          <p:nvPr/>
        </p:nvSpPr>
        <p:spPr>
          <a:xfrm>
            <a:off x="2211473" y="2440224"/>
            <a:ext cx="396000" cy="365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2</a:t>
            </a:r>
          </a:p>
        </p:txBody>
      </p:sp>
      <p:sp>
        <p:nvSpPr>
          <p:cNvPr id="32" name="Oval 31">
            <a:hlinkClick r:id="rId12" action="ppaction://hlinksldjump"/>
          </p:cNvPr>
          <p:cNvSpPr/>
          <p:nvPr/>
        </p:nvSpPr>
        <p:spPr>
          <a:xfrm>
            <a:off x="2701678" y="2440224"/>
            <a:ext cx="396000" cy="365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3</a:t>
            </a:r>
          </a:p>
        </p:txBody>
      </p:sp>
      <p:sp>
        <p:nvSpPr>
          <p:cNvPr id="33" name="Oval 32">
            <a:hlinkClick r:id="rId13" action="ppaction://hlinksldjump"/>
          </p:cNvPr>
          <p:cNvSpPr/>
          <p:nvPr/>
        </p:nvSpPr>
        <p:spPr>
          <a:xfrm>
            <a:off x="1973653" y="2975012"/>
            <a:ext cx="396000" cy="365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4</a:t>
            </a:r>
          </a:p>
        </p:txBody>
      </p:sp>
      <p:sp>
        <p:nvSpPr>
          <p:cNvPr id="34" name="Oval 33">
            <a:hlinkClick r:id="rId14" action="ppaction://hlinksldjump"/>
          </p:cNvPr>
          <p:cNvSpPr/>
          <p:nvPr/>
        </p:nvSpPr>
        <p:spPr>
          <a:xfrm>
            <a:off x="2463858" y="2975012"/>
            <a:ext cx="396000" cy="365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5</a:t>
            </a:r>
          </a:p>
        </p:txBody>
      </p:sp>
      <p:pic>
        <p:nvPicPr>
          <p:cNvPr id="37" name="5" descr="Kết quả hình ảnh cho bắn súng png"/>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8449" y="4680840"/>
            <a:ext cx="1503135" cy="1503135"/>
          </a:xfrm>
          <a:prstGeom prst="rect">
            <a:avLst/>
          </a:prstGeom>
          <a:noFill/>
          <a:extLst>
            <a:ext uri="{909E8E84-426E-40DD-AFC4-6F175D3DCCD1}">
              <a14:hiddenFill xmlns:a14="http://schemas.microsoft.com/office/drawing/2010/main">
                <a:solidFill>
                  <a:srgbClr val="FFFFFF"/>
                </a:solidFill>
              </a14:hiddenFill>
            </a:ext>
          </a:extLst>
        </p:spPr>
      </p:pic>
      <p:pic>
        <p:nvPicPr>
          <p:cNvPr id="38" name="4" descr="Kết quả hình ảnh cho bắn súng png"/>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89061" y="703199"/>
            <a:ext cx="1383250" cy="1383250"/>
          </a:xfrm>
          <a:prstGeom prst="rect">
            <a:avLst/>
          </a:prstGeom>
          <a:noFill/>
          <a:extLst>
            <a:ext uri="{909E8E84-426E-40DD-AFC4-6F175D3DCCD1}">
              <a14:hiddenFill xmlns:a14="http://schemas.microsoft.com/office/drawing/2010/main">
                <a:solidFill>
                  <a:srgbClr val="FFFFFF"/>
                </a:solidFill>
              </a14:hiddenFill>
            </a:ext>
          </a:extLst>
        </p:spPr>
      </p:pic>
      <p:pic>
        <p:nvPicPr>
          <p:cNvPr id="39" name="3" descr="Kết quả hình ảnh cho bắn súng png"/>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9111" y="4852783"/>
            <a:ext cx="1503135" cy="1503135"/>
          </a:xfrm>
          <a:prstGeom prst="rect">
            <a:avLst/>
          </a:prstGeom>
          <a:noFill/>
          <a:extLst>
            <a:ext uri="{909E8E84-426E-40DD-AFC4-6F175D3DCCD1}">
              <a14:hiddenFill xmlns:a14="http://schemas.microsoft.com/office/drawing/2010/main">
                <a:solidFill>
                  <a:srgbClr val="FFFFFF"/>
                </a:solidFill>
              </a14:hiddenFill>
            </a:ext>
          </a:extLst>
        </p:spPr>
      </p:pic>
      <p:pic>
        <p:nvPicPr>
          <p:cNvPr id="40" name="2" descr="Kết quả hình ảnh cho bắn súng png"/>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0536" y="2620967"/>
            <a:ext cx="1503135" cy="1503135"/>
          </a:xfrm>
          <a:prstGeom prst="rect">
            <a:avLst/>
          </a:prstGeom>
          <a:noFill/>
          <a:extLst>
            <a:ext uri="{909E8E84-426E-40DD-AFC4-6F175D3DCCD1}">
              <a14:hiddenFill xmlns:a14="http://schemas.microsoft.com/office/drawing/2010/main">
                <a:solidFill>
                  <a:srgbClr val="FFFFFF"/>
                </a:solidFill>
              </a14:hiddenFill>
            </a:ext>
          </a:extLst>
        </p:spPr>
      </p:pic>
      <p:pic>
        <p:nvPicPr>
          <p:cNvPr id="41" name="1" descr="Kết quả hình ảnh cho bắn súng png"/>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9382" y="2440224"/>
            <a:ext cx="1503135" cy="1503135"/>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a:hlinkClick r:id="rId16" action="ppaction://hlinksldjump"/>
          </p:cNvPr>
          <p:cNvSpPr/>
          <p:nvPr/>
        </p:nvSpPr>
        <p:spPr>
          <a:xfrm>
            <a:off x="10972311" y="5917768"/>
            <a:ext cx="876300" cy="876300"/>
          </a:xfrm>
          <a:prstGeom prst="rightArrow">
            <a:avLst/>
          </a:prstGeom>
          <a:solidFill>
            <a:schemeClr val="tx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45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par>
                                <p:cTn id="14" presetID="6" presetClass="emph" presetSubtype="0" repeatCount="indefinite" fill="hold" nodeType="withEffect">
                                  <p:stCondLst>
                                    <p:cond delay="0"/>
                                  </p:stCondLst>
                                  <p:childTnLst>
                                    <p:animScale>
                                      <p:cBhvr>
                                        <p:cTn id="15" dur="2000" fill="hold"/>
                                        <p:tgtEl>
                                          <p:spTgt spid="22"/>
                                        </p:tgtEl>
                                      </p:cBhvr>
                                      <p:by x="150000" y="150000"/>
                                    </p:animScale>
                                  </p:childTnLst>
                                </p:cTn>
                              </p:par>
                              <p:par>
                                <p:cTn id="16" presetID="8" presetClass="emph" presetSubtype="0" repeatCount="indefinite" fill="hold" nodeType="withEffect">
                                  <p:stCondLst>
                                    <p:cond delay="0"/>
                                  </p:stCondLst>
                                  <p:childTnLst>
                                    <p:animRot by="21600000">
                                      <p:cBhvr>
                                        <p:cTn id="17" dur="2000" fill="hold"/>
                                        <p:tgtEl>
                                          <p:spTgt spid="18"/>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21"/>
                                        </p:tgtEl>
                                        <p:attrNameLst>
                                          <p:attrName>r</p:attrName>
                                        </p:attrNameLst>
                                      </p:cBhvr>
                                    </p:animRot>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19"/>
                                        </p:tgtEl>
                                      </p:cBhvr>
                                    </p:animEffect>
                                    <p:animScale>
                                      <p:cBhvr>
                                        <p:cTn id="22" dur="250" autoRev="1" fill="hold"/>
                                        <p:tgtEl>
                                          <p:spTgt spid="19"/>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23"/>
                                        </p:tgtEl>
                                      </p:cBhvr>
                                    </p:animEffect>
                                    <p:animScale>
                                      <p:cBhvr>
                                        <p:cTn id="25"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24"/>
                                        </p:tgtEl>
                                        <p:attrNameLst>
                                          <p:attrName>ppt_w</p:attrName>
                                        </p:attrNameLst>
                                      </p:cBhvr>
                                      <p:tavLst>
                                        <p:tav tm="0">
                                          <p:val>
                                            <p:strVal val="ppt_w"/>
                                          </p:val>
                                        </p:tav>
                                        <p:tav tm="100000">
                                          <p:val>
                                            <p:fltVal val="0"/>
                                          </p:val>
                                        </p:tav>
                                      </p:tavLst>
                                    </p:anim>
                                    <p:anim calcmode="lin" valueType="num">
                                      <p:cBhvr>
                                        <p:cTn id="31" dur="500"/>
                                        <p:tgtEl>
                                          <p:spTgt spid="24"/>
                                        </p:tgtEl>
                                        <p:attrNameLst>
                                          <p:attrName>ppt_h</p:attrName>
                                        </p:attrNameLst>
                                      </p:cBhvr>
                                      <p:tavLst>
                                        <p:tav tm="0">
                                          <p:val>
                                            <p:strVal val="ppt_h"/>
                                          </p:val>
                                        </p:tav>
                                        <p:tav tm="100000">
                                          <p:val>
                                            <p:fltVal val="0"/>
                                          </p:val>
                                        </p:tav>
                                      </p:tavLst>
                                    </p:anim>
                                    <p:animEffect transition="out" filter="fade">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4"/>
                  </p:tgtEl>
                </p:cond>
              </p:nextCondLst>
            </p:seq>
            <p:seq concurrent="1" nextAc="seek">
              <p:cTn id="39" restart="whenNotActive" fill="hold" evtFilter="cancelBubble" nodeType="interactiveSeq">
                <p:stCondLst>
                  <p:cond evt="onClick" delay="0">
                    <p:tgtEl>
                      <p:spTgt spid="31"/>
                    </p:tgtEl>
                  </p:cond>
                </p:stCondLst>
                <p:endSync evt="end" delay="0">
                  <p:rtn val="all"/>
                </p:endSync>
                <p:childTnLst>
                  <p:par>
                    <p:cTn id="40" fill="hold">
                      <p:stCondLst>
                        <p:cond delay="0"/>
                      </p:stCondLst>
                      <p:childTnLst>
                        <p:par>
                          <p:cTn id="41" fill="hold">
                            <p:stCondLst>
                              <p:cond delay="0"/>
                            </p:stCondLst>
                            <p:childTnLst>
                              <p:par>
                                <p:cTn id="42" presetID="53" presetClass="exit" presetSubtype="32" fill="hold" grpId="0" nodeType="clickEffect">
                                  <p:stCondLst>
                                    <p:cond delay="0"/>
                                  </p:stCondLst>
                                  <p:childTnLst>
                                    <p:anim calcmode="lin" valueType="num">
                                      <p:cBhvr>
                                        <p:cTn id="43" dur="500"/>
                                        <p:tgtEl>
                                          <p:spTgt spid="31"/>
                                        </p:tgtEl>
                                        <p:attrNameLst>
                                          <p:attrName>ppt_w</p:attrName>
                                        </p:attrNameLst>
                                      </p:cBhvr>
                                      <p:tavLst>
                                        <p:tav tm="0">
                                          <p:val>
                                            <p:strVal val="ppt_w"/>
                                          </p:val>
                                        </p:tav>
                                        <p:tav tm="100000">
                                          <p:val>
                                            <p:fltVal val="0"/>
                                          </p:val>
                                        </p:tav>
                                      </p:tavLst>
                                    </p:anim>
                                    <p:anim calcmode="lin" valueType="num">
                                      <p:cBhvr>
                                        <p:cTn id="44" dur="500"/>
                                        <p:tgtEl>
                                          <p:spTgt spid="31"/>
                                        </p:tgtEl>
                                        <p:attrNameLst>
                                          <p:attrName>ppt_h</p:attrName>
                                        </p:attrNameLst>
                                      </p:cBhvr>
                                      <p:tavLst>
                                        <p:tav tm="0">
                                          <p:val>
                                            <p:strVal val="ppt_h"/>
                                          </p:val>
                                        </p:tav>
                                        <p:tav tm="100000">
                                          <p:val>
                                            <p:fltVal val="0"/>
                                          </p:val>
                                        </p:tav>
                                      </p:tavLst>
                                    </p:anim>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par>
                                <p:cTn id="47" presetID="16" presetClass="entr" presetSubtype="21"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arn(inVertical)">
                                      <p:cBhvr>
                                        <p:cTn id="49" dur="500"/>
                                        <p:tgtEl>
                                          <p:spTgt spid="40"/>
                                        </p:tgtEl>
                                      </p:cBhvr>
                                    </p:animEffect>
                                  </p:childTnLst>
                                </p:cTn>
                              </p:par>
                            </p:childTnLst>
                          </p:cTn>
                        </p:par>
                      </p:childTnLst>
                    </p:cTn>
                  </p:par>
                </p:childTnLst>
              </p:cTn>
              <p:nextCondLst>
                <p:cond evt="onClick" delay="0">
                  <p:tgtEl>
                    <p:spTgt spid="31"/>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32"/>
                                        </p:tgtEl>
                                        <p:attrNameLst>
                                          <p:attrName>ppt_w</p:attrName>
                                        </p:attrNameLst>
                                      </p:cBhvr>
                                      <p:tavLst>
                                        <p:tav tm="0">
                                          <p:val>
                                            <p:strVal val="ppt_w"/>
                                          </p:val>
                                        </p:tav>
                                        <p:tav tm="100000">
                                          <p:val>
                                            <p:fltVal val="0"/>
                                          </p:val>
                                        </p:tav>
                                      </p:tavLst>
                                    </p:anim>
                                    <p:anim calcmode="lin" valueType="num">
                                      <p:cBhvr>
                                        <p:cTn id="55" dur="500"/>
                                        <p:tgtEl>
                                          <p:spTgt spid="32"/>
                                        </p:tgtEl>
                                        <p:attrNameLst>
                                          <p:attrName>ppt_h</p:attrName>
                                        </p:attrNameLst>
                                      </p:cBhvr>
                                      <p:tavLst>
                                        <p:tav tm="0">
                                          <p:val>
                                            <p:strVal val="ppt_h"/>
                                          </p:val>
                                        </p:tav>
                                        <p:tav tm="100000">
                                          <p:val>
                                            <p:fltVal val="0"/>
                                          </p:val>
                                        </p:tav>
                                      </p:tavLst>
                                    </p:anim>
                                    <p:animEffect transition="out" filter="fade">
                                      <p:cBhvr>
                                        <p:cTn id="56" dur="500"/>
                                        <p:tgtEl>
                                          <p:spTgt spid="32"/>
                                        </p:tgtEl>
                                      </p:cBhvr>
                                    </p:animEffect>
                                    <p:set>
                                      <p:cBhvr>
                                        <p:cTn id="57" dur="1" fill="hold">
                                          <p:stCondLst>
                                            <p:cond delay="499"/>
                                          </p:stCondLst>
                                        </p:cTn>
                                        <p:tgtEl>
                                          <p:spTgt spid="32"/>
                                        </p:tgtEl>
                                        <p:attrNameLst>
                                          <p:attrName>style.visibility</p:attrName>
                                        </p:attrNameLst>
                                      </p:cBhvr>
                                      <p:to>
                                        <p:strVal val="hidden"/>
                                      </p:to>
                                    </p:set>
                                  </p:childTnLst>
                                </p:cTn>
                              </p:par>
                              <p:par>
                                <p:cTn id="58" presetID="47" presetClass="entr" presetSubtype="0"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2"/>
                  </p:tgtEl>
                </p:cond>
              </p:nextCondLst>
            </p:seq>
            <p:seq concurrent="1" nextAc="seek">
              <p:cTn id="63" restart="whenNotActive" fill="hold" evtFilter="cancelBubble" nodeType="interactiveSeq">
                <p:stCondLst>
                  <p:cond evt="onClick" delay="0">
                    <p:tgtEl>
                      <p:spTgt spid="33"/>
                    </p:tgtEl>
                  </p:cond>
                </p:stCondLst>
                <p:endSync evt="end" delay="0">
                  <p:rtn val="all"/>
                </p:endSync>
                <p:childTnLst>
                  <p:par>
                    <p:cTn id="64" fill="hold">
                      <p:stCondLst>
                        <p:cond delay="0"/>
                      </p:stCondLst>
                      <p:childTnLst>
                        <p:par>
                          <p:cTn id="65" fill="hold">
                            <p:stCondLst>
                              <p:cond delay="0"/>
                            </p:stCondLst>
                            <p:childTnLst>
                              <p:par>
                                <p:cTn id="66" presetID="53" presetClass="exit" presetSubtype="32" fill="hold" grpId="0" nodeType="clickEffect">
                                  <p:stCondLst>
                                    <p:cond delay="0"/>
                                  </p:stCondLst>
                                  <p:childTnLst>
                                    <p:anim calcmode="lin" valueType="num">
                                      <p:cBhvr>
                                        <p:cTn id="67" dur="500"/>
                                        <p:tgtEl>
                                          <p:spTgt spid="33"/>
                                        </p:tgtEl>
                                        <p:attrNameLst>
                                          <p:attrName>ppt_w</p:attrName>
                                        </p:attrNameLst>
                                      </p:cBhvr>
                                      <p:tavLst>
                                        <p:tav tm="0">
                                          <p:val>
                                            <p:strVal val="ppt_w"/>
                                          </p:val>
                                        </p:tav>
                                        <p:tav tm="100000">
                                          <p:val>
                                            <p:fltVal val="0"/>
                                          </p:val>
                                        </p:tav>
                                      </p:tavLst>
                                    </p:anim>
                                    <p:anim calcmode="lin" valueType="num">
                                      <p:cBhvr>
                                        <p:cTn id="68" dur="500"/>
                                        <p:tgtEl>
                                          <p:spTgt spid="33"/>
                                        </p:tgtEl>
                                        <p:attrNameLst>
                                          <p:attrName>ppt_h</p:attrName>
                                        </p:attrNameLst>
                                      </p:cBhvr>
                                      <p:tavLst>
                                        <p:tav tm="0">
                                          <p:val>
                                            <p:strVal val="ppt_h"/>
                                          </p:val>
                                        </p:tav>
                                        <p:tav tm="100000">
                                          <p:val>
                                            <p:fltVal val="0"/>
                                          </p:val>
                                        </p:tav>
                                      </p:tavLst>
                                    </p:anim>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par>
                                <p:cTn id="71" presetID="31"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childTnLst>
                    </p:cTn>
                  </p:par>
                </p:childTnLst>
              </p:cTn>
              <p:nextCondLst>
                <p:cond evt="onClick" delay="0">
                  <p:tgtEl>
                    <p:spTgt spid="33"/>
                  </p:tgtEl>
                </p:cond>
              </p:nextCondLst>
            </p:seq>
            <p:seq concurrent="1" nextAc="seek">
              <p:cTn id="77" restart="whenNotActive" fill="hold" evtFilter="cancelBubble" nodeType="interactiveSeq">
                <p:stCondLst>
                  <p:cond evt="onClick" delay="0">
                    <p:tgtEl>
                      <p:spTgt spid="34"/>
                    </p:tgtEl>
                  </p:cond>
                </p:stCondLst>
                <p:endSync evt="end" delay="0">
                  <p:rtn val="all"/>
                </p:endSync>
                <p:childTnLst>
                  <p:par>
                    <p:cTn id="78" fill="hold">
                      <p:stCondLst>
                        <p:cond delay="0"/>
                      </p:stCondLst>
                      <p:childTnLst>
                        <p:par>
                          <p:cTn id="79" fill="hold">
                            <p:stCondLst>
                              <p:cond delay="0"/>
                            </p:stCondLst>
                            <p:childTnLst>
                              <p:par>
                                <p:cTn id="80" presetID="53" presetClass="exit" presetSubtype="32" fill="hold" grpId="0" nodeType="clickEffect">
                                  <p:stCondLst>
                                    <p:cond delay="0"/>
                                  </p:stCondLst>
                                  <p:childTnLst>
                                    <p:anim calcmode="lin" valueType="num">
                                      <p:cBhvr>
                                        <p:cTn id="81" dur="500"/>
                                        <p:tgtEl>
                                          <p:spTgt spid="34"/>
                                        </p:tgtEl>
                                        <p:attrNameLst>
                                          <p:attrName>ppt_w</p:attrName>
                                        </p:attrNameLst>
                                      </p:cBhvr>
                                      <p:tavLst>
                                        <p:tav tm="0">
                                          <p:val>
                                            <p:strVal val="ppt_w"/>
                                          </p:val>
                                        </p:tav>
                                        <p:tav tm="100000">
                                          <p:val>
                                            <p:fltVal val="0"/>
                                          </p:val>
                                        </p:tav>
                                      </p:tavLst>
                                    </p:anim>
                                    <p:anim calcmode="lin" valueType="num">
                                      <p:cBhvr>
                                        <p:cTn id="82" dur="500"/>
                                        <p:tgtEl>
                                          <p:spTgt spid="34"/>
                                        </p:tgtEl>
                                        <p:attrNameLst>
                                          <p:attrName>ppt_h</p:attrName>
                                        </p:attrNameLst>
                                      </p:cBhvr>
                                      <p:tavLst>
                                        <p:tav tm="0">
                                          <p:val>
                                            <p:strVal val="ppt_h"/>
                                          </p:val>
                                        </p:tav>
                                        <p:tav tm="100000">
                                          <p:val>
                                            <p:fltVal val="0"/>
                                          </p:val>
                                        </p:tav>
                                      </p:tavLst>
                                    </p:anim>
                                    <p:animEffect transition="out" filter="fade">
                                      <p:cBhvr>
                                        <p:cTn id="83" dur="500"/>
                                        <p:tgtEl>
                                          <p:spTgt spid="34"/>
                                        </p:tgtEl>
                                      </p:cBhvr>
                                    </p:animEffect>
                                    <p:set>
                                      <p:cBhvr>
                                        <p:cTn id="84" dur="1" fill="hold">
                                          <p:stCondLst>
                                            <p:cond delay="499"/>
                                          </p:stCondLst>
                                        </p:cTn>
                                        <p:tgtEl>
                                          <p:spTgt spid="34"/>
                                        </p:tgtEl>
                                        <p:attrNameLst>
                                          <p:attrName>style.visibility</p:attrName>
                                        </p:attrNameLst>
                                      </p:cBhvr>
                                      <p:to>
                                        <p:strVal val="hidden"/>
                                      </p:to>
                                    </p:set>
                                  </p:childTnLst>
                                </p:cTn>
                              </p:par>
                              <p:par>
                                <p:cTn id="85" presetID="49" presetClass="entr" presetSubtype="0" decel="100000" fill="hold"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 calcmode="lin" valueType="num">
                                      <p:cBhvr>
                                        <p:cTn id="89" dur="500" fill="hold"/>
                                        <p:tgtEl>
                                          <p:spTgt spid="37"/>
                                        </p:tgtEl>
                                        <p:attrNameLst>
                                          <p:attrName>style.rotation</p:attrName>
                                        </p:attrNameLst>
                                      </p:cBhvr>
                                      <p:tavLst>
                                        <p:tav tm="0">
                                          <p:val>
                                            <p:fltVal val="360"/>
                                          </p:val>
                                        </p:tav>
                                        <p:tav tm="100000">
                                          <p:val>
                                            <p:fltVal val="0"/>
                                          </p:val>
                                        </p:tav>
                                      </p:tavLst>
                                    </p:anim>
                                    <p:animEffect transition="in" filter="fade">
                                      <p:cBhvr>
                                        <p:cTn id="90" dur="500"/>
                                        <p:tgtEl>
                                          <p:spTgt spid="37"/>
                                        </p:tgtEl>
                                      </p:cBhvr>
                                    </p:animEffect>
                                  </p:childTnLst>
                                </p:cTn>
                              </p:par>
                            </p:childTnLst>
                          </p:cTn>
                        </p:par>
                      </p:childTnLst>
                    </p:cTn>
                  </p:par>
                </p:childTnLst>
              </p:cTn>
              <p:nextCondLst>
                <p:cond evt="onClick" delay="0">
                  <p:tgtEl>
                    <p:spTgt spid="34"/>
                  </p:tgtEl>
                </p:cond>
              </p:nextCondLst>
            </p:seq>
            <p:seq concurrent="1" nextAc="seek">
              <p:cTn id="91" restart="whenNotActive" fill="hold" evtFilter="cancelBubble" nodeType="interactiveSeq">
                <p:stCondLst>
                  <p:cond evt="onClick" delay="0">
                    <p:tgtEl>
                      <p:spTgt spid="41"/>
                    </p:tgtEl>
                  </p:cond>
                </p:stCondLst>
                <p:endSync evt="end" delay="0">
                  <p:rtn val="all"/>
                </p:endSync>
                <p:childTnLst>
                  <p:par>
                    <p:cTn id="92" fill="hold">
                      <p:stCondLst>
                        <p:cond delay="0"/>
                      </p:stCondLst>
                      <p:childTnLst>
                        <p:par>
                          <p:cTn id="93" fill="hold">
                            <p:stCondLst>
                              <p:cond delay="0"/>
                            </p:stCondLst>
                            <p:childTnLst>
                              <p:par>
                                <p:cTn id="94" presetID="35" presetClass="exit" presetSubtype="0" fill="hold" nodeType="clickEffect">
                                  <p:stCondLst>
                                    <p:cond delay="0"/>
                                  </p:stCondLst>
                                  <p:childTnLst>
                                    <p:animEffect transition="out" filter="fade">
                                      <p:cBhvr>
                                        <p:cTn id="95" dur="2000"/>
                                        <p:tgtEl>
                                          <p:spTgt spid="18"/>
                                        </p:tgtEl>
                                      </p:cBhvr>
                                    </p:animEffect>
                                    <p:anim calcmode="lin" valueType="num">
                                      <p:cBhvr>
                                        <p:cTn id="96" dur="2000"/>
                                        <p:tgtEl>
                                          <p:spTgt spid="18"/>
                                        </p:tgtEl>
                                        <p:attrNameLst>
                                          <p:attrName>style.rotation</p:attrName>
                                        </p:attrNameLst>
                                      </p:cBhvr>
                                      <p:tavLst>
                                        <p:tav tm="0">
                                          <p:val>
                                            <p:fltVal val="0"/>
                                          </p:val>
                                        </p:tav>
                                        <p:tav tm="100000">
                                          <p:val>
                                            <p:fltVal val="720"/>
                                          </p:val>
                                        </p:tav>
                                      </p:tavLst>
                                    </p:anim>
                                    <p:anim calcmode="lin" valueType="num">
                                      <p:cBhvr>
                                        <p:cTn id="97" dur="2000"/>
                                        <p:tgtEl>
                                          <p:spTgt spid="18"/>
                                        </p:tgtEl>
                                        <p:attrNameLst>
                                          <p:attrName>ppt_h</p:attrName>
                                        </p:attrNameLst>
                                      </p:cBhvr>
                                      <p:tavLst>
                                        <p:tav tm="0">
                                          <p:val>
                                            <p:strVal val="ppt_h"/>
                                          </p:val>
                                        </p:tav>
                                        <p:tav tm="100000">
                                          <p:val>
                                            <p:fltVal val="0"/>
                                          </p:val>
                                        </p:tav>
                                      </p:tavLst>
                                    </p:anim>
                                    <p:anim calcmode="lin" valueType="num">
                                      <p:cBhvr>
                                        <p:cTn id="98" dur="2000"/>
                                        <p:tgtEl>
                                          <p:spTgt spid="18"/>
                                        </p:tgtEl>
                                        <p:attrNameLst>
                                          <p:attrName>ppt_w</p:attrName>
                                        </p:attrNameLst>
                                      </p:cBhvr>
                                      <p:tavLst>
                                        <p:tav tm="0">
                                          <p:val>
                                            <p:strVal val="ppt_w"/>
                                          </p:val>
                                        </p:tav>
                                        <p:tav tm="100000">
                                          <p:val>
                                            <p:fltVal val="0"/>
                                          </p:val>
                                        </p:tav>
                                      </p:tavLst>
                                    </p:anim>
                                    <p:set>
                                      <p:cBhvr>
                                        <p:cTn id="99" dur="1" fill="hold">
                                          <p:stCondLst>
                                            <p:cond delay="1999"/>
                                          </p:stCondLst>
                                        </p:cTn>
                                        <p:tgtEl>
                                          <p:spTgt spid="18"/>
                                        </p:tgtEl>
                                        <p:attrNameLst>
                                          <p:attrName>style.visibility</p:attrName>
                                        </p:attrNameLst>
                                      </p:cBhvr>
                                      <p:to>
                                        <p:strVal val="hidden"/>
                                      </p:to>
                                    </p:set>
                                  </p:childTnLst>
                                </p:cTn>
                              </p:par>
                            </p:childTnLst>
                          </p:cTn>
                        </p:par>
                        <p:par>
                          <p:cTn id="100" fill="hold">
                            <p:stCondLst>
                              <p:cond delay="2000"/>
                            </p:stCondLst>
                            <p:childTnLst>
                              <p:par>
                                <p:cTn id="101" presetID="31" presetClass="exit" presetSubtype="0" fill="hold" nodeType="afterEffect">
                                  <p:stCondLst>
                                    <p:cond delay="0"/>
                                  </p:stCondLst>
                                  <p:childTnLst>
                                    <p:anim calcmode="lin" valueType="num">
                                      <p:cBhvr>
                                        <p:cTn id="102" dur="1000"/>
                                        <p:tgtEl>
                                          <p:spTgt spid="41"/>
                                        </p:tgtEl>
                                        <p:attrNameLst>
                                          <p:attrName>ppt_w</p:attrName>
                                        </p:attrNameLst>
                                      </p:cBhvr>
                                      <p:tavLst>
                                        <p:tav tm="0">
                                          <p:val>
                                            <p:strVal val="ppt_w"/>
                                          </p:val>
                                        </p:tav>
                                        <p:tav tm="100000">
                                          <p:val>
                                            <p:fltVal val="0"/>
                                          </p:val>
                                        </p:tav>
                                      </p:tavLst>
                                    </p:anim>
                                    <p:anim calcmode="lin" valueType="num">
                                      <p:cBhvr>
                                        <p:cTn id="103" dur="1000"/>
                                        <p:tgtEl>
                                          <p:spTgt spid="41"/>
                                        </p:tgtEl>
                                        <p:attrNameLst>
                                          <p:attrName>ppt_h</p:attrName>
                                        </p:attrNameLst>
                                      </p:cBhvr>
                                      <p:tavLst>
                                        <p:tav tm="0">
                                          <p:val>
                                            <p:strVal val="ppt_h"/>
                                          </p:val>
                                        </p:tav>
                                        <p:tav tm="100000">
                                          <p:val>
                                            <p:fltVal val="0"/>
                                          </p:val>
                                        </p:tav>
                                      </p:tavLst>
                                    </p:anim>
                                    <p:anim calcmode="lin" valueType="num">
                                      <p:cBhvr>
                                        <p:cTn id="104" dur="1000"/>
                                        <p:tgtEl>
                                          <p:spTgt spid="41"/>
                                        </p:tgtEl>
                                        <p:attrNameLst>
                                          <p:attrName>style.rotation</p:attrName>
                                        </p:attrNameLst>
                                      </p:cBhvr>
                                      <p:tavLst>
                                        <p:tav tm="0">
                                          <p:val>
                                            <p:fltVal val="0"/>
                                          </p:val>
                                        </p:tav>
                                        <p:tav tm="100000">
                                          <p:val>
                                            <p:fltVal val="90"/>
                                          </p:val>
                                        </p:tav>
                                      </p:tavLst>
                                    </p:anim>
                                    <p:animEffect transition="out" filter="fade">
                                      <p:cBhvr>
                                        <p:cTn id="105" dur="1000"/>
                                        <p:tgtEl>
                                          <p:spTgt spid="41"/>
                                        </p:tgtEl>
                                      </p:cBhvr>
                                    </p:animEffect>
                                    <p:set>
                                      <p:cBhvr>
                                        <p:cTn id="106"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07" restart="whenNotActive" fill="hold" evtFilter="cancelBubble" nodeType="interactiveSeq">
                <p:stCondLst>
                  <p:cond evt="onClick" delay="0">
                    <p:tgtEl>
                      <p:spTgt spid="40"/>
                    </p:tgtEl>
                  </p:cond>
                </p:stCondLst>
                <p:endSync evt="end" delay="0">
                  <p:rtn val="all"/>
                </p:endSync>
                <p:childTnLst>
                  <p:par>
                    <p:cTn id="108" fill="hold">
                      <p:stCondLst>
                        <p:cond delay="0"/>
                      </p:stCondLst>
                      <p:childTnLst>
                        <p:par>
                          <p:cTn id="109" fill="hold">
                            <p:stCondLst>
                              <p:cond delay="0"/>
                            </p:stCondLst>
                            <p:childTnLst>
                              <p:par>
                                <p:cTn id="110" presetID="35" presetClass="exit" presetSubtype="0" fill="hold" nodeType="clickEffect">
                                  <p:stCondLst>
                                    <p:cond delay="0"/>
                                  </p:stCondLst>
                                  <p:childTnLst>
                                    <p:animEffect transition="out" filter="fade">
                                      <p:cBhvr>
                                        <p:cTn id="111" dur="2000"/>
                                        <p:tgtEl>
                                          <p:spTgt spid="19"/>
                                        </p:tgtEl>
                                      </p:cBhvr>
                                    </p:animEffect>
                                    <p:anim calcmode="lin" valueType="num">
                                      <p:cBhvr>
                                        <p:cTn id="112" dur="2000"/>
                                        <p:tgtEl>
                                          <p:spTgt spid="19"/>
                                        </p:tgtEl>
                                        <p:attrNameLst>
                                          <p:attrName>style.rotation</p:attrName>
                                        </p:attrNameLst>
                                      </p:cBhvr>
                                      <p:tavLst>
                                        <p:tav tm="0">
                                          <p:val>
                                            <p:fltVal val="0"/>
                                          </p:val>
                                        </p:tav>
                                        <p:tav tm="100000">
                                          <p:val>
                                            <p:fltVal val="720"/>
                                          </p:val>
                                        </p:tav>
                                      </p:tavLst>
                                    </p:anim>
                                    <p:anim calcmode="lin" valueType="num">
                                      <p:cBhvr>
                                        <p:cTn id="113" dur="2000"/>
                                        <p:tgtEl>
                                          <p:spTgt spid="19"/>
                                        </p:tgtEl>
                                        <p:attrNameLst>
                                          <p:attrName>ppt_h</p:attrName>
                                        </p:attrNameLst>
                                      </p:cBhvr>
                                      <p:tavLst>
                                        <p:tav tm="0">
                                          <p:val>
                                            <p:strVal val="ppt_h"/>
                                          </p:val>
                                        </p:tav>
                                        <p:tav tm="100000">
                                          <p:val>
                                            <p:fltVal val="0"/>
                                          </p:val>
                                        </p:tav>
                                      </p:tavLst>
                                    </p:anim>
                                    <p:anim calcmode="lin" valueType="num">
                                      <p:cBhvr>
                                        <p:cTn id="114" dur="2000"/>
                                        <p:tgtEl>
                                          <p:spTgt spid="19"/>
                                        </p:tgtEl>
                                        <p:attrNameLst>
                                          <p:attrName>ppt_w</p:attrName>
                                        </p:attrNameLst>
                                      </p:cBhvr>
                                      <p:tavLst>
                                        <p:tav tm="0">
                                          <p:val>
                                            <p:strVal val="ppt_w"/>
                                          </p:val>
                                        </p:tav>
                                        <p:tav tm="100000">
                                          <p:val>
                                            <p:fltVal val="0"/>
                                          </p:val>
                                        </p:tav>
                                      </p:tavLst>
                                    </p:anim>
                                    <p:set>
                                      <p:cBhvr>
                                        <p:cTn id="115" dur="1" fill="hold">
                                          <p:stCondLst>
                                            <p:cond delay="1999"/>
                                          </p:stCondLst>
                                        </p:cTn>
                                        <p:tgtEl>
                                          <p:spTgt spid="19"/>
                                        </p:tgtEl>
                                        <p:attrNameLst>
                                          <p:attrName>style.visibility</p:attrName>
                                        </p:attrNameLst>
                                      </p:cBhvr>
                                      <p:to>
                                        <p:strVal val="hidden"/>
                                      </p:to>
                                    </p:set>
                                  </p:childTnLst>
                                </p:cTn>
                              </p:par>
                            </p:childTnLst>
                          </p:cTn>
                        </p:par>
                        <p:par>
                          <p:cTn id="116" fill="hold">
                            <p:stCondLst>
                              <p:cond delay="2000"/>
                            </p:stCondLst>
                            <p:childTnLst>
                              <p:par>
                                <p:cTn id="117" presetID="53" presetClass="exit" presetSubtype="32" fill="hold" nodeType="afterEffect">
                                  <p:stCondLst>
                                    <p:cond delay="0"/>
                                  </p:stCondLst>
                                  <p:childTnLst>
                                    <p:anim calcmode="lin" valueType="num">
                                      <p:cBhvr>
                                        <p:cTn id="118" dur="500"/>
                                        <p:tgtEl>
                                          <p:spTgt spid="40"/>
                                        </p:tgtEl>
                                        <p:attrNameLst>
                                          <p:attrName>ppt_w</p:attrName>
                                        </p:attrNameLst>
                                      </p:cBhvr>
                                      <p:tavLst>
                                        <p:tav tm="0">
                                          <p:val>
                                            <p:strVal val="ppt_w"/>
                                          </p:val>
                                        </p:tav>
                                        <p:tav tm="100000">
                                          <p:val>
                                            <p:fltVal val="0"/>
                                          </p:val>
                                        </p:tav>
                                      </p:tavLst>
                                    </p:anim>
                                    <p:anim calcmode="lin" valueType="num">
                                      <p:cBhvr>
                                        <p:cTn id="119" dur="500"/>
                                        <p:tgtEl>
                                          <p:spTgt spid="40"/>
                                        </p:tgtEl>
                                        <p:attrNameLst>
                                          <p:attrName>ppt_h</p:attrName>
                                        </p:attrNameLst>
                                      </p:cBhvr>
                                      <p:tavLst>
                                        <p:tav tm="0">
                                          <p:val>
                                            <p:strVal val="ppt_h"/>
                                          </p:val>
                                        </p:tav>
                                        <p:tav tm="100000">
                                          <p:val>
                                            <p:fltVal val="0"/>
                                          </p:val>
                                        </p:tav>
                                      </p:tavLst>
                                    </p:anim>
                                    <p:animEffect transition="out" filter="fade">
                                      <p:cBhvr>
                                        <p:cTn id="120" dur="500"/>
                                        <p:tgtEl>
                                          <p:spTgt spid="40"/>
                                        </p:tgtEl>
                                      </p:cBhvr>
                                    </p:animEffect>
                                    <p:set>
                                      <p:cBhvr>
                                        <p:cTn id="12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22" restart="whenNotActive" fill="hold" evtFilter="cancelBubble" nodeType="interactiveSeq">
                <p:stCondLst>
                  <p:cond evt="onClick" delay="0">
                    <p:tgtEl>
                      <p:spTgt spid="38"/>
                    </p:tgtEl>
                  </p:cond>
                </p:stCondLst>
                <p:endSync evt="end" delay="0">
                  <p:rtn val="all"/>
                </p:endSync>
                <p:childTnLst>
                  <p:par>
                    <p:cTn id="123" fill="hold">
                      <p:stCondLst>
                        <p:cond delay="0"/>
                      </p:stCondLst>
                      <p:childTnLst>
                        <p:par>
                          <p:cTn id="124" fill="hold">
                            <p:stCondLst>
                              <p:cond delay="0"/>
                            </p:stCondLst>
                            <p:childTnLst>
                              <p:par>
                                <p:cTn id="125" presetID="35" presetClass="exit" presetSubtype="0" fill="hold" nodeType="clickEffect">
                                  <p:stCondLst>
                                    <p:cond delay="0"/>
                                  </p:stCondLst>
                                  <p:childTnLst>
                                    <p:animEffect transition="out" filter="fade">
                                      <p:cBhvr>
                                        <p:cTn id="126" dur="2000"/>
                                        <p:tgtEl>
                                          <p:spTgt spid="22"/>
                                        </p:tgtEl>
                                      </p:cBhvr>
                                    </p:animEffect>
                                    <p:anim calcmode="lin" valueType="num">
                                      <p:cBhvr>
                                        <p:cTn id="127" dur="2000"/>
                                        <p:tgtEl>
                                          <p:spTgt spid="22"/>
                                        </p:tgtEl>
                                        <p:attrNameLst>
                                          <p:attrName>style.rotation</p:attrName>
                                        </p:attrNameLst>
                                      </p:cBhvr>
                                      <p:tavLst>
                                        <p:tav tm="0">
                                          <p:val>
                                            <p:fltVal val="0"/>
                                          </p:val>
                                        </p:tav>
                                        <p:tav tm="100000">
                                          <p:val>
                                            <p:fltVal val="720"/>
                                          </p:val>
                                        </p:tav>
                                      </p:tavLst>
                                    </p:anim>
                                    <p:anim calcmode="lin" valueType="num">
                                      <p:cBhvr>
                                        <p:cTn id="128" dur="2000"/>
                                        <p:tgtEl>
                                          <p:spTgt spid="22"/>
                                        </p:tgtEl>
                                        <p:attrNameLst>
                                          <p:attrName>ppt_h</p:attrName>
                                        </p:attrNameLst>
                                      </p:cBhvr>
                                      <p:tavLst>
                                        <p:tav tm="0">
                                          <p:val>
                                            <p:strVal val="ppt_h"/>
                                          </p:val>
                                        </p:tav>
                                        <p:tav tm="100000">
                                          <p:val>
                                            <p:fltVal val="0"/>
                                          </p:val>
                                        </p:tav>
                                      </p:tavLst>
                                    </p:anim>
                                    <p:anim calcmode="lin" valueType="num">
                                      <p:cBhvr>
                                        <p:cTn id="129" dur="2000"/>
                                        <p:tgtEl>
                                          <p:spTgt spid="22"/>
                                        </p:tgtEl>
                                        <p:attrNameLst>
                                          <p:attrName>ppt_w</p:attrName>
                                        </p:attrNameLst>
                                      </p:cBhvr>
                                      <p:tavLst>
                                        <p:tav tm="0">
                                          <p:val>
                                            <p:strVal val="ppt_w"/>
                                          </p:val>
                                        </p:tav>
                                        <p:tav tm="100000">
                                          <p:val>
                                            <p:fltVal val="0"/>
                                          </p:val>
                                        </p:tav>
                                      </p:tavLst>
                                    </p:anim>
                                    <p:set>
                                      <p:cBhvr>
                                        <p:cTn id="130" dur="1" fill="hold">
                                          <p:stCondLst>
                                            <p:cond delay="1999"/>
                                          </p:stCondLst>
                                        </p:cTn>
                                        <p:tgtEl>
                                          <p:spTgt spid="22"/>
                                        </p:tgtEl>
                                        <p:attrNameLst>
                                          <p:attrName>style.visibility</p:attrName>
                                        </p:attrNameLst>
                                      </p:cBhvr>
                                      <p:to>
                                        <p:strVal val="hidden"/>
                                      </p:to>
                                    </p:set>
                                  </p:childTnLst>
                                </p:cTn>
                              </p:par>
                            </p:childTnLst>
                          </p:cTn>
                        </p:par>
                        <p:par>
                          <p:cTn id="131" fill="hold">
                            <p:stCondLst>
                              <p:cond delay="2000"/>
                            </p:stCondLst>
                            <p:childTnLst>
                              <p:par>
                                <p:cTn id="132" presetID="10" presetClass="exit" presetSubtype="0" fill="hold" nodeType="afterEffect">
                                  <p:stCondLst>
                                    <p:cond delay="0"/>
                                  </p:stCondLst>
                                  <p:childTnLst>
                                    <p:animEffect transition="out" filter="fade">
                                      <p:cBhvr>
                                        <p:cTn id="133" dur="500"/>
                                        <p:tgtEl>
                                          <p:spTgt spid="38"/>
                                        </p:tgtEl>
                                      </p:cBhvr>
                                    </p:animEffect>
                                    <p:set>
                                      <p:cBhvr>
                                        <p:cTn id="134"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35" restart="whenNotActive" fill="hold" evtFilter="cancelBubble" nodeType="interactiveSeq">
                <p:stCondLst>
                  <p:cond evt="onClick" delay="0">
                    <p:tgtEl>
                      <p:spTgt spid="39"/>
                    </p:tgtEl>
                  </p:cond>
                </p:stCondLst>
                <p:endSync evt="end" delay="0">
                  <p:rtn val="all"/>
                </p:endSync>
                <p:childTnLst>
                  <p:par>
                    <p:cTn id="136" fill="hold">
                      <p:stCondLst>
                        <p:cond delay="0"/>
                      </p:stCondLst>
                      <p:childTnLst>
                        <p:par>
                          <p:cTn id="137" fill="hold">
                            <p:stCondLst>
                              <p:cond delay="0"/>
                            </p:stCondLst>
                            <p:childTnLst>
                              <p:par>
                                <p:cTn id="138" presetID="35" presetClass="exit" presetSubtype="0" fill="hold" nodeType="clickEffect">
                                  <p:stCondLst>
                                    <p:cond delay="0"/>
                                  </p:stCondLst>
                                  <p:childTnLst>
                                    <p:animEffect transition="out" filter="fade">
                                      <p:cBhvr>
                                        <p:cTn id="139" dur="2000"/>
                                        <p:tgtEl>
                                          <p:spTgt spid="21"/>
                                        </p:tgtEl>
                                      </p:cBhvr>
                                    </p:animEffect>
                                    <p:anim calcmode="lin" valueType="num">
                                      <p:cBhvr>
                                        <p:cTn id="140" dur="2000"/>
                                        <p:tgtEl>
                                          <p:spTgt spid="21"/>
                                        </p:tgtEl>
                                        <p:attrNameLst>
                                          <p:attrName>style.rotation</p:attrName>
                                        </p:attrNameLst>
                                      </p:cBhvr>
                                      <p:tavLst>
                                        <p:tav tm="0">
                                          <p:val>
                                            <p:fltVal val="0"/>
                                          </p:val>
                                        </p:tav>
                                        <p:tav tm="100000">
                                          <p:val>
                                            <p:fltVal val="720"/>
                                          </p:val>
                                        </p:tav>
                                      </p:tavLst>
                                    </p:anim>
                                    <p:anim calcmode="lin" valueType="num">
                                      <p:cBhvr>
                                        <p:cTn id="141" dur="2000"/>
                                        <p:tgtEl>
                                          <p:spTgt spid="21"/>
                                        </p:tgtEl>
                                        <p:attrNameLst>
                                          <p:attrName>ppt_h</p:attrName>
                                        </p:attrNameLst>
                                      </p:cBhvr>
                                      <p:tavLst>
                                        <p:tav tm="0">
                                          <p:val>
                                            <p:strVal val="ppt_h"/>
                                          </p:val>
                                        </p:tav>
                                        <p:tav tm="100000">
                                          <p:val>
                                            <p:fltVal val="0"/>
                                          </p:val>
                                        </p:tav>
                                      </p:tavLst>
                                    </p:anim>
                                    <p:anim calcmode="lin" valueType="num">
                                      <p:cBhvr>
                                        <p:cTn id="142" dur="2000"/>
                                        <p:tgtEl>
                                          <p:spTgt spid="21"/>
                                        </p:tgtEl>
                                        <p:attrNameLst>
                                          <p:attrName>ppt_w</p:attrName>
                                        </p:attrNameLst>
                                      </p:cBhvr>
                                      <p:tavLst>
                                        <p:tav tm="0">
                                          <p:val>
                                            <p:strVal val="ppt_w"/>
                                          </p:val>
                                        </p:tav>
                                        <p:tav tm="100000">
                                          <p:val>
                                            <p:fltVal val="0"/>
                                          </p:val>
                                        </p:tav>
                                      </p:tavLst>
                                    </p:anim>
                                    <p:set>
                                      <p:cBhvr>
                                        <p:cTn id="143" dur="1" fill="hold">
                                          <p:stCondLst>
                                            <p:cond delay="1999"/>
                                          </p:stCondLst>
                                        </p:cTn>
                                        <p:tgtEl>
                                          <p:spTgt spid="21"/>
                                        </p:tgtEl>
                                        <p:attrNameLst>
                                          <p:attrName>style.visibility</p:attrName>
                                        </p:attrNameLst>
                                      </p:cBhvr>
                                      <p:to>
                                        <p:strVal val="hidden"/>
                                      </p:to>
                                    </p:set>
                                  </p:childTnLst>
                                </p:cTn>
                              </p:par>
                            </p:childTnLst>
                          </p:cTn>
                        </p:par>
                        <p:par>
                          <p:cTn id="144" fill="hold">
                            <p:stCondLst>
                              <p:cond delay="2000"/>
                            </p:stCondLst>
                            <p:childTnLst>
                              <p:par>
                                <p:cTn id="145" presetID="10" presetClass="exit" presetSubtype="0" fill="hold" nodeType="afterEffect">
                                  <p:stCondLst>
                                    <p:cond delay="0"/>
                                  </p:stCondLst>
                                  <p:childTnLst>
                                    <p:animEffect transition="out" filter="fade">
                                      <p:cBhvr>
                                        <p:cTn id="146" dur="500"/>
                                        <p:tgtEl>
                                          <p:spTgt spid="39"/>
                                        </p:tgtEl>
                                      </p:cBhvr>
                                    </p:animEffect>
                                    <p:set>
                                      <p:cBhvr>
                                        <p:cTn id="14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48" restart="whenNotActive" fill="hold" evtFilter="cancelBubble" nodeType="interactiveSeq">
                <p:stCondLst>
                  <p:cond evt="onClick" delay="0">
                    <p:tgtEl>
                      <p:spTgt spid="37"/>
                    </p:tgtEl>
                  </p:cond>
                </p:stCondLst>
                <p:endSync evt="end" delay="0">
                  <p:rtn val="all"/>
                </p:endSync>
                <p:childTnLst>
                  <p:par>
                    <p:cTn id="149" fill="hold">
                      <p:stCondLst>
                        <p:cond delay="0"/>
                      </p:stCondLst>
                      <p:childTnLst>
                        <p:par>
                          <p:cTn id="150" fill="hold">
                            <p:stCondLst>
                              <p:cond delay="0"/>
                            </p:stCondLst>
                            <p:childTnLst>
                              <p:par>
                                <p:cTn id="151" presetID="35" presetClass="exit" presetSubtype="0" fill="hold" nodeType="clickEffect">
                                  <p:stCondLst>
                                    <p:cond delay="0"/>
                                  </p:stCondLst>
                                  <p:childTnLst>
                                    <p:animEffect transition="out" filter="fade">
                                      <p:cBhvr>
                                        <p:cTn id="152" dur="2000"/>
                                        <p:tgtEl>
                                          <p:spTgt spid="23"/>
                                        </p:tgtEl>
                                      </p:cBhvr>
                                    </p:animEffect>
                                    <p:anim calcmode="lin" valueType="num">
                                      <p:cBhvr>
                                        <p:cTn id="153" dur="2000"/>
                                        <p:tgtEl>
                                          <p:spTgt spid="23"/>
                                        </p:tgtEl>
                                        <p:attrNameLst>
                                          <p:attrName>style.rotation</p:attrName>
                                        </p:attrNameLst>
                                      </p:cBhvr>
                                      <p:tavLst>
                                        <p:tav tm="0">
                                          <p:val>
                                            <p:fltVal val="0"/>
                                          </p:val>
                                        </p:tav>
                                        <p:tav tm="100000">
                                          <p:val>
                                            <p:fltVal val="720"/>
                                          </p:val>
                                        </p:tav>
                                      </p:tavLst>
                                    </p:anim>
                                    <p:anim calcmode="lin" valueType="num">
                                      <p:cBhvr>
                                        <p:cTn id="154" dur="2000"/>
                                        <p:tgtEl>
                                          <p:spTgt spid="23"/>
                                        </p:tgtEl>
                                        <p:attrNameLst>
                                          <p:attrName>ppt_h</p:attrName>
                                        </p:attrNameLst>
                                      </p:cBhvr>
                                      <p:tavLst>
                                        <p:tav tm="0">
                                          <p:val>
                                            <p:strVal val="ppt_h"/>
                                          </p:val>
                                        </p:tav>
                                        <p:tav tm="100000">
                                          <p:val>
                                            <p:fltVal val="0"/>
                                          </p:val>
                                        </p:tav>
                                      </p:tavLst>
                                    </p:anim>
                                    <p:anim calcmode="lin" valueType="num">
                                      <p:cBhvr>
                                        <p:cTn id="155" dur="2000"/>
                                        <p:tgtEl>
                                          <p:spTgt spid="23"/>
                                        </p:tgtEl>
                                        <p:attrNameLst>
                                          <p:attrName>ppt_w</p:attrName>
                                        </p:attrNameLst>
                                      </p:cBhvr>
                                      <p:tavLst>
                                        <p:tav tm="0">
                                          <p:val>
                                            <p:strVal val="ppt_w"/>
                                          </p:val>
                                        </p:tav>
                                        <p:tav tm="100000">
                                          <p:val>
                                            <p:fltVal val="0"/>
                                          </p:val>
                                        </p:tav>
                                      </p:tavLst>
                                    </p:anim>
                                    <p:set>
                                      <p:cBhvr>
                                        <p:cTn id="156" dur="1" fill="hold">
                                          <p:stCondLst>
                                            <p:cond delay="1999"/>
                                          </p:stCondLst>
                                        </p:cTn>
                                        <p:tgtEl>
                                          <p:spTgt spid="23"/>
                                        </p:tgtEl>
                                        <p:attrNameLst>
                                          <p:attrName>style.visibility</p:attrName>
                                        </p:attrNameLst>
                                      </p:cBhvr>
                                      <p:to>
                                        <p:strVal val="hidden"/>
                                      </p:to>
                                    </p:set>
                                  </p:childTnLst>
                                </p:cTn>
                              </p:par>
                            </p:childTnLst>
                          </p:cTn>
                        </p:par>
                        <p:par>
                          <p:cTn id="157" fill="hold">
                            <p:stCondLst>
                              <p:cond delay="2000"/>
                            </p:stCondLst>
                            <p:childTnLst>
                              <p:par>
                                <p:cTn id="158" presetID="42" presetClass="exit" presetSubtype="0" fill="hold" nodeType="afterEffect">
                                  <p:stCondLst>
                                    <p:cond delay="0"/>
                                  </p:stCondLst>
                                  <p:childTnLst>
                                    <p:animEffect transition="out" filter="fade">
                                      <p:cBhvr>
                                        <p:cTn id="159" dur="1000"/>
                                        <p:tgtEl>
                                          <p:spTgt spid="37"/>
                                        </p:tgtEl>
                                      </p:cBhvr>
                                    </p:animEffect>
                                    <p:anim calcmode="lin" valueType="num">
                                      <p:cBhvr>
                                        <p:cTn id="160" dur="1000"/>
                                        <p:tgtEl>
                                          <p:spTgt spid="37"/>
                                        </p:tgtEl>
                                        <p:attrNameLst>
                                          <p:attrName>ppt_x</p:attrName>
                                        </p:attrNameLst>
                                      </p:cBhvr>
                                      <p:tavLst>
                                        <p:tav tm="0">
                                          <p:val>
                                            <p:strVal val="ppt_x"/>
                                          </p:val>
                                        </p:tav>
                                        <p:tav tm="100000">
                                          <p:val>
                                            <p:strVal val="ppt_x"/>
                                          </p:val>
                                        </p:tav>
                                      </p:tavLst>
                                    </p:anim>
                                    <p:anim calcmode="lin" valueType="num">
                                      <p:cBhvr>
                                        <p:cTn id="161" dur="1000"/>
                                        <p:tgtEl>
                                          <p:spTgt spid="37"/>
                                        </p:tgtEl>
                                        <p:attrNameLst>
                                          <p:attrName>ppt_y</p:attrName>
                                        </p:attrNameLst>
                                      </p:cBhvr>
                                      <p:tavLst>
                                        <p:tav tm="0">
                                          <p:val>
                                            <p:strVal val="ppt_y"/>
                                          </p:val>
                                        </p:tav>
                                        <p:tav tm="100000">
                                          <p:val>
                                            <p:strVal val="ppt_y+.1"/>
                                          </p:val>
                                        </p:tav>
                                      </p:tavLst>
                                    </p:anim>
                                    <p:set>
                                      <p:cBhvr>
                                        <p:cTn id="162"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14" grpId="0"/>
      <p:bldP spid="13" grpId="0"/>
      <p:bldP spid="24"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80772" y="206397"/>
            <a:ext cx="6037943" cy="776904"/>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LUẬT </a:t>
            </a:r>
            <a:r>
              <a:rPr lang="en-US" sz="3600" b="1" dirty="0">
                <a:solidFill>
                  <a:srgbClr val="FF0000"/>
                </a:solidFill>
                <a:latin typeface="Times New Roman" panose="02020603050405020304" pitchFamily="18" charset="0"/>
                <a:cs typeface="Times New Roman" panose="02020603050405020304" pitchFamily="18" charset="0"/>
              </a:rPr>
              <a:t>CH</a:t>
            </a:r>
            <a:r>
              <a:rPr lang="vi-VN" sz="3600" b="1" dirty="0">
                <a:solidFill>
                  <a:srgbClr val="FF0000"/>
                </a:solidFill>
                <a:latin typeface="Times New Roman" panose="02020603050405020304" pitchFamily="18" charset="0"/>
                <a:cs typeface="Times New Roman" panose="02020603050405020304" pitchFamily="18" charset="0"/>
              </a:rPr>
              <a:t>ƠI</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1266" name="Picture 2" descr="Kết quả hình ảnh cho start png">
            <a:hlinkClick r:id="rId2" action="ppaction://hlinksldjump"/>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08293" y="4910517"/>
            <a:ext cx="2919414" cy="16854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địa cầu 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1100" y="63372"/>
            <a:ext cx="1866900" cy="17907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0116" y="1085950"/>
            <a:ext cx="10977747" cy="3847207"/>
          </a:xfrm>
          <a:prstGeom prst="rect">
            <a:avLst/>
          </a:prstGeom>
        </p:spPr>
        <p:txBody>
          <a:bodyPr wrap="square">
            <a:spAutoFit/>
          </a:bodyPr>
          <a:lstStyle/>
          <a:p>
            <a:pPr marL="457200" indent="-457200" algn="just">
              <a:spcBef>
                <a:spcPts val="300"/>
              </a:spcBef>
              <a:spcAft>
                <a:spcPts val="300"/>
              </a:spcAft>
              <a:buFont typeface="Arial" panose="020B0604020202020204" pitchFamily="34" charset="0"/>
              <a:buChar char="•"/>
            </a:pPr>
            <a:r>
              <a:rPr lang="fr-FR" sz="2800">
                <a:latin typeface="Times New Roman" panose="02020603050405020304" pitchFamily="18" charset="0"/>
                <a:ea typeface="Times New Roman" panose="02020603050405020304" pitchFamily="18" charset="0"/>
              </a:rPr>
              <a:t>Lớp chia làm 4 nhóm.</a:t>
            </a:r>
          </a:p>
          <a:p>
            <a:pPr marL="457200" indent="-457200" algn="just">
              <a:spcBef>
                <a:spcPts val="300"/>
              </a:spcBef>
              <a:spcAft>
                <a:spcPts val="300"/>
              </a:spcAft>
              <a:buFont typeface="Arial" panose="020B0604020202020204" pitchFamily="34" charset="0"/>
              <a:buChar char="•"/>
            </a:pPr>
            <a:r>
              <a:rPr lang="fr-FR" sz="2800">
                <a:latin typeface="Times New Roman" panose="02020603050405020304" pitchFamily="18" charset="0"/>
                <a:ea typeface="Times New Roman" panose="02020603050405020304" pitchFamily="18" charset="0"/>
              </a:rPr>
              <a:t>Đại diện mỗi nhóm lựa chọn bất kì 1 câu hỏi, mỗi cá nhân trong nhóm viết đáp án lựa chọn của mình ra nháp.</a:t>
            </a:r>
            <a:endParaRPr lang="en-US" sz="2800">
              <a:latin typeface="Times New Roman" panose="02020603050405020304" pitchFamily="18" charset="0"/>
              <a:ea typeface="Times New Roman" panose="02020603050405020304" pitchFamily="18" charset="0"/>
            </a:endParaRPr>
          </a:p>
          <a:p>
            <a:pPr marL="457200" indent="-457200" algn="just">
              <a:spcBef>
                <a:spcPts val="300"/>
              </a:spcBef>
              <a:spcAft>
                <a:spcPts val="3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Thời gian trả lời mỗi câu : 20s</a:t>
            </a:r>
          </a:p>
          <a:p>
            <a:pPr marL="457200" indent="-457200" algn="just">
              <a:spcBef>
                <a:spcPts val="300"/>
              </a:spcBef>
              <a:spcAft>
                <a:spcPts val="3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Trả lời đúng mỗi câu là tiêu diệt được một chủng Virus corona tương ứng được +1 điểm, sai không có điểm. Điểm của nhóm được tính là tổng số HS trả lời đúng trong nhóm.</a:t>
            </a:r>
          </a:p>
          <a:p>
            <a:pPr marL="457200" indent="-457200" algn="just">
              <a:spcBef>
                <a:spcPts val="300"/>
              </a:spcBef>
              <a:spcAft>
                <a:spcPts val="3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Thời gian: 7 phút</a:t>
            </a:r>
          </a:p>
        </p:txBody>
      </p:sp>
      <p:sp>
        <p:nvSpPr>
          <p:cNvPr id="7" name="Rectangle 6"/>
          <p:cNvSpPr/>
          <p:nvPr/>
        </p:nvSpPr>
        <p:spPr>
          <a:xfrm>
            <a:off x="1963711" y="5210957"/>
            <a:ext cx="7095444" cy="1384995"/>
          </a:xfrm>
          <a:prstGeom prst="rect">
            <a:avLst/>
          </a:prstGeom>
          <a:solidFill>
            <a:schemeClr val="accent4">
              <a:lumMod val="20000"/>
              <a:lumOff val="80000"/>
            </a:schemeClr>
          </a:solidFill>
        </p:spPr>
        <p:txBody>
          <a:bodyPr wrap="square">
            <a:spAutoFit/>
          </a:bodyPr>
          <a:lstStyle/>
          <a:p>
            <a:pPr algn="just">
              <a:lnSpc>
                <a:spcPct val="150000"/>
              </a:lnSpc>
            </a:pPr>
            <a:r>
              <a:rPr lang="en-US" sz="2800">
                <a:solidFill>
                  <a:srgbClr val="333333"/>
                </a:solidFill>
                <a:latin typeface="Times New Roman" panose="02020603050405020304" pitchFamily="18" charset="0"/>
                <a:cs typeface="Times New Roman" panose="02020603050405020304" pitchFamily="18" charset="0"/>
              </a:rPr>
              <a:t>Hãy tiêu diệt hết tất cả các khuẩn virus này và giúp thế giới của chúng ta trở nên an toàn h</a:t>
            </a:r>
            <a:r>
              <a:rPr lang="vi-VN" sz="2800">
                <a:solidFill>
                  <a:srgbClr val="333333"/>
                </a:solidFill>
                <a:latin typeface="Times New Roman" panose="02020603050405020304" pitchFamily="18" charset="0"/>
                <a:cs typeface="Times New Roman" panose="02020603050405020304" pitchFamily="18" charset="0"/>
              </a:rPr>
              <a:t>ơ</a:t>
            </a:r>
            <a:r>
              <a:rPr lang="en-US" sz="2800">
                <a:solidFill>
                  <a:srgbClr val="333333"/>
                </a:solidFill>
                <a:latin typeface="Times New Roman" panose="02020603050405020304" pitchFamily="18" charset="0"/>
                <a:cs typeface="Times New Roman" panose="02020603050405020304" pitchFamily="18" charset="0"/>
              </a:rPr>
              <a:t>n.</a:t>
            </a:r>
          </a:p>
        </p:txBody>
      </p:sp>
      <p:pic>
        <p:nvPicPr>
          <p:cNvPr id="9" name="Picture 2" descr="Kết quả hình ảnh cho virut corona">
            <a:hlinkClick r:id="" action="ppaction://noaction"/>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2634"/>
          <a:stretch/>
        </p:blipFill>
        <p:spPr bwMode="auto">
          <a:xfrm>
            <a:off x="204421" y="4442834"/>
            <a:ext cx="1759290" cy="248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70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home 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98718" y="217714"/>
            <a:ext cx="783773" cy="7837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388361" y="1583423"/>
            <a:ext cx="7469868" cy="142591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0" name="A"/>
          <p:cNvSpPr/>
          <p:nvPr/>
        </p:nvSpPr>
        <p:spPr>
          <a:xfrm>
            <a:off x="1025236" y="4009300"/>
            <a:ext cx="4943767" cy="114339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A.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11" name="B"/>
          <p:cNvSpPr/>
          <p:nvPr/>
        </p:nvSpPr>
        <p:spPr>
          <a:xfrm>
            <a:off x="1025235" y="5372577"/>
            <a:ext cx="4943767" cy="109510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C.</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12" name="C"/>
          <p:cNvSpPr/>
          <p:nvPr/>
        </p:nvSpPr>
        <p:spPr>
          <a:xfrm flipH="1">
            <a:off x="6424066" y="3987095"/>
            <a:ext cx="4938865" cy="11655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B.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13" name="D"/>
          <p:cNvSpPr/>
          <p:nvPr/>
        </p:nvSpPr>
        <p:spPr>
          <a:xfrm flipH="1">
            <a:off x="6470024" y="5350372"/>
            <a:ext cx="4938865" cy="109510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D</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14" name="Picture 2" descr="Kết quả hình ảnh cho virut corona"/>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501087" y="-138206"/>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911022" y="209729"/>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7" name="TextBox 36"/>
          <p:cNvSpPr txBox="1"/>
          <p:nvPr/>
        </p:nvSpPr>
        <p:spPr>
          <a:xfrm>
            <a:off x="2388360" y="1706985"/>
            <a:ext cx="7469869" cy="707886"/>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1</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 ta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p>
        </p:txBody>
      </p:sp>
      <p:sp>
        <p:nvSpPr>
          <p:cNvPr id="36" name="Rounded Rectangle 3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graphicFrame>
        <p:nvGraphicFramePr>
          <p:cNvPr id="63" name="Object 62"/>
          <p:cNvGraphicFramePr>
            <a:graphicFrameLocks noChangeAspect="1"/>
          </p:cNvGraphicFramePr>
          <p:nvPr>
            <p:extLst>
              <p:ext uri="{D42A27DB-BD31-4B8C-83A1-F6EECF244321}">
                <p14:modId xmlns:p14="http://schemas.microsoft.com/office/powerpoint/2010/main" val="2739574975"/>
              </p:ext>
            </p:extLst>
          </p:nvPr>
        </p:nvGraphicFramePr>
        <p:xfrm>
          <a:off x="4836573" y="1509508"/>
          <a:ext cx="1215948" cy="1263208"/>
        </p:xfrm>
        <a:graphic>
          <a:graphicData uri="http://schemas.openxmlformats.org/presentationml/2006/ole">
            <mc:AlternateContent xmlns:mc="http://schemas.openxmlformats.org/markup-compatibility/2006">
              <mc:Choice xmlns:v="urn:schemas-microsoft-com:vml" Requires="v">
                <p:oleObj name="Equation" r:id="rId11" imgW="449172" imgH="467028" progId="Equation.DSMT4">
                  <p:embed/>
                </p:oleObj>
              </mc:Choice>
              <mc:Fallback>
                <p:oleObj name="Equation" r:id="rId11" imgW="449172" imgH="467028" progId="Equation.DSMT4">
                  <p:embed/>
                  <p:pic>
                    <p:nvPicPr>
                      <p:cNvPr id="0" name=""/>
                      <p:cNvPicPr/>
                      <p:nvPr/>
                    </p:nvPicPr>
                    <p:blipFill>
                      <a:blip r:embed="rId12"/>
                      <a:stretch>
                        <a:fillRect/>
                      </a:stretch>
                    </p:blipFill>
                    <p:spPr>
                      <a:xfrm>
                        <a:off x="4836573" y="1509508"/>
                        <a:ext cx="1215948" cy="1263208"/>
                      </a:xfrm>
                      <a:prstGeom prst="rect">
                        <a:avLst/>
                      </a:prstGeom>
                    </p:spPr>
                  </p:pic>
                </p:oleObj>
              </mc:Fallback>
            </mc:AlternateContent>
          </a:graphicData>
        </a:graphic>
      </p:graphicFrame>
      <p:graphicFrame>
        <p:nvGraphicFramePr>
          <p:cNvPr id="5120" name="Object 5119"/>
          <p:cNvGraphicFramePr>
            <a:graphicFrameLocks noChangeAspect="1"/>
          </p:cNvGraphicFramePr>
          <p:nvPr>
            <p:extLst>
              <p:ext uri="{D42A27DB-BD31-4B8C-83A1-F6EECF244321}">
                <p14:modId xmlns:p14="http://schemas.microsoft.com/office/powerpoint/2010/main" val="1222348954"/>
              </p:ext>
            </p:extLst>
          </p:nvPr>
        </p:nvGraphicFramePr>
        <p:xfrm>
          <a:off x="6966530" y="1857830"/>
          <a:ext cx="1093962" cy="518876"/>
        </p:xfrm>
        <a:graphic>
          <a:graphicData uri="http://schemas.openxmlformats.org/presentationml/2006/ole">
            <mc:AlternateContent xmlns:mc="http://schemas.openxmlformats.org/markup-compatibility/2006">
              <mc:Choice xmlns:v="urn:schemas-microsoft-com:vml" Requires="v">
                <p:oleObj name="Equation" r:id="rId13" imgW="401150" imgH="190631" progId="Equation.DSMT4">
                  <p:embed/>
                </p:oleObj>
              </mc:Choice>
              <mc:Fallback>
                <p:oleObj name="Equation" r:id="rId13" imgW="401150" imgH="190631" progId="Equation.DSMT4">
                  <p:embed/>
                  <p:pic>
                    <p:nvPicPr>
                      <p:cNvPr id="0" name=""/>
                      <p:cNvPicPr/>
                      <p:nvPr/>
                    </p:nvPicPr>
                    <p:blipFill>
                      <a:blip r:embed="rId14"/>
                      <a:stretch>
                        <a:fillRect/>
                      </a:stretch>
                    </p:blipFill>
                    <p:spPr>
                      <a:xfrm>
                        <a:off x="6966530" y="1857830"/>
                        <a:ext cx="1093962" cy="518876"/>
                      </a:xfrm>
                      <a:prstGeom prst="rect">
                        <a:avLst/>
                      </a:prstGeom>
                    </p:spPr>
                  </p:pic>
                </p:oleObj>
              </mc:Fallback>
            </mc:AlternateContent>
          </a:graphicData>
        </a:graphic>
      </p:graphicFrame>
      <p:grpSp>
        <p:nvGrpSpPr>
          <p:cNvPr id="5134" name="Group 5133"/>
          <p:cNvGrpSpPr/>
          <p:nvPr/>
        </p:nvGrpSpPr>
        <p:grpSpPr>
          <a:xfrm>
            <a:off x="1783718" y="4115044"/>
            <a:ext cx="3308959" cy="954107"/>
            <a:chOff x="1783718" y="4115044"/>
            <a:chExt cx="3308959" cy="954107"/>
          </a:xfrm>
        </p:grpSpPr>
        <p:sp>
          <p:nvSpPr>
            <p:cNvPr id="8" name="TextBox 7"/>
            <p:cNvSpPr txBox="1"/>
            <p:nvPr/>
          </p:nvSpPr>
          <p:spPr>
            <a:xfrm>
              <a:off x="1909022" y="4115044"/>
              <a:ext cx="3183655"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tỉ lệ nghịch với   theo hệ số tỉ lệ </a:t>
              </a:r>
            </a:p>
          </p:txBody>
        </p:sp>
        <p:graphicFrame>
          <p:nvGraphicFramePr>
            <p:cNvPr id="5121" name="Object 5120"/>
            <p:cNvGraphicFramePr>
              <a:graphicFrameLocks noChangeAspect="1"/>
            </p:cNvGraphicFramePr>
            <p:nvPr>
              <p:extLst>
                <p:ext uri="{D42A27DB-BD31-4B8C-83A1-F6EECF244321}">
                  <p14:modId xmlns:p14="http://schemas.microsoft.com/office/powerpoint/2010/main" val="4043096381"/>
                </p:ext>
              </p:extLst>
            </p:nvPr>
          </p:nvGraphicFramePr>
          <p:xfrm>
            <a:off x="1783718" y="4239712"/>
            <a:ext cx="358723" cy="393950"/>
          </p:xfrm>
          <a:graphic>
            <a:graphicData uri="http://schemas.openxmlformats.org/presentationml/2006/ole">
              <mc:AlternateContent xmlns:mc="http://schemas.openxmlformats.org/markup-compatibility/2006">
                <mc:Choice xmlns:v="urn:schemas-microsoft-com:vml" Requires="v">
                  <p:oleObj name="Equation" r:id="rId15" imgW="152733" imgH="190631" progId="Equation.DSMT4">
                    <p:embed/>
                  </p:oleObj>
                </mc:Choice>
                <mc:Fallback>
                  <p:oleObj name="Equation" r:id="rId15" imgW="152733" imgH="190631" progId="Equation.DSMT4">
                    <p:embed/>
                    <p:pic>
                      <p:nvPicPr>
                        <p:cNvPr id="0" name=""/>
                        <p:cNvPicPr/>
                        <p:nvPr/>
                      </p:nvPicPr>
                      <p:blipFill>
                        <a:blip r:embed="rId16"/>
                        <a:stretch>
                          <a:fillRect/>
                        </a:stretch>
                      </p:blipFill>
                      <p:spPr>
                        <a:xfrm>
                          <a:off x="1783718" y="4239712"/>
                          <a:ext cx="358723" cy="393950"/>
                        </a:xfrm>
                        <a:prstGeom prst="rect">
                          <a:avLst/>
                        </a:prstGeom>
                      </p:spPr>
                    </p:pic>
                  </p:oleObj>
                </mc:Fallback>
              </mc:AlternateContent>
            </a:graphicData>
          </a:graphic>
        </p:graphicFrame>
        <p:graphicFrame>
          <p:nvGraphicFramePr>
            <p:cNvPr id="5130" name="Object 5129"/>
            <p:cNvGraphicFramePr>
              <a:graphicFrameLocks noChangeAspect="1"/>
            </p:cNvGraphicFramePr>
            <p:nvPr>
              <p:extLst>
                <p:ext uri="{D42A27DB-BD31-4B8C-83A1-F6EECF244321}">
                  <p14:modId xmlns:p14="http://schemas.microsoft.com/office/powerpoint/2010/main" val="3159202801"/>
                </p:ext>
              </p:extLst>
            </p:nvPr>
          </p:nvGraphicFramePr>
          <p:xfrm>
            <a:off x="4361283" y="4239712"/>
            <a:ext cx="475290" cy="363195"/>
          </p:xfrm>
          <a:graphic>
            <a:graphicData uri="http://schemas.openxmlformats.org/presentationml/2006/ole">
              <mc:AlternateContent xmlns:mc="http://schemas.openxmlformats.org/markup-compatibility/2006">
                <mc:Choice xmlns:v="urn:schemas-microsoft-com:vml" Requires="v">
                  <p:oleObj name="Equation" r:id="rId17" imgW="139680" imgH="152280" progId="Equation.DSMT4">
                    <p:embed/>
                  </p:oleObj>
                </mc:Choice>
                <mc:Fallback>
                  <p:oleObj name="Equation" r:id="rId17" imgW="139680" imgH="152280" progId="Equation.DSMT4">
                    <p:embed/>
                    <p:pic>
                      <p:nvPicPr>
                        <p:cNvPr id="0" name=""/>
                        <p:cNvPicPr/>
                        <p:nvPr/>
                      </p:nvPicPr>
                      <p:blipFill>
                        <a:blip r:embed="rId18"/>
                        <a:stretch>
                          <a:fillRect/>
                        </a:stretch>
                      </p:blipFill>
                      <p:spPr>
                        <a:xfrm>
                          <a:off x="4361283" y="4239712"/>
                          <a:ext cx="475290" cy="363195"/>
                        </a:xfrm>
                        <a:prstGeom prst="rect">
                          <a:avLst/>
                        </a:prstGeom>
                      </p:spPr>
                    </p:pic>
                  </p:oleObj>
                </mc:Fallback>
              </mc:AlternateContent>
            </a:graphicData>
          </a:graphic>
        </p:graphicFrame>
        <p:graphicFrame>
          <p:nvGraphicFramePr>
            <p:cNvPr id="5131" name="Object 5130"/>
            <p:cNvGraphicFramePr>
              <a:graphicFrameLocks noChangeAspect="1"/>
            </p:cNvGraphicFramePr>
            <p:nvPr>
              <p:extLst>
                <p:ext uri="{D42A27DB-BD31-4B8C-83A1-F6EECF244321}">
                  <p14:modId xmlns:p14="http://schemas.microsoft.com/office/powerpoint/2010/main" val="1882167172"/>
                </p:ext>
              </p:extLst>
            </p:nvPr>
          </p:nvGraphicFramePr>
          <p:xfrm>
            <a:off x="4156822" y="4708906"/>
            <a:ext cx="642329" cy="314530"/>
          </p:xfrm>
          <a:graphic>
            <a:graphicData uri="http://schemas.openxmlformats.org/presentationml/2006/ole">
              <mc:AlternateContent xmlns:mc="http://schemas.openxmlformats.org/markup-compatibility/2006">
                <mc:Choice xmlns:v="urn:schemas-microsoft-com:vml" Requires="v">
                  <p:oleObj name="Equation" r:id="rId19" imgW="139680" imgH="152280" progId="Equation.DSMT4">
                    <p:embed/>
                  </p:oleObj>
                </mc:Choice>
                <mc:Fallback>
                  <p:oleObj name="Equation" r:id="rId19" imgW="139680" imgH="152280" progId="Equation.DSMT4">
                    <p:embed/>
                    <p:pic>
                      <p:nvPicPr>
                        <p:cNvPr id="0" name=""/>
                        <p:cNvPicPr/>
                        <p:nvPr/>
                      </p:nvPicPr>
                      <p:blipFill>
                        <a:blip r:embed="rId20"/>
                        <a:stretch>
                          <a:fillRect/>
                        </a:stretch>
                      </p:blipFill>
                      <p:spPr>
                        <a:xfrm>
                          <a:off x="4156822" y="4708906"/>
                          <a:ext cx="642329" cy="314530"/>
                        </a:xfrm>
                        <a:prstGeom prst="rect">
                          <a:avLst/>
                        </a:prstGeom>
                      </p:spPr>
                    </p:pic>
                  </p:oleObj>
                </mc:Fallback>
              </mc:AlternateContent>
            </a:graphicData>
          </a:graphic>
        </p:graphicFrame>
      </p:grpSp>
      <p:grpSp>
        <p:nvGrpSpPr>
          <p:cNvPr id="79" name="Group 78"/>
          <p:cNvGrpSpPr/>
          <p:nvPr/>
        </p:nvGrpSpPr>
        <p:grpSpPr>
          <a:xfrm>
            <a:off x="1770440" y="5396251"/>
            <a:ext cx="3308959" cy="954107"/>
            <a:chOff x="1783718" y="4115044"/>
            <a:chExt cx="3308959" cy="954107"/>
          </a:xfrm>
        </p:grpSpPr>
        <p:sp>
          <p:nvSpPr>
            <p:cNvPr id="80" name="TextBox 79"/>
            <p:cNvSpPr txBox="1"/>
            <p:nvPr/>
          </p:nvSpPr>
          <p:spPr>
            <a:xfrm>
              <a:off x="1909022" y="4115044"/>
              <a:ext cx="3183655"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tỉ lệ thuận với   theo hệ số tỉ lệ </a:t>
              </a:r>
            </a:p>
          </p:txBody>
        </p:sp>
        <p:graphicFrame>
          <p:nvGraphicFramePr>
            <p:cNvPr id="81" name="Object 80"/>
            <p:cNvGraphicFramePr>
              <a:graphicFrameLocks noChangeAspect="1"/>
            </p:cNvGraphicFramePr>
            <p:nvPr>
              <p:extLst>
                <p:ext uri="{D42A27DB-BD31-4B8C-83A1-F6EECF244321}">
                  <p14:modId xmlns:p14="http://schemas.microsoft.com/office/powerpoint/2010/main" val="3628561197"/>
                </p:ext>
              </p:extLst>
            </p:nvPr>
          </p:nvGraphicFramePr>
          <p:xfrm>
            <a:off x="1783718" y="4239712"/>
            <a:ext cx="358723" cy="393950"/>
          </p:xfrm>
          <a:graphic>
            <a:graphicData uri="http://schemas.openxmlformats.org/presentationml/2006/ole">
              <mc:AlternateContent xmlns:mc="http://schemas.openxmlformats.org/markup-compatibility/2006">
                <mc:Choice xmlns:v="urn:schemas-microsoft-com:vml" Requires="v">
                  <p:oleObj name="Equation" r:id="rId15" imgW="152733" imgH="190631" progId="Equation.DSMT4">
                    <p:embed/>
                  </p:oleObj>
                </mc:Choice>
                <mc:Fallback>
                  <p:oleObj name="Equation" r:id="rId15" imgW="152733" imgH="190631" progId="Equation.DSMT4">
                    <p:embed/>
                    <p:pic>
                      <p:nvPicPr>
                        <p:cNvPr id="5121" name="Object 5120"/>
                        <p:cNvPicPr/>
                        <p:nvPr/>
                      </p:nvPicPr>
                      <p:blipFill>
                        <a:blip r:embed="rId16"/>
                        <a:stretch>
                          <a:fillRect/>
                        </a:stretch>
                      </p:blipFill>
                      <p:spPr>
                        <a:xfrm>
                          <a:off x="1783718" y="4239712"/>
                          <a:ext cx="358723" cy="393950"/>
                        </a:xfrm>
                        <a:prstGeom prst="rect">
                          <a:avLst/>
                        </a:prstGeom>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769310732"/>
                </p:ext>
              </p:extLst>
            </p:nvPr>
          </p:nvGraphicFramePr>
          <p:xfrm>
            <a:off x="4236199" y="4239528"/>
            <a:ext cx="475290" cy="363195"/>
          </p:xfrm>
          <a:graphic>
            <a:graphicData uri="http://schemas.openxmlformats.org/presentationml/2006/ole">
              <mc:AlternateContent xmlns:mc="http://schemas.openxmlformats.org/markup-compatibility/2006">
                <mc:Choice xmlns:v="urn:schemas-microsoft-com:vml" Requires="v">
                  <p:oleObj name="Equation" r:id="rId21" imgW="139680" imgH="152280" progId="Equation.DSMT4">
                    <p:embed/>
                  </p:oleObj>
                </mc:Choice>
                <mc:Fallback>
                  <p:oleObj name="Equation" r:id="rId21" imgW="139680" imgH="152280" progId="Equation.DSMT4">
                    <p:embed/>
                    <p:pic>
                      <p:nvPicPr>
                        <p:cNvPr id="5130" name="Object 5129"/>
                        <p:cNvPicPr/>
                        <p:nvPr/>
                      </p:nvPicPr>
                      <p:blipFill>
                        <a:blip r:embed="rId22"/>
                        <a:stretch>
                          <a:fillRect/>
                        </a:stretch>
                      </p:blipFill>
                      <p:spPr>
                        <a:xfrm>
                          <a:off x="4236199" y="4239528"/>
                          <a:ext cx="475290" cy="363195"/>
                        </a:xfrm>
                        <a:prstGeom prst="rect">
                          <a:avLst/>
                        </a:prstGeom>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2411860362"/>
                </p:ext>
              </p:extLst>
            </p:nvPr>
          </p:nvGraphicFramePr>
          <p:xfrm>
            <a:off x="4178202" y="4688104"/>
            <a:ext cx="642329" cy="314530"/>
          </p:xfrm>
          <a:graphic>
            <a:graphicData uri="http://schemas.openxmlformats.org/presentationml/2006/ole">
              <mc:AlternateContent xmlns:mc="http://schemas.openxmlformats.org/markup-compatibility/2006">
                <mc:Choice xmlns:v="urn:schemas-microsoft-com:vml" Requires="v">
                  <p:oleObj name="Equation" r:id="rId23" imgW="139680" imgH="152280" progId="Equation.DSMT4">
                    <p:embed/>
                  </p:oleObj>
                </mc:Choice>
                <mc:Fallback>
                  <p:oleObj name="Equation" r:id="rId23" imgW="139680" imgH="152280" progId="Equation.DSMT4">
                    <p:embed/>
                    <p:pic>
                      <p:nvPicPr>
                        <p:cNvPr id="5131" name="Object 5130"/>
                        <p:cNvPicPr/>
                        <p:nvPr/>
                      </p:nvPicPr>
                      <p:blipFill>
                        <a:blip r:embed="rId24"/>
                        <a:stretch>
                          <a:fillRect/>
                        </a:stretch>
                      </p:blipFill>
                      <p:spPr>
                        <a:xfrm>
                          <a:off x="4178202" y="4688104"/>
                          <a:ext cx="642329" cy="314530"/>
                        </a:xfrm>
                        <a:prstGeom prst="rect">
                          <a:avLst/>
                        </a:prstGeom>
                      </p:spPr>
                    </p:pic>
                  </p:oleObj>
                </mc:Fallback>
              </mc:AlternateContent>
            </a:graphicData>
          </a:graphic>
        </p:graphicFrame>
      </p:grpSp>
      <p:grpSp>
        <p:nvGrpSpPr>
          <p:cNvPr id="5135" name="Group 5134"/>
          <p:cNvGrpSpPr/>
          <p:nvPr/>
        </p:nvGrpSpPr>
        <p:grpSpPr>
          <a:xfrm>
            <a:off x="7284732" y="4317297"/>
            <a:ext cx="3506704" cy="523220"/>
            <a:chOff x="7284732" y="4317297"/>
            <a:chExt cx="3506704" cy="523220"/>
          </a:xfrm>
        </p:grpSpPr>
        <p:sp>
          <p:nvSpPr>
            <p:cNvPr id="41" name="TextBox 40"/>
            <p:cNvSpPr txBox="1"/>
            <p:nvPr/>
          </p:nvSpPr>
          <p:spPr>
            <a:xfrm>
              <a:off x="7462663" y="4317297"/>
              <a:ext cx="332877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tỉ lệ thuận với </a:t>
              </a:r>
            </a:p>
          </p:txBody>
        </p:sp>
        <p:graphicFrame>
          <p:nvGraphicFramePr>
            <p:cNvPr id="84" name="Object 83"/>
            <p:cNvGraphicFramePr>
              <a:graphicFrameLocks noChangeAspect="1"/>
            </p:cNvGraphicFramePr>
            <p:nvPr>
              <p:extLst>
                <p:ext uri="{D42A27DB-BD31-4B8C-83A1-F6EECF244321}">
                  <p14:modId xmlns:p14="http://schemas.microsoft.com/office/powerpoint/2010/main" val="3050271141"/>
                </p:ext>
              </p:extLst>
            </p:nvPr>
          </p:nvGraphicFramePr>
          <p:xfrm>
            <a:off x="7284732" y="4431993"/>
            <a:ext cx="358723" cy="393950"/>
          </p:xfrm>
          <a:graphic>
            <a:graphicData uri="http://schemas.openxmlformats.org/presentationml/2006/ole">
              <mc:AlternateContent xmlns:mc="http://schemas.openxmlformats.org/markup-compatibility/2006">
                <mc:Choice xmlns:v="urn:schemas-microsoft-com:vml" Requires="v">
                  <p:oleObj name="Equation" r:id="rId15" imgW="152733" imgH="190631" progId="Equation.DSMT4">
                    <p:embed/>
                  </p:oleObj>
                </mc:Choice>
                <mc:Fallback>
                  <p:oleObj name="Equation" r:id="rId15" imgW="152733" imgH="190631" progId="Equation.DSMT4">
                    <p:embed/>
                    <p:pic>
                      <p:nvPicPr>
                        <p:cNvPr id="81" name="Object 80"/>
                        <p:cNvPicPr/>
                        <p:nvPr/>
                      </p:nvPicPr>
                      <p:blipFill>
                        <a:blip r:embed="rId16"/>
                        <a:stretch>
                          <a:fillRect/>
                        </a:stretch>
                      </p:blipFill>
                      <p:spPr>
                        <a:xfrm>
                          <a:off x="7284732" y="4431993"/>
                          <a:ext cx="358723" cy="393950"/>
                        </a:xfrm>
                        <a:prstGeom prst="rect">
                          <a:avLst/>
                        </a:prstGeom>
                      </p:spPr>
                    </p:pic>
                  </p:oleObj>
                </mc:Fallback>
              </mc:AlternateContent>
            </a:graphicData>
          </a:graphic>
        </p:graphicFrame>
        <p:graphicFrame>
          <p:nvGraphicFramePr>
            <p:cNvPr id="85" name="Object 84"/>
            <p:cNvGraphicFramePr>
              <a:graphicFrameLocks noChangeAspect="1"/>
            </p:cNvGraphicFramePr>
            <p:nvPr>
              <p:extLst>
                <p:ext uri="{D42A27DB-BD31-4B8C-83A1-F6EECF244321}">
                  <p14:modId xmlns:p14="http://schemas.microsoft.com/office/powerpoint/2010/main" val="2508016342"/>
                </p:ext>
              </p:extLst>
            </p:nvPr>
          </p:nvGraphicFramePr>
          <p:xfrm>
            <a:off x="9624230" y="4427679"/>
            <a:ext cx="475290" cy="363195"/>
          </p:xfrm>
          <a:graphic>
            <a:graphicData uri="http://schemas.openxmlformats.org/presentationml/2006/ole">
              <mc:AlternateContent xmlns:mc="http://schemas.openxmlformats.org/markup-compatibility/2006">
                <mc:Choice xmlns:v="urn:schemas-microsoft-com:vml" Requires="v">
                  <p:oleObj name="Equation" r:id="rId21" imgW="139680" imgH="152280" progId="Equation.DSMT4">
                    <p:embed/>
                  </p:oleObj>
                </mc:Choice>
                <mc:Fallback>
                  <p:oleObj name="Equation" r:id="rId21" imgW="139680" imgH="152280" progId="Equation.DSMT4">
                    <p:embed/>
                    <p:pic>
                      <p:nvPicPr>
                        <p:cNvPr id="82" name="Object 81"/>
                        <p:cNvPicPr/>
                        <p:nvPr/>
                      </p:nvPicPr>
                      <p:blipFill>
                        <a:blip r:embed="rId22"/>
                        <a:stretch>
                          <a:fillRect/>
                        </a:stretch>
                      </p:blipFill>
                      <p:spPr>
                        <a:xfrm>
                          <a:off x="9624230" y="4427679"/>
                          <a:ext cx="475290" cy="363195"/>
                        </a:xfrm>
                        <a:prstGeom prst="rect">
                          <a:avLst/>
                        </a:prstGeom>
                      </p:spPr>
                    </p:pic>
                  </p:oleObj>
                </mc:Fallback>
              </mc:AlternateContent>
            </a:graphicData>
          </a:graphic>
        </p:graphicFrame>
      </p:grpSp>
      <p:grpSp>
        <p:nvGrpSpPr>
          <p:cNvPr id="87" name="Group 86"/>
          <p:cNvGrpSpPr/>
          <p:nvPr/>
        </p:nvGrpSpPr>
        <p:grpSpPr>
          <a:xfrm>
            <a:off x="7471985" y="5668567"/>
            <a:ext cx="3506704" cy="523220"/>
            <a:chOff x="7284732" y="4317297"/>
            <a:chExt cx="3506704" cy="523220"/>
          </a:xfrm>
        </p:grpSpPr>
        <p:sp>
          <p:nvSpPr>
            <p:cNvPr id="88" name="TextBox 87"/>
            <p:cNvSpPr txBox="1"/>
            <p:nvPr/>
          </p:nvSpPr>
          <p:spPr>
            <a:xfrm>
              <a:off x="7462663" y="4317297"/>
              <a:ext cx="332877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tỉ lệ nghịch với </a:t>
              </a:r>
            </a:p>
          </p:txBody>
        </p:sp>
        <p:graphicFrame>
          <p:nvGraphicFramePr>
            <p:cNvPr id="89" name="Object 88"/>
            <p:cNvGraphicFramePr>
              <a:graphicFrameLocks noChangeAspect="1"/>
            </p:cNvGraphicFramePr>
            <p:nvPr>
              <p:extLst>
                <p:ext uri="{D42A27DB-BD31-4B8C-83A1-F6EECF244321}">
                  <p14:modId xmlns:p14="http://schemas.microsoft.com/office/powerpoint/2010/main" val="1583140470"/>
                </p:ext>
              </p:extLst>
            </p:nvPr>
          </p:nvGraphicFramePr>
          <p:xfrm>
            <a:off x="7284732" y="4431993"/>
            <a:ext cx="358723" cy="393950"/>
          </p:xfrm>
          <a:graphic>
            <a:graphicData uri="http://schemas.openxmlformats.org/presentationml/2006/ole">
              <mc:AlternateContent xmlns:mc="http://schemas.openxmlformats.org/markup-compatibility/2006">
                <mc:Choice xmlns:v="urn:schemas-microsoft-com:vml" Requires="v">
                  <p:oleObj name="Equation" r:id="rId15" imgW="152733" imgH="190631" progId="Equation.DSMT4">
                    <p:embed/>
                  </p:oleObj>
                </mc:Choice>
                <mc:Fallback>
                  <p:oleObj name="Equation" r:id="rId15" imgW="152733" imgH="190631" progId="Equation.DSMT4">
                    <p:embed/>
                    <p:pic>
                      <p:nvPicPr>
                        <p:cNvPr id="84" name="Object 83"/>
                        <p:cNvPicPr/>
                        <p:nvPr/>
                      </p:nvPicPr>
                      <p:blipFill>
                        <a:blip r:embed="rId16"/>
                        <a:stretch>
                          <a:fillRect/>
                        </a:stretch>
                      </p:blipFill>
                      <p:spPr>
                        <a:xfrm>
                          <a:off x="7284732" y="4431993"/>
                          <a:ext cx="358723" cy="393950"/>
                        </a:xfrm>
                        <a:prstGeom prst="rect">
                          <a:avLst/>
                        </a:prstGeom>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297102517"/>
                </p:ext>
              </p:extLst>
            </p:nvPr>
          </p:nvGraphicFramePr>
          <p:xfrm>
            <a:off x="9819948" y="4415951"/>
            <a:ext cx="475290" cy="363195"/>
          </p:xfrm>
          <a:graphic>
            <a:graphicData uri="http://schemas.openxmlformats.org/presentationml/2006/ole">
              <mc:AlternateContent xmlns:mc="http://schemas.openxmlformats.org/markup-compatibility/2006">
                <mc:Choice xmlns:v="urn:schemas-microsoft-com:vml" Requires="v">
                  <p:oleObj name="Equation" r:id="rId21" imgW="139680" imgH="152280" progId="Equation.DSMT4">
                    <p:embed/>
                  </p:oleObj>
                </mc:Choice>
                <mc:Fallback>
                  <p:oleObj name="Equation" r:id="rId21" imgW="139680" imgH="152280" progId="Equation.DSMT4">
                    <p:embed/>
                    <p:pic>
                      <p:nvPicPr>
                        <p:cNvPr id="85" name="Object 84"/>
                        <p:cNvPicPr/>
                        <p:nvPr/>
                      </p:nvPicPr>
                      <p:blipFill>
                        <a:blip r:embed="rId22"/>
                        <a:stretch>
                          <a:fillRect/>
                        </a:stretch>
                      </p:blipFill>
                      <p:spPr>
                        <a:xfrm>
                          <a:off x="9819948" y="4415951"/>
                          <a:ext cx="475290" cy="363195"/>
                        </a:xfrm>
                        <a:prstGeom prst="rect">
                          <a:avLst/>
                        </a:prstGeom>
                      </p:spPr>
                    </p:pic>
                  </p:oleObj>
                </mc:Fallback>
              </mc:AlternateContent>
            </a:graphicData>
          </a:graphic>
        </p:graphicFrame>
      </p:grpSp>
    </p:spTree>
    <p:extLst>
      <p:ext uri="{BB962C8B-B14F-4D97-AF65-F5344CB8AC3E}">
        <p14:creationId xmlns:p14="http://schemas.microsoft.com/office/powerpoint/2010/main" val="29577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0" presetClass="emph" presetSubtype="0" fill="hold" grpId="0" nodeType="clickEffect">
                                  <p:stCondLst>
                                    <p:cond delay="0"/>
                                  </p:stCondLst>
                                  <p:childTnLst>
                                    <p:animClr clrSpc="hsl" dir="cw">
                                      <p:cBhvr override="childStyle">
                                        <p:cTn id="78" dur="500" fill="hold"/>
                                        <p:tgtEl>
                                          <p:spTgt spid="10"/>
                                        </p:tgtEl>
                                        <p:attrNameLst>
                                          <p:attrName>style.color</p:attrName>
                                        </p:attrNameLst>
                                      </p:cBhvr>
                                      <p:by>
                                        <p:hsl h="0" s="12549" l="25098"/>
                                      </p:by>
                                    </p:animClr>
                                    <p:animClr clrSpc="hsl" dir="cw">
                                      <p:cBhvr>
                                        <p:cTn id="79" dur="500" fill="hold"/>
                                        <p:tgtEl>
                                          <p:spTgt spid="10"/>
                                        </p:tgtEl>
                                        <p:attrNameLst>
                                          <p:attrName>fillcolor</p:attrName>
                                        </p:attrNameLst>
                                      </p:cBhvr>
                                      <p:by>
                                        <p:hsl h="0" s="12549" l="25098"/>
                                      </p:by>
                                    </p:animClr>
                                    <p:animClr clrSpc="hsl" dir="cw">
                                      <p:cBhvr>
                                        <p:cTn id="80" dur="500" fill="hold"/>
                                        <p:tgtEl>
                                          <p:spTgt spid="10"/>
                                        </p:tgtEl>
                                        <p:attrNameLst>
                                          <p:attrName>stroke.color</p:attrName>
                                        </p:attrNameLst>
                                      </p:cBhvr>
                                      <p:by>
                                        <p:hsl h="0" s="12549" l="25098"/>
                                      </p:by>
                                    </p:animClr>
                                    <p:set>
                                      <p:cBhvr>
                                        <p:cTn id="81"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7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11"/>
                                        </p:tgtEl>
                                      </p:cBhvr>
                                    </p:animEffect>
                                    <p:animScale>
                                      <p:cBhvr>
                                        <p:cTn id="87" dur="250" autoRev="1" fill="hold"/>
                                        <p:tgtEl>
                                          <p:spTgt spid="11"/>
                                        </p:tgtEl>
                                      </p:cBhvr>
                                      <p:by x="105000" y="105000"/>
                                    </p:animScale>
                                  </p:childTnLst>
                                  <p:subTnLst>
                                    <p:audio>
                                      <p:cMediaNode>
                                        <p:cTn display="0" masterRel="sameClick">
                                          <p:stCondLst>
                                            <p:cond evt="begin" delay="0">
                                              <p:tn val="8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1"/>
                  </p:tgtEl>
                </p:cond>
              </p:nextCondLst>
            </p:seq>
            <p:seq concurrent="1" nextAc="seek">
              <p:cTn id="88" restart="whenNotActive" fill="hold" evtFilter="cancelBubble" nodeType="interactiveSeq">
                <p:stCondLst>
                  <p:cond evt="onClick" delay="0">
                    <p:tgtEl>
                      <p:spTgt spid="12"/>
                    </p:tgtEl>
                  </p:cond>
                </p:stCondLst>
                <p:endSync evt="end" delay="0">
                  <p:rtn val="all"/>
                </p:endSync>
                <p:childTnLst>
                  <p:par>
                    <p:cTn id="89" fill="hold">
                      <p:stCondLst>
                        <p:cond delay="0"/>
                      </p:stCondLst>
                      <p:childTnLst>
                        <p:par>
                          <p:cTn id="90" fill="hold">
                            <p:stCondLst>
                              <p:cond delay="0"/>
                            </p:stCondLst>
                            <p:childTnLst>
                              <p:par>
                                <p:cTn id="91" presetID="26" presetClass="emph" presetSubtype="0" fill="hold" grpId="0" nodeType="clickEffect">
                                  <p:stCondLst>
                                    <p:cond delay="0"/>
                                  </p:stCondLst>
                                  <p:childTnLst>
                                    <p:animEffect transition="out" filter="fade">
                                      <p:cBhvr>
                                        <p:cTn id="92" dur="500" tmFilter="0, 0; .2, .5; .8, .5; 1, 0"/>
                                        <p:tgtEl>
                                          <p:spTgt spid="12"/>
                                        </p:tgtEl>
                                      </p:cBhvr>
                                    </p:animEffect>
                                    <p:animScale>
                                      <p:cBhvr>
                                        <p:cTn id="93" dur="250" autoRev="1" fill="hold"/>
                                        <p:tgtEl>
                                          <p:spTgt spid="12"/>
                                        </p:tgtEl>
                                      </p:cBhvr>
                                      <p:by x="105000" y="105000"/>
                                    </p:animScale>
                                  </p:childTnLst>
                                  <p:subTnLst>
                                    <p:audio>
                                      <p:cMediaNode>
                                        <p:cTn display="0" masterRel="sameClick">
                                          <p:stCondLst>
                                            <p:cond evt="begin" delay="0">
                                              <p:tn val="91"/>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3"/>
                    </p:tgtEl>
                  </p:cond>
                </p:stCondLst>
                <p:endSync evt="end" delay="0">
                  <p:rtn val="all"/>
                </p:endSync>
                <p:childTnLst>
                  <p:par>
                    <p:cTn id="95" fill="hold">
                      <p:stCondLst>
                        <p:cond delay="0"/>
                      </p:stCondLst>
                      <p:childTnLst>
                        <p:par>
                          <p:cTn id="96" fill="hold">
                            <p:stCondLst>
                              <p:cond delay="0"/>
                            </p:stCondLst>
                            <p:childTnLst>
                              <p:par>
                                <p:cTn id="97" presetID="26" presetClass="emph" presetSubtype="0" fill="hold" grpId="0" nodeType="clickEffect">
                                  <p:stCondLst>
                                    <p:cond delay="0"/>
                                  </p:stCondLst>
                                  <p:childTnLst>
                                    <p:animEffect transition="out" filter="fade">
                                      <p:cBhvr>
                                        <p:cTn id="98" dur="500" tmFilter="0, 0; .2, .5; .8, .5; 1, 0"/>
                                        <p:tgtEl>
                                          <p:spTgt spid="13"/>
                                        </p:tgtEl>
                                      </p:cBhvr>
                                    </p:animEffect>
                                    <p:animScale>
                                      <p:cBhvr>
                                        <p:cTn id="99" dur="250" autoRev="1" fill="hold"/>
                                        <p:tgtEl>
                                          <p:spTgt spid="13"/>
                                        </p:tgtEl>
                                      </p:cBhvr>
                                      <p:by x="105000" y="105000"/>
                                    </p:animScale>
                                  </p:childTnLst>
                                  <p:subTnLst>
                                    <p:audio>
                                      <p:cMediaNode>
                                        <p:cTn display="0" masterRel="sameClick">
                                          <p:stCondLst>
                                            <p:cond evt="begin" delay="0">
                                              <p:tn val="9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ID15 2022CD STT70
</file>

<file path=docProps/app.xml><?xml version="1.0" encoding="utf-8"?>
<Properties xmlns="http://schemas.openxmlformats.org/officeDocument/2006/extended-properties" xmlns:vt="http://schemas.openxmlformats.org/officeDocument/2006/docPropsVTypes">
  <Template>Office Theme</Template>
  <TotalTime>1752</TotalTime>
  <Words>2198</Words>
  <Application>Microsoft Office PowerPoint</Application>
  <PresentationFormat>Widescreen</PresentationFormat>
  <Paragraphs>340</Paragraphs>
  <Slides>30</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Cambria Math</vt:lpstr>
      <vt:lpstr>Calibri</vt:lpstr>
      <vt:lpstr>Arial</vt:lpstr>
      <vt:lpstr>Calibri Light</vt:lpstr>
      <vt:lpstr>Times New Roman</vt:lpstr>
      <vt:lpstr>思源黑体 Heavy</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Trương Bá Minh</cp:lastModifiedBy>
  <cp:revision>323</cp:revision>
  <dcterms:created xsi:type="dcterms:W3CDTF">2018-12-15T04:43:26Z</dcterms:created>
  <dcterms:modified xsi:type="dcterms:W3CDTF">2026-01-11T14:38:46Z</dcterms:modified>
</cp:coreProperties>
</file>