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41"/>
  </p:notesMasterIdLst>
  <p:sldIdLst>
    <p:sldId id="369" r:id="rId2"/>
    <p:sldId id="462" r:id="rId3"/>
    <p:sldId id="463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7" r:id="rId17"/>
    <p:sldId id="478" r:id="rId18"/>
    <p:sldId id="479" r:id="rId19"/>
    <p:sldId id="480" r:id="rId20"/>
    <p:sldId id="481" r:id="rId21"/>
    <p:sldId id="482" r:id="rId22"/>
    <p:sldId id="483" r:id="rId23"/>
    <p:sldId id="484" r:id="rId24"/>
    <p:sldId id="485" r:id="rId25"/>
    <p:sldId id="486" r:id="rId26"/>
    <p:sldId id="487" r:id="rId27"/>
    <p:sldId id="488" r:id="rId28"/>
    <p:sldId id="489" r:id="rId29"/>
    <p:sldId id="490" r:id="rId30"/>
    <p:sldId id="491" r:id="rId31"/>
    <p:sldId id="492" r:id="rId32"/>
    <p:sldId id="493" r:id="rId33"/>
    <p:sldId id="494" r:id="rId34"/>
    <p:sldId id="495" r:id="rId35"/>
    <p:sldId id="496" r:id="rId36"/>
    <p:sldId id="497" r:id="rId37"/>
    <p:sldId id="498" r:id="rId38"/>
    <p:sldId id="499" r:id="rId39"/>
    <p:sldId id="461" r:id="rId40"/>
  </p:sldIdLst>
  <p:sldSz cx="9144000" cy="5145088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FB1"/>
    <a:srgbClr val="EFEFEF"/>
    <a:srgbClr val="0000FF"/>
    <a:srgbClr val="DDEAD6"/>
    <a:srgbClr val="000066"/>
    <a:srgbClr val="FF0000"/>
    <a:srgbClr val="96BE80"/>
    <a:srgbClr val="C6DCBA"/>
    <a:srgbClr val="123E61"/>
    <a:srgbClr val="144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4660"/>
  </p:normalViewPr>
  <p:slideViewPr>
    <p:cSldViewPr>
      <p:cViewPr varScale="1">
        <p:scale>
          <a:sx n="75" d="100"/>
          <a:sy n="75" d="100"/>
        </p:scale>
        <p:origin x="276" y="36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2026/1/11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081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2432A-6707-8451-FFB0-083703C42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A198EFB-5D03-077C-258D-86FB7B176E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55B0C0-04A7-4131-73E3-11E1B7E1F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6CB4C0-E423-B9BB-E2EE-ABBBA04D95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131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2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3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83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0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68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21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09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61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80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0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20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2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69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60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89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11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67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91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5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60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63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1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39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2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38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19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3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68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79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6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34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17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603558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335558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402096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640525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656396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975108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219837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433103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46955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93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186718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720462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256126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071483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165253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860819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960687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726208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3021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2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8601902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796906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99057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4603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3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3126CBF-05AE-4D1B-A885-F12C21F73B7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9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836" r:id="rId3"/>
    <p:sldLayoutId id="2147483835" r:id="rId4"/>
    <p:sldLayoutId id="2147483834" r:id="rId5"/>
    <p:sldLayoutId id="2147483833" r:id="rId6"/>
    <p:sldLayoutId id="2147483832" r:id="rId7"/>
    <p:sldLayoutId id="2147483831" r:id="rId8"/>
    <p:sldLayoutId id="2147483830" r:id="rId9"/>
    <p:sldLayoutId id="2147483829" r:id="rId10"/>
    <p:sldLayoutId id="2147483822" r:id="rId11"/>
    <p:sldLayoutId id="2147483816" r:id="rId12"/>
    <p:sldLayoutId id="2147483815" r:id="rId13"/>
    <p:sldLayoutId id="2147483814" r:id="rId14"/>
    <p:sldLayoutId id="2147483809" r:id="rId15"/>
    <p:sldLayoutId id="214748380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827" r:id="rId22"/>
    <p:sldLayoutId id="2147483826" r:id="rId23"/>
    <p:sldLayoutId id="2147483825" r:id="rId24"/>
    <p:sldLayoutId id="2147483824" r:id="rId25"/>
    <p:sldLayoutId id="2147483823" r:id="rId26"/>
    <p:sldLayoutId id="2147483821" r:id="rId27"/>
    <p:sldLayoutId id="2147483820" r:id="rId28"/>
    <p:sldLayoutId id="2147483819" r:id="rId29"/>
    <p:sldLayoutId id="2147483818" r:id="rId30"/>
    <p:sldLayoutId id="2147483817" r:id="rId31"/>
    <p:sldLayoutId id="2147483811" r:id="rId32"/>
    <p:sldLayoutId id="2147483808" r:id="rId33"/>
    <p:sldLayoutId id="2147483804" r:id="rId34"/>
    <p:sldLayoutId id="2147483798" r:id="rId35"/>
    <p:sldLayoutId id="2147483790" r:id="rId36"/>
    <p:sldLayoutId id="2147483782" r:id="rId37"/>
    <p:sldLayoutId id="2147483783" r:id="rId38"/>
    <p:sldLayoutId id="2147483784" r:id="rId39"/>
    <p:sldLayoutId id="2147483785" r:id="rId40"/>
    <p:sldLayoutId id="2147483786" r:id="rId41"/>
    <p:sldLayoutId id="2147483828" r:id="rId42"/>
    <p:sldLayoutId id="2147483813" r:id="rId43"/>
    <p:sldLayoutId id="2147483810" r:id="rId44"/>
    <p:sldLayoutId id="2147483807" r:id="rId45"/>
    <p:sldLayoutId id="2147483803" r:id="rId46"/>
    <p:sldLayoutId id="2147483802" r:id="rId47"/>
    <p:sldLayoutId id="2147483801" r:id="rId48"/>
    <p:sldLayoutId id="2147483799" r:id="rId49"/>
    <p:sldLayoutId id="2147483797" r:id="rId50"/>
    <p:sldLayoutId id="2147483796" r:id="rId51"/>
    <p:sldLayoutId id="2147483795" r:id="rId52"/>
    <p:sldLayoutId id="2147483794" r:id="rId53"/>
    <p:sldLayoutId id="2147483793" r:id="rId54"/>
    <p:sldLayoutId id="2147483789" r:id="rId55"/>
    <p:sldLayoutId id="2147483788" r:id="rId56"/>
    <p:sldLayoutId id="2147483787" r:id="rId57"/>
    <p:sldLayoutId id="2147483708" r:id="rId58"/>
    <p:sldLayoutId id="2147483662" r:id="rId59"/>
    <p:sldLayoutId id="2147483663" r:id="rId60"/>
    <p:sldLayoutId id="2147483664" r:id="rId61"/>
    <p:sldLayoutId id="2147483665" r:id="rId62"/>
    <p:sldLayoutId id="2147483812" r:id="rId63"/>
    <p:sldLayoutId id="2147483805" r:id="rId64"/>
    <p:sldLayoutId id="2147483800" r:id="rId65"/>
    <p:sldLayoutId id="2147483792" r:id="rId6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7240"/>
            <a:ext cx="9277702" cy="51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903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3924616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185505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454728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264849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4573456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062820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67844" y="3545671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364632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3858111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239112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139612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454727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271419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50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872C91E6-FD08-8EF9-35A8-283DEDBDE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0" y="-56080"/>
            <a:ext cx="2861173" cy="349953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C664CC0-C910-532A-44BA-E085BCAC860E}"/>
              </a:ext>
            </a:extLst>
          </p:cNvPr>
          <p:cNvSpPr txBox="1"/>
          <p:nvPr/>
        </p:nvSpPr>
        <p:spPr>
          <a:xfrm>
            <a:off x="584121" y="1301919"/>
            <a:ext cx="2017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53" name="Wave 52">
            <a:extLst>
              <a:ext uri="{FF2B5EF4-FFF2-40B4-BE49-F238E27FC236}">
                <a16:creationId xmlns:a16="http://schemas.microsoft.com/office/drawing/2014/main" id="{FD351929-F17E-316C-5061-B6D479F789D9}"/>
              </a:ext>
            </a:extLst>
          </p:cNvPr>
          <p:cNvSpPr/>
          <p:nvPr/>
        </p:nvSpPr>
        <p:spPr>
          <a:xfrm>
            <a:off x="2905714" y="247796"/>
            <a:ext cx="5950762" cy="3290784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ĐÁNH GIÁ GIỮA KÌ 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3488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000" b="1" dirty="0">
                  <a:solidFill>
                    <a:schemeClr val="accent5"/>
                  </a:solidFill>
                </a:rPr>
                <a:t> 9.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Để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bảo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vệ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dữ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liệu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em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có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thể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sử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dụng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các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cách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nào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sau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đây</a:t>
              </a:r>
              <a:r>
                <a:rPr lang="en-US" sz="30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3000" dirty="0">
                  <a:solidFill>
                    <a:schemeClr val="accent5"/>
                  </a:solidFill>
                </a:rPr>
                <a:t>A. Sao </a:t>
              </a:r>
              <a:r>
                <a:rPr lang="en-US" sz="3000" dirty="0" err="1">
                  <a:solidFill>
                    <a:schemeClr val="accent5"/>
                  </a:solidFill>
                </a:rPr>
                <a:t>lưu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dữ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liệu</a:t>
              </a:r>
              <a:r>
                <a:rPr lang="en-US" sz="3000" dirty="0">
                  <a:solidFill>
                    <a:schemeClr val="accent5"/>
                  </a:solidFill>
                </a:rPr>
                <a:t> ở </a:t>
              </a:r>
              <a:r>
                <a:rPr lang="en-US" sz="3000" dirty="0" err="1">
                  <a:solidFill>
                    <a:schemeClr val="accent5"/>
                  </a:solidFill>
                </a:rPr>
                <a:t>bộ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nhớ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ngoài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hoặc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lưu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trữ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trên</a:t>
              </a:r>
              <a:r>
                <a:rPr lang="en-US" sz="3000" dirty="0">
                  <a:solidFill>
                    <a:schemeClr val="accent5"/>
                  </a:solidFill>
                </a:rPr>
                <a:t> Internet </a:t>
              </a:r>
              <a:r>
                <a:rPr lang="en-US" sz="3000" dirty="0" err="1">
                  <a:solidFill>
                    <a:schemeClr val="accent5"/>
                  </a:solidFill>
                </a:rPr>
                <a:t>nhờ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công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nghệ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đám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mây</a:t>
              </a:r>
              <a:r>
                <a:rPr lang="en-US" sz="30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3000" dirty="0">
                  <a:solidFill>
                    <a:schemeClr val="accent5"/>
                  </a:solidFill>
                </a:rPr>
                <a:t>B. Cài </a:t>
              </a:r>
              <a:r>
                <a:rPr lang="en-US" sz="3000" dirty="0" err="1">
                  <a:solidFill>
                    <a:schemeClr val="accent5"/>
                  </a:solidFill>
                </a:rPr>
                <a:t>đặt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chương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trình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phòng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chống</a:t>
              </a:r>
              <a:r>
                <a:rPr lang="en-US" sz="3000" dirty="0">
                  <a:solidFill>
                    <a:schemeClr val="accent5"/>
                  </a:solidFill>
                </a:rPr>
                <a:t> Virus.</a:t>
              </a:r>
            </a:p>
            <a:p>
              <a:r>
                <a:rPr lang="en-US" sz="3000" dirty="0">
                  <a:solidFill>
                    <a:schemeClr val="accent5"/>
                  </a:solidFill>
                </a:rPr>
                <a:t>C. Cài </a:t>
              </a:r>
              <a:r>
                <a:rPr lang="en-US" sz="3000" dirty="0" err="1">
                  <a:solidFill>
                    <a:schemeClr val="accent5"/>
                  </a:solidFill>
                </a:rPr>
                <a:t>đặt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mật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khẩu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mạnh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để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truy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cập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vào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máy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tính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hoặc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tài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khoản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trên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mạng</a:t>
              </a:r>
              <a:endParaRPr lang="en-US" sz="3000" dirty="0">
                <a:solidFill>
                  <a:schemeClr val="accent5"/>
                </a:solidFill>
              </a:endParaRPr>
            </a:p>
            <a:p>
              <a:r>
                <a:rPr lang="en-US" sz="3000" dirty="0">
                  <a:solidFill>
                    <a:schemeClr val="accent5"/>
                  </a:solidFill>
                </a:rPr>
                <a:t>D. </a:t>
              </a:r>
              <a:r>
                <a:rPr lang="en-US" sz="3000" dirty="0" err="1">
                  <a:solidFill>
                    <a:schemeClr val="accent5"/>
                  </a:solidFill>
                </a:rPr>
                <a:t>Cả</a:t>
              </a:r>
              <a:r>
                <a:rPr lang="en-US" sz="3000" dirty="0">
                  <a:solidFill>
                    <a:schemeClr val="accent5"/>
                  </a:solidFill>
                </a:rPr>
                <a:t> A, B, C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807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10.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Để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bảo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vệ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máy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tính</a:t>
              </a:r>
              <a:r>
                <a:rPr lang="en-US" sz="3200" b="1" dirty="0">
                  <a:solidFill>
                    <a:schemeClr val="accent5"/>
                  </a:solidFill>
                </a:rPr>
                <a:t> ta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có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thể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sử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dụng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phần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mềm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nào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trong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các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phần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mềm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sau</a:t>
              </a:r>
              <a:r>
                <a:rPr lang="en-US" sz="32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</a:t>
              </a:r>
              <a:r>
                <a:rPr lang="en-US" sz="3200" dirty="0" err="1">
                  <a:solidFill>
                    <a:schemeClr val="accent5"/>
                  </a:solidFill>
                </a:rPr>
                <a:t>Bkav</a:t>
              </a:r>
              <a:r>
                <a:rPr lang="en-US" sz="3200" dirty="0">
                  <a:solidFill>
                    <a:schemeClr val="accent5"/>
                  </a:solidFill>
                </a:rPr>
                <a:t>					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Microsoft Windows.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</a:t>
              </a:r>
              <a:r>
                <a:rPr lang="en-US" sz="3200" dirty="0" err="1">
                  <a:solidFill>
                    <a:schemeClr val="accent5"/>
                  </a:solidFill>
                </a:rPr>
                <a:t>Mozzilla</a:t>
              </a:r>
              <a:r>
                <a:rPr lang="en-US" sz="3200" dirty="0">
                  <a:solidFill>
                    <a:schemeClr val="accent5"/>
                  </a:solidFill>
                </a:rPr>
                <a:t> Firefox.			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Microsoft Word.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807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11. Phương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án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nào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sau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đây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là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phần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mở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rộng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của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tệp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dữ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liệu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âm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thanh</a:t>
              </a:r>
              <a:r>
                <a:rPr lang="en-US" sz="32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.sb3					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.mp3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.</a:t>
              </a:r>
              <a:r>
                <a:rPr lang="en-US" sz="3200" dirty="0" err="1">
                  <a:solidFill>
                    <a:schemeClr val="accent5"/>
                  </a:solidFill>
                </a:rPr>
                <a:t>avi</a:t>
              </a:r>
              <a:r>
                <a:rPr lang="en-US" sz="3200" dirty="0">
                  <a:solidFill>
                    <a:schemeClr val="accent5"/>
                  </a:solidFill>
                </a:rPr>
                <a:t>					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.com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7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353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12.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Mục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đích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của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mạng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xã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hội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là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gì</a:t>
              </a:r>
              <a:r>
                <a:rPr lang="en-US" sz="32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	A. Chia </a:t>
              </a:r>
              <a:r>
                <a:rPr lang="en-US" sz="3200" dirty="0" err="1">
                  <a:solidFill>
                    <a:schemeClr val="accent5"/>
                  </a:solidFill>
                </a:rPr>
                <a:t>sẻ</a:t>
              </a:r>
              <a:r>
                <a:rPr lang="en-US" sz="3200" dirty="0">
                  <a:solidFill>
                    <a:schemeClr val="accent5"/>
                  </a:solidFill>
                </a:rPr>
                <a:t>, </a:t>
              </a:r>
              <a:r>
                <a:rPr lang="en-US" sz="3200" dirty="0" err="1">
                  <a:solidFill>
                    <a:schemeClr val="accent5"/>
                  </a:solidFill>
                </a:rPr>
                <a:t>học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tập</a:t>
              </a:r>
              <a:r>
                <a:rPr lang="en-US" sz="3200" dirty="0">
                  <a:solidFill>
                    <a:schemeClr val="accent5"/>
                  </a:solidFill>
                </a:rPr>
                <a:t>					B. Chia </a:t>
              </a:r>
              <a:r>
                <a:rPr lang="en-US" sz="3200" dirty="0" err="1">
                  <a:solidFill>
                    <a:schemeClr val="accent5"/>
                  </a:solidFill>
                </a:rPr>
                <a:t>sẻ</a:t>
              </a:r>
              <a:r>
                <a:rPr lang="en-US" sz="3200" dirty="0">
                  <a:solidFill>
                    <a:schemeClr val="accent5"/>
                  </a:solidFill>
                </a:rPr>
                <a:t>, </a:t>
              </a:r>
              <a:r>
                <a:rPr lang="en-US" sz="3200" dirty="0" err="1">
                  <a:solidFill>
                    <a:schemeClr val="accent5"/>
                  </a:solidFill>
                </a:rPr>
                <a:t>học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tập</a:t>
              </a:r>
              <a:r>
                <a:rPr lang="en-US" sz="3200" dirty="0">
                  <a:solidFill>
                    <a:schemeClr val="accent5"/>
                  </a:solidFill>
                </a:rPr>
                <a:t>, </a:t>
              </a:r>
              <a:r>
                <a:rPr lang="en-US" sz="3200" dirty="0" err="1">
                  <a:solidFill>
                    <a:schemeClr val="accent5"/>
                  </a:solidFill>
                </a:rPr>
                <a:t>tương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tác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	C. Chia </a:t>
              </a:r>
              <a:r>
                <a:rPr lang="en-US" sz="3200" dirty="0" err="1">
                  <a:solidFill>
                    <a:schemeClr val="accent5"/>
                  </a:solidFill>
                </a:rPr>
                <a:t>sẻ</a:t>
              </a:r>
              <a:r>
                <a:rPr lang="en-US" sz="3200" dirty="0">
                  <a:solidFill>
                    <a:schemeClr val="accent5"/>
                  </a:solidFill>
                </a:rPr>
                <a:t>, </a:t>
              </a:r>
              <a:r>
                <a:rPr lang="en-US" sz="3200" dirty="0" err="1">
                  <a:solidFill>
                    <a:schemeClr val="accent5"/>
                  </a:solidFill>
                </a:rPr>
                <a:t>học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tập</a:t>
              </a:r>
              <a:r>
                <a:rPr lang="en-US" sz="3200" dirty="0">
                  <a:solidFill>
                    <a:schemeClr val="accent5"/>
                  </a:solidFill>
                </a:rPr>
                <a:t>, </a:t>
              </a:r>
              <a:r>
                <a:rPr lang="en-US" sz="3200" dirty="0" err="1">
                  <a:solidFill>
                    <a:schemeClr val="accent5"/>
                  </a:solidFill>
                </a:rPr>
                <a:t>tiếp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thị</a:t>
              </a:r>
              <a:r>
                <a:rPr lang="en-US" sz="3200" dirty="0">
                  <a:solidFill>
                    <a:schemeClr val="accent5"/>
                  </a:solidFill>
                </a:rPr>
                <a:t>			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	D. Chia </a:t>
              </a:r>
              <a:r>
                <a:rPr lang="en-US" sz="3200" dirty="0" err="1">
                  <a:solidFill>
                    <a:schemeClr val="accent5"/>
                  </a:solidFill>
                </a:rPr>
                <a:t>sẻ</a:t>
              </a:r>
              <a:r>
                <a:rPr lang="en-US" sz="3200" dirty="0">
                  <a:solidFill>
                    <a:schemeClr val="accent5"/>
                  </a:solidFill>
                </a:rPr>
                <a:t>, </a:t>
              </a:r>
              <a:r>
                <a:rPr lang="en-US" sz="3200" dirty="0" err="1">
                  <a:solidFill>
                    <a:schemeClr val="accent5"/>
                  </a:solidFill>
                </a:rPr>
                <a:t>học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tập</a:t>
              </a:r>
              <a:r>
                <a:rPr lang="en-US" sz="3200" dirty="0">
                  <a:solidFill>
                    <a:schemeClr val="accent5"/>
                  </a:solidFill>
                </a:rPr>
                <a:t>, </a:t>
              </a:r>
              <a:r>
                <a:rPr lang="en-US" sz="3200" dirty="0" err="1">
                  <a:solidFill>
                    <a:schemeClr val="accent5"/>
                  </a:solidFill>
                </a:rPr>
                <a:t>tương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tác</a:t>
              </a:r>
              <a:r>
                <a:rPr lang="en-US" sz="3200" dirty="0">
                  <a:solidFill>
                    <a:schemeClr val="accent5"/>
                  </a:solidFill>
                </a:rPr>
                <a:t>, </a:t>
              </a:r>
              <a:r>
                <a:rPr lang="en-US" sz="3200" dirty="0" err="1">
                  <a:solidFill>
                    <a:schemeClr val="accent5"/>
                  </a:solidFill>
                </a:rPr>
                <a:t>tiếp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thị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807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13.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Không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nên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dùng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mạng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xã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hội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cho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mục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đích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nào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sau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đây</a:t>
              </a:r>
              <a:r>
                <a:rPr lang="en-US" sz="32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Giao </a:t>
              </a:r>
              <a:r>
                <a:rPr lang="en-US" sz="3200" dirty="0" err="1">
                  <a:solidFill>
                    <a:schemeClr val="accent5"/>
                  </a:solidFill>
                </a:rPr>
                <a:t>lưu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với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bạn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bè</a:t>
              </a:r>
              <a:r>
                <a:rPr lang="en-US" sz="3200" dirty="0">
                  <a:solidFill>
                    <a:schemeClr val="accent5"/>
                  </a:solidFill>
                </a:rPr>
                <a:t>				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Học </a:t>
              </a:r>
              <a:r>
                <a:rPr lang="en-US" sz="3200" dirty="0" err="1">
                  <a:solidFill>
                    <a:schemeClr val="accent5"/>
                  </a:solidFill>
                </a:rPr>
                <a:t>hỏi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kiến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thức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Bình </a:t>
              </a:r>
              <a:r>
                <a:rPr lang="en-US" sz="3200" dirty="0" err="1">
                  <a:solidFill>
                    <a:schemeClr val="accent5"/>
                  </a:solidFill>
                </a:rPr>
                <a:t>luận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xấu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về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người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khác</a:t>
              </a:r>
              <a:r>
                <a:rPr lang="en-US" sz="3200" dirty="0">
                  <a:solidFill>
                    <a:schemeClr val="accent5"/>
                  </a:solidFill>
                </a:rPr>
                <a:t>			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Chia </a:t>
              </a:r>
              <a:r>
                <a:rPr lang="en-US" sz="3200" dirty="0" err="1">
                  <a:solidFill>
                    <a:schemeClr val="accent5"/>
                  </a:solidFill>
                </a:rPr>
                <a:t>sẻ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các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hình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ảnh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phù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hợp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của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mình</a:t>
              </a:r>
              <a:endParaRPr lang="en-US" sz="3200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9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807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14.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Kênh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trao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đổi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thông</a:t>
              </a:r>
              <a:r>
                <a:rPr lang="en-US" sz="3200" b="1" dirty="0">
                  <a:solidFill>
                    <a:schemeClr val="accent5"/>
                  </a:solidFill>
                </a:rPr>
                <a:t> tin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phổ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biến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hiện</a:t>
              </a:r>
              <a:r>
                <a:rPr lang="en-US" sz="3200" b="1" dirty="0">
                  <a:solidFill>
                    <a:schemeClr val="accent5"/>
                  </a:solidFill>
                </a:rPr>
                <a:t> nay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là</a:t>
              </a:r>
              <a:r>
                <a:rPr lang="en-US" sz="32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	A. Thư </a:t>
              </a:r>
              <a:r>
                <a:rPr lang="en-US" sz="3200" dirty="0" err="1">
                  <a:solidFill>
                    <a:schemeClr val="accent5"/>
                  </a:solidFill>
                </a:rPr>
                <a:t>điện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tử</a:t>
              </a:r>
              <a:r>
                <a:rPr lang="en-US" sz="3200" dirty="0">
                  <a:solidFill>
                    <a:schemeClr val="accent5"/>
                  </a:solidFill>
                </a:rPr>
                <a:t>					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	B. </a:t>
              </a:r>
              <a:r>
                <a:rPr lang="en-US" sz="3200" dirty="0" err="1">
                  <a:solidFill>
                    <a:schemeClr val="accent5"/>
                  </a:solidFill>
                </a:rPr>
                <a:t>Diễn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đàn</a:t>
              </a:r>
              <a:r>
                <a:rPr lang="en-US" sz="3200" dirty="0">
                  <a:solidFill>
                    <a:schemeClr val="accent5"/>
                  </a:solidFill>
                </a:rPr>
                <a:t> (Forum)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	C. </a:t>
              </a:r>
              <a:r>
                <a:rPr lang="en-US" sz="3200" dirty="0" err="1">
                  <a:solidFill>
                    <a:schemeClr val="accent5"/>
                  </a:solidFill>
                </a:rPr>
                <a:t>Mạng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xã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hội</a:t>
              </a:r>
              <a:r>
                <a:rPr lang="en-US" sz="3200" dirty="0">
                  <a:solidFill>
                    <a:schemeClr val="accent5"/>
                  </a:solidFill>
                </a:rPr>
                <a:t> (</a:t>
              </a:r>
              <a:r>
                <a:rPr lang="en-US" sz="3200" dirty="0" err="1">
                  <a:solidFill>
                    <a:schemeClr val="accent5"/>
                  </a:solidFill>
                </a:rPr>
                <a:t>zalo</a:t>
              </a:r>
              <a:r>
                <a:rPr lang="en-US" sz="3200" dirty="0">
                  <a:solidFill>
                    <a:schemeClr val="accent5"/>
                  </a:solidFill>
                </a:rPr>
                <a:t>, Facebook,…)		D. </a:t>
              </a:r>
              <a:r>
                <a:rPr lang="en-US" sz="3200" dirty="0" err="1">
                  <a:solidFill>
                    <a:schemeClr val="accent5"/>
                  </a:solidFill>
                </a:rPr>
                <a:t>Cả</a:t>
              </a:r>
              <a:r>
                <a:rPr lang="en-US" sz="3200" dirty="0">
                  <a:solidFill>
                    <a:schemeClr val="accent5"/>
                  </a:solidFill>
                </a:rPr>
                <a:t> A, B, C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3261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15.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Đưa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thông</a:t>
              </a:r>
              <a:r>
                <a:rPr lang="en-US" sz="3200" b="1" dirty="0">
                  <a:solidFill>
                    <a:schemeClr val="accent5"/>
                  </a:solidFill>
                </a:rPr>
                <a:t> tin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sai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sự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thật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lên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mạng</a:t>
              </a:r>
              <a:r>
                <a:rPr lang="en-US" sz="3200" b="1" dirty="0">
                  <a:solidFill>
                    <a:schemeClr val="accent5"/>
                  </a:solidFill>
                </a:rPr>
                <a:t>,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sử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dụng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thông</a:t>
              </a:r>
              <a:r>
                <a:rPr lang="en-US" sz="3200" b="1" dirty="0">
                  <a:solidFill>
                    <a:schemeClr val="accent5"/>
                  </a:solidFill>
                </a:rPr>
                <a:t> tin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vào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mục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đích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sai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trái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là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hành</a:t>
              </a:r>
              <a:r>
                <a:rPr lang="en-US" sz="3200" b="1" dirty="0">
                  <a:solidFill>
                    <a:schemeClr val="accent5"/>
                  </a:solidFill>
                </a:rPr>
                <a:t> vi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bị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nghiêm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cấm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và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có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thể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bị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phạt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theo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quy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định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của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pháp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luật</a:t>
              </a:r>
              <a:r>
                <a:rPr lang="en-US" sz="3200" b="1" dirty="0">
                  <a:solidFill>
                    <a:schemeClr val="accent5"/>
                  </a:solidFill>
                </a:rPr>
                <a:t>? Theo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em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điều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đó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là</a:t>
              </a:r>
              <a:r>
                <a:rPr lang="en-US" sz="3200" b="1" dirty="0">
                  <a:solidFill>
                    <a:schemeClr val="accent5"/>
                  </a:solidFill>
                </a:rPr>
                <a:t>: </a:t>
              </a:r>
            </a:p>
            <a:p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</a:t>
              </a:r>
              <a:r>
                <a:rPr lang="en-US" sz="3200" dirty="0" err="1">
                  <a:solidFill>
                    <a:schemeClr val="accent5"/>
                  </a:solidFill>
                </a:rPr>
                <a:t>Đúng</a:t>
              </a:r>
              <a:r>
                <a:rPr lang="en-US" sz="3200" dirty="0">
                  <a:solidFill>
                    <a:schemeClr val="accent5"/>
                  </a:solidFill>
                </a:rPr>
                <a:t>						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Sai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8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3261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2800" b="1" dirty="0">
                  <a:solidFill>
                    <a:schemeClr val="accent5"/>
                  </a:solidFill>
                </a:rPr>
                <a:t> 16. </a:t>
              </a:r>
              <a:r>
                <a:rPr lang="en-US" sz="2800" b="1" dirty="0" err="1">
                  <a:solidFill>
                    <a:schemeClr val="accent5"/>
                  </a:solidFill>
                </a:rPr>
                <a:t>Những</a:t>
              </a:r>
              <a:r>
                <a:rPr lang="en-US" sz="2800" b="1" dirty="0">
                  <a:solidFill>
                    <a:schemeClr val="accent5"/>
                  </a:solidFill>
                </a:rPr>
                <a:t> </a:t>
              </a:r>
              <a:r>
                <a:rPr lang="en-US" sz="2800" b="1" dirty="0" err="1">
                  <a:solidFill>
                    <a:schemeClr val="accent5"/>
                  </a:solidFill>
                </a:rPr>
                <a:t>phương</a:t>
              </a:r>
              <a:r>
                <a:rPr lang="en-US" sz="2800" b="1" dirty="0">
                  <a:solidFill>
                    <a:schemeClr val="accent5"/>
                  </a:solidFill>
                </a:rPr>
                <a:t> </a:t>
              </a:r>
              <a:r>
                <a:rPr lang="en-US" sz="2800" b="1" dirty="0" err="1">
                  <a:solidFill>
                    <a:schemeClr val="accent5"/>
                  </a:solidFill>
                </a:rPr>
                <a:t>án</a:t>
              </a:r>
              <a:r>
                <a:rPr lang="en-US" sz="2800" b="1" dirty="0">
                  <a:solidFill>
                    <a:schemeClr val="accent5"/>
                  </a:solidFill>
                </a:rPr>
                <a:t> </a:t>
              </a:r>
              <a:r>
                <a:rPr lang="en-US" sz="2800" b="1" dirty="0" err="1">
                  <a:solidFill>
                    <a:schemeClr val="accent5"/>
                  </a:solidFill>
                </a:rPr>
                <a:t>nào</a:t>
              </a:r>
              <a:r>
                <a:rPr lang="en-US" sz="2800" b="1" dirty="0">
                  <a:solidFill>
                    <a:schemeClr val="accent5"/>
                  </a:solidFill>
                </a:rPr>
                <a:t> </a:t>
              </a:r>
              <a:r>
                <a:rPr lang="en-US" sz="2800" b="1" dirty="0" err="1">
                  <a:solidFill>
                    <a:schemeClr val="accent5"/>
                  </a:solidFill>
                </a:rPr>
                <a:t>là</a:t>
              </a:r>
              <a:r>
                <a:rPr lang="en-US" sz="2800" b="1" dirty="0">
                  <a:solidFill>
                    <a:schemeClr val="accent5"/>
                  </a:solidFill>
                </a:rPr>
                <a:t> </a:t>
              </a:r>
              <a:r>
                <a:rPr lang="en-US" sz="2800" b="1" dirty="0" err="1">
                  <a:solidFill>
                    <a:schemeClr val="accent5"/>
                  </a:solidFill>
                </a:rPr>
                <a:t>tác</a:t>
              </a:r>
              <a:r>
                <a:rPr lang="en-US" sz="2800" b="1" dirty="0">
                  <a:solidFill>
                    <a:schemeClr val="accent5"/>
                  </a:solidFill>
                </a:rPr>
                <a:t> </a:t>
              </a:r>
              <a:r>
                <a:rPr lang="en-US" sz="2800" b="1" dirty="0" err="1">
                  <a:solidFill>
                    <a:schemeClr val="accent5"/>
                  </a:solidFill>
                </a:rPr>
                <a:t>hại</a:t>
              </a:r>
              <a:r>
                <a:rPr lang="en-US" sz="2800" b="1" dirty="0">
                  <a:solidFill>
                    <a:schemeClr val="accent5"/>
                  </a:solidFill>
                </a:rPr>
                <a:t> </a:t>
              </a:r>
              <a:r>
                <a:rPr lang="en-US" sz="2800" b="1" dirty="0" err="1">
                  <a:solidFill>
                    <a:schemeClr val="accent5"/>
                  </a:solidFill>
                </a:rPr>
                <a:t>của</a:t>
              </a:r>
              <a:r>
                <a:rPr lang="en-US" sz="2800" b="1" dirty="0">
                  <a:solidFill>
                    <a:schemeClr val="accent5"/>
                  </a:solidFill>
                </a:rPr>
                <a:t> </a:t>
              </a:r>
              <a:r>
                <a:rPr lang="en-US" sz="2800" b="1" dirty="0" err="1">
                  <a:solidFill>
                    <a:schemeClr val="accent5"/>
                  </a:solidFill>
                </a:rPr>
                <a:t>việc</a:t>
              </a:r>
              <a:r>
                <a:rPr lang="en-US" sz="2800" b="1" dirty="0">
                  <a:solidFill>
                    <a:schemeClr val="accent5"/>
                  </a:solidFill>
                </a:rPr>
                <a:t> </a:t>
              </a:r>
              <a:r>
                <a:rPr lang="en-US" sz="2800" b="1" dirty="0" err="1">
                  <a:solidFill>
                    <a:schemeClr val="accent5"/>
                  </a:solidFill>
                </a:rPr>
                <a:t>nghiện</a:t>
              </a:r>
              <a:r>
                <a:rPr lang="en-US" sz="2800" b="1" dirty="0">
                  <a:solidFill>
                    <a:schemeClr val="accent5"/>
                  </a:solidFill>
                </a:rPr>
                <a:t> internet?</a:t>
              </a:r>
            </a:p>
            <a:p>
              <a:r>
                <a:rPr lang="en-US" sz="2800" dirty="0">
                  <a:solidFill>
                    <a:schemeClr val="accent5"/>
                  </a:solidFill>
                </a:rPr>
                <a:t>A. </a:t>
              </a:r>
              <a:r>
                <a:rPr lang="en-US" sz="2800" dirty="0" err="1">
                  <a:solidFill>
                    <a:schemeClr val="accent5"/>
                  </a:solidFill>
                </a:rPr>
                <a:t>Sức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khỏe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thể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chất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và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sức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khỏe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tinh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thần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giảm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sút</a:t>
              </a:r>
              <a:r>
                <a:rPr lang="en-US" sz="28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2800" dirty="0">
                  <a:solidFill>
                    <a:schemeClr val="accent5"/>
                  </a:solidFill>
                </a:rPr>
                <a:t>B. </a:t>
              </a:r>
              <a:r>
                <a:rPr lang="en-US" sz="2800" dirty="0" err="1">
                  <a:solidFill>
                    <a:schemeClr val="accent5"/>
                  </a:solidFill>
                </a:rPr>
                <a:t>Thiếu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kết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nối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với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thế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giới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thực</a:t>
              </a:r>
              <a:r>
                <a:rPr lang="en-US" sz="2800" dirty="0">
                  <a:solidFill>
                    <a:schemeClr val="accent5"/>
                  </a:solidFill>
                </a:rPr>
                <a:t>, </a:t>
              </a:r>
              <a:r>
                <a:rPr lang="en-US" sz="2800" dirty="0" err="1">
                  <a:solidFill>
                    <a:schemeClr val="accent5"/>
                  </a:solidFill>
                </a:rPr>
                <a:t>mất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dần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các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mối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quan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hệ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bạn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bè</a:t>
              </a:r>
              <a:r>
                <a:rPr lang="en-US" sz="2800" dirty="0">
                  <a:solidFill>
                    <a:schemeClr val="accent5"/>
                  </a:solidFill>
                </a:rPr>
                <a:t>, </a:t>
              </a:r>
              <a:r>
                <a:rPr lang="en-US" sz="2800" dirty="0" err="1">
                  <a:solidFill>
                    <a:schemeClr val="accent5"/>
                  </a:solidFill>
                </a:rPr>
                <a:t>người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thân</a:t>
              </a:r>
              <a:r>
                <a:rPr lang="en-US" sz="28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2800" dirty="0">
                  <a:solidFill>
                    <a:schemeClr val="accent5"/>
                  </a:solidFill>
                </a:rPr>
                <a:t>C. </a:t>
              </a:r>
              <a:r>
                <a:rPr lang="en-US" sz="2800" dirty="0" err="1">
                  <a:solidFill>
                    <a:schemeClr val="accent5"/>
                  </a:solidFill>
                </a:rPr>
                <a:t>Dễ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bị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lôi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kéo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vào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các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việc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xấu</a:t>
              </a:r>
              <a:r>
                <a:rPr lang="en-US" sz="2800" dirty="0">
                  <a:solidFill>
                    <a:schemeClr val="accent5"/>
                  </a:solidFill>
                </a:rPr>
                <a:t>, </a:t>
              </a:r>
              <a:r>
                <a:rPr lang="en-US" sz="2800" dirty="0" err="1">
                  <a:solidFill>
                    <a:schemeClr val="accent5"/>
                  </a:solidFill>
                </a:rPr>
                <a:t>lãng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phí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thời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gian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của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bản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thân</a:t>
              </a:r>
              <a:r>
                <a:rPr lang="en-US" sz="28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2800" dirty="0">
                  <a:solidFill>
                    <a:schemeClr val="accent5"/>
                  </a:solidFill>
                </a:rPr>
                <a:t>D. </a:t>
              </a:r>
              <a:r>
                <a:rPr lang="en-US" sz="2800" dirty="0" err="1">
                  <a:solidFill>
                    <a:schemeClr val="accent5"/>
                  </a:solidFill>
                </a:rPr>
                <a:t>Cả</a:t>
              </a:r>
              <a:r>
                <a:rPr lang="en-US" sz="2800" dirty="0">
                  <a:solidFill>
                    <a:schemeClr val="accent5"/>
                  </a:solidFill>
                </a:rPr>
                <a:t> A, B, C.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722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17. Khi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giao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tiếp</a:t>
              </a:r>
              <a:r>
                <a:rPr lang="en-US" sz="3200" b="1" dirty="0">
                  <a:solidFill>
                    <a:schemeClr val="accent5"/>
                  </a:solidFill>
                </a:rPr>
                <a:t> qua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mạng</a:t>
              </a:r>
              <a:r>
                <a:rPr lang="en-US" sz="3200" b="1" dirty="0">
                  <a:solidFill>
                    <a:schemeClr val="accent5"/>
                  </a:solidFill>
                </a:rPr>
                <a:t>,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những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điều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nào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sau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đây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u="sng" dirty="0" err="1">
                  <a:solidFill>
                    <a:schemeClr val="accent5"/>
                  </a:solidFill>
                </a:rPr>
                <a:t>nên</a:t>
              </a:r>
              <a:r>
                <a:rPr lang="en-US" sz="3200" b="1" u="sng" dirty="0">
                  <a:solidFill>
                    <a:schemeClr val="accent5"/>
                  </a:solidFill>
                </a:rPr>
                <a:t> </a:t>
              </a:r>
              <a:r>
                <a:rPr lang="en-US" sz="3200" b="1" u="sng" dirty="0" err="1">
                  <a:solidFill>
                    <a:schemeClr val="accent5"/>
                  </a:solidFill>
                </a:rPr>
                <a:t>tránh</a:t>
              </a:r>
              <a:r>
                <a:rPr lang="en-US" sz="32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3000" dirty="0">
                  <a:solidFill>
                    <a:schemeClr val="accent5"/>
                  </a:solidFill>
                </a:rPr>
                <a:t>A. Tôn </a:t>
              </a:r>
              <a:r>
                <a:rPr lang="en-US" sz="3000" dirty="0" err="1">
                  <a:solidFill>
                    <a:schemeClr val="accent5"/>
                  </a:solidFill>
                </a:rPr>
                <a:t>trọng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người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đang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giao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tiếp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với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mình</a:t>
              </a:r>
              <a:r>
                <a:rPr lang="en-US" sz="30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3000" dirty="0">
                  <a:solidFill>
                    <a:schemeClr val="accent5"/>
                  </a:solidFill>
                </a:rPr>
                <a:t>B. </a:t>
              </a:r>
              <a:r>
                <a:rPr lang="en-US" sz="3000" dirty="0" err="1">
                  <a:solidFill>
                    <a:schemeClr val="accent5"/>
                  </a:solidFill>
                </a:rPr>
                <a:t>Kết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bạn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với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những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người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mình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không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quen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biết</a:t>
              </a:r>
              <a:r>
                <a:rPr lang="en-US" sz="30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3000" dirty="0">
                  <a:solidFill>
                    <a:schemeClr val="accent5"/>
                  </a:solidFill>
                </a:rPr>
                <a:t>C. </a:t>
              </a:r>
              <a:r>
                <a:rPr lang="en-US" sz="3000" dirty="0" err="1">
                  <a:solidFill>
                    <a:schemeClr val="accent5"/>
                  </a:solidFill>
                </a:rPr>
                <a:t>Truy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cập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bất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cứ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liên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kết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nào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nhận</a:t>
              </a:r>
              <a:r>
                <a:rPr lang="en-US" sz="3000" dirty="0">
                  <a:solidFill>
                    <a:schemeClr val="accent5"/>
                  </a:solidFill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</a:rPr>
                <a:t>được</a:t>
              </a:r>
              <a:r>
                <a:rPr lang="en-US" sz="3000" dirty="0">
                  <a:solidFill>
                    <a:schemeClr val="accent5"/>
                  </a:solidFill>
                </a:rPr>
                <a:t>. </a:t>
              </a:r>
            </a:p>
            <a:p>
              <a:r>
                <a:rPr lang="en-US" sz="3000" dirty="0">
                  <a:solidFill>
                    <a:schemeClr val="accent5"/>
                  </a:solidFill>
                </a:rPr>
                <a:t>D. </a:t>
              </a:r>
              <a:r>
                <a:rPr lang="en-US" sz="3200" dirty="0">
                  <a:solidFill>
                    <a:schemeClr val="accent5"/>
                  </a:solidFill>
                </a:rPr>
                <a:t>B </a:t>
              </a:r>
              <a:r>
                <a:rPr lang="en-US" sz="3200" dirty="0" err="1">
                  <a:solidFill>
                    <a:schemeClr val="accent5"/>
                  </a:solidFill>
                </a:rPr>
                <a:t>và</a:t>
              </a:r>
              <a:r>
                <a:rPr lang="en-US" sz="3200" dirty="0">
                  <a:solidFill>
                    <a:schemeClr val="accent5"/>
                  </a:solidFill>
                </a:rPr>
                <a:t> C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314351"/>
            <a:chOff x="703190" y="495972"/>
            <a:chExt cx="10770112" cy="3975524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3715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000" b="1" dirty="0">
                  <a:solidFill>
                    <a:schemeClr val="accent5"/>
                  </a:solidFill>
                </a:rPr>
                <a:t> 18.  Em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cần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làm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gì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để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tránh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gặp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thông</a:t>
              </a:r>
              <a:r>
                <a:rPr lang="en-US" sz="3000" b="1" dirty="0">
                  <a:solidFill>
                    <a:schemeClr val="accent5"/>
                  </a:solidFill>
                </a:rPr>
                <a:t> tin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xấu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trên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mạng</a:t>
              </a:r>
              <a:r>
                <a:rPr lang="en-US" sz="30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2800" dirty="0">
                  <a:solidFill>
                    <a:schemeClr val="accent5"/>
                  </a:solidFill>
                </a:rPr>
                <a:t>A. </a:t>
              </a:r>
              <a:r>
                <a:rPr lang="en-US" sz="2800" dirty="0" err="1">
                  <a:solidFill>
                    <a:schemeClr val="accent5"/>
                  </a:solidFill>
                </a:rPr>
                <a:t>Chỉ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truy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cập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vào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các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trang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thông</a:t>
              </a:r>
              <a:r>
                <a:rPr lang="en-US" sz="2800" dirty="0">
                  <a:solidFill>
                    <a:schemeClr val="accent5"/>
                  </a:solidFill>
                </a:rPr>
                <a:t> tin </a:t>
              </a:r>
              <a:r>
                <a:rPr lang="en-US" sz="2800" dirty="0" err="1">
                  <a:solidFill>
                    <a:schemeClr val="accent5"/>
                  </a:solidFill>
                </a:rPr>
                <a:t>có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nội</a:t>
              </a:r>
              <a:r>
                <a:rPr lang="en-US" sz="2800" dirty="0">
                  <a:solidFill>
                    <a:schemeClr val="accent5"/>
                  </a:solidFill>
                </a:rPr>
                <a:t> dung </a:t>
              </a:r>
              <a:r>
                <a:rPr lang="en-US" sz="2800" dirty="0" err="1">
                  <a:solidFill>
                    <a:schemeClr val="accent5"/>
                  </a:solidFill>
                </a:rPr>
                <a:t>phù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hợp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với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lứa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tuổi</a:t>
              </a:r>
              <a:r>
                <a:rPr lang="en-US" sz="28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2800" dirty="0">
                  <a:solidFill>
                    <a:schemeClr val="accent5"/>
                  </a:solidFill>
                </a:rPr>
                <a:t>B. </a:t>
              </a:r>
              <a:r>
                <a:rPr lang="en-US" sz="2800" dirty="0" err="1">
                  <a:solidFill>
                    <a:schemeClr val="accent5"/>
                  </a:solidFill>
                </a:rPr>
                <a:t>Không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nháy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chuột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vào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các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trang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quảng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cáo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gây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tò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mò</a:t>
              </a:r>
              <a:r>
                <a:rPr lang="en-US" sz="2800" dirty="0">
                  <a:solidFill>
                    <a:schemeClr val="accent5"/>
                  </a:solidFill>
                </a:rPr>
                <a:t>, </a:t>
              </a:r>
              <a:r>
                <a:rPr lang="en-US" sz="2800" dirty="0" err="1">
                  <a:solidFill>
                    <a:schemeClr val="accent5"/>
                  </a:solidFill>
                </a:rPr>
                <a:t>giật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gân</a:t>
              </a:r>
              <a:r>
                <a:rPr lang="en-US" sz="2800" dirty="0">
                  <a:solidFill>
                    <a:schemeClr val="accent5"/>
                  </a:solidFill>
                </a:rPr>
                <a:t>, </a:t>
              </a:r>
              <a:r>
                <a:rPr lang="en-US" sz="2800" dirty="0" err="1">
                  <a:solidFill>
                    <a:schemeClr val="accent5"/>
                  </a:solidFill>
                </a:rPr>
                <a:t>dụ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dỗ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kiếm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tiền</a:t>
              </a:r>
              <a:r>
                <a:rPr lang="en-US" sz="28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2800" dirty="0">
                  <a:solidFill>
                    <a:schemeClr val="accent5"/>
                  </a:solidFill>
                </a:rPr>
                <a:t>C. </a:t>
              </a:r>
              <a:r>
                <a:rPr lang="en-US" sz="2800" dirty="0" err="1">
                  <a:solidFill>
                    <a:schemeClr val="accent5"/>
                  </a:solidFill>
                </a:rPr>
                <a:t>Xác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định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rõ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mục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tiêu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mỗi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lần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vào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mạng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để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không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sa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đà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vào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những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nội</a:t>
              </a:r>
              <a:r>
                <a:rPr lang="en-US" sz="2800" dirty="0">
                  <a:solidFill>
                    <a:schemeClr val="accent5"/>
                  </a:solidFill>
                </a:rPr>
                <a:t> dung </a:t>
              </a:r>
              <a:r>
                <a:rPr lang="en-US" sz="2800" dirty="0" err="1">
                  <a:solidFill>
                    <a:schemeClr val="accent5"/>
                  </a:solidFill>
                </a:rPr>
                <a:t>không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liên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quan</a:t>
              </a:r>
              <a:r>
                <a:rPr lang="en-US" sz="28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2800" dirty="0">
                  <a:solidFill>
                    <a:schemeClr val="accent5"/>
                  </a:solidFill>
                </a:rPr>
                <a:t>D. </a:t>
              </a:r>
              <a:r>
                <a:rPr lang="en-US" sz="2800" dirty="0" err="1">
                  <a:solidFill>
                    <a:schemeClr val="accent5"/>
                  </a:solidFill>
                </a:rPr>
                <a:t>Tất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cả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các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điều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trên</a:t>
              </a:r>
              <a:r>
                <a:rPr lang="en-US" sz="2800" dirty="0">
                  <a:solidFill>
                    <a:schemeClr val="accent5"/>
                  </a:solidFill>
                </a:rPr>
                <a:t>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549117" y="756266"/>
              <a:ext cx="9373774" cy="2353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1. Tai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nghe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là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loại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bị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nào</a:t>
              </a:r>
              <a:r>
                <a:rPr lang="en-US" sz="32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</a:t>
              </a:r>
              <a:r>
                <a:rPr lang="en-US" sz="3200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bị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vào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</a:t>
              </a:r>
              <a:r>
                <a:rPr lang="en-US" sz="3200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bị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ra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</a:t>
              </a:r>
              <a:r>
                <a:rPr lang="en-US" sz="3200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bị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vừa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vào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vừa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ra</a:t>
              </a:r>
              <a:r>
                <a:rPr lang="en-US" sz="3200" dirty="0">
                  <a:solidFill>
                    <a:schemeClr val="accent5"/>
                  </a:solidFill>
                </a:rPr>
                <a:t>			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</a:t>
              </a:r>
              <a:r>
                <a:rPr lang="en-US" sz="3200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bị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lưu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trữ</a:t>
              </a:r>
              <a:endParaRPr lang="en-US" sz="3200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9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314351"/>
            <a:chOff x="703190" y="495972"/>
            <a:chExt cx="10770112" cy="3975524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3715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19.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Để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tránh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nghiện</a:t>
              </a:r>
              <a:r>
                <a:rPr lang="en-US" sz="3200" b="1" dirty="0">
                  <a:solidFill>
                    <a:schemeClr val="accent5"/>
                  </a:solidFill>
                </a:rPr>
                <a:t> Internet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em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cần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làm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gì</a:t>
              </a:r>
              <a:r>
                <a:rPr lang="en-US" sz="32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</a:t>
              </a:r>
              <a:r>
                <a:rPr lang="en-US" sz="3200" dirty="0" err="1">
                  <a:solidFill>
                    <a:schemeClr val="accent5"/>
                  </a:solidFill>
                </a:rPr>
                <a:t>Chơi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trò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chơi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trực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tuyến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</a:t>
              </a:r>
              <a:r>
                <a:rPr lang="en-US" sz="3200" dirty="0" err="1">
                  <a:solidFill>
                    <a:schemeClr val="accent5"/>
                  </a:solidFill>
                </a:rPr>
                <a:t>Sử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dụng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mạng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xã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hội</a:t>
              </a:r>
              <a:r>
                <a:rPr lang="en-US" sz="3200" dirty="0">
                  <a:solidFill>
                    <a:schemeClr val="accent5"/>
                  </a:solidFill>
                </a:rPr>
                <a:t>. 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</a:t>
              </a:r>
              <a:r>
                <a:rPr lang="en-US" sz="3200" dirty="0" err="1">
                  <a:solidFill>
                    <a:schemeClr val="accent5"/>
                  </a:solidFill>
                </a:rPr>
                <a:t>Giới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hạn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thời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gian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sử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dụng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máy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tính</a:t>
              </a:r>
              <a:r>
                <a:rPr lang="en-US" sz="3200" dirty="0">
                  <a:solidFill>
                    <a:schemeClr val="accent5"/>
                  </a:solidFill>
                </a:rPr>
                <a:t>, </a:t>
              </a:r>
              <a:r>
                <a:rPr lang="en-US" sz="3200" dirty="0" err="1">
                  <a:solidFill>
                    <a:schemeClr val="accent5"/>
                  </a:solidFill>
                </a:rPr>
                <a:t>dành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thời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gian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nhiều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phụ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giúp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gia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đình</a:t>
              </a:r>
              <a:r>
                <a:rPr lang="en-US" sz="3200" dirty="0">
                  <a:solidFill>
                    <a:schemeClr val="accent5"/>
                  </a:solidFill>
                </a:rPr>
                <a:t>, </a:t>
              </a:r>
              <a:r>
                <a:rPr lang="en-US" sz="3200" dirty="0" err="1">
                  <a:solidFill>
                    <a:schemeClr val="accent5"/>
                  </a:solidFill>
                </a:rPr>
                <a:t>giao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tiếp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với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bạn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bè</a:t>
              </a:r>
              <a:r>
                <a:rPr lang="en-US" sz="3200" dirty="0">
                  <a:solidFill>
                    <a:schemeClr val="accent5"/>
                  </a:solidFill>
                </a:rPr>
                <a:t>,..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</a:t>
              </a:r>
              <a:r>
                <a:rPr lang="en-US" sz="3200" dirty="0" err="1">
                  <a:solidFill>
                    <a:schemeClr val="accent5"/>
                  </a:solidFill>
                </a:rPr>
                <a:t>Cả</a:t>
              </a:r>
              <a:r>
                <a:rPr lang="en-US" sz="3200" dirty="0">
                  <a:solidFill>
                    <a:schemeClr val="accent5"/>
                  </a:solidFill>
                </a:rPr>
                <a:t> A, B </a:t>
              </a:r>
              <a:r>
                <a:rPr lang="en-US" sz="3200" dirty="0" err="1">
                  <a:solidFill>
                    <a:schemeClr val="accent5"/>
                  </a:solidFill>
                </a:rPr>
                <a:t>đều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đúng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7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807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20. 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Tại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sao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chúng</a:t>
              </a:r>
              <a:r>
                <a:rPr lang="en-US" sz="3200" b="1" dirty="0">
                  <a:solidFill>
                    <a:schemeClr val="accent5"/>
                  </a:solidFill>
                </a:rPr>
                <a:t> ta chia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bài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toán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thành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những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bài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toán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nhỏ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hơn</a:t>
              </a:r>
              <a:r>
                <a:rPr lang="en-US" sz="32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	A. </a:t>
              </a:r>
              <a:r>
                <a:rPr lang="en-US" sz="3200" dirty="0" err="1">
                  <a:solidFill>
                    <a:schemeClr val="accent5"/>
                  </a:solidFill>
                </a:rPr>
                <a:t>Để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thay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đổi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đầu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vào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của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bài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toán</a:t>
              </a:r>
              <a:r>
                <a:rPr lang="en-US" sz="3200" dirty="0">
                  <a:solidFill>
                    <a:schemeClr val="accent5"/>
                  </a:solidFill>
                </a:rPr>
                <a:t>		B. </a:t>
              </a:r>
              <a:r>
                <a:rPr lang="en-US" sz="3200" dirty="0" err="1">
                  <a:solidFill>
                    <a:schemeClr val="accent5"/>
                  </a:solidFill>
                </a:rPr>
                <a:t>Để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thay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đổi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yêu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cầu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đầu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ra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của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bài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toán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	C. </a:t>
              </a:r>
              <a:r>
                <a:rPr lang="en-US" sz="3200" dirty="0" err="1">
                  <a:solidFill>
                    <a:schemeClr val="accent5"/>
                  </a:solidFill>
                </a:rPr>
                <a:t>Để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bài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toán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dễ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giải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quyết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hơn</a:t>
              </a:r>
              <a:r>
                <a:rPr lang="en-US" sz="3200" dirty="0">
                  <a:solidFill>
                    <a:schemeClr val="accent5"/>
                  </a:solidFill>
                </a:rPr>
                <a:t>		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	D. </a:t>
              </a:r>
              <a:r>
                <a:rPr lang="en-US" sz="3200" dirty="0" err="1">
                  <a:solidFill>
                    <a:schemeClr val="accent5"/>
                  </a:solidFill>
                </a:rPr>
                <a:t>Để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bài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toán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khó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giải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quyết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hơn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807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21: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Những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việc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nào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sau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đây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là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nên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làm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trong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quá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trình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sử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dụng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bị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máy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tính</a:t>
              </a:r>
              <a:r>
                <a:rPr lang="en-US" sz="3200" b="1" dirty="0">
                  <a:solidFill>
                    <a:schemeClr val="accent5"/>
                  </a:solidFill>
                </a:rPr>
                <a:t>? 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</a:t>
              </a:r>
              <a:r>
                <a:rPr lang="en-US" sz="3200" dirty="0" err="1">
                  <a:solidFill>
                    <a:schemeClr val="accent5"/>
                  </a:solidFill>
                </a:rPr>
                <a:t>Đọc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kĩ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hướng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dẫn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trước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khi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sử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dụng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bị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</a:t>
              </a:r>
              <a:r>
                <a:rPr lang="en-US" sz="3200" dirty="0" err="1">
                  <a:solidFill>
                    <a:schemeClr val="accent5"/>
                  </a:solidFill>
                </a:rPr>
                <a:t>Giữ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bàn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tay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khô</a:t>
              </a:r>
              <a:r>
                <a:rPr lang="en-US" sz="3200" dirty="0">
                  <a:solidFill>
                    <a:schemeClr val="accent5"/>
                  </a:solidFill>
                </a:rPr>
                <a:t>, </a:t>
              </a:r>
              <a:r>
                <a:rPr lang="en-US" sz="3200" dirty="0" err="1">
                  <a:solidFill>
                    <a:schemeClr val="accent5"/>
                  </a:solidFill>
                </a:rPr>
                <a:t>sạch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khi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sử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dụng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máy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tính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</a:t>
              </a:r>
              <a:r>
                <a:rPr lang="en-US" sz="3200" dirty="0" err="1">
                  <a:solidFill>
                    <a:schemeClr val="accent5"/>
                  </a:solidFill>
                </a:rPr>
                <a:t>Gõ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phím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dứt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khoát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nhưng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nhẹ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nhàng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</a:t>
              </a:r>
              <a:r>
                <a:rPr lang="en-US" sz="3200" dirty="0" err="1">
                  <a:solidFill>
                    <a:schemeClr val="accent5"/>
                  </a:solidFill>
                </a:rPr>
                <a:t>Tất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cả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các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phương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án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trên</a:t>
              </a:r>
              <a:r>
                <a:rPr lang="en-US" sz="3200" dirty="0">
                  <a:solidFill>
                    <a:schemeClr val="accent5"/>
                  </a:solidFill>
                </a:rPr>
                <a:t>. 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6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807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22: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Một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bộ</a:t>
              </a:r>
              <a:r>
                <a:rPr lang="en-US" sz="3200" b="1" dirty="0">
                  <a:solidFill>
                    <a:schemeClr val="accent5"/>
                  </a:solidFill>
                </a:rPr>
                <a:t> tai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nghe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có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gắn</a:t>
              </a:r>
              <a:r>
                <a:rPr lang="en-US" sz="3200" b="1" dirty="0">
                  <a:solidFill>
                    <a:schemeClr val="accent5"/>
                  </a:solidFill>
                </a:rPr>
                <a:t> micro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sử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dụng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cho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máy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tính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là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loại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bị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gì</a:t>
              </a:r>
              <a:r>
                <a:rPr lang="en-US" sz="3200" b="1" dirty="0">
                  <a:solidFill>
                    <a:schemeClr val="accent5"/>
                  </a:solidFill>
                </a:rPr>
                <a:t>? 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</a:t>
              </a:r>
              <a:r>
                <a:rPr lang="en-US" sz="3200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bị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vào</a:t>
              </a:r>
              <a:r>
                <a:rPr lang="en-US" sz="3200" dirty="0">
                  <a:solidFill>
                    <a:schemeClr val="accent5"/>
                  </a:solidFill>
                </a:rPr>
                <a:t>. 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</a:t>
              </a:r>
              <a:r>
                <a:rPr lang="en-US" sz="3200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bị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ra.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</a:t>
              </a:r>
              <a:r>
                <a:rPr lang="en-US" sz="3200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bị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vừa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vào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vừa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ra.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</a:t>
              </a:r>
              <a:r>
                <a:rPr lang="en-US" sz="3200" dirty="0" err="1">
                  <a:solidFill>
                    <a:schemeClr val="accent5"/>
                  </a:solidFill>
                </a:rPr>
                <a:t>Không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phải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bị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vào</a:t>
              </a:r>
              <a:r>
                <a:rPr lang="en-US" sz="3200" dirty="0">
                  <a:solidFill>
                    <a:schemeClr val="accent5"/>
                  </a:solidFill>
                </a:rPr>
                <a:t> – </a:t>
              </a:r>
              <a:r>
                <a:rPr lang="en-US" sz="3200" dirty="0" err="1">
                  <a:solidFill>
                    <a:schemeClr val="accent5"/>
                  </a:solidFill>
                </a:rPr>
                <a:t>ra.</a:t>
              </a:r>
              <a:endParaRPr lang="en-US" sz="3200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7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807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23: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Máy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tính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cần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phải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có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những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thành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phần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nào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để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hỗ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trợ</a:t>
              </a:r>
              <a:r>
                <a:rPr lang="en-US" sz="3200" b="1" dirty="0">
                  <a:solidFill>
                    <a:schemeClr val="accent5"/>
                  </a:solidFill>
                </a:rPr>
                <a:t> con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người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xử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lí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thông</a:t>
              </a:r>
              <a:r>
                <a:rPr lang="en-US" sz="3200" b="1" dirty="0">
                  <a:solidFill>
                    <a:schemeClr val="accent5"/>
                  </a:solidFill>
                </a:rPr>
                <a:t> tin?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</a:t>
              </a:r>
              <a:r>
                <a:rPr lang="en-US" sz="3200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bị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vào</a:t>
              </a:r>
              <a:r>
                <a:rPr lang="en-US" sz="3200" dirty="0">
                  <a:solidFill>
                    <a:schemeClr val="accent5"/>
                  </a:solidFill>
                </a:rPr>
                <a:t>, </a:t>
              </a:r>
              <a:r>
                <a:rPr lang="en-US" sz="3200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bị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ra</a:t>
              </a:r>
              <a:r>
                <a:rPr lang="en-US" sz="3200" dirty="0">
                  <a:solidFill>
                    <a:schemeClr val="accent5"/>
                  </a:solidFill>
                </a:rPr>
                <a:t>, </a:t>
              </a:r>
              <a:r>
                <a:rPr lang="en-US" sz="3200" dirty="0" err="1">
                  <a:solidFill>
                    <a:schemeClr val="accent5"/>
                  </a:solidFill>
                </a:rPr>
                <a:t>bộ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xử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lí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và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bộ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nhớ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</a:t>
              </a:r>
              <a:r>
                <a:rPr lang="en-US" sz="3200" dirty="0" err="1">
                  <a:solidFill>
                    <a:schemeClr val="accent5"/>
                  </a:solidFill>
                </a:rPr>
                <a:t>màn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hình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máy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tính</a:t>
              </a:r>
              <a:r>
                <a:rPr lang="en-US" sz="3200" dirty="0">
                  <a:solidFill>
                    <a:schemeClr val="accent5"/>
                  </a:solidFill>
                </a:rPr>
                <a:t>, </a:t>
              </a:r>
              <a:r>
                <a:rPr lang="en-US" sz="3200" dirty="0" err="1">
                  <a:solidFill>
                    <a:schemeClr val="accent5"/>
                  </a:solidFill>
                </a:rPr>
                <a:t>chuột</a:t>
              </a:r>
              <a:r>
                <a:rPr lang="en-US" sz="3200" dirty="0">
                  <a:solidFill>
                    <a:schemeClr val="accent5"/>
                  </a:solidFill>
                </a:rPr>
                <a:t>, micro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</a:t>
              </a:r>
              <a:r>
                <a:rPr lang="en-US" sz="3200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bị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nghe</a:t>
              </a:r>
              <a:r>
                <a:rPr lang="en-US" sz="3200" dirty="0">
                  <a:solidFill>
                    <a:schemeClr val="accent5"/>
                  </a:solidFill>
                </a:rPr>
                <a:t>, </a:t>
              </a:r>
              <a:r>
                <a:rPr lang="en-US" sz="3200" dirty="0" err="1">
                  <a:solidFill>
                    <a:schemeClr val="accent5"/>
                  </a:solidFill>
                </a:rPr>
                <a:t>nhìn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Camera, </a:t>
              </a:r>
              <a:r>
                <a:rPr lang="en-US" sz="3200" dirty="0" err="1">
                  <a:solidFill>
                    <a:schemeClr val="accent5"/>
                  </a:solidFill>
                </a:rPr>
                <a:t>máy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quét</a:t>
              </a:r>
              <a:r>
                <a:rPr lang="en-US" sz="3200" dirty="0">
                  <a:solidFill>
                    <a:schemeClr val="accent5"/>
                  </a:solidFill>
                </a:rPr>
                <a:t>. 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4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807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24: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bị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nào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xuất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dữ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liệu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âm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thanh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từ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máy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tính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ra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ngoài</a:t>
              </a:r>
              <a:r>
                <a:rPr lang="en-US" sz="3200" b="1" dirty="0">
                  <a:solidFill>
                    <a:schemeClr val="accent5"/>
                  </a:solidFill>
                </a:rPr>
                <a:t>? 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</a:t>
              </a:r>
              <a:r>
                <a:rPr lang="en-US" sz="3200" dirty="0" err="1">
                  <a:solidFill>
                    <a:schemeClr val="accent5"/>
                  </a:solidFill>
                </a:rPr>
                <a:t>Máy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ảnh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Micro.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</a:t>
              </a:r>
              <a:r>
                <a:rPr lang="en-US" sz="3200" dirty="0" err="1">
                  <a:solidFill>
                    <a:schemeClr val="accent5"/>
                  </a:solidFill>
                </a:rPr>
                <a:t>Màn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hình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Loa.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3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3459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000" b="1" dirty="0">
                  <a:solidFill>
                    <a:schemeClr val="accent5"/>
                  </a:solidFill>
                </a:rPr>
                <a:t> 25: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Chức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năng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của</a:t>
              </a:r>
              <a:r>
                <a:rPr lang="en-US" sz="3000" b="1" dirty="0">
                  <a:solidFill>
                    <a:schemeClr val="accent5"/>
                  </a:solidFill>
                </a:rPr>
                <a:t> micro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là</a:t>
              </a:r>
              <a:r>
                <a:rPr lang="en-US" sz="3000" b="1" dirty="0">
                  <a:solidFill>
                    <a:schemeClr val="accent5"/>
                  </a:solidFill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</a:rPr>
                <a:t>gì</a:t>
              </a:r>
              <a:r>
                <a:rPr lang="en-US" sz="30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2600" dirty="0">
                  <a:solidFill>
                    <a:schemeClr val="accent5"/>
                  </a:solidFill>
                </a:rPr>
                <a:t>A. </a:t>
              </a:r>
              <a:r>
                <a:rPr lang="en-US" sz="2600" dirty="0" err="1">
                  <a:solidFill>
                    <a:schemeClr val="accent5"/>
                  </a:solidFill>
                </a:rPr>
                <a:t>là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thiết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bị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ra</a:t>
              </a:r>
              <a:r>
                <a:rPr lang="en-US" sz="2600" dirty="0">
                  <a:solidFill>
                    <a:schemeClr val="accent5"/>
                  </a:solidFill>
                </a:rPr>
                <a:t>, </a:t>
              </a:r>
              <a:r>
                <a:rPr lang="en-US" sz="2600" dirty="0" err="1">
                  <a:solidFill>
                    <a:schemeClr val="accent5"/>
                  </a:solidFill>
                </a:rPr>
                <a:t>nhận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dữ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liệu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từ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máy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tính</a:t>
              </a:r>
              <a:r>
                <a:rPr lang="en-US" sz="2600" dirty="0">
                  <a:solidFill>
                    <a:schemeClr val="accent5"/>
                  </a:solidFill>
                </a:rPr>
                <a:t>, </a:t>
              </a:r>
              <a:r>
                <a:rPr lang="en-US" sz="2600" dirty="0" err="1">
                  <a:solidFill>
                    <a:schemeClr val="accent5"/>
                  </a:solidFill>
                </a:rPr>
                <a:t>thể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hiện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ra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bên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ngoài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dưới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dạng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âm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thanh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mà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chúng</a:t>
              </a:r>
              <a:r>
                <a:rPr lang="en-US" sz="2600" dirty="0">
                  <a:solidFill>
                    <a:schemeClr val="accent5"/>
                  </a:solidFill>
                </a:rPr>
                <a:t> ta </a:t>
              </a:r>
              <a:r>
                <a:rPr lang="en-US" sz="2600" dirty="0" err="1">
                  <a:solidFill>
                    <a:schemeClr val="accent5"/>
                  </a:solidFill>
                </a:rPr>
                <a:t>có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thể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nghe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thấy</a:t>
              </a:r>
              <a:endParaRPr lang="en-US" sz="2600" dirty="0">
                <a:solidFill>
                  <a:schemeClr val="accent5"/>
                </a:solidFill>
              </a:endParaRPr>
            </a:p>
            <a:p>
              <a:r>
                <a:rPr lang="en-US" sz="2600" dirty="0">
                  <a:solidFill>
                    <a:schemeClr val="accent5"/>
                  </a:solidFill>
                </a:rPr>
                <a:t>B. </a:t>
              </a:r>
              <a:r>
                <a:rPr lang="en-US" sz="2600" dirty="0" err="1">
                  <a:solidFill>
                    <a:schemeClr val="accent5"/>
                  </a:solidFill>
                </a:rPr>
                <a:t>là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thiết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bị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vào</a:t>
              </a:r>
              <a:r>
                <a:rPr lang="en-US" sz="2600" dirty="0">
                  <a:solidFill>
                    <a:schemeClr val="accent5"/>
                  </a:solidFill>
                </a:rPr>
                <a:t>, </a:t>
              </a:r>
              <a:r>
                <a:rPr lang="en-US" sz="2600" dirty="0" err="1">
                  <a:solidFill>
                    <a:schemeClr val="accent5"/>
                  </a:solidFill>
                </a:rPr>
                <a:t>thu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nhận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âm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thanh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và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chuyển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vào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máy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tính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để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mã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hoá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thành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dữ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liệu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số</a:t>
              </a:r>
              <a:r>
                <a:rPr lang="en-US" sz="26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2600" dirty="0">
                  <a:solidFill>
                    <a:schemeClr val="accent5"/>
                  </a:solidFill>
                </a:rPr>
                <a:t>C. </a:t>
              </a:r>
              <a:r>
                <a:rPr lang="en-US" sz="2600" dirty="0" err="1">
                  <a:solidFill>
                    <a:schemeClr val="accent5"/>
                  </a:solidFill>
                </a:rPr>
                <a:t>là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thiết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bị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ra</a:t>
              </a:r>
              <a:r>
                <a:rPr lang="en-US" sz="2600" dirty="0">
                  <a:solidFill>
                    <a:schemeClr val="accent5"/>
                  </a:solidFill>
                </a:rPr>
                <a:t>, </a:t>
              </a:r>
              <a:r>
                <a:rPr lang="en-US" sz="2600" dirty="0" err="1">
                  <a:solidFill>
                    <a:schemeClr val="accent5"/>
                  </a:solidFill>
                </a:rPr>
                <a:t>dùng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để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hiển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thị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nội</a:t>
              </a:r>
              <a:r>
                <a:rPr lang="en-US" sz="2600" dirty="0">
                  <a:solidFill>
                    <a:schemeClr val="accent5"/>
                  </a:solidFill>
                </a:rPr>
                <a:t> dung </a:t>
              </a:r>
              <a:r>
                <a:rPr lang="en-US" sz="2600" dirty="0" err="1">
                  <a:solidFill>
                    <a:schemeClr val="accent5"/>
                  </a:solidFill>
                </a:rPr>
                <a:t>màn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hình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máy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tính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lên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màn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chiếu</a:t>
              </a:r>
              <a:r>
                <a:rPr lang="en-US" sz="26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2600" dirty="0">
                  <a:solidFill>
                    <a:schemeClr val="accent5"/>
                  </a:solidFill>
                </a:rPr>
                <a:t>D. </a:t>
              </a:r>
              <a:r>
                <a:rPr lang="en-US" sz="2600" dirty="0" err="1">
                  <a:solidFill>
                    <a:schemeClr val="accent5"/>
                  </a:solidFill>
                </a:rPr>
                <a:t>là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thiết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bị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đưa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mệnh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lệnh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vào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máy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tính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để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điều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khiển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đối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tượng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trong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một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số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trò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chơi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trên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máy</a:t>
              </a:r>
              <a:r>
                <a:rPr lang="en-US" sz="2600" dirty="0">
                  <a:solidFill>
                    <a:schemeClr val="accent5"/>
                  </a:solidFill>
                </a:rPr>
                <a:t> </a:t>
              </a:r>
              <a:r>
                <a:rPr lang="en-US" sz="2600" dirty="0" err="1">
                  <a:solidFill>
                    <a:schemeClr val="accent5"/>
                  </a:solidFill>
                </a:rPr>
                <a:t>tính</a:t>
              </a:r>
              <a:r>
                <a:rPr lang="en-US" sz="2600" dirty="0">
                  <a:solidFill>
                    <a:schemeClr val="accent5"/>
                  </a:solidFill>
                </a:rPr>
                <a:t>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9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353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26: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Máy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quét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ảnh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là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loại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bị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nào</a:t>
              </a:r>
              <a:r>
                <a:rPr lang="en-US" sz="3200" b="1" dirty="0">
                  <a:solidFill>
                    <a:schemeClr val="accent5"/>
                  </a:solidFill>
                </a:rPr>
                <a:t>? 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</a:t>
              </a:r>
              <a:r>
                <a:rPr lang="en-US" sz="3200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bị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vào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</a:t>
              </a:r>
              <a:r>
                <a:rPr lang="en-US" sz="3200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bị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ra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</a:t>
              </a:r>
              <a:r>
                <a:rPr lang="en-US" sz="3200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bị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vừa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vào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vừa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ra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</a:t>
              </a:r>
              <a:r>
                <a:rPr lang="en-US" sz="3200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bị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lưu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trữ</a:t>
              </a:r>
              <a:endParaRPr lang="en-US" sz="3200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3261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27: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Những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bị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nào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sau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đây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cần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phải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có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hệ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điều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hành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để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có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thể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cài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đặt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và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chạy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những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ứng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dụng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khác</a:t>
              </a:r>
              <a:r>
                <a:rPr lang="en-US" sz="32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</a:t>
              </a:r>
              <a:r>
                <a:rPr lang="en-US" sz="3200" dirty="0" err="1">
                  <a:solidFill>
                    <a:schemeClr val="accent5"/>
                  </a:solidFill>
                </a:rPr>
                <a:t>Điện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thoại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thông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minh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</a:t>
              </a:r>
              <a:r>
                <a:rPr lang="en-US" sz="3200" dirty="0" err="1">
                  <a:solidFill>
                    <a:schemeClr val="accent5"/>
                  </a:solidFill>
                </a:rPr>
                <a:t>Máy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tính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bảng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</a:t>
              </a:r>
              <a:r>
                <a:rPr lang="en-US" sz="3200" dirty="0" err="1">
                  <a:solidFill>
                    <a:schemeClr val="accent5"/>
                  </a:solidFill>
                </a:rPr>
                <a:t>Máy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tính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để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bàn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</a:t>
              </a:r>
              <a:r>
                <a:rPr lang="en-US" sz="3200" dirty="0" err="1">
                  <a:solidFill>
                    <a:schemeClr val="accent5"/>
                  </a:solidFill>
                </a:rPr>
                <a:t>Tất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cả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các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phương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án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trên</a:t>
              </a:r>
              <a:r>
                <a:rPr lang="en-US" sz="3200" dirty="0">
                  <a:solidFill>
                    <a:schemeClr val="accent5"/>
                  </a:solidFill>
                </a:rPr>
                <a:t>. 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0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3261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28: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Mỗi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phần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mềm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ứng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dụng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hỗ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trợ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tạo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và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xử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lí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một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số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loại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dữ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liệu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nhất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định</a:t>
              </a:r>
              <a:r>
                <a:rPr lang="en-US" sz="3200" b="1" dirty="0">
                  <a:solidFill>
                    <a:schemeClr val="accent5"/>
                  </a:solidFill>
                </a:rPr>
                <a:t>,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với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định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dạng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tệp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riêng</a:t>
              </a:r>
              <a:r>
                <a:rPr lang="en-US" sz="3200" b="1" dirty="0">
                  <a:solidFill>
                    <a:schemeClr val="accent5"/>
                  </a:solidFill>
                </a:rPr>
                <a:t>,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được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nhận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ra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nhờ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</a:t>
              </a:r>
              <a:r>
                <a:rPr lang="en-US" sz="3200" dirty="0" err="1">
                  <a:solidFill>
                    <a:schemeClr val="accent5"/>
                  </a:solidFill>
                </a:rPr>
                <a:t>Phần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mở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rộng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</a:t>
              </a:r>
              <a:r>
                <a:rPr lang="en-US" sz="3200" dirty="0" err="1">
                  <a:solidFill>
                    <a:schemeClr val="accent5"/>
                  </a:solidFill>
                </a:rPr>
                <a:t>Phần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cứng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</a:t>
              </a:r>
              <a:r>
                <a:rPr lang="en-US" sz="3200" dirty="0" err="1">
                  <a:solidFill>
                    <a:schemeClr val="accent5"/>
                  </a:solidFill>
                </a:rPr>
                <a:t>Phần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mềm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</a:t>
              </a:r>
              <a:r>
                <a:rPr lang="en-US" sz="3200" dirty="0" err="1">
                  <a:solidFill>
                    <a:schemeClr val="accent5"/>
                  </a:solidFill>
                </a:rPr>
                <a:t>Cả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hai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phương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án</a:t>
              </a:r>
              <a:r>
                <a:rPr lang="en-US" sz="3200" dirty="0">
                  <a:solidFill>
                    <a:schemeClr val="accent5"/>
                  </a:solidFill>
                </a:rPr>
                <a:t> B, C </a:t>
              </a:r>
              <a:r>
                <a:rPr lang="en-US" sz="3200" dirty="0" err="1">
                  <a:solidFill>
                    <a:schemeClr val="accent5"/>
                  </a:solidFill>
                </a:rPr>
                <a:t>đều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đúng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549117" y="756266"/>
              <a:ext cx="9373774" cy="2353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/>
                <a:t>Câu</a:t>
              </a:r>
              <a:r>
                <a:rPr lang="en-US" sz="3200" b="1" dirty="0"/>
                <a:t> 2. </a:t>
              </a:r>
              <a:r>
                <a:rPr lang="en-US" sz="3200" b="1" dirty="0" err="1"/>
                <a:t>Thiết</a:t>
              </a:r>
              <a:r>
                <a:rPr lang="en-US" sz="3200" b="1" dirty="0"/>
                <a:t> </a:t>
              </a:r>
              <a:r>
                <a:rPr lang="en-US" sz="3200" b="1" dirty="0" err="1"/>
                <a:t>bị</a:t>
              </a:r>
              <a:r>
                <a:rPr lang="en-US" sz="3200" b="1" dirty="0"/>
                <a:t> </a:t>
              </a:r>
              <a:r>
                <a:rPr lang="en-US" sz="3200" b="1" dirty="0" err="1"/>
                <a:t>nào</a:t>
              </a:r>
              <a:r>
                <a:rPr lang="en-US" sz="3200" b="1" dirty="0"/>
                <a:t> </a:t>
              </a:r>
              <a:r>
                <a:rPr lang="en-US" sz="3200" b="1" dirty="0" err="1"/>
                <a:t>không</a:t>
              </a:r>
              <a:r>
                <a:rPr lang="en-US" sz="3200" b="1" dirty="0"/>
                <a:t> </a:t>
              </a:r>
              <a:r>
                <a:rPr lang="en-US" sz="3200" b="1" dirty="0" err="1"/>
                <a:t>phải</a:t>
              </a:r>
              <a:r>
                <a:rPr lang="en-US" sz="3200" b="1" dirty="0"/>
                <a:t> </a:t>
              </a:r>
              <a:r>
                <a:rPr lang="en-US" sz="3200" b="1" dirty="0" err="1"/>
                <a:t>là</a:t>
              </a:r>
              <a:r>
                <a:rPr lang="en-US" sz="3200" b="1" dirty="0"/>
                <a:t> </a:t>
              </a:r>
              <a:r>
                <a:rPr lang="en-US" sz="3200" b="1" dirty="0" err="1"/>
                <a:t>thiết</a:t>
              </a:r>
              <a:r>
                <a:rPr lang="en-US" sz="3200" b="1" dirty="0"/>
                <a:t> </a:t>
              </a:r>
              <a:r>
                <a:rPr lang="en-US" sz="3200" b="1" dirty="0" err="1"/>
                <a:t>bị</a:t>
              </a:r>
              <a:r>
                <a:rPr lang="en-US" sz="3200" b="1" dirty="0"/>
                <a:t> </a:t>
              </a:r>
              <a:r>
                <a:rPr lang="en-US" sz="3200" b="1" dirty="0" err="1"/>
                <a:t>ra</a:t>
              </a:r>
              <a:endParaRPr lang="en-US" sz="3200" b="1" dirty="0"/>
            </a:p>
            <a:p>
              <a:r>
                <a:rPr lang="en-US" sz="3200" dirty="0"/>
                <a:t>A. Loa						</a:t>
              </a:r>
            </a:p>
            <a:p>
              <a:r>
                <a:rPr lang="en-US" sz="3200" dirty="0"/>
                <a:t>B. </a:t>
              </a:r>
              <a:r>
                <a:rPr lang="en-US" sz="3200" dirty="0" err="1"/>
                <a:t>Máy</a:t>
              </a:r>
              <a:r>
                <a:rPr lang="en-US" sz="3200" dirty="0"/>
                <a:t> in</a:t>
              </a:r>
            </a:p>
            <a:p>
              <a:r>
                <a:rPr lang="en-US" sz="3200" dirty="0"/>
                <a:t>C. </a:t>
              </a:r>
              <a:r>
                <a:rPr lang="en-US" sz="3200" dirty="0" err="1"/>
                <a:t>Máy</a:t>
              </a:r>
              <a:r>
                <a:rPr lang="en-US" sz="3200" dirty="0"/>
                <a:t> </a:t>
              </a:r>
              <a:r>
                <a:rPr lang="en-US" sz="3200" dirty="0" err="1"/>
                <a:t>quét</a:t>
              </a:r>
              <a:r>
                <a:rPr lang="en-US" sz="3200" dirty="0"/>
                <a:t>.			 		</a:t>
              </a:r>
            </a:p>
            <a:p>
              <a:r>
                <a:rPr lang="en-US" sz="3200" dirty="0"/>
                <a:t>D. </a:t>
              </a:r>
              <a:r>
                <a:rPr lang="en-US" sz="3200" dirty="0" err="1"/>
                <a:t>Màn</a:t>
              </a:r>
              <a:r>
                <a:rPr lang="en-US" sz="3200" dirty="0"/>
                <a:t> </a:t>
              </a:r>
              <a:r>
                <a:rPr lang="en-US" sz="3200" dirty="0" err="1"/>
                <a:t>hình</a:t>
              </a:r>
              <a:endParaRPr lang="en-US" sz="32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4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353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29: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Hệ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điều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hành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là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gì</a:t>
              </a:r>
              <a:r>
                <a:rPr lang="en-US" sz="32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</a:t>
              </a:r>
              <a:r>
                <a:rPr lang="en-US" sz="3200" dirty="0" err="1">
                  <a:solidFill>
                    <a:schemeClr val="accent5"/>
                  </a:solidFill>
                </a:rPr>
                <a:t>Phần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mềm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hệ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thống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</a:t>
              </a:r>
              <a:r>
                <a:rPr lang="en-US" sz="3200" dirty="0" err="1">
                  <a:solidFill>
                    <a:schemeClr val="accent5"/>
                  </a:solidFill>
                </a:rPr>
                <a:t>Phần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mềm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công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cụ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</a:t>
              </a:r>
              <a:r>
                <a:rPr lang="en-US" sz="3200" dirty="0" err="1">
                  <a:solidFill>
                    <a:schemeClr val="accent5"/>
                  </a:solidFill>
                </a:rPr>
                <a:t>Phần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mềm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ứng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dụng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</a:t>
              </a:r>
              <a:r>
                <a:rPr lang="en-US" sz="3200" dirty="0" err="1">
                  <a:solidFill>
                    <a:schemeClr val="accent5"/>
                  </a:solidFill>
                </a:rPr>
                <a:t>Phần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mềm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tiện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ích</a:t>
              </a:r>
              <a:endParaRPr lang="en-US" sz="3200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3318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30: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Phát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biểu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nào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sau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đây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sai</a:t>
              </a:r>
              <a:r>
                <a:rPr lang="en-US" sz="3200" b="1" dirty="0">
                  <a:solidFill>
                    <a:schemeClr val="accent5"/>
                  </a:solidFill>
                </a:rPr>
                <a:t>? </a:t>
              </a:r>
            </a:p>
            <a:p>
              <a:r>
                <a:rPr lang="en-US" sz="2800" dirty="0">
                  <a:solidFill>
                    <a:schemeClr val="accent5"/>
                  </a:solidFill>
                </a:rPr>
                <a:t>A. </a:t>
              </a:r>
              <a:r>
                <a:rPr lang="en-US" sz="2800" dirty="0" err="1">
                  <a:solidFill>
                    <a:schemeClr val="accent5"/>
                  </a:solidFill>
                </a:rPr>
                <a:t>Người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sử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dụng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xử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lí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những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yêu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cầu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cụ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thể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bằng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phần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mềm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ứng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dụng</a:t>
              </a:r>
              <a:r>
                <a:rPr lang="en-US" sz="28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2800" dirty="0">
                  <a:solidFill>
                    <a:schemeClr val="accent5"/>
                  </a:solidFill>
                </a:rPr>
                <a:t>B. </a:t>
              </a:r>
              <a:r>
                <a:rPr lang="en-US" sz="2800" dirty="0" err="1">
                  <a:solidFill>
                    <a:schemeClr val="accent5"/>
                  </a:solidFill>
                </a:rPr>
                <a:t>Để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phần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mềm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ứng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dụng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chạy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được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trên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máy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tính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phải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có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hệ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điều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hành</a:t>
              </a:r>
              <a:r>
                <a:rPr lang="en-US" sz="28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2800" dirty="0">
                  <a:solidFill>
                    <a:schemeClr val="accent5"/>
                  </a:solidFill>
                </a:rPr>
                <a:t>C. </a:t>
              </a:r>
              <a:r>
                <a:rPr lang="en-US" sz="2800" dirty="0" err="1">
                  <a:solidFill>
                    <a:schemeClr val="accent5"/>
                  </a:solidFill>
                </a:rPr>
                <a:t>Để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máy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tính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hoạt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động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được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phải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có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phần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mềm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ứng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dụng</a:t>
              </a:r>
              <a:r>
                <a:rPr lang="en-US" sz="28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2800" dirty="0">
                  <a:solidFill>
                    <a:schemeClr val="accent5"/>
                  </a:solidFill>
                </a:rPr>
                <a:t>D. </a:t>
              </a:r>
              <a:r>
                <a:rPr lang="en-US" sz="2800" dirty="0" err="1">
                  <a:solidFill>
                    <a:schemeClr val="accent5"/>
                  </a:solidFill>
                </a:rPr>
                <a:t>Để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máy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tính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hoạt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động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được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phải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có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hệ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điều</a:t>
              </a:r>
              <a:r>
                <a:rPr lang="en-US" sz="2800" dirty="0">
                  <a:solidFill>
                    <a:schemeClr val="accent5"/>
                  </a:solidFill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</a:rPr>
                <a:t>hành</a:t>
              </a:r>
              <a:r>
                <a:rPr lang="en-US" sz="2800" dirty="0">
                  <a:solidFill>
                    <a:schemeClr val="accent5"/>
                  </a:solidFill>
                </a:rPr>
                <a:t>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807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31: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Hệ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điều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hành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nào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dành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cho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điện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thoại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thông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minh</a:t>
              </a:r>
              <a:r>
                <a:rPr lang="en-US" sz="3200" b="1" dirty="0">
                  <a:solidFill>
                    <a:schemeClr val="accent5"/>
                  </a:solidFill>
                </a:rPr>
                <a:t>? 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iOS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Android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Windows Phone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</a:t>
              </a:r>
              <a:r>
                <a:rPr lang="en-US" sz="3200" dirty="0" err="1">
                  <a:solidFill>
                    <a:schemeClr val="accent5"/>
                  </a:solidFill>
                </a:rPr>
                <a:t>Cả</a:t>
              </a:r>
              <a:r>
                <a:rPr lang="en-US" sz="3200" dirty="0">
                  <a:solidFill>
                    <a:schemeClr val="accent5"/>
                  </a:solidFill>
                </a:rPr>
                <a:t> A, B </a:t>
              </a:r>
              <a:r>
                <a:rPr lang="en-US" sz="3200" dirty="0" err="1">
                  <a:solidFill>
                    <a:schemeClr val="accent5"/>
                  </a:solidFill>
                </a:rPr>
                <a:t>và</a:t>
              </a:r>
              <a:r>
                <a:rPr lang="en-US" sz="3200" dirty="0">
                  <a:solidFill>
                    <a:schemeClr val="accent5"/>
                  </a:solidFill>
                </a:rPr>
                <a:t> C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7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807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32: Em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hãy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chỉ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ra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các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loại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tệp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dưới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đây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có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thể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sử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dụng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được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với</a:t>
              </a:r>
              <a:r>
                <a:rPr lang="en-US" sz="3200" b="1" dirty="0">
                  <a:solidFill>
                    <a:schemeClr val="accent5"/>
                  </a:solidFill>
                </a:rPr>
                <a:t> Windows Media Player.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.docx 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.txt 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.jpg 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.mp4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353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33: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Ưu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điểm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của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thẻ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nhớ</a:t>
              </a:r>
              <a:r>
                <a:rPr lang="en-US" sz="3200" b="1" dirty="0">
                  <a:solidFill>
                    <a:schemeClr val="accent5"/>
                  </a:solidFill>
                </a:rPr>
                <a:t>, USB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là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gì</a:t>
              </a:r>
              <a:r>
                <a:rPr lang="en-US" sz="32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</a:t>
              </a:r>
              <a:r>
                <a:rPr lang="en-US" sz="3200" dirty="0" err="1">
                  <a:solidFill>
                    <a:schemeClr val="accent5"/>
                  </a:solidFill>
                </a:rPr>
                <a:t>Nhỏ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gọn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</a:t>
              </a:r>
              <a:r>
                <a:rPr lang="en-US" sz="3200" dirty="0" err="1">
                  <a:solidFill>
                    <a:schemeClr val="accent5"/>
                  </a:solidFill>
                </a:rPr>
                <a:t>Tiện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sử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dụng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</a:t>
              </a:r>
              <a:r>
                <a:rPr lang="en-US" sz="3200" dirty="0" err="1">
                  <a:solidFill>
                    <a:schemeClr val="accent5"/>
                  </a:solidFill>
                </a:rPr>
                <a:t>Khá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bền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</a:t>
              </a:r>
              <a:r>
                <a:rPr lang="en-US" sz="3200" dirty="0" err="1">
                  <a:solidFill>
                    <a:schemeClr val="accent5"/>
                  </a:solidFill>
                </a:rPr>
                <a:t>Tất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cả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các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phương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án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trên</a:t>
              </a:r>
              <a:endParaRPr lang="en-US" sz="3200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0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3261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34: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Ưu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điểm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của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lưu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trữ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nhờ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công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nghệ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đám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mây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là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gì</a:t>
              </a:r>
              <a:r>
                <a:rPr lang="en-US" sz="32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</a:t>
              </a:r>
              <a:r>
                <a:rPr lang="en-US" sz="3200" dirty="0" err="1">
                  <a:solidFill>
                    <a:schemeClr val="accent5"/>
                  </a:solidFill>
                </a:rPr>
                <a:t>Truy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cập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được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bằng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bất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kì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máy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tính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nào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có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kết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nối</a:t>
              </a:r>
              <a:r>
                <a:rPr lang="en-US" sz="3200" dirty="0">
                  <a:solidFill>
                    <a:schemeClr val="accent5"/>
                  </a:solidFill>
                </a:rPr>
                <a:t> internet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Sao </a:t>
              </a:r>
              <a:r>
                <a:rPr lang="en-US" sz="3200" dirty="0" err="1">
                  <a:solidFill>
                    <a:schemeClr val="accent5"/>
                  </a:solidFill>
                </a:rPr>
                <a:t>lưu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từ</a:t>
              </a:r>
              <a:r>
                <a:rPr lang="en-US" sz="3200" dirty="0">
                  <a:solidFill>
                    <a:schemeClr val="accent5"/>
                  </a:solidFill>
                </a:rPr>
                <a:t> xa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Dung </a:t>
              </a:r>
              <a:r>
                <a:rPr lang="en-US" sz="3200" dirty="0" err="1">
                  <a:solidFill>
                    <a:schemeClr val="accent5"/>
                  </a:solidFill>
                </a:rPr>
                <a:t>lượng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lớn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</a:t>
              </a:r>
              <a:r>
                <a:rPr lang="en-US" sz="3200" dirty="0" err="1">
                  <a:solidFill>
                    <a:schemeClr val="accent5"/>
                  </a:solidFill>
                </a:rPr>
                <a:t>Cả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hai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phương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án</a:t>
              </a:r>
              <a:r>
                <a:rPr lang="en-US" sz="3200" dirty="0">
                  <a:solidFill>
                    <a:schemeClr val="accent5"/>
                  </a:solidFill>
                </a:rPr>
                <a:t> A, B </a:t>
              </a:r>
              <a:r>
                <a:rPr lang="en-US" sz="3200" dirty="0" err="1">
                  <a:solidFill>
                    <a:schemeClr val="accent5"/>
                  </a:solidFill>
                </a:rPr>
                <a:t>đều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đúng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7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353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34: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Mạng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xã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hội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là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gì</a:t>
              </a:r>
              <a:r>
                <a:rPr lang="en-US" sz="3200" b="1" dirty="0">
                  <a:solidFill>
                    <a:schemeClr val="accent5"/>
                  </a:solidFill>
                </a:rPr>
                <a:t>? 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</a:t>
              </a:r>
              <a:r>
                <a:rPr lang="en-US" sz="3200" dirty="0" err="1">
                  <a:solidFill>
                    <a:schemeClr val="accent5"/>
                  </a:solidFill>
                </a:rPr>
                <a:t>Một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cộng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đồng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cùng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chung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sở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thích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</a:t>
              </a:r>
              <a:r>
                <a:rPr lang="en-US" sz="3200" dirty="0" err="1">
                  <a:solidFill>
                    <a:schemeClr val="accent5"/>
                  </a:solidFill>
                </a:rPr>
                <a:t>Một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cộng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đồng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trực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tuyến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</a:t>
              </a:r>
              <a:r>
                <a:rPr lang="en-US" sz="3200" dirty="0" err="1">
                  <a:solidFill>
                    <a:schemeClr val="accent5"/>
                  </a:solidFill>
                </a:rPr>
                <a:t>Một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cộng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đồng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cùng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chung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mục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đích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</a:t>
              </a:r>
              <a:r>
                <a:rPr lang="en-US" sz="3200" dirty="0" err="1">
                  <a:solidFill>
                    <a:schemeClr val="accent5"/>
                  </a:solidFill>
                </a:rPr>
                <a:t>Đáp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án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khác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5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807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accent5"/>
                  </a:solidFill>
                </a:rPr>
                <a:t>Câu</a:t>
              </a:r>
              <a:r>
                <a:rPr lang="en-US" sz="3200" dirty="0">
                  <a:solidFill>
                    <a:schemeClr val="accent5"/>
                  </a:solidFill>
                </a:rPr>
                <a:t> 35: </a:t>
              </a:r>
              <a:r>
                <a:rPr lang="en-US" sz="3200" dirty="0" err="1">
                  <a:solidFill>
                    <a:schemeClr val="accent5"/>
                  </a:solidFill>
                </a:rPr>
                <a:t>Mạng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xã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hội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là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một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cộng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đồng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trực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tuyến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để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mọi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người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có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thể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làm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gì</a:t>
              </a:r>
              <a:r>
                <a:rPr lang="en-US" sz="3200" dirty="0">
                  <a:solidFill>
                    <a:schemeClr val="accent5"/>
                  </a:solidFill>
                </a:rPr>
                <a:t>? </a:t>
              </a:r>
            </a:p>
            <a:p>
              <a:r>
                <a:rPr lang="en-US" sz="3200" dirty="0"/>
                <a:t>A. Mua </a:t>
              </a:r>
              <a:r>
                <a:rPr lang="en-US" sz="3200" dirty="0" err="1"/>
                <a:t>hàng</a:t>
              </a:r>
              <a:r>
                <a:rPr lang="en-US" sz="3200" dirty="0"/>
                <a:t> online</a:t>
              </a:r>
            </a:p>
            <a:p>
              <a:r>
                <a:rPr lang="en-US" sz="3200" dirty="0"/>
                <a:t>B. Học </a:t>
              </a:r>
              <a:r>
                <a:rPr lang="en-US" sz="3200" dirty="0" err="1"/>
                <a:t>trực</a:t>
              </a:r>
              <a:r>
                <a:rPr lang="en-US" sz="3200" dirty="0"/>
                <a:t> </a:t>
              </a:r>
              <a:r>
                <a:rPr lang="en-US" sz="3200" dirty="0" err="1"/>
                <a:t>tuyến</a:t>
              </a:r>
              <a:endParaRPr lang="en-US" sz="3200" dirty="0"/>
            </a:p>
            <a:p>
              <a:r>
                <a:rPr lang="en-US" sz="3200" dirty="0"/>
                <a:t>C. </a:t>
              </a:r>
              <a:r>
                <a:rPr lang="en-US" sz="3200" dirty="0" err="1"/>
                <a:t>Tương</a:t>
              </a:r>
              <a:r>
                <a:rPr lang="en-US" sz="3200" dirty="0"/>
                <a:t> </a:t>
              </a:r>
              <a:r>
                <a:rPr lang="en-US" sz="3200" dirty="0" err="1"/>
                <a:t>tác</a:t>
              </a:r>
              <a:r>
                <a:rPr lang="en-US" sz="3200" dirty="0"/>
                <a:t> </a:t>
              </a:r>
              <a:r>
                <a:rPr lang="en-US" sz="3200" dirty="0" err="1"/>
                <a:t>với</a:t>
              </a:r>
              <a:r>
                <a:rPr lang="en-US" sz="3200" dirty="0"/>
                <a:t> </a:t>
              </a:r>
              <a:r>
                <a:rPr lang="en-US" sz="3200" dirty="0" err="1"/>
                <a:t>nhau</a:t>
              </a:r>
              <a:endParaRPr lang="en-US" sz="3200" dirty="0"/>
            </a:p>
            <a:p>
              <a:r>
                <a:rPr lang="en-US" sz="3200" dirty="0"/>
                <a:t>D. </a:t>
              </a:r>
              <a:r>
                <a:rPr lang="en-US" sz="3200" dirty="0" err="1"/>
                <a:t>Cả</a:t>
              </a:r>
              <a:r>
                <a:rPr lang="en-US" sz="3200" dirty="0"/>
                <a:t> A, B </a:t>
              </a:r>
              <a:r>
                <a:rPr lang="en-US" sz="3200" dirty="0" err="1"/>
                <a:t>và</a:t>
              </a:r>
              <a:r>
                <a:rPr lang="en-US" sz="3200" dirty="0"/>
                <a:t> C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807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36: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Cách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tổ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chức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mạng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xã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hội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phổ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biến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nhất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đề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người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sử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dụng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tham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gia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là</a:t>
              </a:r>
              <a:r>
                <a:rPr lang="en-US" sz="32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</a:t>
              </a:r>
              <a:r>
                <a:rPr lang="en-US" sz="3200" dirty="0" err="1">
                  <a:solidFill>
                    <a:schemeClr val="accent5"/>
                  </a:solidFill>
                </a:rPr>
                <a:t>các</a:t>
              </a:r>
              <a:r>
                <a:rPr lang="en-US" sz="3200" dirty="0">
                  <a:solidFill>
                    <a:schemeClr val="accent5"/>
                  </a:solidFill>
                </a:rPr>
                <a:t> website 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Thư </a:t>
              </a:r>
              <a:r>
                <a:rPr lang="en-US" sz="3200" dirty="0" err="1">
                  <a:solidFill>
                    <a:schemeClr val="accent5"/>
                  </a:solidFill>
                </a:rPr>
                <a:t>điện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tử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Video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</a:t>
              </a:r>
              <a:r>
                <a:rPr lang="en-US" sz="3200" dirty="0" err="1">
                  <a:solidFill>
                    <a:schemeClr val="accent5"/>
                  </a:solidFill>
                </a:rPr>
                <a:t>Hình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ảnh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F151D-87FD-0A4A-0D1E-A20CB498D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>
            <a:extLst>
              <a:ext uri="{FF2B5EF4-FFF2-40B4-BE49-F238E27FC236}">
                <a16:creationId xmlns:a16="http://schemas.microsoft.com/office/drawing/2014/main" id="{45AD5FC0-D98B-23B4-1DD9-499CA3F11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7240"/>
            <a:ext cx="9277702" cy="51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7E22B92C-263E-A93E-CED7-1358768AC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903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>
            <a:extLst>
              <a:ext uri="{FF2B5EF4-FFF2-40B4-BE49-F238E27FC236}">
                <a16:creationId xmlns:a16="http://schemas.microsoft.com/office/drawing/2014/main" id="{FD98E36F-D802-6BD8-A4FB-C6931B071921}"/>
              </a:ext>
            </a:extLst>
          </p:cNvPr>
          <p:cNvGrpSpPr/>
          <p:nvPr/>
        </p:nvGrpSpPr>
        <p:grpSpPr>
          <a:xfrm>
            <a:off x="6568439" y="3924616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>
              <a:extLst>
                <a:ext uri="{FF2B5EF4-FFF2-40B4-BE49-F238E27FC236}">
                  <a16:creationId xmlns:a16="http://schemas.microsoft.com/office/drawing/2014/main" id="{25438ED6-69F8-AC55-434A-C4BF7AB84E7D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164D82C6-C26B-4978-3A5D-7D950D5573D1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>
            <a:extLst>
              <a:ext uri="{FF2B5EF4-FFF2-40B4-BE49-F238E27FC236}">
                <a16:creationId xmlns:a16="http://schemas.microsoft.com/office/drawing/2014/main" id="{3439E5CB-6C66-9B4D-C2C0-BCE13A4AE46C}"/>
              </a:ext>
            </a:extLst>
          </p:cNvPr>
          <p:cNvGrpSpPr/>
          <p:nvPr/>
        </p:nvGrpSpPr>
        <p:grpSpPr>
          <a:xfrm>
            <a:off x="4731047" y="4185505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>
              <a:extLst>
                <a:ext uri="{FF2B5EF4-FFF2-40B4-BE49-F238E27FC236}">
                  <a16:creationId xmlns:a16="http://schemas.microsoft.com/office/drawing/2014/main" id="{4D25F07A-BE7D-0FA8-47AF-F09FDA319D0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75DDD09C-149E-74A9-0787-F8DC1A6ABE37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>
            <a:extLst>
              <a:ext uri="{FF2B5EF4-FFF2-40B4-BE49-F238E27FC236}">
                <a16:creationId xmlns:a16="http://schemas.microsoft.com/office/drawing/2014/main" id="{35686162-ADBD-B468-3296-A4197B08F0C8}"/>
              </a:ext>
            </a:extLst>
          </p:cNvPr>
          <p:cNvGrpSpPr/>
          <p:nvPr/>
        </p:nvGrpSpPr>
        <p:grpSpPr>
          <a:xfrm>
            <a:off x="5436689" y="4454728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>
              <a:extLst>
                <a:ext uri="{FF2B5EF4-FFF2-40B4-BE49-F238E27FC236}">
                  <a16:creationId xmlns:a16="http://schemas.microsoft.com/office/drawing/2014/main" id="{F532F5D0-12E8-65F1-794B-EC4FC73DA8C1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BC09F2CC-C0BB-D24A-1198-4D673A49007E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>
            <a:extLst>
              <a:ext uri="{FF2B5EF4-FFF2-40B4-BE49-F238E27FC236}">
                <a16:creationId xmlns:a16="http://schemas.microsoft.com/office/drawing/2014/main" id="{BA85CBA8-4897-FC92-C48A-B50D6D8EEA47}"/>
              </a:ext>
            </a:extLst>
          </p:cNvPr>
          <p:cNvGrpSpPr/>
          <p:nvPr/>
        </p:nvGrpSpPr>
        <p:grpSpPr>
          <a:xfrm>
            <a:off x="7758789" y="4264849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>
              <a:extLst>
                <a:ext uri="{FF2B5EF4-FFF2-40B4-BE49-F238E27FC236}">
                  <a16:creationId xmlns:a16="http://schemas.microsoft.com/office/drawing/2014/main" id="{ABF0BB07-E9BD-0652-BDDF-76D007C67DB5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33C0E16D-A96B-3BCF-3CFE-9EA97EED58C6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>
            <a:extLst>
              <a:ext uri="{FF2B5EF4-FFF2-40B4-BE49-F238E27FC236}">
                <a16:creationId xmlns:a16="http://schemas.microsoft.com/office/drawing/2014/main" id="{27C06721-AE79-D245-B55A-DDAA8040E6CC}"/>
              </a:ext>
            </a:extLst>
          </p:cNvPr>
          <p:cNvGrpSpPr/>
          <p:nvPr/>
        </p:nvGrpSpPr>
        <p:grpSpPr>
          <a:xfrm>
            <a:off x="766439" y="4573456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>
              <a:extLst>
                <a:ext uri="{FF2B5EF4-FFF2-40B4-BE49-F238E27FC236}">
                  <a16:creationId xmlns:a16="http://schemas.microsoft.com/office/drawing/2014/main" id="{9ED78DC1-165A-F256-F86B-75D69D64939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9B9CAA49-0022-65EC-4DD0-EC710EB063B4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>
            <a:extLst>
              <a:ext uri="{FF2B5EF4-FFF2-40B4-BE49-F238E27FC236}">
                <a16:creationId xmlns:a16="http://schemas.microsoft.com/office/drawing/2014/main" id="{416D1140-B8FE-7DD1-A3E1-EE891287F386}"/>
              </a:ext>
            </a:extLst>
          </p:cNvPr>
          <p:cNvGrpSpPr/>
          <p:nvPr/>
        </p:nvGrpSpPr>
        <p:grpSpPr>
          <a:xfrm>
            <a:off x="3962506" y="4062820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>
              <a:extLst>
                <a:ext uri="{FF2B5EF4-FFF2-40B4-BE49-F238E27FC236}">
                  <a16:creationId xmlns:a16="http://schemas.microsoft.com/office/drawing/2014/main" id="{549B1358-59D7-0C5F-C648-362E32E04D75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243E1681-553E-791B-977C-CAB8BB50D991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>
            <a:extLst>
              <a:ext uri="{FF2B5EF4-FFF2-40B4-BE49-F238E27FC236}">
                <a16:creationId xmlns:a16="http://schemas.microsoft.com/office/drawing/2014/main" id="{9EEE3A4F-84A9-BEAA-2BCA-690704E10971}"/>
              </a:ext>
            </a:extLst>
          </p:cNvPr>
          <p:cNvGrpSpPr/>
          <p:nvPr/>
        </p:nvGrpSpPr>
        <p:grpSpPr>
          <a:xfrm>
            <a:off x="3167844" y="3545671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>
              <a:extLst>
                <a:ext uri="{FF2B5EF4-FFF2-40B4-BE49-F238E27FC236}">
                  <a16:creationId xmlns:a16="http://schemas.microsoft.com/office/drawing/2014/main" id="{B8BFCDC4-D009-8211-86EC-0617E47D6E91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6AFC2F85-3A33-9F82-8BEF-9E54F0F3137C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>
            <a:extLst>
              <a:ext uri="{FF2B5EF4-FFF2-40B4-BE49-F238E27FC236}">
                <a16:creationId xmlns:a16="http://schemas.microsoft.com/office/drawing/2014/main" id="{7022C246-81D6-FCD1-C47D-B8FBEFEFC90C}"/>
              </a:ext>
            </a:extLst>
          </p:cNvPr>
          <p:cNvGrpSpPr/>
          <p:nvPr/>
        </p:nvGrpSpPr>
        <p:grpSpPr>
          <a:xfrm>
            <a:off x="8463984" y="3364632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>
              <a:extLst>
                <a:ext uri="{FF2B5EF4-FFF2-40B4-BE49-F238E27FC236}">
                  <a16:creationId xmlns:a16="http://schemas.microsoft.com/office/drawing/2014/main" id="{850B161D-1586-5E51-B5C5-C33E0BD3D2FD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C8EE54CB-F889-D1FF-C366-799824D9144A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>
            <a:extLst>
              <a:ext uri="{FF2B5EF4-FFF2-40B4-BE49-F238E27FC236}">
                <a16:creationId xmlns:a16="http://schemas.microsoft.com/office/drawing/2014/main" id="{4E3620CC-4F9C-993E-F4DC-045C2682439E}"/>
              </a:ext>
            </a:extLst>
          </p:cNvPr>
          <p:cNvGrpSpPr/>
          <p:nvPr/>
        </p:nvGrpSpPr>
        <p:grpSpPr>
          <a:xfrm>
            <a:off x="4419627" y="3858111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>
              <a:extLst>
                <a:ext uri="{FF2B5EF4-FFF2-40B4-BE49-F238E27FC236}">
                  <a16:creationId xmlns:a16="http://schemas.microsoft.com/office/drawing/2014/main" id="{DD627E0E-CF3C-5D77-43A8-1A18B10CEDF4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8FBA4699-E111-9F4A-4384-45F2D4A6753A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>
            <a:extLst>
              <a:ext uri="{FF2B5EF4-FFF2-40B4-BE49-F238E27FC236}">
                <a16:creationId xmlns:a16="http://schemas.microsoft.com/office/drawing/2014/main" id="{807E64D6-2ABB-A326-04BF-A7016D3C7535}"/>
              </a:ext>
            </a:extLst>
          </p:cNvPr>
          <p:cNvGrpSpPr/>
          <p:nvPr/>
        </p:nvGrpSpPr>
        <p:grpSpPr>
          <a:xfrm>
            <a:off x="1943138" y="4239112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>
              <a:extLst>
                <a:ext uri="{FF2B5EF4-FFF2-40B4-BE49-F238E27FC236}">
                  <a16:creationId xmlns:a16="http://schemas.microsoft.com/office/drawing/2014/main" id="{2886E55C-2FDF-D64D-3D6D-9AA05B5EB04F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73848FB8-DB24-0ABB-04AC-1FC5F5C12796}"/>
                </a:ext>
              </a:extLst>
            </p:cNvPr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>
            <a:extLst>
              <a:ext uri="{FF2B5EF4-FFF2-40B4-BE49-F238E27FC236}">
                <a16:creationId xmlns:a16="http://schemas.microsoft.com/office/drawing/2014/main" id="{A8702A81-71AA-5D09-4F5C-C40357D922BC}"/>
              </a:ext>
            </a:extLst>
          </p:cNvPr>
          <p:cNvGrpSpPr/>
          <p:nvPr/>
        </p:nvGrpSpPr>
        <p:grpSpPr>
          <a:xfrm>
            <a:off x="1275194" y="4139612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>
              <a:extLst>
                <a:ext uri="{FF2B5EF4-FFF2-40B4-BE49-F238E27FC236}">
                  <a16:creationId xmlns:a16="http://schemas.microsoft.com/office/drawing/2014/main" id="{403475E5-63E4-FF72-13B7-BAE34FCCBABF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EA470E0B-7A19-C4EF-F96F-9FAEC1D713B4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>
            <a:extLst>
              <a:ext uri="{FF2B5EF4-FFF2-40B4-BE49-F238E27FC236}">
                <a16:creationId xmlns:a16="http://schemas.microsoft.com/office/drawing/2014/main" id="{479B1B4E-D799-9B02-7F21-AE2CC25A350C}"/>
              </a:ext>
            </a:extLst>
          </p:cNvPr>
          <p:cNvGrpSpPr/>
          <p:nvPr/>
        </p:nvGrpSpPr>
        <p:grpSpPr>
          <a:xfrm>
            <a:off x="291078" y="4454727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>
              <a:extLst>
                <a:ext uri="{FF2B5EF4-FFF2-40B4-BE49-F238E27FC236}">
                  <a16:creationId xmlns:a16="http://schemas.microsoft.com/office/drawing/2014/main" id="{4A863AB1-E958-3BBE-D999-D01BE78D894A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E6EE235A-9215-227B-C4AA-4A6CBA8F3AC5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>
            <a:extLst>
              <a:ext uri="{FF2B5EF4-FFF2-40B4-BE49-F238E27FC236}">
                <a16:creationId xmlns:a16="http://schemas.microsoft.com/office/drawing/2014/main" id="{F297C12A-C920-36BB-F89A-A5B36265A42B}"/>
              </a:ext>
            </a:extLst>
          </p:cNvPr>
          <p:cNvGrpSpPr/>
          <p:nvPr/>
        </p:nvGrpSpPr>
        <p:grpSpPr>
          <a:xfrm>
            <a:off x="117144" y="4271419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>
              <a:extLst>
                <a:ext uri="{FF2B5EF4-FFF2-40B4-BE49-F238E27FC236}">
                  <a16:creationId xmlns:a16="http://schemas.microsoft.com/office/drawing/2014/main" id="{704D97F1-DBDB-0693-F6F7-689F54CCF511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64ED9240-7F50-1F73-4E85-CDA07A07A2BF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6E0A3389-49B5-DF8E-4083-B16EE22AD46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A6132C35-0E97-D401-4C3D-0FC85444F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50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4196C162-F189-2987-1A64-A3E93DC40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0" y="-56080"/>
            <a:ext cx="2861173" cy="349953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70EF733-DCE6-0E07-3A78-E56A1940BCFF}"/>
              </a:ext>
            </a:extLst>
          </p:cNvPr>
          <p:cNvSpPr txBox="1"/>
          <p:nvPr/>
        </p:nvSpPr>
        <p:spPr>
          <a:xfrm>
            <a:off x="584121" y="1301919"/>
            <a:ext cx="2017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Wave 52">
            <a:extLst>
              <a:ext uri="{FF2B5EF4-FFF2-40B4-BE49-F238E27FC236}">
                <a16:creationId xmlns:a16="http://schemas.microsoft.com/office/drawing/2014/main" id="{072D6BBB-24E7-28D8-1B06-38A406E66FE4}"/>
              </a:ext>
            </a:extLst>
          </p:cNvPr>
          <p:cNvSpPr/>
          <p:nvPr/>
        </p:nvSpPr>
        <p:spPr>
          <a:xfrm>
            <a:off x="2905714" y="247796"/>
            <a:ext cx="5950762" cy="3290784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242378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3261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3.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bị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phổ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biến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nhất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được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sử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dụng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để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nhập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dữ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liệu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số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và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văn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bản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vào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trong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máy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tính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là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gì</a:t>
              </a:r>
              <a:r>
                <a:rPr lang="en-US" sz="32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</a:t>
              </a:r>
              <a:r>
                <a:rPr lang="vi-VN" sz="3200" dirty="0">
                  <a:solidFill>
                    <a:schemeClr val="accent5"/>
                  </a:solidFill>
                </a:rPr>
                <a:t>. Máy vẽ đồ thị</a:t>
              </a:r>
              <a:r>
                <a:rPr lang="en-US" sz="3200" dirty="0">
                  <a:solidFill>
                    <a:schemeClr val="accent5"/>
                  </a:solidFill>
                </a:rPr>
                <a:t> 					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</a:t>
              </a:r>
              <a:r>
                <a:rPr lang="vi-VN" sz="3200" dirty="0">
                  <a:solidFill>
                    <a:schemeClr val="accent5"/>
                  </a:solidFill>
                </a:rPr>
                <a:t>. Bàn phím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C</a:t>
              </a:r>
              <a:r>
                <a:rPr lang="vi-VN" sz="3200" dirty="0">
                  <a:solidFill>
                    <a:schemeClr val="accent5"/>
                  </a:solidFill>
                </a:rPr>
                <a:t>. Máy in</a:t>
              </a:r>
              <a:r>
                <a:rPr lang="en-US" sz="3200" dirty="0">
                  <a:solidFill>
                    <a:schemeClr val="accent5"/>
                  </a:solidFill>
                </a:rPr>
                <a:t> 						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D</a:t>
              </a:r>
              <a:r>
                <a:rPr lang="vi-VN" sz="3200" dirty="0">
                  <a:solidFill>
                    <a:schemeClr val="accent5"/>
                  </a:solidFill>
                </a:rPr>
                <a:t>. Máy quét</a:t>
              </a:r>
              <a:endParaRPr lang="en-US" sz="3200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807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4. Thao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tác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nào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sau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đây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tắt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máy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tính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một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cách</a:t>
              </a:r>
              <a:r>
                <a:rPr lang="en-US" sz="3200" b="1" dirty="0">
                  <a:solidFill>
                    <a:schemeClr val="accent5"/>
                  </a:solidFill>
                </a:rPr>
                <a:t> an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toàn</a:t>
              </a:r>
              <a:r>
                <a:rPr lang="en-US" sz="32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</a:t>
              </a:r>
              <a:r>
                <a:rPr lang="en-US" sz="3200" dirty="0" err="1">
                  <a:solidFill>
                    <a:schemeClr val="accent5"/>
                  </a:solidFill>
                </a:rPr>
                <a:t>Sử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dụng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nút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lệnh</a:t>
              </a:r>
              <a:r>
                <a:rPr lang="en-US" sz="3200" dirty="0">
                  <a:solidFill>
                    <a:schemeClr val="accent5"/>
                  </a:solidFill>
                </a:rPr>
                <a:t> Restart </a:t>
              </a:r>
              <a:r>
                <a:rPr lang="en-US" sz="3200" dirty="0" err="1">
                  <a:solidFill>
                    <a:schemeClr val="accent5"/>
                  </a:solidFill>
                </a:rPr>
                <a:t>của</a:t>
              </a:r>
              <a:r>
                <a:rPr lang="en-US" sz="3200" dirty="0">
                  <a:solidFill>
                    <a:schemeClr val="accent5"/>
                  </a:solidFill>
                </a:rPr>
                <a:t> Windows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</a:t>
              </a:r>
              <a:r>
                <a:rPr lang="en-US" sz="3200" dirty="0" err="1">
                  <a:solidFill>
                    <a:schemeClr val="accent5"/>
                  </a:solidFill>
                </a:rPr>
                <a:t>Sử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dụng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nút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lệnh</a:t>
              </a:r>
              <a:r>
                <a:rPr lang="en-US" sz="3200" dirty="0">
                  <a:solidFill>
                    <a:schemeClr val="accent5"/>
                  </a:solidFill>
                </a:rPr>
                <a:t> Shut down </a:t>
              </a:r>
              <a:r>
                <a:rPr lang="en-US" sz="3200" dirty="0" err="1">
                  <a:solidFill>
                    <a:schemeClr val="accent5"/>
                  </a:solidFill>
                </a:rPr>
                <a:t>của</a:t>
              </a:r>
              <a:r>
                <a:rPr lang="en-US" sz="3200" dirty="0">
                  <a:solidFill>
                    <a:schemeClr val="accent5"/>
                  </a:solidFill>
                </a:rPr>
                <a:t> Windows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</a:t>
              </a:r>
              <a:r>
                <a:rPr lang="en-US" sz="3200" dirty="0" err="1">
                  <a:solidFill>
                    <a:schemeClr val="accent5"/>
                  </a:solidFill>
                </a:rPr>
                <a:t>Nhấn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giữ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công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tắc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nguồn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vài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giây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Rút </a:t>
              </a:r>
              <a:r>
                <a:rPr lang="en-US" sz="3200" dirty="0" err="1">
                  <a:solidFill>
                    <a:schemeClr val="accent5"/>
                  </a:solidFill>
                </a:rPr>
                <a:t>dây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nguồn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khỏi</a:t>
              </a:r>
              <a:r>
                <a:rPr lang="en-US" sz="3200" dirty="0">
                  <a:solidFill>
                    <a:schemeClr val="accent5"/>
                  </a:solidFill>
                </a:rPr>
                <a:t> ổ </a:t>
              </a:r>
              <a:r>
                <a:rPr lang="en-US" sz="3200" dirty="0" err="1">
                  <a:solidFill>
                    <a:schemeClr val="accent5"/>
                  </a:solidFill>
                </a:rPr>
                <a:t>cắm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 OUT BASS SIÊU-litv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3261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5. 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Chức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năng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nào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sau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đây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không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phải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của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hệ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điều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hành</a:t>
              </a:r>
              <a:r>
                <a:rPr lang="en-US" sz="32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Quản </a:t>
              </a:r>
              <a:r>
                <a:rPr lang="en-US" sz="3200" dirty="0" err="1">
                  <a:solidFill>
                    <a:schemeClr val="accent5"/>
                  </a:solidFill>
                </a:rPr>
                <a:t>lý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các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tệp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dữ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liệu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trên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đĩa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</a:t>
              </a:r>
              <a:r>
                <a:rPr lang="en-US" sz="3200" dirty="0" err="1">
                  <a:solidFill>
                    <a:schemeClr val="accent5"/>
                  </a:solidFill>
                </a:rPr>
                <a:t>Tạo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và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chỉnh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sửa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nội</a:t>
              </a:r>
              <a:r>
                <a:rPr lang="en-US" sz="3200" dirty="0">
                  <a:solidFill>
                    <a:schemeClr val="accent5"/>
                  </a:solidFill>
                </a:rPr>
                <a:t> dung </a:t>
              </a:r>
              <a:r>
                <a:rPr lang="en-US" sz="3200" dirty="0" err="1">
                  <a:solidFill>
                    <a:schemeClr val="accent5"/>
                  </a:solidFill>
                </a:rPr>
                <a:t>một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tệp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hình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ảnh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</a:t>
              </a:r>
              <a:r>
                <a:rPr lang="en-US" sz="3200" dirty="0" err="1">
                  <a:solidFill>
                    <a:schemeClr val="accent5"/>
                  </a:solidFill>
                </a:rPr>
                <a:t>Điều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khiển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các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thiết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bị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vào</a:t>
              </a:r>
              <a:r>
                <a:rPr lang="en-US" sz="3200" dirty="0">
                  <a:solidFill>
                    <a:schemeClr val="accent5"/>
                  </a:solidFill>
                </a:rPr>
                <a:t> - </a:t>
              </a:r>
              <a:r>
                <a:rPr lang="en-US" sz="3200" dirty="0" err="1">
                  <a:solidFill>
                    <a:schemeClr val="accent5"/>
                  </a:solidFill>
                </a:rPr>
                <a:t>ra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Quản </a:t>
              </a:r>
              <a:r>
                <a:rPr lang="en-US" sz="3200" dirty="0" err="1">
                  <a:solidFill>
                    <a:schemeClr val="accent5"/>
                  </a:solidFill>
                </a:rPr>
                <a:t>lý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giao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diện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giữa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người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sử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dụng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và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máy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tính</a:t>
              </a:r>
              <a:r>
                <a:rPr lang="en-US" sz="3200" dirty="0">
                  <a:solidFill>
                    <a:schemeClr val="accent5"/>
                  </a:solidFill>
                </a:rPr>
                <a:t>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807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6 .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Phần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mềm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nào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sau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đây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không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phải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là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một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hệ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điều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hành</a:t>
              </a:r>
              <a:endParaRPr lang="en-US" sz="3200" b="1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Windows 7 					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Windows 10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Windows Explorer			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Windows Phone.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3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807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7.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Tệp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có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phần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mở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rộng</a:t>
              </a:r>
              <a:r>
                <a:rPr lang="en-US" sz="3200" b="1" dirty="0">
                  <a:solidFill>
                    <a:schemeClr val="accent5"/>
                  </a:solidFill>
                </a:rPr>
                <a:t>. exe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thuộc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loại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tệp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gì</a:t>
              </a:r>
              <a:r>
                <a:rPr lang="en-US" sz="3200" b="1" dirty="0">
                  <a:solidFill>
                    <a:schemeClr val="accent5"/>
                  </a:solidFill>
                </a:rPr>
                <a:t>?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</a:t>
              </a:r>
              <a:r>
                <a:rPr lang="en-US" sz="3200" dirty="0" err="1">
                  <a:solidFill>
                    <a:schemeClr val="accent5"/>
                  </a:solidFill>
                </a:rPr>
                <a:t>Không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có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loại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tệp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này</a:t>
              </a:r>
              <a:r>
                <a:rPr lang="en-US" sz="3200" dirty="0">
                  <a:solidFill>
                    <a:schemeClr val="accent5"/>
                  </a:solidFill>
                </a:rPr>
                <a:t>				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</a:t>
              </a:r>
              <a:r>
                <a:rPr lang="en-US" sz="3200" dirty="0" err="1">
                  <a:solidFill>
                    <a:schemeClr val="accent5"/>
                  </a:solidFill>
                </a:rPr>
                <a:t>Tệp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chương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trình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máy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tính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</a:t>
              </a:r>
              <a:r>
                <a:rPr lang="en-US" sz="3200" dirty="0" err="1">
                  <a:solidFill>
                    <a:schemeClr val="accent5"/>
                  </a:solidFill>
                </a:rPr>
                <a:t>Tệp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dữ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liệu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của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phần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mềm</a:t>
              </a:r>
              <a:r>
                <a:rPr lang="en-US" sz="3200" dirty="0">
                  <a:solidFill>
                    <a:schemeClr val="accent5"/>
                  </a:solidFill>
                </a:rPr>
                <a:t> Word		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</a:t>
              </a:r>
              <a:r>
                <a:rPr lang="en-US" sz="3200" dirty="0" err="1">
                  <a:solidFill>
                    <a:schemeClr val="accent5"/>
                  </a:solidFill>
                </a:rPr>
                <a:t>Tệp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dữ</a:t>
              </a:r>
              <a:r>
                <a:rPr lang="en-US" sz="3200" dirty="0">
                  <a:solidFill>
                    <a:schemeClr val="accent5"/>
                  </a:solidFill>
                </a:rPr>
                <a:t> </a:t>
              </a:r>
              <a:r>
                <a:rPr lang="en-US" sz="3200" dirty="0" err="1">
                  <a:solidFill>
                    <a:schemeClr val="accent5"/>
                  </a:solidFill>
                </a:rPr>
                <a:t>liệu</a:t>
              </a:r>
              <a:r>
                <a:rPr lang="en-US" sz="3200" dirty="0">
                  <a:solidFill>
                    <a:schemeClr val="accent5"/>
                  </a:solidFill>
                </a:rPr>
                <a:t> video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732CD-3D3F-E54B-10F6-A2751CEB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DE76-8E22-BA5F-1954-455481C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70" y="4188609"/>
            <a:ext cx="9144000" cy="101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5E4B5-BCC5-E2FB-9AC5-E2736095A0B9}"/>
              </a:ext>
            </a:extLst>
          </p:cNvPr>
          <p:cNvSpPr/>
          <p:nvPr/>
        </p:nvSpPr>
        <p:spPr>
          <a:xfrm>
            <a:off x="3851920" y="4188610"/>
            <a:ext cx="1361387" cy="9407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</a:t>
            </a:r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FB3C7-15AC-1BB7-8E07-BAF81EAFD41F}"/>
              </a:ext>
            </a:extLst>
          </p:cNvPr>
          <p:cNvGrpSpPr/>
          <p:nvPr/>
        </p:nvGrpSpPr>
        <p:grpSpPr>
          <a:xfrm>
            <a:off x="-126522" y="15766"/>
            <a:ext cx="9397044" cy="4172842"/>
            <a:chOff x="703190" y="495972"/>
            <a:chExt cx="10770112" cy="3845128"/>
          </a:xfrm>
        </p:grpSpPr>
        <p:pic>
          <p:nvPicPr>
            <p:cNvPr id="10" name="Picture 8" descr="Clipart Resolution 2551*1795 - Khung Anh Ngo Nghinh - 900x633 PNG Download  - PNGkit">
              <a:extLst>
                <a:ext uri="{FF2B5EF4-FFF2-40B4-BE49-F238E27FC236}">
                  <a16:creationId xmlns:a16="http://schemas.microsoft.com/office/drawing/2014/main" id="{0175A0F1-09D4-1D71-9A62-072BE823C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01FCA-60F9-6AB2-5464-D7A08FAF6475}"/>
                </a:ext>
              </a:extLst>
            </p:cNvPr>
            <p:cNvSpPr/>
            <p:nvPr/>
          </p:nvSpPr>
          <p:spPr>
            <a:xfrm>
              <a:off x="1672913" y="756266"/>
              <a:ext cx="9249978" cy="2807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</a:rPr>
                <a:t>Câu</a:t>
              </a:r>
              <a:r>
                <a:rPr lang="en-US" sz="3200" b="1" dirty="0">
                  <a:solidFill>
                    <a:schemeClr val="accent5"/>
                  </a:solidFill>
                </a:rPr>
                <a:t> 8. Em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hãy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chỉ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ra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phần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mềm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ứng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dụng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trong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các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chương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trình</a:t>
              </a:r>
              <a:r>
                <a:rPr lang="en-US" sz="3200" b="1" dirty="0">
                  <a:solidFill>
                    <a:schemeClr val="accent5"/>
                  </a:solidFill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</a:rPr>
                <a:t>sau</a:t>
              </a:r>
              <a:r>
                <a:rPr lang="en-US" sz="3200" b="1" dirty="0">
                  <a:solidFill>
                    <a:schemeClr val="accent5"/>
                  </a:solidFill>
                </a:rPr>
                <a:t>: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A. Linux					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B. </a:t>
              </a:r>
              <a:r>
                <a:rPr lang="en-US" sz="3200" dirty="0" err="1">
                  <a:solidFill>
                    <a:schemeClr val="accent5"/>
                  </a:solidFill>
                </a:rPr>
                <a:t>Unikey</a:t>
              </a:r>
              <a:endParaRPr lang="en-US" sz="3200" dirty="0">
                <a:solidFill>
                  <a:schemeClr val="accent5"/>
                </a:solidFill>
              </a:endParaRPr>
            </a:p>
            <a:p>
              <a:r>
                <a:rPr lang="en-US" sz="3200" dirty="0">
                  <a:solidFill>
                    <a:schemeClr val="accent5"/>
                  </a:solidFill>
                </a:rPr>
                <a:t>C. Windows Phone				</a:t>
              </a:r>
            </a:p>
            <a:p>
              <a:r>
                <a:rPr lang="en-US" sz="3200" dirty="0">
                  <a:solidFill>
                    <a:schemeClr val="accent5"/>
                  </a:solidFill>
                </a:rPr>
                <a:t>D. Windows 8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577C70-7474-ED20-D3E3-C3C7442D1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" y="4194040"/>
            <a:ext cx="910907" cy="910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5BD7C1B8-87E4-BDCC-F9A6-3805370B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MAConcept Showreel ONE 2025">
            <a:hlinkClick r:id="" action="ppaction://media"/>
            <a:extLst>
              <a:ext uri="{FF2B5EF4-FFF2-40B4-BE49-F238E27FC236}">
                <a16:creationId xmlns:a16="http://schemas.microsoft.com/office/drawing/2014/main" id="{81D86622-7899-59BE-9E80-70820A2DC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7376" y="4389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7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31529824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2079</Words>
  <Application>Microsoft Office PowerPoint</Application>
  <PresentationFormat>Custom</PresentationFormat>
  <Paragraphs>251</Paragraphs>
  <Slides>39</Slides>
  <Notes>2</Notes>
  <HiddenSlides>0</HiddenSlides>
  <MMClips>37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Microsoft YaHei</vt:lpstr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a b</cp:lastModifiedBy>
  <cp:revision>504</cp:revision>
  <dcterms:created xsi:type="dcterms:W3CDTF">2017-04-06T01:11:23Z</dcterms:created>
  <dcterms:modified xsi:type="dcterms:W3CDTF">2026-01-11T11:28:47Z</dcterms:modified>
</cp:coreProperties>
</file>