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59" r:id="rId2"/>
    <p:sldId id="3265" r:id="rId3"/>
    <p:sldId id="286" r:id="rId4"/>
    <p:sldId id="3266" r:id="rId5"/>
    <p:sldId id="3165" r:id="rId6"/>
    <p:sldId id="3241" r:id="rId7"/>
    <p:sldId id="3267" r:id="rId8"/>
    <p:sldId id="3268" r:id="rId9"/>
    <p:sldId id="3269" r:id="rId10"/>
    <p:sldId id="3270" r:id="rId11"/>
    <p:sldId id="3271" r:id="rId12"/>
    <p:sldId id="3095" r:id="rId13"/>
    <p:sldId id="3348" r:id="rId14"/>
    <p:sldId id="3349" r:id="rId15"/>
    <p:sldId id="3273" r:id="rId16"/>
    <p:sldId id="3170" r:id="rId17"/>
    <p:sldId id="3274" r:id="rId18"/>
    <p:sldId id="3275" r:id="rId19"/>
    <p:sldId id="3276" r:id="rId20"/>
    <p:sldId id="3277" r:id="rId21"/>
    <p:sldId id="3278" r:id="rId22"/>
    <p:sldId id="3279" r:id="rId23"/>
    <p:sldId id="3283" r:id="rId24"/>
    <p:sldId id="3343" r:id="rId25"/>
    <p:sldId id="3344" r:id="rId26"/>
    <p:sldId id="3284" r:id="rId27"/>
    <p:sldId id="3350" r:id="rId28"/>
    <p:sldId id="3351" r:id="rId29"/>
    <p:sldId id="3352" r:id="rId30"/>
    <p:sldId id="3353" r:id="rId31"/>
    <p:sldId id="3354" r:id="rId32"/>
    <p:sldId id="3355" r:id="rId33"/>
    <p:sldId id="3356" r:id="rId34"/>
    <p:sldId id="3357" r:id="rId35"/>
    <p:sldId id="3358" r:id="rId36"/>
    <p:sldId id="3359" r:id="rId37"/>
    <p:sldId id="3360" r:id="rId38"/>
    <p:sldId id="3361" r:id="rId39"/>
    <p:sldId id="3362" r:id="rId40"/>
    <p:sldId id="3363" r:id="rId41"/>
    <p:sldId id="3364" r:id="rId42"/>
    <p:sldId id="3365" r:id="rId43"/>
    <p:sldId id="3366" r:id="rId44"/>
    <p:sldId id="3367" r:id="rId45"/>
    <p:sldId id="3368" r:id="rId46"/>
    <p:sldId id="3369" r:id="rId47"/>
    <p:sldId id="3370" r:id="rId48"/>
    <p:sldId id="3371" r:id="rId49"/>
    <p:sldId id="3372" r:id="rId50"/>
    <p:sldId id="3373" r:id="rId51"/>
    <p:sldId id="3345" r:id="rId52"/>
    <p:sldId id="3346" r:id="rId53"/>
    <p:sldId id="3280" r:id="rId54"/>
    <p:sldId id="3281" r:id="rId55"/>
    <p:sldId id="3282" r:id="rId56"/>
    <p:sldId id="3308" r:id="rId57"/>
    <p:sldId id="3342" r:id="rId58"/>
    <p:sldId id="3336" r:id="rId59"/>
    <p:sldId id="3337" r:id="rId60"/>
    <p:sldId id="3338" r:id="rId61"/>
    <p:sldId id="3339" r:id="rId62"/>
    <p:sldId id="3340" r:id="rId63"/>
    <p:sldId id="3341" r:id="rId64"/>
    <p:sldId id="334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EEBE3-795D-4EA4-B98A-5DC9B905110D}"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37B45-3E44-444E-B8F3-A42A85D06C03}" type="slidenum">
              <a:rPr lang="en-US" smtClean="0"/>
              <a:t>‹#›</a:t>
            </a:fld>
            <a:endParaRPr lang="en-US"/>
          </a:p>
        </p:txBody>
      </p:sp>
    </p:spTree>
    <p:extLst>
      <p:ext uri="{BB962C8B-B14F-4D97-AF65-F5344CB8AC3E}">
        <p14:creationId xmlns:p14="http://schemas.microsoft.com/office/powerpoint/2010/main" val="269260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390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512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291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590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383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8623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7815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683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807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889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D7F2-AB13-6C0F-8793-7F4C893B9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AA5022-DDFB-6D7D-1A7A-6B2172032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E8034B-A9B9-3BCE-D86F-79D52F84A848}"/>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5" name="Footer Placeholder 4">
            <a:extLst>
              <a:ext uri="{FF2B5EF4-FFF2-40B4-BE49-F238E27FC236}">
                <a16:creationId xmlns:a16="http://schemas.microsoft.com/office/drawing/2014/main" id="{76600720-7E73-44D5-1A02-4FD3954DB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36B5E-3E3F-C43C-6E38-29F7F0E62C62}"/>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426568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BC2E-C72B-2381-9D28-95BA88D286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6A06F-420B-5C32-CFC8-8ACC33398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B8D65-D075-91B6-520A-8135D8FB8F62}"/>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5" name="Footer Placeholder 4">
            <a:extLst>
              <a:ext uri="{FF2B5EF4-FFF2-40B4-BE49-F238E27FC236}">
                <a16:creationId xmlns:a16="http://schemas.microsoft.com/office/drawing/2014/main" id="{109A3111-B45F-760E-8839-C9323F37E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1EA53-C142-912F-00BF-05CCF6D1935C}"/>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71104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D45EA-18C7-8AD4-1455-5393B4E0DE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DA97EF-2F24-38F8-F6CD-5BF5FCC230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9C22-64CA-2783-4690-B5559F851523}"/>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5" name="Footer Placeholder 4">
            <a:extLst>
              <a:ext uri="{FF2B5EF4-FFF2-40B4-BE49-F238E27FC236}">
                <a16:creationId xmlns:a16="http://schemas.microsoft.com/office/drawing/2014/main" id="{435AD33F-1CC9-353D-16B0-085ED57B6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858A7-0C6C-8C48-3650-1969929B75CB}"/>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10660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42414506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04011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63B5-96FA-FDCC-4749-A14D3A35A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24571A-D36D-4ECB-6339-29285283D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52B83-A44A-79CC-301D-FCB75ECA4CF1}"/>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5" name="Footer Placeholder 4">
            <a:extLst>
              <a:ext uri="{FF2B5EF4-FFF2-40B4-BE49-F238E27FC236}">
                <a16:creationId xmlns:a16="http://schemas.microsoft.com/office/drawing/2014/main" id="{F139CED2-0962-956A-E1A6-F39E8BCF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85709-21A3-B9CB-D33F-0F79FBF1E711}"/>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78454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DA51-C8B0-7A91-E543-D6EE382A0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EC6F3D-B57A-5E2E-FB85-E5125F82D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EA6123-9A1C-E2D9-CFE5-58F751E8FC21}"/>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5" name="Footer Placeholder 4">
            <a:extLst>
              <a:ext uri="{FF2B5EF4-FFF2-40B4-BE49-F238E27FC236}">
                <a16:creationId xmlns:a16="http://schemas.microsoft.com/office/drawing/2014/main" id="{FCBD1A05-50C8-1574-2EDF-036FDFC24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88675-975A-9C99-76CE-E29F1F296358}"/>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284241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CC70-7C24-3E27-139E-532D5B6EE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933F5B-9BCB-5224-1E36-7B4976E294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A2C4A3-7B56-BEB4-D9A2-F3528B866A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C15A00-3CEE-6D0B-625B-05F7ACE5C7FA}"/>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6" name="Footer Placeholder 5">
            <a:extLst>
              <a:ext uri="{FF2B5EF4-FFF2-40B4-BE49-F238E27FC236}">
                <a16:creationId xmlns:a16="http://schemas.microsoft.com/office/drawing/2014/main" id="{2F6AC031-7215-F97D-B961-D99DB2A38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9C8D8-10FB-6BBF-4880-DB29C63E0D15}"/>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355202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A451-1E35-B8B6-AC53-905805F8BD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E70BD2-510E-BEBA-E788-5B24DFE21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936FCC-4D0B-2C35-F7A3-7786B0203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26F6D-4256-9C00-460A-C45FA7722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CBFB9-5DDF-2B7E-A14B-24E3BD4EEB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3C4C6-91B5-4130-FF64-E1F9CF79CCFE}"/>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8" name="Footer Placeholder 7">
            <a:extLst>
              <a:ext uri="{FF2B5EF4-FFF2-40B4-BE49-F238E27FC236}">
                <a16:creationId xmlns:a16="http://schemas.microsoft.com/office/drawing/2014/main" id="{0BCD70FC-97F2-3374-CB40-B2AF7C637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4C7EE6-B2FB-0D95-4308-0E1831942228}"/>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11239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9556-4580-3747-FABD-0E495B67CF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968D6E-2204-96D5-30F7-A879552E2FD6}"/>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4" name="Footer Placeholder 3">
            <a:extLst>
              <a:ext uri="{FF2B5EF4-FFF2-40B4-BE49-F238E27FC236}">
                <a16:creationId xmlns:a16="http://schemas.microsoft.com/office/drawing/2014/main" id="{90CC4A59-16A2-7B87-6A32-DA127D067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D061E0-FA15-E56D-D9DA-E94CE3EC6336}"/>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329287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691553-5B5A-C5D3-C91F-79B75A413720}"/>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3" name="Footer Placeholder 2">
            <a:extLst>
              <a:ext uri="{FF2B5EF4-FFF2-40B4-BE49-F238E27FC236}">
                <a16:creationId xmlns:a16="http://schemas.microsoft.com/office/drawing/2014/main" id="{3D54DC2A-B416-CEF7-0A75-540CE3B6F3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3AD8AD-9E2C-C236-7130-27DD26F04297}"/>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369249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89EA-12BB-A29A-B145-1781B782A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9424A0-7E90-1E3C-DF0F-A7CDF1CF3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A0D5BB-32BE-29B1-BBC0-4CF87DD99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42297-3EB4-561F-3800-9DBEBDAA16E3}"/>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6" name="Footer Placeholder 5">
            <a:extLst>
              <a:ext uri="{FF2B5EF4-FFF2-40B4-BE49-F238E27FC236}">
                <a16:creationId xmlns:a16="http://schemas.microsoft.com/office/drawing/2014/main" id="{C55D491E-701F-23A7-EF86-EA65DB2EB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85D3B-4ADB-860F-F752-22EA6D2B7999}"/>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42084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7927-A1B6-24F6-3646-90CC04C80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71F30D-8683-2CF1-36EC-293913ADB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C56F7E-3AB0-B7D4-BBC5-E7ADB717B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B84CD-B3B9-DE77-EB70-ECA5E92A44E9}"/>
              </a:ext>
            </a:extLst>
          </p:cNvPr>
          <p:cNvSpPr>
            <a:spLocks noGrp="1"/>
          </p:cNvSpPr>
          <p:nvPr>
            <p:ph type="dt" sz="half" idx="10"/>
          </p:nvPr>
        </p:nvSpPr>
        <p:spPr/>
        <p:txBody>
          <a:bodyPr/>
          <a:lstStyle/>
          <a:p>
            <a:fld id="{6B984BE8-1EEC-4D14-AD68-98F649AE8663}" type="datetimeFigureOut">
              <a:rPr lang="en-US" smtClean="0"/>
              <a:t>12/23/2025</a:t>
            </a:fld>
            <a:endParaRPr lang="en-US"/>
          </a:p>
        </p:txBody>
      </p:sp>
      <p:sp>
        <p:nvSpPr>
          <p:cNvPr id="6" name="Footer Placeholder 5">
            <a:extLst>
              <a:ext uri="{FF2B5EF4-FFF2-40B4-BE49-F238E27FC236}">
                <a16:creationId xmlns:a16="http://schemas.microsoft.com/office/drawing/2014/main" id="{A6041FD9-8832-390A-4C88-2F2E30E3A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A2E4C-DD57-13D4-EED2-6B7CDE794871}"/>
              </a:ext>
            </a:extLst>
          </p:cNvPr>
          <p:cNvSpPr>
            <a:spLocks noGrp="1"/>
          </p:cNvSpPr>
          <p:nvPr>
            <p:ph type="sldNum" sz="quarter" idx="12"/>
          </p:nvPr>
        </p:nvSpPr>
        <p:spPr/>
        <p:txBody>
          <a:bodyPr/>
          <a:lstStyle/>
          <a:p>
            <a:fld id="{129DAEB9-CACC-4281-82FA-A60812D377EE}" type="slidenum">
              <a:rPr lang="en-US" smtClean="0"/>
              <a:t>‹#›</a:t>
            </a:fld>
            <a:endParaRPr lang="en-US"/>
          </a:p>
        </p:txBody>
      </p:sp>
    </p:spTree>
    <p:extLst>
      <p:ext uri="{BB962C8B-B14F-4D97-AF65-F5344CB8AC3E}">
        <p14:creationId xmlns:p14="http://schemas.microsoft.com/office/powerpoint/2010/main" val="270270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319C9-01BE-A254-CB63-30F66D85D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2FAF0-2446-3558-C022-0F592B4BE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25282-4AB8-73CE-A0BB-DFB86559F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84BE8-1EEC-4D14-AD68-98F649AE8663}" type="datetimeFigureOut">
              <a:rPr lang="en-US" smtClean="0"/>
              <a:t>12/23/2025</a:t>
            </a:fld>
            <a:endParaRPr lang="en-US"/>
          </a:p>
        </p:txBody>
      </p:sp>
      <p:sp>
        <p:nvSpPr>
          <p:cNvPr id="5" name="Footer Placeholder 4">
            <a:extLst>
              <a:ext uri="{FF2B5EF4-FFF2-40B4-BE49-F238E27FC236}">
                <a16:creationId xmlns:a16="http://schemas.microsoft.com/office/drawing/2014/main" id="{B17110AE-AD5C-3FD8-54A4-2C9724E15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EB2671-F4B0-C007-8B0B-493B12F34D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DAEB9-CACC-4281-82FA-A60812D377EE}" type="slidenum">
              <a:rPr lang="en-US" smtClean="0"/>
              <a:t>‹#›</a:t>
            </a:fld>
            <a:endParaRPr lang="en-US"/>
          </a:p>
        </p:txBody>
      </p:sp>
    </p:spTree>
    <p:extLst>
      <p:ext uri="{BB962C8B-B14F-4D97-AF65-F5344CB8AC3E}">
        <p14:creationId xmlns:p14="http://schemas.microsoft.com/office/powerpoint/2010/main" val="19525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fif"/></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00050" y="1371600"/>
            <a:ext cx="11391900" cy="450468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0"/>
              </a:spcAft>
            </a:pPr>
            <a:r>
              <a:rPr lang="en-US" sz="3200" b="1" dirty="0" err="1">
                <a:solidFill>
                  <a:srgbClr val="000000"/>
                </a:solidFill>
                <a:effectLst/>
                <a:latin typeface="Times New Roman" panose="02020603050405020304" pitchFamily="18" charset="0"/>
                <a:ea typeface="Calibri" panose="020F0502020204030204" pitchFamily="34" charset="0"/>
              </a:rPr>
              <a:t>Về</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kiến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thức</a:t>
            </a:r>
            <a:r>
              <a:rPr lang="vi-VN" sz="3200" b="1" dirty="0">
                <a:solidFill>
                  <a:srgbClr val="000000"/>
                </a:solidFill>
                <a:effectLst/>
                <a:latin typeface="Times New Roman" panose="02020603050405020304" pitchFamily="18" charset="0"/>
                <a:ea typeface="Calibri" panose="020F0502020204030204" pitchFamily="34" charset="0"/>
              </a:rPr>
              <a:t>: </a:t>
            </a:r>
            <a:endParaRPr lang="en-US" sz="3200" dirty="0">
              <a:solidFill>
                <a:srgbClr val="000000"/>
              </a:solidFill>
              <a:effectLst/>
              <a:latin typeface="Times New Roman" panose="02020603050405020304" pitchFamily="18" charset="0"/>
              <a:ea typeface="Calibri" panose="020F0502020204030204" pitchFamily="34" charset="0"/>
            </a:endParaRPr>
          </a:p>
          <a:p>
            <a:pPr lvl="0" fontAlgn="base">
              <a:spcBef>
                <a:spcPts val="0"/>
              </a:spcBef>
              <a:spcAft>
                <a:spcPts val="0"/>
              </a:spcAft>
              <a:buClr>
                <a:srgbClr val="000000"/>
              </a:buClr>
              <a:buSzPts val="1200"/>
            </a:pPr>
            <a:r>
              <a:rPr lang="en-US" sz="32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Nêu được một số chức năng cơ bản của mạng xã hội. Nhận biết được một số website là mạng xã hội.</a:t>
            </a:r>
          </a:p>
          <a:p>
            <a:pPr lvl="0" fontAlgn="base">
              <a:spcBef>
                <a:spcPts val="0"/>
              </a:spcBef>
              <a:spcAft>
                <a:spcPts val="0"/>
              </a:spcAft>
              <a:buClr>
                <a:srgbClr val="000000"/>
              </a:buClr>
              <a:buSzPts val="1200"/>
            </a:pPr>
            <a:r>
              <a:rPr lang="en-US" sz="32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Sử dụng được một số chức năng cơ bản của một mạng xã hội để giao lưu và chia sẻ thông tin.</a:t>
            </a:r>
          </a:p>
          <a:p>
            <a:pPr lvl="0" fontAlgn="base">
              <a:spcBef>
                <a:spcPts val="0"/>
              </a:spcBef>
              <a:spcAft>
                <a:spcPts val="0"/>
              </a:spcAft>
              <a:buClr>
                <a:srgbClr val="000000"/>
              </a:buClr>
              <a:buSzPts val="1200"/>
            </a:pPr>
            <a:r>
              <a:rPr lang="en-US" sz="32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Nêu được tên một kênh trao đổi thông tin thông dụng trên Internet và loại thông tin trao đổi trên kênh đó.</a:t>
            </a:r>
          </a:p>
          <a:p>
            <a:pPr lvl="0" fontAlgn="base">
              <a:spcBef>
                <a:spcPts val="0"/>
              </a:spcBef>
              <a:spcAft>
                <a:spcPts val="0"/>
              </a:spcAft>
              <a:buClr>
                <a:srgbClr val="000000"/>
              </a:buClr>
              <a:buSzPts val="1200"/>
            </a:pPr>
            <a:r>
              <a:rPr lang="en-US" sz="32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dirty="0">
                <a:solidFill>
                  <a:srgbClr val="000000"/>
                </a:solidFill>
                <a:effectLst/>
                <a:uFill>
                  <a:solidFill>
                    <a:srgbClr val="000000"/>
                  </a:solidFill>
                </a:uFill>
                <a:latin typeface="Times New Roman" panose="02020603050405020304" pitchFamily="18" charset="0"/>
                <a:ea typeface="Calibri" panose="020F0502020204030204" pitchFamily="34" charset="0"/>
              </a:rPr>
              <a:t>Nêu được ví dụ cụ thể về hậu quả của việc sử dụng thông tin vào mục đích sai trái.</a:t>
            </a:r>
          </a:p>
        </p:txBody>
      </p:sp>
      <p:pic>
        <p:nvPicPr>
          <p:cNvPr id="8" name="Picture 7">
            <a:extLst>
              <a:ext uri="{FF2B5EF4-FFF2-40B4-BE49-F238E27FC236}">
                <a16:creationId xmlns:a16="http://schemas.microsoft.com/office/drawing/2014/main" id="{AF61B607-A1B3-6225-AFCA-2BD2DE319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5C41079-C481-6A29-3E4C-F5937797EF67}"/>
              </a:ext>
            </a:extLst>
          </p:cNvPr>
          <p:cNvGraphicFramePr>
            <a:graphicFrameLocks noGrp="1"/>
          </p:cNvGraphicFramePr>
          <p:nvPr/>
        </p:nvGraphicFramePr>
        <p:xfrm>
          <a:off x="228600" y="76200"/>
          <a:ext cx="11658600" cy="6760800"/>
        </p:xfrm>
        <a:graphic>
          <a:graphicData uri="http://schemas.openxmlformats.org/drawingml/2006/table">
            <a:tbl>
              <a:tblPr firstRow="1" bandRow="1">
                <a:tableStyleId>{5C22544A-7EE6-4342-B048-85BDC9FD1C3A}</a:tableStyleId>
              </a:tblPr>
              <a:tblGrid>
                <a:gridCol w="3374858">
                  <a:extLst>
                    <a:ext uri="{9D8B030D-6E8A-4147-A177-3AD203B41FA5}">
                      <a16:colId xmlns:a16="http://schemas.microsoft.com/office/drawing/2014/main" val="2593654748"/>
                    </a:ext>
                  </a:extLst>
                </a:gridCol>
                <a:gridCol w="8283742">
                  <a:extLst>
                    <a:ext uri="{9D8B030D-6E8A-4147-A177-3AD203B41FA5}">
                      <a16:colId xmlns:a16="http://schemas.microsoft.com/office/drawing/2014/main" val="1732244133"/>
                    </a:ext>
                  </a:extLst>
                </a:gridCol>
              </a:tblGrid>
              <a:tr h="370840">
                <a:tc>
                  <a:txBody>
                    <a:bodyPr/>
                    <a:lstStyle/>
                    <a:p>
                      <a:pPr algn="ctr"/>
                      <a:r>
                        <a:rPr lang="en-US" sz="3000">
                          <a:solidFill>
                            <a:schemeClr val="tx1"/>
                          </a:solidFill>
                          <a:latin typeface="Times New Roman" panose="02020603050405020304" pitchFamily="18" charset="0"/>
                          <a:cs typeface="Times New Roman" panose="02020603050405020304" pitchFamily="18" charset="0"/>
                        </a:rPr>
                        <a:t>Mục đích và ví dụ</a:t>
                      </a:r>
                    </a:p>
                  </a:txBody>
                  <a:tcPr marL="36000" marR="36000" marT="36000" marB="36000">
                    <a:lnL w="28575" cap="flat" cmpd="sng" algn="ctr">
                      <a:solidFill>
                        <a:schemeClr val="tx1"/>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en-US" sz="3000">
                          <a:solidFill>
                            <a:schemeClr val="tx1"/>
                          </a:solidFill>
                          <a:latin typeface="Times New Roman" panose="02020603050405020304" pitchFamily="18" charset="0"/>
                          <a:cs typeface="Times New Roman" panose="02020603050405020304" pitchFamily="18" charset="0"/>
                        </a:rPr>
                        <a:t>Mô tả</a:t>
                      </a:r>
                    </a:p>
                  </a:txBody>
                  <a:tcPr marL="36000" marR="36000" marT="36000" marB="3600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850223627"/>
                  </a:ext>
                </a:extLst>
              </a:tr>
              <a:tr h="370840">
                <a:tc>
                  <a:txBody>
                    <a:bodyPr/>
                    <a:lstStyle/>
                    <a:p>
                      <a:pPr algn="just"/>
                      <a:r>
                        <a:rPr lang="en-US" sz="3000">
                          <a:solidFill>
                            <a:schemeClr val="tx1"/>
                          </a:solidFill>
                          <a:latin typeface="Times New Roman" panose="02020603050405020304" pitchFamily="18" charset="0"/>
                          <a:cs typeface="Times New Roman" panose="02020603050405020304" pitchFamily="18" charset="0"/>
                        </a:rPr>
                        <a:t>Giao lưu với bạn bè</a:t>
                      </a:r>
                    </a:p>
                    <a:p>
                      <a:pPr algn="just"/>
                      <a:endParaRPr lang="en-US" sz="300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just"/>
                      <a:r>
                        <a:rPr lang="en-US" sz="3000">
                          <a:solidFill>
                            <a:schemeClr val="tx1"/>
                          </a:solidFill>
                          <a:latin typeface="Times New Roman" panose="02020603050405020304" pitchFamily="18" charset="0"/>
                          <a:cs typeface="Times New Roman" panose="02020603050405020304" pitchFamily="18" charset="0"/>
                        </a:rPr>
                        <a:t>Cho phép người sử dụng tạo hồ sơ cá nhân, kết nối bạn bè. Người sử dụng có thể chia sẻ suy nghĩ và ý kiến cá nhân cũng như hình ảnh, âm nhạc, video, ...</a:t>
                      </a:r>
                    </a:p>
                  </a:txBody>
                  <a:tcPr marL="36000" marR="36000" marT="36000" marB="3600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206167833"/>
                  </a:ext>
                </a:extLst>
              </a:tr>
              <a:tr h="370840">
                <a:tc>
                  <a:txBody>
                    <a:bodyPr/>
                    <a:lstStyle/>
                    <a:p>
                      <a:pPr algn="just"/>
                      <a:r>
                        <a:rPr lang="en-US" sz="3000">
                          <a:solidFill>
                            <a:schemeClr val="tx1"/>
                          </a:solidFill>
                          <a:latin typeface="Times New Roman" panose="02020603050405020304" pitchFamily="18" charset="0"/>
                          <a:cs typeface="Times New Roman" panose="02020603050405020304" pitchFamily="18" charset="0"/>
                        </a:rPr>
                        <a:t>Chia sẻ video</a:t>
                      </a:r>
                    </a:p>
                    <a:p>
                      <a:pPr algn="just"/>
                      <a:endParaRPr lang="en-US" sz="300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just"/>
                      <a:r>
                        <a:rPr lang="en-US" sz="3000">
                          <a:solidFill>
                            <a:schemeClr val="tx1"/>
                          </a:solidFill>
                          <a:latin typeface="Times New Roman" panose="02020603050405020304" pitchFamily="18" charset="0"/>
                          <a:cs typeface="Times New Roman" panose="02020603050405020304" pitchFamily="18" charset="0"/>
                        </a:rPr>
                        <a:t>Người sử dụng có thể xem, chia sẻ, bình luận các video hoặc tải lên video của riêng họ.</a:t>
                      </a:r>
                    </a:p>
                  </a:txBody>
                  <a:tcPr marL="36000" marR="36000" marT="36000" marB="3600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40244873"/>
                  </a:ext>
                </a:extLst>
              </a:tr>
              <a:tr h="370840">
                <a:tc>
                  <a:txBody>
                    <a:bodyPr/>
                    <a:lstStyle/>
                    <a:p>
                      <a:pPr algn="just"/>
                      <a:r>
                        <a:rPr lang="en-US" sz="3000">
                          <a:solidFill>
                            <a:schemeClr val="tx1"/>
                          </a:solidFill>
                          <a:latin typeface="Times New Roman" panose="02020603050405020304" pitchFamily="18" charset="0"/>
                          <a:cs typeface="Times New Roman" panose="02020603050405020304" pitchFamily="18" charset="0"/>
                        </a:rPr>
                        <a:t>Chia sẻ ảnh</a:t>
                      </a:r>
                    </a:p>
                    <a:p>
                      <a:pPr algn="just"/>
                      <a:endParaRPr lang="en-US" sz="300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just"/>
                      <a:r>
                        <a:rPr lang="en-US" sz="3000">
                          <a:solidFill>
                            <a:schemeClr val="tx1"/>
                          </a:solidFill>
                          <a:latin typeface="Times New Roman" panose="02020603050405020304" pitchFamily="18" charset="0"/>
                          <a:cs typeface="Times New Roman" panose="02020603050405020304" pitchFamily="18" charset="0"/>
                        </a:rPr>
                        <a:t>Cho phép người sử dụng tải lên, sắp xếp và chia sẻ các hình ảnh của mình Mọi người có thể khám phá những bức ảnh hay các phòng trưng bày kĩ thuật số.</a:t>
                      </a:r>
                    </a:p>
                  </a:txBody>
                  <a:tcPr marL="36000" marR="36000" marT="36000" marB="3600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392890217"/>
                  </a:ext>
                </a:extLst>
              </a:tr>
              <a:tr h="370840">
                <a:tc>
                  <a:txBody>
                    <a:bodyPr/>
                    <a:lstStyle/>
                    <a:p>
                      <a:pPr algn="just"/>
                      <a:r>
                        <a:rPr lang="en-US" sz="3000">
                          <a:solidFill>
                            <a:schemeClr val="tx1"/>
                          </a:solidFill>
                          <a:latin typeface="Times New Roman" panose="02020603050405020304" pitchFamily="18" charset="0"/>
                          <a:cs typeface="Times New Roman" panose="02020603050405020304" pitchFamily="18" charset="0"/>
                        </a:rPr>
                        <a:t>Diễn đàn học tập, thảo luận</a:t>
                      </a:r>
                    </a:p>
                    <a:p>
                      <a:pPr algn="just"/>
                      <a:endParaRPr lang="en-US" sz="300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000">
                          <a:solidFill>
                            <a:schemeClr val="tx1"/>
                          </a:solidFill>
                          <a:latin typeface="Times New Roman" panose="02020603050405020304" pitchFamily="18" charset="0"/>
                          <a:cs typeface="Times New Roman" panose="02020603050405020304" pitchFamily="18" charset="0"/>
                        </a:rPr>
                        <a:t>Nơi mọi người có thể cùng nhau thảo luận, chia sẻ kiến thức về một chủ đề nào đó. Là hình thức thảo luận không trực tiếp, bài viết hoặc ý kiến của bạn có thể nhận được phản hồi ngay, cũng có khi vài ngày hoặc lâu hơn.</a:t>
                      </a:r>
                    </a:p>
                  </a:txBody>
                  <a:tcPr marL="36000" marR="36000" marT="36000" marB="3600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857510"/>
                  </a:ext>
                </a:extLst>
              </a:tr>
            </a:tbl>
          </a:graphicData>
        </a:graphic>
      </p:graphicFrame>
      <p:pic>
        <p:nvPicPr>
          <p:cNvPr id="3" name="Picture 2">
            <a:extLst>
              <a:ext uri="{FF2B5EF4-FFF2-40B4-BE49-F238E27FC236}">
                <a16:creationId xmlns:a16="http://schemas.microsoft.com/office/drawing/2014/main" id="{3212DEA3-0C8E-AEA6-BC22-03C8A4124C43}"/>
              </a:ext>
            </a:extLst>
          </p:cNvPr>
          <p:cNvPicPr>
            <a:picLocks noChangeAspect="1"/>
          </p:cNvPicPr>
          <p:nvPr/>
        </p:nvPicPr>
        <p:blipFill rotWithShape="1">
          <a:blip r:embed="rId2"/>
          <a:srcRect l="29565" t="43668" r="59348" b="50001"/>
          <a:stretch/>
        </p:blipFill>
        <p:spPr>
          <a:xfrm>
            <a:off x="331236" y="1219200"/>
            <a:ext cx="3021564" cy="774430"/>
          </a:xfrm>
          <a:prstGeom prst="rect">
            <a:avLst/>
          </a:prstGeom>
        </p:spPr>
      </p:pic>
      <p:pic>
        <p:nvPicPr>
          <p:cNvPr id="4" name="Picture 3">
            <a:extLst>
              <a:ext uri="{FF2B5EF4-FFF2-40B4-BE49-F238E27FC236}">
                <a16:creationId xmlns:a16="http://schemas.microsoft.com/office/drawing/2014/main" id="{10702E6D-81A2-D183-D825-42A4FEDC34C2}"/>
              </a:ext>
            </a:extLst>
          </p:cNvPr>
          <p:cNvPicPr>
            <a:picLocks noChangeAspect="1"/>
          </p:cNvPicPr>
          <p:nvPr/>
        </p:nvPicPr>
        <p:blipFill rotWithShape="1">
          <a:blip r:embed="rId3"/>
          <a:srcRect l="29674" t="54108" r="62500" b="40866"/>
          <a:stretch/>
        </p:blipFill>
        <p:spPr>
          <a:xfrm>
            <a:off x="331236" y="2590799"/>
            <a:ext cx="3021564" cy="381001"/>
          </a:xfrm>
          <a:prstGeom prst="rect">
            <a:avLst/>
          </a:prstGeom>
        </p:spPr>
      </p:pic>
      <p:pic>
        <p:nvPicPr>
          <p:cNvPr id="5" name="Picture 4">
            <a:extLst>
              <a:ext uri="{FF2B5EF4-FFF2-40B4-BE49-F238E27FC236}">
                <a16:creationId xmlns:a16="http://schemas.microsoft.com/office/drawing/2014/main" id="{CA67E9BC-9E13-D614-B95D-34198045B41B}"/>
              </a:ext>
            </a:extLst>
          </p:cNvPr>
          <p:cNvPicPr>
            <a:picLocks noChangeAspect="1"/>
          </p:cNvPicPr>
          <p:nvPr/>
        </p:nvPicPr>
        <p:blipFill rotWithShape="1">
          <a:blip r:embed="rId4"/>
          <a:srcRect l="29783" t="63775" r="65652" b="29265"/>
          <a:stretch/>
        </p:blipFill>
        <p:spPr>
          <a:xfrm>
            <a:off x="457200" y="3568969"/>
            <a:ext cx="1116564" cy="957057"/>
          </a:xfrm>
          <a:prstGeom prst="rect">
            <a:avLst/>
          </a:prstGeom>
        </p:spPr>
      </p:pic>
      <p:pic>
        <p:nvPicPr>
          <p:cNvPr id="6" name="Picture 5">
            <a:extLst>
              <a:ext uri="{FF2B5EF4-FFF2-40B4-BE49-F238E27FC236}">
                <a16:creationId xmlns:a16="http://schemas.microsoft.com/office/drawing/2014/main" id="{5DF772CA-D1A0-6188-0060-D59330339848}"/>
              </a:ext>
            </a:extLst>
          </p:cNvPr>
          <p:cNvPicPr>
            <a:picLocks noChangeAspect="1"/>
          </p:cNvPicPr>
          <p:nvPr/>
        </p:nvPicPr>
        <p:blipFill rotWithShape="1">
          <a:blip r:embed="rId5"/>
          <a:srcRect l="29782" t="77114" r="61631" b="16699"/>
          <a:stretch/>
        </p:blipFill>
        <p:spPr>
          <a:xfrm>
            <a:off x="331236" y="5579164"/>
            <a:ext cx="3021564" cy="1126436"/>
          </a:xfrm>
          <a:prstGeom prst="rect">
            <a:avLst/>
          </a:prstGeom>
        </p:spPr>
      </p:pic>
      <p:sp>
        <p:nvSpPr>
          <p:cNvPr id="7" name="Rectangle 6">
            <a:extLst>
              <a:ext uri="{FF2B5EF4-FFF2-40B4-BE49-F238E27FC236}">
                <a16:creationId xmlns:a16="http://schemas.microsoft.com/office/drawing/2014/main" id="{B8F3494E-CF45-52C9-FE13-F4E29BD34733}"/>
              </a:ext>
            </a:extLst>
          </p:cNvPr>
          <p:cNvSpPr/>
          <p:nvPr/>
        </p:nvSpPr>
        <p:spPr>
          <a:xfrm>
            <a:off x="3657600" y="609600"/>
            <a:ext cx="8203164" cy="1395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9BCE7841-B66E-0EB4-F5A9-D1DD8AFA7429}"/>
              </a:ext>
            </a:extLst>
          </p:cNvPr>
          <p:cNvSpPr/>
          <p:nvPr/>
        </p:nvSpPr>
        <p:spPr>
          <a:xfrm>
            <a:off x="3657600" y="2157725"/>
            <a:ext cx="8203164" cy="814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F8A7638F-A78C-5520-1808-668A4A8137C2}"/>
              </a:ext>
            </a:extLst>
          </p:cNvPr>
          <p:cNvSpPr/>
          <p:nvPr/>
        </p:nvSpPr>
        <p:spPr>
          <a:xfrm>
            <a:off x="3645159" y="3148325"/>
            <a:ext cx="8203164" cy="127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61A1157-6EC2-52C7-29AA-9CE4F1F72448}"/>
              </a:ext>
            </a:extLst>
          </p:cNvPr>
          <p:cNvSpPr/>
          <p:nvPr/>
        </p:nvSpPr>
        <p:spPr>
          <a:xfrm>
            <a:off x="3640494" y="4495800"/>
            <a:ext cx="8203164"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53271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fltVal val="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5C41079-C481-6A29-3E4C-F5937797EF67}"/>
              </a:ext>
            </a:extLst>
          </p:cNvPr>
          <p:cNvGraphicFramePr>
            <a:graphicFrameLocks noGrp="1"/>
          </p:cNvGraphicFramePr>
          <p:nvPr/>
        </p:nvGraphicFramePr>
        <p:xfrm>
          <a:off x="478971" y="1324800"/>
          <a:ext cx="11234059" cy="5380800"/>
        </p:xfrm>
        <a:graphic>
          <a:graphicData uri="http://schemas.openxmlformats.org/drawingml/2006/table">
            <a:tbl>
              <a:tblPr firstRow="1" bandRow="1">
                <a:tableStyleId>{5C22544A-7EE6-4342-B048-85BDC9FD1C3A}</a:tableStyleId>
              </a:tblPr>
              <a:tblGrid>
                <a:gridCol w="4680858">
                  <a:extLst>
                    <a:ext uri="{9D8B030D-6E8A-4147-A177-3AD203B41FA5}">
                      <a16:colId xmlns:a16="http://schemas.microsoft.com/office/drawing/2014/main" val="2593654748"/>
                    </a:ext>
                  </a:extLst>
                </a:gridCol>
                <a:gridCol w="6553201">
                  <a:extLst>
                    <a:ext uri="{9D8B030D-6E8A-4147-A177-3AD203B41FA5}">
                      <a16:colId xmlns:a16="http://schemas.microsoft.com/office/drawing/2014/main" val="1732244133"/>
                    </a:ext>
                  </a:extLst>
                </a:gridCol>
              </a:tblGrid>
              <a:tr h="370840">
                <a:tc gridSpan="2">
                  <a:txBody>
                    <a:bodyPr/>
                    <a:lstStyle/>
                    <a:p>
                      <a:pPr algn="just"/>
                      <a:r>
                        <a:rPr lang="en-US" sz="3200" b="0">
                          <a:solidFill>
                            <a:srgbClr val="C00000"/>
                          </a:solidFill>
                          <a:latin typeface="Times New Roman" panose="02020603050405020304" pitchFamily="18" charset="0"/>
                          <a:cs typeface="Times New Roman" panose="02020603050405020304" pitchFamily="18" charset="0"/>
                        </a:rPr>
                        <a:t>-</a:t>
                      </a:r>
                      <a:r>
                        <a:rPr lang="vi-VN" sz="3200" b="0">
                          <a:solidFill>
                            <a:srgbClr val="C00000"/>
                          </a:solidFill>
                          <a:latin typeface="Times New Roman" panose="02020603050405020304" pitchFamily="18" charset="0"/>
                          <a:cs typeface="Times New Roman" panose="02020603050405020304" pitchFamily="18" charset="0"/>
                        </a:rPr>
                        <a:t>Mạng xã hội luôn có tính hai mặt, tốt và xấu. Vì vậy, chúng ta cần cân nhắc và tìm hiểu kĩ trước khi quyết định tham gia.</a:t>
                      </a:r>
                      <a:endParaRPr lang="en-US" sz="3200" b="0">
                        <a:solidFill>
                          <a:srgbClr val="C00000"/>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-Em hãy nêu một số quan điểm nên và không nên khi tham gia mạng xã hội?</a:t>
                      </a:r>
                      <a:endParaRPr lang="vi-VN" sz="3200" b="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hMerge="1">
                  <a:txBody>
                    <a:bodyPr/>
                    <a:lstStyle/>
                    <a:p>
                      <a:pPr algn="ctr"/>
                      <a:endParaRPr lang="en-US" sz="300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850223627"/>
                  </a:ext>
                </a:extLst>
              </a:tr>
              <a:tr h="370840">
                <a:tc>
                  <a:txBody>
                    <a:bodyPr/>
                    <a:lstStyle/>
                    <a:p>
                      <a:pPr algn="ctr"/>
                      <a:r>
                        <a:rPr lang="en-US" sz="3200">
                          <a:solidFill>
                            <a:schemeClr val="tx1"/>
                          </a:solidFill>
                          <a:latin typeface="Times New Roman" panose="02020603050405020304" pitchFamily="18" charset="0"/>
                          <a:cs typeface="Times New Roman" panose="02020603050405020304" pitchFamily="18" charset="0"/>
                        </a:rPr>
                        <a:t>Nên</a:t>
                      </a:r>
                    </a:p>
                  </a:txBody>
                  <a:tcPr marL="108000" marR="108000" marT="108000" marB="108000">
                    <a:lnL w="28575" cap="flat" cmpd="sng" algn="ctr">
                      <a:solidFill>
                        <a:schemeClr val="tx1"/>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Không nên</a:t>
                      </a:r>
                    </a:p>
                  </a:txBody>
                  <a:tcPr marL="108000" marR="108000" marT="108000" marB="10800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206167833"/>
                  </a:ext>
                </a:extLst>
              </a:tr>
              <a:tr h="370840">
                <a:tc>
                  <a:txBody>
                    <a:bodyPr/>
                    <a:lstStyle/>
                    <a:p>
                      <a:pPr algn="just"/>
                      <a:r>
                        <a:rPr lang="en-US" sz="3200">
                          <a:solidFill>
                            <a:srgbClr val="FF0000"/>
                          </a:solidFill>
                          <a:latin typeface="Times New Roman" panose="02020603050405020304" pitchFamily="18" charset="0"/>
                          <a:cs typeface="Times New Roman" panose="02020603050405020304" pitchFamily="18" charset="0"/>
                        </a:rPr>
                        <a:t>NÊN</a:t>
                      </a:r>
                      <a:r>
                        <a:rPr lang="en-US" sz="3200">
                          <a:solidFill>
                            <a:schemeClr val="tx1"/>
                          </a:solidFill>
                          <a:latin typeface="Times New Roman" panose="02020603050405020304" pitchFamily="18" charset="0"/>
                          <a:cs typeface="Times New Roman" panose="02020603050405020304" pitchFamily="18" charset="0"/>
                        </a:rPr>
                        <a:t> tận dụng mạng xã hội để kết nối bạn bè, tiếp nhận thông tin và học hỏi kiến thức, kĩ năng hay bày tỏ quan điểm cá nhân,...</a:t>
                      </a:r>
                    </a:p>
                  </a:txBody>
                  <a:tcPr marL="108000" marR="108000" marT="108000" marB="108000">
                    <a:lnL w="28575" cap="flat" cmpd="sng" algn="ctr">
                      <a:solidFill>
                        <a:schemeClr val="tx1"/>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just"/>
                      <a:r>
                        <a:rPr lang="vi-VN" sz="3200">
                          <a:solidFill>
                            <a:srgbClr val="FF0000"/>
                          </a:solidFill>
                          <a:latin typeface="Times New Roman" panose="02020603050405020304" pitchFamily="18" charset="0"/>
                          <a:cs typeface="Times New Roman" panose="02020603050405020304" pitchFamily="18" charset="0"/>
                        </a:rPr>
                        <a:t>KHÔNG NÊN </a:t>
                      </a:r>
                      <a:r>
                        <a:rPr lang="vi-VN" sz="3200">
                          <a:solidFill>
                            <a:schemeClr val="tx1"/>
                          </a:solidFill>
                          <a:latin typeface="Times New Roman" panose="02020603050405020304" pitchFamily="18" charset="0"/>
                          <a:cs typeface="Times New Roman" panose="02020603050405020304" pitchFamily="18" charset="0"/>
                        </a:rPr>
                        <a:t>sử dụng mạng xã hội và thông tin vào mục đích sai trái như đăng thông tin giả, thông tin đe doạ, bắt nạt,... gây hậu quả cho người khác hoặc cho chính bản thân mình.</a:t>
                      </a:r>
                      <a:endParaRPr lang="en-US" sz="3200">
                        <a:solidFill>
                          <a:schemeClr val="tx1"/>
                        </a:solidFill>
                        <a:latin typeface="Times New Roman" panose="02020603050405020304" pitchFamily="18" charset="0"/>
                        <a:cs typeface="Times New Roman" panose="02020603050405020304" pitchFamily="18" charset="0"/>
                      </a:endParaRPr>
                    </a:p>
                  </a:txBody>
                  <a:tcPr marL="108000" marR="108000" marT="108000" marB="10800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40244873"/>
                  </a:ext>
                </a:extLst>
              </a:tr>
            </a:tbl>
          </a:graphicData>
        </a:graphic>
      </p:graphicFrame>
      <p:pic>
        <p:nvPicPr>
          <p:cNvPr id="3" name="Picture 2">
            <a:extLst>
              <a:ext uri="{FF2B5EF4-FFF2-40B4-BE49-F238E27FC236}">
                <a16:creationId xmlns:a16="http://schemas.microsoft.com/office/drawing/2014/main" id="{3212DEA3-0C8E-AEA6-BC22-03C8A4124C43}"/>
              </a:ext>
            </a:extLst>
          </p:cNvPr>
          <p:cNvPicPr>
            <a:picLocks noChangeAspect="1"/>
          </p:cNvPicPr>
          <p:nvPr/>
        </p:nvPicPr>
        <p:blipFill rotWithShape="1">
          <a:blip r:embed="rId2"/>
          <a:srcRect l="29565" t="43668" r="59348" b="50001"/>
          <a:stretch/>
        </p:blipFill>
        <p:spPr>
          <a:xfrm>
            <a:off x="4424961" y="2839724"/>
            <a:ext cx="2737839" cy="436876"/>
          </a:xfrm>
          <a:prstGeom prst="rect">
            <a:avLst/>
          </a:prstGeom>
        </p:spPr>
      </p:pic>
      <p:pic>
        <p:nvPicPr>
          <p:cNvPr id="4" name="Picture 3">
            <a:extLst>
              <a:ext uri="{FF2B5EF4-FFF2-40B4-BE49-F238E27FC236}">
                <a16:creationId xmlns:a16="http://schemas.microsoft.com/office/drawing/2014/main" id="{10702E6D-81A2-D183-D825-42A4FEDC34C2}"/>
              </a:ext>
            </a:extLst>
          </p:cNvPr>
          <p:cNvPicPr>
            <a:picLocks noChangeAspect="1"/>
          </p:cNvPicPr>
          <p:nvPr/>
        </p:nvPicPr>
        <p:blipFill rotWithShape="1">
          <a:blip r:embed="rId3"/>
          <a:srcRect l="29674" t="54108" r="62500" b="40866"/>
          <a:stretch/>
        </p:blipFill>
        <p:spPr>
          <a:xfrm>
            <a:off x="3048000" y="2839724"/>
            <a:ext cx="1229307" cy="436876"/>
          </a:xfrm>
          <a:prstGeom prst="rect">
            <a:avLst/>
          </a:prstGeom>
        </p:spPr>
      </p:pic>
      <p:pic>
        <p:nvPicPr>
          <p:cNvPr id="5" name="Picture 4">
            <a:extLst>
              <a:ext uri="{FF2B5EF4-FFF2-40B4-BE49-F238E27FC236}">
                <a16:creationId xmlns:a16="http://schemas.microsoft.com/office/drawing/2014/main" id="{CA67E9BC-9E13-D614-B95D-34198045B41B}"/>
              </a:ext>
            </a:extLst>
          </p:cNvPr>
          <p:cNvPicPr>
            <a:picLocks noChangeAspect="1"/>
          </p:cNvPicPr>
          <p:nvPr/>
        </p:nvPicPr>
        <p:blipFill rotWithShape="1">
          <a:blip r:embed="rId4"/>
          <a:srcRect l="29783" t="63775" r="65652" b="29265"/>
          <a:stretch/>
        </p:blipFill>
        <p:spPr>
          <a:xfrm>
            <a:off x="9448800" y="2894089"/>
            <a:ext cx="453519" cy="388731"/>
          </a:xfrm>
          <a:prstGeom prst="rect">
            <a:avLst/>
          </a:prstGeom>
        </p:spPr>
      </p:pic>
      <p:pic>
        <p:nvPicPr>
          <p:cNvPr id="6" name="Picture 5">
            <a:extLst>
              <a:ext uri="{FF2B5EF4-FFF2-40B4-BE49-F238E27FC236}">
                <a16:creationId xmlns:a16="http://schemas.microsoft.com/office/drawing/2014/main" id="{5DF772CA-D1A0-6188-0060-D59330339848}"/>
              </a:ext>
            </a:extLst>
          </p:cNvPr>
          <p:cNvPicPr>
            <a:picLocks noChangeAspect="1"/>
          </p:cNvPicPr>
          <p:nvPr/>
        </p:nvPicPr>
        <p:blipFill rotWithShape="1">
          <a:blip r:embed="rId5"/>
          <a:srcRect l="29782" t="77114" r="61631" b="16699"/>
          <a:stretch/>
        </p:blipFill>
        <p:spPr>
          <a:xfrm>
            <a:off x="7467600" y="2847731"/>
            <a:ext cx="1632938" cy="428869"/>
          </a:xfrm>
          <a:prstGeom prst="rect">
            <a:avLst/>
          </a:prstGeom>
        </p:spPr>
      </p:pic>
      <p:sp>
        <p:nvSpPr>
          <p:cNvPr id="9" name="Rectangle 8">
            <a:extLst>
              <a:ext uri="{FF2B5EF4-FFF2-40B4-BE49-F238E27FC236}">
                <a16:creationId xmlns:a16="http://schemas.microsoft.com/office/drawing/2014/main" id="{F8A7638F-A78C-5520-1808-668A4A8137C2}"/>
              </a:ext>
            </a:extLst>
          </p:cNvPr>
          <p:cNvSpPr/>
          <p:nvPr/>
        </p:nvSpPr>
        <p:spPr>
          <a:xfrm>
            <a:off x="562167" y="4157927"/>
            <a:ext cx="4543232" cy="24714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61A1157-6EC2-52C7-29AA-9CE4F1F72448}"/>
              </a:ext>
            </a:extLst>
          </p:cNvPr>
          <p:cNvSpPr/>
          <p:nvPr/>
        </p:nvSpPr>
        <p:spPr>
          <a:xfrm>
            <a:off x="5223198" y="4157927"/>
            <a:ext cx="6372033" cy="24714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7C20684-ABDC-162E-7B58-D1618744CE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5662350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CA6597F-8E81-5F6D-CF8F-9D2C9436FA94}"/>
              </a:ext>
            </a:extLst>
          </p:cNvPr>
          <p:cNvSpPr txBox="1">
            <a:spLocks noChangeArrowheads="1"/>
          </p:cNvSpPr>
          <p:nvPr/>
        </p:nvSpPr>
        <p:spPr bwMode="auto">
          <a:xfrm>
            <a:off x="457200" y="1752600"/>
            <a:ext cx="11430000" cy="4935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31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Thư điện tử, diễn đàn, mạng xã hội, ... là những kênh trao đổi thông tin thông dụng trên Internet.</a:t>
            </a:r>
          </a:p>
          <a:p>
            <a:pPr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-Tham gia mạng xã hội là tham gia một cộng đồng trực tuyến, nơi mọi người tương tác với nhau theo nhiều cách.</a:t>
            </a:r>
          </a:p>
          <a:p>
            <a:pPr algn="just" defTabSz="342900"/>
            <a:r>
              <a:rPr lang="en-US" altLang="en-US" sz="3000">
                <a:latin typeface="Times New Roman" panose="02020603050405020304" pitchFamily="18" charset="0"/>
                <a:cs typeface="Times New Roman" panose="02020603050405020304" pitchFamily="18" charset="0"/>
                <a:sym typeface="Wingdings" panose="05000000000000000000" pitchFamily="2" charset="2"/>
              </a:rPr>
              <a:t>-Mạng xã hội thường được tổ chức dưới dạng các website. Mỗi mạng xã hội thường có mục đích nhất định như: thảo luận, chia sẻ ảnh, video, ...</a:t>
            </a:r>
          </a:p>
          <a:p>
            <a:pPr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-Mạng xã hội giúp người sử dụng kết nối, giao lưu, chia sẻ và thảo luận các vấn đề mà họ quan tâm.</a:t>
            </a:r>
          </a:p>
          <a:p>
            <a:pPr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-Cần tuân thủ đúng các quy định khi sử dụng mạng xã hội và các kênh trao đổi thông tin trên Internet.</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TextBox 2">
            <a:extLst>
              <a:ext uri="{FF2B5EF4-FFF2-40B4-BE49-F238E27FC236}">
                <a16:creationId xmlns:a16="http://schemas.microsoft.com/office/drawing/2014/main" id="{E5A10C73-0976-7B33-96A1-553DA257D05C}"/>
              </a:ext>
            </a:extLst>
          </p:cNvPr>
          <p:cNvSpPr txBox="1">
            <a:spLocks noChangeArrowheads="1"/>
          </p:cNvSpPr>
          <p:nvPr/>
        </p:nvSpPr>
        <p:spPr bwMode="auto">
          <a:xfrm>
            <a:off x="350676" y="1260157"/>
            <a:ext cx="11430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Mạng xã hội – kênh trao đổi thông tin phổ biến trên internet :</a:t>
            </a:r>
          </a:p>
        </p:txBody>
      </p:sp>
      <p:sp>
        <p:nvSpPr>
          <p:cNvPr id="5" name="Speech Bubble: Rectangle with Corners Rounded 4">
            <a:extLst>
              <a:ext uri="{FF2B5EF4-FFF2-40B4-BE49-F238E27FC236}">
                <a16:creationId xmlns:a16="http://schemas.microsoft.com/office/drawing/2014/main" id="{7E8BBF8E-A4F2-510D-1F80-D46A5EB82EF1}"/>
              </a:ext>
            </a:extLst>
          </p:cNvPr>
          <p:cNvSpPr/>
          <p:nvPr/>
        </p:nvSpPr>
        <p:spPr>
          <a:xfrm>
            <a:off x="6751476" y="1783702"/>
            <a:ext cx="4617900" cy="2532173"/>
          </a:xfrm>
          <a:prstGeom prst="wedgeRoundRectCallout">
            <a:avLst>
              <a:gd name="adj1" fmla="val -36518"/>
              <a:gd name="adj2" fmla="val 68245"/>
              <a:gd name="adj3" fmla="val 16667"/>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600">
                <a:solidFill>
                  <a:srgbClr val="000000"/>
                </a:solidFill>
                <a:latin typeface="Times New Roman" panose="02020603050405020304" pitchFamily="18" charset="0"/>
                <a:cs typeface="Times New Roman" panose="02020603050405020304" pitchFamily="18" charset="0"/>
              </a:rPr>
              <a:t>Em hãy trình bày những hiểu biết về kênh trao đổi thông tin và mạng xã hội?</a:t>
            </a:r>
            <a:endParaRPr lang="vi-VN" sz="360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1852FD-0FAB-F7BD-799E-1D3FCA25C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12949660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4A5052-F88A-512A-7E9B-96469715D32D}"/>
              </a:ext>
            </a:extLst>
          </p:cNvPr>
          <p:cNvPicPr>
            <a:picLocks noChangeAspect="1"/>
          </p:cNvPicPr>
          <p:nvPr/>
        </p:nvPicPr>
        <p:blipFill>
          <a:blip r:embed="rId2"/>
          <a:stretch>
            <a:fillRect/>
          </a:stretch>
        </p:blipFill>
        <p:spPr>
          <a:xfrm>
            <a:off x="0" y="-10750"/>
            <a:ext cx="12330793" cy="6957815"/>
          </a:xfrm>
          <a:prstGeom prst="rect">
            <a:avLst/>
          </a:prstGeom>
        </p:spPr>
      </p:pic>
      <p:sp>
        <p:nvSpPr>
          <p:cNvPr id="10" name="Rounded Rectangle 1">
            <a:extLst>
              <a:ext uri="{FF2B5EF4-FFF2-40B4-BE49-F238E27FC236}">
                <a16:creationId xmlns:a16="http://schemas.microsoft.com/office/drawing/2014/main" id="{3CD68D86-117E-E7B4-9AB1-0B89F7116812}"/>
              </a:ext>
            </a:extLst>
          </p:cNvPr>
          <p:cNvSpPr/>
          <p:nvPr/>
        </p:nvSpPr>
        <p:spPr>
          <a:xfrm>
            <a:off x="1993900" y="693301"/>
            <a:ext cx="9753600"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600" b="1">
                <a:solidFill>
                  <a:schemeClr val="accent2"/>
                </a:solidFill>
                <a:latin typeface="Times New Roman" panose="02020603050405020304" pitchFamily="18" charset="0"/>
                <a:cs typeface="Times New Roman" panose="02020603050405020304" pitchFamily="18" charset="0"/>
              </a:rPr>
              <a:t>Không nên dùng mạng xã hội cho mục đích nào sau đây?</a:t>
            </a:r>
          </a:p>
        </p:txBody>
      </p:sp>
      <p:sp>
        <p:nvSpPr>
          <p:cNvPr id="12" name="Rounded Rectangle 2">
            <a:extLst>
              <a:ext uri="{FF2B5EF4-FFF2-40B4-BE49-F238E27FC236}">
                <a16:creationId xmlns:a16="http://schemas.microsoft.com/office/drawing/2014/main" id="{2E45277B-CF2B-3C50-0593-04128D3E7E52}"/>
              </a:ext>
            </a:extLst>
          </p:cNvPr>
          <p:cNvSpPr/>
          <p:nvPr/>
        </p:nvSpPr>
        <p:spPr>
          <a:xfrm>
            <a:off x="1883229" y="2308706"/>
            <a:ext cx="9753600"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Giao lưu với bạn bè.</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3">
            <a:extLst>
              <a:ext uri="{FF2B5EF4-FFF2-40B4-BE49-F238E27FC236}">
                <a16:creationId xmlns:a16="http://schemas.microsoft.com/office/drawing/2014/main" id="{1E8DDD07-9012-C356-4FBA-DC9760C965DE}"/>
              </a:ext>
            </a:extLst>
          </p:cNvPr>
          <p:cNvSpPr/>
          <p:nvPr/>
        </p:nvSpPr>
        <p:spPr>
          <a:xfrm>
            <a:off x="1883229" y="3497441"/>
            <a:ext cx="9753599"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Học hỏi kiến thức.</a:t>
            </a:r>
          </a:p>
        </p:txBody>
      </p:sp>
      <p:sp>
        <p:nvSpPr>
          <p:cNvPr id="14" name="Rounded Rectangle 4">
            <a:extLst>
              <a:ext uri="{FF2B5EF4-FFF2-40B4-BE49-F238E27FC236}">
                <a16:creationId xmlns:a16="http://schemas.microsoft.com/office/drawing/2014/main" id="{6103BE9E-B773-39FB-4ADA-3B2539262749}"/>
              </a:ext>
            </a:extLst>
          </p:cNvPr>
          <p:cNvSpPr/>
          <p:nvPr/>
        </p:nvSpPr>
        <p:spPr>
          <a:xfrm>
            <a:off x="1883228" y="4496708"/>
            <a:ext cx="9753599"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Bình luận xấu về người khác.</a:t>
            </a:r>
          </a:p>
        </p:txBody>
      </p:sp>
      <p:sp>
        <p:nvSpPr>
          <p:cNvPr id="15" name="Rounded Rectangle 5">
            <a:extLst>
              <a:ext uri="{FF2B5EF4-FFF2-40B4-BE49-F238E27FC236}">
                <a16:creationId xmlns:a16="http://schemas.microsoft.com/office/drawing/2014/main" id="{6C937095-0DE8-7493-51A6-0E581820D2D5}"/>
              </a:ext>
            </a:extLst>
          </p:cNvPr>
          <p:cNvSpPr/>
          <p:nvPr/>
        </p:nvSpPr>
        <p:spPr>
          <a:xfrm>
            <a:off x="1918995" y="5763007"/>
            <a:ext cx="7874000"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Chia sẻ các hình ảnh phù hợp của mình.</a:t>
            </a:r>
          </a:p>
        </p:txBody>
      </p:sp>
      <p:pic>
        <p:nvPicPr>
          <p:cNvPr id="16" name="Picture 10" descr="flowers0c">
            <a:extLst>
              <a:ext uri="{FF2B5EF4-FFF2-40B4-BE49-F238E27FC236}">
                <a16:creationId xmlns:a16="http://schemas.microsoft.com/office/drawing/2014/main" id="{02F85AFD-5A7A-4C4F-7AAF-C4EDE9C9E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897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picture containing clipart&#10;&#10;Description automatically generated">
            <a:extLst>
              <a:ext uri="{FF2B5EF4-FFF2-40B4-BE49-F238E27FC236}">
                <a16:creationId xmlns:a16="http://schemas.microsoft.com/office/drawing/2014/main" id="{05754605-717E-8680-6A01-63974B68D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18" name="Picture 17">
            <a:extLst>
              <a:ext uri="{FF2B5EF4-FFF2-40B4-BE49-F238E27FC236}">
                <a16:creationId xmlns:a16="http://schemas.microsoft.com/office/drawing/2014/main" id="{012885E3-50B7-C6BD-EAC7-3677C659DF4A}"/>
              </a:ext>
            </a:extLst>
          </p:cNvPr>
          <p:cNvPicPr>
            <a:picLocks noChangeAspect="1"/>
          </p:cNvPicPr>
          <p:nvPr/>
        </p:nvPicPr>
        <p:blipFill>
          <a:blip r:embed="rId5"/>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192388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3508-0410-8E65-0FDC-E7EF431B27E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A7E4377-1E26-2616-7295-082DE45D0A3C}"/>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1">
            <a:extLst>
              <a:ext uri="{FF2B5EF4-FFF2-40B4-BE49-F238E27FC236}">
                <a16:creationId xmlns:a16="http://schemas.microsoft.com/office/drawing/2014/main" id="{68E6DD52-CDB8-FA55-BA27-DA5BAC42749D}"/>
              </a:ext>
            </a:extLst>
          </p:cNvPr>
          <p:cNvSpPr/>
          <p:nvPr/>
        </p:nvSpPr>
        <p:spPr>
          <a:xfrm>
            <a:off x="1993900" y="525066"/>
            <a:ext cx="9426769"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just" defTabSz="342900"/>
            <a:r>
              <a:rPr lang="vi-VN" sz="3000">
                <a:solidFill>
                  <a:schemeClr val="accent2"/>
                </a:solidFill>
                <a:latin typeface="Times New Roman" panose="02020603050405020304" pitchFamily="18" charset="0"/>
                <a:cs typeface="Times New Roman" panose="02020603050405020304" pitchFamily="18" charset="0"/>
              </a:rPr>
              <a:t>"Đưa thông tin sai sự thật lên mạng, sử dụng thông tin vào mục đích sai trái là hành vi bị nghiêm cấm và có thể bị phạt theo quy định của pháp luật". Theo em điều đó là:</a:t>
            </a:r>
          </a:p>
        </p:txBody>
      </p:sp>
      <p:sp>
        <p:nvSpPr>
          <p:cNvPr id="3" name="Rounded Rectangle 2">
            <a:extLst>
              <a:ext uri="{FF2B5EF4-FFF2-40B4-BE49-F238E27FC236}">
                <a16:creationId xmlns:a16="http://schemas.microsoft.com/office/drawing/2014/main" id="{C7C86EA0-3C41-F567-DA14-91500B82C5AE}"/>
              </a:ext>
            </a:extLst>
          </p:cNvPr>
          <p:cNvSpPr/>
          <p:nvPr/>
        </p:nvSpPr>
        <p:spPr>
          <a:xfrm>
            <a:off x="1883229" y="2308706"/>
            <a:ext cx="9753600"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Đúng.</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E2138D34-4A52-0229-BF75-659D4ADDC89B}"/>
              </a:ext>
            </a:extLst>
          </p:cNvPr>
          <p:cNvSpPr/>
          <p:nvPr/>
        </p:nvSpPr>
        <p:spPr>
          <a:xfrm>
            <a:off x="1883229" y="3497441"/>
            <a:ext cx="9753599"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Sai.</a:t>
            </a:r>
          </a:p>
        </p:txBody>
      </p:sp>
      <p:sp>
        <p:nvSpPr>
          <p:cNvPr id="5" name="Rounded Rectangle 4">
            <a:extLst>
              <a:ext uri="{FF2B5EF4-FFF2-40B4-BE49-F238E27FC236}">
                <a16:creationId xmlns:a16="http://schemas.microsoft.com/office/drawing/2014/main" id="{647F8731-3DD6-27C8-7729-09009DB8E7DD}"/>
              </a:ext>
            </a:extLst>
          </p:cNvPr>
          <p:cNvSpPr/>
          <p:nvPr/>
        </p:nvSpPr>
        <p:spPr>
          <a:xfrm>
            <a:off x="1883228" y="4496708"/>
            <a:ext cx="9753599"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Chưa có quy định của pháp luật</a:t>
            </a:r>
            <a:endParaRPr lang="vi-VN" sz="36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F7A7957A-F878-921F-205E-1535844E5DF5}"/>
              </a:ext>
            </a:extLst>
          </p:cNvPr>
          <p:cNvSpPr/>
          <p:nvPr/>
        </p:nvSpPr>
        <p:spPr>
          <a:xfrm>
            <a:off x="1918995" y="5763007"/>
            <a:ext cx="7874000"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Vừa đúng vừa sai</a:t>
            </a:r>
            <a:endParaRPr lang="vi-VN" sz="36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B9C36CE0-11AE-F4D9-4327-57C271326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8549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45F1D1E7-0920-A294-69CA-D41B8EFBC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CA188962-9AE7-400B-2E43-1BA8D562C483}"/>
              </a:ext>
            </a:extLst>
          </p:cNvPr>
          <p:cNvPicPr>
            <a:picLocks noChangeAspect="1"/>
          </p:cNvPicPr>
          <p:nvPr/>
        </p:nvPicPr>
        <p:blipFill>
          <a:blip r:embed="rId5"/>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27099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07D070E-5AAE-3F21-BDC1-53BB26D226FB}"/>
              </a:ext>
            </a:extLst>
          </p:cNvPr>
          <p:cNvSpPr>
            <a:spLocks noChangeArrowheads="1"/>
          </p:cNvSpPr>
          <p:nvPr/>
        </p:nvSpPr>
        <p:spPr bwMode="gray">
          <a:xfrm>
            <a:off x="3124200" y="2286000"/>
            <a:ext cx="5410200" cy="1384935"/>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 THỰC HÀNH: SỬ DỤNG MẠNG XÃ HỘI</a:t>
            </a:r>
          </a:p>
        </p:txBody>
      </p:sp>
      <p:pic>
        <p:nvPicPr>
          <p:cNvPr id="3" name="Picture 2">
            <a:extLst>
              <a:ext uri="{FF2B5EF4-FFF2-40B4-BE49-F238E27FC236}">
                <a16:creationId xmlns:a16="http://schemas.microsoft.com/office/drawing/2014/main" id="{D18DE786-1E0B-3550-222D-92CC4BE623A1}"/>
              </a:ext>
            </a:extLst>
          </p:cNvPr>
          <p:cNvPicPr>
            <a:picLocks noChangeAspect="1"/>
          </p:cNvPicPr>
          <p:nvPr/>
        </p:nvPicPr>
        <p:blipFill rotWithShape="1">
          <a:blip r:embed="rId2"/>
          <a:srcRect l="29565" t="43668" r="59348" b="50001"/>
          <a:stretch/>
        </p:blipFill>
        <p:spPr>
          <a:xfrm>
            <a:off x="3962400" y="3830324"/>
            <a:ext cx="4647977" cy="741676"/>
          </a:xfrm>
          <a:prstGeom prst="rect">
            <a:avLst/>
          </a:prstGeom>
        </p:spPr>
      </p:pic>
      <p:pic>
        <p:nvPicPr>
          <p:cNvPr id="4" name="Picture 3">
            <a:extLst>
              <a:ext uri="{FF2B5EF4-FFF2-40B4-BE49-F238E27FC236}">
                <a16:creationId xmlns:a16="http://schemas.microsoft.com/office/drawing/2014/main" id="{D4061DFF-1DFD-2B6D-8E6C-9C838E41056A}"/>
              </a:ext>
            </a:extLst>
          </p:cNvPr>
          <p:cNvPicPr>
            <a:picLocks noChangeAspect="1"/>
          </p:cNvPicPr>
          <p:nvPr/>
        </p:nvPicPr>
        <p:blipFill rotWithShape="1">
          <a:blip r:embed="rId3"/>
          <a:srcRect l="29674" t="54108" r="62500" b="40866"/>
          <a:stretch/>
        </p:blipFill>
        <p:spPr>
          <a:xfrm>
            <a:off x="762000" y="2631339"/>
            <a:ext cx="1828800" cy="649926"/>
          </a:xfrm>
          <a:prstGeom prst="rect">
            <a:avLst/>
          </a:prstGeom>
        </p:spPr>
      </p:pic>
      <p:pic>
        <p:nvPicPr>
          <p:cNvPr id="5" name="Picture 4">
            <a:extLst>
              <a:ext uri="{FF2B5EF4-FFF2-40B4-BE49-F238E27FC236}">
                <a16:creationId xmlns:a16="http://schemas.microsoft.com/office/drawing/2014/main" id="{E1ACDC50-0CDD-D4B1-07B3-3A3F8899991A}"/>
              </a:ext>
            </a:extLst>
          </p:cNvPr>
          <p:cNvPicPr>
            <a:picLocks noChangeAspect="1"/>
          </p:cNvPicPr>
          <p:nvPr/>
        </p:nvPicPr>
        <p:blipFill rotWithShape="1">
          <a:blip r:embed="rId4"/>
          <a:srcRect l="29783" t="63775" r="65652" b="29265"/>
          <a:stretch/>
        </p:blipFill>
        <p:spPr>
          <a:xfrm>
            <a:off x="9220200" y="2568026"/>
            <a:ext cx="1335261" cy="1144511"/>
          </a:xfrm>
          <a:prstGeom prst="rect">
            <a:avLst/>
          </a:prstGeom>
        </p:spPr>
      </p:pic>
      <p:pic>
        <p:nvPicPr>
          <p:cNvPr id="6" name="Picture 5">
            <a:extLst>
              <a:ext uri="{FF2B5EF4-FFF2-40B4-BE49-F238E27FC236}">
                <a16:creationId xmlns:a16="http://schemas.microsoft.com/office/drawing/2014/main" id="{B0675275-463F-1588-15DF-ED9ACB4E6A53}"/>
              </a:ext>
            </a:extLst>
          </p:cNvPr>
          <p:cNvPicPr>
            <a:picLocks noChangeAspect="1"/>
          </p:cNvPicPr>
          <p:nvPr/>
        </p:nvPicPr>
        <p:blipFill rotWithShape="1">
          <a:blip r:embed="rId5"/>
          <a:srcRect l="29782" t="77114" r="61631" b="16699"/>
          <a:stretch/>
        </p:blipFill>
        <p:spPr>
          <a:xfrm>
            <a:off x="4874405" y="4701842"/>
            <a:ext cx="2823965" cy="741676"/>
          </a:xfrm>
          <a:prstGeom prst="rect">
            <a:avLst/>
          </a:prstGeom>
        </p:spPr>
      </p:pic>
      <p:pic>
        <p:nvPicPr>
          <p:cNvPr id="7" name="Picture 6">
            <a:extLst>
              <a:ext uri="{FF2B5EF4-FFF2-40B4-BE49-F238E27FC236}">
                <a16:creationId xmlns:a16="http://schemas.microsoft.com/office/drawing/2014/main" id="{BA20D575-C31B-8F1C-66E5-54014CA5F7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1347792038"/>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594049" y="1361644"/>
            <a:ext cx="9388152" cy="565146"/>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b="1">
                <a:solidFill>
                  <a:srgbClr val="FF0000"/>
                </a:solidFill>
                <a:latin typeface="Times New Roman" panose="02020603050405020304" pitchFamily="18" charset="0"/>
                <a:cs typeface="Times New Roman" panose="02020603050405020304" pitchFamily="18" charset="0"/>
              </a:rPr>
              <a:t>2. THỰC HÀNH: SỬ DỤNG MẠNG XÃ HỘI</a:t>
            </a: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579300" y="1966759"/>
            <a:ext cx="10972799" cy="30273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Nhiệm vụ </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a) Tạo tài khoản trên một trang mạng xã hội phù hợp với lứa tuổi của em. </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 Sử dụng một số chức năng như: xem, chia sẻ thông tin dạng văn bản, hình ảnh,... trên mạng xã hội đó.</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 Kết nối với ít nhất một bạn cùng lớp. </a:t>
            </a:r>
          </a:p>
        </p:txBody>
      </p:sp>
      <p:pic>
        <p:nvPicPr>
          <p:cNvPr id="4" name="Picture 3">
            <a:extLst>
              <a:ext uri="{FF2B5EF4-FFF2-40B4-BE49-F238E27FC236}">
                <a16:creationId xmlns:a16="http://schemas.microsoft.com/office/drawing/2014/main" id="{12C2AA27-6F92-014B-05E1-7A6738C9F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3327876638"/>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01365B-8B10-BC50-30B7-CF5801D2C74F}"/>
              </a:ext>
            </a:extLst>
          </p:cNvPr>
          <p:cNvPicPr>
            <a:picLocks noChangeAspect="1"/>
          </p:cNvPicPr>
          <p:nvPr/>
        </p:nvPicPr>
        <p:blipFill>
          <a:blip r:embed="rId2"/>
          <a:stretch>
            <a:fillRect/>
          </a:stretch>
        </p:blipFill>
        <p:spPr>
          <a:xfrm>
            <a:off x="8166022" y="1972314"/>
            <a:ext cx="3721178" cy="4657086"/>
          </a:xfrm>
          <a:prstGeom prst="rect">
            <a:avLst/>
          </a:prstGeom>
        </p:spPr>
      </p:pic>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594049" y="1339854"/>
            <a:ext cx="9388152" cy="565146"/>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b="1">
                <a:solidFill>
                  <a:srgbClr val="FF0000"/>
                </a:solidFill>
                <a:latin typeface="Times New Roman" panose="02020603050405020304" pitchFamily="18" charset="0"/>
                <a:cs typeface="Times New Roman" panose="02020603050405020304" pitchFamily="18" charset="0"/>
              </a:rPr>
              <a:t>2. THỰC HÀNH: SỬ DỤNG MẠNG XÃ HỘI</a:t>
            </a: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594049" y="1919416"/>
            <a:ext cx="7571973" cy="45046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algn="just" defTabSz="342900"/>
            <a:r>
              <a:rPr lang="en-US" altLang="en-US" sz="32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1">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 Tạo tài khoản Facebook</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 Truy cập trang www.facebook.com.</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2. Lựa chọn ngôn ngữ Tiếng Việt </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3. Nháy chuột vào ô Tạo tài khoản mới.</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4. Nhập đầy đủ thông tin vào các ô theo hướng dẫn.</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5. Nháy chuột vào nút Đăng ký (Hình 4.1).</a:t>
            </a:r>
          </a:p>
        </p:txBody>
      </p:sp>
      <p:pic>
        <p:nvPicPr>
          <p:cNvPr id="5" name="Picture 4">
            <a:extLst>
              <a:ext uri="{FF2B5EF4-FFF2-40B4-BE49-F238E27FC236}">
                <a16:creationId xmlns:a16="http://schemas.microsoft.com/office/drawing/2014/main" id="{E3C75763-1672-CEAE-76EA-603037A03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19110188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381000" y="196854"/>
            <a:ext cx="9388152" cy="565146"/>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b="1">
                <a:solidFill>
                  <a:srgbClr val="FF0000"/>
                </a:solidFill>
                <a:latin typeface="Times New Roman" panose="02020603050405020304" pitchFamily="18" charset="0"/>
                <a:cs typeface="Times New Roman" panose="02020603050405020304" pitchFamily="18" charset="0"/>
              </a:rPr>
              <a:t>2. THỰC HÀNH: SỬ DỤNG MẠNG XÃ HỘI</a:t>
            </a: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381000" y="911229"/>
            <a:ext cx="4800600" cy="5489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algn="just" defTabSz="342900"/>
            <a:r>
              <a:rPr lang="vi-VN" altLang="en-US" sz="3200" b="1">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b) Sử dụng một số chức năng của tài khoản</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 Truy cập trang www.facebook.com.</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2. Đăng nhập vào tài khoản. Trang Facebook của em mở ra như Hình 4.2.</a:t>
            </a:r>
            <a:endParaRPr lang="en-US" altLang="en-US" sz="3200">
              <a:latin typeface="Times New Roman" panose="02020603050405020304" pitchFamily="18" charset="0"/>
              <a:cs typeface="Times New Roman" panose="02020603050405020304" pitchFamily="18" charset="0"/>
              <a:sym typeface="Wingdings" panose="05000000000000000000" pitchFamily="2" charset="2"/>
            </a:endParaRP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3. Cập nhật ảnh đại diện và các thông tin cá nhân nếu muốn.</a:t>
            </a:r>
            <a:endParaRPr lang="en-US" altLang="en-US" sz="320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6" name="Picture 5">
            <a:extLst>
              <a:ext uri="{FF2B5EF4-FFF2-40B4-BE49-F238E27FC236}">
                <a16:creationId xmlns:a16="http://schemas.microsoft.com/office/drawing/2014/main" id="{77739224-6EE8-99BE-0CDE-E80589CDDE31}"/>
              </a:ext>
            </a:extLst>
          </p:cNvPr>
          <p:cNvPicPr>
            <a:picLocks noChangeAspect="1"/>
          </p:cNvPicPr>
          <p:nvPr/>
        </p:nvPicPr>
        <p:blipFill rotWithShape="1">
          <a:blip r:embed="rId2"/>
          <a:srcRect r="20236"/>
          <a:stretch/>
        </p:blipFill>
        <p:spPr>
          <a:xfrm>
            <a:off x="5334000" y="859366"/>
            <a:ext cx="6653521" cy="5707592"/>
          </a:xfrm>
          <a:prstGeom prst="rect">
            <a:avLst/>
          </a:prstGeom>
        </p:spPr>
      </p:pic>
    </p:spTree>
    <p:extLst>
      <p:ext uri="{BB962C8B-B14F-4D97-AF65-F5344CB8AC3E}">
        <p14:creationId xmlns:p14="http://schemas.microsoft.com/office/powerpoint/2010/main" val="22327338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92CB0F-D489-6FE5-1A8C-52204E7076A8}"/>
              </a:ext>
            </a:extLst>
          </p:cNvPr>
          <p:cNvPicPr>
            <a:picLocks noChangeAspect="1"/>
          </p:cNvPicPr>
          <p:nvPr/>
        </p:nvPicPr>
        <p:blipFill rotWithShape="1">
          <a:blip r:embed="rId3"/>
          <a:srcRect l="27500" t="44441" r="38125" b="24432"/>
          <a:stretch/>
        </p:blipFill>
        <p:spPr>
          <a:xfrm>
            <a:off x="4876800" y="685800"/>
            <a:ext cx="7239000" cy="6064253"/>
          </a:xfrm>
          <a:prstGeom prst="rect">
            <a:avLst/>
          </a:prstGeom>
        </p:spPr>
      </p:pic>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381000" y="76200"/>
            <a:ext cx="9388152" cy="565146"/>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b="1">
                <a:solidFill>
                  <a:srgbClr val="FF0000"/>
                </a:solidFill>
                <a:latin typeface="Times New Roman" panose="02020603050405020304" pitchFamily="18" charset="0"/>
                <a:cs typeface="Times New Roman" panose="02020603050405020304" pitchFamily="18" charset="0"/>
              </a:rPr>
              <a:t>2. THỰC HÀNH: SỬ DỤNG MẠNG XÃ HỘI</a:t>
            </a: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381000" y="723587"/>
            <a:ext cx="4648200" cy="5982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4. Chia sẻ một nội dung trên trang Facebook của mình.</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Em có thể nhập nội dung văn bản vào hộp trạng thái hoặc có thể thêm ảnh, video từ máy tính của mình bằng cách nháy chuột vào Ảnh/Video. Nháy chuột vào nút Đăng/Post để hoàn thành việc chia sẻ nội dung.</a:t>
            </a:r>
          </a:p>
        </p:txBody>
      </p:sp>
    </p:spTree>
    <p:extLst>
      <p:ext uri="{BB962C8B-B14F-4D97-AF65-F5344CB8AC3E}">
        <p14:creationId xmlns:p14="http://schemas.microsoft.com/office/powerpoint/2010/main" val="1574183291"/>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00050" y="1371600"/>
            <a:ext cx="11391900" cy="499712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0"/>
              </a:spcAft>
            </a:pPr>
            <a:r>
              <a:rPr lang="en-US" sz="3200" b="1">
                <a:solidFill>
                  <a:srgbClr val="000000"/>
                </a:solidFill>
                <a:effectLst/>
                <a:latin typeface="Times New Roman" panose="02020603050405020304" pitchFamily="18" charset="0"/>
                <a:ea typeface="Calibri" panose="020F0502020204030204" pitchFamily="34" charset="0"/>
              </a:rPr>
              <a:t>Về năng lực</a:t>
            </a:r>
            <a:r>
              <a:rPr lang="vi-VN" sz="3200" b="1">
                <a:solidFill>
                  <a:srgbClr val="000000"/>
                </a:solidFill>
                <a:effectLst/>
                <a:latin typeface="Times New Roman" panose="02020603050405020304" pitchFamily="18" charset="0"/>
                <a:ea typeface="Calibri" panose="020F0502020204030204" pitchFamily="34" charset="0"/>
              </a:rPr>
              <a:t>: </a:t>
            </a:r>
            <a:endParaRPr lang="en-US" sz="3200">
              <a:solidFill>
                <a:srgbClr val="000000"/>
              </a:solidFill>
              <a:effectLst/>
              <a:latin typeface="Times New Roman" panose="02020603050405020304" pitchFamily="18" charset="0"/>
              <a:ea typeface="Calibri" panose="020F0502020204030204" pitchFamily="34" charset="0"/>
            </a:endParaRPr>
          </a:p>
          <a:p>
            <a:pPr lvl="0" fontAlgn="base">
              <a:spcBef>
                <a:spcPts val="0"/>
              </a:spcBef>
              <a:spcAft>
                <a:spcPts val="0"/>
              </a:spcAft>
              <a:buClr>
                <a:srgbClr val="000000"/>
              </a:buClr>
              <a:buSzPts val="1200"/>
            </a:pPr>
            <a:r>
              <a:rPr lang="vi-VN"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2.1. Năng lực chung</a:t>
            </a:r>
          </a:p>
          <a:p>
            <a:pPr lvl="0" fontAlgn="base">
              <a:spcBef>
                <a:spcPts val="0"/>
              </a:spcBef>
              <a:spcAft>
                <a:spcPts val="0"/>
              </a:spcAft>
              <a:buClr>
                <a:srgbClr val="000000"/>
              </a:buClr>
              <a:buSzPts val="1200"/>
            </a:pPr>
            <a:r>
              <a:rPr lang="en-US"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Năng lực tự chủ, tự học: tự học, tự tìm hiểu một số chức năng của phần mềm ứng dụng. Tự chủ trong việc sử dụng mạng xã hội.</a:t>
            </a:r>
          </a:p>
          <a:p>
            <a:pPr lvl="0" fontAlgn="base">
              <a:spcBef>
                <a:spcPts val="0"/>
              </a:spcBef>
              <a:spcAft>
                <a:spcPts val="0"/>
              </a:spcAft>
              <a:buClr>
                <a:srgbClr val="000000"/>
              </a:buClr>
              <a:buSzPts val="1200"/>
            </a:pPr>
            <a:r>
              <a:rPr lang="en-US"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Năng lực giao tiếp và hợp tác: hình thành năng lực giao tiếp xã hội ngay cả trên không gian mạng một cách an toàn và có trách nhiệm.</a:t>
            </a:r>
          </a:p>
          <a:p>
            <a:pPr lvl="0" fontAlgn="base">
              <a:spcBef>
                <a:spcPts val="0"/>
              </a:spcBef>
              <a:spcAft>
                <a:spcPts val="0"/>
              </a:spcAft>
              <a:buClr>
                <a:srgbClr val="000000"/>
              </a:buClr>
              <a:buSzPts val="1200"/>
            </a:pPr>
            <a:r>
              <a:rPr lang="vi-VN"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2.2. Năng lực Tin học</a:t>
            </a:r>
          </a:p>
          <a:p>
            <a:pPr lvl="0" fontAlgn="base">
              <a:spcBef>
                <a:spcPts val="0"/>
              </a:spcBef>
              <a:spcAft>
                <a:spcPts val="0"/>
              </a:spcAft>
              <a:buClr>
                <a:srgbClr val="000000"/>
              </a:buClr>
              <a:buSzPts val="1200"/>
            </a:pPr>
            <a:r>
              <a:rPr lang="en-US"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Ứng xử phù hợp trong môi trường số</a:t>
            </a:r>
          </a:p>
          <a:p>
            <a:pPr lvl="0" fontAlgn="base">
              <a:spcBef>
                <a:spcPts val="0"/>
              </a:spcBef>
              <a:spcAft>
                <a:spcPts val="0"/>
              </a:spcAft>
              <a:buClr>
                <a:srgbClr val="000000"/>
              </a:buClr>
              <a:buSzPts val="1200"/>
            </a:pPr>
            <a:r>
              <a:rPr lang="en-US"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Giao tiếp, hợp tác trong môi trường kĩ thuật số</a:t>
            </a:r>
          </a:p>
          <a:p>
            <a:pPr lvl="0" fontAlgn="base">
              <a:spcBef>
                <a:spcPts val="0"/>
              </a:spcBef>
              <a:spcAft>
                <a:spcPts val="0"/>
              </a:spcAft>
              <a:buClr>
                <a:srgbClr val="000000"/>
              </a:buClr>
              <a:buSzPts val="1200"/>
            </a:pPr>
            <a:r>
              <a:rPr lang="en-US"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a:t>
            </a:r>
            <a:r>
              <a:rPr lang="vi-VN" sz="3200" u="none" strike="noStrike">
                <a:solidFill>
                  <a:srgbClr val="000000"/>
                </a:solidFill>
                <a:effectLst/>
                <a:uFill>
                  <a:solidFill>
                    <a:srgbClr val="000000"/>
                  </a:solidFill>
                </a:uFill>
                <a:latin typeface="Times New Roman" panose="02020603050405020304" pitchFamily="18" charset="0"/>
                <a:ea typeface="Calibri" panose="020F0502020204030204" pitchFamily="34" charset="0"/>
              </a:rPr>
              <a:t>Ứng dụng mạng xã hội trong học và tự học</a:t>
            </a:r>
          </a:p>
        </p:txBody>
      </p:sp>
      <p:pic>
        <p:nvPicPr>
          <p:cNvPr id="3" name="Picture 2">
            <a:extLst>
              <a:ext uri="{FF2B5EF4-FFF2-40B4-BE49-F238E27FC236}">
                <a16:creationId xmlns:a16="http://schemas.microsoft.com/office/drawing/2014/main" id="{208CEDD4-FF82-42A8-15E4-A8176C0D0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274730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381000" y="76200"/>
            <a:ext cx="9388152" cy="565146"/>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b="1">
                <a:solidFill>
                  <a:srgbClr val="FF0000"/>
                </a:solidFill>
                <a:latin typeface="Times New Roman" panose="02020603050405020304" pitchFamily="18" charset="0"/>
                <a:cs typeface="Times New Roman" panose="02020603050405020304" pitchFamily="18" charset="0"/>
              </a:rPr>
              <a:t>2. THỰC HÀNH: SỬ DỤNG MẠNG XÃ HỘI</a:t>
            </a: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398206" y="644215"/>
            <a:ext cx="6952234" cy="15500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algn="just" defTabSz="342900"/>
            <a:r>
              <a:rPr lang="vi-VN" altLang="en-US" sz="3200" b="1">
                <a:latin typeface="Times New Roman" panose="02020603050405020304" pitchFamily="18" charset="0"/>
                <a:cs typeface="Times New Roman" panose="02020603050405020304" pitchFamily="18" charset="0"/>
                <a:sym typeface="Wingdings" panose="05000000000000000000" pitchFamily="2" charset="2"/>
              </a:rPr>
              <a:t>c) Kết nối với một bạn cùng lớp</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 Tìm trang Facebook của bạn.</a:t>
            </a:r>
          </a:p>
        </p:txBody>
      </p:sp>
      <p:pic>
        <p:nvPicPr>
          <p:cNvPr id="4" name="Picture 3">
            <a:extLst>
              <a:ext uri="{FF2B5EF4-FFF2-40B4-BE49-F238E27FC236}">
                <a16:creationId xmlns:a16="http://schemas.microsoft.com/office/drawing/2014/main" id="{11EF25E2-8FA1-8A61-1A31-8D851DE69E51}"/>
              </a:ext>
            </a:extLst>
          </p:cNvPr>
          <p:cNvPicPr>
            <a:picLocks noChangeAspect="1"/>
          </p:cNvPicPr>
          <p:nvPr/>
        </p:nvPicPr>
        <p:blipFill>
          <a:blip r:embed="rId3"/>
          <a:stretch>
            <a:fillRect/>
          </a:stretch>
        </p:blipFill>
        <p:spPr>
          <a:xfrm>
            <a:off x="533400" y="2286000"/>
            <a:ext cx="11048999" cy="4343400"/>
          </a:xfrm>
          <a:prstGeom prst="rect">
            <a:avLst/>
          </a:prstGeom>
        </p:spPr>
      </p:pic>
    </p:spTree>
    <p:extLst>
      <p:ext uri="{BB962C8B-B14F-4D97-AF65-F5344CB8AC3E}">
        <p14:creationId xmlns:p14="http://schemas.microsoft.com/office/powerpoint/2010/main" val="22083807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E441F4-0EA1-0DD0-7F14-066EB3D787A9}"/>
              </a:ext>
            </a:extLst>
          </p:cNvPr>
          <p:cNvPicPr>
            <a:picLocks noChangeAspect="1"/>
          </p:cNvPicPr>
          <p:nvPr/>
        </p:nvPicPr>
        <p:blipFill>
          <a:blip r:embed="rId3"/>
          <a:stretch>
            <a:fillRect/>
          </a:stretch>
        </p:blipFill>
        <p:spPr>
          <a:xfrm>
            <a:off x="533400" y="2698567"/>
            <a:ext cx="10439400" cy="4010025"/>
          </a:xfrm>
          <a:prstGeom prst="rect">
            <a:avLst/>
          </a:prstGeom>
        </p:spPr>
      </p:pic>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381000" y="76200"/>
            <a:ext cx="9388152" cy="565146"/>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b="1">
                <a:solidFill>
                  <a:srgbClr val="FF0000"/>
                </a:solidFill>
                <a:latin typeface="Times New Roman" panose="02020603050405020304" pitchFamily="18" charset="0"/>
                <a:cs typeface="Times New Roman" panose="02020603050405020304" pitchFamily="18" charset="0"/>
              </a:rPr>
              <a:t>2. THỰC HÀNH: SỬ DỤNG MẠNG XÃ HỘI</a:t>
            </a: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685800" y="641346"/>
            <a:ext cx="10955594" cy="20424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 </a:t>
            </a:r>
            <a:r>
              <a:rPr lang="vi-VN" altLang="en-US" sz="3200" b="1">
                <a:latin typeface="Times New Roman" panose="02020603050405020304" pitchFamily="18" charset="0"/>
                <a:cs typeface="Times New Roman" panose="02020603050405020304" pitchFamily="18" charset="0"/>
                <a:sym typeface="Wingdings" panose="05000000000000000000" pitchFamily="2" charset="2"/>
              </a:rPr>
              <a:t>Kết nối với một bạn cùng lớp</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2. Khi tìm thấy trang Facebook của bạn, em nháy chuột vào ảnh đại diện để mở.</a:t>
            </a:r>
          </a:p>
        </p:txBody>
      </p:sp>
      <p:pic>
        <p:nvPicPr>
          <p:cNvPr id="6" name="Picture 5">
            <a:extLst>
              <a:ext uri="{FF2B5EF4-FFF2-40B4-BE49-F238E27FC236}">
                <a16:creationId xmlns:a16="http://schemas.microsoft.com/office/drawing/2014/main" id="{45958EC6-14B3-454C-1484-3AE9934A20BA}"/>
              </a:ext>
            </a:extLst>
          </p:cNvPr>
          <p:cNvPicPr>
            <a:picLocks noChangeAspect="1"/>
          </p:cNvPicPr>
          <p:nvPr/>
        </p:nvPicPr>
        <p:blipFill>
          <a:blip r:embed="rId4"/>
          <a:stretch>
            <a:fillRect/>
          </a:stretch>
        </p:blipFill>
        <p:spPr>
          <a:xfrm>
            <a:off x="10120901" y="4764318"/>
            <a:ext cx="1703798" cy="1737705"/>
          </a:xfrm>
          <a:prstGeom prst="rect">
            <a:avLst/>
          </a:prstGeom>
        </p:spPr>
      </p:pic>
    </p:spTree>
    <p:extLst>
      <p:ext uri="{BB962C8B-B14F-4D97-AF65-F5344CB8AC3E}">
        <p14:creationId xmlns:p14="http://schemas.microsoft.com/office/powerpoint/2010/main" val="3599680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89C9D-A9F3-26C8-E4A3-652875F8892D}"/>
              </a:ext>
            </a:extLst>
          </p:cNvPr>
          <p:cNvPicPr>
            <a:picLocks noChangeAspect="1"/>
          </p:cNvPicPr>
          <p:nvPr/>
        </p:nvPicPr>
        <p:blipFill>
          <a:blip r:embed="rId3"/>
          <a:stretch>
            <a:fillRect/>
          </a:stretch>
        </p:blipFill>
        <p:spPr>
          <a:xfrm>
            <a:off x="5638800" y="2693357"/>
            <a:ext cx="6277897" cy="4012243"/>
          </a:xfrm>
          <a:prstGeom prst="rect">
            <a:avLst/>
          </a:prstGeom>
        </p:spPr>
      </p:pic>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381000" y="0"/>
            <a:ext cx="9388152" cy="565146"/>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b="1">
                <a:solidFill>
                  <a:srgbClr val="FF0000"/>
                </a:solidFill>
                <a:latin typeface="Times New Roman" panose="02020603050405020304" pitchFamily="18" charset="0"/>
                <a:cs typeface="Times New Roman" panose="02020603050405020304" pitchFamily="18" charset="0"/>
              </a:rPr>
              <a:t>2. THỰC HÀNH: SỬ DỤNG MẠNG XÃ HỘI</a:t>
            </a: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575187" y="609600"/>
            <a:ext cx="8492613" cy="20424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 Kết nối với một bạn cùng lớp</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3. Nháy chuột vào nút Thêm bạn bè để gửi yêu cầu kết bạn đến người đó.</a:t>
            </a:r>
          </a:p>
        </p:txBody>
      </p:sp>
      <p:pic>
        <p:nvPicPr>
          <p:cNvPr id="6" name="Picture 5">
            <a:extLst>
              <a:ext uri="{FF2B5EF4-FFF2-40B4-BE49-F238E27FC236}">
                <a16:creationId xmlns:a16="http://schemas.microsoft.com/office/drawing/2014/main" id="{45958EC6-14B3-454C-1484-3AE9934A20BA}"/>
              </a:ext>
            </a:extLst>
          </p:cNvPr>
          <p:cNvPicPr>
            <a:picLocks noChangeAspect="1"/>
          </p:cNvPicPr>
          <p:nvPr/>
        </p:nvPicPr>
        <p:blipFill>
          <a:blip r:embed="rId4"/>
          <a:stretch>
            <a:fillRect/>
          </a:stretch>
        </p:blipFill>
        <p:spPr>
          <a:xfrm>
            <a:off x="9525000" y="228600"/>
            <a:ext cx="2354598" cy="2401456"/>
          </a:xfrm>
          <a:prstGeom prst="rect">
            <a:avLst/>
          </a:prstGeom>
        </p:spPr>
      </p:pic>
      <p:sp>
        <p:nvSpPr>
          <p:cNvPr id="7" name="TextBox 6">
            <a:extLst>
              <a:ext uri="{FF2B5EF4-FFF2-40B4-BE49-F238E27FC236}">
                <a16:creationId xmlns:a16="http://schemas.microsoft.com/office/drawing/2014/main" id="{E8388E28-66C8-29C4-644C-CFCFF5BD4469}"/>
              </a:ext>
            </a:extLst>
          </p:cNvPr>
          <p:cNvSpPr txBox="1">
            <a:spLocks noChangeArrowheads="1"/>
          </p:cNvSpPr>
          <p:nvPr/>
        </p:nvSpPr>
        <p:spPr bwMode="auto">
          <a:xfrm>
            <a:off x="575187" y="2693357"/>
            <a:ext cx="4911213" cy="40122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15141960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0C36E9-1199-4221-759F-749A7F8C074A}"/>
              </a:ext>
            </a:extLst>
          </p:cNvPr>
          <p:cNvPicPr>
            <a:picLocks noChangeAspect="1"/>
          </p:cNvPicPr>
          <p:nvPr/>
        </p:nvPicPr>
        <p:blipFill rotWithShape="1">
          <a:blip r:embed="rId2"/>
          <a:srcRect l="28750" t="36661" r="30625" b="27767"/>
          <a:stretch/>
        </p:blipFill>
        <p:spPr>
          <a:xfrm>
            <a:off x="235974" y="152400"/>
            <a:ext cx="11803626" cy="6705600"/>
          </a:xfrm>
          <a:prstGeom prst="rect">
            <a:avLst/>
          </a:prstGeom>
        </p:spPr>
      </p:pic>
    </p:spTree>
    <p:extLst>
      <p:ext uri="{BB962C8B-B14F-4D97-AF65-F5344CB8AC3E}">
        <p14:creationId xmlns:p14="http://schemas.microsoft.com/office/powerpoint/2010/main" val="609712267"/>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BEAAA7-212A-C9C3-2FAA-BF30EA30A4DA}"/>
              </a:ext>
            </a:extLst>
          </p:cNvPr>
          <p:cNvSpPr/>
          <p:nvPr/>
        </p:nvSpPr>
        <p:spPr>
          <a:xfrm>
            <a:off x="1600200" y="2497976"/>
            <a:ext cx="8542724" cy="1862048"/>
          </a:xfrm>
          <a:prstGeom prst="rect">
            <a:avLst/>
          </a:prstGeom>
          <a:noFill/>
        </p:spPr>
        <p:txBody>
          <a:bodyPr wrap="none" lIns="91440" tIns="45720" rIns="91440" bIns="45720">
            <a:spAutoFit/>
          </a:bodyPr>
          <a:lstStyle/>
          <a:p>
            <a:pPr algn="ctr"/>
            <a:r>
              <a:rPr lang="en-US" sz="11500" b="1" cap="none" spc="0" dirty="0">
                <a:ln w="22225">
                  <a:solidFill>
                    <a:schemeClr val="accent2"/>
                  </a:solidFill>
                  <a:prstDash val="solid"/>
                </a:ln>
                <a:solidFill>
                  <a:schemeClr val="accent2">
                    <a:lumMod val="40000"/>
                    <a:lumOff val="60000"/>
                  </a:schemeClr>
                </a:solidFill>
                <a:effectLst/>
              </a:rPr>
              <a:t>LUYỆN TẬP</a:t>
            </a:r>
          </a:p>
        </p:txBody>
      </p:sp>
      <p:pic>
        <p:nvPicPr>
          <p:cNvPr id="3" name="Picture 2">
            <a:extLst>
              <a:ext uri="{FF2B5EF4-FFF2-40B4-BE49-F238E27FC236}">
                <a16:creationId xmlns:a16="http://schemas.microsoft.com/office/drawing/2014/main" id="{8E10F06D-B1F2-AE0C-9183-E73E78765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3981160623"/>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C8A5CBA-9D53-D899-FAE5-7D11D5D1EAB2}"/>
              </a:ext>
            </a:extLst>
          </p:cNvPr>
          <p:cNvGraphicFramePr>
            <a:graphicFrameLocks noGrp="1"/>
          </p:cNvGraphicFramePr>
          <p:nvPr/>
        </p:nvGraphicFramePr>
        <p:xfrm>
          <a:off x="571499" y="1676400"/>
          <a:ext cx="11049002" cy="3870960"/>
        </p:xfrm>
        <a:graphic>
          <a:graphicData uri="http://schemas.openxmlformats.org/drawingml/2006/table">
            <a:tbl>
              <a:tblPr firstRow="1" bandRow="1">
                <a:tableStyleId>{F5AB1C69-6EDB-4FF4-983F-18BD219EF322}</a:tableStyleId>
              </a:tblPr>
              <a:tblGrid>
                <a:gridCol w="8915400">
                  <a:extLst>
                    <a:ext uri="{9D8B030D-6E8A-4147-A177-3AD203B41FA5}">
                      <a16:colId xmlns:a16="http://schemas.microsoft.com/office/drawing/2014/main" val="4291681223"/>
                    </a:ext>
                  </a:extLst>
                </a:gridCol>
                <a:gridCol w="1143000">
                  <a:extLst>
                    <a:ext uri="{9D8B030D-6E8A-4147-A177-3AD203B41FA5}">
                      <a16:colId xmlns:a16="http://schemas.microsoft.com/office/drawing/2014/main" val="1951640512"/>
                    </a:ext>
                  </a:extLst>
                </a:gridCol>
                <a:gridCol w="990602">
                  <a:extLst>
                    <a:ext uri="{9D8B030D-6E8A-4147-A177-3AD203B41FA5}">
                      <a16:colId xmlns:a16="http://schemas.microsoft.com/office/drawing/2014/main" val="805902277"/>
                    </a:ext>
                  </a:extLst>
                </a:gridCol>
              </a:tblGrid>
              <a:tr h="370840">
                <a:tc>
                  <a:txBody>
                    <a:bodyPr/>
                    <a:lstStyle/>
                    <a:p>
                      <a:pPr algn="ctr"/>
                      <a:r>
                        <a:rPr lang="vi-VN" sz="3200" b="0">
                          <a:solidFill>
                            <a:schemeClr val="tx1"/>
                          </a:solidFill>
                          <a:latin typeface="Times New Roman" panose="02020603050405020304" pitchFamily="18" charset="0"/>
                          <a:cs typeface="Times New Roman" panose="02020603050405020304" pitchFamily="18" charset="0"/>
                        </a:rPr>
                        <a:t>Các câu nói về mạng xã hội sau đây đúng hay sai?</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Đúng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718595"/>
                  </a:ext>
                </a:extLst>
              </a:tr>
              <a:tr h="370840">
                <a:tc>
                  <a:txBody>
                    <a:bodyPr/>
                    <a:lstStyle/>
                    <a:p>
                      <a:pPr algn="just"/>
                      <a:r>
                        <a:rPr lang="en-US" sz="3200">
                          <a:solidFill>
                            <a:schemeClr val="tx1"/>
                          </a:solidFill>
                          <a:latin typeface="Times New Roman" panose="02020603050405020304" pitchFamily="18" charset="0"/>
                          <a:cs typeface="Times New Roman" panose="02020603050405020304" pitchFamily="18" charset="0"/>
                        </a:rPr>
                        <a:t>a.</a:t>
                      </a:r>
                      <a:r>
                        <a:rPr lang="vi-VN" sz="3200">
                          <a:solidFill>
                            <a:schemeClr val="tx1"/>
                          </a:solidFill>
                          <a:latin typeface="Times New Roman" panose="02020603050405020304" pitchFamily="18" charset="0"/>
                          <a:cs typeface="Times New Roman" panose="02020603050405020304" pitchFamily="18" charset="0"/>
                        </a:rPr>
                        <a:t>Mạng xã hội giúp mọi người tương tác với nhau mà không cần gặp mặt.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0669597"/>
                  </a:ext>
                </a:extLst>
              </a:tr>
              <a:tr h="370840">
                <a:tc>
                  <a:txBody>
                    <a:bodyPr/>
                    <a:lstStyle/>
                    <a:p>
                      <a:pPr algn="just"/>
                      <a:r>
                        <a:rPr lang="en-US" sz="3200">
                          <a:solidFill>
                            <a:schemeClr val="tx1"/>
                          </a:solidFill>
                          <a:latin typeface="Times New Roman" panose="02020603050405020304" pitchFamily="18" charset="0"/>
                          <a:cs typeface="Times New Roman" panose="02020603050405020304" pitchFamily="18" charset="0"/>
                        </a:rPr>
                        <a:t>b.Tất cả các website đều là mạng xã hội.</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877653"/>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Người xấu có thể đưa tin giả lên mạng xã hội. Vì vậy, chỉ nên trò chuyện với người mình quen biết.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59188"/>
                  </a:ext>
                </a:extLst>
              </a:tr>
              <a:tr h="370840">
                <a:tc>
                  <a:txBody>
                    <a:bodyPr/>
                    <a:lstStyle/>
                    <a:p>
                      <a:pPr algn="just"/>
                      <a:r>
                        <a:rPr lang="en-US" sz="3200">
                          <a:solidFill>
                            <a:schemeClr val="tx1"/>
                          </a:solidFill>
                          <a:latin typeface="Times New Roman" panose="02020603050405020304" pitchFamily="18" charset="0"/>
                          <a:cs typeface="Times New Roman" panose="02020603050405020304" pitchFamily="18" charset="0"/>
                        </a:rPr>
                        <a:t>d.</a:t>
                      </a:r>
                      <a:r>
                        <a:rPr lang="vi-VN" sz="3200">
                          <a:solidFill>
                            <a:schemeClr val="tx1"/>
                          </a:solidFill>
                          <a:latin typeface="Times New Roman" panose="02020603050405020304" pitchFamily="18" charset="0"/>
                          <a:cs typeface="Times New Roman" panose="02020603050405020304" pitchFamily="18" charset="0"/>
                        </a:rPr>
                        <a:t>Bất cứ tuổi nào cũng có thể tham gia mạng xã hội.</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604342"/>
                  </a:ext>
                </a:extLst>
              </a:tr>
            </a:tbl>
          </a:graphicData>
        </a:graphic>
      </p:graphicFrame>
      <p:sp>
        <p:nvSpPr>
          <p:cNvPr id="3" name="Rectangle 2">
            <a:extLst>
              <a:ext uri="{FF2B5EF4-FFF2-40B4-BE49-F238E27FC236}">
                <a16:creationId xmlns:a16="http://schemas.microsoft.com/office/drawing/2014/main" id="{A7ED2323-8FD8-AF28-6B41-EB3FE2E1C306}"/>
              </a:ext>
            </a:extLst>
          </p:cNvPr>
          <p:cNvSpPr/>
          <p:nvPr/>
        </p:nvSpPr>
        <p:spPr>
          <a:xfrm>
            <a:off x="9601200" y="2438400"/>
            <a:ext cx="8382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3B644F-FB7D-8331-7AE5-71FD83A73BC8}"/>
              </a:ext>
            </a:extLst>
          </p:cNvPr>
          <p:cNvSpPr/>
          <p:nvPr/>
        </p:nvSpPr>
        <p:spPr>
          <a:xfrm>
            <a:off x="10765195" y="3429000"/>
            <a:ext cx="664805"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641F5E4-4E42-1DC4-E351-CF254A9C2870}"/>
              </a:ext>
            </a:extLst>
          </p:cNvPr>
          <p:cNvSpPr/>
          <p:nvPr/>
        </p:nvSpPr>
        <p:spPr>
          <a:xfrm>
            <a:off x="9565433" y="4038600"/>
            <a:ext cx="8382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20BBA3-F018-1034-6869-0ECA983582B4}"/>
              </a:ext>
            </a:extLst>
          </p:cNvPr>
          <p:cNvSpPr/>
          <p:nvPr/>
        </p:nvSpPr>
        <p:spPr>
          <a:xfrm>
            <a:off x="10747312" y="4996543"/>
            <a:ext cx="682688" cy="550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C5414F1-F094-E778-C5F9-B0AE6618E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40172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1C56DB-7C13-9129-2A26-54C4EB3FD05F}"/>
              </a:ext>
            </a:extLst>
          </p:cNvPr>
          <p:cNvGraphicFramePr>
            <a:graphicFrameLocks noGrp="1"/>
          </p:cNvGraphicFramePr>
          <p:nvPr/>
        </p:nvGraphicFramePr>
        <p:xfrm>
          <a:off x="381000" y="83520"/>
          <a:ext cx="11582400" cy="6622080"/>
        </p:xfrm>
        <a:graphic>
          <a:graphicData uri="http://schemas.openxmlformats.org/drawingml/2006/table">
            <a:tbl>
              <a:tblPr firstRow="1" firstCol="1" bandRow="1">
                <a:tableStyleId>{F5AB1C69-6EDB-4FF4-983F-18BD219EF322}</a:tableStyleId>
              </a:tblPr>
              <a:tblGrid>
                <a:gridCol w="10591800">
                  <a:extLst>
                    <a:ext uri="{9D8B030D-6E8A-4147-A177-3AD203B41FA5}">
                      <a16:colId xmlns:a16="http://schemas.microsoft.com/office/drawing/2014/main" val="1792810069"/>
                    </a:ext>
                  </a:extLst>
                </a:gridCol>
                <a:gridCol w="990600">
                  <a:extLst>
                    <a:ext uri="{9D8B030D-6E8A-4147-A177-3AD203B41FA5}">
                      <a16:colId xmlns:a16="http://schemas.microsoft.com/office/drawing/2014/main" val="4229753287"/>
                    </a:ext>
                  </a:extLst>
                </a:gridCol>
              </a:tblGrid>
              <a:tr h="0">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Em hãy cho biết các phát biểu sau đúng hay sai?</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Đ/S </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22430"/>
                  </a:ext>
                </a:extLst>
              </a:tr>
              <a:tr h="0">
                <a:tc>
                  <a:txBody>
                    <a:bodyPr/>
                    <a:lstStyle/>
                    <a:p>
                      <a:pP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a) Dùng chim bồ câu đưa thư, gửi thư qua bưu điện, sử dụng điện báo, điện thoại,... là các cách trao đổi  thông tin.</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 Đ</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450430"/>
                  </a:ext>
                </a:extLst>
              </a:tr>
              <a:tr h="0">
                <a:tc>
                  <a:txBody>
                    <a:bodyPr/>
                    <a:lstStyle/>
                    <a:p>
                      <a:pP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b) Thư điện tử, diễn đàn, mạng xã hội hoạt động trên nền tảng Internet là các kênh trao đổi thông tin phổ biến hiện nay. </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 Đ</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650632"/>
                  </a:ext>
                </a:extLst>
              </a:tr>
              <a:tr h="0">
                <a:tc>
                  <a:txBody>
                    <a:bodyPr/>
                    <a:lstStyle/>
                    <a:p>
                      <a:pP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c) Mạng xã hội là một cộng đồng trực tuyến để mọi người có thể tương tác với nhau. </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 Đ</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11738"/>
                  </a:ext>
                </a:extLst>
              </a:tr>
              <a:tr h="281369">
                <a:tc>
                  <a:txBody>
                    <a:bodyPr/>
                    <a:lstStyle/>
                    <a:p>
                      <a:pP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d)Cách tổ chức mạng xã hội phổ biến nhất là dưới dạng các website. </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 Đ</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098167"/>
                  </a:ext>
                </a:extLst>
              </a:tr>
              <a:tr h="281369">
                <a:tc>
                  <a:txBody>
                    <a:bodyPr/>
                    <a:lstStyle/>
                    <a:p>
                      <a:pP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e) Mạng xã hội luôn có tính hai mặt, tốt và xấu.</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 Đ</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460406"/>
                  </a:ext>
                </a:extLst>
              </a:tr>
              <a:tr h="281369">
                <a:tc>
                  <a:txBody>
                    <a:bodyPr/>
                    <a:lstStyle/>
                    <a:p>
                      <a:pP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f) Mạng xã hội được tạo ra để trao đổi thông tin, tương tác,... do đó nó luôn tốt.</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 S</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0986263"/>
                  </a:ext>
                </a:extLst>
              </a:tr>
              <a:tr h="281369">
                <a:tc>
                  <a:txBody>
                    <a:bodyPr/>
                    <a:lstStyle/>
                    <a:p>
                      <a:pP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g) Cần cân nhắc và tìm hiểu kĩ trước khi quyết định tham gia vào MXH</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 Đ</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8490060"/>
                  </a:ext>
                </a:extLst>
              </a:tr>
              <a:tr h="281369">
                <a:tc>
                  <a:txBody>
                    <a:bodyPr/>
                    <a:lstStyle/>
                    <a:p>
                      <a:pP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h) Mạng xã hội không có quy định về độ tuổi tham gia. Ví dụ Facebook cho phép tất cả mọi người ở mọi độ tuổi đăng kí.</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800" b="0" kern="100">
                          <a:solidFill>
                            <a:schemeClr val="tx1"/>
                          </a:solidFill>
                          <a:effectLst/>
                          <a:latin typeface="Times New Roman" panose="02020603050405020304" pitchFamily="18" charset="0"/>
                          <a:cs typeface="Times New Roman" panose="02020603050405020304" pitchFamily="18" charset="0"/>
                        </a:rPr>
                        <a:t> S</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581593"/>
                  </a:ext>
                </a:extLst>
              </a:tr>
            </a:tbl>
          </a:graphicData>
        </a:graphic>
      </p:graphicFrame>
      <p:sp>
        <p:nvSpPr>
          <p:cNvPr id="3" name="Rectangle 2">
            <a:extLst>
              <a:ext uri="{FF2B5EF4-FFF2-40B4-BE49-F238E27FC236}">
                <a16:creationId xmlns:a16="http://schemas.microsoft.com/office/drawing/2014/main" id="{45292DA6-AC03-EA65-F69D-627AAE63D120}"/>
              </a:ext>
            </a:extLst>
          </p:cNvPr>
          <p:cNvSpPr/>
          <p:nvPr/>
        </p:nvSpPr>
        <p:spPr>
          <a:xfrm>
            <a:off x="11007012" y="685800"/>
            <a:ext cx="8382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2B30E3-3908-B2BD-C7AC-FAF22E3B0B4D}"/>
              </a:ext>
            </a:extLst>
          </p:cNvPr>
          <p:cNvSpPr/>
          <p:nvPr/>
        </p:nvSpPr>
        <p:spPr>
          <a:xfrm>
            <a:off x="11049000" y="1630980"/>
            <a:ext cx="8382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9216A-7034-8075-8389-EE076ECA6DBD}"/>
              </a:ext>
            </a:extLst>
          </p:cNvPr>
          <p:cNvSpPr/>
          <p:nvPr/>
        </p:nvSpPr>
        <p:spPr>
          <a:xfrm>
            <a:off x="11049000" y="2590800"/>
            <a:ext cx="8382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D96625-E2F7-EE8B-F4F1-341E695ABE24}"/>
              </a:ext>
            </a:extLst>
          </p:cNvPr>
          <p:cNvSpPr/>
          <p:nvPr/>
        </p:nvSpPr>
        <p:spPr>
          <a:xfrm>
            <a:off x="11025673" y="3454431"/>
            <a:ext cx="838200" cy="2793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4B01DC-A1AF-D65B-3C96-B8943CAC9CD1}"/>
              </a:ext>
            </a:extLst>
          </p:cNvPr>
          <p:cNvSpPr/>
          <p:nvPr/>
        </p:nvSpPr>
        <p:spPr>
          <a:xfrm>
            <a:off x="11007012" y="3987831"/>
            <a:ext cx="838200" cy="2793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EF1787-9DC2-8EB4-7C04-BF56D8817BEE}"/>
              </a:ext>
            </a:extLst>
          </p:cNvPr>
          <p:cNvSpPr/>
          <p:nvPr/>
        </p:nvSpPr>
        <p:spPr>
          <a:xfrm>
            <a:off x="11044334" y="4399611"/>
            <a:ext cx="8382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C3BC1F-240B-BD2F-EA7B-3AC428FDD321}"/>
              </a:ext>
            </a:extLst>
          </p:cNvPr>
          <p:cNvSpPr/>
          <p:nvPr/>
        </p:nvSpPr>
        <p:spPr>
          <a:xfrm>
            <a:off x="11042779" y="5359431"/>
            <a:ext cx="821094" cy="3917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322020-9157-CF85-429E-FDA49ADA2973}"/>
              </a:ext>
            </a:extLst>
          </p:cNvPr>
          <p:cNvSpPr/>
          <p:nvPr/>
        </p:nvSpPr>
        <p:spPr>
          <a:xfrm>
            <a:off x="11034226" y="5816631"/>
            <a:ext cx="838200"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906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4B49D-0854-7F11-6254-5B254E641F8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C0A91C4-AE75-549A-92CC-B3089ACCAE20}"/>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0CF48A21-6DC8-94DB-EE84-02F3A954B1F7}"/>
              </a:ext>
            </a:extLst>
          </p:cNvPr>
          <p:cNvSpPr/>
          <p:nvPr/>
        </p:nvSpPr>
        <p:spPr>
          <a:xfrm>
            <a:off x="1984333" y="2389823"/>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Một cộng đồng cùng chung sở thích.</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E3BDABC8-BA30-B95F-F763-695B6A3BFD61}"/>
              </a:ext>
            </a:extLst>
          </p:cNvPr>
          <p:cNvSpPr/>
          <p:nvPr/>
        </p:nvSpPr>
        <p:spPr>
          <a:xfrm>
            <a:off x="1984333" y="35640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Một cộng đồng trực tuyến.</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40C061F2-1B1D-4612-BCC4-4AA74F4916C8}"/>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Một cộng đồng cùng chung mục đích.</a:t>
            </a:r>
          </a:p>
        </p:txBody>
      </p:sp>
      <p:sp>
        <p:nvSpPr>
          <p:cNvPr id="5" name="Rounded Rectangle 5">
            <a:extLst>
              <a:ext uri="{FF2B5EF4-FFF2-40B4-BE49-F238E27FC236}">
                <a16:creationId xmlns:a16="http://schemas.microsoft.com/office/drawing/2014/main" id="{66CB29B1-72E1-E55D-E775-5F98FB95A97F}"/>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Đáp án khác.</a:t>
            </a:r>
            <a:endParaRPr lang="vi-VN" sz="36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5EFDE6EF-2B67-A532-401F-76A919B15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37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1FB1E594-506D-54F1-A159-1F2694FB0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334EB649-39F9-CABA-5E58-B96E3455E2B6}"/>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92E93519-23DE-A5C1-8AC8-386E8737EAB4}"/>
              </a:ext>
            </a:extLst>
          </p:cNvPr>
          <p:cNvSpPr/>
          <p:nvPr/>
        </p:nvSpPr>
        <p:spPr>
          <a:xfrm>
            <a:off x="1984333" y="885349"/>
            <a:ext cx="9594082"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fr-FR" sz="3600">
                <a:solidFill>
                  <a:schemeClr val="accent2"/>
                </a:solidFill>
                <a:latin typeface="Times New Roman" panose="02020603050405020304" pitchFamily="18" charset="0"/>
                <a:cs typeface="Times New Roman" panose="02020603050405020304" pitchFamily="18" charset="0"/>
              </a:rPr>
              <a:t>Mạng xã hội là gì?</a:t>
            </a:r>
            <a:endParaRPr lang="vi-VN" sz="36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DD251-9A85-A34F-F3A0-DEB876FB9C4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57F48A0-739A-46E7-F019-3BC22434B7B9}"/>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F5760060-1AC5-E76A-2FEC-CD5B8B5464BA}"/>
              </a:ext>
            </a:extLst>
          </p:cNvPr>
          <p:cNvSpPr/>
          <p:nvPr/>
        </p:nvSpPr>
        <p:spPr>
          <a:xfrm>
            <a:off x="1984333" y="2057400"/>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tin trên mạng là thông tin được chia sẻ cho tất cả mọi người nên em có thể sử dụng tuỳ ý.</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3264F2D8-BBEE-A900-C1D4-74E360A04C9D}"/>
              </a:ext>
            </a:extLst>
          </p:cNvPr>
          <p:cNvSpPr/>
          <p:nvPr/>
        </p:nvSpPr>
        <p:spPr>
          <a:xfrm>
            <a:off x="1984333" y="3200400"/>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tin trên mạng có cả thông tin tốt và thông tin xấu, không nên sử dụng và chia sẻ tuỳ tiện.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1A8D1A08-6F96-0539-3D5D-3A4A007862CA}"/>
              </a:ext>
            </a:extLst>
          </p:cNvPr>
          <p:cNvSpPr/>
          <p:nvPr/>
        </p:nvSpPr>
        <p:spPr>
          <a:xfrm>
            <a:off x="2010769" y="4350355"/>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Sử dụng và chia sẻ thông tin vào mục đích sai trái có thể phải chịu trách nhiệm trước pháp luật</a:t>
            </a:r>
          </a:p>
        </p:txBody>
      </p:sp>
      <p:sp>
        <p:nvSpPr>
          <p:cNvPr id="5" name="Rounded Rectangle 5">
            <a:extLst>
              <a:ext uri="{FF2B5EF4-FFF2-40B4-BE49-F238E27FC236}">
                <a16:creationId xmlns:a16="http://schemas.microsoft.com/office/drawing/2014/main" id="{C743A3ED-4E45-24F5-EF0D-B9AC65174576}"/>
              </a:ext>
            </a:extLst>
          </p:cNvPr>
          <p:cNvSpPr/>
          <p:nvPr/>
        </p:nvSpPr>
        <p:spPr>
          <a:xfrm>
            <a:off x="1982203" y="5449539"/>
            <a:ext cx="9657465" cy="14084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600">
                <a:solidFill>
                  <a:schemeClr val="tx1"/>
                </a:solidFill>
                <a:latin typeface="Times New Roman" panose="02020603050405020304" pitchFamily="18" charset="0"/>
                <a:cs typeface="Times New Roman" panose="02020603050405020304" pitchFamily="18" charset="0"/>
              </a:rPr>
              <a:t>Đăng và chia sẻ thông tin giả, thông tin cá nhân của người khác, thông tin đe dọa bắt nạt,... gây hậu quả cho người khác và chính mình là các ví dụ về việc sử dụng thông tin vào các mục đích sai trái.</a:t>
            </a:r>
          </a:p>
        </p:txBody>
      </p:sp>
      <p:pic>
        <p:nvPicPr>
          <p:cNvPr id="6" name="Picture 10" descr="flowers0c">
            <a:extLst>
              <a:ext uri="{FF2B5EF4-FFF2-40B4-BE49-F238E27FC236}">
                <a16:creationId xmlns:a16="http://schemas.microsoft.com/office/drawing/2014/main" id="{C3ACB7E7-A119-8D64-481D-B7BD0F5D2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2022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4D53052-1797-6EE3-70BA-82F3DECB93C4}"/>
              </a:ext>
            </a:extLst>
          </p:cNvPr>
          <p:cNvPicPr>
            <a:picLocks noChangeAspect="1"/>
          </p:cNvPicPr>
          <p:nvPr/>
        </p:nvPicPr>
        <p:blipFill>
          <a:blip r:embed="rId4"/>
          <a:stretch>
            <a:fillRect/>
          </a:stretch>
        </p:blipFill>
        <p:spPr>
          <a:xfrm>
            <a:off x="11392411" y="356438"/>
            <a:ext cx="564434" cy="553234"/>
          </a:xfrm>
          <a:prstGeom prst="rect">
            <a:avLst/>
          </a:prstGeom>
        </p:spPr>
      </p:pic>
      <p:sp>
        <p:nvSpPr>
          <p:cNvPr id="8" name="Rounded Rectangle 1">
            <a:extLst>
              <a:ext uri="{FF2B5EF4-FFF2-40B4-BE49-F238E27FC236}">
                <a16:creationId xmlns:a16="http://schemas.microsoft.com/office/drawing/2014/main" id="{265AE205-4C85-A541-C787-3616505BB657}"/>
              </a:ext>
            </a:extLst>
          </p:cNvPr>
          <p:cNvSpPr/>
          <p:nvPr/>
        </p:nvSpPr>
        <p:spPr>
          <a:xfrm>
            <a:off x="1984333" y="885349"/>
            <a:ext cx="9594082"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Chọn các phương án không đúng.</a:t>
            </a:r>
          </a:p>
        </p:txBody>
      </p:sp>
    </p:spTree>
    <p:extLst>
      <p:ext uri="{BB962C8B-B14F-4D97-AF65-F5344CB8AC3E}">
        <p14:creationId xmlns:p14="http://schemas.microsoft.com/office/powerpoint/2010/main" val="127661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517E-7EAB-FB2B-0C0F-6067661BDEE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2DD93B5-B9B7-4205-278A-26C5F09713F4}"/>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23DDD86A-7AE8-9057-E920-4C132AF7C728}"/>
              </a:ext>
            </a:extLst>
          </p:cNvPr>
          <p:cNvSpPr/>
          <p:nvPr/>
        </p:nvSpPr>
        <p:spPr>
          <a:xfrm>
            <a:off x="1984333" y="2389823"/>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Giúp người sử dụng kết nối với người thân, bạn bè.</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70AC0A5B-AE7B-EDE2-CED5-5719944A9B1A}"/>
              </a:ext>
            </a:extLst>
          </p:cNvPr>
          <p:cNvSpPr/>
          <p:nvPr/>
        </p:nvSpPr>
        <p:spPr>
          <a:xfrm>
            <a:off x="1984333" y="35640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Hỗ trợ người sử dụng giảng dạy và học tập.</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319E577C-2A83-F4B5-C733-7CAB3ED8794F}"/>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a:solidFill>
                  <a:schemeClr val="tx1"/>
                </a:solidFill>
                <a:latin typeface="Times New Roman" panose="02020603050405020304" pitchFamily="18" charset="0"/>
                <a:cs typeface="Times New Roman" panose="02020603050405020304" pitchFamily="18" charset="0"/>
              </a:rPr>
              <a:t>Tăng khả năng giao tiếp trực tiếp.</a:t>
            </a:r>
          </a:p>
        </p:txBody>
      </p:sp>
      <p:sp>
        <p:nvSpPr>
          <p:cNvPr id="5" name="Rounded Rectangle 5">
            <a:extLst>
              <a:ext uri="{FF2B5EF4-FFF2-40B4-BE49-F238E27FC236}">
                <a16:creationId xmlns:a16="http://schemas.microsoft.com/office/drawing/2014/main" id="{4609D89E-8D00-D0E0-B317-D5DD9BD2C8CA}"/>
              </a:ext>
            </a:extLst>
          </p:cNvPr>
          <p:cNvSpPr/>
          <p:nvPr/>
        </p:nvSpPr>
        <p:spPr>
          <a:xfrm>
            <a:off x="2074202" y="5467399"/>
            <a:ext cx="8043596" cy="13063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Là nguồn cung cấp thông tin và cập nhật thông tin nhanh chóng, hiệu quả.</a:t>
            </a:r>
            <a:endParaRPr lang="vi-VN" sz="36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0B152D20-D551-29DA-76B7-0F597C397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30ED316F-14A4-80D7-8719-191BD51EC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D09A34BB-1F3C-5DED-FB9F-2A31F9F9DED2}"/>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1EDEEF6C-092E-4FC7-71E0-AFB0E6094B8A}"/>
              </a:ext>
            </a:extLst>
          </p:cNvPr>
          <p:cNvSpPr/>
          <p:nvPr/>
        </p:nvSpPr>
        <p:spPr>
          <a:xfrm>
            <a:off x="1984333" y="885349"/>
            <a:ext cx="9594082"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Đâu không phải ưu điểm của mạng xã hội là:</a:t>
            </a:r>
          </a:p>
        </p:txBody>
      </p:sp>
    </p:spTree>
    <p:extLst>
      <p:ext uri="{BB962C8B-B14F-4D97-AF65-F5344CB8AC3E}">
        <p14:creationId xmlns:p14="http://schemas.microsoft.com/office/powerpoint/2010/main" val="304385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33600" y="1891666"/>
            <a:ext cx="8664575" cy="1384935"/>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Mạng xã hội – kênh trao đổi thông tin phổ biến trên internet</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44251" y="2344980"/>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133600" y="3771900"/>
            <a:ext cx="8664575"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Thực hành: Sử dụng mạng xã hội</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552518" y="386366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pic>
        <p:nvPicPr>
          <p:cNvPr id="2" name="Picture 1">
            <a:extLst>
              <a:ext uri="{FF2B5EF4-FFF2-40B4-BE49-F238E27FC236}">
                <a16:creationId xmlns:a16="http://schemas.microsoft.com/office/drawing/2014/main" id="{6A568395-4B09-893E-296A-4C555EEDA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CF650-A0E5-E908-B983-F0328F75D7A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BA797FE-99C2-9B77-1FF5-39C00A534FB3}"/>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A5F012F6-0E72-239F-4E99-960B2FD49774}"/>
              </a:ext>
            </a:extLst>
          </p:cNvPr>
          <p:cNvSpPr/>
          <p:nvPr/>
        </p:nvSpPr>
        <p:spPr>
          <a:xfrm>
            <a:off x="1984333" y="21255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Đưa thông tin không chính xác hoặc tin xấu khiến chúng ta tin vào những thông tin sai lệch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EFC8D8ED-0472-35F8-C127-DD21BC5231C5}"/>
              </a:ext>
            </a:extLst>
          </p:cNvPr>
          <p:cNvSpPr/>
          <p:nvPr/>
        </p:nvSpPr>
        <p:spPr>
          <a:xfrm>
            <a:off x="1984333" y="3276600"/>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Có thể dễ dàng tiếp cận với những thông tin nguy hiểm, hình ảnh bạo lực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7BD82CC5-0E37-F7BA-9E11-B13A0B9AA2BC}"/>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Nguy cơ bị lừa đảo, đánh cắp thông tin cá nhân</a:t>
            </a:r>
          </a:p>
        </p:txBody>
      </p:sp>
      <p:sp>
        <p:nvSpPr>
          <p:cNvPr id="5" name="Rounded Rectangle 5">
            <a:extLst>
              <a:ext uri="{FF2B5EF4-FFF2-40B4-BE49-F238E27FC236}">
                <a16:creationId xmlns:a16="http://schemas.microsoft.com/office/drawing/2014/main" id="{B251875A-EAF2-A68D-90C4-220C70CD22A5}"/>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Tất cả các phương án trên</a:t>
            </a:r>
          </a:p>
        </p:txBody>
      </p:sp>
      <p:pic>
        <p:nvPicPr>
          <p:cNvPr id="6" name="Picture 10" descr="flowers0c">
            <a:extLst>
              <a:ext uri="{FF2B5EF4-FFF2-40B4-BE49-F238E27FC236}">
                <a16:creationId xmlns:a16="http://schemas.microsoft.com/office/drawing/2014/main" id="{9FEC5738-509E-1D29-04A2-D8703F91A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7847F529-7EBD-CA84-991C-6D2E1FA20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99A4E238-4C66-5D93-312F-6FB6F30EAE85}"/>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F564E9E9-08BD-7563-0DDF-C4D43226CC74}"/>
              </a:ext>
            </a:extLst>
          </p:cNvPr>
          <p:cNvSpPr/>
          <p:nvPr/>
        </p:nvSpPr>
        <p:spPr>
          <a:xfrm>
            <a:off x="1984333" y="885349"/>
            <a:ext cx="9594082"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Những hạn chế của mạng xã hội đó là?</a:t>
            </a:r>
          </a:p>
        </p:txBody>
      </p:sp>
    </p:spTree>
    <p:extLst>
      <p:ext uri="{BB962C8B-B14F-4D97-AF65-F5344CB8AC3E}">
        <p14:creationId xmlns:p14="http://schemas.microsoft.com/office/powerpoint/2010/main" val="180241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7DAEE-2923-C120-5139-3F4DA30787D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FF44A0A-B83C-5A78-A4AF-04EDBE2EDFFE}"/>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B3387DA6-6E84-977E-F760-D3E3465E02D0}"/>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Lan truyền thông tin nhanh chóng và rộng khắp.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F93171F1-5F0B-503B-4F51-AF6078035E9E}"/>
              </a:ext>
            </a:extLst>
          </p:cNvPr>
          <p:cNvSpPr/>
          <p:nvPr/>
        </p:nvSpPr>
        <p:spPr>
          <a:xfrm>
            <a:off x="1984333" y="35981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Được sử dụng để lấy cắp dữ liệu.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89E1F9AB-B51D-DCD6-7BFF-840ACEB74A14}"/>
              </a:ext>
            </a:extLst>
          </p:cNvPr>
          <p:cNvSpPr/>
          <p:nvPr/>
        </p:nvSpPr>
        <p:spPr>
          <a:xfrm>
            <a:off x="2010769" y="4350355"/>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Làm ảnh hưởng đến sức khoẻ thể chất và tinh thần của người sử dụng.</a:t>
            </a:r>
          </a:p>
        </p:txBody>
      </p:sp>
      <p:sp>
        <p:nvSpPr>
          <p:cNvPr id="5" name="Rounded Rectangle 5">
            <a:extLst>
              <a:ext uri="{FF2B5EF4-FFF2-40B4-BE49-F238E27FC236}">
                <a16:creationId xmlns:a16="http://schemas.microsoft.com/office/drawing/2014/main" id="{1AF722BF-D27C-E8F5-7EAA-D9EE26965D12}"/>
              </a:ext>
            </a:extLst>
          </p:cNvPr>
          <p:cNvSpPr/>
          <p:nvPr/>
        </p:nvSpPr>
        <p:spPr>
          <a:xfrm>
            <a:off x="2074202" y="5535503"/>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Là môi trường lí tưởng cho việc bắt nạt và đe doạ trực tuyến.</a:t>
            </a:r>
          </a:p>
        </p:txBody>
      </p:sp>
      <p:pic>
        <p:nvPicPr>
          <p:cNvPr id="6" name="Picture 10" descr="flowers0c">
            <a:extLst>
              <a:ext uri="{FF2B5EF4-FFF2-40B4-BE49-F238E27FC236}">
                <a16:creationId xmlns:a16="http://schemas.microsoft.com/office/drawing/2014/main" id="{30DA5E6A-3EF9-1CA4-146F-8E663B0CE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406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1F1DD356-FFB4-E48D-164A-253E2A262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7C7E481B-8659-33E5-099D-D68487A6D3C8}"/>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62A817F8-B2FF-D756-21B4-55CF7B5B3866}"/>
              </a:ext>
            </a:extLst>
          </p:cNvPr>
          <p:cNvSpPr/>
          <p:nvPr/>
        </p:nvSpPr>
        <p:spPr>
          <a:xfrm>
            <a:off x="1984333" y="885349"/>
            <a:ext cx="9594082"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Ưu điểm của mạng xã hội là:</a:t>
            </a:r>
          </a:p>
        </p:txBody>
      </p:sp>
    </p:spTree>
    <p:extLst>
      <p:ext uri="{BB962C8B-B14F-4D97-AF65-F5344CB8AC3E}">
        <p14:creationId xmlns:p14="http://schemas.microsoft.com/office/powerpoint/2010/main" val="321841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82E74-90FB-35A3-78A6-72170E8EB4E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3A1CD1F-A8FA-FC6F-6116-E2826BA7C448}"/>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85F4EF50-6BDD-63A8-1EAE-06457F076418}"/>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Mua hàng online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208822D0-0A46-897C-E2F1-9D8A6AA56329}"/>
              </a:ext>
            </a:extLst>
          </p:cNvPr>
          <p:cNvSpPr/>
          <p:nvPr/>
        </p:nvSpPr>
        <p:spPr>
          <a:xfrm>
            <a:off x="1984333" y="350520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Học trực tuyến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55197BC6-28CE-493E-F321-139653B1F328}"/>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tác với nhau</a:t>
            </a:r>
          </a:p>
        </p:txBody>
      </p:sp>
      <p:sp>
        <p:nvSpPr>
          <p:cNvPr id="5" name="Rounded Rectangle 5">
            <a:extLst>
              <a:ext uri="{FF2B5EF4-FFF2-40B4-BE49-F238E27FC236}">
                <a16:creationId xmlns:a16="http://schemas.microsoft.com/office/drawing/2014/main" id="{0BAB1A68-C066-35C8-CC83-5E61E652D5D1}"/>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DF10B5DC-3926-0AA5-31BA-A45F38E72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8109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DA488969-6B3B-4E50-B8B5-E89409787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8E0A5300-DF56-BE3D-8D24-071998FD7C39}"/>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359AD824-D51A-4E53-3F07-9DBEC73CB887}"/>
              </a:ext>
            </a:extLst>
          </p:cNvPr>
          <p:cNvSpPr/>
          <p:nvPr/>
        </p:nvSpPr>
        <p:spPr>
          <a:xfrm>
            <a:off x="1984333" y="653177"/>
            <a:ext cx="9594082"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Mạng xã hội là một cộng đồng trực tuyến để mọi người có thể làm gì?</a:t>
            </a:r>
          </a:p>
        </p:txBody>
      </p:sp>
    </p:spTree>
    <p:extLst>
      <p:ext uri="{BB962C8B-B14F-4D97-AF65-F5344CB8AC3E}">
        <p14:creationId xmlns:p14="http://schemas.microsoft.com/office/powerpoint/2010/main" val="186162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5A5B-94B8-33A4-BCC0-E0911042F3D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F2FDB3B-493F-8497-01BD-0AF0A1AC961D}"/>
              </a:ext>
            </a:extLst>
          </p:cNvPr>
          <p:cNvPicPr>
            <a:picLocks noChangeAspect="1"/>
          </p:cNvPicPr>
          <p:nvPr/>
        </p:nvPicPr>
        <p:blipFill>
          <a:blip r:embed="rId2"/>
          <a:stretch>
            <a:fillRect/>
          </a:stretch>
        </p:blipFill>
        <p:spPr>
          <a:xfrm>
            <a:off x="0" y="-10750"/>
            <a:ext cx="12330793" cy="6957815"/>
          </a:xfrm>
          <a:prstGeom prst="rect">
            <a:avLst/>
          </a:prstGeom>
        </p:spPr>
      </p:pic>
      <p:sp>
        <p:nvSpPr>
          <p:cNvPr id="10" name="Rounded Rectangle 2">
            <a:extLst>
              <a:ext uri="{FF2B5EF4-FFF2-40B4-BE49-F238E27FC236}">
                <a16:creationId xmlns:a16="http://schemas.microsoft.com/office/drawing/2014/main" id="{7EFF8C9B-699B-61E6-866B-5CF0A37314DB}"/>
              </a:ext>
            </a:extLst>
          </p:cNvPr>
          <p:cNvSpPr/>
          <p:nvPr/>
        </p:nvSpPr>
        <p:spPr>
          <a:xfrm>
            <a:off x="1984333" y="2035919"/>
            <a:ext cx="9817032" cy="13063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400">
                <a:solidFill>
                  <a:schemeClr val="tx1"/>
                </a:solidFill>
                <a:latin typeface="Times New Roman" panose="02020603050405020304" pitchFamily="18" charset="0"/>
                <a:cs typeface="Times New Roman" panose="02020603050405020304" pitchFamily="18" charset="0"/>
              </a:rPr>
              <a:t>Hạn chế sử dụng Internet vào những công việc vô ích như chơi game, xem phim hay theo dõi các chương trình truyền hình. Việc này không những làm mất thời gian mà còn gây ảnh hưởng đến thần kinh và mắt của học sinh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12" name="Rounded Rectangle 3">
            <a:extLst>
              <a:ext uri="{FF2B5EF4-FFF2-40B4-BE49-F238E27FC236}">
                <a16:creationId xmlns:a16="http://schemas.microsoft.com/office/drawing/2014/main" id="{41597BDC-ECD4-E007-ABEB-8B4816221F3B}"/>
              </a:ext>
            </a:extLst>
          </p:cNvPr>
          <p:cNvSpPr/>
          <p:nvPr/>
        </p:nvSpPr>
        <p:spPr>
          <a:xfrm>
            <a:off x="1952641" y="3187451"/>
            <a:ext cx="9657466" cy="13063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400">
                <a:solidFill>
                  <a:schemeClr val="tx1"/>
                </a:solidFill>
                <a:latin typeface="Times New Roman" panose="02020603050405020304" pitchFamily="18" charset="0"/>
                <a:cs typeface="Times New Roman" panose="02020603050405020304" pitchFamily="18" charset="0"/>
              </a:rPr>
              <a:t>Rèn luyện kĩ năng tìm kiếm hiệu quả nguồn dữ liệu trên Internet và tham gia các nhóm học tập tích cực, tiến bộ để tránh bị lôi kéo vào các cuộc bàn luận vô bổ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13" name="Rounded Rectangle 4">
            <a:extLst>
              <a:ext uri="{FF2B5EF4-FFF2-40B4-BE49-F238E27FC236}">
                <a16:creationId xmlns:a16="http://schemas.microsoft.com/office/drawing/2014/main" id="{04D69373-CBE3-7EB8-0D2B-129AC1FA9D24}"/>
              </a:ext>
            </a:extLst>
          </p:cNvPr>
          <p:cNvSpPr/>
          <p:nvPr/>
        </p:nvSpPr>
        <p:spPr>
          <a:xfrm>
            <a:off x="2010769" y="4267200"/>
            <a:ext cx="9657466" cy="14084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600">
                <a:solidFill>
                  <a:schemeClr val="tx1"/>
                </a:solidFill>
                <a:latin typeface="Times New Roman" panose="02020603050405020304" pitchFamily="18" charset="0"/>
                <a:cs typeface="Times New Roman" panose="02020603050405020304" pitchFamily="18" charset="0"/>
              </a:rPr>
              <a:t>Nên truy cập những trang web có nội dung bạo lực, đồi trụy, phản động. Cần có chính kiến rõ ràng để không bị lôi kéo bởi các nhóm, tổ chức không minh bạch để tránh bị lợi dụng </a:t>
            </a:r>
          </a:p>
        </p:txBody>
      </p:sp>
      <p:sp>
        <p:nvSpPr>
          <p:cNvPr id="14" name="Rounded Rectangle 5">
            <a:extLst>
              <a:ext uri="{FF2B5EF4-FFF2-40B4-BE49-F238E27FC236}">
                <a16:creationId xmlns:a16="http://schemas.microsoft.com/office/drawing/2014/main" id="{787D623E-16C6-7C79-EB5A-51EB7A807711}"/>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15" name="Picture 10" descr="flowers0c">
            <a:extLst>
              <a:ext uri="{FF2B5EF4-FFF2-40B4-BE49-F238E27FC236}">
                <a16:creationId xmlns:a16="http://schemas.microsoft.com/office/drawing/2014/main" id="{0E71A7DC-4303-A7B8-D346-11422A4C3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93" y="3327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clipart&#10;&#10;Description automatically generated">
            <a:extLst>
              <a:ext uri="{FF2B5EF4-FFF2-40B4-BE49-F238E27FC236}">
                <a16:creationId xmlns:a16="http://schemas.microsoft.com/office/drawing/2014/main" id="{199A4F4B-D02D-5C8D-48EE-8BD261885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17" name="Picture 16">
            <a:extLst>
              <a:ext uri="{FF2B5EF4-FFF2-40B4-BE49-F238E27FC236}">
                <a16:creationId xmlns:a16="http://schemas.microsoft.com/office/drawing/2014/main" id="{4538E6BD-1DF8-1FE8-2DE6-ED360ED5AD74}"/>
              </a:ext>
            </a:extLst>
          </p:cNvPr>
          <p:cNvPicPr>
            <a:picLocks noChangeAspect="1"/>
          </p:cNvPicPr>
          <p:nvPr/>
        </p:nvPicPr>
        <p:blipFill>
          <a:blip r:embed="rId5"/>
          <a:stretch>
            <a:fillRect/>
          </a:stretch>
        </p:blipFill>
        <p:spPr>
          <a:xfrm>
            <a:off x="11392411" y="356438"/>
            <a:ext cx="564434" cy="553234"/>
          </a:xfrm>
          <a:prstGeom prst="rect">
            <a:avLst/>
          </a:prstGeom>
        </p:spPr>
      </p:pic>
      <p:sp>
        <p:nvSpPr>
          <p:cNvPr id="18" name="Rounded Rectangle 1">
            <a:extLst>
              <a:ext uri="{FF2B5EF4-FFF2-40B4-BE49-F238E27FC236}">
                <a16:creationId xmlns:a16="http://schemas.microsoft.com/office/drawing/2014/main" id="{3464B856-D58A-A807-F61F-3371F067E5BB}"/>
              </a:ext>
            </a:extLst>
          </p:cNvPr>
          <p:cNvSpPr/>
          <p:nvPr/>
        </p:nvSpPr>
        <p:spPr>
          <a:xfrm>
            <a:off x="1984333" y="685800"/>
            <a:ext cx="9594082"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Muốn sử dụng Internet an toàn và hiệu quả, cũng như tránh những tác hại</a:t>
            </a:r>
            <a:r>
              <a:rPr lang="en-US" sz="3600">
                <a:solidFill>
                  <a:schemeClr val="accent2"/>
                </a:solidFill>
                <a:latin typeface="Times New Roman" panose="02020603050405020304" pitchFamily="18" charset="0"/>
                <a:cs typeface="Times New Roman" panose="02020603050405020304" pitchFamily="18" charset="0"/>
              </a:rPr>
              <a:t> em nên làm gì?</a:t>
            </a:r>
            <a:endParaRPr lang="vi-VN" sz="36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0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15E0F-91CB-443B-D292-73952C9C231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AD0375D-A08B-2A01-B88B-C73C531F0F25}"/>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4DF851BF-11AD-0A15-38C7-B9FA56CB07D9}"/>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Youtube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2FD38168-A682-C1E2-6EED-3683E490A754}"/>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Instagram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92A7D42A-8F4E-0A7E-2E2D-6EF01BACE821}"/>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Facebook</a:t>
            </a:r>
          </a:p>
        </p:txBody>
      </p:sp>
      <p:sp>
        <p:nvSpPr>
          <p:cNvPr id="5" name="Rounded Rectangle 5">
            <a:extLst>
              <a:ext uri="{FF2B5EF4-FFF2-40B4-BE49-F238E27FC236}">
                <a16:creationId xmlns:a16="http://schemas.microsoft.com/office/drawing/2014/main" id="{567DB899-445B-F4AB-29FF-AA77EB8C9275}"/>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Tiktok</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E60517C6-FBC9-1C92-C79F-6940D2885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8604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990B2842-3C66-11A7-D752-E745A07C1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8DA37C6C-9601-D38F-16C5-1B4D101A4744}"/>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A158C0A1-1596-F757-DF1D-7BCFB89C6123}"/>
              </a:ext>
            </a:extLst>
          </p:cNvPr>
          <p:cNvSpPr/>
          <p:nvPr/>
        </p:nvSpPr>
        <p:spPr>
          <a:xfrm>
            <a:off x="1984333" y="578882"/>
            <a:ext cx="9594082"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Mạng xã hội nào cho phép người sử dụng tải lên, sắp xếp và chia sẻ các hình ảnh của mình? </a:t>
            </a:r>
          </a:p>
        </p:txBody>
      </p:sp>
    </p:spTree>
    <p:extLst>
      <p:ext uri="{BB962C8B-B14F-4D97-AF65-F5344CB8AC3E}">
        <p14:creationId xmlns:p14="http://schemas.microsoft.com/office/powerpoint/2010/main" val="80279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99A3D-2A56-8DC8-3B46-E904EE3C744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7CD3B72-1C0E-5707-FB6C-D83196C17305}"/>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1A1F60AF-1A13-1C87-F049-8AB5E5D55421}"/>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Từ 13 tuổi trở lên.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A51549CC-C0BB-7ACA-1526-2A6E2C39395B}"/>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Từ 15 tuổi trở lên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F49C5AEB-D733-6941-9D16-AE615E61BF7C}"/>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Từ 18 tuổi trở lên</a:t>
            </a:r>
          </a:p>
        </p:txBody>
      </p:sp>
      <p:sp>
        <p:nvSpPr>
          <p:cNvPr id="5" name="Rounded Rectangle 5">
            <a:extLst>
              <a:ext uri="{FF2B5EF4-FFF2-40B4-BE49-F238E27FC236}">
                <a16:creationId xmlns:a16="http://schemas.microsoft.com/office/drawing/2014/main" id="{D27202F1-83A6-1561-04C5-80ED4EA38015}"/>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Từ 10 tuổi trở lên</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E2F5348B-A205-2688-A966-2BE076923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406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7D0C6A61-CC07-801B-ED88-200611AFA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95AAAF61-66F7-5D51-FF91-655D6220BCEC}"/>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A55BDF9C-4F58-0535-69D5-FFAE48E99B0C}"/>
              </a:ext>
            </a:extLst>
          </p:cNvPr>
          <p:cNvSpPr/>
          <p:nvPr/>
        </p:nvSpPr>
        <p:spPr>
          <a:xfrm>
            <a:off x="1984333" y="685800"/>
            <a:ext cx="9594082"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Một số mạng xã hội quy định độ tuổi tối thiểu được phép tham gia tối thiểu là bao nhiêu?</a:t>
            </a:r>
          </a:p>
        </p:txBody>
      </p:sp>
    </p:spTree>
    <p:extLst>
      <p:ext uri="{BB962C8B-B14F-4D97-AF65-F5344CB8AC3E}">
        <p14:creationId xmlns:p14="http://schemas.microsoft.com/office/powerpoint/2010/main" val="25437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A787C-2DD6-3501-1252-B5930042224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6E9DC05-7DD0-1E64-CB95-1020E7F3576C}"/>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A512034C-D5CB-057F-0351-7069A03B4649}"/>
              </a:ext>
            </a:extLst>
          </p:cNvPr>
          <p:cNvSpPr/>
          <p:nvPr/>
        </p:nvSpPr>
        <p:spPr>
          <a:xfrm>
            <a:off x="1984333" y="21255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 có sự tham gia trực tiếp của nhiều người trên cùng một web</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69076769-46EE-1816-75D7-FF792251B460}"/>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 là một website kín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45541F98-F2D2-5187-F7BD-6EB249B6D6C5}"/>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 là một website mở</a:t>
            </a:r>
          </a:p>
        </p:txBody>
      </p:sp>
      <p:sp>
        <p:nvSpPr>
          <p:cNvPr id="5" name="Rounded Rectangle 5">
            <a:extLst>
              <a:ext uri="{FF2B5EF4-FFF2-40B4-BE49-F238E27FC236}">
                <a16:creationId xmlns:a16="http://schemas.microsoft.com/office/drawing/2014/main" id="{3327FAF5-5063-389E-69DB-2C5CF0C79781}"/>
              </a:ext>
            </a:extLst>
          </p:cNvPr>
          <p:cNvSpPr/>
          <p:nvPr/>
        </p:nvSpPr>
        <p:spPr>
          <a:xfrm>
            <a:off x="2074202" y="5535503"/>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 có nội dung của website được xây dựng bởi thành viên tham gia</a:t>
            </a:r>
          </a:p>
        </p:txBody>
      </p:sp>
      <p:pic>
        <p:nvPicPr>
          <p:cNvPr id="6" name="Picture 10" descr="flowers0c">
            <a:extLst>
              <a:ext uri="{FF2B5EF4-FFF2-40B4-BE49-F238E27FC236}">
                <a16:creationId xmlns:a16="http://schemas.microsoft.com/office/drawing/2014/main" id="{70CCA158-A937-560C-74B4-49F59CE84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3383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95297478-1849-E242-1ECB-CD4837765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EC7BFEB0-96E5-84CC-DA9C-F8C208D271C6}"/>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1E9A6481-D172-AEC2-4F76-F3093EE7944E}"/>
              </a:ext>
            </a:extLst>
          </p:cNvPr>
          <p:cNvSpPr/>
          <p:nvPr/>
        </p:nvSpPr>
        <p:spPr>
          <a:xfrm>
            <a:off x="1984333" y="685800"/>
            <a:ext cx="9594082"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Ý kiến nào sau đây không phải là đặc điểm của mạng xã hội? </a:t>
            </a:r>
          </a:p>
        </p:txBody>
      </p:sp>
    </p:spTree>
    <p:extLst>
      <p:ext uri="{BB962C8B-B14F-4D97-AF65-F5344CB8AC3E}">
        <p14:creationId xmlns:p14="http://schemas.microsoft.com/office/powerpoint/2010/main" val="15066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509EB-30BF-7F91-6550-692EC7629EA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23172FE-3D6D-2918-4F2C-A3422A973E9E}"/>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53E7C80D-699A-AF29-D58D-F1BFE2560DBD}"/>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Xúc phạm, miệt thị người khác.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BA0ED5CB-63F6-608A-C352-421AA03B55AD}"/>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Kết nối với bạn bè thân thiết 1 cách an toàn.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5B0D9F4C-4B3A-E5CC-E89C-737131210810}"/>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a:t>
            </a:r>
            <a:r>
              <a:rPr lang="en-US" sz="3200">
                <a:solidFill>
                  <a:schemeClr val="tx1"/>
                </a:solidFill>
                <a:latin typeface="Times New Roman" panose="02020603050405020304" pitchFamily="18" charset="0"/>
                <a:cs typeface="Times New Roman" panose="02020603050405020304" pitchFamily="18" charset="0"/>
              </a:rPr>
              <a:t>á</a:t>
            </a:r>
            <a:r>
              <a:rPr lang="vi-VN" sz="3200">
                <a:solidFill>
                  <a:schemeClr val="tx1"/>
                </a:solidFill>
                <a:latin typeface="Times New Roman" panose="02020603050405020304" pitchFamily="18" charset="0"/>
                <a:cs typeface="Times New Roman" panose="02020603050405020304" pitchFamily="18" charset="0"/>
              </a:rPr>
              <a:t>n hàng kém chất lượng để kiếm lời.</a:t>
            </a:r>
          </a:p>
        </p:txBody>
      </p:sp>
      <p:sp>
        <p:nvSpPr>
          <p:cNvPr id="5" name="Rounded Rectangle 5">
            <a:extLst>
              <a:ext uri="{FF2B5EF4-FFF2-40B4-BE49-F238E27FC236}">
                <a16:creationId xmlns:a16="http://schemas.microsoft.com/office/drawing/2014/main" id="{070B6935-F411-AF06-3E99-4BCD7D18866B}"/>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Khoe mẽ sự giàu có của bản thân.</a:t>
            </a:r>
          </a:p>
        </p:txBody>
      </p:sp>
      <p:pic>
        <p:nvPicPr>
          <p:cNvPr id="6" name="Picture 10" descr="flowers0c">
            <a:extLst>
              <a:ext uri="{FF2B5EF4-FFF2-40B4-BE49-F238E27FC236}">
                <a16:creationId xmlns:a16="http://schemas.microsoft.com/office/drawing/2014/main" id="{B3DB3379-B352-048C-F021-118B06416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3383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8DF20004-831D-452C-C607-7F4C1C02B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60912FF0-99F2-4367-9D76-775326B3B760}"/>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7A90E367-3C27-5F9C-D92B-9FE0829CCDA2}"/>
              </a:ext>
            </a:extLst>
          </p:cNvPr>
          <p:cNvSpPr/>
          <p:nvPr/>
        </p:nvSpPr>
        <p:spPr>
          <a:xfrm>
            <a:off x="1984333" y="685800"/>
            <a:ext cx="9594082"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Là một học sinh, chúng ta nên làm gì trên mạng xã hội? </a:t>
            </a:r>
          </a:p>
        </p:txBody>
      </p:sp>
    </p:spTree>
    <p:extLst>
      <p:ext uri="{BB962C8B-B14F-4D97-AF65-F5344CB8AC3E}">
        <p14:creationId xmlns:p14="http://schemas.microsoft.com/office/powerpoint/2010/main" val="9194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04495-E95A-1097-1A85-F9F7D3CA997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B5BEE89-2299-5D5A-675F-6BD04E453C6B}"/>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58DA69BB-A314-601E-8DAA-52C28B0DD455}"/>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Chia sẻ, học tập.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CA5931F9-DF89-C7C3-5739-18AB9E4374D1}"/>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Chia sẻ, học tập, tương tác.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D5867B8A-5F54-7B59-FC9E-736400A9652B}"/>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Chia sẻ, học tập, tiếp thị.</a:t>
            </a:r>
          </a:p>
        </p:txBody>
      </p:sp>
      <p:sp>
        <p:nvSpPr>
          <p:cNvPr id="5" name="Rounded Rectangle 5">
            <a:extLst>
              <a:ext uri="{FF2B5EF4-FFF2-40B4-BE49-F238E27FC236}">
                <a16:creationId xmlns:a16="http://schemas.microsoft.com/office/drawing/2014/main" id="{07AFB81D-03E6-7534-7FCD-A9D705D4AA30}"/>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Chia sẻ, học tập, tương tác, tiếp thị. </a:t>
            </a:r>
          </a:p>
        </p:txBody>
      </p:sp>
      <p:pic>
        <p:nvPicPr>
          <p:cNvPr id="6" name="Picture 10" descr="flowers0c">
            <a:extLst>
              <a:ext uri="{FF2B5EF4-FFF2-40B4-BE49-F238E27FC236}">
                <a16:creationId xmlns:a16="http://schemas.microsoft.com/office/drawing/2014/main" id="{07B73C63-A090-1591-C203-7739518B6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4647B6CC-F33F-CF66-8611-B52346EEC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E6021642-5D74-13FD-24F1-C1A958E120DE}"/>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91C5FB4E-129F-0588-4EE9-736AA457C8EA}"/>
              </a:ext>
            </a:extLst>
          </p:cNvPr>
          <p:cNvSpPr/>
          <p:nvPr/>
        </p:nvSpPr>
        <p:spPr>
          <a:xfrm>
            <a:off x="1984333" y="992267"/>
            <a:ext cx="9594082"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Mục đích của mạng xã hội là gì?</a:t>
            </a:r>
          </a:p>
        </p:txBody>
      </p:sp>
    </p:spTree>
    <p:extLst>
      <p:ext uri="{BB962C8B-B14F-4D97-AF65-F5344CB8AC3E}">
        <p14:creationId xmlns:p14="http://schemas.microsoft.com/office/powerpoint/2010/main" val="301151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37690-C131-AA25-C40A-B0D2E21C609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FD90CD7-413F-88AB-9E16-03ADEB146BED}"/>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042F786B-496F-A6B9-EE68-DF4C9582BC11}"/>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Chia sẻ mọi thông tin cá nhân.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8A2E6C9A-A9A3-1275-2BC5-F6467622900E}"/>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Dùng nhiều tài khoản.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44A2AACD-4ED3-AEAA-7D18-2C1B75DBCF17}"/>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Kết bạn không chọn lọc.</a:t>
            </a:r>
          </a:p>
        </p:txBody>
      </p:sp>
      <p:sp>
        <p:nvSpPr>
          <p:cNvPr id="5" name="Rounded Rectangle 5">
            <a:extLst>
              <a:ext uri="{FF2B5EF4-FFF2-40B4-BE49-F238E27FC236}">
                <a16:creationId xmlns:a16="http://schemas.microsoft.com/office/drawing/2014/main" id="{F0639B2D-45A2-75B1-9E6B-9648E42EF3F6}"/>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cung cấp thông tin cho người lạ.</a:t>
            </a:r>
          </a:p>
        </p:txBody>
      </p:sp>
      <p:pic>
        <p:nvPicPr>
          <p:cNvPr id="6" name="Picture 10" descr="flowers0c">
            <a:extLst>
              <a:ext uri="{FF2B5EF4-FFF2-40B4-BE49-F238E27FC236}">
                <a16:creationId xmlns:a16="http://schemas.microsoft.com/office/drawing/2014/main" id="{D3A69E15-EAD4-0C1E-210F-ADABACEC4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0B514D6C-D008-B4DD-A237-A5E909006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99B7CBF8-8216-FAD1-7379-6CE56E25CD80}"/>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62A037A3-6365-3749-6F2C-898D83BABB84}"/>
              </a:ext>
            </a:extLst>
          </p:cNvPr>
          <p:cNvSpPr/>
          <p:nvPr/>
        </p:nvSpPr>
        <p:spPr>
          <a:xfrm>
            <a:off x="1984333" y="992267"/>
            <a:ext cx="9594082"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Cách để giữ an toàn trên mạng xã hội? </a:t>
            </a:r>
          </a:p>
        </p:txBody>
      </p:sp>
    </p:spTree>
    <p:extLst>
      <p:ext uri="{BB962C8B-B14F-4D97-AF65-F5344CB8AC3E}">
        <p14:creationId xmlns:p14="http://schemas.microsoft.com/office/powerpoint/2010/main" val="38880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C61AA-3D2F-E6EE-13E7-E6B6AAECF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
        <p:nvSpPr>
          <p:cNvPr id="3" name="Rectangle 2">
            <a:extLst>
              <a:ext uri="{FF2B5EF4-FFF2-40B4-BE49-F238E27FC236}">
                <a16:creationId xmlns:a16="http://schemas.microsoft.com/office/drawing/2014/main" id="{7FF4B636-4851-757D-E45C-0AB8D8B4E330}"/>
              </a:ext>
            </a:extLst>
          </p:cNvPr>
          <p:cNvSpPr/>
          <p:nvPr/>
        </p:nvSpPr>
        <p:spPr>
          <a:xfrm>
            <a:off x="1600200" y="2895600"/>
            <a:ext cx="7444630"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KHÁM PHÁ</a:t>
            </a:r>
          </a:p>
        </p:txBody>
      </p:sp>
    </p:spTree>
    <p:extLst>
      <p:ext uri="{BB962C8B-B14F-4D97-AF65-F5344CB8AC3E}">
        <p14:creationId xmlns:p14="http://schemas.microsoft.com/office/powerpoint/2010/main" val="2567562581"/>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50F3-9400-E69F-514C-38B3B981460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1EF34D1-56C5-7BD0-836D-4DEAF7B364E8}"/>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80635D62-D68E-8BE3-E994-15B6CED635B4}"/>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Giao lưu với bạn bè.</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E824DFEA-9552-EBDD-D124-A8507249B59E}"/>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Học hỏi kiến thức.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E1808DD3-1518-190B-7171-348952BCF77B}"/>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Bình luận xấu về người khác.</a:t>
            </a:r>
          </a:p>
        </p:txBody>
      </p:sp>
      <p:sp>
        <p:nvSpPr>
          <p:cNvPr id="5" name="Rounded Rectangle 5">
            <a:extLst>
              <a:ext uri="{FF2B5EF4-FFF2-40B4-BE49-F238E27FC236}">
                <a16:creationId xmlns:a16="http://schemas.microsoft.com/office/drawing/2014/main" id="{7133C54F-E636-6C08-9210-5B1B6EF5CB89}"/>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Chia sẻ các hình ảnh phù hợp của mình.</a:t>
            </a:r>
          </a:p>
        </p:txBody>
      </p:sp>
      <p:pic>
        <p:nvPicPr>
          <p:cNvPr id="6" name="Picture 10" descr="flowers0c">
            <a:extLst>
              <a:ext uri="{FF2B5EF4-FFF2-40B4-BE49-F238E27FC236}">
                <a16:creationId xmlns:a16="http://schemas.microsoft.com/office/drawing/2014/main" id="{AB3CA9F9-7887-B2F6-5388-CBD6F0026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2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BC9B5971-5B57-B8DC-9C54-B34C48C27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8C447681-ACAF-A09B-7E36-80E56E5A15CE}"/>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4B0AB01A-F1EB-4E39-051B-9CD2820255B6}"/>
              </a:ext>
            </a:extLst>
          </p:cNvPr>
          <p:cNvSpPr/>
          <p:nvPr/>
        </p:nvSpPr>
        <p:spPr>
          <a:xfrm>
            <a:off x="1984333" y="685800"/>
            <a:ext cx="9594082"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Không nên dùng mạng xã hội cho mục đích nào sau đây?</a:t>
            </a:r>
          </a:p>
        </p:txBody>
      </p:sp>
    </p:spTree>
    <p:extLst>
      <p:ext uri="{BB962C8B-B14F-4D97-AF65-F5344CB8AC3E}">
        <p14:creationId xmlns:p14="http://schemas.microsoft.com/office/powerpoint/2010/main" val="252644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D5865-AA13-C3B5-6ACB-FF3A8730480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F916839-2C95-C2D3-A5E0-2D2D1D1B179D}"/>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A1495E03-ACF7-5743-C17F-3BEBF2828E23}"/>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72B59236-08DE-4E2F-FFD1-8CA1D8201B84}"/>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Hệ điều hành windows.</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EBB406A2-602A-09A4-DABE-DF0D12B15FD0}"/>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mềm Zoom.</a:t>
            </a:r>
          </a:p>
        </p:txBody>
      </p:sp>
      <p:sp>
        <p:nvSpPr>
          <p:cNvPr id="5" name="Rounded Rectangle 5">
            <a:extLst>
              <a:ext uri="{FF2B5EF4-FFF2-40B4-BE49-F238E27FC236}">
                <a16:creationId xmlns:a16="http://schemas.microsoft.com/office/drawing/2014/main" id="{628CC84A-5ED8-9E5C-F1D3-CEFD0CD1A92A}"/>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Tất cả các ứng dụng trên web.</a:t>
            </a:r>
          </a:p>
        </p:txBody>
      </p:sp>
      <p:pic>
        <p:nvPicPr>
          <p:cNvPr id="6" name="Picture 10" descr="flowers0c">
            <a:extLst>
              <a:ext uri="{FF2B5EF4-FFF2-40B4-BE49-F238E27FC236}">
                <a16:creationId xmlns:a16="http://schemas.microsoft.com/office/drawing/2014/main" id="{AF4C6137-D8F7-6470-E3CD-7BEFB03DC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29" y="222303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ADC83513-B945-A6FF-C8ED-FDCC48855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14C2B885-6D50-C0FD-C983-2005B38C0B3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6D8127C1-5C31-5C4D-6714-291527BA5B60}"/>
              </a:ext>
            </a:extLst>
          </p:cNvPr>
          <p:cNvSpPr/>
          <p:nvPr/>
        </p:nvSpPr>
        <p:spPr>
          <a:xfrm>
            <a:off x="235155" y="533400"/>
            <a:ext cx="11566210"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a:solidFill>
                  <a:schemeClr val="accent2"/>
                </a:solidFill>
                <a:latin typeface="Times New Roman" panose="02020603050405020304" pitchFamily="18" charset="0"/>
                <a:cs typeface="Times New Roman" panose="02020603050405020304" pitchFamily="18" charset="0"/>
              </a:rPr>
              <a:t>Một ứng dụng giúp kết nối mọi người ở bất cứ đâu, là bất kỳ ai thông qua dịch vụ internet, giúp người dùng có thể chia sẻ những sở thích và trao đổi những thông tin cần thiết với nhau là nội dung của khái niệm nào sau đây? </a:t>
            </a:r>
          </a:p>
        </p:txBody>
      </p:sp>
    </p:spTree>
    <p:extLst>
      <p:ext uri="{BB962C8B-B14F-4D97-AF65-F5344CB8AC3E}">
        <p14:creationId xmlns:p14="http://schemas.microsoft.com/office/powerpoint/2010/main" val="15126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59C0F-E003-5EAE-CCD6-38D2B8C6AE1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237B92A-7409-54D9-991C-6DE9930B4B28}"/>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249F3B23-83FE-99E0-E1CA-5900130E3CE0}"/>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Quan điểm, ý kiến cá nhân về 1 vấn đề nào đó.</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D7FBE97C-D0FC-F852-528F-C60FC22F6D01}"/>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tin cá nhân.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F2210C60-C3A0-E34B-D9D2-2F86E4A39392}"/>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Những lời lẽ miệt thị, xúc phạm người khác.</a:t>
            </a:r>
          </a:p>
        </p:txBody>
      </p:sp>
      <p:sp>
        <p:nvSpPr>
          <p:cNvPr id="5" name="Rounded Rectangle 5">
            <a:extLst>
              <a:ext uri="{FF2B5EF4-FFF2-40B4-BE49-F238E27FC236}">
                <a16:creationId xmlns:a16="http://schemas.microsoft.com/office/drawing/2014/main" id="{88526438-E4BB-9ADC-80C6-F6C215629762}"/>
              </a:ext>
            </a:extLst>
          </p:cNvPr>
          <p:cNvSpPr/>
          <p:nvPr/>
        </p:nvSpPr>
        <p:spPr>
          <a:xfrm>
            <a:off x="2074202" y="5535503"/>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Điều bức xúc, khó chịu về người này người kia hay 1 hiện tượng nào đó.</a:t>
            </a:r>
          </a:p>
        </p:txBody>
      </p:sp>
      <p:pic>
        <p:nvPicPr>
          <p:cNvPr id="6" name="Picture 10" descr="flowers0c">
            <a:extLst>
              <a:ext uri="{FF2B5EF4-FFF2-40B4-BE49-F238E27FC236}">
                <a16:creationId xmlns:a16="http://schemas.microsoft.com/office/drawing/2014/main" id="{FA04E6C5-5113-6641-0FE7-2370F3020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29" y="222303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F2BACA9A-A23E-DBC3-768B-003E9D9B5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E42852DF-1743-27C3-7AA7-3E054F2D965F}"/>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D2C788CC-BC81-7CBC-A418-12BE88038A9F}"/>
              </a:ext>
            </a:extLst>
          </p:cNvPr>
          <p:cNvSpPr/>
          <p:nvPr/>
        </p:nvSpPr>
        <p:spPr>
          <a:xfrm>
            <a:off x="1984331" y="976074"/>
            <a:ext cx="9657467"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Học sinh chỉ nên chia sẻ những gì trên mạng xã hội? </a:t>
            </a:r>
          </a:p>
        </p:txBody>
      </p:sp>
    </p:spTree>
    <p:extLst>
      <p:ext uri="{BB962C8B-B14F-4D97-AF65-F5344CB8AC3E}">
        <p14:creationId xmlns:p14="http://schemas.microsoft.com/office/powerpoint/2010/main" val="28262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5B8AA-1B8D-4E23-5F2D-C930BDCD836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9C08945-2764-C690-099D-813485518D68}"/>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9D16EBBD-5425-34B5-A464-06A799C9A37D}"/>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Tất cả các website đều là mạng xã hội.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0976EAA7-E126-50DF-B636-7A9094A53C31}"/>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Bất cứ tuổi nào cũng có thể tham gia mạng xã hội.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5EC3AE52-A01D-374A-E89D-8BB071494866}"/>
              </a:ext>
            </a:extLst>
          </p:cNvPr>
          <p:cNvSpPr/>
          <p:nvPr/>
        </p:nvSpPr>
        <p:spPr>
          <a:xfrm>
            <a:off x="2010769" y="4350355"/>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 được tạo ra để trao đổi thông tin, tương tác,... do đó nó luôn tốt.</a:t>
            </a:r>
          </a:p>
        </p:txBody>
      </p:sp>
      <p:sp>
        <p:nvSpPr>
          <p:cNvPr id="5" name="Rounded Rectangle 5">
            <a:extLst>
              <a:ext uri="{FF2B5EF4-FFF2-40B4-BE49-F238E27FC236}">
                <a16:creationId xmlns:a16="http://schemas.microsoft.com/office/drawing/2014/main" id="{D2B79407-69C7-BF8A-D37B-606D7A07E3C6}"/>
              </a:ext>
            </a:extLst>
          </p:cNvPr>
          <p:cNvSpPr/>
          <p:nvPr/>
        </p:nvSpPr>
        <p:spPr>
          <a:xfrm>
            <a:off x="2074202" y="5535503"/>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 giúp mọi người tương tác với nhau mà không cần gặp mặt.</a:t>
            </a:r>
          </a:p>
        </p:txBody>
      </p:sp>
      <p:pic>
        <p:nvPicPr>
          <p:cNvPr id="6" name="Picture 10" descr="flowers0c">
            <a:extLst>
              <a:ext uri="{FF2B5EF4-FFF2-40B4-BE49-F238E27FC236}">
                <a16:creationId xmlns:a16="http://schemas.microsoft.com/office/drawing/2014/main" id="{E270F6C1-52F6-E553-954E-94B4DAC64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75E97EC2-91B2-A019-B72A-939474CF9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0AB60E52-F927-2523-57F2-9C6942F0911B}"/>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11688FF0-F4DF-671F-942A-EFFEE5C98661}"/>
              </a:ext>
            </a:extLst>
          </p:cNvPr>
          <p:cNvSpPr/>
          <p:nvPr/>
        </p:nvSpPr>
        <p:spPr>
          <a:xfrm>
            <a:off x="1984331" y="942023"/>
            <a:ext cx="9657467"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Phát biểu nào sau đây là đúng?</a:t>
            </a:r>
          </a:p>
        </p:txBody>
      </p:sp>
    </p:spTree>
    <p:extLst>
      <p:ext uri="{BB962C8B-B14F-4D97-AF65-F5344CB8AC3E}">
        <p14:creationId xmlns:p14="http://schemas.microsoft.com/office/powerpoint/2010/main" val="288575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07721-2667-2E0B-8F00-D30A8385D89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5A4F7DC-323C-9AC3-A89B-5B8F8F2FDE3A}"/>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07F68518-B16E-8B90-0BB9-7CA1C6F2E8B4}"/>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Văn bản.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44530179-0BEE-EEC9-D922-6E6D18FA52D3}"/>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Hình ảnh.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1E8A40F5-BDCF-3638-172C-4FE939428D9E}"/>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Video.</a:t>
            </a:r>
          </a:p>
        </p:txBody>
      </p:sp>
      <p:sp>
        <p:nvSpPr>
          <p:cNvPr id="5" name="Rounded Rectangle 5">
            <a:extLst>
              <a:ext uri="{FF2B5EF4-FFF2-40B4-BE49-F238E27FC236}">
                <a16:creationId xmlns:a16="http://schemas.microsoft.com/office/drawing/2014/main" id="{2BFB3CBF-B6A5-7BCC-D2FF-55357EFC52D5}"/>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DF531FC0-D314-D0B7-0809-5ADF0C2F5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17B952A4-DF80-256C-3CEE-4EFDE5160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83304EF5-94F6-95B6-BE33-C5F24FE0F83F}"/>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ACF08DCE-4930-AE49-8827-A3BD1211E238}"/>
              </a:ext>
            </a:extLst>
          </p:cNvPr>
          <p:cNvSpPr/>
          <p:nvPr/>
        </p:nvSpPr>
        <p:spPr>
          <a:xfrm>
            <a:off x="1984331" y="942023"/>
            <a:ext cx="9657467"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Thông tin trao đổi trên kênh mạng xã hội có dạng?</a:t>
            </a:r>
          </a:p>
        </p:txBody>
      </p:sp>
    </p:spTree>
    <p:extLst>
      <p:ext uri="{BB962C8B-B14F-4D97-AF65-F5344CB8AC3E}">
        <p14:creationId xmlns:p14="http://schemas.microsoft.com/office/powerpoint/2010/main" val="20989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1861C-E20D-E14F-4CDA-0AE65E87D03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9729556-6938-8B5C-0EFD-EFF4129D344E}"/>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2C3EA489-71AE-006F-FEA4-8CA376A7ED59}"/>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Thư điện tử.</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4FFCF3AB-D1E6-1733-F105-BECA9EE2B2E1}"/>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Diễn đàn.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4126A308-9916-904C-CD51-406601BFB40F}"/>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a:t>
            </a:r>
          </a:p>
        </p:txBody>
      </p:sp>
      <p:sp>
        <p:nvSpPr>
          <p:cNvPr id="5" name="Rounded Rectangle 5">
            <a:extLst>
              <a:ext uri="{FF2B5EF4-FFF2-40B4-BE49-F238E27FC236}">
                <a16:creationId xmlns:a16="http://schemas.microsoft.com/office/drawing/2014/main" id="{9DD313F6-6664-3A53-4C9F-BE9EAD612303}"/>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F6DF1955-5F81-F6D9-92C2-7E9857516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80FBB6DF-A2E9-6EF0-CD58-FE685EEF9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445B257D-FD0E-D845-AE32-FFD84B0449A8}"/>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032AF9F5-A3C3-32E1-84CD-3060E080E458}"/>
              </a:ext>
            </a:extLst>
          </p:cNvPr>
          <p:cNvSpPr/>
          <p:nvPr/>
        </p:nvSpPr>
        <p:spPr>
          <a:xfrm>
            <a:off x="1984331" y="729377"/>
            <a:ext cx="9657467"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Những kênh nào sau đây là kênh trao đổi thông tin trên internet?</a:t>
            </a:r>
          </a:p>
        </p:txBody>
      </p:sp>
    </p:spTree>
    <p:extLst>
      <p:ext uri="{BB962C8B-B14F-4D97-AF65-F5344CB8AC3E}">
        <p14:creationId xmlns:p14="http://schemas.microsoft.com/office/powerpoint/2010/main" val="9197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268E0-AB91-1231-6E0B-C499556182D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663FC8F-9B38-EE7C-0A87-7E2E47FB4128}"/>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AB5426D1-545A-44B4-D0F3-76D7FD2CB805}"/>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https://www.facebook.com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F00AC4AB-1281-7D38-98F4-2EE7E8ABB62F}"/>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https://www.youtube.com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059D47B3-9FC2-1375-D0F0-3A3E478946FA}"/>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https://www.instagram.com</a:t>
            </a:r>
          </a:p>
        </p:txBody>
      </p:sp>
      <p:sp>
        <p:nvSpPr>
          <p:cNvPr id="5" name="Rounded Rectangle 5">
            <a:extLst>
              <a:ext uri="{FF2B5EF4-FFF2-40B4-BE49-F238E27FC236}">
                <a16:creationId xmlns:a16="http://schemas.microsoft.com/office/drawing/2014/main" id="{6D7B7A4E-827E-9657-A4C9-A523E5C614E8}"/>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2F9A8E16-44A6-569C-FF28-A5DC3A1D8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B505F135-4D02-0773-2FE1-6313FDF40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2AFDFEEC-105C-74B3-1B4D-0102B8A16AF1}"/>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DAEBC66A-BD08-3123-8BF2-4B5EDA12B060}"/>
              </a:ext>
            </a:extLst>
          </p:cNvPr>
          <p:cNvSpPr/>
          <p:nvPr/>
        </p:nvSpPr>
        <p:spPr>
          <a:xfrm>
            <a:off x="1984331" y="729377"/>
            <a:ext cx="9657467"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Trong các trang web dưới đây, trang web nào là mạng xã hội? </a:t>
            </a:r>
          </a:p>
        </p:txBody>
      </p:sp>
    </p:spTree>
    <p:extLst>
      <p:ext uri="{BB962C8B-B14F-4D97-AF65-F5344CB8AC3E}">
        <p14:creationId xmlns:p14="http://schemas.microsoft.com/office/powerpoint/2010/main" val="33539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D3BDF-2880-7666-0E76-B7C5D857A07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6C34A3F-8A4D-D0C6-F220-B39146E6E55F}"/>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D460363D-1E2D-417E-ECE3-C162698536C7}"/>
              </a:ext>
            </a:extLst>
          </p:cNvPr>
          <p:cNvSpPr/>
          <p:nvPr/>
        </p:nvSpPr>
        <p:spPr>
          <a:xfrm>
            <a:off x="1984333" y="23979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Chia sẻ bài đăng đó để mọi người cùng biết.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F78A85F1-47E0-7AFF-C89F-4A5CA7278F2A}"/>
              </a:ext>
            </a:extLst>
          </p:cNvPr>
          <p:cNvSpPr/>
          <p:nvPr/>
        </p:nvSpPr>
        <p:spPr>
          <a:xfrm>
            <a:off x="1984333" y="341394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quan tâm.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3816FD27-DAD1-5D04-433D-336548A060CC}"/>
              </a:ext>
            </a:extLst>
          </p:cNvPr>
          <p:cNvSpPr/>
          <p:nvPr/>
        </p:nvSpPr>
        <p:spPr>
          <a:xfrm>
            <a:off x="2010769" y="4622770"/>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Khuyên bạn Oanh nên gỡ bài đã đăng.</a:t>
            </a:r>
          </a:p>
        </p:txBody>
      </p:sp>
      <p:sp>
        <p:nvSpPr>
          <p:cNvPr id="5" name="Rounded Rectangle 5">
            <a:extLst>
              <a:ext uri="{FF2B5EF4-FFF2-40B4-BE49-F238E27FC236}">
                <a16:creationId xmlns:a16="http://schemas.microsoft.com/office/drawing/2014/main" id="{9C3D66E6-8B12-0DD8-95DD-A3206A0A7125}"/>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Bình luận cùng các bạn khác về bài đăng đó.</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037977F1-9E10-E164-00E5-8E40ED564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6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B6B958F0-C8E2-E5D1-11AD-6C19D32FF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F9B0F7EC-A829-DD9D-7C35-E920D41241DC}"/>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5B77D255-8D21-5CD5-B8B3-ADFBC8A8CB3A}"/>
              </a:ext>
            </a:extLst>
          </p:cNvPr>
          <p:cNvSpPr/>
          <p:nvPr/>
        </p:nvSpPr>
        <p:spPr>
          <a:xfrm>
            <a:off x="1984331" y="729377"/>
            <a:ext cx="9657467"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Trong lớp em có bạn Oanh đăng bài nói xấu về bạn Bình. Em sẽ làm gì? </a:t>
            </a:r>
          </a:p>
        </p:txBody>
      </p:sp>
    </p:spTree>
    <p:extLst>
      <p:ext uri="{BB962C8B-B14F-4D97-AF65-F5344CB8AC3E}">
        <p14:creationId xmlns:p14="http://schemas.microsoft.com/office/powerpoint/2010/main" val="22868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F2D5-ABB3-AEFE-E39C-9CA141B892A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BBE913C-5CD3-9AE0-BF85-F8CA5101AC87}"/>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2D06A7AE-BF92-43C5-1EE5-A12A42B301C7}"/>
              </a:ext>
            </a:extLst>
          </p:cNvPr>
          <p:cNvSpPr/>
          <p:nvPr/>
        </p:nvSpPr>
        <p:spPr>
          <a:xfrm>
            <a:off x="1984333" y="2159556"/>
            <a:ext cx="9817032"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Thư điện tử, diễn đàn, mạng xã hội hoạt động trên nền tảng Internet là các kênh trao đổi thông tin phổ biến hiện nay. </a:t>
            </a:r>
            <a:endParaRPr lang="en-US" sz="30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3F6527F5-0860-3516-03A7-DD71B5194C9B}"/>
              </a:ext>
            </a:extLst>
          </p:cNvPr>
          <p:cNvSpPr/>
          <p:nvPr/>
        </p:nvSpPr>
        <p:spPr>
          <a:xfrm>
            <a:off x="1984333" y="3249502"/>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Cách tổ chức mạng xã hội phổ biến nhất là dưới dạng các website.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F350EF18-B0FA-9FEB-E557-27751D52615B}"/>
              </a:ext>
            </a:extLst>
          </p:cNvPr>
          <p:cNvSpPr/>
          <p:nvPr/>
        </p:nvSpPr>
        <p:spPr>
          <a:xfrm>
            <a:off x="2010769" y="4384407"/>
            <a:ext cx="9657466"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Mạng xã hội không có quy định về độ tuổi tham gia. Ví dụ Facebook cho phép tất cả mọi người ở mọi độ tuổi đăng kí.</a:t>
            </a:r>
          </a:p>
        </p:txBody>
      </p:sp>
      <p:sp>
        <p:nvSpPr>
          <p:cNvPr id="5" name="Rounded Rectangle 5">
            <a:extLst>
              <a:ext uri="{FF2B5EF4-FFF2-40B4-BE49-F238E27FC236}">
                <a16:creationId xmlns:a16="http://schemas.microsoft.com/office/drawing/2014/main" id="{9B0C5788-D9F0-8D1C-F5FE-986AEC75E8DD}"/>
              </a:ext>
            </a:extLst>
          </p:cNvPr>
          <p:cNvSpPr/>
          <p:nvPr/>
        </p:nvSpPr>
        <p:spPr>
          <a:xfrm>
            <a:off x="2074202" y="5535503"/>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Mạng xã hội là một cộng đồng trực tuyến để mọi người có thể tương tác với nhau. </a:t>
            </a:r>
          </a:p>
        </p:txBody>
      </p:sp>
      <p:pic>
        <p:nvPicPr>
          <p:cNvPr id="6" name="Picture 10" descr="flowers0c">
            <a:extLst>
              <a:ext uri="{FF2B5EF4-FFF2-40B4-BE49-F238E27FC236}">
                <a16:creationId xmlns:a16="http://schemas.microsoft.com/office/drawing/2014/main" id="{C6E74753-3989-517B-11A4-4827DC834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6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F64BC3FE-74FB-87EC-5293-3373DA25A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56638EFC-D3B2-F9D3-2029-A8896C858AF1}"/>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382A5569-E0F4-236F-16B9-57D606CCF207}"/>
              </a:ext>
            </a:extLst>
          </p:cNvPr>
          <p:cNvSpPr/>
          <p:nvPr/>
        </p:nvSpPr>
        <p:spPr>
          <a:xfrm>
            <a:off x="1984331" y="1035844"/>
            <a:ext cx="9657467"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Phát biểu nào sau đây là sai?</a:t>
            </a:r>
          </a:p>
        </p:txBody>
      </p:sp>
    </p:spTree>
    <p:extLst>
      <p:ext uri="{BB962C8B-B14F-4D97-AF65-F5344CB8AC3E}">
        <p14:creationId xmlns:p14="http://schemas.microsoft.com/office/powerpoint/2010/main" val="12344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8661D-68D1-793A-58E6-8C634173CF7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1FA8151-3E1A-9B22-DCCF-50324BA85FEB}"/>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C358B753-CF52-0F8F-3AA6-0EAB041F5618}"/>
              </a:ext>
            </a:extLst>
          </p:cNvPr>
          <p:cNvSpPr/>
          <p:nvPr/>
        </p:nvSpPr>
        <p:spPr>
          <a:xfrm>
            <a:off x="1921830" y="2394438"/>
            <a:ext cx="9879535" cy="591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(2) – (3) – (1) – (4) – (5)</a:t>
            </a:r>
            <a:endParaRPr lang="en-US" sz="30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E2AAE78D-3727-38E0-66B1-65513C346FF7}"/>
              </a:ext>
            </a:extLst>
          </p:cNvPr>
          <p:cNvSpPr/>
          <p:nvPr/>
        </p:nvSpPr>
        <p:spPr>
          <a:xfrm>
            <a:off x="1922846" y="3500229"/>
            <a:ext cx="971895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t>
            </a:r>
            <a:r>
              <a:rPr lang="en-US" sz="3200">
                <a:solidFill>
                  <a:schemeClr val="tx1"/>
                </a:solidFill>
                <a:latin typeface="Times New Roman" panose="02020603050405020304" pitchFamily="18" charset="0"/>
                <a:cs typeface="Times New Roman" panose="02020603050405020304" pitchFamily="18" charset="0"/>
              </a:rPr>
              <a:t>5</a:t>
            </a:r>
            <a:r>
              <a:rPr lang="vi-VN" sz="3200">
                <a:solidFill>
                  <a:schemeClr val="tx1"/>
                </a:solidFill>
                <a:latin typeface="Times New Roman" panose="02020603050405020304" pitchFamily="18" charset="0"/>
                <a:cs typeface="Times New Roman" panose="02020603050405020304" pitchFamily="18" charset="0"/>
              </a:rPr>
              <a:t>) – (3) – (1) – (4) – (</a:t>
            </a:r>
            <a:r>
              <a:rPr lang="en-US" sz="3200">
                <a:solidFill>
                  <a:schemeClr val="tx1"/>
                </a:solidFill>
                <a:latin typeface="Times New Roman" panose="02020603050405020304" pitchFamily="18" charset="0"/>
                <a:cs typeface="Times New Roman" panose="02020603050405020304" pitchFamily="18" charset="0"/>
              </a:rPr>
              <a:t>2</a:t>
            </a:r>
            <a:r>
              <a:rPr lang="vi-VN" sz="3200">
                <a:solidFill>
                  <a:schemeClr val="tx1"/>
                </a:solidFill>
                <a:latin typeface="Times New Roman" panose="02020603050405020304" pitchFamily="18" charset="0"/>
                <a:cs typeface="Times New Roman" panose="02020603050405020304" pitchFamily="18" charset="0"/>
              </a:rPr>
              <a: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FF8F2F5E-CD6F-E149-19E1-A37E588D5DBD}"/>
              </a:ext>
            </a:extLst>
          </p:cNvPr>
          <p:cNvSpPr/>
          <p:nvPr/>
        </p:nvSpPr>
        <p:spPr>
          <a:xfrm>
            <a:off x="1949282" y="4619289"/>
            <a:ext cx="9718953" cy="591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(2) – (1) – (3) – (4) – (5) </a:t>
            </a:r>
          </a:p>
        </p:txBody>
      </p:sp>
      <p:sp>
        <p:nvSpPr>
          <p:cNvPr id="5" name="Rounded Rectangle 5">
            <a:extLst>
              <a:ext uri="{FF2B5EF4-FFF2-40B4-BE49-F238E27FC236}">
                <a16:creationId xmlns:a16="http://schemas.microsoft.com/office/drawing/2014/main" id="{047D61F7-DD8D-51EA-9A12-419F0AFA4732}"/>
              </a:ext>
            </a:extLst>
          </p:cNvPr>
          <p:cNvSpPr/>
          <p:nvPr/>
        </p:nvSpPr>
        <p:spPr>
          <a:xfrm>
            <a:off x="2022990" y="5786230"/>
            <a:ext cx="8094808"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(3) – (2) – (1) – (5) – (4)</a:t>
            </a:r>
          </a:p>
        </p:txBody>
      </p:sp>
      <p:pic>
        <p:nvPicPr>
          <p:cNvPr id="6" name="Picture 10" descr="flowers0c">
            <a:extLst>
              <a:ext uri="{FF2B5EF4-FFF2-40B4-BE49-F238E27FC236}">
                <a16:creationId xmlns:a16="http://schemas.microsoft.com/office/drawing/2014/main" id="{30289BDA-D163-38EF-E4E7-9CC725F5D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03" y="2175456"/>
            <a:ext cx="1004997" cy="100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3EDE5F20-7566-5EDF-CFDA-3A168A6C3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074" y="5567076"/>
            <a:ext cx="1629724" cy="1105614"/>
          </a:xfrm>
          <a:prstGeom prst="rect">
            <a:avLst/>
          </a:prstGeom>
        </p:spPr>
      </p:pic>
      <p:pic>
        <p:nvPicPr>
          <p:cNvPr id="8" name="Picture 7">
            <a:extLst>
              <a:ext uri="{FF2B5EF4-FFF2-40B4-BE49-F238E27FC236}">
                <a16:creationId xmlns:a16="http://schemas.microsoft.com/office/drawing/2014/main" id="{388BF139-2DC0-DCA3-2460-165ABC20AB20}"/>
              </a:ext>
            </a:extLst>
          </p:cNvPr>
          <p:cNvPicPr>
            <a:picLocks noChangeAspect="1"/>
          </p:cNvPicPr>
          <p:nvPr/>
        </p:nvPicPr>
        <p:blipFill>
          <a:blip r:embed="rId5"/>
          <a:stretch>
            <a:fillRect/>
          </a:stretch>
        </p:blipFill>
        <p:spPr>
          <a:xfrm>
            <a:off x="11353254" y="318058"/>
            <a:ext cx="603591" cy="591614"/>
          </a:xfrm>
          <a:prstGeom prst="rect">
            <a:avLst/>
          </a:prstGeom>
        </p:spPr>
      </p:pic>
      <p:sp>
        <p:nvSpPr>
          <p:cNvPr id="9" name="Rounded Rectangle 1">
            <a:extLst>
              <a:ext uri="{FF2B5EF4-FFF2-40B4-BE49-F238E27FC236}">
                <a16:creationId xmlns:a16="http://schemas.microsoft.com/office/drawing/2014/main" id="{03C4F90F-9661-AE11-8E93-86C54FDA678C}"/>
              </a:ext>
            </a:extLst>
          </p:cNvPr>
          <p:cNvSpPr/>
          <p:nvPr/>
        </p:nvSpPr>
        <p:spPr>
          <a:xfrm>
            <a:off x="0" y="66735"/>
            <a:ext cx="12044517" cy="192393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700">
                <a:solidFill>
                  <a:schemeClr val="accent2"/>
                </a:solidFill>
                <a:latin typeface="Times New Roman" panose="02020603050405020304" pitchFamily="18" charset="0"/>
                <a:cs typeface="Times New Roman" panose="02020603050405020304" pitchFamily="18" charset="0"/>
              </a:rPr>
              <a:t>Sắp xếp thứ tự đúng theo các bước tạo tài khoản Facebook</a:t>
            </a:r>
            <a:r>
              <a:rPr lang="en-US" sz="2700">
                <a:solidFill>
                  <a:schemeClr val="accent2"/>
                </a:solidFill>
                <a:latin typeface="Times New Roman" panose="02020603050405020304" pitchFamily="18" charset="0"/>
                <a:cs typeface="Times New Roman" panose="02020603050405020304" pitchFamily="18" charset="0"/>
              </a:rPr>
              <a:t>: </a:t>
            </a:r>
            <a:r>
              <a:rPr lang="vi-VN" sz="2700">
                <a:solidFill>
                  <a:schemeClr val="accent2"/>
                </a:solidFill>
                <a:latin typeface="Times New Roman" panose="02020603050405020304" pitchFamily="18" charset="0"/>
                <a:cs typeface="Times New Roman" panose="02020603050405020304" pitchFamily="18" charset="0"/>
              </a:rPr>
              <a:t>(1)Nháy chuột vào ô Tạo tài khoản mới.</a:t>
            </a:r>
            <a:r>
              <a:rPr lang="en-US" sz="2700">
                <a:solidFill>
                  <a:schemeClr val="accent2"/>
                </a:solidFill>
                <a:latin typeface="Times New Roman" panose="02020603050405020304" pitchFamily="18" charset="0"/>
                <a:cs typeface="Times New Roman" panose="02020603050405020304" pitchFamily="18" charset="0"/>
              </a:rPr>
              <a:t> </a:t>
            </a:r>
            <a:r>
              <a:rPr lang="vi-VN" sz="2700">
                <a:solidFill>
                  <a:schemeClr val="accent2"/>
                </a:solidFill>
                <a:latin typeface="Times New Roman" panose="02020603050405020304" pitchFamily="18" charset="0"/>
                <a:cs typeface="Times New Roman" panose="02020603050405020304" pitchFamily="18" charset="0"/>
              </a:rPr>
              <a:t>(2)Truy cập trang www.facebook.com.</a:t>
            </a:r>
            <a:r>
              <a:rPr lang="en-US" sz="2700">
                <a:solidFill>
                  <a:schemeClr val="accent2"/>
                </a:solidFill>
                <a:latin typeface="Times New Roman" panose="02020603050405020304" pitchFamily="18" charset="0"/>
                <a:cs typeface="Times New Roman" panose="02020603050405020304" pitchFamily="18" charset="0"/>
              </a:rPr>
              <a:t> </a:t>
            </a:r>
            <a:r>
              <a:rPr lang="vi-VN" sz="2700">
                <a:solidFill>
                  <a:schemeClr val="accent2"/>
                </a:solidFill>
                <a:latin typeface="Times New Roman" panose="02020603050405020304" pitchFamily="18" charset="0"/>
                <a:cs typeface="Times New Roman" panose="02020603050405020304" pitchFamily="18" charset="0"/>
              </a:rPr>
              <a:t>(3)Lựa chọn ngôn ngữ tiếng Việt bằng cách  nháy chuột vào liên kết Tiếng Việt ở phía dưới màn hình.</a:t>
            </a:r>
            <a:r>
              <a:rPr lang="en-US" sz="2700">
                <a:solidFill>
                  <a:schemeClr val="accent2"/>
                </a:solidFill>
                <a:latin typeface="Times New Roman" panose="02020603050405020304" pitchFamily="18" charset="0"/>
                <a:cs typeface="Times New Roman" panose="02020603050405020304" pitchFamily="18" charset="0"/>
              </a:rPr>
              <a:t> </a:t>
            </a:r>
            <a:r>
              <a:rPr lang="vi-VN" sz="2600">
                <a:solidFill>
                  <a:schemeClr val="accent2"/>
                </a:solidFill>
                <a:latin typeface="Times New Roman" panose="02020603050405020304" pitchFamily="18" charset="0"/>
                <a:cs typeface="Times New Roman" panose="02020603050405020304" pitchFamily="18" charset="0"/>
              </a:rPr>
              <a:t>(4)Nhập đầy đủ thông tin vào các ô theo hướng dẫn.</a:t>
            </a:r>
            <a:r>
              <a:rPr lang="en-US" sz="2600">
                <a:solidFill>
                  <a:schemeClr val="accent2"/>
                </a:solidFill>
                <a:latin typeface="Times New Roman" panose="02020603050405020304" pitchFamily="18" charset="0"/>
                <a:cs typeface="Times New Roman" panose="02020603050405020304" pitchFamily="18" charset="0"/>
              </a:rPr>
              <a:t> </a:t>
            </a:r>
            <a:r>
              <a:rPr lang="vi-VN" sz="2600">
                <a:solidFill>
                  <a:schemeClr val="accent2"/>
                </a:solidFill>
                <a:latin typeface="Times New Roman" panose="02020603050405020304" pitchFamily="18" charset="0"/>
                <a:cs typeface="Times New Roman" panose="02020603050405020304" pitchFamily="18" charset="0"/>
              </a:rPr>
              <a:t>(5) Nhảy chuột vào nút “Đăng ký”</a:t>
            </a:r>
          </a:p>
        </p:txBody>
      </p:sp>
    </p:spTree>
    <p:extLst>
      <p:ext uri="{BB962C8B-B14F-4D97-AF65-F5344CB8AC3E}">
        <p14:creationId xmlns:p14="http://schemas.microsoft.com/office/powerpoint/2010/main" val="33043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7983" y="4495801"/>
            <a:ext cx="2857500" cy="1828800"/>
          </a:xfrm>
          <a:prstGeom prst="rect">
            <a:avLst/>
          </a:prstGeom>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52450" y="1371600"/>
            <a:ext cx="11087100" cy="302735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Trong suốt chiều dài lịch sử, con người đã nghĩ ra nhiều cách trao đổi thông tin với nhau:</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dùng chim bồ câu đưa thư, gửi thư qua bưu điện, sử dụng điện báo, điện thoại,... </a:t>
            </a:r>
          </a:p>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pic>
        <p:nvPicPr>
          <p:cNvPr id="5" name="Picture 4">
            <a:extLst>
              <a:ext uri="{FF2B5EF4-FFF2-40B4-BE49-F238E27FC236}">
                <a16:creationId xmlns:a16="http://schemas.microsoft.com/office/drawing/2014/main" id="{A4D2B94E-646A-A97B-2C80-E5309081C551}"/>
              </a:ext>
            </a:extLst>
          </p:cNvPr>
          <p:cNvPicPr>
            <a:picLocks noChangeAspect="1"/>
          </p:cNvPicPr>
          <p:nvPr/>
        </p:nvPicPr>
        <p:blipFill>
          <a:blip r:embed="rId3"/>
          <a:stretch>
            <a:fillRect/>
          </a:stretch>
        </p:blipFill>
        <p:spPr>
          <a:xfrm>
            <a:off x="8045954" y="4495800"/>
            <a:ext cx="3733094" cy="1676400"/>
          </a:xfrm>
          <a:prstGeom prst="rect">
            <a:avLst/>
          </a:prstGeom>
        </p:spPr>
      </p:pic>
      <p:pic>
        <p:nvPicPr>
          <p:cNvPr id="4" name="Picture 3">
            <a:extLst>
              <a:ext uri="{FF2B5EF4-FFF2-40B4-BE49-F238E27FC236}">
                <a16:creationId xmlns:a16="http://schemas.microsoft.com/office/drawing/2014/main" id="{965C172F-531B-26A8-60D7-2D777A02D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42899737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8.33333E-7 2.22222E-6 L -0.35156 2.22222E-6 " pathEditMode="relative" rAng="0" ptsTypes="AA">
                                      <p:cBhvr>
                                        <p:cTn id="6" dur="2000" fill="hold"/>
                                        <p:tgtEl>
                                          <p:spTgt spid="5"/>
                                        </p:tgtEl>
                                        <p:attrNameLst>
                                          <p:attrName>ppt_x</p:attrName>
                                          <p:attrName>ppt_y</p:attrName>
                                        </p:attrNameLst>
                                      </p:cBhvr>
                                      <p:rCtr x="-17578" y="0"/>
                                    </p:animMotion>
                                  </p:childTnLst>
                                </p:cTn>
                              </p:par>
                              <p:par>
                                <p:cTn id="7" presetID="47" presetClass="path" presetSubtype="0" repeatCount="indefinite" accel="50000" decel="50000" fill="hold" nodeType="withEffect">
                                  <p:stCondLst>
                                    <p:cond delay="0"/>
                                  </p:stCondLst>
                                  <p:childTnLst>
                                    <p:animMotion origin="layout" path="M -6.25E-7 1.11111E-6 C 0.00026 0.06296 0.00169 0.1081 0.003 0.1081 C 0.00443 0.1081 0.0056 0.06296 0.00599 1.11111E-6 C 0.00651 0.06296 0.00768 0.1081 0.00899 0.1081 C 0.01042 0.1081 0.01159 0.06296 0.01198 1.11111E-6 C 0.0125 0.06296 0.01367 0.1081 0.0151 0.1081 C 0.01641 0.1081 0.01771 0.06296 0.0181 1.11111E-6 C 0.01849 0.06296 0.01966 0.1081 0.02122 0.1081 C 0.0224 0.1081 0.02383 0.06296 0.02422 1.11111E-6 C 0.02448 0.06296 0.02591 0.1081 0.02721 0.1081 C 0.02865 0.1081 0.02982 0.06296 0.03021 1.11111E-6 C 0.03073 0.06296 0.0319 0.1081 0.0332 0.1081 C 0.03464 0.1081 0.03581 0.06296 0.03633 1.11111E-6 C 0.03672 0.06296 0.03789 0.1081 0.03932 0.1081 C 0.04063 0.1081 0.04193 0.06296 0.04232 1.11111E-6 C 0.04271 0.06296 0.04388 0.1081 0.04544 0.1081 C 0.04688 0.1081 0.04805 0.06296 0.04844 1.11111E-6 " pathEditMode="relative" rAng="0" ptsTypes="AAAAAAAAAAAAAAAAA">
                                      <p:cBhvr>
                                        <p:cTn id="8" dur="5000" fill="hold"/>
                                        <p:tgtEl>
                                          <p:spTgt spid="3"/>
                                        </p:tgtEl>
                                        <p:attrNameLst>
                                          <p:attrName>ppt_x</p:attrName>
                                          <p:attrName>ppt_y</p:attrName>
                                        </p:attrNameLst>
                                      </p:cBhvr>
                                      <p:rCtr x="2422" y="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E0C69-DD83-04E2-06D8-456975E2731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B94C2AF-E00E-193E-BDC3-868F1965B34B}"/>
              </a:ext>
            </a:extLst>
          </p:cNvPr>
          <p:cNvPicPr>
            <a:picLocks noChangeAspect="1"/>
          </p:cNvPicPr>
          <p:nvPr/>
        </p:nvPicPr>
        <p:blipFill>
          <a:blip r:embed="rId2"/>
          <a:stretch>
            <a:fillRect/>
          </a:stretch>
        </p:blipFill>
        <p:spPr>
          <a:xfrm>
            <a:off x="0" y="-10750"/>
            <a:ext cx="12330793" cy="6957815"/>
          </a:xfrm>
          <a:prstGeom prst="rect">
            <a:avLst/>
          </a:prstGeom>
        </p:spPr>
      </p:pic>
      <p:sp>
        <p:nvSpPr>
          <p:cNvPr id="2" name="Rounded Rectangle 2">
            <a:extLst>
              <a:ext uri="{FF2B5EF4-FFF2-40B4-BE49-F238E27FC236}">
                <a16:creationId xmlns:a16="http://schemas.microsoft.com/office/drawing/2014/main" id="{BA50CCCF-C570-CF58-7712-6DF93B4B836E}"/>
              </a:ext>
            </a:extLst>
          </p:cNvPr>
          <p:cNvSpPr/>
          <p:nvPr/>
        </p:nvSpPr>
        <p:spPr>
          <a:xfrm>
            <a:off x="1984333" y="2414945"/>
            <a:ext cx="9817032" cy="591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Xem các video.</a:t>
            </a:r>
            <a:endParaRPr lang="en-US" sz="3000">
              <a:solidFill>
                <a:schemeClr val="tx1"/>
              </a:solidFill>
              <a:latin typeface="Times New Roman" panose="02020603050405020304" pitchFamily="18" charset="0"/>
              <a:cs typeface="Times New Roman" panose="02020603050405020304" pitchFamily="18" charset="0"/>
            </a:endParaRPr>
          </a:p>
        </p:txBody>
      </p:sp>
      <p:sp>
        <p:nvSpPr>
          <p:cNvPr id="3" name="Rounded Rectangle 3">
            <a:extLst>
              <a:ext uri="{FF2B5EF4-FFF2-40B4-BE49-F238E27FC236}">
                <a16:creationId xmlns:a16="http://schemas.microsoft.com/office/drawing/2014/main" id="{451DBBFF-615B-8863-A8B2-8E12C5FC7FC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Chia sẻ các video hoặc tải lên video của riêng mình.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935409F7-C97C-CAC2-9A15-6EE8864AD8AC}"/>
              </a:ext>
            </a:extLst>
          </p:cNvPr>
          <p:cNvSpPr/>
          <p:nvPr/>
        </p:nvSpPr>
        <p:spPr>
          <a:xfrm>
            <a:off x="2010769" y="4639796"/>
            <a:ext cx="9657466" cy="591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Bình luận các video.</a:t>
            </a:r>
          </a:p>
        </p:txBody>
      </p:sp>
      <p:sp>
        <p:nvSpPr>
          <p:cNvPr id="5" name="Rounded Rectangle 5">
            <a:extLst>
              <a:ext uri="{FF2B5EF4-FFF2-40B4-BE49-F238E27FC236}">
                <a16:creationId xmlns:a16="http://schemas.microsoft.com/office/drawing/2014/main" id="{5B227BA1-3DA9-86F0-CCA7-83D2174437BD}"/>
              </a:ext>
            </a:extLst>
          </p:cNvPr>
          <p:cNvSpPr/>
          <p:nvPr/>
        </p:nvSpPr>
        <p:spPr>
          <a:xfrm>
            <a:off x="2074202" y="5807918"/>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6" name="Picture 10" descr="flowers0c">
            <a:extLst>
              <a:ext uri="{FF2B5EF4-FFF2-40B4-BE49-F238E27FC236}">
                <a16:creationId xmlns:a16="http://schemas.microsoft.com/office/drawing/2014/main" id="{610616D6-DA97-8ABD-5E69-2C9B19E17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2" y="533801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clipart&#10;&#10;Description automatically generated">
            <a:extLst>
              <a:ext uri="{FF2B5EF4-FFF2-40B4-BE49-F238E27FC236}">
                <a16:creationId xmlns:a16="http://schemas.microsoft.com/office/drawing/2014/main" id="{AC537CA1-A707-53D9-782E-AA0B3527E4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8" name="Picture 7">
            <a:extLst>
              <a:ext uri="{FF2B5EF4-FFF2-40B4-BE49-F238E27FC236}">
                <a16:creationId xmlns:a16="http://schemas.microsoft.com/office/drawing/2014/main" id="{809BEB6B-B050-BE60-5FA9-351E6F50D5E3}"/>
              </a:ext>
            </a:extLst>
          </p:cNvPr>
          <p:cNvPicPr>
            <a:picLocks noChangeAspect="1"/>
          </p:cNvPicPr>
          <p:nvPr/>
        </p:nvPicPr>
        <p:blipFill>
          <a:blip r:embed="rId5"/>
          <a:stretch>
            <a:fillRect/>
          </a:stretch>
        </p:blipFill>
        <p:spPr>
          <a:xfrm>
            <a:off x="11392411" y="356438"/>
            <a:ext cx="564434" cy="553234"/>
          </a:xfrm>
          <a:prstGeom prst="rect">
            <a:avLst/>
          </a:prstGeom>
        </p:spPr>
      </p:pic>
      <p:sp>
        <p:nvSpPr>
          <p:cNvPr id="9" name="Rounded Rectangle 1">
            <a:extLst>
              <a:ext uri="{FF2B5EF4-FFF2-40B4-BE49-F238E27FC236}">
                <a16:creationId xmlns:a16="http://schemas.microsoft.com/office/drawing/2014/main" id="{81DCE723-786C-90BF-7D9B-13639AC5DB8D}"/>
              </a:ext>
            </a:extLst>
          </p:cNvPr>
          <p:cNvSpPr/>
          <p:nvPr/>
        </p:nvSpPr>
        <p:spPr>
          <a:xfrm>
            <a:off x="2074202" y="679134"/>
            <a:ext cx="9408078"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a:solidFill>
                  <a:schemeClr val="accent2"/>
                </a:solidFill>
                <a:latin typeface="Times New Roman" panose="02020603050405020304" pitchFamily="18" charset="0"/>
                <a:cs typeface="Times New Roman" panose="02020603050405020304" pitchFamily="18" charset="0"/>
              </a:rPr>
              <a:t>Khi tham gia mạng xã hội Youtube người tham gia có thể? </a:t>
            </a:r>
          </a:p>
        </p:txBody>
      </p:sp>
    </p:spTree>
    <p:extLst>
      <p:ext uri="{BB962C8B-B14F-4D97-AF65-F5344CB8AC3E}">
        <p14:creationId xmlns:p14="http://schemas.microsoft.com/office/powerpoint/2010/main" val="138178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D41F3B-399C-A707-ED8D-F5CBCD32939F}"/>
              </a:ext>
            </a:extLst>
          </p:cNvPr>
          <p:cNvSpPr/>
          <p:nvPr/>
        </p:nvSpPr>
        <p:spPr>
          <a:xfrm>
            <a:off x="1285227" y="2438400"/>
            <a:ext cx="9621545" cy="2215991"/>
          </a:xfrm>
          <a:prstGeom prst="rect">
            <a:avLst/>
          </a:prstGeom>
          <a:noFill/>
        </p:spPr>
        <p:txBody>
          <a:bodyPr wrap="none" lIns="91440" tIns="45720" rIns="91440" bIns="45720">
            <a:spAutoFit/>
          </a:bodyPr>
          <a:lstStyle/>
          <a:p>
            <a:pPr algn="ctr"/>
            <a:r>
              <a:rPr lang="en-US" sz="13800" b="1" cap="none" spc="0" dirty="0">
                <a:ln w="6600">
                  <a:solidFill>
                    <a:schemeClr val="accent2"/>
                  </a:solidFill>
                  <a:prstDash val="solid"/>
                </a:ln>
                <a:solidFill>
                  <a:srgbClr val="FFFFFF"/>
                </a:solidFill>
                <a:effectLst>
                  <a:outerShdw dist="38100" dir="2700000" algn="tl" rotWithShape="0">
                    <a:schemeClr val="accent2"/>
                  </a:outerShdw>
                </a:effectLst>
              </a:rPr>
              <a:t>VẬN DỤNG</a:t>
            </a:r>
          </a:p>
        </p:txBody>
      </p:sp>
      <p:pic>
        <p:nvPicPr>
          <p:cNvPr id="3" name="Picture 2">
            <a:extLst>
              <a:ext uri="{FF2B5EF4-FFF2-40B4-BE49-F238E27FC236}">
                <a16:creationId xmlns:a16="http://schemas.microsoft.com/office/drawing/2014/main" id="{4B96AAC8-EA79-2AD1-CF3C-9D276AF70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3476863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861D1E-155A-3F2F-8F60-9FBF1DC0A31C}"/>
              </a:ext>
            </a:extLst>
          </p:cNvPr>
          <p:cNvSpPr/>
          <p:nvPr/>
        </p:nvSpPr>
        <p:spPr>
          <a:xfrm>
            <a:off x="450589" y="2313260"/>
            <a:ext cx="11131810" cy="565146"/>
          </a:xfrm>
          <a:prstGeom prst="rect">
            <a:avLst/>
          </a:prstGeom>
        </p:spPr>
        <p:txBody>
          <a:bodyPr wrap="square" lIns="36000" tIns="36000" rIns="36000" bIns="36000">
            <a:spAutoFit/>
          </a:bodyPr>
          <a:lstStyle/>
          <a:p>
            <a:pPr algn="just" defTabSz="342900"/>
            <a:r>
              <a:rPr lang="vi-VN" sz="3200">
                <a:latin typeface="Times New Roman" panose="02020603050405020304" pitchFamily="18" charset="0"/>
                <a:cs typeface="Times New Roman" panose="02020603050405020304" pitchFamily="18" charset="0"/>
              </a:rPr>
              <a:t>Em hãy nêu tên ba kênh trao đổi thông tin </a:t>
            </a:r>
            <a:r>
              <a:rPr lang="en-US" sz="3200">
                <a:latin typeface="Times New Roman" panose="02020603050405020304" pitchFamily="18" charset="0"/>
                <a:cs typeface="Times New Roman" panose="02020603050405020304" pitchFamily="18" charset="0"/>
              </a:rPr>
              <a:t>phổ biến </a:t>
            </a:r>
            <a:r>
              <a:rPr lang="vi-VN" sz="3200">
                <a:latin typeface="Times New Roman" panose="02020603050405020304" pitchFamily="18" charset="0"/>
                <a:cs typeface="Times New Roman" panose="02020603050405020304" pitchFamily="18" charset="0"/>
              </a:rPr>
              <a:t>trên Internet.</a:t>
            </a:r>
          </a:p>
        </p:txBody>
      </p:sp>
      <p:sp>
        <p:nvSpPr>
          <p:cNvPr id="3" name="TextBox 2">
            <a:extLst>
              <a:ext uri="{FF2B5EF4-FFF2-40B4-BE49-F238E27FC236}">
                <a16:creationId xmlns:a16="http://schemas.microsoft.com/office/drawing/2014/main" id="{832CDB74-6845-18AE-3402-0540354FABAD}"/>
              </a:ext>
            </a:extLst>
          </p:cNvPr>
          <p:cNvSpPr txBox="1">
            <a:spLocks noChangeArrowheads="1"/>
          </p:cNvSpPr>
          <p:nvPr/>
        </p:nvSpPr>
        <p:spPr bwMode="auto">
          <a:xfrm>
            <a:off x="450589" y="3056590"/>
            <a:ext cx="11108484" cy="15500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Gợi ý trả lời: </a:t>
            </a:r>
          </a:p>
          <a:p>
            <a:pPr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Ba kênh trao đổi thông tin phổ biến trên Internet: Facebook, Zalo, Instagram</a:t>
            </a:r>
          </a:p>
        </p:txBody>
      </p:sp>
      <p:pic>
        <p:nvPicPr>
          <p:cNvPr id="4" name="Picture 3">
            <a:extLst>
              <a:ext uri="{FF2B5EF4-FFF2-40B4-BE49-F238E27FC236}">
                <a16:creationId xmlns:a16="http://schemas.microsoft.com/office/drawing/2014/main" id="{A585B8DF-DB93-227C-69BC-221A1344F15C}"/>
              </a:ext>
            </a:extLst>
          </p:cNvPr>
          <p:cNvPicPr>
            <a:picLocks noChangeAspect="1"/>
          </p:cNvPicPr>
          <p:nvPr/>
        </p:nvPicPr>
        <p:blipFill rotWithShape="1">
          <a:blip r:embed="rId2"/>
          <a:srcRect r="70376"/>
          <a:stretch/>
        </p:blipFill>
        <p:spPr>
          <a:xfrm>
            <a:off x="457200" y="1485932"/>
            <a:ext cx="1033987" cy="952468"/>
          </a:xfrm>
          <a:prstGeom prst="rect">
            <a:avLst/>
          </a:prstGeom>
        </p:spPr>
      </p:pic>
      <p:sp>
        <p:nvSpPr>
          <p:cNvPr id="5" name="矩形 10">
            <a:extLst>
              <a:ext uri="{FF2B5EF4-FFF2-40B4-BE49-F238E27FC236}">
                <a16:creationId xmlns:a16="http://schemas.microsoft.com/office/drawing/2014/main" id="{BB6DC6BE-9410-B041-775F-9C0B216759D9}"/>
              </a:ext>
            </a:extLst>
          </p:cNvPr>
          <p:cNvSpPr/>
          <p:nvPr/>
        </p:nvSpPr>
        <p:spPr>
          <a:xfrm>
            <a:off x="1236164" y="1579084"/>
            <a:ext cx="2878636" cy="650178"/>
          </a:xfrm>
          <a:prstGeom prst="rect">
            <a:avLst/>
          </a:prstGeom>
        </p:spPr>
        <p:txBody>
          <a:bodyPr wrap="square" lIns="36000" tIns="36000" rIns="36000" bIns="36000">
            <a:spAutoFit/>
          </a:bodyPr>
          <a:lstStyle/>
          <a:p>
            <a:pPr indent="266700">
              <a:lnSpc>
                <a:spcPct val="125000"/>
              </a:lnSpc>
              <a:spcAft>
                <a:spcPts val="40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7330CF3-C8E7-0CF7-D02B-7862A4505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28509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265787-6240-F104-4AA0-F26220D767F4}"/>
              </a:ext>
            </a:extLst>
          </p:cNvPr>
          <p:cNvGraphicFramePr>
            <a:graphicFrameLocks noGrp="1"/>
          </p:cNvGraphicFramePr>
          <p:nvPr/>
        </p:nvGraphicFramePr>
        <p:xfrm>
          <a:off x="457200" y="76200"/>
          <a:ext cx="11506200" cy="6699840"/>
        </p:xfrm>
        <a:graphic>
          <a:graphicData uri="http://schemas.openxmlformats.org/drawingml/2006/table">
            <a:tbl>
              <a:tblPr firstRow="1" firstCol="1" bandRow="1">
                <a:tableStyleId>{F5AB1C69-6EDB-4FF4-983F-18BD219EF322}</a:tableStyleId>
              </a:tblPr>
              <a:tblGrid>
                <a:gridCol w="2092036">
                  <a:extLst>
                    <a:ext uri="{9D8B030D-6E8A-4147-A177-3AD203B41FA5}">
                      <a16:colId xmlns:a16="http://schemas.microsoft.com/office/drawing/2014/main" val="2371259744"/>
                    </a:ext>
                  </a:extLst>
                </a:gridCol>
                <a:gridCol w="9414164">
                  <a:extLst>
                    <a:ext uri="{9D8B030D-6E8A-4147-A177-3AD203B41FA5}">
                      <a16:colId xmlns:a16="http://schemas.microsoft.com/office/drawing/2014/main" val="247319369"/>
                    </a:ext>
                  </a:extLst>
                </a:gridCol>
              </a:tblGrid>
              <a:tr h="0">
                <a:tc gridSpan="2">
                  <a:txBody>
                    <a:bodyPr/>
                    <a:lstStyle/>
                    <a:p>
                      <a:pPr algn="just">
                        <a:lnSpc>
                          <a:spcPct val="100000"/>
                        </a:lnSpc>
                        <a:spcAft>
                          <a:spcPts val="0"/>
                        </a:spcAft>
                      </a:pPr>
                      <a:r>
                        <a:rPr lang="en-US" sz="3200" b="0" kern="0">
                          <a:solidFill>
                            <a:schemeClr val="tx1"/>
                          </a:solidFill>
                          <a:effectLst/>
                          <a:latin typeface="Times New Roman" panose="02020603050405020304" pitchFamily="18" charset="0"/>
                          <a:cs typeface="Times New Roman" panose="02020603050405020304" pitchFamily="18" charset="0"/>
                        </a:rPr>
                        <a:t>Em hãy Tìm hiểu về mạng xã hội Zalo, và điền các thông tin chính vào bên dưới:</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08814446"/>
                  </a:ext>
                </a:extLst>
              </a:tr>
              <a:tr h="0">
                <a:tc>
                  <a:txBody>
                    <a:bodyPr/>
                    <a:lstStyle/>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Chức năng chính</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a:t>
                      </a:r>
                      <a:r>
                        <a:rPr lang="vi-VN" sz="3200" kern="0">
                          <a:solidFill>
                            <a:schemeClr val="tx1"/>
                          </a:solidFill>
                          <a:effectLst/>
                          <a:latin typeface="Times New Roman" panose="02020603050405020304" pitchFamily="18" charset="0"/>
                          <a:cs typeface="Times New Roman" panose="02020603050405020304" pitchFamily="18" charset="0"/>
                        </a:rPr>
                        <a:t>Nhắn tin và gọi điện miễn phí cho người dùng Zalo khác, bất kể ở đâu trên thế giới.</a:t>
                      </a:r>
                      <a:endParaRPr lang="en-US" sz="3200" kern="1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-Kết nối với người dùng khác qua tính năng kết bạn thông qua số điện thoại, username, ID người dùng, gợi ý kết bạn dựa trên vị trí,...</a:t>
                      </a:r>
                      <a:endParaRPr lang="en-US" sz="3200" kern="1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-Chuyển tiền bằng ZaloPay.</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517248"/>
                  </a:ext>
                </a:extLst>
              </a:tr>
              <a:tr h="0">
                <a:tc>
                  <a:txBody>
                    <a:bodyPr/>
                    <a:lstStyle/>
                    <a:p>
                      <a:pPr algn="just">
                        <a:lnSpc>
                          <a:spcPct val="100000"/>
                        </a:lnSpc>
                        <a:spcAft>
                          <a:spcPts val="0"/>
                        </a:spcAft>
                      </a:pPr>
                      <a:r>
                        <a:rPr lang="vi-VN" sz="3200" b="1" kern="0">
                          <a:solidFill>
                            <a:schemeClr val="tx1"/>
                          </a:solidFill>
                          <a:effectLst/>
                          <a:latin typeface="Times New Roman" panose="02020603050405020304" pitchFamily="18" charset="0"/>
                          <a:cs typeface="Times New Roman" panose="02020603050405020304" pitchFamily="18" charset="0"/>
                        </a:rPr>
                        <a:t>Đối tượng tham gia</a:t>
                      </a:r>
                      <a:endParaRPr lang="en-US" sz="32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Người dùng đủ 13 tuổi thì có thể sử dụng.</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2718"/>
                  </a:ext>
                </a:extLst>
              </a:tr>
              <a:tr h="0">
                <a:tc>
                  <a:txBody>
                    <a:bodyPr/>
                    <a:lstStyle/>
                    <a:p>
                      <a:pPr algn="just">
                        <a:lnSpc>
                          <a:spcPct val="100000"/>
                        </a:lnSpc>
                        <a:spcAft>
                          <a:spcPts val="0"/>
                        </a:spcAft>
                      </a:pPr>
                      <a:r>
                        <a:rPr lang="vi-VN" sz="3200" b="1" kern="0">
                          <a:solidFill>
                            <a:schemeClr val="tx1"/>
                          </a:solidFill>
                          <a:effectLst/>
                          <a:latin typeface="Times New Roman" panose="02020603050405020304" pitchFamily="18" charset="0"/>
                          <a:cs typeface="Times New Roman" panose="02020603050405020304" pitchFamily="18" charset="0"/>
                        </a:rPr>
                        <a:t>Cách thức tham gia</a:t>
                      </a:r>
                      <a:endParaRPr lang="en-US" sz="3200" b="1"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Tải phần mềm trên các hệ điều hành của điện thoại như IOS hoặc Android, hệ điều hành máy tính Windows, dùng trực tiếp trên web.</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975765"/>
                  </a:ext>
                </a:extLst>
              </a:tr>
            </a:tbl>
          </a:graphicData>
        </a:graphic>
      </p:graphicFrame>
      <p:sp>
        <p:nvSpPr>
          <p:cNvPr id="3" name="Rectangle 2">
            <a:extLst>
              <a:ext uri="{FF2B5EF4-FFF2-40B4-BE49-F238E27FC236}">
                <a16:creationId xmlns:a16="http://schemas.microsoft.com/office/drawing/2014/main" id="{621913F3-7ED0-E593-4BE3-D21A3B65E7B3}"/>
              </a:ext>
            </a:extLst>
          </p:cNvPr>
          <p:cNvSpPr/>
          <p:nvPr/>
        </p:nvSpPr>
        <p:spPr>
          <a:xfrm>
            <a:off x="2590800" y="1143000"/>
            <a:ext cx="9372600" cy="297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24203BC-8037-A5B9-3959-A1C6FF0650B6}"/>
              </a:ext>
            </a:extLst>
          </p:cNvPr>
          <p:cNvSpPr/>
          <p:nvPr/>
        </p:nvSpPr>
        <p:spPr>
          <a:xfrm>
            <a:off x="2598576" y="4229100"/>
            <a:ext cx="9372600" cy="952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D406D35B-0D2A-1CB3-2170-BE71324F7FFC}"/>
              </a:ext>
            </a:extLst>
          </p:cNvPr>
          <p:cNvSpPr/>
          <p:nvPr/>
        </p:nvSpPr>
        <p:spPr>
          <a:xfrm>
            <a:off x="2598576" y="5257800"/>
            <a:ext cx="9372600" cy="148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374898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265787-6240-F104-4AA0-F26220D767F4}"/>
              </a:ext>
            </a:extLst>
          </p:cNvPr>
          <p:cNvGraphicFramePr>
            <a:graphicFrameLocks noGrp="1"/>
          </p:cNvGraphicFramePr>
          <p:nvPr/>
        </p:nvGraphicFramePr>
        <p:xfrm>
          <a:off x="533400" y="358920"/>
          <a:ext cx="11353800" cy="6140160"/>
        </p:xfrm>
        <a:graphic>
          <a:graphicData uri="http://schemas.openxmlformats.org/drawingml/2006/table">
            <a:tbl>
              <a:tblPr firstRow="1" firstCol="1" bandRow="1">
                <a:tableStyleId>{F5AB1C69-6EDB-4FF4-983F-18BD219EF322}</a:tableStyleId>
              </a:tblPr>
              <a:tblGrid>
                <a:gridCol w="1447800">
                  <a:extLst>
                    <a:ext uri="{9D8B030D-6E8A-4147-A177-3AD203B41FA5}">
                      <a16:colId xmlns:a16="http://schemas.microsoft.com/office/drawing/2014/main" val="2371259744"/>
                    </a:ext>
                  </a:extLst>
                </a:gridCol>
                <a:gridCol w="9906000">
                  <a:extLst>
                    <a:ext uri="{9D8B030D-6E8A-4147-A177-3AD203B41FA5}">
                      <a16:colId xmlns:a16="http://schemas.microsoft.com/office/drawing/2014/main" val="247319369"/>
                    </a:ext>
                  </a:extLst>
                </a:gridCol>
              </a:tblGrid>
              <a:tr h="0">
                <a:tc gridSpan="2">
                  <a:txBody>
                    <a:bodyPr/>
                    <a:lstStyle/>
                    <a:p>
                      <a:pPr algn="just">
                        <a:lnSpc>
                          <a:spcPct val="100000"/>
                        </a:lnSpc>
                        <a:spcAft>
                          <a:spcPts val="0"/>
                        </a:spcAft>
                      </a:pPr>
                      <a:r>
                        <a:rPr lang="en-US" sz="3200" b="0" kern="0">
                          <a:solidFill>
                            <a:schemeClr val="tx1"/>
                          </a:solidFill>
                          <a:effectLst/>
                          <a:latin typeface="Times New Roman" panose="02020603050405020304" pitchFamily="18" charset="0"/>
                          <a:cs typeface="Times New Roman" panose="02020603050405020304" pitchFamily="18" charset="0"/>
                        </a:rPr>
                        <a:t>Em hãy Tìm hiểu về mạng xã hội Zalo, và điền các thông tin chính vào bên dưới:</a:t>
                      </a:r>
                      <a:endParaRPr lang="en-US" sz="32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72000" marB="72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08814446"/>
                  </a:ext>
                </a:extLst>
              </a:tr>
              <a:tr h="0">
                <a:tc>
                  <a:txBody>
                    <a:bodyPr/>
                    <a:lstStyle/>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Lưu ý khi tham gia</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72000" marB="7200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-Thường xuyên cập nhật ứng dụng để tận hưởng những tính năng mới.</a:t>
                      </a:r>
                      <a:endParaRPr lang="en-US" sz="3200" kern="1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-Hạn chế kết bạn với người lạ, tránh trường hợp lừa đảo qua mạng xã hội Zalo.</a:t>
                      </a:r>
                      <a:endParaRPr lang="en-US" sz="3200" kern="1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-Dùng một số tính năng bảo mật như ẩn thông tin cá nhân, chặn người lạ kết bạn,... để tránh lộ thông tin cá nhân.</a:t>
                      </a:r>
                      <a:endParaRPr lang="en-US" sz="3200" kern="1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-Chỉ đăng nhập tài khoản trên các thiết bị của mình, nếu dùng máy khác đăng nhập thì phải đăng xuất sau khi dùng.</a:t>
                      </a:r>
                      <a:endParaRPr lang="en-US" sz="3200" kern="1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vi-VN" sz="3200" kern="0">
                          <a:solidFill>
                            <a:schemeClr val="tx1"/>
                          </a:solidFill>
                          <a:effectLst/>
                          <a:latin typeface="Times New Roman" panose="02020603050405020304" pitchFamily="18" charset="0"/>
                          <a:cs typeface="Times New Roman" panose="02020603050405020304" pitchFamily="18" charset="0"/>
                        </a:rPr>
                        <a:t>-Khi dùng tính năng chuyển tiền trên ZaloPay cần cẩn thận bảo mật thông tin tài khoản.</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72000" marB="7200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921896"/>
                  </a:ext>
                </a:extLst>
              </a:tr>
            </a:tbl>
          </a:graphicData>
        </a:graphic>
      </p:graphicFrame>
      <p:sp>
        <p:nvSpPr>
          <p:cNvPr id="3" name="Rectangle 2">
            <a:extLst>
              <a:ext uri="{FF2B5EF4-FFF2-40B4-BE49-F238E27FC236}">
                <a16:creationId xmlns:a16="http://schemas.microsoft.com/office/drawing/2014/main" id="{22E12816-6BC1-7652-6EB3-E922DDC2CDE0}"/>
              </a:ext>
            </a:extLst>
          </p:cNvPr>
          <p:cNvSpPr/>
          <p:nvPr/>
        </p:nvSpPr>
        <p:spPr>
          <a:xfrm>
            <a:off x="2057400" y="1524000"/>
            <a:ext cx="9829800" cy="4898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36000"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07884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518432" y="659769"/>
            <a:ext cx="11131810" cy="1550031"/>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Em hãy tìm hiểu thêm những ví dụ cụ thể về hậu quả của việc sử dụng thông tin vào mục đích sai trái. Hãy chia sẻ với người thân và bạn bè để cùng phòng tránh.</a:t>
            </a:r>
          </a:p>
        </p:txBody>
      </p:sp>
      <p:sp>
        <p:nvSpPr>
          <p:cNvPr id="2" name="TextBox 1">
            <a:extLst>
              <a:ext uri="{FF2B5EF4-FFF2-40B4-BE49-F238E27FC236}">
                <a16:creationId xmlns:a16="http://schemas.microsoft.com/office/drawing/2014/main" id="{BE1947B0-D9D3-8E6E-CC04-B5C68C9579EF}"/>
              </a:ext>
            </a:extLst>
          </p:cNvPr>
          <p:cNvSpPr txBox="1">
            <a:spLocks noChangeArrowheads="1"/>
          </p:cNvSpPr>
          <p:nvPr/>
        </p:nvSpPr>
        <p:spPr bwMode="auto">
          <a:xfrm>
            <a:off x="541758" y="2200914"/>
            <a:ext cx="11108484" cy="45046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Gợi ý trả lời: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Những ví dụ cụ thể về hậu quả của việc sử dụng thông tin vào mục đích sai trái:</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Những thông tin giả tràn lan trên mạng xã hội vào lúc dịch bệnh gây hoang mang dư luận, vu khống, xuyên tạc uy tín của một người, một cơ quan, một tổ chức nào đó.</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Những thông tin xấu, đoạn video cắt ghép của một người có thể xúc phạm nhân phẩm, danh dự của người khác, thậm chí ảnh hưởng đến tâm lí và tính mạng của họ.</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Những thông tin lừa đảo có thể gây thiệt hại cho nạn nhân.</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525043" y="61481"/>
            <a:ext cx="694157" cy="639430"/>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886869" y="73771"/>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4903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518432" y="91127"/>
            <a:ext cx="11131810" cy="1550031"/>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Em hãy nêu các lợi ích và rủi ro khi tham gia vào mạng xã hội. Theo em học sinh phổ thông có nên sử dụng mạng xã hội không? Vì sao?</a:t>
            </a:r>
          </a:p>
        </p:txBody>
      </p:sp>
      <p:sp>
        <p:nvSpPr>
          <p:cNvPr id="2" name="TextBox 1">
            <a:extLst>
              <a:ext uri="{FF2B5EF4-FFF2-40B4-BE49-F238E27FC236}">
                <a16:creationId xmlns:a16="http://schemas.microsoft.com/office/drawing/2014/main" id="{BE1947B0-D9D3-8E6E-CC04-B5C68C9579EF}"/>
              </a:ext>
            </a:extLst>
          </p:cNvPr>
          <p:cNvSpPr txBox="1">
            <a:spLocks noChangeArrowheads="1"/>
          </p:cNvSpPr>
          <p:nvPr/>
        </p:nvSpPr>
        <p:spPr bwMode="auto">
          <a:xfrm>
            <a:off x="541758" y="1632272"/>
            <a:ext cx="11108484" cy="4997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*Gợi ý trả lời: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Lợi ích của mạng xã hội đối với người sử dụng: Việc kết nối với xã hội rất quan trọng đối với sự phát triển tâm lí của lứa tuổi học sinh. Bằng cách kết nối với những người khác thông qua mạng xã hội, em có thể:</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Phát triển các kĩ năng xã hội tốt hơn.</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Cảm thấy bớt bị cô lập.</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Cập nhật và hiểu biết về các vấn đề văn hoá và xã hội mới. </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Gắn kết với bạn bè.</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Sáng tạo và chia sẻ ý tưởng của mình với bạn bè.</a:t>
            </a:r>
          </a:p>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Được trang bị tốt hơn các kiến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thức</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44686696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346E28-B9A4-605A-18AE-B310A3C23789}"/>
              </a:ext>
            </a:extLst>
          </p:cNvPr>
          <p:cNvSpPr/>
          <p:nvPr/>
        </p:nvSpPr>
        <p:spPr>
          <a:xfrm>
            <a:off x="518432" y="1446690"/>
            <a:ext cx="11131810" cy="2042473"/>
          </a:xfrm>
          <a:prstGeom prst="rect">
            <a:avLst/>
          </a:prstGeom>
          <a:ln>
            <a:solidFill>
              <a:srgbClr val="000000"/>
            </a:solidFill>
          </a:ln>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Mạng xã hội có nhiều ưu điểm vượt trội mang đến các lợi ích cho người sử dụng, tuy nhiên nó cũng có các nhược điểm có thể gây rủi ro, ảnh hưởng xấu nếu người sử dụng không có kiến thức và bất cẩn, nhất là các em học sinh.</a:t>
            </a:r>
          </a:p>
        </p:txBody>
      </p:sp>
      <p:sp>
        <p:nvSpPr>
          <p:cNvPr id="3" name="TextBox 2">
            <a:extLst>
              <a:ext uri="{FF2B5EF4-FFF2-40B4-BE49-F238E27FC236}">
                <a16:creationId xmlns:a16="http://schemas.microsoft.com/office/drawing/2014/main" id="{1C4A0EE1-0C63-7411-BD73-358166C43D9F}"/>
              </a:ext>
            </a:extLst>
          </p:cNvPr>
          <p:cNvSpPr txBox="1">
            <a:spLocks noChangeArrowheads="1"/>
          </p:cNvSpPr>
          <p:nvPr/>
        </p:nvSpPr>
        <p:spPr bwMode="auto">
          <a:xfrm>
            <a:off x="541758" y="3581400"/>
            <a:ext cx="11108484" cy="30273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spcAft>
                <a:spcPts val="0"/>
              </a:spcAft>
            </a:pP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Học sinh phổ thông vẫn nên sử dụng mạng xã hội, tuy nhiên cần trang bị cho mình các kiến thức cần thiết khi tham gia. Các em cần có sự hỗ trợ và cho phép của cha mẹ, thầy cô giáo khi sử dụng mạng xã hội vì các em vẫn là trẻ vị thành niên, thể chất và tinh thần của các em chưa phát triển toàn diện, do đó rất dễ bị ảnh hưởng tiêu cực. </a:t>
            </a:r>
          </a:p>
        </p:txBody>
      </p:sp>
      <p:pic>
        <p:nvPicPr>
          <p:cNvPr id="4" name="Picture 3">
            <a:extLst>
              <a:ext uri="{FF2B5EF4-FFF2-40B4-BE49-F238E27FC236}">
                <a16:creationId xmlns:a16="http://schemas.microsoft.com/office/drawing/2014/main" id="{C96443D8-7A74-1225-322D-103D30088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17725635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406810" y="27039"/>
            <a:ext cx="5143500" cy="1796252"/>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2800">
                <a:solidFill>
                  <a:srgbClr val="FF0000"/>
                </a:solidFill>
                <a:latin typeface="Times New Roman" panose="02020603050405020304" pitchFamily="18" charset="0"/>
                <a:cs typeface="Times New Roman" panose="02020603050405020304" pitchFamily="18" charset="0"/>
              </a:rPr>
              <a:t>*THỰC HÀNH: </a:t>
            </a:r>
            <a:r>
              <a:rPr lang="vi-VN" sz="2800">
                <a:solidFill>
                  <a:srgbClr val="FF0000"/>
                </a:solidFill>
                <a:latin typeface="Times New Roman" panose="02020603050405020304" pitchFamily="18" charset="0"/>
                <a:cs typeface="Times New Roman" panose="02020603050405020304" pitchFamily="18" charset="0"/>
              </a:rPr>
              <a:t>Hướng dẫn</a:t>
            </a:r>
            <a:r>
              <a:rPr lang="en-US" sz="2800">
                <a:solidFill>
                  <a:srgbClr val="FF0000"/>
                </a:solidFill>
                <a:latin typeface="Times New Roman" panose="02020603050405020304" pitchFamily="18" charset="0"/>
                <a:cs typeface="Times New Roman" panose="02020603050405020304" pitchFamily="18" charset="0"/>
              </a:rPr>
              <a:t> sử dụng </a:t>
            </a:r>
            <a:r>
              <a:rPr lang="vi-VN" sz="2800">
                <a:solidFill>
                  <a:srgbClr val="FF0000"/>
                </a:solidFill>
                <a:latin typeface="Times New Roman" panose="02020603050405020304" pitchFamily="18" charset="0"/>
                <a:cs typeface="Times New Roman" panose="02020603050405020304" pitchFamily="18" charset="0"/>
              </a:rPr>
              <a:t>Instagram là một dịch vụ mạng xã hội chia sẻ hình ảnh và video của Mỹ ra đời năm 2010.</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406810" y="1752600"/>
            <a:ext cx="4850990" cy="4997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Chúng ta ta tải ứng dụng Instagram xuống điện thoại và khởi động. Tại giao diện ứng dụng người dùng nhấn vào Tạo tài khoản mới. Tiếp đến bạn được lựa chọn tạo mới tài khoản Instagram qua số điện thoại, hoặc qua email cá nhân.</a:t>
            </a:r>
          </a:p>
        </p:txBody>
      </p:sp>
      <p:pic>
        <p:nvPicPr>
          <p:cNvPr id="5" name="Picture 4">
            <a:extLst>
              <a:ext uri="{FF2B5EF4-FFF2-40B4-BE49-F238E27FC236}">
                <a16:creationId xmlns:a16="http://schemas.microsoft.com/office/drawing/2014/main" id="{8356681E-C151-6C81-572B-3175E79A8206}"/>
              </a:ext>
            </a:extLst>
          </p:cNvPr>
          <p:cNvPicPr>
            <a:picLocks noChangeAspect="1"/>
          </p:cNvPicPr>
          <p:nvPr/>
        </p:nvPicPr>
        <p:blipFill rotWithShape="1">
          <a:blip r:embed="rId2"/>
          <a:srcRect l="27500" t="45553" r="41875" b="16651"/>
          <a:stretch/>
        </p:blipFill>
        <p:spPr>
          <a:xfrm>
            <a:off x="5715000" y="228599"/>
            <a:ext cx="6096000" cy="1594691"/>
          </a:xfrm>
          <a:prstGeom prst="rect">
            <a:avLst/>
          </a:prstGeom>
          <a:ln>
            <a:solidFill>
              <a:srgbClr val="000000"/>
            </a:solidFill>
          </a:ln>
        </p:spPr>
      </p:pic>
      <p:pic>
        <p:nvPicPr>
          <p:cNvPr id="6" name="Picture 5">
            <a:extLst>
              <a:ext uri="{FF2B5EF4-FFF2-40B4-BE49-F238E27FC236}">
                <a16:creationId xmlns:a16="http://schemas.microsoft.com/office/drawing/2014/main" id="{583ECDAC-0C31-2681-651F-F9B14F30A2C1}"/>
              </a:ext>
            </a:extLst>
          </p:cNvPr>
          <p:cNvPicPr>
            <a:picLocks noChangeAspect="1"/>
          </p:cNvPicPr>
          <p:nvPr/>
        </p:nvPicPr>
        <p:blipFill rotWithShape="1">
          <a:blip r:embed="rId3"/>
          <a:srcRect l="26875" t="25544" r="38750" b="13314"/>
          <a:stretch/>
        </p:blipFill>
        <p:spPr>
          <a:xfrm>
            <a:off x="5715000" y="1858413"/>
            <a:ext cx="6096000" cy="2483980"/>
          </a:xfrm>
          <a:prstGeom prst="rect">
            <a:avLst/>
          </a:prstGeom>
          <a:ln>
            <a:solidFill>
              <a:srgbClr val="000000"/>
            </a:solidFill>
          </a:ln>
        </p:spPr>
      </p:pic>
      <p:pic>
        <p:nvPicPr>
          <p:cNvPr id="7" name="Picture 6">
            <a:extLst>
              <a:ext uri="{FF2B5EF4-FFF2-40B4-BE49-F238E27FC236}">
                <a16:creationId xmlns:a16="http://schemas.microsoft.com/office/drawing/2014/main" id="{291A3CE5-9DEA-1379-2EFA-A33B75737582}"/>
              </a:ext>
            </a:extLst>
          </p:cNvPr>
          <p:cNvPicPr>
            <a:picLocks noChangeAspect="1"/>
          </p:cNvPicPr>
          <p:nvPr/>
        </p:nvPicPr>
        <p:blipFill rotWithShape="1">
          <a:blip r:embed="rId4"/>
          <a:srcRect l="26250" t="27099" r="39375" b="7669"/>
          <a:stretch/>
        </p:blipFill>
        <p:spPr>
          <a:xfrm>
            <a:off x="5714999" y="4495800"/>
            <a:ext cx="6096001" cy="2227304"/>
          </a:xfrm>
          <a:prstGeom prst="rect">
            <a:avLst/>
          </a:prstGeom>
          <a:ln>
            <a:solidFill>
              <a:srgbClr val="000000"/>
            </a:solidFill>
          </a:ln>
        </p:spPr>
      </p:pic>
    </p:spTree>
    <p:extLst>
      <p:ext uri="{BB962C8B-B14F-4D97-AF65-F5344CB8AC3E}">
        <p14:creationId xmlns:p14="http://schemas.microsoft.com/office/powerpoint/2010/main" val="581491965"/>
      </p:ext>
    </p:extLst>
  </p:cSld>
  <p:clrMapOvr>
    <a:masterClrMapping/>
  </p:clrMapOvr>
  <p:transition>
    <p:split orient="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419100" y="85412"/>
            <a:ext cx="11353800" cy="1057588"/>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a:solidFill>
                  <a:srgbClr val="FF0000"/>
                </a:solidFill>
                <a:latin typeface="Times New Roman" panose="02020603050405020304" pitchFamily="18" charset="0"/>
                <a:cs typeface="Times New Roman" panose="02020603050405020304" pitchFamily="18" charset="0"/>
              </a:rPr>
              <a:t>*THỰC HÀNH: </a:t>
            </a:r>
            <a:r>
              <a:rPr lang="vi-VN" sz="3200">
                <a:solidFill>
                  <a:srgbClr val="FF0000"/>
                </a:solidFill>
                <a:latin typeface="Times New Roman" panose="02020603050405020304" pitchFamily="18" charset="0"/>
                <a:cs typeface="Times New Roman" panose="02020603050405020304" pitchFamily="18" charset="0"/>
              </a:rPr>
              <a:t>Hướng dẫn</a:t>
            </a:r>
            <a:r>
              <a:rPr lang="en-US" sz="3200">
                <a:solidFill>
                  <a:srgbClr val="FF0000"/>
                </a:solidFill>
                <a:latin typeface="Times New Roman" panose="02020603050405020304" pitchFamily="18" charset="0"/>
                <a:cs typeface="Times New Roman" panose="02020603050405020304" pitchFamily="18" charset="0"/>
              </a:rPr>
              <a:t> sử dụng </a:t>
            </a:r>
            <a:r>
              <a:rPr lang="vi-VN" sz="3200">
                <a:solidFill>
                  <a:srgbClr val="FF0000"/>
                </a:solidFill>
                <a:latin typeface="Times New Roman" panose="02020603050405020304" pitchFamily="18" charset="0"/>
                <a:cs typeface="Times New Roman" panose="02020603050405020304" pitchFamily="18" charset="0"/>
              </a:rPr>
              <a:t>Instagram là một dịch vụ mạng xã hội chia sẻ hình ảnh và video của Mỹ ra đời năm 2010.</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419100" y="1143000"/>
            <a:ext cx="5524500" cy="5489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2</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C</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húng ta nhập tên cá nhân cho tài khoản Instagram để người khác dễ nhận biết bạn. Chuyển sang giao diện mới người dùng nhập mật khẩu tài khoản Instagram. Như vậy chúng ta đã tạo xong tài khoản Instagram cá nhân và nhận được giao diện như hình. Nếu muốn đổi lại tên hiển thị thì nhấn Đổi tên người dùng.</a:t>
            </a:r>
          </a:p>
        </p:txBody>
      </p:sp>
      <p:pic>
        <p:nvPicPr>
          <p:cNvPr id="10" name="Picture 9">
            <a:extLst>
              <a:ext uri="{FF2B5EF4-FFF2-40B4-BE49-F238E27FC236}">
                <a16:creationId xmlns:a16="http://schemas.microsoft.com/office/drawing/2014/main" id="{D763B3D6-30D0-CB6C-0CC8-BF820F902C09}"/>
              </a:ext>
            </a:extLst>
          </p:cNvPr>
          <p:cNvPicPr>
            <a:picLocks noChangeAspect="1"/>
          </p:cNvPicPr>
          <p:nvPr/>
        </p:nvPicPr>
        <p:blipFill rotWithShape="1">
          <a:blip r:embed="rId3"/>
          <a:srcRect l="30000" t="32079" r="41875" b="23320"/>
          <a:stretch/>
        </p:blipFill>
        <p:spPr>
          <a:xfrm>
            <a:off x="6248402" y="1143000"/>
            <a:ext cx="5638798" cy="2743200"/>
          </a:xfrm>
          <a:prstGeom prst="rect">
            <a:avLst/>
          </a:prstGeom>
          <a:ln>
            <a:solidFill>
              <a:srgbClr val="000000"/>
            </a:solidFill>
          </a:ln>
        </p:spPr>
      </p:pic>
      <p:pic>
        <p:nvPicPr>
          <p:cNvPr id="12" name="Picture 11">
            <a:extLst>
              <a:ext uri="{FF2B5EF4-FFF2-40B4-BE49-F238E27FC236}">
                <a16:creationId xmlns:a16="http://schemas.microsoft.com/office/drawing/2014/main" id="{E376BC76-1B87-D673-F677-BD7E6175D2A0}"/>
              </a:ext>
            </a:extLst>
          </p:cNvPr>
          <p:cNvPicPr>
            <a:picLocks noChangeAspect="1"/>
          </p:cNvPicPr>
          <p:nvPr/>
        </p:nvPicPr>
        <p:blipFill rotWithShape="1">
          <a:blip r:embed="rId4"/>
          <a:srcRect l="30000" t="34437" r="42500" b="25543"/>
          <a:stretch/>
        </p:blipFill>
        <p:spPr>
          <a:xfrm>
            <a:off x="6248402" y="3962400"/>
            <a:ext cx="5638798" cy="2743200"/>
          </a:xfrm>
          <a:prstGeom prst="rect">
            <a:avLst/>
          </a:prstGeom>
          <a:ln>
            <a:solidFill>
              <a:srgbClr val="000000"/>
            </a:solidFill>
          </a:ln>
        </p:spPr>
      </p:pic>
    </p:spTree>
    <p:extLst>
      <p:ext uri="{BB962C8B-B14F-4D97-AF65-F5344CB8AC3E}">
        <p14:creationId xmlns:p14="http://schemas.microsoft.com/office/powerpoint/2010/main" val="3314620377"/>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133600"/>
            <a:ext cx="5410200" cy="2077403"/>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 Mạng xã hội – kênh trao đổi thông tin phổ biến trên internet</a:t>
            </a:r>
          </a:p>
        </p:txBody>
      </p:sp>
      <p:pic>
        <p:nvPicPr>
          <p:cNvPr id="2" name="Picture 1">
            <a:extLst>
              <a:ext uri="{FF2B5EF4-FFF2-40B4-BE49-F238E27FC236}">
                <a16:creationId xmlns:a16="http://schemas.microsoft.com/office/drawing/2014/main" id="{F744420C-3530-EBA0-063A-7CE1325C29EB}"/>
              </a:ext>
            </a:extLst>
          </p:cNvPr>
          <p:cNvPicPr>
            <a:picLocks noChangeAspect="1"/>
          </p:cNvPicPr>
          <p:nvPr/>
        </p:nvPicPr>
        <p:blipFill>
          <a:blip r:embed="rId3"/>
          <a:stretch>
            <a:fillRect/>
          </a:stretch>
        </p:blipFill>
        <p:spPr>
          <a:xfrm>
            <a:off x="4648200" y="4299737"/>
            <a:ext cx="3124200" cy="2024863"/>
          </a:xfrm>
          <a:prstGeom prst="rect">
            <a:avLst/>
          </a:prstGeom>
        </p:spPr>
      </p:pic>
      <p:pic>
        <p:nvPicPr>
          <p:cNvPr id="4" name="Picture 3">
            <a:extLst>
              <a:ext uri="{FF2B5EF4-FFF2-40B4-BE49-F238E27FC236}">
                <a16:creationId xmlns:a16="http://schemas.microsoft.com/office/drawing/2014/main" id="{0926B8F9-6A6C-2FE6-99CB-B3FF1BC98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419100" y="85412"/>
            <a:ext cx="11353800" cy="1057588"/>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a:solidFill>
                  <a:srgbClr val="FF0000"/>
                </a:solidFill>
                <a:latin typeface="Times New Roman" panose="02020603050405020304" pitchFamily="18" charset="0"/>
                <a:cs typeface="Times New Roman" panose="02020603050405020304" pitchFamily="18" charset="0"/>
              </a:rPr>
              <a:t>*THỰC HÀNH: </a:t>
            </a:r>
            <a:r>
              <a:rPr lang="vi-VN" sz="3200">
                <a:solidFill>
                  <a:srgbClr val="FF0000"/>
                </a:solidFill>
                <a:latin typeface="Times New Roman" panose="02020603050405020304" pitchFamily="18" charset="0"/>
                <a:cs typeface="Times New Roman" panose="02020603050405020304" pitchFamily="18" charset="0"/>
              </a:rPr>
              <a:t>Hướng dẫn</a:t>
            </a:r>
            <a:r>
              <a:rPr lang="en-US" sz="3200">
                <a:solidFill>
                  <a:srgbClr val="FF0000"/>
                </a:solidFill>
                <a:latin typeface="Times New Roman" panose="02020603050405020304" pitchFamily="18" charset="0"/>
                <a:cs typeface="Times New Roman" panose="02020603050405020304" pitchFamily="18" charset="0"/>
              </a:rPr>
              <a:t> sử dụng </a:t>
            </a:r>
            <a:r>
              <a:rPr lang="vi-VN" sz="3200">
                <a:solidFill>
                  <a:srgbClr val="FF0000"/>
                </a:solidFill>
                <a:latin typeface="Times New Roman" panose="02020603050405020304" pitchFamily="18" charset="0"/>
                <a:cs typeface="Times New Roman" panose="02020603050405020304" pitchFamily="18" charset="0"/>
              </a:rPr>
              <a:t>Instagram là một dịch vụ mạng xã hội chia sẻ hình ảnh và video của Mỹ ra đời năm 2010.</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419100" y="1143000"/>
            <a:ext cx="5524500" cy="5489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2</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C</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húng ta nhập tên cá nhân cho tài khoản Instagram để người khác dễ nhận biết bạn. Chuyển sang giao diện mới người dùng nhập mật khẩu tài khoản Instagram. Như vậy chúng ta đã tạo xong tài khoản Instagram cá nhân và nhận được giao diện như hình. Nếu muốn đổi lại tên hiển thị thì nhấn Đổi tên người dùng.</a:t>
            </a:r>
          </a:p>
        </p:txBody>
      </p:sp>
      <p:pic>
        <p:nvPicPr>
          <p:cNvPr id="5" name="Picture 4">
            <a:extLst>
              <a:ext uri="{FF2B5EF4-FFF2-40B4-BE49-F238E27FC236}">
                <a16:creationId xmlns:a16="http://schemas.microsoft.com/office/drawing/2014/main" id="{CACED942-0B4B-1850-5213-D96745CD51D5}"/>
              </a:ext>
            </a:extLst>
          </p:cNvPr>
          <p:cNvPicPr>
            <a:picLocks noChangeAspect="1"/>
          </p:cNvPicPr>
          <p:nvPr/>
        </p:nvPicPr>
        <p:blipFill rotWithShape="1">
          <a:blip r:embed="rId3"/>
          <a:srcRect l="27500" t="28878" r="40000" b="9980"/>
          <a:stretch/>
        </p:blipFill>
        <p:spPr>
          <a:xfrm>
            <a:off x="6221362" y="1177413"/>
            <a:ext cx="5551537" cy="5455158"/>
          </a:xfrm>
          <a:prstGeom prst="rect">
            <a:avLst/>
          </a:prstGeom>
        </p:spPr>
      </p:pic>
    </p:spTree>
    <p:extLst>
      <p:ext uri="{BB962C8B-B14F-4D97-AF65-F5344CB8AC3E}">
        <p14:creationId xmlns:p14="http://schemas.microsoft.com/office/powerpoint/2010/main" val="130613743"/>
      </p:ext>
    </p:extLst>
  </p:cSld>
  <p:clrMapOvr>
    <a:masterClrMapping/>
  </p:clrMapOvr>
  <p:transition>
    <p:split orient="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419100" y="85412"/>
            <a:ext cx="11353800" cy="1057588"/>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a:solidFill>
                  <a:srgbClr val="FF0000"/>
                </a:solidFill>
                <a:latin typeface="Times New Roman" panose="02020603050405020304" pitchFamily="18" charset="0"/>
                <a:cs typeface="Times New Roman" panose="02020603050405020304" pitchFamily="18" charset="0"/>
              </a:rPr>
              <a:t>*THỰC HÀNH: </a:t>
            </a:r>
            <a:r>
              <a:rPr lang="vi-VN" sz="3200">
                <a:solidFill>
                  <a:srgbClr val="FF0000"/>
                </a:solidFill>
                <a:latin typeface="Times New Roman" panose="02020603050405020304" pitchFamily="18" charset="0"/>
                <a:cs typeface="Times New Roman" panose="02020603050405020304" pitchFamily="18" charset="0"/>
              </a:rPr>
              <a:t>Hướng dẫn</a:t>
            </a:r>
            <a:r>
              <a:rPr lang="en-US" sz="3200">
                <a:solidFill>
                  <a:srgbClr val="FF0000"/>
                </a:solidFill>
                <a:latin typeface="Times New Roman" panose="02020603050405020304" pitchFamily="18" charset="0"/>
                <a:cs typeface="Times New Roman" panose="02020603050405020304" pitchFamily="18" charset="0"/>
              </a:rPr>
              <a:t> sử dụng </a:t>
            </a:r>
            <a:r>
              <a:rPr lang="vi-VN" sz="3200">
                <a:solidFill>
                  <a:srgbClr val="FF0000"/>
                </a:solidFill>
                <a:latin typeface="Times New Roman" panose="02020603050405020304" pitchFamily="18" charset="0"/>
                <a:cs typeface="Times New Roman" panose="02020603050405020304" pitchFamily="18" charset="0"/>
              </a:rPr>
              <a:t>Instagram là một dịch vụ mạng xã hội chia sẻ hình ảnh và video của Mỹ ra đời năm 2010.</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393290" y="1181233"/>
            <a:ext cx="11353800" cy="20424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3</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Sau đó Instagram sẽ chuyển bạn tới những giao diện kết nối, thêm bạn bè mới. Nếu muốn bạn có thể liên kết Instagram với Facebook để tìm kiếm bạn bè qua danh sách bạn bè Facebook</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6" name="Picture 5">
            <a:extLst>
              <a:ext uri="{FF2B5EF4-FFF2-40B4-BE49-F238E27FC236}">
                <a16:creationId xmlns:a16="http://schemas.microsoft.com/office/drawing/2014/main" id="{0C866293-6187-5061-C778-793FAA027A8C}"/>
              </a:ext>
            </a:extLst>
          </p:cNvPr>
          <p:cNvPicPr>
            <a:picLocks noChangeAspect="1"/>
          </p:cNvPicPr>
          <p:nvPr/>
        </p:nvPicPr>
        <p:blipFill rotWithShape="1">
          <a:blip r:embed="rId3"/>
          <a:srcRect l="33125" t="34437" r="42500" b="11092"/>
          <a:stretch/>
        </p:blipFill>
        <p:spPr>
          <a:xfrm>
            <a:off x="393290" y="3409335"/>
            <a:ext cx="5474110" cy="3220065"/>
          </a:xfrm>
          <a:prstGeom prst="rect">
            <a:avLst/>
          </a:prstGeom>
          <a:ln>
            <a:solidFill>
              <a:srgbClr val="000000"/>
            </a:solidFill>
          </a:ln>
        </p:spPr>
      </p:pic>
      <p:pic>
        <p:nvPicPr>
          <p:cNvPr id="8" name="Picture 7">
            <a:extLst>
              <a:ext uri="{FF2B5EF4-FFF2-40B4-BE49-F238E27FC236}">
                <a16:creationId xmlns:a16="http://schemas.microsoft.com/office/drawing/2014/main" id="{5F1F0A93-631C-72C2-1786-0531A9A73F1D}"/>
              </a:ext>
            </a:extLst>
          </p:cNvPr>
          <p:cNvPicPr>
            <a:picLocks noChangeAspect="1"/>
          </p:cNvPicPr>
          <p:nvPr/>
        </p:nvPicPr>
        <p:blipFill rotWithShape="1">
          <a:blip r:embed="rId4"/>
          <a:srcRect l="56250" t="44442" r="21875" b="17633"/>
          <a:stretch/>
        </p:blipFill>
        <p:spPr>
          <a:xfrm>
            <a:off x="6518786" y="3409335"/>
            <a:ext cx="5254113" cy="3220064"/>
          </a:xfrm>
          <a:prstGeom prst="rect">
            <a:avLst/>
          </a:prstGeom>
          <a:ln>
            <a:solidFill>
              <a:srgbClr val="FF0000"/>
            </a:solidFill>
          </a:ln>
        </p:spPr>
      </p:pic>
    </p:spTree>
    <p:extLst>
      <p:ext uri="{BB962C8B-B14F-4D97-AF65-F5344CB8AC3E}">
        <p14:creationId xmlns:p14="http://schemas.microsoft.com/office/powerpoint/2010/main" val="2804138239"/>
      </p:ext>
    </p:extLst>
  </p:cSld>
  <p:clrMapOvr>
    <a:masterClrMapping/>
  </p:clrMapOvr>
  <p:transition>
    <p:split orient="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419100" y="85412"/>
            <a:ext cx="11353800" cy="1057588"/>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a:solidFill>
                  <a:srgbClr val="FF0000"/>
                </a:solidFill>
                <a:latin typeface="Times New Roman" panose="02020603050405020304" pitchFamily="18" charset="0"/>
                <a:cs typeface="Times New Roman" panose="02020603050405020304" pitchFamily="18" charset="0"/>
              </a:rPr>
              <a:t>*THỰC HÀNH: </a:t>
            </a:r>
            <a:r>
              <a:rPr lang="vi-VN" sz="3200">
                <a:solidFill>
                  <a:srgbClr val="FF0000"/>
                </a:solidFill>
                <a:latin typeface="Times New Roman" panose="02020603050405020304" pitchFamily="18" charset="0"/>
                <a:cs typeface="Times New Roman" panose="02020603050405020304" pitchFamily="18" charset="0"/>
              </a:rPr>
              <a:t>Hướng dẫn</a:t>
            </a:r>
            <a:r>
              <a:rPr lang="en-US" sz="3200">
                <a:solidFill>
                  <a:srgbClr val="FF0000"/>
                </a:solidFill>
                <a:latin typeface="Times New Roman" panose="02020603050405020304" pitchFamily="18" charset="0"/>
                <a:cs typeface="Times New Roman" panose="02020603050405020304" pitchFamily="18" charset="0"/>
              </a:rPr>
              <a:t> sử dụng </a:t>
            </a:r>
            <a:r>
              <a:rPr lang="vi-VN" sz="3200">
                <a:solidFill>
                  <a:srgbClr val="FF0000"/>
                </a:solidFill>
                <a:latin typeface="Times New Roman" panose="02020603050405020304" pitchFamily="18" charset="0"/>
                <a:cs typeface="Times New Roman" panose="02020603050405020304" pitchFamily="18" charset="0"/>
              </a:rPr>
              <a:t>Instagram là một dịch vụ mạng xã hội chia sẻ hình ảnh và video của Mỹ ra đời năm 2010.</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378542" y="1103345"/>
            <a:ext cx="11353800" cy="2534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3</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Hoặc chúng ta tìm kiếm tài khoản Instagram qua danh bạ liên hệ lưu trong điện thoại. Lưu ý chúng ta phải cho phép Instagram truy cập vào Danh bạ của bạn trong mục Quyền riêng tư để tìm bạn bè qua số liên lạc.</a:t>
            </a:r>
          </a:p>
        </p:txBody>
      </p:sp>
      <p:pic>
        <p:nvPicPr>
          <p:cNvPr id="6" name="Picture 5">
            <a:extLst>
              <a:ext uri="{FF2B5EF4-FFF2-40B4-BE49-F238E27FC236}">
                <a16:creationId xmlns:a16="http://schemas.microsoft.com/office/drawing/2014/main" id="{077E905A-9025-21D4-5D5A-DB641A01B2FB}"/>
              </a:ext>
            </a:extLst>
          </p:cNvPr>
          <p:cNvPicPr>
            <a:picLocks noChangeAspect="1"/>
          </p:cNvPicPr>
          <p:nvPr/>
        </p:nvPicPr>
        <p:blipFill rotWithShape="1">
          <a:blip r:embed="rId3"/>
          <a:srcRect l="32499" t="39995" r="42501" b="17762"/>
          <a:stretch/>
        </p:blipFill>
        <p:spPr>
          <a:xfrm>
            <a:off x="378541" y="3709219"/>
            <a:ext cx="3583857" cy="2895600"/>
          </a:xfrm>
          <a:prstGeom prst="rect">
            <a:avLst/>
          </a:prstGeom>
          <a:ln>
            <a:solidFill>
              <a:srgbClr val="000000"/>
            </a:solidFill>
          </a:ln>
        </p:spPr>
      </p:pic>
      <p:pic>
        <p:nvPicPr>
          <p:cNvPr id="8" name="Picture 7">
            <a:extLst>
              <a:ext uri="{FF2B5EF4-FFF2-40B4-BE49-F238E27FC236}">
                <a16:creationId xmlns:a16="http://schemas.microsoft.com/office/drawing/2014/main" id="{00D3FEA6-E442-A218-B7D2-30470AEFE871}"/>
              </a:ext>
            </a:extLst>
          </p:cNvPr>
          <p:cNvPicPr>
            <a:picLocks noChangeAspect="1"/>
          </p:cNvPicPr>
          <p:nvPr/>
        </p:nvPicPr>
        <p:blipFill rotWithShape="1">
          <a:blip r:embed="rId4"/>
          <a:srcRect l="31875" t="33325" r="41875" b="12203"/>
          <a:stretch/>
        </p:blipFill>
        <p:spPr>
          <a:xfrm>
            <a:off x="4123403" y="3716593"/>
            <a:ext cx="3945193" cy="3055995"/>
          </a:xfrm>
          <a:prstGeom prst="rect">
            <a:avLst/>
          </a:prstGeom>
          <a:ln>
            <a:solidFill>
              <a:srgbClr val="000000"/>
            </a:solidFill>
          </a:ln>
        </p:spPr>
      </p:pic>
      <p:pic>
        <p:nvPicPr>
          <p:cNvPr id="10" name="Picture 9">
            <a:extLst>
              <a:ext uri="{FF2B5EF4-FFF2-40B4-BE49-F238E27FC236}">
                <a16:creationId xmlns:a16="http://schemas.microsoft.com/office/drawing/2014/main" id="{9F47D214-429B-4E92-5F90-65DDA679499F}"/>
              </a:ext>
            </a:extLst>
          </p:cNvPr>
          <p:cNvPicPr>
            <a:picLocks noChangeAspect="1"/>
          </p:cNvPicPr>
          <p:nvPr/>
        </p:nvPicPr>
        <p:blipFill rotWithShape="1">
          <a:blip r:embed="rId5"/>
          <a:srcRect l="31875" t="29990" r="41875" b="24432"/>
          <a:stretch/>
        </p:blipFill>
        <p:spPr>
          <a:xfrm>
            <a:off x="8308258" y="3733800"/>
            <a:ext cx="3464642" cy="2871019"/>
          </a:xfrm>
          <a:prstGeom prst="rect">
            <a:avLst/>
          </a:prstGeom>
          <a:ln>
            <a:solidFill>
              <a:srgbClr val="000000"/>
            </a:solidFill>
          </a:ln>
        </p:spPr>
      </p:pic>
    </p:spTree>
    <p:extLst>
      <p:ext uri="{BB962C8B-B14F-4D97-AF65-F5344CB8AC3E}">
        <p14:creationId xmlns:p14="http://schemas.microsoft.com/office/powerpoint/2010/main" val="2423991311"/>
      </p:ext>
    </p:extLst>
  </p:cSld>
  <p:clrMapOvr>
    <a:masterClrMapping/>
  </p:clrMapOvr>
  <p:transition>
    <p:split orient="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2013C-023C-46EF-7B7E-5FAB5A563F3C}"/>
              </a:ext>
            </a:extLst>
          </p:cNvPr>
          <p:cNvSpPr txBox="1">
            <a:spLocks noChangeArrowheads="1"/>
          </p:cNvSpPr>
          <p:nvPr/>
        </p:nvSpPr>
        <p:spPr bwMode="auto">
          <a:xfrm>
            <a:off x="419100" y="85412"/>
            <a:ext cx="11353800" cy="1057588"/>
          </a:xfrm>
          <a:prstGeom prst="rect">
            <a:avLst/>
          </a:prstGeom>
          <a:noFill/>
          <a:ln>
            <a:noFill/>
          </a:ln>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a:solidFill>
                  <a:srgbClr val="FF0000"/>
                </a:solidFill>
                <a:latin typeface="Times New Roman" panose="02020603050405020304" pitchFamily="18" charset="0"/>
                <a:cs typeface="Times New Roman" panose="02020603050405020304" pitchFamily="18" charset="0"/>
              </a:rPr>
              <a:t>*THỰC HÀNH: </a:t>
            </a:r>
            <a:r>
              <a:rPr lang="vi-VN" sz="3200">
                <a:solidFill>
                  <a:srgbClr val="FF0000"/>
                </a:solidFill>
                <a:latin typeface="Times New Roman" panose="02020603050405020304" pitchFamily="18" charset="0"/>
                <a:cs typeface="Times New Roman" panose="02020603050405020304" pitchFamily="18" charset="0"/>
              </a:rPr>
              <a:t>Hướng dẫn</a:t>
            </a:r>
            <a:r>
              <a:rPr lang="en-US" sz="3200">
                <a:solidFill>
                  <a:srgbClr val="FF0000"/>
                </a:solidFill>
                <a:latin typeface="Times New Roman" panose="02020603050405020304" pitchFamily="18" charset="0"/>
                <a:cs typeface="Times New Roman" panose="02020603050405020304" pitchFamily="18" charset="0"/>
              </a:rPr>
              <a:t> sử dụng </a:t>
            </a:r>
            <a:r>
              <a:rPr lang="vi-VN" sz="3200">
                <a:solidFill>
                  <a:srgbClr val="FF0000"/>
                </a:solidFill>
                <a:latin typeface="Times New Roman" panose="02020603050405020304" pitchFamily="18" charset="0"/>
                <a:cs typeface="Times New Roman" panose="02020603050405020304" pitchFamily="18" charset="0"/>
              </a:rPr>
              <a:t>Instagram là một dịch vụ mạng xã hội chia sẻ hình ảnh và video của Mỹ ra đời năm 2010.</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2F477F-733A-09CA-F92F-DF685ABAA8FC}"/>
              </a:ext>
            </a:extLst>
          </p:cNvPr>
          <p:cNvSpPr txBox="1">
            <a:spLocks noChangeArrowheads="1"/>
          </p:cNvSpPr>
          <p:nvPr/>
        </p:nvSpPr>
        <p:spPr bwMode="auto">
          <a:xfrm>
            <a:off x="357939" y="1107563"/>
            <a:ext cx="4918911" cy="5674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nchor="ctr"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Bước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4</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2800">
                <a:latin typeface="Times New Roman" panose="02020603050405020304" pitchFamily="18" charset="0"/>
                <a:cs typeface="Times New Roman" panose="02020603050405020304" pitchFamily="18" charset="0"/>
                <a:sym typeface="Wingdings" panose="05000000000000000000" pitchFamily="2" charset="2"/>
              </a:rPr>
              <a:t>-</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Cuối cùng là một số giao diện thiết lập khác cho tài khoản trước khi người dùng vào giao diện chính của Instagram.</a:t>
            </a:r>
            <a:endParaRPr lang="en-US" altLang="en-US" sz="2800">
              <a:latin typeface="Times New Roman" panose="02020603050405020304" pitchFamily="18" charset="0"/>
              <a:cs typeface="Times New Roman" panose="02020603050405020304" pitchFamily="18" charset="0"/>
              <a:sym typeface="Wingdings" panose="05000000000000000000" pitchFamily="2" charset="2"/>
            </a:endParaRPr>
          </a:p>
          <a:p>
            <a:pPr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Instagram sẽ giới thiệu cho chúng ta một vài tài khoản để theo dõi họ. Bạn nhấn nút Theo dõi trong giao diện giới thiệu. Hoặc nếu muốn tìm tài khoản Instagram nào đó thì nhấn biểu tượng kính lúp. Tại giao diện mới nhập tên tài khoản Instagram để tìm kiếm.</a:t>
            </a:r>
          </a:p>
        </p:txBody>
      </p:sp>
      <p:pic>
        <p:nvPicPr>
          <p:cNvPr id="4" name="Picture 3" descr="Thông báo Instagram">
            <a:extLst>
              <a:ext uri="{FF2B5EF4-FFF2-40B4-BE49-F238E27FC236}">
                <a16:creationId xmlns:a16="http://schemas.microsoft.com/office/drawing/2014/main" id="{CE682A2F-56B5-9C52-0DDD-549197211D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8010" y="1172094"/>
            <a:ext cx="3394409" cy="5457306"/>
          </a:xfrm>
          <a:prstGeom prst="rect">
            <a:avLst/>
          </a:prstGeom>
          <a:noFill/>
          <a:ln>
            <a:noFill/>
          </a:ln>
        </p:spPr>
      </p:pic>
      <p:pic>
        <p:nvPicPr>
          <p:cNvPr id="5" name="Picture 4" descr="Đồng bộ danh bạ">
            <a:extLst>
              <a:ext uri="{FF2B5EF4-FFF2-40B4-BE49-F238E27FC236}">
                <a16:creationId xmlns:a16="http://schemas.microsoft.com/office/drawing/2014/main" id="{8746B6E4-6704-0034-947C-BCBBCEF900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160911"/>
            <a:ext cx="3219450" cy="5468489"/>
          </a:xfrm>
          <a:prstGeom prst="rect">
            <a:avLst/>
          </a:prstGeom>
          <a:noFill/>
          <a:ln>
            <a:noFill/>
          </a:ln>
        </p:spPr>
      </p:pic>
    </p:spTree>
    <p:extLst>
      <p:ext uri="{BB962C8B-B14F-4D97-AF65-F5344CB8AC3E}">
        <p14:creationId xmlns:p14="http://schemas.microsoft.com/office/powerpoint/2010/main" val="3976800310"/>
      </p:ext>
    </p:extLst>
  </p:cSld>
  <p:clrMapOvr>
    <a:masterClrMapping/>
  </p:clrMapOvr>
  <p:transition>
    <p:split orient="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87881B-9B4C-5219-AD10-B567FC763F45}"/>
              </a:ext>
            </a:extLst>
          </p:cNvPr>
          <p:cNvSpPr/>
          <p:nvPr/>
        </p:nvSpPr>
        <p:spPr>
          <a:xfrm>
            <a:off x="380430" y="2667000"/>
            <a:ext cx="11162030"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CHÚC CÁC EM HỌC TỐT</a:t>
            </a:r>
          </a:p>
        </p:txBody>
      </p:sp>
    </p:spTree>
    <p:extLst>
      <p:ext uri="{BB962C8B-B14F-4D97-AF65-F5344CB8AC3E}">
        <p14:creationId xmlns:p14="http://schemas.microsoft.com/office/powerpoint/2010/main" val="3982816572"/>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95300" y="79404"/>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00600" y="76200"/>
            <a:ext cx="68961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Cách thức trao đổi thông tin trên internet</a:t>
            </a:r>
          </a:p>
        </p:txBody>
      </p:sp>
      <p:sp>
        <p:nvSpPr>
          <p:cNvPr id="11" name="TextBox 11">
            <a:extLst>
              <a:ext uri="{FF2B5EF4-FFF2-40B4-BE49-F238E27FC236}">
                <a16:creationId xmlns:a16="http://schemas.microsoft.com/office/drawing/2014/main" id="{4FF987F8-4AAD-4873-A1F4-41B91C88DA1B}"/>
              </a:ext>
            </a:extLst>
          </p:cNvPr>
          <p:cNvSpPr txBox="1">
            <a:spLocks noChangeArrowheads="1"/>
          </p:cNvSpPr>
          <p:nvPr/>
        </p:nvSpPr>
        <p:spPr bwMode="auto">
          <a:xfrm>
            <a:off x="495299" y="6127241"/>
            <a:ext cx="11201401" cy="5847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ea typeface="Arial" panose="020B0604020202020204" pitchFamily="34" charset="0"/>
                <a:cs typeface="Times New Roman" panose="02020603050405020304" pitchFamily="18" charset="0"/>
              </a:rPr>
              <a:t>*Điền thông tin cần thiết vào phiếu học tập hoặc vở ghi chép</a:t>
            </a:r>
            <a:endParaRPr lang="vi-VN" altLang="vi-VN" sz="320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nvGraphicFramePr>
        <p:xfrm>
          <a:off x="495299" y="676640"/>
          <a:ext cx="11225981" cy="5439120"/>
        </p:xfrm>
        <a:graphic>
          <a:graphicData uri="http://schemas.openxmlformats.org/drawingml/2006/table">
            <a:tbl>
              <a:tblPr firstRow="1" bandRow="1">
                <a:tableStyleId>{F5AB1C69-6EDB-4FF4-983F-18BD219EF322}</a:tableStyleId>
              </a:tblPr>
              <a:tblGrid>
                <a:gridCol w="4314748">
                  <a:extLst>
                    <a:ext uri="{9D8B030D-6E8A-4147-A177-3AD203B41FA5}">
                      <a16:colId xmlns:a16="http://schemas.microsoft.com/office/drawing/2014/main" val="795175101"/>
                    </a:ext>
                  </a:extLst>
                </a:gridCol>
                <a:gridCol w="6911233">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Câu 1. Ở lớp 6 em đã biết sử dụng Internet đã nhận và gửi thông tin. Đó là cách nào?</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Ở lớp 6 em đã biết sử dụng Internet đã nhận và gửi thông tin. Đó là sử dụng Thư điện tử (email).</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Câu 2. Em có biết cách trao đổi thông tin nào trên Internet đang được sử dụng nhiều nhất không? Tại sao?</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000" b="0">
                          <a:solidFill>
                            <a:schemeClr val="tx1"/>
                          </a:solidFill>
                          <a:latin typeface="Times New Roman" panose="02020603050405020304" pitchFamily="18" charset="0"/>
                          <a:cs typeface="Times New Roman" panose="02020603050405020304" pitchFamily="18" charset="0"/>
                        </a:rPr>
                        <a:t>-T</a:t>
                      </a:r>
                      <a:r>
                        <a:rPr lang="vi-VN" sz="3000" b="0">
                          <a:solidFill>
                            <a:schemeClr val="tx1"/>
                          </a:solidFill>
                          <a:latin typeface="Times New Roman" panose="02020603050405020304" pitchFamily="18" charset="0"/>
                          <a:cs typeface="Times New Roman" panose="02020603050405020304" pitchFamily="18" charset="0"/>
                        </a:rPr>
                        <a:t>rên Internet</a:t>
                      </a:r>
                      <a:r>
                        <a:rPr lang="en-US" sz="3000" b="0">
                          <a:solidFill>
                            <a:schemeClr val="tx1"/>
                          </a:solidFill>
                          <a:latin typeface="Times New Roman" panose="02020603050405020304" pitchFamily="18" charset="0"/>
                          <a:cs typeface="Times New Roman" panose="02020603050405020304" pitchFamily="18" charset="0"/>
                        </a:rPr>
                        <a:t>,</a:t>
                      </a:r>
                      <a:r>
                        <a:rPr lang="vi-VN" sz="3000" b="0">
                          <a:solidFill>
                            <a:schemeClr val="tx1"/>
                          </a:solidFill>
                          <a:latin typeface="Times New Roman" panose="02020603050405020304" pitchFamily="18" charset="0"/>
                          <a:cs typeface="Times New Roman" panose="02020603050405020304" pitchFamily="18" charset="0"/>
                        </a:rPr>
                        <a:t> mạng xã hội như Facebook, Zalo, Instagram, Twitter,... đang được sử dụng nhiều nhất</a:t>
                      </a:r>
                      <a:r>
                        <a:rPr lang="en-US" sz="3000" b="0">
                          <a:solidFill>
                            <a:schemeClr val="tx1"/>
                          </a:solidFill>
                          <a:latin typeface="Times New Roman" panose="02020603050405020304" pitchFamily="18" charset="0"/>
                          <a:cs typeface="Times New Roman" panose="02020603050405020304" pitchFamily="18" charset="0"/>
                        </a:rPr>
                        <a:t>.</a:t>
                      </a:r>
                      <a:r>
                        <a:rPr lang="vi-VN" sz="3000" b="0">
                          <a:solidFill>
                            <a:schemeClr val="tx1"/>
                          </a:solidFill>
                          <a:latin typeface="Times New Roman" panose="02020603050405020304" pitchFamily="18" charset="0"/>
                          <a:cs typeface="Times New Roman" panose="02020603050405020304" pitchFamily="18" charset="0"/>
                        </a:rPr>
                        <a:t> </a:t>
                      </a:r>
                      <a:endParaRPr lang="en-US" sz="3000" b="0">
                        <a:solidFill>
                          <a:schemeClr val="tx1"/>
                        </a:solidFill>
                        <a:latin typeface="Times New Roman" panose="02020603050405020304" pitchFamily="18" charset="0"/>
                        <a:cs typeface="Times New Roman" panose="02020603050405020304" pitchFamily="18" charset="0"/>
                      </a:endParaRPr>
                    </a:p>
                    <a:p>
                      <a:pPr algn="just"/>
                      <a:r>
                        <a:rPr lang="en-US" sz="3000" b="0">
                          <a:solidFill>
                            <a:schemeClr val="tx1"/>
                          </a:solidFill>
                          <a:latin typeface="Times New Roman" panose="02020603050405020304" pitchFamily="18" charset="0"/>
                          <a:cs typeface="Times New Roman" panose="02020603050405020304" pitchFamily="18" charset="0"/>
                        </a:rPr>
                        <a:t>-T</a:t>
                      </a:r>
                      <a:r>
                        <a:rPr lang="vi-VN" sz="3000" b="0">
                          <a:solidFill>
                            <a:schemeClr val="tx1"/>
                          </a:solidFill>
                          <a:latin typeface="Times New Roman" panose="02020603050405020304" pitchFamily="18" charset="0"/>
                          <a:cs typeface="Times New Roman" panose="02020603050405020304" pitchFamily="18" charset="0"/>
                        </a:rPr>
                        <a:t>rên mạng xã hội mọi người có thể tương tác với nhau, không giới hạn người dùng và cũng có thể gọi điện trò chuyện ngay cả khi không ở gần nhau.</a:t>
                      </a:r>
                      <a:endParaRPr lang="en-US" sz="30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94229"/>
                  </a:ext>
                </a:extLst>
              </a:tr>
            </a:tbl>
          </a:graphicData>
        </a:graphic>
      </p:graphicFrame>
      <p:sp>
        <p:nvSpPr>
          <p:cNvPr id="5" name="Rectangle 4">
            <a:extLst>
              <a:ext uri="{FF2B5EF4-FFF2-40B4-BE49-F238E27FC236}">
                <a16:creationId xmlns:a16="http://schemas.microsoft.com/office/drawing/2014/main" id="{7B7D6AE4-CD1A-AA5C-CA80-9B165D736878}"/>
              </a:ext>
            </a:extLst>
          </p:cNvPr>
          <p:cNvSpPr/>
          <p:nvPr/>
        </p:nvSpPr>
        <p:spPr>
          <a:xfrm>
            <a:off x="4914900" y="822680"/>
            <a:ext cx="6781800" cy="1768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76957939-119D-F7B5-F9DD-2888F7F02E61}"/>
              </a:ext>
            </a:extLst>
          </p:cNvPr>
          <p:cNvSpPr/>
          <p:nvPr/>
        </p:nvSpPr>
        <p:spPr>
          <a:xfrm>
            <a:off x="4834812" y="2880080"/>
            <a:ext cx="6781800" cy="3139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72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42925" y="2570059"/>
            <a:ext cx="11106150" cy="401224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a:solidFill>
                  <a:schemeClr val="accent6"/>
                </a:solidFill>
                <a:latin typeface="Times New Roman" panose="02020603050405020304" pitchFamily="18" charset="0"/>
                <a:cs typeface="Times New Roman" panose="02020603050405020304" pitchFamily="18" charset="0"/>
              </a:rPr>
              <a:t>a) Các kênh trao đổi thông tin trên Internet:</a:t>
            </a:r>
          </a:p>
          <a:p>
            <a:pPr lvl="0" algn="just" defTabSz="342900"/>
            <a:r>
              <a:rPr lang="en-US" sz="3200">
                <a:solidFill>
                  <a:srgbClr val="000000"/>
                </a:solidFill>
                <a:latin typeface="Times New Roman" panose="02020603050405020304" pitchFamily="18" charset="0"/>
                <a:cs typeface="Times New Roman" panose="02020603050405020304" pitchFamily="18" charset="0"/>
              </a:rPr>
              <a:t>-Từ khi Internet ra đời, việc trao đổi thông tin trên Internet ngày càng trở nên phổ biến và đóng vai trò quan trọng trong đời sống của chúng ta.</a:t>
            </a:r>
          </a:p>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594048" y="1295400"/>
            <a:ext cx="1119790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a:t>
            </a:r>
            <a:r>
              <a:rPr lang="en-US" sz="3200" b="1">
                <a:solidFill>
                  <a:srgbClr val="FF0000"/>
                </a:solidFill>
                <a:latin typeface="Times New Roman" panose="02020603050405020304" pitchFamily="18" charset="0"/>
                <a:cs typeface="Times New Roman" panose="02020603050405020304" pitchFamily="18" charset="0"/>
              </a:rPr>
              <a:t>Mạng xã hội – kênh trao đổi thông tin phổ biến trên internet :</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A85DC55-5EF8-0BD1-8D30-BB12D08911B1}"/>
              </a:ext>
            </a:extLst>
          </p:cNvPr>
          <p:cNvPicPr>
            <a:picLocks noChangeAspect="1"/>
          </p:cNvPicPr>
          <p:nvPr/>
        </p:nvPicPr>
        <p:blipFill>
          <a:blip r:embed="rId2"/>
          <a:stretch>
            <a:fillRect/>
          </a:stretch>
        </p:blipFill>
        <p:spPr>
          <a:xfrm>
            <a:off x="5486400" y="1787843"/>
            <a:ext cx="855410" cy="852596"/>
          </a:xfrm>
          <a:prstGeom prst="rect">
            <a:avLst/>
          </a:prstGeom>
        </p:spPr>
      </p:pic>
      <p:pic>
        <p:nvPicPr>
          <p:cNvPr id="3" name="Picture 2">
            <a:extLst>
              <a:ext uri="{FF2B5EF4-FFF2-40B4-BE49-F238E27FC236}">
                <a16:creationId xmlns:a16="http://schemas.microsoft.com/office/drawing/2014/main" id="{2036FF69-1A40-20E0-FB92-AEE268D2C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2306989939"/>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42925" y="2570059"/>
            <a:ext cx="11106150" cy="401224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b="1">
                <a:solidFill>
                  <a:schemeClr val="accent6"/>
                </a:solidFill>
                <a:latin typeface="Times New Roman" panose="02020603050405020304" pitchFamily="18" charset="0"/>
                <a:cs typeface="Times New Roman" panose="02020603050405020304" pitchFamily="18" charset="0"/>
              </a:rPr>
              <a:t>b) </a:t>
            </a:r>
            <a:r>
              <a:rPr lang="en-US" sz="3200" b="1">
                <a:solidFill>
                  <a:schemeClr val="accent6"/>
                </a:solidFill>
                <a:latin typeface="Times New Roman" panose="02020603050405020304" pitchFamily="18" charset="0"/>
                <a:cs typeface="Times New Roman" panose="02020603050405020304" pitchFamily="18" charset="0"/>
              </a:rPr>
              <a:t>Mạng xã hội:</a:t>
            </a:r>
            <a:endParaRPr lang="vi-VN" sz="3200" b="1">
              <a:solidFill>
                <a:schemeClr val="accent6"/>
              </a:solidFill>
              <a:latin typeface="Times New Roman" panose="02020603050405020304" pitchFamily="18" charset="0"/>
              <a:cs typeface="Times New Roman" panose="02020603050405020304" pitchFamily="18" charset="0"/>
            </a:endParaRPr>
          </a:p>
          <a:p>
            <a:pPr lvl="0" algn="just" defTabSz="342900"/>
            <a:r>
              <a:rPr lang="vi-VN" sz="3200">
                <a:latin typeface="Times New Roman" panose="020206030504050203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594048" y="1295400"/>
            <a:ext cx="1119790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a:t>
            </a:r>
            <a:r>
              <a:rPr lang="en-US" sz="3200" b="1">
                <a:solidFill>
                  <a:srgbClr val="FF0000"/>
                </a:solidFill>
                <a:latin typeface="Times New Roman" panose="02020603050405020304" pitchFamily="18" charset="0"/>
                <a:cs typeface="Times New Roman" panose="02020603050405020304" pitchFamily="18" charset="0"/>
              </a:rPr>
              <a:t>Mạng xã hội – kênh trao đổi thông tin phổ biến trên internet :</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A85DC55-5EF8-0BD1-8D30-BB12D08911B1}"/>
              </a:ext>
            </a:extLst>
          </p:cNvPr>
          <p:cNvPicPr>
            <a:picLocks noChangeAspect="1"/>
          </p:cNvPicPr>
          <p:nvPr/>
        </p:nvPicPr>
        <p:blipFill>
          <a:blip r:embed="rId2"/>
          <a:stretch>
            <a:fillRect/>
          </a:stretch>
        </p:blipFill>
        <p:spPr>
          <a:xfrm>
            <a:off x="5486400" y="1787843"/>
            <a:ext cx="855410" cy="852596"/>
          </a:xfrm>
          <a:prstGeom prst="rect">
            <a:avLst/>
          </a:prstGeom>
        </p:spPr>
      </p:pic>
      <p:pic>
        <p:nvPicPr>
          <p:cNvPr id="3" name="Picture 2">
            <a:extLst>
              <a:ext uri="{FF2B5EF4-FFF2-40B4-BE49-F238E27FC236}">
                <a16:creationId xmlns:a16="http://schemas.microsoft.com/office/drawing/2014/main" id="{D08F68F4-08B6-8DEA-B1FA-977045B15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7881"/>
            <a:ext cx="11391900" cy="1311088"/>
          </a:xfrm>
          <a:prstGeom prst="rect">
            <a:avLst/>
          </a:prstGeom>
        </p:spPr>
      </p:pic>
    </p:spTree>
    <p:extLst>
      <p:ext uri="{BB962C8B-B14F-4D97-AF65-F5344CB8AC3E}">
        <p14:creationId xmlns:p14="http://schemas.microsoft.com/office/powerpoint/2010/main" val="2242638651"/>
      </p:ext>
    </p:extLst>
  </p:cSld>
  <p:clrMapOvr>
    <a:masterClrMapping/>
  </p:clrMapOvr>
  <p:transition>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4923</Words>
  <Application>Microsoft Office PowerPoint</Application>
  <PresentationFormat>Widescreen</PresentationFormat>
  <Paragraphs>326</Paragraphs>
  <Slides>64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b</dc:creator>
  <cp:lastModifiedBy>a b</cp:lastModifiedBy>
  <cp:revision>2</cp:revision>
  <dcterms:created xsi:type="dcterms:W3CDTF">2025-12-23T08:16:59Z</dcterms:created>
  <dcterms:modified xsi:type="dcterms:W3CDTF">2025-12-23T08:35:57Z</dcterms:modified>
</cp:coreProperties>
</file>