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8" r:id="rId3"/>
    <p:sldId id="279" r:id="rId4"/>
    <p:sldId id="310" r:id="rId5"/>
    <p:sldId id="280" r:id="rId6"/>
    <p:sldId id="281" r:id="rId7"/>
    <p:sldId id="282" r:id="rId8"/>
    <p:sldId id="283" r:id="rId9"/>
    <p:sldId id="284" r:id="rId10"/>
    <p:sldId id="3268" r:id="rId11"/>
    <p:sldId id="311" r:id="rId12"/>
    <p:sldId id="3271" r:id="rId13"/>
    <p:sldId id="295" r:id="rId14"/>
    <p:sldId id="296" r:id="rId15"/>
    <p:sldId id="298" r:id="rId16"/>
    <p:sldId id="3276" r:id="rId17"/>
    <p:sldId id="299" r:id="rId18"/>
    <p:sldId id="318" r:id="rId19"/>
    <p:sldId id="302" r:id="rId20"/>
    <p:sldId id="317" r:id="rId21"/>
    <p:sldId id="3261" r:id="rId22"/>
    <p:sldId id="3277" r:id="rId23"/>
    <p:sldId id="3278" r:id="rId24"/>
    <p:sldId id="3279" r:id="rId25"/>
    <p:sldId id="3280" r:id="rId26"/>
    <p:sldId id="3281" r:id="rId27"/>
    <p:sldId id="3283" r:id="rId28"/>
    <p:sldId id="3285" r:id="rId29"/>
    <p:sldId id="3287" r:id="rId30"/>
    <p:sldId id="3288" r:id="rId31"/>
    <p:sldId id="3269" r:id="rId32"/>
    <p:sldId id="3293" r:id="rId33"/>
    <p:sldId id="3295" r:id="rId34"/>
    <p:sldId id="3297" r:id="rId35"/>
    <p:sldId id="3301" r:id="rId36"/>
    <p:sldId id="3302" r:id="rId37"/>
    <p:sldId id="3305" r:id="rId38"/>
    <p:sldId id="3161" r:id="rId3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5D43F4-57E2-4246-9C42-351B10A61E94}">
          <p14:sldIdLst>
            <p14:sldId id="257"/>
            <p14:sldId id="278"/>
            <p14:sldId id="279"/>
            <p14:sldId id="310"/>
            <p14:sldId id="280"/>
            <p14:sldId id="281"/>
            <p14:sldId id="282"/>
            <p14:sldId id="283"/>
            <p14:sldId id="284"/>
            <p14:sldId id="3268"/>
            <p14:sldId id="311"/>
            <p14:sldId id="3271"/>
            <p14:sldId id="295"/>
            <p14:sldId id="296"/>
            <p14:sldId id="298"/>
            <p14:sldId id="3276"/>
            <p14:sldId id="299"/>
            <p14:sldId id="318"/>
            <p14:sldId id="302"/>
            <p14:sldId id="317"/>
            <p14:sldId id="3261"/>
            <p14:sldId id="3277"/>
            <p14:sldId id="3278"/>
            <p14:sldId id="3279"/>
            <p14:sldId id="3280"/>
            <p14:sldId id="3281"/>
            <p14:sldId id="3283"/>
            <p14:sldId id="3285"/>
            <p14:sldId id="3287"/>
            <p14:sldId id="3288"/>
            <p14:sldId id="3269"/>
            <p14:sldId id="3293"/>
            <p14:sldId id="3295"/>
            <p14:sldId id="3297"/>
            <p14:sldId id="3301"/>
            <p14:sldId id="3302"/>
            <p14:sldId id="3305"/>
            <p14:sldId id="31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6" d="100"/>
          <a:sy n="36" d="100"/>
        </p:scale>
        <p:origin x="292"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1281" y="2"/>
            <a:ext cx="18290564" cy="10287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354563" y="342900"/>
            <a:ext cx="17578874" cy="96012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6965713" y="448659"/>
            <a:ext cx="884597" cy="780933"/>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83805" y="7933460"/>
            <a:ext cx="1884650" cy="1884650"/>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389288" y="9597086"/>
            <a:ext cx="948401" cy="312290"/>
          </a:xfrm>
          <a:prstGeom prst="rect">
            <a:avLst/>
          </a:prstGeom>
        </p:spPr>
      </p:pic>
    </p:spTree>
    <p:extLst>
      <p:ext uri="{BB962C8B-B14F-4D97-AF65-F5344CB8AC3E}">
        <p14:creationId xmlns:p14="http://schemas.microsoft.com/office/powerpoint/2010/main" val="723833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8288000" cy="10287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354563" y="342900"/>
            <a:ext cx="17578874" cy="96012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6942853" y="425799"/>
            <a:ext cx="884597" cy="780933"/>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7285975" y="30611"/>
            <a:ext cx="948401" cy="312290"/>
          </a:xfrm>
          <a:prstGeom prst="rect">
            <a:avLst/>
          </a:prstGeom>
        </p:spPr>
      </p:pic>
    </p:spTree>
    <p:extLst>
      <p:ext uri="{BB962C8B-B14F-4D97-AF65-F5344CB8AC3E}">
        <p14:creationId xmlns:p14="http://schemas.microsoft.com/office/powerpoint/2010/main" val="298030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C4DCEABF-0C2E-55F7-414F-94BF2B74B6AC}"/>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88345165"/>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282368"/>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4.svg"/><Relationship Id="rId5" Type="http://schemas.openxmlformats.org/officeDocument/2006/relationships/image" Target="../media/image17.svg"/><Relationship Id="rId10"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6.png"/><Relationship Id="rId5" Type="http://schemas.openxmlformats.org/officeDocument/2006/relationships/image" Target="../media/image17.svg"/><Relationship Id="rId10" Type="http://schemas.openxmlformats.org/officeDocument/2006/relationships/image" Target="../media/image45.png"/><Relationship Id="rId4" Type="http://schemas.openxmlformats.org/officeDocument/2006/relationships/image" Target="../media/image16.png"/><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png"/><Relationship Id="rId3" Type="http://schemas.openxmlformats.org/officeDocument/2006/relationships/image" Target="../media/image13.svg"/><Relationship Id="rId7" Type="http://schemas.openxmlformats.org/officeDocument/2006/relationships/image" Target="../media/image19.svg"/><Relationship Id="rId12"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48.png"/><Relationship Id="rId5" Type="http://schemas.openxmlformats.org/officeDocument/2006/relationships/image" Target="../media/image17.svg"/><Relationship Id="rId10" Type="http://schemas.openxmlformats.org/officeDocument/2006/relationships/image" Target="../media/image47.png"/><Relationship Id="rId4" Type="http://schemas.openxmlformats.org/officeDocument/2006/relationships/image" Target="../media/image16.png"/><Relationship Id="rId9" Type="http://schemas.openxmlformats.org/officeDocument/2006/relationships/image" Target="../media/image32.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41.png"/><Relationship Id="rId5" Type="http://schemas.openxmlformats.org/officeDocument/2006/relationships/image" Target="../media/image16.png"/><Relationship Id="rId10" Type="http://schemas.openxmlformats.org/officeDocument/2006/relationships/image" Target="../media/image32.svg"/><Relationship Id="rId4" Type="http://schemas.openxmlformats.org/officeDocument/2006/relationships/image" Target="../media/image13.sv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7.svg"/><Relationship Id="rId5" Type="http://schemas.openxmlformats.org/officeDocument/2006/relationships/image" Target="../media/image15.sv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19.sv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3.png"/><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4.svg"/><Relationship Id="rId5" Type="http://schemas.openxmlformats.org/officeDocument/2006/relationships/image" Target="../media/image17.svg"/><Relationship Id="rId10" Type="http://schemas.openxmlformats.org/officeDocument/2006/relationships/image" Target="../media/image33.png"/><Relationship Id="rId4" Type="http://schemas.openxmlformats.org/officeDocument/2006/relationships/image" Target="../media/image16.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svg"/><Relationship Id="rId7"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35.png"/><Relationship Id="rId4" Type="http://schemas.openxmlformats.org/officeDocument/2006/relationships/image" Target="../media/image16.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3.svg"/><Relationship Id="rId7" Type="http://schemas.openxmlformats.org/officeDocument/2006/relationships/image" Target="../media/image19.svg"/><Relationship Id="rId12"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2.svg"/><Relationship Id="rId5" Type="http://schemas.openxmlformats.org/officeDocument/2006/relationships/image" Target="../media/image17.svg"/><Relationship Id="rId10"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BE3"/>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6DDAC6E-D4AC-35C8-CEA2-083921096F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41102" y="962209"/>
            <a:ext cx="13605795" cy="8362581"/>
          </a:xfrm>
          <a:prstGeom prst="rect">
            <a:avLst/>
          </a:prstGeom>
        </p:spPr>
      </p:pic>
      <p:pic>
        <p:nvPicPr>
          <p:cNvPr id="8" name="Picture 6">
            <a:extLst>
              <a:ext uri="{FF2B5EF4-FFF2-40B4-BE49-F238E27FC236}">
                <a16:creationId xmlns:a16="http://schemas.microsoft.com/office/drawing/2014/main" id="{C09F43B1-F249-A357-F7FF-EAC20F8402E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6743700"/>
            <a:ext cx="4114800" cy="4114800"/>
          </a:xfrm>
          <a:prstGeom prst="rect">
            <a:avLst/>
          </a:prstGeom>
        </p:spPr>
      </p:pic>
      <p:pic>
        <p:nvPicPr>
          <p:cNvPr id="9" name="Picture 5">
            <a:extLst>
              <a:ext uri="{FF2B5EF4-FFF2-40B4-BE49-F238E27FC236}">
                <a16:creationId xmlns:a16="http://schemas.microsoft.com/office/drawing/2014/main" id="{302FA58B-06F9-0441-9238-7CA8528C01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084015" y="6154882"/>
            <a:ext cx="3725764" cy="4114800"/>
          </a:xfrm>
          <a:prstGeom prst="rect">
            <a:avLst/>
          </a:prstGeom>
        </p:spPr>
      </p:pic>
      <p:sp>
        <p:nvSpPr>
          <p:cNvPr id="10" name="TextBox 9">
            <a:extLst>
              <a:ext uri="{FF2B5EF4-FFF2-40B4-BE49-F238E27FC236}">
                <a16:creationId xmlns:a16="http://schemas.microsoft.com/office/drawing/2014/main" id="{AB15C46D-8E41-5D18-0166-7C3D13B538E4}"/>
              </a:ext>
            </a:extLst>
          </p:cNvPr>
          <p:cNvSpPr txBox="1"/>
          <p:nvPr/>
        </p:nvSpPr>
        <p:spPr>
          <a:xfrm>
            <a:off x="2470008" y="2940588"/>
            <a:ext cx="13258800" cy="2474652"/>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BÀI 2:</a:t>
            </a:r>
          </a:p>
          <a:p>
            <a:pPr algn="ctr">
              <a:lnSpc>
                <a:spcPct val="150000"/>
              </a:lnSpc>
            </a:pPr>
            <a:r>
              <a:rPr lang="en-US" sz="5500" b="1">
                <a:latin typeface="Arial" panose="020B0604020202020204" pitchFamily="34" charset="0"/>
                <a:cs typeface="Arial" panose="020B0604020202020204" pitchFamily="34" charset="0"/>
              </a:rPr>
              <a:t>PHẦN MỀM MÁY TÍNH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DC512BCC-8E7F-CA13-3EA1-4F1CF996218B}"/>
              </a:ext>
            </a:extLst>
          </p:cNvPr>
          <p:cNvSpPr>
            <a:spLocks noChangeArrowheads="1"/>
          </p:cNvSpPr>
          <p:nvPr/>
        </p:nvSpPr>
        <p:spPr bwMode="auto">
          <a:xfrm>
            <a:off x="228601" y="317586"/>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700"/>
          </a:p>
        </p:txBody>
      </p:sp>
      <p:sp>
        <p:nvSpPr>
          <p:cNvPr id="32771" name="Rectangle 7">
            <a:extLst>
              <a:ext uri="{FF2B5EF4-FFF2-40B4-BE49-F238E27FC236}">
                <a16:creationId xmlns:a16="http://schemas.microsoft.com/office/drawing/2014/main" id="{C065950F-8FD9-D54A-D43E-B2CBBBE805D3}"/>
              </a:ext>
            </a:extLst>
          </p:cNvPr>
          <p:cNvSpPr>
            <a:spLocks noChangeArrowheads="1"/>
          </p:cNvSpPr>
          <p:nvPr/>
        </p:nvSpPr>
        <p:spPr bwMode="auto">
          <a:xfrm>
            <a:off x="147638" y="3581528"/>
            <a:ext cx="184731"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br>
              <a:rPr lang="vi-VN" altLang="en-US" sz="1650"/>
            </a:br>
            <a:endParaRPr lang="vi-VN" altLang="en-US" sz="2700"/>
          </a:p>
        </p:txBody>
      </p:sp>
      <p:sp>
        <p:nvSpPr>
          <p:cNvPr id="32772" name="Rectangle 9">
            <a:extLst>
              <a:ext uri="{FF2B5EF4-FFF2-40B4-BE49-F238E27FC236}">
                <a16:creationId xmlns:a16="http://schemas.microsoft.com/office/drawing/2014/main" id="{E964C7D1-C408-6CF3-26B3-A8BCF462C4E7}"/>
              </a:ext>
            </a:extLst>
          </p:cNvPr>
          <p:cNvSpPr>
            <a:spLocks noChangeArrowheads="1"/>
          </p:cNvSpPr>
          <p:nvPr/>
        </p:nvSpPr>
        <p:spPr bwMode="auto">
          <a:xfrm>
            <a:off x="147638" y="345457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en-US" sz="1650"/>
          </a:p>
          <a:p>
            <a:br>
              <a:rPr lang="vi-VN" altLang="en-US" sz="1650"/>
            </a:br>
            <a:endParaRPr lang="vi-VN" altLang="en-US" sz="2700"/>
          </a:p>
        </p:txBody>
      </p:sp>
      <p:sp>
        <p:nvSpPr>
          <p:cNvPr id="3" name="TextBox 2">
            <a:extLst>
              <a:ext uri="{FF2B5EF4-FFF2-40B4-BE49-F238E27FC236}">
                <a16:creationId xmlns:a16="http://schemas.microsoft.com/office/drawing/2014/main" id="{D8566DEF-E584-6BDC-ADB5-E39AAE58FC49}"/>
              </a:ext>
            </a:extLst>
          </p:cNvPr>
          <p:cNvSpPr txBox="1">
            <a:spLocks noChangeArrowheads="1"/>
          </p:cNvSpPr>
          <p:nvPr/>
        </p:nvSpPr>
        <p:spPr bwMode="auto">
          <a:xfrm>
            <a:off x="497679" y="1630925"/>
            <a:ext cx="11911013" cy="6757028"/>
          </a:xfrm>
          <a:prstGeom prst="rect">
            <a:avLst/>
          </a:prstGeom>
          <a:noFill/>
          <a:ln w="9525">
            <a:solidFill>
              <a:srgbClr val="000000"/>
            </a:solidFill>
            <a:miter lim="800000"/>
            <a:headEnd/>
            <a:tailEnd/>
          </a:ln>
        </p:spPr>
        <p:txBody>
          <a:bodyPr lIns="54000" tIns="54000" rIns="54000" bIns="54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514350">
              <a:defRPr/>
            </a:pPr>
            <a:r>
              <a:rPr lang="en-US" altLang="en-US" sz="48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4800" b="1">
                <a:solidFill>
                  <a:schemeClr val="accent2">
                    <a:lumMod val="50000"/>
                  </a:schemeClr>
                </a:solidFill>
                <a:latin typeface="Times New Roman" panose="02020603050405020304" pitchFamily="18" charset="0"/>
                <a:cs typeface="Times New Roman" panose="02020603050405020304" pitchFamily="18" charset="0"/>
                <a:sym typeface="Wingdings" panose="05000000000000000000" pitchFamily="2" charset="2"/>
              </a:rPr>
              <a:t>-Hệ điều hành </a:t>
            </a:r>
            <a:r>
              <a:rPr lang="en-US" altLang="en-US" sz="4800">
                <a:latin typeface="Times New Roman" panose="02020603050405020304" pitchFamily="18" charset="0"/>
                <a:cs typeface="Times New Roman" panose="02020603050405020304" pitchFamily="18" charset="0"/>
                <a:sym typeface="Wingdings" panose="05000000000000000000" pitchFamily="2" charset="2"/>
              </a:rPr>
              <a:t>là phần mềm hệ thống quản lí và điều khiển hoạt động chung của máy tính, quản lí dữ liệu, cung cấp cho con người môi trường tương tác với máy tính và chạy các phần mềm ứng dụng.</a:t>
            </a:r>
          </a:p>
          <a:p>
            <a:pPr algn="just" defTabSz="514350">
              <a:defRPr/>
            </a:pPr>
            <a:r>
              <a:rPr lang="en-US" altLang="en-US" sz="4800">
                <a:latin typeface="Times New Roman" panose="02020603050405020304" pitchFamily="18" charset="0"/>
                <a:cs typeface="Times New Roman" panose="02020603050405020304" pitchFamily="18" charset="0"/>
                <a:sym typeface="Wingdings" panose="05000000000000000000" pitchFamily="2" charset="2"/>
              </a:rPr>
              <a:t>-Có những hệ điều hành dành cho máy tính như Windows, MacOS, Linux, … và những hệ điều hành dành cho điện thoại thông minh và máy tính bảng như IOS, Android, ….</a:t>
            </a:r>
            <a:endParaRPr lang="vi-VN" altLang="en-US" sz="480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Speech Bubble: Rectangle with Corners Rounded 4">
            <a:extLst>
              <a:ext uri="{FF2B5EF4-FFF2-40B4-BE49-F238E27FC236}">
                <a16:creationId xmlns:a16="http://schemas.microsoft.com/office/drawing/2014/main" id="{923EC75D-A0BB-90B4-68C5-87A331AB8B80}"/>
              </a:ext>
            </a:extLst>
          </p:cNvPr>
          <p:cNvSpPr/>
          <p:nvPr/>
        </p:nvSpPr>
        <p:spPr>
          <a:xfrm>
            <a:off x="12999245" y="1555440"/>
            <a:ext cx="4662488" cy="3798259"/>
          </a:xfrm>
          <a:prstGeom prst="wedgeRoundRectCallout">
            <a:avLst>
              <a:gd name="adj1" fmla="val 12954"/>
              <a:gd name="adj2" fmla="val 648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5400">
                <a:solidFill>
                  <a:srgbClr val="000000"/>
                </a:solidFill>
                <a:latin typeface="Times New Roman" panose="02020603050405020304" pitchFamily="18" charset="0"/>
                <a:cs typeface="Times New Roman" panose="02020603050405020304" pitchFamily="18" charset="0"/>
              </a:rPr>
              <a:t>Em hãy trình bày những hiểu biết về hệ điều hành?</a:t>
            </a:r>
            <a:endParaRPr lang="vi-VN" sz="5400">
              <a:solidFill>
                <a:srgbClr val="000000"/>
              </a:solidFill>
              <a:latin typeface="Times New Roman" panose="02020603050405020304" pitchFamily="18" charset="0"/>
              <a:cs typeface="Times New Roman" panose="02020603050405020304" pitchFamily="18" charset="0"/>
            </a:endParaRPr>
          </a:p>
        </p:txBody>
      </p:sp>
      <p:sp>
        <p:nvSpPr>
          <p:cNvPr id="32775" name="TextBox 5">
            <a:extLst>
              <a:ext uri="{FF2B5EF4-FFF2-40B4-BE49-F238E27FC236}">
                <a16:creationId xmlns:a16="http://schemas.microsoft.com/office/drawing/2014/main" id="{51721177-91F7-145F-D45A-46F37A061D02}"/>
              </a:ext>
            </a:extLst>
          </p:cNvPr>
          <p:cNvSpPr txBox="1">
            <a:spLocks noChangeArrowheads="1"/>
          </p:cNvSpPr>
          <p:nvPr/>
        </p:nvSpPr>
        <p:spPr bwMode="auto">
          <a:xfrm>
            <a:off x="609600" y="479352"/>
            <a:ext cx="87106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a:solidFill>
                  <a:srgbClr val="FF0000"/>
                </a:solidFill>
                <a:latin typeface="Times New Roman" panose="02020603050405020304" pitchFamily="18" charset="0"/>
                <a:cs typeface="Times New Roman" panose="02020603050405020304" pitchFamily="18" charset="0"/>
              </a:rPr>
              <a:t>1. Hệ điều hành</a:t>
            </a:r>
          </a:p>
        </p:txBody>
      </p:sp>
      <p:pic>
        <p:nvPicPr>
          <p:cNvPr id="32776" name="Picture 6" descr="different types of software coderus branded image">
            <a:extLst>
              <a:ext uri="{FF2B5EF4-FFF2-40B4-BE49-F238E27FC236}">
                <a16:creationId xmlns:a16="http://schemas.microsoft.com/office/drawing/2014/main" id="{1505AC6B-0159-6CB9-5DEB-84058CCE39F6}"/>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43273" y="5829300"/>
            <a:ext cx="4974431" cy="379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75E009-9C9E-4AD6-9455-5B959E18FC91}"/>
              </a:ext>
            </a:extLst>
          </p:cNvPr>
          <p:cNvPicPr>
            <a:picLocks noChangeAspect="1"/>
          </p:cNvPicPr>
          <p:nvPr/>
        </p:nvPicPr>
        <p:blipFill rotWithShape="1">
          <a:blip r:embed="rId3"/>
          <a:srcRect t="41452" b="1"/>
          <a:stretch/>
        </p:blipFill>
        <p:spPr>
          <a:xfrm>
            <a:off x="1066800" y="800100"/>
            <a:ext cx="16661387" cy="7380933"/>
          </a:xfrm>
          <a:prstGeom prst="rect">
            <a:avLst/>
          </a:prstGeom>
        </p:spPr>
      </p:pic>
      <p:pic>
        <p:nvPicPr>
          <p:cNvPr id="7"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912" y="3314700"/>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2632" y="5492099"/>
            <a:ext cx="695217" cy="69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6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Am-thanh-tra-loi-dung-www_nhacchuongvui_com.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1">
            <a:extLst>
              <a:ext uri="{FF2B5EF4-FFF2-40B4-BE49-F238E27FC236}">
                <a16:creationId xmlns:a16="http://schemas.microsoft.com/office/drawing/2014/main" id="{F06C14B5-9151-C518-44D9-B20A9ED4E10A}"/>
              </a:ext>
            </a:extLst>
          </p:cNvPr>
          <p:cNvSpPr txBox="1">
            <a:spLocks noChangeArrowheads="1"/>
          </p:cNvSpPr>
          <p:nvPr/>
        </p:nvSpPr>
        <p:spPr bwMode="auto">
          <a:xfrm>
            <a:off x="862013" y="1902620"/>
            <a:ext cx="13818395" cy="158638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4800">
                <a:solidFill>
                  <a:srgbClr val="000000"/>
                </a:solidFill>
                <a:latin typeface="Times New Roman" panose="02020603050405020304" pitchFamily="18" charset="0"/>
                <a:cs typeface="Times New Roman" panose="02020603050405020304" pitchFamily="18" charset="0"/>
              </a:rPr>
              <a:t>Em hãy ghép mỗi loại tệp ở cột bên trái với một phần mở rộng tệp phù hợp ở cột bên phải. </a:t>
            </a:r>
          </a:p>
        </p:txBody>
      </p:sp>
      <p:sp>
        <p:nvSpPr>
          <p:cNvPr id="9" name="Rectangle 8">
            <a:extLst>
              <a:ext uri="{FF2B5EF4-FFF2-40B4-BE49-F238E27FC236}">
                <a16:creationId xmlns:a16="http://schemas.microsoft.com/office/drawing/2014/main" id="{F3844974-32B3-76CC-384D-7AAA47FC08EA}"/>
              </a:ext>
            </a:extLst>
          </p:cNvPr>
          <p:cNvSpPr/>
          <p:nvPr/>
        </p:nvSpPr>
        <p:spPr>
          <a:xfrm>
            <a:off x="862013" y="1052517"/>
            <a:ext cx="6388895" cy="847718"/>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a:defRPr/>
            </a:pPr>
            <a:r>
              <a:rPr lang="en-US" sz="4800">
                <a:solidFill>
                  <a:srgbClr val="FF0000"/>
                </a:solidFill>
                <a:latin typeface="Times New Roman" panose="02020603050405020304" pitchFamily="18" charset="0"/>
                <a:cs typeface="Times New Roman" panose="02020603050405020304" pitchFamily="18" charset="0"/>
              </a:rPr>
              <a:t>Nghiên cứu và thảo luận</a:t>
            </a:r>
            <a:endParaRPr lang="vi-VN" sz="48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9F1688D-3568-A225-A247-30DC60ACB40D}"/>
              </a:ext>
            </a:extLst>
          </p:cNvPr>
          <p:cNvSpPr/>
          <p:nvPr/>
        </p:nvSpPr>
        <p:spPr>
          <a:xfrm>
            <a:off x="7250907" y="1066805"/>
            <a:ext cx="7429500" cy="847718"/>
          </a:xfrm>
          <a:prstGeom prst="rect">
            <a:avLst/>
          </a:prstGeom>
          <a:solidFill>
            <a:schemeClr val="accent5"/>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ctr" defTabSz="514350">
              <a:defRPr/>
            </a:pPr>
            <a:r>
              <a:rPr lang="de-DE" sz="4800">
                <a:solidFill>
                  <a:srgbClr val="000000"/>
                </a:solidFill>
                <a:latin typeface="Times New Roman" panose="02020603050405020304" pitchFamily="18" charset="0"/>
                <a:cs typeface="Times New Roman" panose="02020603050405020304" pitchFamily="18" charset="0"/>
              </a:rPr>
              <a:t>Loại tệp và phần mở rộng</a:t>
            </a:r>
          </a:p>
        </p:txBody>
      </p:sp>
      <p:sp>
        <p:nvSpPr>
          <p:cNvPr id="37893" name="TextBox 11">
            <a:extLst>
              <a:ext uri="{FF2B5EF4-FFF2-40B4-BE49-F238E27FC236}">
                <a16:creationId xmlns:a16="http://schemas.microsoft.com/office/drawing/2014/main" id="{AE8CB7C6-2E40-FEED-241B-9BC512005AC8}"/>
              </a:ext>
            </a:extLst>
          </p:cNvPr>
          <p:cNvSpPr txBox="1">
            <a:spLocks noChangeArrowheads="1"/>
          </p:cNvSpPr>
          <p:nvPr/>
        </p:nvSpPr>
        <p:spPr bwMode="auto">
          <a:xfrm>
            <a:off x="812007" y="9067800"/>
            <a:ext cx="15201900" cy="83099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4800">
                <a:latin typeface="Times New Roman" panose="02020603050405020304" pitchFamily="18" charset="0"/>
                <a:ea typeface="Arial" panose="020B0604020202020204" pitchFamily="34" charset="0"/>
                <a:cs typeface="Times New Roman" panose="02020603050405020304" pitchFamily="18" charset="0"/>
              </a:rPr>
              <a:t>*Điền thông tin cần thiết vào phiếu học tập hoặc vở ghi chép</a:t>
            </a:r>
            <a:endParaRPr lang="vi-VN" altLang="vi-VN" sz="4800">
              <a:latin typeface="Times New Roman" panose="02020603050405020304" pitchFamily="18" charset="0"/>
              <a:ea typeface="Arial" panose="020B0604020202020204" pitchFamily="34" charset="0"/>
              <a:cs typeface="Times New Roman" panose="02020603050405020304" pitchFamily="18" charset="0"/>
            </a:endParaRPr>
          </a:p>
        </p:txBody>
      </p:sp>
      <p:pic>
        <p:nvPicPr>
          <p:cNvPr id="37894" name="Picture 4" descr="Graphical user interface, application&#10;&#10;Description automatically generated">
            <a:extLst>
              <a:ext uri="{FF2B5EF4-FFF2-40B4-BE49-F238E27FC236}">
                <a16:creationId xmlns:a16="http://schemas.microsoft.com/office/drawing/2014/main" id="{B267F57E-C737-F07F-C9A1-CB45240B9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7088" y="428625"/>
            <a:ext cx="3240882" cy="293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2">
            <a:extLst>
              <a:ext uri="{FF2B5EF4-FFF2-40B4-BE49-F238E27FC236}">
                <a16:creationId xmlns:a16="http://schemas.microsoft.com/office/drawing/2014/main" id="{539FCB2C-B6A5-91C9-C86F-B8AF7D455BAC}"/>
              </a:ext>
            </a:extLst>
          </p:cNvPr>
          <p:cNvSpPr txBox="1">
            <a:spLocks noChangeArrowheads="1"/>
          </p:cNvSpPr>
          <p:nvPr/>
        </p:nvSpPr>
        <p:spPr bwMode="auto">
          <a:xfrm>
            <a:off x="890588" y="200025"/>
            <a:ext cx="87106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a:solidFill>
                  <a:srgbClr val="FF0000"/>
                </a:solidFill>
                <a:latin typeface="Times New Roman" panose="02020603050405020304" pitchFamily="18" charset="0"/>
                <a:cs typeface="Times New Roman" panose="02020603050405020304" pitchFamily="18" charset="0"/>
              </a:rPr>
              <a:t>2. Phần mềm ứng dụng:</a:t>
            </a:r>
          </a:p>
        </p:txBody>
      </p:sp>
      <p:graphicFrame>
        <p:nvGraphicFramePr>
          <p:cNvPr id="6" name="Table 6">
            <a:extLst>
              <a:ext uri="{FF2B5EF4-FFF2-40B4-BE49-F238E27FC236}">
                <a16:creationId xmlns:a16="http://schemas.microsoft.com/office/drawing/2014/main" id="{A20AF96A-BF54-A1F8-CE38-02B71B4B868B}"/>
              </a:ext>
            </a:extLst>
          </p:cNvPr>
          <p:cNvGraphicFramePr>
            <a:graphicFrameLocks noGrp="1"/>
          </p:cNvGraphicFramePr>
          <p:nvPr/>
        </p:nvGraphicFramePr>
        <p:xfrm>
          <a:off x="890588" y="3543301"/>
          <a:ext cx="16368713" cy="5441156"/>
        </p:xfrm>
        <a:graphic>
          <a:graphicData uri="http://schemas.openxmlformats.org/drawingml/2006/table">
            <a:tbl>
              <a:tblPr firstRow="1" bandRow="1">
                <a:tableStyleId>{F5AB1C69-6EDB-4FF4-983F-18BD219EF322}</a:tableStyleId>
              </a:tblPr>
              <a:tblGrid>
                <a:gridCol w="7910262">
                  <a:extLst>
                    <a:ext uri="{9D8B030D-6E8A-4147-A177-3AD203B41FA5}">
                      <a16:colId xmlns:a16="http://schemas.microsoft.com/office/drawing/2014/main" val="20000"/>
                    </a:ext>
                  </a:extLst>
                </a:gridCol>
                <a:gridCol w="5943777">
                  <a:extLst>
                    <a:ext uri="{9D8B030D-6E8A-4147-A177-3AD203B41FA5}">
                      <a16:colId xmlns:a16="http://schemas.microsoft.com/office/drawing/2014/main" val="20001"/>
                    </a:ext>
                  </a:extLst>
                </a:gridCol>
                <a:gridCol w="2514674">
                  <a:extLst>
                    <a:ext uri="{9D8B030D-6E8A-4147-A177-3AD203B41FA5}">
                      <a16:colId xmlns:a16="http://schemas.microsoft.com/office/drawing/2014/main" val="20002"/>
                    </a:ext>
                  </a:extLst>
                </a:gridCol>
              </a:tblGrid>
              <a:tr h="777308">
                <a:tc>
                  <a:txBody>
                    <a:bodyPr/>
                    <a:lstStyle/>
                    <a:p>
                      <a:pPr algn="ctr"/>
                      <a:r>
                        <a:rPr lang="en-US" sz="4200">
                          <a:solidFill>
                            <a:schemeClr val="accent1">
                              <a:lumMod val="25000"/>
                            </a:schemeClr>
                          </a:solidFill>
                          <a:latin typeface="Times New Roman" panose="02020603050405020304" pitchFamily="18" charset="0"/>
                          <a:cs typeface="Times New Roman" panose="02020603050405020304" pitchFamily="18" charset="0"/>
                        </a:rPr>
                        <a:t>Loại tệp</a:t>
                      </a:r>
                    </a:p>
                  </a:txBody>
                  <a:tcPr marL="137165" marR="137165" marT="68586" marB="6858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a:solidFill>
                            <a:schemeClr val="accent1">
                              <a:lumMod val="25000"/>
                            </a:schemeClr>
                          </a:solidFill>
                          <a:latin typeface="Times New Roman" panose="02020603050405020304" pitchFamily="18" charset="0"/>
                          <a:cs typeface="Times New Roman" panose="02020603050405020304" pitchFamily="18" charset="0"/>
                        </a:rPr>
                        <a:t>Phần mở rộng</a:t>
                      </a:r>
                    </a:p>
                  </a:txBody>
                  <a:tcPr marL="137165" marR="137165" marT="68586" marB="68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a:solidFill>
                            <a:schemeClr val="accent1">
                              <a:lumMod val="25000"/>
                            </a:schemeClr>
                          </a:solidFill>
                          <a:latin typeface="Times New Roman" panose="02020603050405020304" pitchFamily="18" charset="0"/>
                          <a:cs typeface="Times New Roman" panose="02020603050405020304" pitchFamily="18" charset="0"/>
                        </a:rPr>
                        <a:t>Kết quả</a:t>
                      </a:r>
                    </a:p>
                  </a:txBody>
                  <a:tcPr marL="137165" marR="137165" marT="68586" marB="6858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7308">
                <a:tc>
                  <a:txBody>
                    <a:bodyPr/>
                    <a:lstStyle/>
                    <a:p>
                      <a:r>
                        <a:rPr lang="en-US" sz="4200">
                          <a:solidFill>
                            <a:schemeClr val="tx1"/>
                          </a:solidFill>
                          <a:latin typeface="Times New Roman" panose="02020603050405020304" pitchFamily="18" charset="0"/>
                          <a:cs typeface="Times New Roman" panose="02020603050405020304" pitchFamily="18" charset="0"/>
                        </a:rPr>
                        <a:t>1. Tài liệu Word</a:t>
                      </a:r>
                    </a:p>
                  </a:txBody>
                  <a:tcPr marL="137165" marR="137165" marT="68586" marB="6858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a) .jpg; .png; .bmp</a:t>
                      </a:r>
                    </a:p>
                  </a:txBody>
                  <a:tcPr marL="137165" marR="137165" marT="68586" marB="68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1+ f</a:t>
                      </a:r>
                    </a:p>
                  </a:txBody>
                  <a:tcPr marL="137165" marR="137165" marT="68586" marB="6858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77308">
                <a:tc>
                  <a:txBody>
                    <a:bodyPr/>
                    <a:lstStyle/>
                    <a:p>
                      <a:r>
                        <a:rPr lang="en-US" sz="4200">
                          <a:solidFill>
                            <a:schemeClr val="tx1"/>
                          </a:solidFill>
                          <a:latin typeface="Times New Roman" panose="02020603050405020304" pitchFamily="18" charset="0"/>
                          <a:cs typeface="Times New Roman" panose="02020603050405020304" pitchFamily="18" charset="0"/>
                        </a:rPr>
                        <a:t>2. Chương trình viết bằng Scratch</a:t>
                      </a:r>
                    </a:p>
                  </a:txBody>
                  <a:tcPr marL="137165" marR="137165" marT="68586" marB="6858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b) .exe; .com; .bat; .msi</a:t>
                      </a:r>
                    </a:p>
                  </a:txBody>
                  <a:tcPr marL="137165" marR="137165" marT="68586" marB="68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2+ c</a:t>
                      </a:r>
                    </a:p>
                  </a:txBody>
                  <a:tcPr marL="137165" marR="137165" marT="68586" marB="6858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77308">
                <a:tc>
                  <a:txBody>
                    <a:bodyPr/>
                    <a:lstStyle/>
                    <a:p>
                      <a:r>
                        <a:rPr lang="en-US" sz="4200">
                          <a:solidFill>
                            <a:schemeClr val="tx1"/>
                          </a:solidFill>
                          <a:latin typeface="Times New Roman" panose="02020603050405020304" pitchFamily="18" charset="0"/>
                          <a:cs typeface="Times New Roman" panose="02020603050405020304" pitchFamily="18" charset="0"/>
                        </a:rPr>
                        <a:t>3. Hình ảnh</a:t>
                      </a:r>
                    </a:p>
                  </a:txBody>
                  <a:tcPr marL="137165" marR="137165" marT="68586" marB="6858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c) .sb; .sb2; .sb3</a:t>
                      </a:r>
                    </a:p>
                  </a:txBody>
                  <a:tcPr marL="137165" marR="137165" marT="68586" marB="68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3+ a</a:t>
                      </a:r>
                    </a:p>
                  </a:txBody>
                  <a:tcPr marL="137165" marR="137165" marT="68586" marB="6858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77308">
                <a:tc>
                  <a:txBody>
                    <a:bodyPr/>
                    <a:lstStyle/>
                    <a:p>
                      <a:r>
                        <a:rPr lang="en-US" sz="4200">
                          <a:solidFill>
                            <a:schemeClr val="tx1"/>
                          </a:solidFill>
                          <a:latin typeface="Times New Roman" panose="02020603050405020304" pitchFamily="18" charset="0"/>
                          <a:cs typeface="Times New Roman" panose="02020603050405020304" pitchFamily="18" charset="0"/>
                        </a:rPr>
                        <a:t>4. Ứng dụng</a:t>
                      </a:r>
                    </a:p>
                  </a:txBody>
                  <a:tcPr marL="137165" marR="137165" marT="68586" marB="6858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d) .ppt; .pptx</a:t>
                      </a:r>
                    </a:p>
                  </a:txBody>
                  <a:tcPr marL="137165" marR="137165" marT="68586" marB="68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4+ b</a:t>
                      </a:r>
                    </a:p>
                  </a:txBody>
                  <a:tcPr marL="137165" marR="137165" marT="68586" marB="6858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7308">
                <a:tc>
                  <a:txBody>
                    <a:bodyPr/>
                    <a:lstStyle/>
                    <a:p>
                      <a:r>
                        <a:rPr lang="en-US" sz="4200">
                          <a:solidFill>
                            <a:schemeClr val="tx1"/>
                          </a:solidFill>
                          <a:latin typeface="Times New Roman" panose="02020603050405020304" pitchFamily="18" charset="0"/>
                          <a:cs typeface="Times New Roman" panose="02020603050405020304" pitchFamily="18" charset="0"/>
                        </a:rPr>
                        <a:t>5. Trang web</a:t>
                      </a:r>
                    </a:p>
                  </a:txBody>
                  <a:tcPr marL="137165" marR="137165" marT="68586" marB="6858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e) .htm; .html</a:t>
                      </a:r>
                    </a:p>
                  </a:txBody>
                  <a:tcPr marL="137165" marR="137165" marT="68586" marB="68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5+ e</a:t>
                      </a:r>
                    </a:p>
                  </a:txBody>
                  <a:tcPr marL="137165" marR="137165" marT="68586" marB="6858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77308">
                <a:tc>
                  <a:txBody>
                    <a:bodyPr/>
                    <a:lstStyle/>
                    <a:p>
                      <a:r>
                        <a:rPr lang="en-US" sz="4200">
                          <a:solidFill>
                            <a:schemeClr val="tx1"/>
                          </a:solidFill>
                          <a:latin typeface="Times New Roman" panose="02020603050405020304" pitchFamily="18" charset="0"/>
                          <a:cs typeface="Times New Roman" panose="02020603050405020304" pitchFamily="18" charset="0"/>
                        </a:rPr>
                        <a:t>6. Bài trình bày PowerPoint</a:t>
                      </a:r>
                    </a:p>
                  </a:txBody>
                  <a:tcPr marL="137165" marR="137165" marT="68586" marB="68586">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f) .doc; .docx</a:t>
                      </a:r>
                    </a:p>
                  </a:txBody>
                  <a:tcPr marL="137165" marR="137165" marT="68586" marB="68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4200">
                          <a:solidFill>
                            <a:schemeClr val="tx1"/>
                          </a:solidFill>
                          <a:latin typeface="Times New Roman" panose="02020603050405020304" pitchFamily="18" charset="0"/>
                          <a:cs typeface="Times New Roman" panose="02020603050405020304" pitchFamily="18" charset="0"/>
                        </a:rPr>
                        <a:t>6+ d</a:t>
                      </a:r>
                    </a:p>
                  </a:txBody>
                  <a:tcPr marL="137165" marR="137165" marT="68586" marB="68586">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Rectangle: Rounded Corners 6">
            <a:extLst>
              <a:ext uri="{FF2B5EF4-FFF2-40B4-BE49-F238E27FC236}">
                <a16:creationId xmlns:a16="http://schemas.microsoft.com/office/drawing/2014/main" id="{3F7CED93-365F-A0FC-F668-D3A96C644A3D}"/>
              </a:ext>
            </a:extLst>
          </p:cNvPr>
          <p:cNvSpPr/>
          <p:nvPr/>
        </p:nvSpPr>
        <p:spPr>
          <a:xfrm>
            <a:off x="15616238" y="4481513"/>
            <a:ext cx="800100" cy="5143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en-US" sz="2700"/>
          </a:p>
        </p:txBody>
      </p:sp>
      <p:sp>
        <p:nvSpPr>
          <p:cNvPr id="8" name="Rectangle: Rounded Corners 7">
            <a:extLst>
              <a:ext uri="{FF2B5EF4-FFF2-40B4-BE49-F238E27FC236}">
                <a16:creationId xmlns:a16="http://schemas.microsoft.com/office/drawing/2014/main" id="{1676F68E-C9CA-AEA8-CA5F-2BF64A650C70}"/>
              </a:ext>
            </a:extLst>
          </p:cNvPr>
          <p:cNvSpPr/>
          <p:nvPr/>
        </p:nvSpPr>
        <p:spPr>
          <a:xfrm>
            <a:off x="15544800" y="5248275"/>
            <a:ext cx="800100" cy="5143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en-US" sz="2700"/>
          </a:p>
        </p:txBody>
      </p:sp>
      <p:sp>
        <p:nvSpPr>
          <p:cNvPr id="12" name="Rectangle: Rounded Corners 11">
            <a:extLst>
              <a:ext uri="{FF2B5EF4-FFF2-40B4-BE49-F238E27FC236}">
                <a16:creationId xmlns:a16="http://schemas.microsoft.com/office/drawing/2014/main" id="{93C1D460-0284-F3C6-C7E1-822E617043A0}"/>
              </a:ext>
            </a:extLst>
          </p:cNvPr>
          <p:cNvSpPr/>
          <p:nvPr/>
        </p:nvSpPr>
        <p:spPr>
          <a:xfrm>
            <a:off x="15551945" y="6093620"/>
            <a:ext cx="800100" cy="51196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en-US" sz="2700"/>
          </a:p>
        </p:txBody>
      </p:sp>
      <p:sp>
        <p:nvSpPr>
          <p:cNvPr id="13" name="Rectangle: Rounded Corners 12">
            <a:extLst>
              <a:ext uri="{FF2B5EF4-FFF2-40B4-BE49-F238E27FC236}">
                <a16:creationId xmlns:a16="http://schemas.microsoft.com/office/drawing/2014/main" id="{0D66114A-AB02-A171-CE80-4555268A7100}"/>
              </a:ext>
            </a:extLst>
          </p:cNvPr>
          <p:cNvSpPr/>
          <p:nvPr/>
        </p:nvSpPr>
        <p:spPr>
          <a:xfrm>
            <a:off x="15544800" y="6784182"/>
            <a:ext cx="800100" cy="5143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en-US" sz="2700"/>
          </a:p>
        </p:txBody>
      </p:sp>
      <p:sp>
        <p:nvSpPr>
          <p:cNvPr id="14" name="Rectangle: Rounded Corners 13">
            <a:extLst>
              <a:ext uri="{FF2B5EF4-FFF2-40B4-BE49-F238E27FC236}">
                <a16:creationId xmlns:a16="http://schemas.microsoft.com/office/drawing/2014/main" id="{70E42BED-9EEC-0B52-8D04-512E372269F3}"/>
              </a:ext>
            </a:extLst>
          </p:cNvPr>
          <p:cNvSpPr/>
          <p:nvPr/>
        </p:nvSpPr>
        <p:spPr>
          <a:xfrm>
            <a:off x="15544800" y="7541420"/>
            <a:ext cx="800100" cy="51435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en-US" sz="2700"/>
          </a:p>
        </p:txBody>
      </p:sp>
      <p:sp>
        <p:nvSpPr>
          <p:cNvPr id="15" name="Rectangle: Rounded Corners 14">
            <a:extLst>
              <a:ext uri="{FF2B5EF4-FFF2-40B4-BE49-F238E27FC236}">
                <a16:creationId xmlns:a16="http://schemas.microsoft.com/office/drawing/2014/main" id="{07C480F6-7685-F897-AED8-97305D03FC61}"/>
              </a:ext>
            </a:extLst>
          </p:cNvPr>
          <p:cNvSpPr/>
          <p:nvPr/>
        </p:nvSpPr>
        <p:spPr>
          <a:xfrm>
            <a:off x="15544800" y="8272463"/>
            <a:ext cx="800100" cy="51197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en-US" sz="27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32" fill="hold" grpId="0"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32" fill="hold" grpId="0" nodeType="clickEffect">
                                  <p:stCondLst>
                                    <p:cond delay="0"/>
                                  </p:stCondLst>
                                  <p:childTnLst>
                                    <p:anim calcmode="lin" valueType="num">
                                      <p:cBhvr>
                                        <p:cTn id="27" dur="500"/>
                                        <p:tgtEl>
                                          <p:spTgt spid="13"/>
                                        </p:tgtEl>
                                        <p:attrNameLst>
                                          <p:attrName>ppt_w</p:attrName>
                                        </p:attrNameLst>
                                      </p:cBhvr>
                                      <p:tavLst>
                                        <p:tav tm="0">
                                          <p:val>
                                            <p:strVal val="ppt_w"/>
                                          </p:val>
                                        </p:tav>
                                        <p:tav tm="100000">
                                          <p:val>
                                            <p:fltVal val="0"/>
                                          </p:val>
                                        </p:tav>
                                      </p:tavLst>
                                    </p:anim>
                                    <p:anim calcmode="lin" valueType="num">
                                      <p:cBhvr>
                                        <p:cTn id="28" dur="500"/>
                                        <p:tgtEl>
                                          <p:spTgt spid="13"/>
                                        </p:tgtEl>
                                        <p:attrNameLst>
                                          <p:attrName>ppt_h</p:attrName>
                                        </p:attrNameLst>
                                      </p:cBhvr>
                                      <p:tavLst>
                                        <p:tav tm="0">
                                          <p:val>
                                            <p:strVal val="ppt_h"/>
                                          </p:val>
                                        </p:tav>
                                        <p:tav tm="100000">
                                          <p:val>
                                            <p:fltVal val="0"/>
                                          </p:val>
                                        </p:tav>
                                      </p:tavLst>
                                    </p:anim>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xit" presetSubtype="32" fill="hold" grpId="0" nodeType="clickEffect">
                                  <p:stCondLst>
                                    <p:cond delay="0"/>
                                  </p:stCondLst>
                                  <p:childTnLst>
                                    <p:anim calcmode="lin" valueType="num">
                                      <p:cBhvr>
                                        <p:cTn id="34" dur="500"/>
                                        <p:tgtEl>
                                          <p:spTgt spid="14"/>
                                        </p:tgtEl>
                                        <p:attrNameLst>
                                          <p:attrName>ppt_w</p:attrName>
                                        </p:attrNameLst>
                                      </p:cBhvr>
                                      <p:tavLst>
                                        <p:tav tm="0">
                                          <p:val>
                                            <p:strVal val="ppt_w"/>
                                          </p:val>
                                        </p:tav>
                                        <p:tav tm="100000">
                                          <p:val>
                                            <p:fltVal val="0"/>
                                          </p:val>
                                        </p:tav>
                                      </p:tavLst>
                                    </p:anim>
                                    <p:anim calcmode="lin" valueType="num">
                                      <p:cBhvr>
                                        <p:cTn id="35" dur="500"/>
                                        <p:tgtEl>
                                          <p:spTgt spid="14"/>
                                        </p:tgtEl>
                                        <p:attrNameLst>
                                          <p:attrName>ppt_h</p:attrName>
                                        </p:attrNameLst>
                                      </p:cBhvr>
                                      <p:tavLst>
                                        <p:tav tm="0">
                                          <p:val>
                                            <p:strVal val="ppt_h"/>
                                          </p:val>
                                        </p:tav>
                                        <p:tav tm="100000">
                                          <p:val>
                                            <p:fltVal val="0"/>
                                          </p:val>
                                        </p:tav>
                                      </p:tavLst>
                                    </p:anim>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xit" presetSubtype="32" fill="hold" grpId="0" nodeType="clickEffect">
                                  <p:stCondLst>
                                    <p:cond delay="0"/>
                                  </p:stCondLst>
                                  <p:childTnLst>
                                    <p:anim calcmode="lin" valueType="num">
                                      <p:cBhvr>
                                        <p:cTn id="41" dur="500"/>
                                        <p:tgtEl>
                                          <p:spTgt spid="15"/>
                                        </p:tgtEl>
                                        <p:attrNameLst>
                                          <p:attrName>ppt_w</p:attrName>
                                        </p:attrNameLst>
                                      </p:cBhvr>
                                      <p:tavLst>
                                        <p:tav tm="0">
                                          <p:val>
                                            <p:strVal val="ppt_w"/>
                                          </p:val>
                                        </p:tav>
                                        <p:tav tm="100000">
                                          <p:val>
                                            <p:fltVal val="0"/>
                                          </p:val>
                                        </p:tav>
                                      </p:tavLst>
                                    </p:anim>
                                    <p:anim calcmode="lin" valueType="num">
                                      <p:cBhvr>
                                        <p:cTn id="42" dur="500"/>
                                        <p:tgtEl>
                                          <p:spTgt spid="15"/>
                                        </p:tgtEl>
                                        <p:attrNameLst>
                                          <p:attrName>ppt_h</p:attrName>
                                        </p:attrNameLst>
                                      </p:cBhvr>
                                      <p:tavLst>
                                        <p:tav tm="0">
                                          <p:val>
                                            <p:strVal val="ppt_h"/>
                                          </p:val>
                                        </p:tav>
                                        <p:tav tm="100000">
                                          <p:val>
                                            <p:fltVal val="0"/>
                                          </p:val>
                                        </p:tav>
                                      </p:tavLst>
                                    </p:anim>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6" name="TextBox 5">
            <a:extLst>
              <a:ext uri="{FF2B5EF4-FFF2-40B4-BE49-F238E27FC236}">
                <a16:creationId xmlns:a16="http://schemas.microsoft.com/office/drawing/2014/main" id="{7A001ECA-71EB-A5B0-D597-750F946555CC}"/>
              </a:ext>
            </a:extLst>
          </p:cNvPr>
          <p:cNvSpPr txBox="1"/>
          <p:nvPr/>
        </p:nvSpPr>
        <p:spPr>
          <a:xfrm>
            <a:off x="1113623" y="1462380"/>
            <a:ext cx="15832155" cy="1103892"/>
          </a:xfrm>
          <a:prstGeom prst="rect">
            <a:avLst/>
          </a:prstGeom>
          <a:noFill/>
        </p:spPr>
        <p:txBody>
          <a:bodyPr wrap="square" rtlCol="0">
            <a:spAutoFit/>
          </a:bodyPr>
          <a:lstStyle/>
          <a:p>
            <a:pPr>
              <a:lnSpc>
                <a:spcPct val="150000"/>
              </a:lnSpc>
            </a:pPr>
            <a:r>
              <a:rPr lang="en-US" sz="5000" b="1">
                <a:latin typeface="Arial" panose="020B0604020202020204" pitchFamily="34" charset="0"/>
                <a:cs typeface="Arial" panose="020B0604020202020204" pitchFamily="34" charset="0"/>
              </a:rPr>
              <a:t>2. Phần mềm ứng dụng</a:t>
            </a:r>
            <a:endParaRPr lang="vi-VN" sz="5000" b="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F6B9F3-7CCF-8B2E-1104-3A56116DEF11}"/>
              </a:ext>
            </a:extLst>
          </p:cNvPr>
          <p:cNvSpPr txBox="1"/>
          <p:nvPr/>
        </p:nvSpPr>
        <p:spPr>
          <a:xfrm>
            <a:off x="1113623" y="2642971"/>
            <a:ext cx="15171926"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a:solidFill>
                  <a:srgbClr val="FF0000"/>
                </a:solidFill>
                <a:effectLst/>
                <a:latin typeface="Arial" panose="020B0604020202020204" pitchFamily="34" charset="0"/>
                <a:ea typeface="Calibri" panose="020F0502020204030204" pitchFamily="34" charset="0"/>
                <a:cs typeface="Arial" panose="020B0604020202020204" pitchFamily="34" charset="0"/>
              </a:rPr>
              <a:t>Đọc thông tin đoạn 1 SGK – tr.11 và trả lời câu hỏi:</a:t>
            </a:r>
            <a:endParaRPr lang="en-US" sz="400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2F557CA-B0A9-8F59-E77A-9890034202F3}"/>
              </a:ext>
            </a:extLst>
          </p:cNvPr>
          <p:cNvSpPr txBox="1"/>
          <p:nvPr/>
        </p:nvSpPr>
        <p:spPr>
          <a:xfrm>
            <a:off x="2019282" y="3740887"/>
            <a:ext cx="9062607" cy="5083733"/>
          </a:xfrm>
          <a:prstGeom prst="roundRect">
            <a:avLst/>
          </a:prstGeom>
          <a:solidFill>
            <a:srgbClr val="FFCC66"/>
          </a:solid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Phần mềm ứng dụng là gì? Em đã sử dụng phần mềm ứng dụng nào? Phần mềm đó giúp em xử lí công việc gì trên máy tính? Tại sao cần có phần mềm ứng dụng.</a:t>
            </a:r>
          </a:p>
        </p:txBody>
      </p:sp>
      <p:pic>
        <p:nvPicPr>
          <p:cNvPr id="15" name="Picture 7">
            <a:extLst>
              <a:ext uri="{FF2B5EF4-FFF2-40B4-BE49-F238E27FC236}">
                <a16:creationId xmlns:a16="http://schemas.microsoft.com/office/drawing/2014/main" id="{786D3120-B7C2-B2AB-41A7-7EFD830909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737415" y="3575581"/>
            <a:ext cx="4247027" cy="6662003"/>
          </a:xfrm>
          <a:prstGeom prst="rect">
            <a:avLst/>
          </a:prstGeom>
        </p:spPr>
      </p:pic>
    </p:spTree>
    <p:extLst>
      <p:ext uri="{BB962C8B-B14F-4D97-AF65-F5344CB8AC3E}">
        <p14:creationId xmlns:p14="http://schemas.microsoft.com/office/powerpoint/2010/main" val="24821057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10" name="TextBox 9">
            <a:extLst>
              <a:ext uri="{FF2B5EF4-FFF2-40B4-BE49-F238E27FC236}">
                <a16:creationId xmlns:a16="http://schemas.microsoft.com/office/drawing/2014/main" id="{62F557CA-B0A9-8F59-E77A-9890034202F3}"/>
              </a:ext>
            </a:extLst>
          </p:cNvPr>
          <p:cNvSpPr txBox="1"/>
          <p:nvPr/>
        </p:nvSpPr>
        <p:spPr>
          <a:xfrm>
            <a:off x="990600" y="2017637"/>
            <a:ext cx="15705397"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b="1">
                <a:latin typeface="Arial" panose="020B0604020202020204" pitchFamily="34" charset="0"/>
                <a:cs typeface="Arial" panose="020B0604020202020204" pitchFamily="34" charset="0"/>
              </a:rPr>
              <a:t>Phần mềm ứng dụng </a:t>
            </a:r>
            <a:r>
              <a:rPr lang="vi-VN" sz="4000">
                <a:latin typeface="Arial" panose="020B0604020202020204" pitchFamily="34" charset="0"/>
                <a:cs typeface="Arial" panose="020B0604020202020204" pitchFamily="34" charset="0"/>
              </a:rPr>
              <a:t>là những chương trình máy tính, cung cấp công cụ để hỗ trợ con người xử lí công việc cụ thể trên máy tính.</a:t>
            </a:r>
            <a:endParaRPr lang="en-US" sz="400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0A6E7642-C695-CD7C-2D4A-641BFA9E5C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6800" y="3947343"/>
            <a:ext cx="2175486" cy="21359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Microsoft PowerPoint – Wikipedia tiếng Việt">
            <a:extLst>
              <a:ext uri="{FF2B5EF4-FFF2-40B4-BE49-F238E27FC236}">
                <a16:creationId xmlns:a16="http://schemas.microsoft.com/office/drawing/2014/main" id="{8B14FBBB-AA6A-B291-1517-125B011170F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5500" y="3979831"/>
            <a:ext cx="2175486" cy="20232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328E211-3471-B79D-8E0E-A572039E22C4}"/>
              </a:ext>
            </a:extLst>
          </p:cNvPr>
          <p:cNvSpPr txBox="1"/>
          <p:nvPr/>
        </p:nvSpPr>
        <p:spPr>
          <a:xfrm>
            <a:off x="4073236" y="6292842"/>
            <a:ext cx="3581400" cy="553998"/>
          </a:xfrm>
          <a:prstGeom prst="rect">
            <a:avLst/>
          </a:prstGeom>
          <a:noFill/>
        </p:spPr>
        <p:txBody>
          <a:bodyPr wrap="square" rtlCol="0">
            <a:spAutoFit/>
          </a:bodyPr>
          <a:lstStyle/>
          <a:p>
            <a:r>
              <a:rPr lang="en-US" sz="3000" b="1" i="1">
                <a:solidFill>
                  <a:srgbClr val="002060"/>
                </a:solidFill>
                <a:latin typeface="Arial" panose="020B0604020202020204" pitchFamily="34" charset="0"/>
                <a:cs typeface="Arial" panose="020B0604020202020204" pitchFamily="34" charset="0"/>
              </a:rPr>
              <a:t>Soạn thảo văn bản</a:t>
            </a:r>
          </a:p>
        </p:txBody>
      </p:sp>
      <p:sp>
        <p:nvSpPr>
          <p:cNvPr id="16" name="TextBox 15">
            <a:extLst>
              <a:ext uri="{FF2B5EF4-FFF2-40B4-BE49-F238E27FC236}">
                <a16:creationId xmlns:a16="http://schemas.microsoft.com/office/drawing/2014/main" id="{4E10C04C-D209-ADF7-9B50-684C958F07EC}"/>
              </a:ext>
            </a:extLst>
          </p:cNvPr>
          <p:cNvSpPr txBox="1"/>
          <p:nvPr/>
        </p:nvSpPr>
        <p:spPr>
          <a:xfrm>
            <a:off x="8988852" y="6292842"/>
            <a:ext cx="3581400" cy="553998"/>
          </a:xfrm>
          <a:prstGeom prst="rect">
            <a:avLst/>
          </a:prstGeom>
          <a:noFill/>
        </p:spPr>
        <p:txBody>
          <a:bodyPr wrap="square" rtlCol="0">
            <a:spAutoFit/>
          </a:bodyPr>
          <a:lstStyle/>
          <a:p>
            <a:r>
              <a:rPr lang="en-US" sz="3000" b="1" i="1">
                <a:solidFill>
                  <a:srgbClr val="002060"/>
                </a:solidFill>
                <a:latin typeface="Arial" panose="020B0604020202020204" pitchFamily="34" charset="0"/>
                <a:cs typeface="Arial" panose="020B0604020202020204" pitchFamily="34" charset="0"/>
              </a:rPr>
              <a:t>Tạo bài trình chiếu</a:t>
            </a:r>
          </a:p>
        </p:txBody>
      </p:sp>
      <p:sp>
        <p:nvSpPr>
          <p:cNvPr id="17" name="TextBox 16">
            <a:extLst>
              <a:ext uri="{FF2B5EF4-FFF2-40B4-BE49-F238E27FC236}">
                <a16:creationId xmlns:a16="http://schemas.microsoft.com/office/drawing/2014/main" id="{4A110AA8-9CD4-8CDF-B7E4-12EDFAA06C61}"/>
              </a:ext>
            </a:extLst>
          </p:cNvPr>
          <p:cNvSpPr txBox="1"/>
          <p:nvPr/>
        </p:nvSpPr>
        <p:spPr>
          <a:xfrm>
            <a:off x="3207327" y="7412676"/>
            <a:ext cx="13686086" cy="1824923"/>
          </a:xfrm>
          <a:prstGeom prst="rect">
            <a:avLst/>
          </a:prstGeom>
          <a:noFill/>
        </p:spPr>
        <p:txBody>
          <a:bodyPr wrap="square" rtlCol="0">
            <a:spAutoFit/>
          </a:bodyPr>
          <a:lstStyle/>
          <a:p>
            <a:pPr>
              <a:lnSpc>
                <a:spcPct val="150000"/>
              </a:lnSpc>
            </a:pPr>
            <a:r>
              <a:rPr lang="vi-VN" sz="4000">
                <a:latin typeface="Arial" panose="020B0604020202020204" pitchFamily="34" charset="0"/>
                <a:cs typeface="Arial" panose="020B0604020202020204" pitchFamily="34" charset="0"/>
              </a:rPr>
              <a:t>Cần có phần mềm ứng dụng để đáp ứng nhu cầu đa dạng của người dùng</a:t>
            </a:r>
            <a:r>
              <a:rPr lang="en-US" sz="4000">
                <a:latin typeface="Arial" panose="020B0604020202020204" pitchFamily="34" charset="0"/>
                <a:cs typeface="Arial" panose="020B0604020202020204" pitchFamily="34" charset="0"/>
              </a:rPr>
              <a:t>.</a:t>
            </a:r>
          </a:p>
        </p:txBody>
      </p:sp>
      <p:sp>
        <p:nvSpPr>
          <p:cNvPr id="18" name="Arrow: Right 17">
            <a:extLst>
              <a:ext uri="{FF2B5EF4-FFF2-40B4-BE49-F238E27FC236}">
                <a16:creationId xmlns:a16="http://schemas.microsoft.com/office/drawing/2014/main" id="{019390FE-C04E-8B6C-37B3-C37A6D195BDA}"/>
              </a:ext>
            </a:extLst>
          </p:cNvPr>
          <p:cNvSpPr/>
          <p:nvPr/>
        </p:nvSpPr>
        <p:spPr>
          <a:xfrm>
            <a:off x="1229679" y="7951766"/>
            <a:ext cx="1385194" cy="9067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71342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pic>
        <p:nvPicPr>
          <p:cNvPr id="11" name="Picture 2">
            <a:extLst>
              <a:ext uri="{FF2B5EF4-FFF2-40B4-BE49-F238E27FC236}">
                <a16:creationId xmlns:a16="http://schemas.microsoft.com/office/drawing/2014/main" id="{6D444C69-A04D-A299-0FEB-C629EED0871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718920" y="1907837"/>
            <a:ext cx="1497420" cy="14701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icrosoft PowerPoint – Wikipedia tiếng Việt">
            <a:extLst>
              <a:ext uri="{FF2B5EF4-FFF2-40B4-BE49-F238E27FC236}">
                <a16:creationId xmlns:a16="http://schemas.microsoft.com/office/drawing/2014/main" id="{162EC0BD-A978-2D5D-21DE-75163A9DDB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72634" y="2019300"/>
            <a:ext cx="1497420" cy="13926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Android (operating system) - Wikipedia">
            <a:extLst>
              <a:ext uri="{FF2B5EF4-FFF2-40B4-BE49-F238E27FC236}">
                <a16:creationId xmlns:a16="http://schemas.microsoft.com/office/drawing/2014/main" id="{9280C37C-BFAB-765C-DB31-F7954D4DF4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82317" y="4307085"/>
            <a:ext cx="1702723" cy="19959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EB7ABEC-B775-A005-01C9-FDFB28A769F7}"/>
              </a:ext>
            </a:extLst>
          </p:cNvPr>
          <p:cNvPicPr>
            <a:picLocks noChangeAspect="1"/>
          </p:cNvPicPr>
          <p:nvPr/>
        </p:nvPicPr>
        <p:blipFill rotWithShape="1">
          <a:blip r:embed="rId13">
            <a:extLst>
              <a:ext uri="{28A0092B-C50C-407E-A947-70E740481C1C}">
                <a14:useLocalDpi xmlns:a14="http://schemas.microsoft.com/office/drawing/2010/main" val="0"/>
              </a:ext>
            </a:extLst>
          </a:blip>
          <a:srcRect l="24258" r="25543"/>
          <a:stretch/>
        </p:blipFill>
        <p:spPr>
          <a:xfrm>
            <a:off x="11133500" y="4167848"/>
            <a:ext cx="2231601" cy="2332303"/>
          </a:xfrm>
          <a:prstGeom prst="rect">
            <a:avLst/>
          </a:prstGeom>
        </p:spPr>
      </p:pic>
      <p:pic>
        <p:nvPicPr>
          <p:cNvPr id="21" name="Picture 20">
            <a:extLst>
              <a:ext uri="{FF2B5EF4-FFF2-40B4-BE49-F238E27FC236}">
                <a16:creationId xmlns:a16="http://schemas.microsoft.com/office/drawing/2014/main" id="{28CE39B0-5060-758B-156A-78A4F45A2AC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15404" y="6659777"/>
            <a:ext cx="3933825" cy="3933825"/>
          </a:xfrm>
          <a:prstGeom prst="rect">
            <a:avLst/>
          </a:prstGeom>
        </p:spPr>
      </p:pic>
      <p:cxnSp>
        <p:nvCxnSpPr>
          <p:cNvPr id="23" name="Straight Connector 22">
            <a:extLst>
              <a:ext uri="{FF2B5EF4-FFF2-40B4-BE49-F238E27FC236}">
                <a16:creationId xmlns:a16="http://schemas.microsoft.com/office/drawing/2014/main" id="{5F18D676-C8E7-EFAC-D534-EC98A04A8F41}"/>
              </a:ext>
            </a:extLst>
          </p:cNvPr>
          <p:cNvCxnSpPr/>
          <p:nvPr/>
        </p:nvCxnSpPr>
        <p:spPr>
          <a:xfrm>
            <a:off x="13563600" y="3411901"/>
            <a:ext cx="0" cy="104579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FF8790-18B9-8F93-36FA-03554A7208EE}"/>
              </a:ext>
            </a:extLst>
          </p:cNvPr>
          <p:cNvCxnSpPr/>
          <p:nvPr/>
        </p:nvCxnSpPr>
        <p:spPr>
          <a:xfrm>
            <a:off x="13584382" y="5918748"/>
            <a:ext cx="0" cy="1045799"/>
          </a:xfrm>
          <a:prstGeom prst="line">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3A4E524-5848-2047-563E-14D2B6AAF293}"/>
              </a:ext>
            </a:extLst>
          </p:cNvPr>
          <p:cNvSpPr txBox="1"/>
          <p:nvPr/>
        </p:nvSpPr>
        <p:spPr>
          <a:xfrm>
            <a:off x="1208588" y="2390476"/>
            <a:ext cx="9815271" cy="6441572"/>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Phân biệt hệ điều hành và phần mềm ứng dụng:</a:t>
            </a:r>
          </a:p>
          <a:p>
            <a:pPr marL="571500" indent="-571500">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Hệ điều hành kết nối, quản lí và trực tiếp điều khiển các thiết bị phần cứng.</a:t>
            </a:r>
          </a:p>
          <a:p>
            <a:pPr marL="571500" indent="-571500">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Phần mềm ứng dụng chạy trên nền của hệ điều hành, tương tác với thiết bị phần cứng thông qua hệ điều hành.</a:t>
            </a:r>
          </a:p>
        </p:txBody>
      </p:sp>
    </p:spTree>
    <p:extLst>
      <p:ext uri="{BB962C8B-B14F-4D97-AF65-F5344CB8AC3E}">
        <p14:creationId xmlns:p14="http://schemas.microsoft.com/office/powerpoint/2010/main" val="38266178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1">
            <a:extLst>
              <a:ext uri="{FF2B5EF4-FFF2-40B4-BE49-F238E27FC236}">
                <a16:creationId xmlns:a16="http://schemas.microsoft.com/office/drawing/2014/main" id="{68C6EFAC-5505-D967-46C6-4B85A51E98E4}"/>
              </a:ext>
            </a:extLst>
          </p:cNvPr>
          <p:cNvSpPr txBox="1">
            <a:spLocks noChangeArrowheads="1"/>
          </p:cNvSpPr>
          <p:nvPr/>
        </p:nvSpPr>
        <p:spPr bwMode="auto">
          <a:xfrm>
            <a:off x="812007" y="9067800"/>
            <a:ext cx="15201900" cy="83099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4800">
                <a:latin typeface="Times New Roman" panose="02020603050405020304" pitchFamily="18" charset="0"/>
                <a:ea typeface="Arial" panose="020B0604020202020204" pitchFamily="34" charset="0"/>
                <a:cs typeface="Times New Roman" panose="02020603050405020304" pitchFamily="18" charset="0"/>
              </a:rPr>
              <a:t>*Điền thông tin cần thiết vào phiếu học tập hoặc vở ghi chép</a:t>
            </a:r>
            <a:endParaRPr lang="vi-VN" altLang="vi-VN" sz="480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90D5C7B1-E322-D69C-3375-D0C21E17CA3E}"/>
              </a:ext>
            </a:extLst>
          </p:cNvPr>
          <p:cNvGraphicFramePr>
            <a:graphicFrameLocks noGrp="1"/>
          </p:cNvGraphicFramePr>
          <p:nvPr/>
        </p:nvGraphicFramePr>
        <p:xfrm>
          <a:off x="571500" y="114300"/>
          <a:ext cx="17145001" cy="10182546"/>
        </p:xfrm>
        <a:graphic>
          <a:graphicData uri="http://schemas.openxmlformats.org/drawingml/2006/table">
            <a:tbl>
              <a:tblPr firstRow="1" bandRow="1">
                <a:tableStyleId>{F5AB1C69-6EDB-4FF4-983F-18BD219EF322}</a:tableStyleId>
              </a:tblPr>
              <a:tblGrid>
                <a:gridCol w="2809496">
                  <a:extLst>
                    <a:ext uri="{9D8B030D-6E8A-4147-A177-3AD203B41FA5}">
                      <a16:colId xmlns:a16="http://schemas.microsoft.com/office/drawing/2014/main" val="20000"/>
                    </a:ext>
                  </a:extLst>
                </a:gridCol>
                <a:gridCol w="7056741">
                  <a:extLst>
                    <a:ext uri="{9D8B030D-6E8A-4147-A177-3AD203B41FA5}">
                      <a16:colId xmlns:a16="http://schemas.microsoft.com/office/drawing/2014/main" val="20001"/>
                    </a:ext>
                  </a:extLst>
                </a:gridCol>
                <a:gridCol w="7278764">
                  <a:extLst>
                    <a:ext uri="{9D8B030D-6E8A-4147-A177-3AD203B41FA5}">
                      <a16:colId xmlns:a16="http://schemas.microsoft.com/office/drawing/2014/main" val="20002"/>
                    </a:ext>
                  </a:extLst>
                </a:gridCol>
              </a:tblGrid>
              <a:tr h="1369431">
                <a:tc gridSpan="3">
                  <a:txBody>
                    <a:bodyPr/>
                    <a:lstStyle/>
                    <a:p>
                      <a:pPr algn="ctr"/>
                      <a:r>
                        <a:rPr lang="en-US" sz="4100">
                          <a:solidFill>
                            <a:schemeClr val="accent1">
                              <a:lumMod val="25000"/>
                            </a:schemeClr>
                          </a:solidFill>
                          <a:latin typeface="Times New Roman" panose="02020603050405020304" pitchFamily="18" charset="0"/>
                          <a:cs typeface="Times New Roman" panose="02020603050405020304" pitchFamily="18" charset="0"/>
                        </a:rPr>
                        <a:t>Em hãy so sánh chi tiết sự khác nhau giữa hệ điều hành và phần mềm ứng dụng theo từng tiêu chí sau:</a:t>
                      </a:r>
                    </a:p>
                  </a:txBody>
                  <a:tcPr marL="108000" marR="54000" marT="53997" marB="8099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US" sz="2800">
                          <a:solidFill>
                            <a:schemeClr val="accent1">
                              <a:lumMod val="25000"/>
                            </a:schemeClr>
                          </a:solidFill>
                          <a:latin typeface="Times New Roman" panose="02020603050405020304" pitchFamily="18" charset="0"/>
                          <a:cs typeface="Times New Roman" panose="02020603050405020304" pitchFamily="18" charset="0"/>
                        </a:rPr>
                        <a:t>Phần mở rộng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US" sz="2800">
                          <a:solidFill>
                            <a:schemeClr val="accent1">
                              <a:lumMod val="25000"/>
                            </a:schemeClr>
                          </a:solidFill>
                          <a:latin typeface="Times New Roman" panose="02020603050405020304" pitchFamily="18" charset="0"/>
                          <a:cs typeface="Times New Roman" panose="02020603050405020304" pitchFamily="18" charset="0"/>
                        </a:rPr>
                        <a:t>Kết quả</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2211">
                <a:tc>
                  <a:txBody>
                    <a:bodyPr/>
                    <a:lstStyle/>
                    <a:p>
                      <a:pPr algn="ctr"/>
                      <a:r>
                        <a:rPr lang="en-US" sz="4100">
                          <a:solidFill>
                            <a:schemeClr val="tx1"/>
                          </a:solidFill>
                          <a:latin typeface="Times New Roman" panose="02020603050405020304" pitchFamily="18" charset="0"/>
                          <a:cs typeface="Times New Roman" panose="02020603050405020304" pitchFamily="18" charset="0"/>
                        </a:rPr>
                        <a:t>Tiêu chí</a:t>
                      </a:r>
                    </a:p>
                  </a:txBody>
                  <a:tcPr marL="108000" marR="54000" marT="53997" marB="809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100">
                          <a:solidFill>
                            <a:schemeClr val="tx1"/>
                          </a:solidFill>
                          <a:latin typeface="Times New Roman" panose="02020603050405020304" pitchFamily="18" charset="0"/>
                          <a:cs typeface="Times New Roman" panose="02020603050405020304" pitchFamily="18" charset="0"/>
                        </a:rPr>
                        <a:t>Hệ điều hành</a:t>
                      </a:r>
                    </a:p>
                  </a:txBody>
                  <a:tcPr marL="108000" marR="54000" marT="53997" marB="809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100">
                          <a:solidFill>
                            <a:schemeClr val="tx1"/>
                          </a:solidFill>
                          <a:latin typeface="Times New Roman" panose="02020603050405020304" pitchFamily="18" charset="0"/>
                          <a:cs typeface="Times New Roman" panose="02020603050405020304" pitchFamily="18" charset="0"/>
                        </a:rPr>
                        <a:t>Phần mềm ứng dụng</a:t>
                      </a:r>
                    </a:p>
                  </a:txBody>
                  <a:tcPr marL="108000" marR="54000" marT="53997" marB="809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86651">
                <a:tc>
                  <a:txBody>
                    <a:bodyPr/>
                    <a:lstStyle/>
                    <a:p>
                      <a:pPr algn="just"/>
                      <a:r>
                        <a:rPr lang="en-US" sz="4100">
                          <a:solidFill>
                            <a:schemeClr val="tx1"/>
                          </a:solidFill>
                          <a:latin typeface="Times New Roman" panose="02020603050405020304" pitchFamily="18" charset="0"/>
                          <a:cs typeface="Times New Roman" panose="02020603050405020304" pitchFamily="18" charset="0"/>
                        </a:rPr>
                        <a:t>1. Tương tác với phần cứng</a:t>
                      </a:r>
                    </a:p>
                  </a:txBody>
                  <a:tcPr marL="108000" marR="54000" marT="53997" marB="809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100">
                          <a:solidFill>
                            <a:schemeClr val="tx1"/>
                          </a:solidFill>
                          <a:latin typeface="Times New Roman" panose="02020603050405020304" pitchFamily="18" charset="0"/>
                          <a:cs typeface="Times New Roman" panose="02020603050405020304" pitchFamily="18" charset="0"/>
                        </a:rPr>
                        <a:t>Trực tiếp quản lí và vận hành phần cứng như bàn phím, chuột, màn hình, máy in,..</a:t>
                      </a:r>
                    </a:p>
                  </a:txBody>
                  <a:tcPr marL="108000" marR="54000" marT="53997" marB="809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100">
                          <a:solidFill>
                            <a:schemeClr val="tx1"/>
                          </a:solidFill>
                          <a:latin typeface="Times New Roman" panose="02020603050405020304" pitchFamily="18" charset="0"/>
                          <a:cs typeface="Times New Roman" panose="02020603050405020304" pitchFamily="18" charset="0"/>
                        </a:rPr>
                        <a:t>Tương tác với phần cứng thông qua hệ điều hành.</a:t>
                      </a:r>
                    </a:p>
                  </a:txBody>
                  <a:tcPr marL="108000" marR="54000" marT="53997" marB="809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69431">
                <a:tc>
                  <a:txBody>
                    <a:bodyPr/>
                    <a:lstStyle/>
                    <a:p>
                      <a:pPr algn="just"/>
                      <a:r>
                        <a:rPr lang="en-US" sz="4100">
                          <a:solidFill>
                            <a:schemeClr val="tx1"/>
                          </a:solidFill>
                          <a:latin typeface="Times New Roman" panose="02020603050405020304" pitchFamily="18" charset="0"/>
                          <a:cs typeface="Times New Roman" panose="02020603050405020304" pitchFamily="18" charset="0"/>
                        </a:rPr>
                        <a:t>2. Sự cần thiết</a:t>
                      </a:r>
                    </a:p>
                  </a:txBody>
                  <a:tcPr marL="108000" marR="54000" marT="53997" marB="809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100">
                          <a:solidFill>
                            <a:schemeClr val="tx1"/>
                          </a:solidFill>
                          <a:latin typeface="Times New Roman" panose="02020603050405020304" pitchFamily="18" charset="0"/>
                          <a:cs typeface="Times New Roman" panose="02020603050405020304" pitchFamily="18" charset="0"/>
                        </a:rPr>
                        <a:t>Phải cài đặt đầu tiên để máy tính có thể hoạt động được.</a:t>
                      </a:r>
                    </a:p>
                  </a:txBody>
                  <a:tcPr marL="108000" marR="54000" marT="53997" marB="809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100">
                          <a:solidFill>
                            <a:schemeClr val="tx1"/>
                          </a:solidFill>
                          <a:latin typeface="Times New Roman" panose="02020603050405020304" pitchFamily="18" charset="0"/>
                          <a:cs typeface="Times New Roman" panose="02020603050405020304" pitchFamily="18" charset="0"/>
                        </a:rPr>
                        <a:t>Có thể cài đặt hoặc không tuỳ theo yêu cầu của người sử dụng</a:t>
                      </a:r>
                    </a:p>
                  </a:txBody>
                  <a:tcPr marL="108000" marR="54000" marT="53997" marB="809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86651">
                <a:tc>
                  <a:txBody>
                    <a:bodyPr/>
                    <a:lstStyle/>
                    <a:p>
                      <a:pPr algn="just"/>
                      <a:r>
                        <a:rPr lang="en-US" sz="4100">
                          <a:solidFill>
                            <a:schemeClr val="tx1"/>
                          </a:solidFill>
                          <a:latin typeface="Times New Roman" panose="02020603050405020304" pitchFamily="18" charset="0"/>
                          <a:cs typeface="Times New Roman" panose="02020603050405020304" pitchFamily="18" charset="0"/>
                        </a:rPr>
                        <a:t>3. Phụ thuộc</a:t>
                      </a:r>
                    </a:p>
                  </a:txBody>
                  <a:tcPr marL="108000" marR="54000" marT="53997" marB="809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100">
                          <a:solidFill>
                            <a:schemeClr val="tx1"/>
                          </a:solidFill>
                          <a:latin typeface="Times New Roman" panose="02020603050405020304" pitchFamily="18" charset="0"/>
                          <a:cs typeface="Times New Roman" panose="02020603050405020304" pitchFamily="18" charset="0"/>
                        </a:rPr>
                        <a:t>Tạo môi trường để cài đặt và chạy phần mềm ứng dụng</a:t>
                      </a:r>
                    </a:p>
                  </a:txBody>
                  <a:tcPr marL="108000" marR="54000" marT="53997" marB="809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100">
                          <a:solidFill>
                            <a:schemeClr val="tx1"/>
                          </a:solidFill>
                          <a:latin typeface="Times New Roman" panose="02020603050405020304" pitchFamily="18" charset="0"/>
                          <a:cs typeface="Times New Roman" panose="02020603050405020304" pitchFamily="18" charset="0"/>
                        </a:rPr>
                        <a:t>Chạy trong môi trường hệ điều hành. Được lựa chọn phù hợp với HĐH.</a:t>
                      </a:r>
                    </a:p>
                  </a:txBody>
                  <a:tcPr marL="108000" marR="54000" marT="53997" marB="809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03871">
                <a:tc>
                  <a:txBody>
                    <a:bodyPr/>
                    <a:lstStyle/>
                    <a:p>
                      <a:pPr algn="just"/>
                      <a:r>
                        <a:rPr lang="en-US" sz="4100">
                          <a:solidFill>
                            <a:schemeClr val="tx1"/>
                          </a:solidFill>
                          <a:latin typeface="Times New Roman" panose="02020603050405020304" pitchFamily="18" charset="0"/>
                          <a:cs typeface="Times New Roman" panose="02020603050405020304" pitchFamily="18" charset="0"/>
                        </a:rPr>
                        <a:t>Ví dụ</a:t>
                      </a:r>
                    </a:p>
                  </a:txBody>
                  <a:tcPr marL="108000" marR="54000" marT="53997" marB="80994"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100">
                          <a:solidFill>
                            <a:schemeClr val="tx1"/>
                          </a:solidFill>
                          <a:latin typeface="Times New Roman" panose="02020603050405020304" pitchFamily="18" charset="0"/>
                          <a:cs typeface="Times New Roman" panose="02020603050405020304" pitchFamily="18" charset="0"/>
                        </a:rPr>
                        <a:t>Windows, Linux, MacOS, … (cho điện thoại thông minh hoặc máy tính bảng).</a:t>
                      </a:r>
                    </a:p>
                  </a:txBody>
                  <a:tcPr marL="108000" marR="54000" marT="53997" marB="8099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100">
                          <a:solidFill>
                            <a:schemeClr val="tx1"/>
                          </a:solidFill>
                          <a:latin typeface="Times New Roman" panose="02020603050405020304" pitchFamily="18" charset="0"/>
                          <a:cs typeface="Times New Roman" panose="02020603050405020304" pitchFamily="18" charset="0"/>
                        </a:rPr>
                        <a:t>Mind Maple, Mind Manager,.. (PM SĐTD), MS Word, Writer, … (PM STVB), MS Paint, Draw, Photoshop, …</a:t>
                      </a:r>
                    </a:p>
                  </a:txBody>
                  <a:tcPr marL="108000" marR="54000" marT="53997" marB="80994"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7796" y="8800009"/>
            <a:ext cx="2147192" cy="2057400"/>
          </a:xfrm>
          <a:prstGeom prst="rect">
            <a:avLst/>
          </a:prstGeom>
        </p:spPr>
      </p:pic>
      <p:sp>
        <p:nvSpPr>
          <p:cNvPr id="25" name="TextBox 24">
            <a:extLst>
              <a:ext uri="{FF2B5EF4-FFF2-40B4-BE49-F238E27FC236}">
                <a16:creationId xmlns:a16="http://schemas.microsoft.com/office/drawing/2014/main" id="{E3A4E524-5848-2047-563E-14D2B6AAF293}"/>
              </a:ext>
            </a:extLst>
          </p:cNvPr>
          <p:cNvSpPr txBox="1"/>
          <p:nvPr/>
        </p:nvSpPr>
        <p:spPr>
          <a:xfrm>
            <a:off x="1333501" y="1943100"/>
            <a:ext cx="15392400" cy="5518242"/>
          </a:xfrm>
          <a:prstGeom prst="rect">
            <a:avLst/>
          </a:prstGeom>
          <a:noFill/>
        </p:spPr>
        <p:txBody>
          <a:bodyPr wrap="square" rtlCol="0">
            <a:spAutoFit/>
          </a:bodyPr>
          <a:lstStyle/>
          <a:p>
            <a:pPr>
              <a:lnSpc>
                <a:spcPct val="150000"/>
              </a:lnSpc>
            </a:pPr>
            <a:r>
              <a:rPr lang="vi-VN" sz="4000" b="1" i="1" dirty="0">
                <a:solidFill>
                  <a:srgbClr val="FF0000"/>
                </a:solidFill>
                <a:latin typeface="Arial" panose="020B0604020202020204" pitchFamily="34" charset="0"/>
                <a:cs typeface="Arial" panose="020B0604020202020204" pitchFamily="34" charset="0"/>
              </a:rPr>
              <a:t>Bài tập 1</a:t>
            </a:r>
            <a:r>
              <a:rPr lang="vi-VN" sz="4000" b="1" i="1" dirty="0">
                <a:latin typeface="Arial" panose="020B0604020202020204" pitchFamily="34" charset="0"/>
                <a:cs typeface="Arial" panose="020B0604020202020204" pitchFamily="34" charset="0"/>
              </a:rPr>
              <a:t>. Chỉ ra hệ điều hành, phần mềm ứng dụng trong các phần mềm dưới đây:</a:t>
            </a:r>
          </a:p>
          <a:p>
            <a:pPr lvl="6">
              <a:lnSpc>
                <a:spcPct val="150000"/>
              </a:lnSpc>
            </a:pPr>
            <a:r>
              <a:rPr lang="vi-VN" sz="4000" dirty="0">
                <a:latin typeface="Arial" panose="020B0604020202020204" pitchFamily="34" charset="0"/>
                <a:cs typeface="Arial" panose="020B0604020202020204" pitchFamily="34" charset="0"/>
              </a:rPr>
              <a:t>A. Windows 10          </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B. iMindmap               </a:t>
            </a:r>
          </a:p>
          <a:p>
            <a:pPr lvl="6">
              <a:lnSpc>
                <a:spcPct val="150000"/>
              </a:lnSpc>
            </a:pPr>
            <a:r>
              <a:rPr lang="vi-VN" sz="4000" dirty="0">
                <a:latin typeface="Arial" panose="020B0604020202020204" pitchFamily="34" charset="0"/>
                <a:cs typeface="Arial" panose="020B0604020202020204" pitchFamily="34" charset="0"/>
              </a:rPr>
              <a:t>C. Linux                    </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MS Powerpoint</a:t>
            </a:r>
          </a:p>
          <a:p>
            <a:pPr lvl="6">
              <a:lnSpc>
                <a:spcPct val="150000"/>
              </a:lnSpc>
            </a:pPr>
            <a:r>
              <a:rPr lang="vi-VN" sz="4000" dirty="0">
                <a:latin typeface="Arial" panose="020B0604020202020204" pitchFamily="34" charset="0"/>
                <a:cs typeface="Arial" panose="020B0604020202020204" pitchFamily="34" charset="0"/>
              </a:rPr>
              <a:t>E. iOS                       </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 MS Word                 </a:t>
            </a:r>
          </a:p>
          <a:p>
            <a:pPr lvl="6">
              <a:lnSpc>
                <a:spcPct val="150000"/>
              </a:lnSpc>
            </a:pPr>
            <a:r>
              <a:rPr lang="vi-VN" sz="4000" dirty="0">
                <a:latin typeface="Arial" panose="020B0604020202020204" pitchFamily="34" charset="0"/>
                <a:cs typeface="Arial" panose="020B0604020202020204" pitchFamily="34" charset="0"/>
              </a:rPr>
              <a:t>H. Scratch                 </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I. Zalo</a:t>
            </a:r>
          </a:p>
        </p:txBody>
      </p:sp>
      <p:sp>
        <p:nvSpPr>
          <p:cNvPr id="6" name="Arrow: Right 5">
            <a:extLst>
              <a:ext uri="{FF2B5EF4-FFF2-40B4-BE49-F238E27FC236}">
                <a16:creationId xmlns:a16="http://schemas.microsoft.com/office/drawing/2014/main" id="{A08400CC-25D8-0EAC-8661-4C722829E5F5}"/>
              </a:ext>
            </a:extLst>
          </p:cNvPr>
          <p:cNvSpPr/>
          <p:nvPr/>
        </p:nvSpPr>
        <p:spPr>
          <a:xfrm>
            <a:off x="1263642" y="8148572"/>
            <a:ext cx="1562099" cy="9698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26E8EA9-0FDA-525A-7D5E-1EDB6E3DA283}"/>
              </a:ext>
            </a:extLst>
          </p:cNvPr>
          <p:cNvSpPr txBox="1"/>
          <p:nvPr/>
        </p:nvSpPr>
        <p:spPr>
          <a:xfrm>
            <a:off x="2942075" y="7565615"/>
            <a:ext cx="13514834" cy="2416239"/>
          </a:xfrm>
          <a:prstGeom prst="rect">
            <a:avLst/>
          </a:prstGeom>
          <a:noFill/>
        </p:spPr>
        <p:txBody>
          <a:bodyPr wrap="square" rtlCol="0">
            <a:spAutoFit/>
          </a:bodyPr>
          <a:lstStyle/>
          <a:p>
            <a:pPr marL="0" marR="0" algn="just">
              <a:lnSpc>
                <a:spcPct val="150000"/>
              </a:lnSpc>
              <a:spcBef>
                <a:spcPts val="0"/>
              </a:spcBef>
              <a:spcAft>
                <a:spcPts val="0"/>
              </a:spcAft>
            </a:pP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en-US"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điều</a:t>
            </a:r>
            <a:r>
              <a:rPr lang="en-US"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hành</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Windows 10, Linux,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iOS</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Phần</a:t>
            </a:r>
            <a:r>
              <a:rPr lang="en-US"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mềm</a:t>
            </a:r>
            <a:r>
              <a:rPr lang="en-US"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ứng</a:t>
            </a:r>
            <a:r>
              <a:rPr lang="en-US"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dụng</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iMindmap</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MS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Powerpoint</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MS Word, Scratch, </a:t>
            </a:r>
            <a:r>
              <a:rPr lang="en-US" sz="35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Zalo</a:t>
            </a:r>
            <a:r>
              <a:rPr lang="en-US" sz="35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617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3"/>
          <a:srcRect t="47415" b="238"/>
          <a:stretch/>
        </p:blipFill>
        <p:spPr>
          <a:xfrm>
            <a:off x="710447" y="835895"/>
            <a:ext cx="16292946" cy="6836022"/>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99" y="7792497"/>
            <a:ext cx="1971555" cy="1958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9358" y="4121454"/>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0800" y="3086100"/>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456" y="4253906"/>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086100"/>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6400" y="6210300"/>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6210300"/>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457" y="6233160"/>
            <a:ext cx="695217" cy="69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636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Am-thanh-tra-loi-dung-www_nhacchuongvui_com.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Am-thanh-tra-loi-dung-www_nhacchuongvui_com.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dung-www_nhacchuongvui_com.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dung-www_nhacchuongvui_com.wav"/>
                                        </p:tgtEl>
                                      </p:cMediaNode>
                                    </p:audio>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82342" flipH="1">
            <a:off x="16032192" y="1077101"/>
            <a:ext cx="807870" cy="1148135"/>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285975">
            <a:off x="15056785" y="7046"/>
            <a:ext cx="1324323" cy="1134102"/>
          </a:xfrm>
          <a:prstGeom prst="rect">
            <a:avLst/>
          </a:prstGeom>
        </p:spPr>
      </p:pic>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87796" y="8800009"/>
            <a:ext cx="2147192" cy="2057400"/>
          </a:xfrm>
          <a:prstGeom prst="rect">
            <a:avLst/>
          </a:prstGeom>
        </p:spPr>
      </p:pic>
      <p:sp>
        <p:nvSpPr>
          <p:cNvPr id="25" name="TextBox 24">
            <a:extLst>
              <a:ext uri="{FF2B5EF4-FFF2-40B4-BE49-F238E27FC236}">
                <a16:creationId xmlns:a16="http://schemas.microsoft.com/office/drawing/2014/main" id="{E3A4E524-5848-2047-563E-14D2B6AAF293}"/>
              </a:ext>
            </a:extLst>
          </p:cNvPr>
          <p:cNvSpPr txBox="1"/>
          <p:nvPr/>
        </p:nvSpPr>
        <p:spPr>
          <a:xfrm>
            <a:off x="1222198" y="1382352"/>
            <a:ext cx="15392400" cy="1103892"/>
          </a:xfrm>
          <a:prstGeom prst="rect">
            <a:avLst/>
          </a:prstGeom>
          <a:noFill/>
        </p:spPr>
        <p:txBody>
          <a:bodyPr wrap="square" rtlCol="0">
            <a:spAutoFit/>
          </a:bodyPr>
          <a:lstStyle/>
          <a:p>
            <a:pPr algn="ctr">
              <a:lnSpc>
                <a:spcPct val="150000"/>
              </a:lnSpc>
            </a:pPr>
            <a:r>
              <a:rPr lang="en-US" sz="5000" b="1">
                <a:solidFill>
                  <a:srgbClr val="FF0000"/>
                </a:solidFill>
                <a:latin typeface="Arial" panose="020B0604020202020204" pitchFamily="34" charset="0"/>
                <a:cs typeface="Arial" panose="020B0604020202020204" pitchFamily="34" charset="0"/>
              </a:rPr>
              <a:t>LUYỆN TẬP</a:t>
            </a:r>
            <a:endParaRPr lang="en-US" sz="5000" b="1">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09EA9E3-D919-7DFA-BAAC-D374153B7B5D}"/>
              </a:ext>
            </a:extLst>
          </p:cNvPr>
          <p:cNvSpPr txBox="1"/>
          <p:nvPr/>
        </p:nvSpPr>
        <p:spPr>
          <a:xfrm>
            <a:off x="1759396" y="2904317"/>
            <a:ext cx="14855202" cy="5633658"/>
          </a:xfrm>
          <a:prstGeom prst="rect">
            <a:avLst/>
          </a:prstGeom>
          <a:noFill/>
        </p:spPr>
        <p:txBody>
          <a:bodyPr wrap="square" rtlCol="0">
            <a:spAutoFit/>
          </a:bodyPr>
          <a:lstStyle/>
          <a:p>
            <a:pPr algn="just" defTabSz="514350">
              <a:lnSpc>
                <a:spcPct val="150000"/>
              </a:lnSpc>
            </a:pPr>
            <a:r>
              <a:rPr lang="en-US" sz="4400" b="1">
                <a:latin typeface="UTM Avo" panose="02040603050506020204" pitchFamily="18" charset="0"/>
                <a:cs typeface="Times New Roman" panose="02020603050405020304" pitchFamily="18" charset="0"/>
              </a:rPr>
              <a:t>1</a:t>
            </a:r>
            <a:r>
              <a:rPr lang="vi-VN" sz="4400" b="1">
                <a:latin typeface="UTM Avo" panose="02040603050506020204" pitchFamily="18" charset="0"/>
                <a:cs typeface="Times New Roman" panose="02020603050405020304" pitchFamily="18" charset="0"/>
              </a:rPr>
              <a:t>. </a:t>
            </a:r>
            <a:r>
              <a:rPr lang="vi-VN" sz="4400">
                <a:latin typeface="UTM Avo" panose="02040603050506020204" pitchFamily="18" charset="0"/>
                <a:cs typeface="Times New Roman" panose="02020603050405020304" pitchFamily="18" charset="0"/>
              </a:rPr>
              <a:t>Em hãy nêu các chức năng của hệ điều hành</a:t>
            </a:r>
            <a:r>
              <a:rPr lang="en-US" sz="4400">
                <a:latin typeface="UTM Avo" panose="02040603050506020204" pitchFamily="18" charset="0"/>
                <a:cs typeface="Times New Roman" panose="02020603050405020304" pitchFamily="18" charset="0"/>
              </a:rPr>
              <a:t>?</a:t>
            </a:r>
            <a:r>
              <a:rPr lang="vi-VN" sz="4400">
                <a:latin typeface="UTM Avo" panose="02040603050506020204" pitchFamily="18" charset="0"/>
                <a:cs typeface="Times New Roman" panose="02020603050405020304" pitchFamily="18" charset="0"/>
              </a:rPr>
              <a:t> </a:t>
            </a:r>
            <a:endParaRPr lang="en-US" sz="4400">
              <a:latin typeface="UTM Avo" panose="02040603050506020204" pitchFamily="18" charset="0"/>
              <a:cs typeface="Times New Roman" panose="02020603050405020304" pitchFamily="18"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A. Quản lí, điều khiển và cung cấp thông tin thiết bị phần cứng máy tính.</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B. Tổ chức, lưu trữ, quản lí dữ liệu trên ổ đĩa.</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C. Quản lí, điều khiển các chương trình đang chạy trên máy tính.</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D. Tạo và chỉnh sửa nội dung tệp văn bản.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4179" y="4076700"/>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5412" y="5918900"/>
            <a:ext cx="695217" cy="6952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1455" y="6903720"/>
            <a:ext cx="695217" cy="580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9557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Am-thanh-tra-loi-dung-www_nhacchuongvui_com.wav"/>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Am-thanh-tra-loi-dung-www_nhacchuongvui_com.wav"/>
                                        </p:tgtEl>
                                      </p:cMediaNode>
                                    </p:audio>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0643" y="8431548"/>
            <a:ext cx="962977" cy="192595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5975">
            <a:off x="15056785" y="7046"/>
            <a:ext cx="1324323" cy="1134102"/>
          </a:xfrm>
          <a:prstGeom prst="rect">
            <a:avLst/>
          </a:prstGeom>
        </p:spPr>
      </p:pic>
      <p:sp>
        <p:nvSpPr>
          <p:cNvPr id="24" name="TextBox 23">
            <a:extLst>
              <a:ext uri="{FF2B5EF4-FFF2-40B4-BE49-F238E27FC236}">
                <a16:creationId xmlns:a16="http://schemas.microsoft.com/office/drawing/2014/main" id="{8A5D9870-340D-DD0A-1F5F-742E2EA9B45C}"/>
              </a:ext>
            </a:extLst>
          </p:cNvPr>
          <p:cNvSpPr txBox="1"/>
          <p:nvPr/>
        </p:nvSpPr>
        <p:spPr>
          <a:xfrm>
            <a:off x="1066800" y="1651168"/>
            <a:ext cx="4114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KHỞI ĐỘNG </a:t>
            </a:r>
          </a:p>
        </p:txBody>
      </p:sp>
      <p:pic>
        <p:nvPicPr>
          <p:cNvPr id="1026" name="Picture 2">
            <a:extLst>
              <a:ext uri="{FF2B5EF4-FFF2-40B4-BE49-F238E27FC236}">
                <a16:creationId xmlns:a16="http://schemas.microsoft.com/office/drawing/2014/main" id="{D86EBAAA-1096-BAB2-D95D-708937D39EA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94725" y="2018596"/>
            <a:ext cx="1313423" cy="12895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PowerPoint – Wikipedia tiếng Việt">
            <a:extLst>
              <a:ext uri="{FF2B5EF4-FFF2-40B4-BE49-F238E27FC236}">
                <a16:creationId xmlns:a16="http://schemas.microsoft.com/office/drawing/2014/main" id="{5914BF8B-B7D8-09F9-A54E-6410F3F2792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30013" y="2121002"/>
            <a:ext cx="1313423" cy="1221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ogle Chrome – Wikipedia tiếng Việt">
            <a:extLst>
              <a:ext uri="{FF2B5EF4-FFF2-40B4-BE49-F238E27FC236}">
                <a16:creationId xmlns:a16="http://schemas.microsoft.com/office/drawing/2014/main" id="{95000B83-7A68-37C9-05F4-EE971684F2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05700" y="2086655"/>
            <a:ext cx="1221484" cy="12214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droid (operating system) - Wikipedia">
            <a:extLst>
              <a:ext uri="{FF2B5EF4-FFF2-40B4-BE49-F238E27FC236}">
                <a16:creationId xmlns:a16="http://schemas.microsoft.com/office/drawing/2014/main" id="{AD72E81C-4707-F863-FDC6-51AF841E26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24461" y="4166695"/>
            <a:ext cx="1702723" cy="19959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DEE9630-A45C-9229-A64E-526DD2EB23D0}"/>
              </a:ext>
            </a:extLst>
          </p:cNvPr>
          <p:cNvPicPr>
            <a:picLocks noChangeAspect="1"/>
          </p:cNvPicPr>
          <p:nvPr/>
        </p:nvPicPr>
        <p:blipFill rotWithShape="1">
          <a:blip r:embed="rId14">
            <a:extLst>
              <a:ext uri="{28A0092B-C50C-407E-A947-70E740481C1C}">
                <a14:useLocalDpi xmlns:a14="http://schemas.microsoft.com/office/drawing/2010/main" val="0"/>
              </a:ext>
            </a:extLst>
          </a:blip>
          <a:srcRect l="24258" r="25543"/>
          <a:stretch/>
        </p:blipFill>
        <p:spPr>
          <a:xfrm>
            <a:off x="8670031" y="4239265"/>
            <a:ext cx="2231601" cy="2332303"/>
          </a:xfrm>
          <a:prstGeom prst="rect">
            <a:avLst/>
          </a:prstGeom>
        </p:spPr>
      </p:pic>
      <p:pic>
        <p:nvPicPr>
          <p:cNvPr id="28" name="Picture 27">
            <a:extLst>
              <a:ext uri="{FF2B5EF4-FFF2-40B4-BE49-F238E27FC236}">
                <a16:creationId xmlns:a16="http://schemas.microsoft.com/office/drawing/2014/main" id="{C198185D-27B8-5833-1F9A-0892EE51C1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8024" y="2466194"/>
            <a:ext cx="4122548" cy="4122548"/>
          </a:xfrm>
          <a:prstGeom prst="rect">
            <a:avLst/>
          </a:prstGeom>
        </p:spPr>
      </p:pic>
      <p:sp>
        <p:nvSpPr>
          <p:cNvPr id="29" name="TextBox 28">
            <a:extLst>
              <a:ext uri="{FF2B5EF4-FFF2-40B4-BE49-F238E27FC236}">
                <a16:creationId xmlns:a16="http://schemas.microsoft.com/office/drawing/2014/main" id="{4F23D661-76C7-23D2-A322-42E350E93DC4}"/>
              </a:ext>
            </a:extLst>
          </p:cNvPr>
          <p:cNvSpPr txBox="1"/>
          <p:nvPr/>
        </p:nvSpPr>
        <p:spPr>
          <a:xfrm>
            <a:off x="4763849" y="5957800"/>
            <a:ext cx="3657600"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Phần cứng</a:t>
            </a:r>
          </a:p>
        </p:txBody>
      </p:sp>
      <p:sp>
        <p:nvSpPr>
          <p:cNvPr id="30" name="TextBox 29">
            <a:extLst>
              <a:ext uri="{FF2B5EF4-FFF2-40B4-BE49-F238E27FC236}">
                <a16:creationId xmlns:a16="http://schemas.microsoft.com/office/drawing/2014/main" id="{6DF487F0-79A7-F6FC-7656-5EC61EBEDDFC}"/>
              </a:ext>
            </a:extLst>
          </p:cNvPr>
          <p:cNvSpPr txBox="1"/>
          <p:nvPr/>
        </p:nvSpPr>
        <p:spPr>
          <a:xfrm>
            <a:off x="10204496" y="6516527"/>
            <a:ext cx="2749162" cy="630942"/>
          </a:xfrm>
          <a:prstGeom prst="rect">
            <a:avLst/>
          </a:prstGeom>
          <a:noFill/>
        </p:spPr>
        <p:txBody>
          <a:bodyPr wrap="square" rtlCol="0">
            <a:spAutoFit/>
          </a:bodyPr>
          <a:lstStyle/>
          <a:p>
            <a:r>
              <a:rPr lang="en-US" sz="3500" b="1" i="1">
                <a:solidFill>
                  <a:srgbClr val="002060"/>
                </a:solidFill>
                <a:latin typeface="Arial" panose="020B0604020202020204" pitchFamily="34" charset="0"/>
                <a:cs typeface="Arial" panose="020B0604020202020204" pitchFamily="34" charset="0"/>
              </a:rPr>
              <a:t>Phần mềm</a:t>
            </a:r>
          </a:p>
        </p:txBody>
      </p:sp>
      <p:sp>
        <p:nvSpPr>
          <p:cNvPr id="31" name="TextBox 30">
            <a:extLst>
              <a:ext uri="{FF2B5EF4-FFF2-40B4-BE49-F238E27FC236}">
                <a16:creationId xmlns:a16="http://schemas.microsoft.com/office/drawing/2014/main" id="{06A0A2A5-8F52-03DB-3838-89426EA1FEA7}"/>
              </a:ext>
            </a:extLst>
          </p:cNvPr>
          <p:cNvSpPr txBox="1"/>
          <p:nvPr/>
        </p:nvSpPr>
        <p:spPr>
          <a:xfrm>
            <a:off x="1469425" y="7897150"/>
            <a:ext cx="15946970"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i="1">
                <a:solidFill>
                  <a:srgbClr val="FF0000"/>
                </a:solidFill>
              </a:rPr>
              <a:t>Nếu không có phần mềm thì máy tính có hoạt động được không?</a:t>
            </a:r>
          </a:p>
          <a:p>
            <a:pPr marL="571500" indent="-571500">
              <a:lnSpc>
                <a:spcPct val="150000"/>
              </a:lnSpc>
              <a:buFont typeface="Wingdings" panose="05000000000000000000" pitchFamily="2" charset="2"/>
              <a:buChar char="§"/>
            </a:pPr>
            <a:r>
              <a:rPr lang="vi-VN" sz="4000" i="1">
                <a:solidFill>
                  <a:srgbClr val="FF0000"/>
                </a:solidFill>
              </a:rPr>
              <a:t>Phần mềm nào phải cài đặt trước vào máy tính?</a:t>
            </a:r>
          </a:p>
        </p:txBody>
      </p:sp>
    </p:spTree>
    <p:extLst>
      <p:ext uri="{BB962C8B-B14F-4D97-AF65-F5344CB8AC3E}">
        <p14:creationId xmlns:p14="http://schemas.microsoft.com/office/powerpoint/2010/main" val="3573054113"/>
      </p:ext>
    </p:extLst>
  </p:cSld>
  <p:clrMapOvr>
    <a:masterClrMapping/>
  </p:clrMapOvr>
  <p:transition spd="slow">
    <p:comb/>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F931B1-9B8E-476C-82DE-6D27FBB84BE5}"/>
              </a:ext>
            </a:extLst>
          </p:cNvPr>
          <p:cNvSpPr/>
          <p:nvPr/>
        </p:nvSpPr>
        <p:spPr>
          <a:xfrm>
            <a:off x="1126747" y="1706757"/>
            <a:ext cx="16506506" cy="7302384"/>
          </a:xfrm>
          <a:prstGeom prst="rect">
            <a:avLst/>
          </a:prstGeom>
        </p:spPr>
        <p:txBody>
          <a:bodyPr wrap="square" lIns="137160" tIns="68580" rIns="137160" bIns="68580">
            <a:spAutoFit/>
          </a:bodyPr>
          <a:lstStyle/>
          <a:p>
            <a:pPr algn="just" defTabSz="514350">
              <a:lnSpc>
                <a:spcPct val="150000"/>
              </a:lnSpc>
            </a:pPr>
            <a:r>
              <a:rPr lang="en-US" sz="4500" b="1">
                <a:latin typeface="UTM Avo" panose="02040603050506020204" pitchFamily="18" charset="0"/>
                <a:cs typeface="Times New Roman" panose="02020603050405020304" pitchFamily="18" charset="0"/>
              </a:rPr>
              <a:t>2</a:t>
            </a:r>
            <a:r>
              <a:rPr lang="vi-VN" sz="4500" b="1">
                <a:latin typeface="UTM Avo" panose="02040603050506020204" pitchFamily="18" charset="0"/>
                <a:cs typeface="Times New Roman" panose="02020603050405020304" pitchFamily="18" charset="0"/>
              </a:rPr>
              <a:t>. </a:t>
            </a:r>
            <a:r>
              <a:rPr lang="vi-VN" sz="4500" dirty="0">
                <a:latin typeface="UTM Avo" panose="02040603050506020204" pitchFamily="18" charset="0"/>
                <a:cs typeface="Times New Roman" panose="02020603050405020304" pitchFamily="18" charset="0"/>
              </a:rPr>
              <a:t>Phát biểu nào sau đây là sai? </a:t>
            </a:r>
            <a:endParaRPr lang="en-US" sz="4500" dirty="0">
              <a:latin typeface="UTM Avo" panose="02040603050506020204" pitchFamily="18" charset="0"/>
              <a:cs typeface="Times New Roman" panose="02020603050405020304" pitchFamily="18" charset="0"/>
            </a:endParaRPr>
          </a:p>
          <a:p>
            <a:pPr algn="just" defTabSz="514350">
              <a:lnSpc>
                <a:spcPct val="150000"/>
              </a:lnSpc>
            </a:pPr>
            <a:r>
              <a:rPr lang="vi-VN" sz="4500" dirty="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4500" dirty="0">
              <a:latin typeface="UTM Avo" panose="02040603050506020204" pitchFamily="18" charset="0"/>
              <a:cs typeface="Times New Roman" panose="02020603050405020304" pitchFamily="18" charset="0"/>
            </a:endParaRPr>
          </a:p>
          <a:p>
            <a:pPr algn="just" defTabSz="514350">
              <a:lnSpc>
                <a:spcPct val="150000"/>
              </a:lnSpc>
            </a:pPr>
            <a:r>
              <a:rPr lang="vi-VN" sz="4500" dirty="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4500" dirty="0">
              <a:latin typeface="UTM Avo" panose="02040603050506020204" pitchFamily="18" charset="0"/>
              <a:cs typeface="Times New Roman" panose="02020603050405020304" pitchFamily="18" charset="0"/>
            </a:endParaRPr>
          </a:p>
          <a:p>
            <a:pPr algn="just" defTabSz="514350">
              <a:lnSpc>
                <a:spcPct val="150000"/>
              </a:lnSpc>
            </a:pPr>
            <a:r>
              <a:rPr lang="vi-VN" sz="4500" dirty="0">
                <a:latin typeface="UTM Avo" panose="02040603050506020204" pitchFamily="18" charset="0"/>
                <a:cs typeface="Times New Roman" panose="02020603050405020304" pitchFamily="18" charset="0"/>
              </a:rPr>
              <a:t>C. Để máy tính hoạt động được phải có phần mềm ứng dụng. </a:t>
            </a:r>
            <a:endParaRPr lang="en-US" sz="4500" dirty="0">
              <a:latin typeface="UTM Avo" panose="02040603050506020204" pitchFamily="18" charset="0"/>
              <a:cs typeface="Times New Roman" panose="02020603050405020304" pitchFamily="18" charset="0"/>
            </a:endParaRPr>
          </a:p>
          <a:p>
            <a:pPr algn="just" defTabSz="514350">
              <a:lnSpc>
                <a:spcPct val="150000"/>
              </a:lnSpc>
            </a:pPr>
            <a:r>
              <a:rPr lang="vi-VN" sz="4500" dirty="0">
                <a:latin typeface="UTM Avo" panose="02040603050506020204" pitchFamily="18" charset="0"/>
                <a:cs typeface="Times New Roman" panose="02020603050405020304" pitchFamily="18" charset="0"/>
              </a:rPr>
              <a:t>D. Để máy tính hoạt động được phải có hệ điều hành.</a:t>
            </a:r>
          </a:p>
        </p:txBody>
      </p:sp>
      <p:pic>
        <p:nvPicPr>
          <p:cNvPr id="4"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94" y="8126144"/>
            <a:ext cx="695217" cy="69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06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1" end="1"/>
                                            </p:txEl>
                                          </p:spTgt>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2" end="2"/>
                                            </p:txEl>
                                          </p:spTgt>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3" end="3"/>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28"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A4EAEB1-FFBA-23F9-6D7D-24BC16652F5E}"/>
              </a:ext>
            </a:extLst>
          </p:cNvPr>
          <p:cNvSpPr/>
          <p:nvPr/>
        </p:nvSpPr>
        <p:spPr>
          <a:xfrm>
            <a:off x="2976563" y="3226513"/>
            <a:ext cx="14725650" cy="1755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Người sử dụng xử lí những yêu cầu cụ thể bằng phần mềm ứng dụng.</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B497B43B-C1ED-22DF-22BB-260D6700EFD7}"/>
              </a:ext>
            </a:extLst>
          </p:cNvPr>
          <p:cNvSpPr/>
          <p:nvPr/>
        </p:nvSpPr>
        <p:spPr>
          <a:xfrm>
            <a:off x="2976563" y="4988638"/>
            <a:ext cx="14485145" cy="1755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Để phần mềm ứng dụng chạy được trên máy tính phải có hệ điều hành.</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E7B1B13-5CB7-7D46-25C4-13A9CE1EB22F}"/>
              </a:ext>
            </a:extLst>
          </p:cNvPr>
          <p:cNvSpPr/>
          <p:nvPr/>
        </p:nvSpPr>
        <p:spPr>
          <a:xfrm>
            <a:off x="3017045" y="6525734"/>
            <a:ext cx="14485143" cy="1755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Để máy tính hoạt động được phải có phần mềm ứng dụng.</a:t>
            </a:r>
          </a:p>
        </p:txBody>
      </p:sp>
      <p:sp>
        <p:nvSpPr>
          <p:cNvPr id="6" name="Rounded Rectangle 5">
            <a:extLst>
              <a:ext uri="{FF2B5EF4-FFF2-40B4-BE49-F238E27FC236}">
                <a16:creationId xmlns:a16="http://schemas.microsoft.com/office/drawing/2014/main" id="{6E989F48-BFFA-561F-2239-BB4CB37F1498}"/>
              </a:ext>
            </a:extLst>
          </p:cNvPr>
          <p:cNvSpPr/>
          <p:nvPr/>
        </p:nvSpPr>
        <p:spPr>
          <a:xfrm>
            <a:off x="3112295" y="8303338"/>
            <a:ext cx="12063413" cy="1755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Để máy tính hoạt động được phải có hệ điều hành</a:t>
            </a:r>
          </a:p>
        </p:txBody>
      </p:sp>
      <p:pic>
        <p:nvPicPr>
          <p:cNvPr id="46087" name="Picture 7" descr="A picture containing clipart&#10;&#10;Description automatically generated">
            <a:extLst>
              <a:ext uri="{FF2B5EF4-FFF2-40B4-BE49-F238E27FC236}">
                <a16:creationId xmlns:a16="http://schemas.microsoft.com/office/drawing/2014/main" id="{697CBBFA-69FC-444E-4EE8-6057591214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a:extLst>
              <a:ext uri="{FF2B5EF4-FFF2-40B4-BE49-F238E27FC236}">
                <a16:creationId xmlns:a16="http://schemas.microsoft.com/office/drawing/2014/main" id="{FB131E6D-870F-8D73-AAC8-4F29E7AA0C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DD62EB5-3EAF-F187-D407-629EC82B8A75}"/>
              </a:ext>
            </a:extLst>
          </p:cNvPr>
          <p:cNvSpPr/>
          <p:nvPr/>
        </p:nvSpPr>
        <p:spPr>
          <a:xfrm>
            <a:off x="2976563" y="1404820"/>
            <a:ext cx="14389895"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Phát biểu nào sau đây sai?</a:t>
            </a:r>
          </a:p>
        </p:txBody>
      </p:sp>
      <p:sp>
        <p:nvSpPr>
          <p:cNvPr id="8" name="Arrow: Right 7">
            <a:extLst>
              <a:ext uri="{FF2B5EF4-FFF2-40B4-BE49-F238E27FC236}">
                <a16:creationId xmlns:a16="http://schemas.microsoft.com/office/drawing/2014/main" id="{1C8BC17C-0B44-097F-3F4A-607CC359153B}"/>
              </a:ext>
            </a:extLst>
          </p:cNvPr>
          <p:cNvSpPr/>
          <p:nvPr/>
        </p:nvSpPr>
        <p:spPr>
          <a:xfrm>
            <a:off x="785812" y="6743784"/>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CAEFA27-BAF1-E3EC-268A-5926ECD1AB0A}"/>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Linux.</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31E307FE-4066-AFFF-D06E-2D7B90D77127}"/>
              </a:ext>
            </a:extLst>
          </p:cNvPr>
          <p:cNvSpPr/>
          <p:nvPr/>
        </p:nvSpPr>
        <p:spPr>
          <a:xfrm>
            <a:off x="2976563" y="5397260"/>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Gmail.</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BB933B6-D99A-D837-8C11-45F93B5B9EB7}"/>
              </a:ext>
            </a:extLst>
          </p:cNvPr>
          <p:cNvSpPr/>
          <p:nvPr/>
        </p:nvSpPr>
        <p:spPr>
          <a:xfrm>
            <a:off x="3017045" y="6934357"/>
            <a:ext cx="1448514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UnikeyNT.</a:t>
            </a:r>
          </a:p>
        </p:txBody>
      </p:sp>
      <p:sp>
        <p:nvSpPr>
          <p:cNvPr id="6" name="Rounded Rectangle 5">
            <a:extLst>
              <a:ext uri="{FF2B5EF4-FFF2-40B4-BE49-F238E27FC236}">
                <a16:creationId xmlns:a16="http://schemas.microsoft.com/office/drawing/2014/main" id="{E3093D63-2236-B965-D19F-2FFA60FC1498}"/>
              </a:ext>
            </a:extLst>
          </p:cNvPr>
          <p:cNvSpPr/>
          <p:nvPr/>
        </p:nvSpPr>
        <p:spPr>
          <a:xfrm>
            <a:off x="3112295" y="8711960"/>
            <a:ext cx="1206341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Windows Media Player.</a:t>
            </a:r>
          </a:p>
        </p:txBody>
      </p:sp>
      <p:pic>
        <p:nvPicPr>
          <p:cNvPr id="47111" name="Picture 7" descr="A picture containing clipart&#10;&#10;Description automatically generated">
            <a:extLst>
              <a:ext uri="{FF2B5EF4-FFF2-40B4-BE49-F238E27FC236}">
                <a16:creationId xmlns:a16="http://schemas.microsoft.com/office/drawing/2014/main" id="{19BB1056-F3A0-FED8-A7FB-6EFB8D2861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a:extLst>
              <a:ext uri="{FF2B5EF4-FFF2-40B4-BE49-F238E27FC236}">
                <a16:creationId xmlns:a16="http://schemas.microsoft.com/office/drawing/2014/main" id="{0DE39AFB-7F0C-3094-7BE2-AEEE033F2C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5FA2C1B0-6898-03A4-7970-372A3CD26FEB}"/>
              </a:ext>
            </a:extLst>
          </p:cNvPr>
          <p:cNvSpPr/>
          <p:nvPr/>
        </p:nvSpPr>
        <p:spPr>
          <a:xfrm>
            <a:off x="2976563" y="996196"/>
            <a:ext cx="1438989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Đâu không phải phần mềm ứng dụng trong các phương án sau:</a:t>
            </a:r>
          </a:p>
        </p:txBody>
      </p:sp>
      <p:sp>
        <p:nvSpPr>
          <p:cNvPr id="8" name="Arrow: Right 7">
            <a:extLst>
              <a:ext uri="{FF2B5EF4-FFF2-40B4-BE49-F238E27FC236}">
                <a16:creationId xmlns:a16="http://schemas.microsoft.com/office/drawing/2014/main" id="{DCBBF61A-BC6D-1C79-6C5C-8EF93C7B2BCB}"/>
              </a:ext>
            </a:extLst>
          </p:cNvPr>
          <p:cNvSpPr/>
          <p:nvPr/>
        </p:nvSpPr>
        <p:spPr>
          <a:xfrm>
            <a:off x="838200" y="3659186"/>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3C9F63E-D258-EBEA-EB20-17CD52A6FD83}"/>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Khởi động phần mềm trình chiếu.</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A71BE66C-B1CF-A8FF-0A16-05E73C3F4B24}"/>
              </a:ext>
            </a:extLst>
          </p:cNvPr>
          <p:cNvSpPr/>
          <p:nvPr/>
        </p:nvSpPr>
        <p:spPr>
          <a:xfrm>
            <a:off x="2976563" y="5397260"/>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Soạn thảo nội dung trình chiếu.</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A0C6964C-B9CC-5A18-FE09-B0098AF6DDD6}"/>
              </a:ext>
            </a:extLst>
          </p:cNvPr>
          <p:cNvSpPr/>
          <p:nvPr/>
        </p:nvSpPr>
        <p:spPr>
          <a:xfrm>
            <a:off x="3017045" y="6934356"/>
            <a:ext cx="1448514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Sao chép tệp trình chiếu đến vị trí khác.</a:t>
            </a:r>
          </a:p>
        </p:txBody>
      </p:sp>
      <p:sp>
        <p:nvSpPr>
          <p:cNvPr id="6" name="Rounded Rectangle 5">
            <a:extLst>
              <a:ext uri="{FF2B5EF4-FFF2-40B4-BE49-F238E27FC236}">
                <a16:creationId xmlns:a16="http://schemas.microsoft.com/office/drawing/2014/main" id="{74B7D8AF-183A-7D9D-20AC-615F865B0C86}"/>
              </a:ext>
            </a:extLst>
          </p:cNvPr>
          <p:cNvSpPr/>
          <p:nvPr/>
        </p:nvSpPr>
        <p:spPr>
          <a:xfrm>
            <a:off x="3112295" y="8711960"/>
            <a:ext cx="1206341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Đổi tên tệp trình chiếu.</a:t>
            </a:r>
          </a:p>
        </p:txBody>
      </p:sp>
      <p:pic>
        <p:nvPicPr>
          <p:cNvPr id="48135" name="Picture 7" descr="A picture containing clipart&#10;&#10;Description automatically generated">
            <a:extLst>
              <a:ext uri="{FF2B5EF4-FFF2-40B4-BE49-F238E27FC236}">
                <a16:creationId xmlns:a16="http://schemas.microsoft.com/office/drawing/2014/main" id="{A0A9D34A-CE9B-DE40-3352-B1D1204AB2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a:extLst>
              <a:ext uri="{FF2B5EF4-FFF2-40B4-BE49-F238E27FC236}">
                <a16:creationId xmlns:a16="http://schemas.microsoft.com/office/drawing/2014/main" id="{AFDB05F4-7E31-DA70-69AF-3867A7D393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9D8FC671-D93D-E4E0-5F25-A6C1B8735FDB}"/>
              </a:ext>
            </a:extLst>
          </p:cNvPr>
          <p:cNvSpPr/>
          <p:nvPr/>
        </p:nvSpPr>
        <p:spPr>
          <a:xfrm>
            <a:off x="2976563" y="996196"/>
            <a:ext cx="1438989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Việc nào sau đây không thuộc chức năng của hệ điều hành?</a:t>
            </a:r>
          </a:p>
        </p:txBody>
      </p:sp>
      <p:sp>
        <p:nvSpPr>
          <p:cNvPr id="8" name="Arrow: Right 7">
            <a:extLst>
              <a:ext uri="{FF2B5EF4-FFF2-40B4-BE49-F238E27FC236}">
                <a16:creationId xmlns:a16="http://schemas.microsoft.com/office/drawing/2014/main" id="{333B3B09-387C-F144-1414-58488DC55DDF}"/>
              </a:ext>
            </a:extLst>
          </p:cNvPr>
          <p:cNvSpPr/>
          <p:nvPr/>
        </p:nvSpPr>
        <p:spPr>
          <a:xfrm>
            <a:off x="990600" y="5294710"/>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9FA23C3-EF32-D8CC-8B8F-AB5AF9AC4FDF}"/>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.docx. </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1BB46FCD-2F0B-4279-014D-F96EA45E712C}"/>
              </a:ext>
            </a:extLst>
          </p:cNvPr>
          <p:cNvSpPr/>
          <p:nvPr/>
        </p:nvSpPr>
        <p:spPr>
          <a:xfrm>
            <a:off x="3026092" y="5400626"/>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.pptx. </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F83AFC41-B40D-1BD9-953A-12FCAF4D47DD}"/>
              </a:ext>
            </a:extLst>
          </p:cNvPr>
          <p:cNvSpPr/>
          <p:nvPr/>
        </p:nvSpPr>
        <p:spPr>
          <a:xfrm>
            <a:off x="3044669" y="6929413"/>
            <a:ext cx="1448514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.xlsx.</a:t>
            </a:r>
          </a:p>
        </p:txBody>
      </p:sp>
      <p:sp>
        <p:nvSpPr>
          <p:cNvPr id="6" name="Rounded Rectangle 5">
            <a:extLst>
              <a:ext uri="{FF2B5EF4-FFF2-40B4-BE49-F238E27FC236}">
                <a16:creationId xmlns:a16="http://schemas.microsoft.com/office/drawing/2014/main" id="{7549B021-A0CA-28D8-695C-94A2380EFCF9}"/>
              </a:ext>
            </a:extLst>
          </p:cNvPr>
          <p:cNvSpPr/>
          <p:nvPr/>
        </p:nvSpPr>
        <p:spPr>
          <a:xfrm>
            <a:off x="3112295" y="8711960"/>
            <a:ext cx="1206341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.png.</a:t>
            </a:r>
          </a:p>
        </p:txBody>
      </p:sp>
      <p:pic>
        <p:nvPicPr>
          <p:cNvPr id="49159" name="Picture 7" descr="A picture containing clipart&#10;&#10;Description automatically generated">
            <a:extLst>
              <a:ext uri="{FF2B5EF4-FFF2-40B4-BE49-F238E27FC236}">
                <a16:creationId xmlns:a16="http://schemas.microsoft.com/office/drawing/2014/main" id="{C33040D8-89E0-74CA-4C7C-5BEBEAEB94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a:extLst>
              <a:ext uri="{FF2B5EF4-FFF2-40B4-BE49-F238E27FC236}">
                <a16:creationId xmlns:a16="http://schemas.microsoft.com/office/drawing/2014/main" id="{B8B288C1-4FBE-DB6A-F9D9-5549C36CBE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EA7D1383-593E-9C0B-0423-21E0F035598A}"/>
              </a:ext>
            </a:extLst>
          </p:cNvPr>
          <p:cNvSpPr/>
          <p:nvPr/>
        </p:nvSpPr>
        <p:spPr>
          <a:xfrm>
            <a:off x="2976563" y="1404819"/>
            <a:ext cx="14389895"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Phương án nào là phần mở rộng của tệp trình chiếu?</a:t>
            </a:r>
          </a:p>
        </p:txBody>
      </p:sp>
      <p:sp>
        <p:nvSpPr>
          <p:cNvPr id="8" name="Arrow: Right 7">
            <a:extLst>
              <a:ext uri="{FF2B5EF4-FFF2-40B4-BE49-F238E27FC236}">
                <a16:creationId xmlns:a16="http://schemas.microsoft.com/office/drawing/2014/main" id="{DFD968BE-5D6D-0911-E57E-08F5158D903A}"/>
              </a:ext>
            </a:extLst>
          </p:cNvPr>
          <p:cNvSpPr/>
          <p:nvPr/>
        </p:nvSpPr>
        <p:spPr>
          <a:xfrm>
            <a:off x="457200" y="5524500"/>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08FDA3A-FE52-557B-8402-59C03F2D7993}"/>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Khởi động phần mềm đồ hoạ máy tính.</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3D2A15B-20D2-92C5-D685-C54A497D0EB6}"/>
              </a:ext>
            </a:extLst>
          </p:cNvPr>
          <p:cNvSpPr/>
          <p:nvPr/>
        </p:nvSpPr>
        <p:spPr>
          <a:xfrm>
            <a:off x="2976563" y="5397260"/>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Vẽ hình ngôi nhà mơ ước của em.</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7F9B538B-34AA-9BC3-EABE-7F4C0C759F8A}"/>
              </a:ext>
            </a:extLst>
          </p:cNvPr>
          <p:cNvSpPr/>
          <p:nvPr/>
        </p:nvSpPr>
        <p:spPr>
          <a:xfrm>
            <a:off x="3017045" y="6934357"/>
            <a:ext cx="1448514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Vẽ thêm cho ngôi nhà một cửa sổ.</a:t>
            </a:r>
          </a:p>
        </p:txBody>
      </p:sp>
      <p:sp>
        <p:nvSpPr>
          <p:cNvPr id="6" name="Rounded Rectangle 5">
            <a:extLst>
              <a:ext uri="{FF2B5EF4-FFF2-40B4-BE49-F238E27FC236}">
                <a16:creationId xmlns:a16="http://schemas.microsoft.com/office/drawing/2014/main" id="{807004C3-5C6B-7799-A5C1-3179E16D138C}"/>
              </a:ext>
            </a:extLst>
          </p:cNvPr>
          <p:cNvSpPr/>
          <p:nvPr/>
        </p:nvSpPr>
        <p:spPr>
          <a:xfrm>
            <a:off x="3112295" y="8711960"/>
            <a:ext cx="1206341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Tô màu đỏ cho mái ngói.</a:t>
            </a:r>
          </a:p>
        </p:txBody>
      </p:sp>
      <p:pic>
        <p:nvPicPr>
          <p:cNvPr id="50183" name="Picture 7" descr="A picture containing clipart&#10;&#10;Description automatically generated">
            <a:extLst>
              <a:ext uri="{FF2B5EF4-FFF2-40B4-BE49-F238E27FC236}">
                <a16:creationId xmlns:a16="http://schemas.microsoft.com/office/drawing/2014/main" id="{8D9E2600-F769-68EE-33C4-9FA3283255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a:extLst>
              <a:ext uri="{FF2B5EF4-FFF2-40B4-BE49-F238E27FC236}">
                <a16:creationId xmlns:a16="http://schemas.microsoft.com/office/drawing/2014/main" id="{AECBD4DE-E304-2E3F-520F-3BBBBB44D1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10315EDD-11D1-DAC6-10D9-649F5DD5536E}"/>
              </a:ext>
            </a:extLst>
          </p:cNvPr>
          <p:cNvSpPr/>
          <p:nvPr/>
        </p:nvSpPr>
        <p:spPr>
          <a:xfrm>
            <a:off x="2976563" y="1404819"/>
            <a:ext cx="14389895"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Việc nào sau đây là chức năng của hệ điều hành?</a:t>
            </a:r>
          </a:p>
        </p:txBody>
      </p:sp>
      <p:sp>
        <p:nvSpPr>
          <p:cNvPr id="8" name="Arrow: Right 7">
            <a:extLst>
              <a:ext uri="{FF2B5EF4-FFF2-40B4-BE49-F238E27FC236}">
                <a16:creationId xmlns:a16="http://schemas.microsoft.com/office/drawing/2014/main" id="{5CF1D0EF-18C9-995C-1E47-8FF3B99DD6AC}"/>
              </a:ext>
            </a:extLst>
          </p:cNvPr>
          <p:cNvSpPr/>
          <p:nvPr/>
        </p:nvSpPr>
        <p:spPr>
          <a:xfrm>
            <a:off x="585787" y="3533776"/>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47D9E54-8D39-1C7C-7FBE-6FEEF9633221}"/>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.docx .rtf .odt </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FF7C687F-BE26-3200-FD01-2E877AEC90E1}"/>
              </a:ext>
            </a:extLst>
          </p:cNvPr>
          <p:cNvSpPr/>
          <p:nvPr/>
        </p:nvSpPr>
        <p:spPr>
          <a:xfrm>
            <a:off x="2976563" y="5397260"/>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.pptx .ppt .odp </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D58C1F41-7FCC-CD1A-D2AB-5AF7F02455E2}"/>
              </a:ext>
            </a:extLst>
          </p:cNvPr>
          <p:cNvSpPr/>
          <p:nvPr/>
        </p:nvSpPr>
        <p:spPr>
          <a:xfrm>
            <a:off x="3017045" y="6934357"/>
            <a:ext cx="1448514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.xlsx .csv .ods </a:t>
            </a:r>
          </a:p>
        </p:txBody>
      </p:sp>
      <p:sp>
        <p:nvSpPr>
          <p:cNvPr id="6" name="Rounded Rectangle 5">
            <a:extLst>
              <a:ext uri="{FF2B5EF4-FFF2-40B4-BE49-F238E27FC236}">
                <a16:creationId xmlns:a16="http://schemas.microsoft.com/office/drawing/2014/main" id="{2BAB37C7-B8E2-53BF-8702-10286389A18A}"/>
              </a:ext>
            </a:extLst>
          </p:cNvPr>
          <p:cNvSpPr/>
          <p:nvPr/>
        </p:nvSpPr>
        <p:spPr>
          <a:xfrm>
            <a:off x="3112295" y="8711960"/>
            <a:ext cx="1206341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.com .exe .msi</a:t>
            </a:r>
          </a:p>
        </p:txBody>
      </p:sp>
      <p:pic>
        <p:nvPicPr>
          <p:cNvPr id="51207" name="Picture 7" descr="A picture containing clipart&#10;&#10;Description automatically generated">
            <a:extLst>
              <a:ext uri="{FF2B5EF4-FFF2-40B4-BE49-F238E27FC236}">
                <a16:creationId xmlns:a16="http://schemas.microsoft.com/office/drawing/2014/main" id="{A6086D41-0878-B0F4-8D52-EB21A35FFD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a:extLst>
              <a:ext uri="{FF2B5EF4-FFF2-40B4-BE49-F238E27FC236}">
                <a16:creationId xmlns:a16="http://schemas.microsoft.com/office/drawing/2014/main" id="{0356F947-290E-90E4-9E7F-21074773C3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7E9C800B-EE62-AADA-749B-2156A644B805}"/>
              </a:ext>
            </a:extLst>
          </p:cNvPr>
          <p:cNvSpPr/>
          <p:nvPr/>
        </p:nvSpPr>
        <p:spPr>
          <a:xfrm>
            <a:off x="2976563" y="996196"/>
            <a:ext cx="1438989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Phương án nào sau đây là phần mở rộng của tệp chương trình máy tính?</a:t>
            </a:r>
          </a:p>
        </p:txBody>
      </p:sp>
      <p:sp>
        <p:nvSpPr>
          <p:cNvPr id="8" name="Arrow: Right 7">
            <a:extLst>
              <a:ext uri="{FF2B5EF4-FFF2-40B4-BE49-F238E27FC236}">
                <a16:creationId xmlns:a16="http://schemas.microsoft.com/office/drawing/2014/main" id="{CD41EBE8-64B8-D1D7-E1C3-69DD9717FF88}"/>
              </a:ext>
            </a:extLst>
          </p:cNvPr>
          <p:cNvSpPr/>
          <p:nvPr/>
        </p:nvSpPr>
        <p:spPr>
          <a:xfrm>
            <a:off x="1143000" y="8719580"/>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5A53926-A1C4-038F-2DBE-1FC3BC05A770}"/>
              </a:ext>
            </a:extLst>
          </p:cNvPr>
          <p:cNvSpPr/>
          <p:nvPr/>
        </p:nvSpPr>
        <p:spPr>
          <a:xfrm>
            <a:off x="2976563" y="1068825"/>
            <a:ext cx="1438989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Phương án nào sau đây là phần mở rộng của tệp dữ liệu âm thanh?</a:t>
            </a:r>
          </a:p>
        </p:txBody>
      </p:sp>
      <p:sp>
        <p:nvSpPr>
          <p:cNvPr id="3" name="Rounded Rectangle 2">
            <a:extLst>
              <a:ext uri="{FF2B5EF4-FFF2-40B4-BE49-F238E27FC236}">
                <a16:creationId xmlns:a16="http://schemas.microsoft.com/office/drawing/2014/main" id="{09D8CA86-FB6D-11BC-A436-70049301ED21}"/>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sb3.</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49DFCA1A-B1CA-AD03-6BA0-FCC71FC0091D}"/>
              </a:ext>
            </a:extLst>
          </p:cNvPr>
          <p:cNvSpPr/>
          <p:nvPr/>
        </p:nvSpPr>
        <p:spPr>
          <a:xfrm>
            <a:off x="2976563" y="5397260"/>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.mp3.</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A34DDE96-92B8-F1E4-8570-DD781701B83A}"/>
              </a:ext>
            </a:extLst>
          </p:cNvPr>
          <p:cNvSpPr/>
          <p:nvPr/>
        </p:nvSpPr>
        <p:spPr>
          <a:xfrm>
            <a:off x="3017045" y="6934357"/>
            <a:ext cx="1448514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.avi.</a:t>
            </a:r>
          </a:p>
        </p:txBody>
      </p:sp>
      <p:sp>
        <p:nvSpPr>
          <p:cNvPr id="6" name="Rounded Rectangle 5">
            <a:extLst>
              <a:ext uri="{FF2B5EF4-FFF2-40B4-BE49-F238E27FC236}">
                <a16:creationId xmlns:a16="http://schemas.microsoft.com/office/drawing/2014/main" id="{CD34F6BF-3078-ACAC-B541-3D5420C5AA55}"/>
              </a:ext>
            </a:extLst>
          </p:cNvPr>
          <p:cNvSpPr/>
          <p:nvPr/>
        </p:nvSpPr>
        <p:spPr>
          <a:xfrm>
            <a:off x="3112295" y="8711960"/>
            <a:ext cx="1206341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.com.</a:t>
            </a:r>
          </a:p>
        </p:txBody>
      </p:sp>
      <p:pic>
        <p:nvPicPr>
          <p:cNvPr id="53256" name="Picture 7" descr="A picture containing clipart&#10;&#10;Description automatically generated">
            <a:extLst>
              <a:ext uri="{FF2B5EF4-FFF2-40B4-BE49-F238E27FC236}">
                <a16:creationId xmlns:a16="http://schemas.microsoft.com/office/drawing/2014/main" id="{834D0110-D66C-FF41-5002-55E5119206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a:extLst>
              <a:ext uri="{FF2B5EF4-FFF2-40B4-BE49-F238E27FC236}">
                <a16:creationId xmlns:a16="http://schemas.microsoft.com/office/drawing/2014/main" id="{CBC02983-8360-466D-E03D-7C3C021672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2094283B-9C35-EB82-8B9D-8E5CC27E1833}"/>
              </a:ext>
            </a:extLst>
          </p:cNvPr>
          <p:cNvSpPr/>
          <p:nvPr/>
        </p:nvSpPr>
        <p:spPr>
          <a:xfrm>
            <a:off x="685800" y="5420120"/>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7F38963-DEB3-9AD6-B116-E70BA710350D}"/>
              </a:ext>
            </a:extLst>
          </p:cNvPr>
          <p:cNvSpPr/>
          <p:nvPr/>
        </p:nvSpPr>
        <p:spPr>
          <a:xfrm>
            <a:off x="2976563" y="1477448"/>
            <a:ext cx="14389895"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Phương án nào là phần mở rộng của tệp hình ảnh?</a:t>
            </a:r>
          </a:p>
        </p:txBody>
      </p:sp>
      <p:sp>
        <p:nvSpPr>
          <p:cNvPr id="3" name="Rounded Rectangle 2">
            <a:extLst>
              <a:ext uri="{FF2B5EF4-FFF2-40B4-BE49-F238E27FC236}">
                <a16:creationId xmlns:a16="http://schemas.microsoft.com/office/drawing/2014/main" id="{EF32B008-CA5A-4B64-09D1-FBD54AB13C30}"/>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.html. </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368D7D54-7614-974F-7EEC-19C1D8F2D56F}"/>
              </a:ext>
            </a:extLst>
          </p:cNvPr>
          <p:cNvSpPr/>
          <p:nvPr/>
        </p:nvSpPr>
        <p:spPr>
          <a:xfrm>
            <a:off x="2976563" y="5397260"/>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.jpg. </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FA3A149B-B6EE-1B39-6599-369D98BCB8A2}"/>
              </a:ext>
            </a:extLst>
          </p:cNvPr>
          <p:cNvSpPr/>
          <p:nvPr/>
        </p:nvSpPr>
        <p:spPr>
          <a:xfrm>
            <a:off x="3017045" y="6934357"/>
            <a:ext cx="1448514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.docx. </a:t>
            </a:r>
          </a:p>
        </p:txBody>
      </p:sp>
      <p:sp>
        <p:nvSpPr>
          <p:cNvPr id="6" name="Rounded Rectangle 5">
            <a:extLst>
              <a:ext uri="{FF2B5EF4-FFF2-40B4-BE49-F238E27FC236}">
                <a16:creationId xmlns:a16="http://schemas.microsoft.com/office/drawing/2014/main" id="{9EBB1683-6710-DDBC-E6C1-328DEAB62B17}"/>
              </a:ext>
            </a:extLst>
          </p:cNvPr>
          <p:cNvSpPr/>
          <p:nvPr/>
        </p:nvSpPr>
        <p:spPr>
          <a:xfrm>
            <a:off x="3112295" y="8711960"/>
            <a:ext cx="1206341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.xlsx.</a:t>
            </a:r>
          </a:p>
        </p:txBody>
      </p:sp>
      <p:pic>
        <p:nvPicPr>
          <p:cNvPr id="54280" name="Picture 7" descr="A picture containing clipart&#10;&#10;Description automatically generated">
            <a:extLst>
              <a:ext uri="{FF2B5EF4-FFF2-40B4-BE49-F238E27FC236}">
                <a16:creationId xmlns:a16="http://schemas.microsoft.com/office/drawing/2014/main" id="{5C52BF62-6AC8-DEED-2C42-D86BF7870E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8">
            <a:extLst>
              <a:ext uri="{FF2B5EF4-FFF2-40B4-BE49-F238E27FC236}">
                <a16:creationId xmlns:a16="http://schemas.microsoft.com/office/drawing/2014/main" id="{15C1BB12-38C8-6489-30BA-6106E55E07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501CC1E1-3E9E-9F0A-1BF6-A171F0012A4C}"/>
              </a:ext>
            </a:extLst>
          </p:cNvPr>
          <p:cNvSpPr/>
          <p:nvPr/>
        </p:nvSpPr>
        <p:spPr>
          <a:xfrm>
            <a:off x="533400" y="5397260"/>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4021FBF-F0B8-91DB-5668-A2AB26905C6B}"/>
              </a:ext>
            </a:extLst>
          </p:cNvPr>
          <p:cNvSpPr/>
          <p:nvPr/>
        </p:nvSpPr>
        <p:spPr>
          <a:xfrm>
            <a:off x="2976563" y="1068825"/>
            <a:ext cx="14389895"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Em hãy chọn phương án đúng nói về quan hệ phụ thuộc giữa hệ điều hành và phần mềm ứng dụng.</a:t>
            </a:r>
          </a:p>
        </p:txBody>
      </p:sp>
      <p:sp>
        <p:nvSpPr>
          <p:cNvPr id="3" name="Rounded Rectangle 2">
            <a:extLst>
              <a:ext uri="{FF2B5EF4-FFF2-40B4-BE49-F238E27FC236}">
                <a16:creationId xmlns:a16="http://schemas.microsoft.com/office/drawing/2014/main" id="{D3F8CFC7-540B-8E27-1F11-9D48F58F1D1A}"/>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Hệ điều hành phụ thuộc vào phần mềm ứng dụng.</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57123AB3-DCA6-21A4-3E81-0823D63465D4}"/>
              </a:ext>
            </a:extLst>
          </p:cNvPr>
          <p:cNvSpPr/>
          <p:nvPr/>
        </p:nvSpPr>
        <p:spPr>
          <a:xfrm>
            <a:off x="2976563" y="5397260"/>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Phần mềm ứng dụng phụ thuộc vào hệ điều hành. </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1F73E8C-04E6-10FF-53E4-C38F8DA59837}"/>
              </a:ext>
            </a:extLst>
          </p:cNvPr>
          <p:cNvSpPr/>
          <p:nvPr/>
        </p:nvSpPr>
        <p:spPr>
          <a:xfrm>
            <a:off x="3017045" y="6524543"/>
            <a:ext cx="14485143" cy="1755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Hệ điều hành và phần mềm ứng dụng phụ thuộc nhau theo cả hai chiều.</a:t>
            </a:r>
          </a:p>
        </p:txBody>
      </p:sp>
      <p:sp>
        <p:nvSpPr>
          <p:cNvPr id="6" name="Rounded Rectangle 5">
            <a:extLst>
              <a:ext uri="{FF2B5EF4-FFF2-40B4-BE49-F238E27FC236}">
                <a16:creationId xmlns:a16="http://schemas.microsoft.com/office/drawing/2014/main" id="{E1C5F340-CCA8-6FD1-9B21-35DB1ED00109}"/>
              </a:ext>
            </a:extLst>
          </p:cNvPr>
          <p:cNvSpPr/>
          <p:nvPr/>
        </p:nvSpPr>
        <p:spPr>
          <a:xfrm>
            <a:off x="3112295" y="8303338"/>
            <a:ext cx="12063413" cy="1755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Hệ điều hành và phần mềm ứng dụng độc lập, không phụ thuộc gì nhau.</a:t>
            </a:r>
          </a:p>
        </p:txBody>
      </p:sp>
      <p:pic>
        <p:nvPicPr>
          <p:cNvPr id="56328" name="Picture 7" descr="A picture containing clipart&#10;&#10;Description automatically generated">
            <a:extLst>
              <a:ext uri="{FF2B5EF4-FFF2-40B4-BE49-F238E27FC236}">
                <a16:creationId xmlns:a16="http://schemas.microsoft.com/office/drawing/2014/main" id="{C7FE0AAB-7D98-6B5B-5AAA-070DD95B52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8">
            <a:extLst>
              <a:ext uri="{FF2B5EF4-FFF2-40B4-BE49-F238E27FC236}">
                <a16:creationId xmlns:a16="http://schemas.microsoft.com/office/drawing/2014/main" id="{90A9DEEA-5B59-3A0E-93E4-AB170E0647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2F65B9E3-D949-A723-12EC-80A291DE056A}"/>
              </a:ext>
            </a:extLst>
          </p:cNvPr>
          <p:cNvSpPr/>
          <p:nvPr/>
        </p:nvSpPr>
        <p:spPr>
          <a:xfrm>
            <a:off x="770572" y="5524500"/>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0643" y="8431548"/>
            <a:ext cx="962977" cy="192595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5975">
            <a:off x="15056785" y="7046"/>
            <a:ext cx="1324323" cy="1134102"/>
          </a:xfrm>
          <a:prstGeom prst="rect">
            <a:avLst/>
          </a:prstGeom>
        </p:spPr>
      </p:pic>
      <p:sp>
        <p:nvSpPr>
          <p:cNvPr id="24" name="TextBox 23">
            <a:extLst>
              <a:ext uri="{FF2B5EF4-FFF2-40B4-BE49-F238E27FC236}">
                <a16:creationId xmlns:a16="http://schemas.microsoft.com/office/drawing/2014/main" id="{8A5D9870-340D-DD0A-1F5F-742E2EA9B45C}"/>
              </a:ext>
            </a:extLst>
          </p:cNvPr>
          <p:cNvSpPr txBox="1"/>
          <p:nvPr/>
        </p:nvSpPr>
        <p:spPr>
          <a:xfrm>
            <a:off x="1066800" y="1651168"/>
            <a:ext cx="41148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KHỞI ĐỘNG </a:t>
            </a:r>
          </a:p>
        </p:txBody>
      </p:sp>
      <p:sp>
        <p:nvSpPr>
          <p:cNvPr id="31" name="TextBox 30">
            <a:extLst>
              <a:ext uri="{FF2B5EF4-FFF2-40B4-BE49-F238E27FC236}">
                <a16:creationId xmlns:a16="http://schemas.microsoft.com/office/drawing/2014/main" id="{06A0A2A5-8F52-03DB-3838-89426EA1FEA7}"/>
              </a:ext>
            </a:extLst>
          </p:cNvPr>
          <p:cNvSpPr txBox="1"/>
          <p:nvPr/>
        </p:nvSpPr>
        <p:spPr>
          <a:xfrm>
            <a:off x="1283620" y="2592970"/>
            <a:ext cx="12032282" cy="7379584"/>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solidFill>
                  <a:srgbClr val="000000"/>
                </a:solidFill>
              </a:rPr>
              <a:t>Nếu không có phần mềm thì máy tính không hoạt động được.</a:t>
            </a:r>
          </a:p>
          <a:p>
            <a:pPr marL="571500" indent="-571500">
              <a:lnSpc>
                <a:spcPct val="150000"/>
              </a:lnSpc>
              <a:buFont typeface="Wingdings" panose="05000000000000000000" pitchFamily="2" charset="2"/>
              <a:buChar char="§"/>
            </a:pPr>
            <a:r>
              <a:rPr lang="vi-VN" sz="4000">
                <a:solidFill>
                  <a:srgbClr val="000000"/>
                </a:solidFill>
              </a:rPr>
              <a:t>Hệ điều hành và phần mềm ứng dụng phải cài đặt trước vào máy tính để máy tính có thể hoạt động được.</a:t>
            </a:r>
            <a:endParaRPr lang="en-US" sz="4000">
              <a:solidFill>
                <a:srgbClr val="000000"/>
              </a:solidFill>
            </a:endParaRPr>
          </a:p>
          <a:p>
            <a:pPr marL="571500" indent="-571500">
              <a:lnSpc>
                <a:spcPct val="150000"/>
              </a:lnSpc>
              <a:buFont typeface="Wingdings" panose="05000000000000000000" pitchFamily="2" charset="2"/>
              <a:buChar char="§"/>
            </a:pPr>
            <a:r>
              <a:rPr lang="en-US" sz="4000">
                <a:solidFill>
                  <a:srgbClr val="000000"/>
                </a:solidFill>
              </a:rPr>
              <a:t>H</a:t>
            </a:r>
            <a:r>
              <a:rPr lang="vi-VN" sz="4000">
                <a:solidFill>
                  <a:srgbClr val="000000"/>
                </a:solidFill>
              </a:rPr>
              <a:t>ệ điều hành quản lí, điều khiển các hoạt động của máy tính hoặc điện thoại thông minh</a:t>
            </a:r>
            <a:r>
              <a:rPr lang="en-US" sz="4000">
                <a:solidFill>
                  <a:srgbClr val="000000"/>
                </a:solidFill>
              </a:rPr>
              <a:t> </a:t>
            </a:r>
            <a:r>
              <a:rPr lang="en-US" sz="4000">
                <a:solidFill>
                  <a:srgbClr val="000000"/>
                </a:solidFill>
                <a:latin typeface="Arial" panose="020B0604020202020204" pitchFamily="34" charset="0"/>
                <a:cs typeface="Arial" panose="020B0604020202020204" pitchFamily="34" charset="0"/>
              </a:rPr>
              <a:t>nên cần được cài đặt vào trước.</a:t>
            </a:r>
            <a:endParaRPr lang="vi-VN" sz="4000">
              <a:solidFill>
                <a:srgbClr val="000000"/>
              </a:solidFill>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75BE948F-A973-2AC9-00C1-0F5D3AA38DE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38591" y="2252935"/>
            <a:ext cx="3959186" cy="7918372"/>
          </a:xfrm>
          <a:prstGeom prst="rect">
            <a:avLst/>
          </a:prstGeom>
        </p:spPr>
      </p:pic>
    </p:spTree>
    <p:extLst>
      <p:ext uri="{BB962C8B-B14F-4D97-AF65-F5344CB8AC3E}">
        <p14:creationId xmlns:p14="http://schemas.microsoft.com/office/powerpoint/2010/main" val="1692020604"/>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559EDBB-8EA3-1F7E-D6A9-391D7F02D0CE}"/>
              </a:ext>
            </a:extLst>
          </p:cNvPr>
          <p:cNvSpPr/>
          <p:nvPr/>
        </p:nvSpPr>
        <p:spPr>
          <a:xfrm>
            <a:off x="2976563" y="1477448"/>
            <a:ext cx="14389895"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a:solidFill>
                  <a:schemeClr val="accent2"/>
                </a:solidFill>
                <a:latin typeface="Times New Roman" panose="02020603050405020304" pitchFamily="18" charset="0"/>
                <a:cs typeface="Times New Roman" panose="02020603050405020304" pitchFamily="18" charset="0"/>
              </a:rPr>
              <a:t>Việc nào sau đây là chức năng của hệ điều hành?</a:t>
            </a:r>
          </a:p>
        </p:txBody>
      </p:sp>
      <p:sp>
        <p:nvSpPr>
          <p:cNvPr id="3" name="Rounded Rectangle 2">
            <a:extLst>
              <a:ext uri="{FF2B5EF4-FFF2-40B4-BE49-F238E27FC236}">
                <a16:creationId xmlns:a16="http://schemas.microsoft.com/office/drawing/2014/main" id="{AF8B497A-1366-F92E-AC3E-B0A8E217DF7B}"/>
              </a:ext>
            </a:extLst>
          </p:cNvPr>
          <p:cNvSpPr/>
          <p:nvPr/>
        </p:nvSpPr>
        <p:spPr>
          <a:xfrm>
            <a:off x="2976563" y="3636326"/>
            <a:ext cx="1472565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Sửa nội dung của sơ đồ tư duy.</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A1AD8819-13B2-DBFC-0C18-E06025FDF5C9}"/>
              </a:ext>
            </a:extLst>
          </p:cNvPr>
          <p:cNvSpPr/>
          <p:nvPr/>
        </p:nvSpPr>
        <p:spPr>
          <a:xfrm>
            <a:off x="2976563" y="5397260"/>
            <a:ext cx="14485145"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Sửa ngày giờ của máy tính.</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5D5A5ED1-7C4B-C8D6-AA07-1E4EA45C7684}"/>
              </a:ext>
            </a:extLst>
          </p:cNvPr>
          <p:cNvSpPr/>
          <p:nvPr/>
        </p:nvSpPr>
        <p:spPr>
          <a:xfrm>
            <a:off x="3066100" y="6927730"/>
            <a:ext cx="1448514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Sửa hiệu ứng của tệp trình chiếu.</a:t>
            </a:r>
          </a:p>
        </p:txBody>
      </p:sp>
      <p:sp>
        <p:nvSpPr>
          <p:cNvPr id="6" name="Rounded Rectangle 5">
            <a:extLst>
              <a:ext uri="{FF2B5EF4-FFF2-40B4-BE49-F238E27FC236}">
                <a16:creationId xmlns:a16="http://schemas.microsoft.com/office/drawing/2014/main" id="{6706133F-1008-4BF3-1EF7-F2432BD9A87D}"/>
              </a:ext>
            </a:extLst>
          </p:cNvPr>
          <p:cNvSpPr/>
          <p:nvPr/>
        </p:nvSpPr>
        <p:spPr>
          <a:xfrm>
            <a:off x="3112295" y="8711960"/>
            <a:ext cx="12063413"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Sửa định dạng của bảng trong tệp văn bản.</a:t>
            </a:r>
          </a:p>
        </p:txBody>
      </p:sp>
      <p:pic>
        <p:nvPicPr>
          <p:cNvPr id="57352" name="Picture 7" descr="A picture containing clipart&#10;&#10;Description automatically generated">
            <a:extLst>
              <a:ext uri="{FF2B5EF4-FFF2-40B4-BE49-F238E27FC236}">
                <a16:creationId xmlns:a16="http://schemas.microsoft.com/office/drawing/2014/main" id="{0B1580C6-A275-4D2A-CAE7-42BD696B4D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5707" y="8458201"/>
            <a:ext cx="2286000" cy="15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8">
            <a:extLst>
              <a:ext uri="{FF2B5EF4-FFF2-40B4-BE49-F238E27FC236}">
                <a16:creationId xmlns:a16="http://schemas.microsoft.com/office/drawing/2014/main" id="{A57CF6B0-333B-B9E1-5AB1-1580FEAFF8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872E9A80-36AF-FB28-7FF7-B46AD924A7E2}"/>
              </a:ext>
            </a:extLst>
          </p:cNvPr>
          <p:cNvSpPr/>
          <p:nvPr/>
        </p:nvSpPr>
        <p:spPr>
          <a:xfrm>
            <a:off x="609600" y="5397260"/>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F0D562C-0D62-7146-5658-6FC49096ADA7}"/>
              </a:ext>
            </a:extLst>
          </p:cNvPr>
          <p:cNvSpPr/>
          <p:nvPr/>
        </p:nvSpPr>
        <p:spPr>
          <a:xfrm>
            <a:off x="2990850" y="1167646"/>
            <a:ext cx="14630400"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b="1">
                <a:solidFill>
                  <a:schemeClr val="accent2"/>
                </a:solidFill>
                <a:latin typeface="Times New Roman" panose="02020603050405020304" pitchFamily="18" charset="0"/>
                <a:cs typeface="Times New Roman" panose="02020603050405020304" pitchFamily="18" charset="0"/>
              </a:rPr>
              <a:t>Phương án nào sau đây là những ví dụ về hệ điều hành?</a:t>
            </a:r>
          </a:p>
        </p:txBody>
      </p:sp>
      <p:sp>
        <p:nvSpPr>
          <p:cNvPr id="3" name="Rounded Rectangle 2">
            <a:extLst>
              <a:ext uri="{FF2B5EF4-FFF2-40B4-BE49-F238E27FC236}">
                <a16:creationId xmlns:a16="http://schemas.microsoft.com/office/drawing/2014/main" id="{03BCC33A-854D-4B30-C1A3-A4BBC76FC0BD}"/>
              </a:ext>
            </a:extLst>
          </p:cNvPr>
          <p:cNvSpPr/>
          <p:nvPr/>
        </p:nvSpPr>
        <p:spPr>
          <a:xfrm>
            <a:off x="2824163" y="3105068"/>
            <a:ext cx="14630400" cy="17551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Microsoft Word, Microsoft Excel, Microsoft PowerPoint.</a:t>
            </a:r>
          </a:p>
        </p:txBody>
      </p:sp>
      <p:sp>
        <p:nvSpPr>
          <p:cNvPr id="4" name="Rounded Rectangle 3">
            <a:extLst>
              <a:ext uri="{FF2B5EF4-FFF2-40B4-BE49-F238E27FC236}">
                <a16:creationId xmlns:a16="http://schemas.microsoft.com/office/drawing/2014/main" id="{E0CB8A67-6600-68F7-2CAF-CBE92E92E0B8}"/>
              </a:ext>
            </a:extLst>
          </p:cNvPr>
          <p:cNvSpPr/>
          <p:nvPr/>
        </p:nvSpPr>
        <p:spPr>
          <a:xfrm>
            <a:off x="2824163" y="5297247"/>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Google Docs, Google Sheets, Google Slides.</a:t>
            </a:r>
          </a:p>
        </p:txBody>
      </p:sp>
      <p:sp>
        <p:nvSpPr>
          <p:cNvPr id="5" name="Rounded Rectangle 4">
            <a:extLst>
              <a:ext uri="{FF2B5EF4-FFF2-40B4-BE49-F238E27FC236}">
                <a16:creationId xmlns:a16="http://schemas.microsoft.com/office/drawing/2014/main" id="{3AEE6D23-D6C5-58AA-3592-2894D55B286F}"/>
              </a:ext>
            </a:extLst>
          </p:cNvPr>
          <p:cNvSpPr/>
          <p:nvPr/>
        </p:nvSpPr>
        <p:spPr>
          <a:xfrm>
            <a:off x="2824163" y="6796246"/>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Writer, Calc, Impress.</a:t>
            </a:r>
          </a:p>
        </p:txBody>
      </p:sp>
      <p:sp>
        <p:nvSpPr>
          <p:cNvPr id="6" name="Rounded Rectangle 5">
            <a:extLst>
              <a:ext uri="{FF2B5EF4-FFF2-40B4-BE49-F238E27FC236}">
                <a16:creationId xmlns:a16="http://schemas.microsoft.com/office/drawing/2014/main" id="{64BD316E-E9FB-AE9F-710A-D64CE6842D80}"/>
              </a:ext>
            </a:extLst>
          </p:cNvPr>
          <p:cNvSpPr/>
          <p:nvPr/>
        </p:nvSpPr>
        <p:spPr>
          <a:xfrm>
            <a:off x="2878932" y="8696482"/>
            <a:ext cx="118110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Windows, Linux, iOS.</a:t>
            </a:r>
          </a:p>
        </p:txBody>
      </p:sp>
      <p:pic>
        <p:nvPicPr>
          <p:cNvPr id="58376" name="Picture 7" descr="A picture containing clipart&#10;&#10;Description automatically generated">
            <a:extLst>
              <a:ext uri="{FF2B5EF4-FFF2-40B4-BE49-F238E27FC236}">
                <a16:creationId xmlns:a16="http://schemas.microsoft.com/office/drawing/2014/main" id="{F591E915-BA70-7C0C-1831-AF07E7D8B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0" y="8174832"/>
            <a:ext cx="3086100" cy="19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8">
            <a:extLst>
              <a:ext uri="{FF2B5EF4-FFF2-40B4-BE49-F238E27FC236}">
                <a16:creationId xmlns:a16="http://schemas.microsoft.com/office/drawing/2014/main" id="{5601D874-A946-3788-D176-7EAF01644D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BDA278AB-7D97-B262-D5ED-6B84CCDA4EF3}"/>
              </a:ext>
            </a:extLst>
          </p:cNvPr>
          <p:cNvSpPr/>
          <p:nvPr/>
        </p:nvSpPr>
        <p:spPr>
          <a:xfrm>
            <a:off x="977028" y="8673622"/>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CD6D987-A99B-3C2C-3DFB-C40F82051E31}"/>
              </a:ext>
            </a:extLst>
          </p:cNvPr>
          <p:cNvSpPr/>
          <p:nvPr/>
        </p:nvSpPr>
        <p:spPr>
          <a:xfrm>
            <a:off x="2990850" y="1576269"/>
            <a:ext cx="14630400"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b="1">
                <a:solidFill>
                  <a:schemeClr val="accent2"/>
                </a:solidFill>
                <a:latin typeface="Times New Roman" panose="02020603050405020304" pitchFamily="18" charset="0"/>
                <a:cs typeface="Times New Roman" panose="02020603050405020304" pitchFamily="18" charset="0"/>
              </a:rPr>
              <a:t>Máy tính có thể cái đặt được mấy hệ điều hành?</a:t>
            </a:r>
          </a:p>
        </p:txBody>
      </p:sp>
      <p:sp>
        <p:nvSpPr>
          <p:cNvPr id="3" name="Rounded Rectangle 2">
            <a:extLst>
              <a:ext uri="{FF2B5EF4-FFF2-40B4-BE49-F238E27FC236}">
                <a16:creationId xmlns:a16="http://schemas.microsoft.com/office/drawing/2014/main" id="{16CDD0A7-510F-94CB-B413-03F539AE57D2}"/>
              </a:ext>
            </a:extLst>
          </p:cNvPr>
          <p:cNvSpPr/>
          <p:nvPr/>
        </p:nvSpPr>
        <p:spPr>
          <a:xfrm>
            <a:off x="2824163" y="3514882"/>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Không cần cài đặt hệ điều hành</a:t>
            </a:r>
          </a:p>
        </p:txBody>
      </p:sp>
      <p:sp>
        <p:nvSpPr>
          <p:cNvPr id="4" name="Rounded Rectangle 3">
            <a:extLst>
              <a:ext uri="{FF2B5EF4-FFF2-40B4-BE49-F238E27FC236}">
                <a16:creationId xmlns:a16="http://schemas.microsoft.com/office/drawing/2014/main" id="{284C823B-D10B-DB03-A449-21A82580FF2D}"/>
              </a:ext>
            </a:extLst>
          </p:cNvPr>
          <p:cNvSpPr/>
          <p:nvPr/>
        </p:nvSpPr>
        <p:spPr>
          <a:xfrm>
            <a:off x="2824163" y="5297248"/>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Có thể cài đặt nhiều hệ điều hành</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1F6FB232-D4FF-4EB8-475F-E586C2F5BC4F}"/>
              </a:ext>
            </a:extLst>
          </p:cNvPr>
          <p:cNvSpPr/>
          <p:nvPr/>
        </p:nvSpPr>
        <p:spPr>
          <a:xfrm>
            <a:off x="2990850" y="7004605"/>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Chỉ cài đặt được một hệ điều hành</a:t>
            </a:r>
          </a:p>
        </p:txBody>
      </p:sp>
      <p:sp>
        <p:nvSpPr>
          <p:cNvPr id="6" name="Rounded Rectangle 5">
            <a:extLst>
              <a:ext uri="{FF2B5EF4-FFF2-40B4-BE49-F238E27FC236}">
                <a16:creationId xmlns:a16="http://schemas.microsoft.com/office/drawing/2014/main" id="{43690D0F-2746-14BA-6D99-92772FD8CE8F}"/>
              </a:ext>
            </a:extLst>
          </p:cNvPr>
          <p:cNvSpPr/>
          <p:nvPr/>
        </p:nvSpPr>
        <p:spPr>
          <a:xfrm>
            <a:off x="2878932" y="8696481"/>
            <a:ext cx="118110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Chỉ cài đặt được tối đa hai hệ điều hành</a:t>
            </a:r>
          </a:p>
        </p:txBody>
      </p:sp>
      <p:pic>
        <p:nvPicPr>
          <p:cNvPr id="62472" name="Picture 7" descr="A picture containing clipart&#10;&#10;Description automatically generated">
            <a:extLst>
              <a:ext uri="{FF2B5EF4-FFF2-40B4-BE49-F238E27FC236}">
                <a16:creationId xmlns:a16="http://schemas.microsoft.com/office/drawing/2014/main" id="{A8729D8B-B4CE-998A-D777-F1F0908BD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0" y="8174832"/>
            <a:ext cx="3086100" cy="19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8">
            <a:extLst>
              <a:ext uri="{FF2B5EF4-FFF2-40B4-BE49-F238E27FC236}">
                <a16:creationId xmlns:a16="http://schemas.microsoft.com/office/drawing/2014/main" id="{1221FFFD-1DE4-0924-B2EC-499D545111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12B53B3D-5F9C-98B2-95FC-823682130A57}"/>
              </a:ext>
            </a:extLst>
          </p:cNvPr>
          <p:cNvSpPr/>
          <p:nvPr/>
        </p:nvSpPr>
        <p:spPr>
          <a:xfrm>
            <a:off x="533400" y="5259148"/>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7A914B-2733-465D-CB9F-39569B722CD1}"/>
              </a:ext>
            </a:extLst>
          </p:cNvPr>
          <p:cNvSpPr/>
          <p:nvPr/>
        </p:nvSpPr>
        <p:spPr>
          <a:xfrm>
            <a:off x="2990850" y="1167646"/>
            <a:ext cx="14630400"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b="1">
                <a:solidFill>
                  <a:schemeClr val="accent2"/>
                </a:solidFill>
                <a:latin typeface="Times New Roman" panose="02020603050405020304" pitchFamily="18" charset="0"/>
                <a:cs typeface="Times New Roman" panose="02020603050405020304" pitchFamily="18" charset="0"/>
              </a:rPr>
              <a:t>Phần mềm cần cài đặt đầu tiên vào máy tính để máy tính hoạt động được có thể là:</a:t>
            </a:r>
          </a:p>
        </p:txBody>
      </p:sp>
      <p:sp>
        <p:nvSpPr>
          <p:cNvPr id="3" name="Rounded Rectangle 2">
            <a:extLst>
              <a:ext uri="{FF2B5EF4-FFF2-40B4-BE49-F238E27FC236}">
                <a16:creationId xmlns:a16="http://schemas.microsoft.com/office/drawing/2014/main" id="{DA2F2660-9363-F558-5489-13E698FC1130}"/>
              </a:ext>
            </a:extLst>
          </p:cNvPr>
          <p:cNvSpPr/>
          <p:nvPr/>
        </p:nvSpPr>
        <p:spPr>
          <a:xfrm>
            <a:off x="2824163" y="3514882"/>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vi-VN" sz="4800">
                <a:solidFill>
                  <a:schemeClr val="tx1"/>
                </a:solidFill>
                <a:latin typeface="Times New Roman" panose="02020603050405020304" pitchFamily="18" charset="0"/>
                <a:cs typeface="Times New Roman" panose="02020603050405020304" pitchFamily="18" charset="0"/>
              </a:rPr>
              <a:t>MS Word</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7707D9A9-1D50-678B-28E8-B4A991FD73AF}"/>
              </a:ext>
            </a:extLst>
          </p:cNvPr>
          <p:cNvSpPr/>
          <p:nvPr/>
        </p:nvSpPr>
        <p:spPr>
          <a:xfrm>
            <a:off x="2824163" y="5297248"/>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vi-VN" sz="4800">
                <a:solidFill>
                  <a:schemeClr val="tx1"/>
                </a:solidFill>
                <a:latin typeface="Times New Roman" panose="02020603050405020304" pitchFamily="18" charset="0"/>
                <a:cs typeface="Times New Roman" panose="02020603050405020304" pitchFamily="18" charset="0"/>
              </a:rPr>
              <a:t>MS PowerPoint</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857B99BC-04E4-400F-4575-F2BDF4C9E243}"/>
              </a:ext>
            </a:extLst>
          </p:cNvPr>
          <p:cNvSpPr/>
          <p:nvPr/>
        </p:nvSpPr>
        <p:spPr>
          <a:xfrm>
            <a:off x="2990850" y="7004605"/>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vi-VN" sz="4800">
                <a:solidFill>
                  <a:schemeClr val="tx1"/>
                </a:solidFill>
                <a:latin typeface="Times New Roman" panose="02020603050405020304" pitchFamily="18" charset="0"/>
                <a:cs typeface="Times New Roman" panose="02020603050405020304" pitchFamily="18" charset="0"/>
              </a:rPr>
              <a:t>Window 10</a:t>
            </a:r>
          </a:p>
        </p:txBody>
      </p:sp>
      <p:sp>
        <p:nvSpPr>
          <p:cNvPr id="6" name="Rounded Rectangle 5">
            <a:extLst>
              <a:ext uri="{FF2B5EF4-FFF2-40B4-BE49-F238E27FC236}">
                <a16:creationId xmlns:a16="http://schemas.microsoft.com/office/drawing/2014/main" id="{5094FACA-AF73-7839-0FE5-3BAF36CE5CE1}"/>
              </a:ext>
            </a:extLst>
          </p:cNvPr>
          <p:cNvSpPr/>
          <p:nvPr/>
        </p:nvSpPr>
        <p:spPr>
          <a:xfrm>
            <a:off x="2878932" y="8696482"/>
            <a:ext cx="118110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vi-VN" sz="4800">
                <a:solidFill>
                  <a:schemeClr val="tx1"/>
                </a:solidFill>
                <a:latin typeface="Times New Roman" panose="02020603050405020304" pitchFamily="18" charset="0"/>
                <a:cs typeface="Times New Roman" panose="02020603050405020304" pitchFamily="18" charset="0"/>
              </a:rPr>
              <a:t>Google Chrome</a:t>
            </a:r>
          </a:p>
        </p:txBody>
      </p:sp>
      <p:pic>
        <p:nvPicPr>
          <p:cNvPr id="7" name="Picture 10" descr="flowers0c">
            <a:extLst>
              <a:ext uri="{FF2B5EF4-FFF2-40B4-BE49-F238E27FC236}">
                <a16:creationId xmlns:a16="http://schemas.microsoft.com/office/drawing/2014/main" id="{6A8AF33C-8E22-ACD3-AED3-B86AB7B60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6531770"/>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7" descr="A picture containing clipart&#10;&#10;Description automatically generated">
            <a:extLst>
              <a:ext uri="{FF2B5EF4-FFF2-40B4-BE49-F238E27FC236}">
                <a16:creationId xmlns:a16="http://schemas.microsoft.com/office/drawing/2014/main" id="{E7F9DBA3-759E-1A9A-0336-4ADB60CD3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7100" y="8174832"/>
            <a:ext cx="3086100" cy="19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8">
            <a:extLst>
              <a:ext uri="{FF2B5EF4-FFF2-40B4-BE49-F238E27FC236}">
                <a16:creationId xmlns:a16="http://schemas.microsoft.com/office/drawing/2014/main" id="{B6C7364B-399C-7143-729D-66DB2B12AF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CE5D14C-C46A-0A11-ECD0-4743DE2FE37B}"/>
              </a:ext>
            </a:extLst>
          </p:cNvPr>
          <p:cNvSpPr/>
          <p:nvPr/>
        </p:nvSpPr>
        <p:spPr>
          <a:xfrm>
            <a:off x="2990850" y="1576269"/>
            <a:ext cx="14630400"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b="1">
                <a:solidFill>
                  <a:schemeClr val="accent2"/>
                </a:solidFill>
                <a:latin typeface="Times New Roman" panose="02020603050405020304" pitchFamily="18" charset="0"/>
                <a:cs typeface="Times New Roman" panose="02020603050405020304" pitchFamily="18" charset="0"/>
              </a:rPr>
              <a:t>Đâu không phải là tên của hệ điều hành?</a:t>
            </a:r>
          </a:p>
        </p:txBody>
      </p:sp>
      <p:sp>
        <p:nvSpPr>
          <p:cNvPr id="3" name="Rounded Rectangle 2">
            <a:extLst>
              <a:ext uri="{FF2B5EF4-FFF2-40B4-BE49-F238E27FC236}">
                <a16:creationId xmlns:a16="http://schemas.microsoft.com/office/drawing/2014/main" id="{3D19D8B6-F95A-8756-483D-B48F6E8222EF}"/>
              </a:ext>
            </a:extLst>
          </p:cNvPr>
          <p:cNvSpPr/>
          <p:nvPr/>
        </p:nvSpPr>
        <p:spPr>
          <a:xfrm>
            <a:off x="2824163" y="3514882"/>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Scratch 3.0</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14E8180-ACF7-6C57-A027-D05E6DBE4145}"/>
              </a:ext>
            </a:extLst>
          </p:cNvPr>
          <p:cNvSpPr/>
          <p:nvPr/>
        </p:nvSpPr>
        <p:spPr>
          <a:xfrm>
            <a:off x="2824163" y="5297248"/>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Window 10</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DBA1E49B-AD9E-83ED-7014-AB9A553129C7}"/>
              </a:ext>
            </a:extLst>
          </p:cNvPr>
          <p:cNvSpPr/>
          <p:nvPr/>
        </p:nvSpPr>
        <p:spPr>
          <a:xfrm>
            <a:off x="2990850" y="7004605"/>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IOS</a:t>
            </a:r>
          </a:p>
        </p:txBody>
      </p:sp>
      <p:sp>
        <p:nvSpPr>
          <p:cNvPr id="6" name="Rounded Rectangle 5">
            <a:extLst>
              <a:ext uri="{FF2B5EF4-FFF2-40B4-BE49-F238E27FC236}">
                <a16:creationId xmlns:a16="http://schemas.microsoft.com/office/drawing/2014/main" id="{5622DBCF-7523-B173-AE7B-B3FDDB64F5EA}"/>
              </a:ext>
            </a:extLst>
          </p:cNvPr>
          <p:cNvSpPr/>
          <p:nvPr/>
        </p:nvSpPr>
        <p:spPr>
          <a:xfrm>
            <a:off x="2878932" y="8696482"/>
            <a:ext cx="118110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Linux</a:t>
            </a:r>
          </a:p>
        </p:txBody>
      </p:sp>
      <p:pic>
        <p:nvPicPr>
          <p:cNvPr id="66568" name="Picture 7" descr="A picture containing clipart&#10;&#10;Description automatically generated">
            <a:extLst>
              <a:ext uri="{FF2B5EF4-FFF2-40B4-BE49-F238E27FC236}">
                <a16:creationId xmlns:a16="http://schemas.microsoft.com/office/drawing/2014/main" id="{18B57284-8AB0-94A8-DDAF-DFCB692D2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0" y="8174832"/>
            <a:ext cx="3086100" cy="19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8">
            <a:extLst>
              <a:ext uri="{FF2B5EF4-FFF2-40B4-BE49-F238E27FC236}">
                <a16:creationId xmlns:a16="http://schemas.microsoft.com/office/drawing/2014/main" id="{8735CEE2-8CED-21D3-4C4C-D5A240F0C3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365B047E-2A72-D41D-B351-778CA93E04C9}"/>
              </a:ext>
            </a:extLst>
          </p:cNvPr>
          <p:cNvSpPr/>
          <p:nvPr/>
        </p:nvSpPr>
        <p:spPr>
          <a:xfrm>
            <a:off x="833437" y="3537742"/>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8930A0-EADD-3ED7-9110-74DC80F72C5C}"/>
              </a:ext>
            </a:extLst>
          </p:cNvPr>
          <p:cNvSpPr/>
          <p:nvPr/>
        </p:nvSpPr>
        <p:spPr>
          <a:xfrm>
            <a:off x="2990850" y="1576269"/>
            <a:ext cx="14630400"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b="1" dirty="0">
                <a:solidFill>
                  <a:schemeClr val="accent2"/>
                </a:solidFill>
                <a:latin typeface="Times New Roman" panose="02020603050405020304" pitchFamily="18" charset="0"/>
                <a:cs typeface="Times New Roman" panose="02020603050405020304" pitchFamily="18" charset="0"/>
              </a:rPr>
              <a:t>Tệp có phần mở rộng .exe thuộc loại tệp gì sau đây?</a:t>
            </a:r>
          </a:p>
        </p:txBody>
      </p:sp>
      <p:sp>
        <p:nvSpPr>
          <p:cNvPr id="3" name="Rounded Rectangle 2">
            <a:extLst>
              <a:ext uri="{FF2B5EF4-FFF2-40B4-BE49-F238E27FC236}">
                <a16:creationId xmlns:a16="http://schemas.microsoft.com/office/drawing/2014/main" id="{5E36981A-7603-AB77-B87F-6420531FAB6B}"/>
              </a:ext>
            </a:extLst>
          </p:cNvPr>
          <p:cNvSpPr/>
          <p:nvPr/>
        </p:nvSpPr>
        <p:spPr>
          <a:xfrm>
            <a:off x="2824163" y="3514882"/>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Không </a:t>
            </a:r>
            <a:r>
              <a:rPr lang="vi-VN" sz="4800" dirty="0">
                <a:solidFill>
                  <a:schemeClr val="tx1"/>
                </a:solidFill>
                <a:latin typeface="Times New Roman" panose="02020603050405020304" pitchFamily="18" charset="0"/>
                <a:cs typeface="Times New Roman" panose="02020603050405020304" pitchFamily="18" charset="0"/>
              </a:rPr>
              <a:t>có loại tệp này.</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3CD8EA1B-B120-D00B-4FCC-B9DD3A705736}"/>
              </a:ext>
            </a:extLst>
          </p:cNvPr>
          <p:cNvSpPr/>
          <p:nvPr/>
        </p:nvSpPr>
        <p:spPr>
          <a:xfrm>
            <a:off x="2824163" y="5297248"/>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Tệp </a:t>
            </a:r>
            <a:r>
              <a:rPr lang="vi-VN" sz="4800" dirty="0">
                <a:solidFill>
                  <a:schemeClr val="tx1"/>
                </a:solidFill>
                <a:latin typeface="Times New Roman" panose="02020603050405020304" pitchFamily="18" charset="0"/>
                <a:cs typeface="Times New Roman" panose="02020603050405020304" pitchFamily="18" charset="0"/>
              </a:rPr>
              <a:t>chương trình máy tính.</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A5AC13DE-CBC7-578B-9AD2-F4E0EFE7A833}"/>
              </a:ext>
            </a:extLst>
          </p:cNvPr>
          <p:cNvSpPr/>
          <p:nvPr/>
        </p:nvSpPr>
        <p:spPr>
          <a:xfrm>
            <a:off x="2990850" y="7004603"/>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Tệp </a:t>
            </a:r>
            <a:r>
              <a:rPr lang="vi-VN" sz="4800" dirty="0">
                <a:solidFill>
                  <a:schemeClr val="tx1"/>
                </a:solidFill>
                <a:latin typeface="Times New Roman" panose="02020603050405020304" pitchFamily="18" charset="0"/>
                <a:cs typeface="Times New Roman" panose="02020603050405020304" pitchFamily="18" charset="0"/>
              </a:rPr>
              <a:t>dữ liệu của chương trình Microsoft Word.</a:t>
            </a:r>
          </a:p>
        </p:txBody>
      </p:sp>
      <p:sp>
        <p:nvSpPr>
          <p:cNvPr id="6" name="Rounded Rectangle 5">
            <a:extLst>
              <a:ext uri="{FF2B5EF4-FFF2-40B4-BE49-F238E27FC236}">
                <a16:creationId xmlns:a16="http://schemas.microsoft.com/office/drawing/2014/main" id="{5D57218E-05B8-34D0-CB77-220BF818026C}"/>
              </a:ext>
            </a:extLst>
          </p:cNvPr>
          <p:cNvSpPr/>
          <p:nvPr/>
        </p:nvSpPr>
        <p:spPr>
          <a:xfrm>
            <a:off x="2878932" y="8696482"/>
            <a:ext cx="118110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Tệp </a:t>
            </a:r>
            <a:r>
              <a:rPr lang="vi-VN" sz="4800" dirty="0">
                <a:solidFill>
                  <a:schemeClr val="tx1"/>
                </a:solidFill>
                <a:latin typeface="Times New Roman" panose="02020603050405020304" pitchFamily="18" charset="0"/>
                <a:cs typeface="Times New Roman" panose="02020603050405020304" pitchFamily="18" charset="0"/>
              </a:rPr>
              <a:t>dữ liệu Video.</a:t>
            </a:r>
          </a:p>
        </p:txBody>
      </p:sp>
      <p:pic>
        <p:nvPicPr>
          <p:cNvPr id="67592" name="Picture 7" descr="A picture containing clipart&#10;&#10;Description automatically generated">
            <a:extLst>
              <a:ext uri="{FF2B5EF4-FFF2-40B4-BE49-F238E27FC236}">
                <a16:creationId xmlns:a16="http://schemas.microsoft.com/office/drawing/2014/main" id="{EB8E9D3A-1DA9-6508-60B4-98696258F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0" y="8174832"/>
            <a:ext cx="3086100" cy="19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8">
            <a:extLst>
              <a:ext uri="{FF2B5EF4-FFF2-40B4-BE49-F238E27FC236}">
                <a16:creationId xmlns:a16="http://schemas.microsoft.com/office/drawing/2014/main" id="{9E463E94-F001-E0F9-2AA1-4B8F5A8354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9761B407-E3E5-8EE5-C6B2-1A8558B84C7E}"/>
              </a:ext>
            </a:extLst>
          </p:cNvPr>
          <p:cNvSpPr/>
          <p:nvPr/>
        </p:nvSpPr>
        <p:spPr>
          <a:xfrm>
            <a:off x="533400" y="5448300"/>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B3B82D1-71C0-9BAA-4B3E-184D55BB0098}"/>
              </a:ext>
            </a:extLst>
          </p:cNvPr>
          <p:cNvSpPr/>
          <p:nvPr/>
        </p:nvSpPr>
        <p:spPr>
          <a:xfrm>
            <a:off x="2990850" y="1167646"/>
            <a:ext cx="14630400"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dirty="0">
                <a:solidFill>
                  <a:schemeClr val="accent2"/>
                </a:solidFill>
                <a:latin typeface="Times New Roman" panose="02020603050405020304" pitchFamily="18" charset="0"/>
                <a:cs typeface="Times New Roman" panose="02020603050405020304" pitchFamily="18" charset="0"/>
              </a:rPr>
              <a:t>Trong các tên phần mềm ứng dụng dưới đây, phần mềm ứng dụng nào có chức năng giúp người dùng để vẽ hình?</a:t>
            </a:r>
          </a:p>
        </p:txBody>
      </p:sp>
      <p:sp>
        <p:nvSpPr>
          <p:cNvPr id="3" name="Rounded Rectangle 2">
            <a:extLst>
              <a:ext uri="{FF2B5EF4-FFF2-40B4-BE49-F238E27FC236}">
                <a16:creationId xmlns:a16="http://schemas.microsoft.com/office/drawing/2014/main" id="{4A168446-8E51-763C-7042-3432B37D08D3}"/>
              </a:ext>
            </a:extLst>
          </p:cNvPr>
          <p:cNvSpPr/>
          <p:nvPr/>
        </p:nvSpPr>
        <p:spPr>
          <a:xfrm>
            <a:off x="2824163" y="3514882"/>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Scratch</a:t>
            </a:r>
            <a:r>
              <a:rPr lang="vi-VN" sz="4800" dirty="0">
                <a:solidFill>
                  <a:schemeClr val="tx1"/>
                </a:solidFill>
                <a:latin typeface="Times New Roman" panose="02020603050405020304" pitchFamily="18" charset="0"/>
                <a:cs typeface="Times New Roman" panose="02020603050405020304" pitchFamily="18" charset="0"/>
              </a:rPr>
              <a:t>. </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98B26D2-CB69-ED9B-2732-D4BD11B11CF4}"/>
              </a:ext>
            </a:extLst>
          </p:cNvPr>
          <p:cNvSpPr/>
          <p:nvPr/>
        </p:nvSpPr>
        <p:spPr>
          <a:xfrm>
            <a:off x="2824163" y="5297248"/>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Microsoft </a:t>
            </a:r>
            <a:r>
              <a:rPr lang="vi-VN" sz="4800" dirty="0">
                <a:solidFill>
                  <a:schemeClr val="tx1"/>
                </a:solidFill>
                <a:latin typeface="Times New Roman" panose="02020603050405020304" pitchFamily="18" charset="0"/>
                <a:cs typeface="Times New Roman" panose="02020603050405020304" pitchFamily="18" charset="0"/>
              </a:rPr>
              <a:t>Excel </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0BAEA60-EF14-819F-B5B7-929587DF19A7}"/>
              </a:ext>
            </a:extLst>
          </p:cNvPr>
          <p:cNvSpPr/>
          <p:nvPr/>
        </p:nvSpPr>
        <p:spPr>
          <a:xfrm>
            <a:off x="2990850" y="7004605"/>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Microsoft  </a:t>
            </a:r>
            <a:r>
              <a:rPr lang="vi-VN" sz="4800" dirty="0">
                <a:solidFill>
                  <a:schemeClr val="tx1"/>
                </a:solidFill>
                <a:latin typeface="Times New Roman" panose="02020603050405020304" pitchFamily="18" charset="0"/>
                <a:cs typeface="Times New Roman" panose="02020603050405020304" pitchFamily="18" charset="0"/>
              </a:rPr>
              <a:t>Word.</a:t>
            </a:r>
          </a:p>
        </p:txBody>
      </p:sp>
      <p:sp>
        <p:nvSpPr>
          <p:cNvPr id="6" name="Rounded Rectangle 5">
            <a:extLst>
              <a:ext uri="{FF2B5EF4-FFF2-40B4-BE49-F238E27FC236}">
                <a16:creationId xmlns:a16="http://schemas.microsoft.com/office/drawing/2014/main" id="{B7D8762E-5820-0A7E-5414-324A652E94BD}"/>
              </a:ext>
            </a:extLst>
          </p:cNvPr>
          <p:cNvSpPr/>
          <p:nvPr/>
        </p:nvSpPr>
        <p:spPr>
          <a:xfrm>
            <a:off x="2878932" y="8696482"/>
            <a:ext cx="118110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Paint</a:t>
            </a:r>
            <a:r>
              <a:rPr lang="vi-VN" sz="4800" dirty="0">
                <a:solidFill>
                  <a:schemeClr val="tx1"/>
                </a:solidFill>
                <a:latin typeface="Times New Roman" panose="02020603050405020304" pitchFamily="18" charset="0"/>
                <a:cs typeface="Times New Roman" panose="02020603050405020304" pitchFamily="18" charset="0"/>
              </a:rPr>
              <a:t>.</a:t>
            </a:r>
          </a:p>
        </p:txBody>
      </p:sp>
      <p:pic>
        <p:nvPicPr>
          <p:cNvPr id="68616" name="Picture 7" descr="A picture containing clipart&#10;&#10;Description automatically generated">
            <a:extLst>
              <a:ext uri="{FF2B5EF4-FFF2-40B4-BE49-F238E27FC236}">
                <a16:creationId xmlns:a16="http://schemas.microsoft.com/office/drawing/2014/main" id="{E8E3B13B-F307-169D-C9DB-869436972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0" y="8174832"/>
            <a:ext cx="3086100" cy="19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8">
            <a:extLst>
              <a:ext uri="{FF2B5EF4-FFF2-40B4-BE49-F238E27FC236}">
                <a16:creationId xmlns:a16="http://schemas.microsoft.com/office/drawing/2014/main" id="{B6418F69-F57C-566A-E8BC-B361A3FFAA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603F2C5B-29EC-C062-3159-43A8CD24F2CD}"/>
              </a:ext>
            </a:extLst>
          </p:cNvPr>
          <p:cNvSpPr/>
          <p:nvPr/>
        </p:nvSpPr>
        <p:spPr>
          <a:xfrm>
            <a:off x="931308" y="8568928"/>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56A0FB03-22B8-0E74-0418-98CBA1D01BE3}"/>
              </a:ext>
            </a:extLst>
          </p:cNvPr>
          <p:cNvSpPr/>
          <p:nvPr/>
        </p:nvSpPr>
        <p:spPr>
          <a:xfrm>
            <a:off x="2990850" y="1576269"/>
            <a:ext cx="14630400" cy="91940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just" defTabSz="514350">
              <a:defRPr/>
            </a:pPr>
            <a:r>
              <a:rPr lang="vi-VN" sz="4800" dirty="0">
                <a:solidFill>
                  <a:schemeClr val="accent2"/>
                </a:solidFill>
                <a:latin typeface="Times New Roman" panose="02020603050405020304" pitchFamily="18" charset="0"/>
                <a:cs typeface="Times New Roman" panose="02020603050405020304" pitchFamily="18" charset="0"/>
              </a:rPr>
              <a:t>Em hãy cho biết phần mềm nào sau đây quan trọng nhất?</a:t>
            </a:r>
          </a:p>
        </p:txBody>
      </p:sp>
      <p:sp>
        <p:nvSpPr>
          <p:cNvPr id="3" name="Rounded Rectangle 2">
            <a:extLst>
              <a:ext uri="{FF2B5EF4-FFF2-40B4-BE49-F238E27FC236}">
                <a16:creationId xmlns:a16="http://schemas.microsoft.com/office/drawing/2014/main" id="{A9639BE1-3868-79D1-B7F2-2D3DA1C742F8}"/>
              </a:ext>
            </a:extLst>
          </p:cNvPr>
          <p:cNvSpPr/>
          <p:nvPr/>
        </p:nvSpPr>
        <p:spPr>
          <a:xfrm>
            <a:off x="2824163" y="3514882"/>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A. </a:t>
            </a:r>
            <a:r>
              <a:rPr lang="vi-VN" sz="4800">
                <a:solidFill>
                  <a:schemeClr val="tx1"/>
                </a:solidFill>
                <a:latin typeface="Times New Roman" panose="02020603050405020304" pitchFamily="18" charset="0"/>
                <a:cs typeface="Times New Roman" panose="02020603050405020304" pitchFamily="18" charset="0"/>
              </a:rPr>
              <a:t>Lập </a:t>
            </a:r>
            <a:r>
              <a:rPr lang="vi-VN" sz="4800" dirty="0">
                <a:solidFill>
                  <a:schemeClr val="tx1"/>
                </a:solidFill>
                <a:latin typeface="Times New Roman" panose="02020603050405020304" pitchFamily="18" charset="0"/>
                <a:cs typeface="Times New Roman" panose="02020603050405020304" pitchFamily="18" charset="0"/>
              </a:rPr>
              <a:t>trình trực quan Scratch.</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CB7FDF75-3370-05AD-4380-59FD041FF508}"/>
              </a:ext>
            </a:extLst>
          </p:cNvPr>
          <p:cNvSpPr/>
          <p:nvPr/>
        </p:nvSpPr>
        <p:spPr>
          <a:xfrm>
            <a:off x="2824163" y="5297248"/>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B. </a:t>
            </a:r>
            <a:r>
              <a:rPr lang="vi-VN" sz="4800">
                <a:solidFill>
                  <a:schemeClr val="tx1"/>
                </a:solidFill>
                <a:latin typeface="Times New Roman" panose="02020603050405020304" pitchFamily="18" charset="0"/>
                <a:cs typeface="Times New Roman" panose="02020603050405020304" pitchFamily="18" charset="0"/>
              </a:rPr>
              <a:t>Soạn </a:t>
            </a:r>
            <a:r>
              <a:rPr lang="vi-VN" sz="4800" dirty="0">
                <a:solidFill>
                  <a:schemeClr val="tx1"/>
                </a:solidFill>
                <a:latin typeface="Times New Roman" panose="02020603050405020304" pitchFamily="18" charset="0"/>
                <a:cs typeface="Times New Roman" panose="02020603050405020304" pitchFamily="18" charset="0"/>
              </a:rPr>
              <a:t>thảo văn bản.</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7121E371-6B31-9D31-33D5-B45EB65DBCEC}"/>
              </a:ext>
            </a:extLst>
          </p:cNvPr>
          <p:cNvSpPr/>
          <p:nvPr/>
        </p:nvSpPr>
        <p:spPr>
          <a:xfrm>
            <a:off x="2990850" y="7004605"/>
            <a:ext cx="146304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C. </a:t>
            </a:r>
            <a:r>
              <a:rPr lang="vi-VN" sz="4800">
                <a:solidFill>
                  <a:schemeClr val="tx1"/>
                </a:solidFill>
                <a:latin typeface="Times New Roman" panose="02020603050405020304" pitchFamily="18" charset="0"/>
                <a:cs typeface="Times New Roman" panose="02020603050405020304" pitchFamily="18" charset="0"/>
              </a:rPr>
              <a:t>Phần </a:t>
            </a:r>
            <a:r>
              <a:rPr lang="vi-VN" sz="4800" dirty="0">
                <a:solidFill>
                  <a:schemeClr val="tx1"/>
                </a:solidFill>
                <a:latin typeface="Times New Roman" panose="02020603050405020304" pitchFamily="18" charset="0"/>
                <a:cs typeface="Times New Roman" panose="02020603050405020304" pitchFamily="18" charset="0"/>
              </a:rPr>
              <a:t>mềm vẽ hình.</a:t>
            </a:r>
          </a:p>
        </p:txBody>
      </p:sp>
      <p:sp>
        <p:nvSpPr>
          <p:cNvPr id="6" name="Rounded Rectangle 5">
            <a:extLst>
              <a:ext uri="{FF2B5EF4-FFF2-40B4-BE49-F238E27FC236}">
                <a16:creationId xmlns:a16="http://schemas.microsoft.com/office/drawing/2014/main" id="{56D2DB6A-A818-EF92-4293-20A47CBD5349}"/>
              </a:ext>
            </a:extLst>
          </p:cNvPr>
          <p:cNvSpPr/>
          <p:nvPr/>
        </p:nvSpPr>
        <p:spPr>
          <a:xfrm>
            <a:off x="2878932" y="8696482"/>
            <a:ext cx="11811000" cy="9379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spAutoFit/>
          </a:bodyPr>
          <a:lstStyle/>
          <a:p>
            <a:pPr algn="just" defTabSz="514350">
              <a:defRPr/>
            </a:pPr>
            <a:r>
              <a:rPr lang="en-US" sz="4800">
                <a:solidFill>
                  <a:schemeClr val="tx1"/>
                </a:solidFill>
                <a:latin typeface="Times New Roman" panose="02020603050405020304" pitchFamily="18" charset="0"/>
                <a:cs typeface="Times New Roman" panose="02020603050405020304" pitchFamily="18" charset="0"/>
              </a:rPr>
              <a:t>D. </a:t>
            </a:r>
            <a:r>
              <a:rPr lang="vi-VN" sz="4800">
                <a:solidFill>
                  <a:schemeClr val="tx1"/>
                </a:solidFill>
                <a:latin typeface="Times New Roman" panose="02020603050405020304" pitchFamily="18" charset="0"/>
                <a:cs typeface="Times New Roman" panose="02020603050405020304" pitchFamily="18" charset="0"/>
              </a:rPr>
              <a:t>Hệ </a:t>
            </a:r>
            <a:r>
              <a:rPr lang="vi-VN" sz="4800" dirty="0">
                <a:solidFill>
                  <a:schemeClr val="tx1"/>
                </a:solidFill>
                <a:latin typeface="Times New Roman" panose="02020603050405020304" pitchFamily="18" charset="0"/>
                <a:cs typeface="Times New Roman" panose="02020603050405020304" pitchFamily="18" charset="0"/>
              </a:rPr>
              <a:t>điều hành.</a:t>
            </a:r>
          </a:p>
        </p:txBody>
      </p:sp>
      <p:pic>
        <p:nvPicPr>
          <p:cNvPr id="71688" name="Picture 7" descr="A picture containing clipart&#10;&#10;Description automatically generated">
            <a:extLst>
              <a:ext uri="{FF2B5EF4-FFF2-40B4-BE49-F238E27FC236}">
                <a16:creationId xmlns:a16="http://schemas.microsoft.com/office/drawing/2014/main" id="{C9D25888-7289-B400-90BC-0CADC23A6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7100" y="8174832"/>
            <a:ext cx="3086100" cy="19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8">
            <a:extLst>
              <a:ext uri="{FF2B5EF4-FFF2-40B4-BE49-F238E27FC236}">
                <a16:creationId xmlns:a16="http://schemas.microsoft.com/office/drawing/2014/main" id="{009F263F-F715-9B7D-C5F5-D9D2BC0CE4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7850" y="535782"/>
            <a:ext cx="847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48806C73-A36D-E26C-DE8F-C7E7FC517FC6}"/>
              </a:ext>
            </a:extLst>
          </p:cNvPr>
          <p:cNvSpPr/>
          <p:nvPr/>
        </p:nvSpPr>
        <p:spPr>
          <a:xfrm>
            <a:off x="961788" y="8696482"/>
            <a:ext cx="1219200" cy="1143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2">
            <a:extLst>
              <a:ext uri="{FF2B5EF4-FFF2-40B4-BE49-F238E27FC236}">
                <a16:creationId xmlns:a16="http://schemas.microsoft.com/office/drawing/2014/main" id="{914307E9-1F9F-01DA-B7B6-729E95005FEF}"/>
              </a:ext>
            </a:extLst>
          </p:cNvPr>
          <p:cNvSpPr>
            <a:spLocks noChangeArrowheads="1"/>
          </p:cNvSpPr>
          <p:nvPr/>
        </p:nvSpPr>
        <p:spPr bwMode="auto">
          <a:xfrm>
            <a:off x="676275" y="3183732"/>
            <a:ext cx="16697325" cy="158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4800">
                <a:latin typeface="Times New Roman" panose="02020603050405020304" pitchFamily="18" charset="0"/>
                <a:cs typeface="Times New Roman" panose="02020603050405020304" pitchFamily="18" charset="0"/>
              </a:rPr>
              <a:t>Khi tải Scratch để cài đặt lên máy tính, tại sao cần phải chọn phiên bản phù hợp với hệ điều hành trên máy tính của em?</a:t>
            </a:r>
            <a:endParaRPr lang="vi-VN" altLang="en-US" sz="480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3C36B5-4BD6-CB75-8966-651DFDCEF5F0}"/>
              </a:ext>
            </a:extLst>
          </p:cNvPr>
          <p:cNvSpPr txBox="1">
            <a:spLocks noChangeArrowheads="1"/>
          </p:cNvSpPr>
          <p:nvPr/>
        </p:nvSpPr>
        <p:spPr bwMode="auto">
          <a:xfrm>
            <a:off x="621507" y="4800601"/>
            <a:ext cx="16752093" cy="52797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54000" tIns="54000" rIns="54000" bIns="54000">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4800">
                <a:latin typeface="Times New Roman" panose="02020603050405020304" pitchFamily="18" charset="0"/>
                <a:cs typeface="Times New Roman" panose="02020603050405020304" pitchFamily="18" charset="0"/>
                <a:sym typeface="Wingdings" panose="05000000000000000000" pitchFamily="2" charset="2"/>
              </a:rPr>
              <a:t>Gợi ý trả lời: </a:t>
            </a:r>
          </a:p>
          <a:p>
            <a:pPr algn="just"/>
            <a:r>
              <a:rPr lang="vi-VN" altLang="en-US" sz="4800">
                <a:latin typeface="Times New Roman" panose="02020603050405020304" pitchFamily="18" charset="0"/>
                <a:cs typeface="Times New Roman" panose="02020603050405020304" pitchFamily="18" charset="0"/>
                <a:sym typeface="Wingdings" panose="05000000000000000000" pitchFamily="2" charset="2"/>
              </a:rPr>
              <a:t>Khi</a:t>
            </a:r>
            <a:r>
              <a:rPr lang="en-US" altLang="en-US" sz="4800">
                <a:latin typeface="Times New Roman" panose="02020603050405020304" pitchFamily="18" charset="0"/>
                <a:cs typeface="Times New Roman" panose="02020603050405020304" pitchFamily="18" charset="0"/>
                <a:sym typeface="Wingdings" panose="05000000000000000000" pitchFamily="2" charset="2"/>
              </a:rPr>
              <a:t> tải và</a:t>
            </a:r>
            <a:r>
              <a:rPr lang="vi-VN" altLang="en-US" sz="4800">
                <a:latin typeface="Times New Roman" panose="02020603050405020304" pitchFamily="18" charset="0"/>
                <a:cs typeface="Times New Roman" panose="02020603050405020304" pitchFamily="18" charset="0"/>
                <a:sym typeface="Wingdings" panose="05000000000000000000" pitchFamily="2" charset="2"/>
              </a:rPr>
              <a:t> cài đặt bất cứ phần mềm nào</a:t>
            </a:r>
            <a:r>
              <a:rPr lang="en-US" altLang="en-US" sz="4800">
                <a:latin typeface="Times New Roman" panose="02020603050405020304" pitchFamily="18" charset="0"/>
                <a:cs typeface="Times New Roman" panose="02020603050405020304" pitchFamily="18" charset="0"/>
                <a:sym typeface="Wingdings" panose="05000000000000000000" pitchFamily="2" charset="2"/>
              </a:rPr>
              <a:t> (kể cả Scratch)</a:t>
            </a:r>
            <a:r>
              <a:rPr lang="vi-VN" altLang="en-US" sz="4800">
                <a:latin typeface="Times New Roman" panose="02020603050405020304" pitchFamily="18" charset="0"/>
                <a:cs typeface="Times New Roman" panose="02020603050405020304" pitchFamily="18" charset="0"/>
                <a:sym typeface="Wingdings" panose="05000000000000000000" pitchFamily="2" charset="2"/>
              </a:rPr>
              <a:t>, ta cần phải chọn phiên bản </a:t>
            </a:r>
            <a:r>
              <a:rPr lang="en-US" altLang="en-US" sz="4800">
                <a:latin typeface="Times New Roman" panose="02020603050405020304" pitchFamily="18" charset="0"/>
                <a:cs typeface="Times New Roman" panose="02020603050405020304" pitchFamily="18" charset="0"/>
                <a:sym typeface="Wingdings" panose="05000000000000000000" pitchFamily="2" charset="2"/>
              </a:rPr>
              <a:t>phù hợp </a:t>
            </a:r>
            <a:r>
              <a:rPr lang="vi-VN" altLang="en-US" sz="4800">
                <a:latin typeface="Times New Roman" panose="02020603050405020304" pitchFamily="18" charset="0"/>
                <a:cs typeface="Times New Roman" panose="02020603050405020304" pitchFamily="18" charset="0"/>
                <a:sym typeface="Wingdings" panose="05000000000000000000" pitchFamily="2" charset="2"/>
              </a:rPr>
              <a:t>tương thích với hệ điều hành máy tính thì phần mềm mới có thể hoạt động trơn tru và tương thích với máy tính. Nếu tải Scratch không phù hợp với hệ điều hành của máy tính thì sẽ không thể hoạt động được, thậm chí có thể làm ảnh hưởng đến máy tính của em.</a:t>
            </a:r>
            <a:endParaRPr lang="en-US" altLang="en-US" sz="480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75780" name="Picture 2">
            <a:extLst>
              <a:ext uri="{FF2B5EF4-FFF2-40B4-BE49-F238E27FC236}">
                <a16:creationId xmlns:a16="http://schemas.microsoft.com/office/drawing/2014/main" id="{7B51BF54-9473-1BA7-BDBA-23D65706B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377"/>
          <a:stretch>
            <a:fillRect/>
          </a:stretch>
        </p:blipFill>
        <p:spPr bwMode="auto">
          <a:xfrm>
            <a:off x="685801" y="1943100"/>
            <a:ext cx="155019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矩形 10">
            <a:extLst>
              <a:ext uri="{FF2B5EF4-FFF2-40B4-BE49-F238E27FC236}">
                <a16:creationId xmlns:a16="http://schemas.microsoft.com/office/drawing/2014/main" id="{A3CC9D08-7AB3-A03A-CB61-9C57B45648F1}"/>
              </a:ext>
            </a:extLst>
          </p:cNvPr>
          <p:cNvSpPr>
            <a:spLocks noChangeArrowheads="1"/>
          </p:cNvSpPr>
          <p:nvPr/>
        </p:nvSpPr>
        <p:spPr bwMode="auto">
          <a:xfrm>
            <a:off x="1854995" y="2083595"/>
            <a:ext cx="4317206" cy="94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spAutoFit/>
          </a:bodyPr>
          <a:lstStyle>
            <a:lvl1pPr indent="266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5000"/>
              </a:lnSpc>
              <a:spcAft>
                <a:spcPts val="600"/>
              </a:spcAft>
            </a:pPr>
            <a:r>
              <a:rPr lang="en-US" altLang="en-US" sz="4800" b="1">
                <a:solidFill>
                  <a:srgbClr val="00B050"/>
                </a:solidFill>
                <a:latin typeface="Times New Roman" panose="02020603050405020304" pitchFamily="18" charset="0"/>
                <a:cs typeface="Times New Roman" panose="02020603050405020304" pitchFamily="18" charset="0"/>
              </a:rPr>
              <a:t>VẬN DỤNG</a:t>
            </a:r>
            <a:endParaRPr lang="vi-VN" altLang="en-US" sz="4800">
              <a:solidFill>
                <a:srgbClr val="00B050"/>
              </a:solidFill>
              <a:latin typeface="Times New Roman" panose="02020603050405020304" pitchFamily="18" charset="0"/>
              <a:cs typeface="Times New Roman" panose="02020603050405020304" pitchFamily="18" charset="0"/>
            </a:endParaRPr>
          </a:p>
        </p:txBody>
      </p:sp>
      <p:pic>
        <p:nvPicPr>
          <p:cNvPr id="75782" name="Picture 2">
            <a:extLst>
              <a:ext uri="{FF2B5EF4-FFF2-40B4-BE49-F238E27FC236}">
                <a16:creationId xmlns:a16="http://schemas.microsoft.com/office/drawing/2014/main" id="{49714C67-9BFE-4B2D-04B7-BE7A5B8C1E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14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3">
            <a:extLst>
              <a:ext uri="{FF2B5EF4-FFF2-40B4-BE49-F238E27FC236}">
                <a16:creationId xmlns:a16="http://schemas.microsoft.com/office/drawing/2014/main" id="{8F4DD7C7-E5C6-B2C5-A365-3252121A57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16300" y="0"/>
            <a:ext cx="2171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779513" y="624575"/>
            <a:ext cx="1332972" cy="1354611"/>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2344712" y="731255"/>
            <a:ext cx="15272730" cy="8584349"/>
            <a:chOff x="1117600" y="3528268"/>
            <a:chExt cx="10181820" cy="5722899"/>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5722899"/>
              <a:chOff x="1493520" y="3891280"/>
              <a:chExt cx="10181820" cy="5722899"/>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3891280"/>
                <a:ext cx="10181820" cy="5722899"/>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77054"/>
              </a:xfrm>
              <a:prstGeom prst="rect">
                <a:avLst/>
              </a:prstGeom>
            </p:spPr>
            <p:txBody>
              <a:bodyPr wrap="square">
                <a:spAutoFit/>
              </a:bodyPr>
              <a:lstStyle/>
              <a:p>
                <a:pPr algn="just" defTabSz="514350">
                  <a:lnSpc>
                    <a:spcPct val="135000"/>
                  </a:lnSpc>
                </a:pPr>
                <a:r>
                  <a:rPr lang="en-US" sz="3000" b="1" dirty="0" err="1">
                    <a:latin typeface="UTM Avo" panose="02040603050506020204" pitchFamily="18" charset="0"/>
                    <a:cs typeface="Times New Roman" panose="02020603050405020304" pitchFamily="18" charset="0"/>
                  </a:rPr>
                  <a:t>Hoạt</a:t>
                </a:r>
                <a:r>
                  <a:rPr lang="en-US" sz="3000" b="1" dirty="0">
                    <a:latin typeface="UTM Avo" panose="02040603050506020204" pitchFamily="18" charset="0"/>
                    <a:cs typeface="Times New Roman" panose="02020603050405020304" pitchFamily="18" charset="0"/>
                  </a:rPr>
                  <a:t> </a:t>
                </a:r>
                <a:r>
                  <a:rPr lang="en-US" sz="3000" b="1" dirty="0" err="1">
                    <a:latin typeface="UTM Avo" panose="02040603050506020204" pitchFamily="18" charset="0"/>
                    <a:cs typeface="Times New Roman" panose="02020603050405020304" pitchFamily="18" charset="0"/>
                  </a:rPr>
                  <a:t>động</a:t>
                </a:r>
                <a:r>
                  <a:rPr lang="en-US" sz="3000" b="1" dirty="0">
                    <a:latin typeface="UTM Avo" panose="02040603050506020204" pitchFamily="18" charset="0"/>
                    <a:cs typeface="Times New Roman" panose="02020603050405020304" pitchFamily="18" charset="0"/>
                  </a:rPr>
                  <a:t> 1</a:t>
                </a:r>
                <a:endParaRPr lang="vi-VN" sz="3000" b="1" dirty="0">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77054"/>
            </a:xfrm>
            <a:prstGeom prst="rect">
              <a:avLst/>
            </a:prstGeom>
          </p:spPr>
          <p:txBody>
            <a:bodyPr wrap="square">
              <a:spAutoFit/>
            </a:bodyPr>
            <a:lstStyle/>
            <a:p>
              <a:pPr algn="ctr" defTabSz="514350">
                <a:lnSpc>
                  <a:spcPct val="135000"/>
                </a:lnSpc>
              </a:pPr>
              <a:r>
                <a:rPr lang="vi-VN" sz="3000" b="1">
                  <a:latin typeface="UTM Avo" panose="02040603050506020204" pitchFamily="18" charset="0"/>
                  <a:cs typeface="Times New Roman" panose="02020603050405020304" pitchFamily="18" charset="0"/>
                </a:rPr>
                <a:t>Đ</a:t>
              </a:r>
              <a:r>
                <a:rPr lang="en-US" sz="3000" b="1">
                  <a:latin typeface="UTM Avo" panose="02040603050506020204" pitchFamily="18" charset="0"/>
                  <a:cs typeface="Times New Roman" panose="02020603050405020304" pitchFamily="18" charset="0"/>
                </a:rPr>
                <a:t>iều hành</a:t>
              </a:r>
              <a:endParaRPr lang="vi-VN" sz="3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2552721" y="1797682"/>
            <a:ext cx="14955768" cy="7617470"/>
          </a:xfrm>
          <a:prstGeom prst="rect">
            <a:avLst/>
          </a:prstGeom>
        </p:spPr>
        <p:txBody>
          <a:bodyPr wrap="square" lIns="137160" tIns="68580" rIns="137160" bIns="68580">
            <a:spAutoFit/>
          </a:bodyPr>
          <a:lstStyle/>
          <a:p>
            <a:pPr algn="just" defTabSz="514350">
              <a:lnSpc>
                <a:spcPct val="150000"/>
              </a:lnSpc>
            </a:pPr>
            <a:r>
              <a:rPr lang="vi-VN" sz="3600" dirty="0">
                <a:latin typeface="UTM Avo" panose="02040603050506020204" pitchFamily="18" charset="0"/>
                <a:cs typeface="Times New Roman" panose="02020603050405020304" pitchFamily="18" charset="0"/>
              </a:rPr>
              <a:t>Trong dự án </a:t>
            </a:r>
            <a:r>
              <a:rPr lang="vi-VN" sz="3600" b="1" dirty="0">
                <a:latin typeface="UTM Avo" panose="02040603050506020204" pitchFamily="18" charset="0"/>
                <a:cs typeface="Times New Roman" panose="02020603050405020304" pitchFamily="18" charset="0"/>
              </a:rPr>
              <a:t>Sổ lưu niệm</a:t>
            </a:r>
            <a:r>
              <a:rPr lang="vi-VN" sz="3600" dirty="0">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sz="3600" dirty="0">
              <a:latin typeface="UTM Avo" panose="02040603050506020204" pitchFamily="18" charset="0"/>
              <a:cs typeface="Times New Roman" panose="02020603050405020304" pitchFamily="18" charset="0"/>
            </a:endParaRPr>
          </a:p>
          <a:p>
            <a:pPr indent="685800" algn="just" defTabSz="514350">
              <a:lnSpc>
                <a:spcPct val="150000"/>
              </a:lnSpc>
            </a:pPr>
            <a:r>
              <a:rPr lang="vi-VN" sz="3600" dirty="0">
                <a:latin typeface="UTM Avo" panose="02040603050506020204" pitchFamily="18" charset="0"/>
                <a:cs typeface="Times New Roman" panose="02020603050405020304" pitchFamily="18" charset="0"/>
              </a:rPr>
              <a:t>a) Mô tả nội dung sổ lưu niệm bằng phần mềm sơ đồ tư duy. </a:t>
            </a:r>
            <a:endParaRPr lang="en-US" sz="3600" dirty="0">
              <a:latin typeface="UTM Avo" panose="02040603050506020204" pitchFamily="18" charset="0"/>
              <a:cs typeface="Times New Roman" panose="02020603050405020304" pitchFamily="18" charset="0"/>
            </a:endParaRPr>
          </a:p>
          <a:p>
            <a:pPr indent="685800" algn="just" defTabSz="514350">
              <a:lnSpc>
                <a:spcPct val="150000"/>
              </a:lnSpc>
            </a:pPr>
            <a:r>
              <a:rPr lang="vi-VN" sz="3600" dirty="0">
                <a:latin typeface="UTM Avo" panose="02040603050506020204" pitchFamily="18" charset="0"/>
                <a:cs typeface="Times New Roman" panose="02020603050405020304" pitchFamily="18" charset="0"/>
              </a:rPr>
              <a:t>b) Quản lí công việc của cả nhóm, theo dõi thời gian thực hiện. </a:t>
            </a:r>
            <a:endParaRPr lang="en-US" sz="3600" dirty="0">
              <a:latin typeface="UTM Avo" panose="02040603050506020204" pitchFamily="18" charset="0"/>
              <a:cs typeface="Times New Roman" panose="02020603050405020304" pitchFamily="18" charset="0"/>
            </a:endParaRPr>
          </a:p>
          <a:p>
            <a:pPr indent="685800" algn="just" defTabSz="514350">
              <a:lnSpc>
                <a:spcPct val="150000"/>
              </a:lnSpc>
            </a:pPr>
            <a:r>
              <a:rPr lang="vi-VN" sz="3600" dirty="0">
                <a:latin typeface="UTM Avo" panose="02040603050506020204" pitchFamily="18" charset="0"/>
                <a:cs typeface="Times New Roman" panose="02020603050405020304" pitchFamily="18" charset="0"/>
              </a:rPr>
              <a:t>c) Định dạng và sắp xếp các đoạn văn bản trong sổ lưu niệm. </a:t>
            </a:r>
            <a:endParaRPr lang="en-US" sz="3600" dirty="0">
              <a:latin typeface="UTM Avo" panose="02040603050506020204" pitchFamily="18" charset="0"/>
              <a:cs typeface="Times New Roman" panose="02020603050405020304" pitchFamily="18" charset="0"/>
            </a:endParaRPr>
          </a:p>
          <a:p>
            <a:pPr indent="685800" algn="just" defTabSz="514350">
              <a:lnSpc>
                <a:spcPct val="150000"/>
              </a:lnSpc>
            </a:pPr>
            <a:r>
              <a:rPr lang="vi-VN" sz="3600" dirty="0">
                <a:latin typeface="UTM Avo" panose="02040603050506020204" pitchFamily="18" charset="0"/>
                <a:cs typeface="Times New Roman" panose="02020603050405020304" pitchFamily="18" charset="0"/>
              </a:rPr>
              <a:t>d) Phân công nhiệm vụ và kết nối các hoạt động của các thành viên.</a:t>
            </a:r>
          </a:p>
          <a:p>
            <a:pPr indent="685800" algn="just" defTabSz="514350">
              <a:lnSpc>
                <a:spcPct val="150000"/>
              </a:lnSpc>
            </a:pPr>
            <a:r>
              <a:rPr lang="vi-VN" sz="3600" dirty="0">
                <a:latin typeface="UTM Avo" panose="02040603050506020204" pitchFamily="18" charset="0"/>
                <a:cs typeface="Times New Roman" panose="02020603050405020304" pitchFamily="18" charset="0"/>
              </a:rPr>
              <a:t>e) Thiết kế bài giới thiệu sản phẩm bằng phần mềm trình chiếu</a:t>
            </a:r>
            <a:r>
              <a:rPr lang="en-US" sz="3600" dirty="0">
                <a:latin typeface="UTM Avo" panose="02040603050506020204" pitchFamily="18" charset="0"/>
                <a:cs typeface="Times New Roman" panose="02020603050405020304" pitchFamily="18" charset="0"/>
              </a:rPr>
              <a:t>.</a:t>
            </a:r>
          </a:p>
          <a:p>
            <a:pPr indent="685800" algn="just" defTabSz="514350">
              <a:lnSpc>
                <a:spcPct val="150000"/>
              </a:lnSpc>
            </a:pPr>
            <a:r>
              <a:rPr lang="vi-VN" sz="3600" dirty="0">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84" y="2175058"/>
            <a:ext cx="2112417" cy="5077052"/>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2775107" y="5556642"/>
            <a:ext cx="682878" cy="65811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2725007" y="6991740"/>
            <a:ext cx="682878" cy="65811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2675145" y="8657495"/>
            <a:ext cx="682878" cy="658110"/>
          </a:xfrm>
          <a:prstGeom prst="rect">
            <a:avLst/>
          </a:prstGeom>
        </p:spPr>
      </p:pic>
    </p:spTree>
    <p:extLst>
      <p:ext uri="{BB962C8B-B14F-4D97-AF65-F5344CB8AC3E}">
        <p14:creationId xmlns:p14="http://schemas.microsoft.com/office/powerpoint/2010/main" val="2796416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24" name="TextBox 23">
            <a:extLst>
              <a:ext uri="{FF2B5EF4-FFF2-40B4-BE49-F238E27FC236}">
                <a16:creationId xmlns:a16="http://schemas.microsoft.com/office/drawing/2014/main" id="{8A5D9870-340D-DD0A-1F5F-742E2EA9B45C}"/>
              </a:ext>
            </a:extLst>
          </p:cNvPr>
          <p:cNvSpPr txBox="1"/>
          <p:nvPr/>
        </p:nvSpPr>
        <p:spPr>
          <a:xfrm>
            <a:off x="1066800" y="1651168"/>
            <a:ext cx="495300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1. Hệ điều hành</a:t>
            </a:r>
          </a:p>
        </p:txBody>
      </p:sp>
      <p:sp>
        <p:nvSpPr>
          <p:cNvPr id="31" name="TextBox 30">
            <a:extLst>
              <a:ext uri="{FF2B5EF4-FFF2-40B4-BE49-F238E27FC236}">
                <a16:creationId xmlns:a16="http://schemas.microsoft.com/office/drawing/2014/main" id="{06A0A2A5-8F52-03DB-3838-89426EA1FEA7}"/>
              </a:ext>
            </a:extLst>
          </p:cNvPr>
          <p:cNvSpPr txBox="1"/>
          <p:nvPr/>
        </p:nvSpPr>
        <p:spPr>
          <a:xfrm>
            <a:off x="1094509" y="2547277"/>
            <a:ext cx="12965780"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a:solidFill>
                  <a:srgbClr val="FF0000"/>
                </a:solidFill>
                <a:latin typeface="Arial" panose="020B0604020202020204" pitchFamily="34" charset="0"/>
                <a:cs typeface="Arial" panose="020B0604020202020204" pitchFamily="34" charset="0"/>
              </a:rPr>
              <a:t>Đ</a:t>
            </a:r>
            <a:r>
              <a:rPr lang="vi-VN" sz="4000">
                <a:solidFill>
                  <a:srgbClr val="FF0000"/>
                </a:solidFill>
              </a:rPr>
              <a:t>ọc thông tin trong SGK – tr.1</a:t>
            </a:r>
            <a:r>
              <a:rPr lang="en-US" sz="4000">
                <a:solidFill>
                  <a:srgbClr val="FF0000"/>
                </a:solidFill>
              </a:rPr>
              <a:t>0</a:t>
            </a:r>
            <a:r>
              <a:rPr lang="vi-VN" sz="4000">
                <a:solidFill>
                  <a:srgbClr val="FF0000"/>
                </a:solidFill>
              </a:rPr>
              <a:t>, 1</a:t>
            </a:r>
            <a:r>
              <a:rPr lang="en-US" sz="4000">
                <a:solidFill>
                  <a:srgbClr val="FF0000"/>
                </a:solidFill>
              </a:rPr>
              <a:t>1</a:t>
            </a:r>
            <a:r>
              <a:rPr lang="vi-VN" sz="4000">
                <a:solidFill>
                  <a:srgbClr val="FF0000"/>
                </a:solidFill>
              </a:rPr>
              <a:t> và trả lời câu hỏi</a:t>
            </a:r>
            <a:r>
              <a:rPr lang="en-US" sz="4000">
                <a:solidFill>
                  <a:srgbClr val="FF0000"/>
                </a:solidFill>
              </a:rPr>
              <a:t>:</a:t>
            </a:r>
            <a:endParaRPr lang="vi-VN" sz="400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65A66A6-5414-3AC1-BB49-933965D9A1DB}"/>
              </a:ext>
            </a:extLst>
          </p:cNvPr>
          <p:cNvSpPr txBox="1"/>
          <p:nvPr/>
        </p:nvSpPr>
        <p:spPr>
          <a:xfrm>
            <a:off x="1939402" y="3770803"/>
            <a:ext cx="13800326" cy="5083733"/>
          </a:xfrm>
          <a:prstGeom prst="roundRect">
            <a:avLst/>
          </a:prstGeom>
          <a:solidFill>
            <a:schemeClr val="accent1">
              <a:lumMod val="40000"/>
              <a:lumOff val="60000"/>
            </a:schemeClr>
          </a:solidFill>
        </p:spPr>
        <p:txBody>
          <a:bodyPr wrap="square" rtlCol="0">
            <a:spAutoFit/>
          </a:bodyPr>
          <a:lstStyle/>
          <a:p>
            <a:pPr>
              <a:lnSpc>
                <a:spcPct val="150000"/>
              </a:lnSpc>
            </a:pPr>
            <a:r>
              <a:rPr lang="en-US" sz="4000"/>
              <a:t>1. </a:t>
            </a:r>
            <a:r>
              <a:rPr lang="vi-VN" sz="4000"/>
              <a:t>Hệ điều hành là gì?</a:t>
            </a:r>
          </a:p>
          <a:p>
            <a:pPr>
              <a:lnSpc>
                <a:spcPct val="150000"/>
              </a:lnSpc>
            </a:pPr>
            <a:r>
              <a:rPr lang="en-US" sz="4000"/>
              <a:t>2. </a:t>
            </a:r>
            <a:r>
              <a:rPr lang="en-US" sz="4000">
                <a:latin typeface="Arial" panose="020B0604020202020204" pitchFamily="34" charset="0"/>
                <a:cs typeface="Arial" panose="020B0604020202020204" pitchFamily="34" charset="0"/>
              </a:rPr>
              <a:t>Trong máy tính h</a:t>
            </a:r>
            <a:r>
              <a:rPr lang="vi-VN" sz="4000">
                <a:latin typeface="Arial" panose="020B0604020202020204" pitchFamily="34" charset="0"/>
                <a:cs typeface="Arial" panose="020B0604020202020204" pitchFamily="34" charset="0"/>
              </a:rPr>
              <a:t>ệ điều hành</a:t>
            </a:r>
            <a:r>
              <a:rPr lang="en-US" sz="4000">
                <a:latin typeface="Arial" panose="020B0604020202020204" pitchFamily="34" charset="0"/>
                <a:cs typeface="Arial" panose="020B0604020202020204" pitchFamily="34" charset="0"/>
              </a:rPr>
              <a:t> đóng vai trò gì</a:t>
            </a:r>
            <a:r>
              <a:rPr lang="vi-VN" sz="4000">
                <a:latin typeface="Arial" panose="020B0604020202020204" pitchFamily="34" charset="0"/>
                <a:cs typeface="Arial" panose="020B0604020202020204" pitchFamily="34" charset="0"/>
              </a:rPr>
              <a:t>?</a:t>
            </a:r>
          </a:p>
          <a:p>
            <a:pPr>
              <a:lnSpc>
                <a:spcPct val="150000"/>
              </a:lnSpc>
            </a:pPr>
            <a:r>
              <a:rPr lang="en-US" sz="4000"/>
              <a:t>3. </a:t>
            </a:r>
            <a:r>
              <a:rPr lang="vi-VN" sz="4000"/>
              <a:t>Hệ điều hành có những chức năng gì?</a:t>
            </a:r>
          </a:p>
          <a:p>
            <a:pPr>
              <a:lnSpc>
                <a:spcPct val="150000"/>
              </a:lnSpc>
            </a:pPr>
            <a:r>
              <a:rPr lang="en-US" sz="4000"/>
              <a:t>4. </a:t>
            </a:r>
            <a:r>
              <a:rPr lang="vi-VN" sz="4000"/>
              <a:t>Hãy kể tên những hệ điều hành mà em biết dành cho máy tính hoặc điện thoại thông minh.</a:t>
            </a: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spTree>
    <p:extLst>
      <p:ext uri="{BB962C8B-B14F-4D97-AF65-F5344CB8AC3E}">
        <p14:creationId xmlns:p14="http://schemas.microsoft.com/office/powerpoint/2010/main" val="8136994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470372" y="2388839"/>
            <a:ext cx="14548706" cy="5518242"/>
          </a:xfrm>
          <a:prstGeom prst="rect">
            <a:avLst/>
          </a:prstGeom>
          <a:noFill/>
        </p:spPr>
        <p:txBody>
          <a:bodyPr wrap="square" rtlCol="0">
            <a:spAutoFit/>
          </a:bodyPr>
          <a:lstStyle/>
          <a:p>
            <a:pPr>
              <a:lnSpc>
                <a:spcPct val="150000"/>
              </a:lnSpc>
            </a:pPr>
            <a:r>
              <a:rPr lang="en-US" sz="4000" b="1"/>
              <a:t>1.</a:t>
            </a:r>
            <a:r>
              <a:rPr lang="vi-VN" sz="4000" b="1"/>
              <a:t> </a:t>
            </a:r>
            <a:r>
              <a:rPr lang="vi-VN" sz="4000"/>
              <a:t>Hệ điều hành là chương trình máy tính có nhiệm vụ trực tiếp quản lí, điều khiển toàn bộ hoạt động của máy tính và đóng vai trò cầu nối trung gian trao đổi giữa người dùng và máy tính.</a:t>
            </a:r>
            <a:endParaRPr lang="en-US" sz="4000"/>
          </a:p>
          <a:p>
            <a:pPr>
              <a:lnSpc>
                <a:spcPct val="150000"/>
              </a:lnSpc>
            </a:pPr>
            <a:r>
              <a:rPr lang="en-US" sz="4000" b="1"/>
              <a:t>2. </a:t>
            </a:r>
            <a:r>
              <a:rPr lang="vi-VN" sz="4000"/>
              <a:t>Các thiết bị phần cứng và phần mềm được kết nối với nhau, phối hợp hoạt động trong cùng một hệ thống thống</a:t>
            </a:r>
            <a:r>
              <a:rPr lang="en-US" sz="4000"/>
              <a:t> </a:t>
            </a:r>
            <a:r>
              <a:rPr lang="en-US" sz="4000">
                <a:latin typeface="Arial" panose="020B0604020202020204" pitchFamily="34" charset="0"/>
                <a:cs typeface="Arial" panose="020B0604020202020204" pitchFamily="34" charset="0"/>
              </a:rPr>
              <a:t>nhất dưới sự quản lí của hệ điều hành.</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spTree>
    <p:extLst>
      <p:ext uri="{BB962C8B-B14F-4D97-AF65-F5344CB8AC3E}">
        <p14:creationId xmlns:p14="http://schemas.microsoft.com/office/powerpoint/2010/main" val="5161260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170240" y="1520961"/>
            <a:ext cx="14548706" cy="916276"/>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3. Chức năng của hệ điều hành:</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pic>
        <p:nvPicPr>
          <p:cNvPr id="6" name="Picture 6">
            <a:extLst>
              <a:ext uri="{FF2B5EF4-FFF2-40B4-BE49-F238E27FC236}">
                <a16:creationId xmlns:a16="http://schemas.microsoft.com/office/drawing/2014/main" id="{2804A7D5-D181-B0B6-0015-BA741B17EC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82110" y="2711603"/>
            <a:ext cx="5266290" cy="3486992"/>
          </a:xfrm>
          <a:prstGeom prst="rect">
            <a:avLst/>
          </a:prstGeom>
        </p:spPr>
      </p:pic>
      <p:sp>
        <p:nvSpPr>
          <p:cNvPr id="9" name="TextBox 8">
            <a:extLst>
              <a:ext uri="{FF2B5EF4-FFF2-40B4-BE49-F238E27FC236}">
                <a16:creationId xmlns:a16="http://schemas.microsoft.com/office/drawing/2014/main" id="{37147A51-CA6F-6B06-6EFD-52C87B9D3C2A}"/>
              </a:ext>
            </a:extLst>
          </p:cNvPr>
          <p:cNvSpPr txBox="1"/>
          <p:nvPr/>
        </p:nvSpPr>
        <p:spPr>
          <a:xfrm>
            <a:off x="1199180" y="3027507"/>
            <a:ext cx="4629553" cy="2862322"/>
          </a:xfrm>
          <a:prstGeom prst="rect">
            <a:avLst/>
          </a:prstGeom>
          <a:noFill/>
        </p:spPr>
        <p:txBody>
          <a:bodyPr wrap="square" rtlCol="0">
            <a:spAutoFit/>
          </a:bodyPr>
          <a:lstStyle/>
          <a:p>
            <a:pPr algn="just" defTabSz="342900">
              <a:defRPr/>
            </a:pPr>
            <a:r>
              <a:rPr lang="en-US" altLang="en-US" sz="36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6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Quản lí các thiết bị và dữ liệu của máy tính, điều khiển chúng phối hợp hoạt động nhịp nhàng với nhau. </a:t>
            </a:r>
          </a:p>
        </p:txBody>
      </p:sp>
      <p:pic>
        <p:nvPicPr>
          <p:cNvPr id="10" name="Picture 6">
            <a:extLst>
              <a:ext uri="{FF2B5EF4-FFF2-40B4-BE49-F238E27FC236}">
                <a16:creationId xmlns:a16="http://schemas.microsoft.com/office/drawing/2014/main" id="{F4BDCF78-5EF2-3895-B61D-850786A814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313927" y="2722964"/>
            <a:ext cx="5431547" cy="3513731"/>
          </a:xfrm>
          <a:prstGeom prst="rect">
            <a:avLst/>
          </a:prstGeom>
        </p:spPr>
      </p:pic>
      <p:sp>
        <p:nvSpPr>
          <p:cNvPr id="11" name="TextBox 10">
            <a:extLst>
              <a:ext uri="{FF2B5EF4-FFF2-40B4-BE49-F238E27FC236}">
                <a16:creationId xmlns:a16="http://schemas.microsoft.com/office/drawing/2014/main" id="{B8AE39E6-274C-88F4-B9C4-708ACC5EDB86}"/>
              </a:ext>
            </a:extLst>
          </p:cNvPr>
          <p:cNvSpPr txBox="1"/>
          <p:nvPr/>
        </p:nvSpPr>
        <p:spPr>
          <a:xfrm>
            <a:off x="6477822" y="3170782"/>
            <a:ext cx="4442216" cy="2862322"/>
          </a:xfrm>
          <a:prstGeom prst="rect">
            <a:avLst/>
          </a:prstGeom>
          <a:noFill/>
        </p:spPr>
        <p:txBody>
          <a:bodyPr wrap="square" rtlCol="0">
            <a:spAutoFit/>
          </a:bodyPr>
          <a:lstStyle/>
          <a:p>
            <a:pPr algn="just" defTabSz="342900">
              <a:defRPr/>
            </a:pPr>
            <a:r>
              <a:rPr lang="en-US" altLang="en-US" sz="36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6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Cung cấp và quản lí môi trường trao đổi thông tin giao diện giữa người sử dụng và máy tính. </a:t>
            </a:r>
          </a:p>
        </p:txBody>
      </p:sp>
      <p:pic>
        <p:nvPicPr>
          <p:cNvPr id="14" name="Picture 6">
            <a:extLst>
              <a:ext uri="{FF2B5EF4-FFF2-40B4-BE49-F238E27FC236}">
                <a16:creationId xmlns:a16="http://schemas.microsoft.com/office/drawing/2014/main" id="{9D17677A-5998-2514-9EA9-CABDD51CE20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811001" y="2835032"/>
            <a:ext cx="5105399" cy="3401663"/>
          </a:xfrm>
          <a:prstGeom prst="rect">
            <a:avLst/>
          </a:prstGeom>
        </p:spPr>
      </p:pic>
      <p:sp>
        <p:nvSpPr>
          <p:cNvPr id="15" name="TextBox 14">
            <a:extLst>
              <a:ext uri="{FF2B5EF4-FFF2-40B4-BE49-F238E27FC236}">
                <a16:creationId xmlns:a16="http://schemas.microsoft.com/office/drawing/2014/main" id="{4EAC3B75-5723-8D4D-F947-C47B70441FA0}"/>
              </a:ext>
            </a:extLst>
          </p:cNvPr>
          <p:cNvSpPr txBox="1"/>
          <p:nvPr/>
        </p:nvSpPr>
        <p:spPr>
          <a:xfrm>
            <a:off x="11988791" y="3036095"/>
            <a:ext cx="4280835" cy="2862322"/>
          </a:xfrm>
          <a:prstGeom prst="rect">
            <a:avLst/>
          </a:prstGeom>
          <a:noFill/>
        </p:spPr>
        <p:txBody>
          <a:bodyPr wrap="square" rtlCol="0">
            <a:spAutoFit/>
          </a:bodyPr>
          <a:lstStyle/>
          <a:p>
            <a:pPr algn="just" defTabSz="342900">
              <a:defRPr/>
            </a:pPr>
            <a:r>
              <a:rPr lang="en-US" altLang="en-US" sz="36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altLang="en-US" sz="36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Cung cấp, quản lý môi trường cho phép người sử dụng chạy các phần mềm ứng dụng trên máy tính. </a:t>
            </a:r>
          </a:p>
        </p:txBody>
      </p:sp>
    </p:spTree>
    <p:extLst>
      <p:ext uri="{BB962C8B-B14F-4D97-AF65-F5344CB8AC3E}">
        <p14:creationId xmlns:p14="http://schemas.microsoft.com/office/powerpoint/2010/main" val="32042274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sp>
        <p:nvSpPr>
          <p:cNvPr id="7" name="TextBox 6">
            <a:extLst>
              <a:ext uri="{FF2B5EF4-FFF2-40B4-BE49-F238E27FC236}">
                <a16:creationId xmlns:a16="http://schemas.microsoft.com/office/drawing/2014/main" id="{365A66A6-5414-3AC1-BB49-933965D9A1DB}"/>
              </a:ext>
            </a:extLst>
          </p:cNvPr>
          <p:cNvSpPr txBox="1"/>
          <p:nvPr/>
        </p:nvSpPr>
        <p:spPr>
          <a:xfrm>
            <a:off x="1173456" y="2287271"/>
            <a:ext cx="14548706"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b="1">
                <a:latin typeface="Arial" panose="020B0604020202020204" pitchFamily="34" charset="0"/>
                <a:cs typeface="Arial" panose="020B0604020202020204" pitchFamily="34" charset="0"/>
              </a:rPr>
              <a:t>Các hệ điều hành thông dụng: </a:t>
            </a:r>
            <a:endParaRPr lang="vi-VN" sz="4000">
              <a:latin typeface="Arial" panose="020B0604020202020204" pitchFamily="34" charset="0"/>
              <a:cs typeface="Arial" panose="020B0604020202020204" pitchFamily="34" charset="0"/>
            </a:endParaRP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86" y="8373700"/>
            <a:ext cx="2147192" cy="2057400"/>
          </a:xfrm>
          <a:prstGeom prst="rect">
            <a:avLst/>
          </a:prstGeom>
        </p:spPr>
      </p:pic>
      <p:pic>
        <p:nvPicPr>
          <p:cNvPr id="17" name="Picture 16">
            <a:extLst>
              <a:ext uri="{FF2B5EF4-FFF2-40B4-BE49-F238E27FC236}">
                <a16:creationId xmlns:a16="http://schemas.microsoft.com/office/drawing/2014/main" id="{4F1F7697-C6CA-700D-61AC-B9ADF8649DE6}"/>
              </a:ext>
            </a:extLst>
          </p:cNvPr>
          <p:cNvPicPr>
            <a:picLocks noChangeAspect="1"/>
          </p:cNvPicPr>
          <p:nvPr/>
        </p:nvPicPr>
        <p:blipFill>
          <a:blip r:embed="rId10"/>
          <a:stretch>
            <a:fillRect/>
          </a:stretch>
        </p:blipFill>
        <p:spPr>
          <a:xfrm>
            <a:off x="9489690" y="3479984"/>
            <a:ext cx="6529388" cy="4893716"/>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1173456" y="3778788"/>
            <a:ext cx="8041890" cy="4594912"/>
          </a:xfrm>
          <a:prstGeom prst="rect">
            <a:avLst/>
          </a:prstGeom>
          <a:noFill/>
        </p:spPr>
        <p:txBody>
          <a:bodyPr wrap="square" rtlCol="0">
            <a:spAutoFit/>
          </a:bodyPr>
          <a:lstStyle/>
          <a:p>
            <a:pPr marL="571500" indent="-571500">
              <a:lnSpc>
                <a:spcPct val="150000"/>
              </a:lnSpc>
              <a:buFont typeface="Wingdings" panose="05000000000000000000" pitchFamily="2" charset="2"/>
              <a:buChar char="ü"/>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 Windows, Linux, MacOS,… dành cho máy tính để bàn, máy tính xách tay.</a:t>
            </a:r>
          </a:p>
          <a:p>
            <a:pPr marL="571500" indent="-571500">
              <a:lnSpc>
                <a:spcPct val="150000"/>
              </a:lnSpc>
              <a:buFont typeface="Wingdings" panose="05000000000000000000" pitchFamily="2" charset="2"/>
              <a:buChar char="ü"/>
            </a:pPr>
            <a:r>
              <a:rPr lang="en-US" sz="4000">
                <a:latin typeface="Arial" panose="020B0604020202020204" pitchFamily="34" charset="0"/>
                <a:cs typeface="Arial" panose="020B0604020202020204" pitchFamily="34" charset="0"/>
              </a:rPr>
              <a:t>Hệ điều hành iOS, Android,… dành cho điện thoại thông minh.</a:t>
            </a:r>
          </a:p>
        </p:txBody>
      </p:sp>
    </p:spTree>
    <p:extLst>
      <p:ext uri="{BB962C8B-B14F-4D97-AF65-F5344CB8AC3E}">
        <p14:creationId xmlns:p14="http://schemas.microsoft.com/office/powerpoint/2010/main" val="27886398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784"/>
        </a:solidFill>
        <a:effectLst/>
      </p:bgPr>
    </p:bg>
    <p:spTree>
      <p:nvGrpSpPr>
        <p:cNvPr id="1" name=""/>
        <p:cNvGrpSpPr/>
        <p:nvPr/>
      </p:nvGrpSpPr>
      <p:grpSpPr>
        <a:xfrm>
          <a:off x="0" y="0"/>
          <a:ext cx="0" cy="0"/>
          <a:chOff x="0" y="0"/>
          <a:chExt cx="0" cy="0"/>
        </a:xfrm>
      </p:grpSpPr>
      <p:grpSp>
        <p:nvGrpSpPr>
          <p:cNvPr id="2" name="Group 2"/>
          <p:cNvGrpSpPr/>
          <p:nvPr/>
        </p:nvGrpSpPr>
        <p:grpSpPr>
          <a:xfrm>
            <a:off x="457202" y="98790"/>
            <a:ext cx="17144998" cy="10178685"/>
            <a:chOff x="0" y="0"/>
            <a:chExt cx="15110059" cy="13571580"/>
          </a:xfrm>
        </p:grpSpPr>
        <p:grpSp>
          <p:nvGrpSpPr>
            <p:cNvPr id="3" name="Group 3"/>
            <p:cNvGrpSpPr/>
            <p:nvPr/>
          </p:nvGrpSpPr>
          <p:grpSpPr>
            <a:xfrm>
              <a:off x="102526" y="1267481"/>
              <a:ext cx="14905008" cy="12304099"/>
              <a:chOff x="0" y="0"/>
              <a:chExt cx="3781456" cy="3121596"/>
            </a:xfrm>
          </p:grpSpPr>
          <p:sp>
            <p:nvSpPr>
              <p:cNvPr id="4" name="Freeform 4"/>
              <p:cNvSpPr/>
              <p:nvPr/>
            </p:nvSpPr>
            <p:spPr>
              <a:xfrm>
                <a:off x="0" y="0"/>
                <a:ext cx="3781456" cy="3121596"/>
              </a:xfrm>
              <a:custGeom>
                <a:avLst/>
                <a:gdLst/>
                <a:ahLst/>
                <a:cxnLst/>
                <a:rect l="l" t="t" r="r" b="b"/>
                <a:pathLst>
                  <a:path w="3781456" h="3121596">
                    <a:moveTo>
                      <a:pt x="0" y="0"/>
                    </a:moveTo>
                    <a:lnTo>
                      <a:pt x="3781456" y="0"/>
                    </a:lnTo>
                    <a:lnTo>
                      <a:pt x="3781456" y="3121596"/>
                    </a:lnTo>
                    <a:lnTo>
                      <a:pt x="0" y="3121596"/>
                    </a:lnTo>
                    <a:close/>
                  </a:path>
                </a:pathLst>
              </a:custGeom>
              <a:solidFill>
                <a:srgbClr val="FFEDD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5110059" cy="13571580"/>
            </a:xfrm>
            <a:prstGeom prst="rect">
              <a:avLst/>
            </a:prstGeom>
          </p:spPr>
        </p:pic>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82342" flipH="1">
            <a:off x="15615143" y="1077101"/>
            <a:ext cx="807870" cy="1148135"/>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85975">
            <a:off x="15056785" y="7046"/>
            <a:ext cx="1324323" cy="1134102"/>
          </a:xfrm>
          <a:prstGeom prst="rect">
            <a:avLst/>
          </a:prstGeom>
        </p:spPr>
      </p:pic>
      <p:pic>
        <p:nvPicPr>
          <p:cNvPr id="6" name="Picture 4">
            <a:extLst>
              <a:ext uri="{FF2B5EF4-FFF2-40B4-BE49-F238E27FC236}">
                <a16:creationId xmlns:a16="http://schemas.microsoft.com/office/drawing/2014/main" id="{E057A230-7C40-912D-BE43-DB563224417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93488">
            <a:off x="674633" y="39714"/>
            <a:ext cx="13246557" cy="10709580"/>
          </a:xfrm>
          <a:prstGeom prst="rect">
            <a:avLst/>
          </a:prstGeom>
        </p:spPr>
      </p:pic>
      <p:sp>
        <p:nvSpPr>
          <p:cNvPr id="19" name="TextBox 18">
            <a:extLst>
              <a:ext uri="{FF2B5EF4-FFF2-40B4-BE49-F238E27FC236}">
                <a16:creationId xmlns:a16="http://schemas.microsoft.com/office/drawing/2014/main" id="{AF53463D-D4B9-C9FD-6ADC-D1BBCFA21669}"/>
              </a:ext>
            </a:extLst>
          </p:cNvPr>
          <p:cNvSpPr txBox="1"/>
          <p:nvPr/>
        </p:nvSpPr>
        <p:spPr>
          <a:xfrm>
            <a:off x="2034924" y="2846044"/>
            <a:ext cx="10214747" cy="459491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Các loại máy tính cần phải cài đặt hệ điều hành thì mới sử dụng được.</a:t>
            </a:r>
          </a:p>
          <a:p>
            <a:pPr marL="571500" indent="-571500">
              <a:lnSpc>
                <a:spcPct val="150000"/>
              </a:lnSpc>
              <a:buFont typeface="Wingdings" panose="05000000000000000000" pitchFamily="2" charset="2"/>
              <a:buChar char="§"/>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Hệ điều hành phải được cài đặt trước, sau đó mới có thể cài đặt và chạy các phần mềm máy tính khác.</a:t>
            </a:r>
          </a:p>
        </p:txBody>
      </p:sp>
      <p:sp>
        <p:nvSpPr>
          <p:cNvPr id="9" name="TextBox 8">
            <a:extLst>
              <a:ext uri="{FF2B5EF4-FFF2-40B4-BE49-F238E27FC236}">
                <a16:creationId xmlns:a16="http://schemas.microsoft.com/office/drawing/2014/main" id="{8C528152-8E20-DBE4-41E9-E96F72854315}"/>
              </a:ext>
            </a:extLst>
          </p:cNvPr>
          <p:cNvSpPr txBox="1"/>
          <p:nvPr/>
        </p:nvSpPr>
        <p:spPr>
          <a:xfrm>
            <a:off x="10210800" y="7883735"/>
            <a:ext cx="2514600"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Lưu ý</a:t>
            </a:r>
          </a:p>
        </p:txBody>
      </p:sp>
      <p:pic>
        <p:nvPicPr>
          <p:cNvPr id="8" name="Picture 9">
            <a:extLst>
              <a:ext uri="{FF2B5EF4-FFF2-40B4-BE49-F238E27FC236}">
                <a16:creationId xmlns:a16="http://schemas.microsoft.com/office/drawing/2014/main" id="{63A45B8F-D816-EE04-74A5-C35DD9580BF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1486" y="8373700"/>
            <a:ext cx="2147192" cy="2057400"/>
          </a:xfrm>
          <a:prstGeom prst="rect">
            <a:avLst/>
          </a:prstGeom>
        </p:spPr>
      </p:pic>
      <p:pic>
        <p:nvPicPr>
          <p:cNvPr id="10" name="Picture 5">
            <a:extLst>
              <a:ext uri="{FF2B5EF4-FFF2-40B4-BE49-F238E27FC236}">
                <a16:creationId xmlns:a16="http://schemas.microsoft.com/office/drawing/2014/main" id="{25DCF0B7-5B6B-7ACF-8C9B-E47E12F289A0}"/>
              </a:ext>
            </a:extLst>
          </p:cNvPr>
          <p:cNvPicPr>
            <a:picLocks noChangeAspect="1"/>
          </p:cNvPicPr>
          <p:nvPr/>
        </p:nvPicPr>
        <p:blipFill>
          <a:blip r:embed="rId12"/>
          <a:srcRect/>
          <a:stretch>
            <a:fillRect/>
          </a:stretch>
        </p:blipFill>
        <p:spPr>
          <a:xfrm>
            <a:off x="12939457" y="4587889"/>
            <a:ext cx="2863058" cy="5339035"/>
          </a:xfrm>
          <a:prstGeom prst="rect">
            <a:avLst/>
          </a:prstGeom>
        </p:spPr>
      </p:pic>
    </p:spTree>
    <p:extLst>
      <p:ext uri="{BB962C8B-B14F-4D97-AF65-F5344CB8AC3E}">
        <p14:creationId xmlns:p14="http://schemas.microsoft.com/office/powerpoint/2010/main" val="5020699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21734</TotalTime>
  <Words>2351</Words>
  <Application>Microsoft Office PowerPoint</Application>
  <PresentationFormat>Custom</PresentationFormat>
  <Paragraphs>205</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Arial</vt:lpstr>
      <vt:lpstr>Wingdings</vt:lpstr>
      <vt:lpstr>UTM Avo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Đỏ và Màu cam Kẻ ô lưới Câu hỏi Tiếng Anh Bản thuyết trình</dc:title>
  <dc:creator>DAO THI THAO</dc:creator>
  <cp:lastModifiedBy>a b</cp:lastModifiedBy>
  <cp:revision>19</cp:revision>
  <dcterms:created xsi:type="dcterms:W3CDTF">2006-08-16T00:00:00Z</dcterms:created>
  <dcterms:modified xsi:type="dcterms:W3CDTF">2026-01-11T11:14:38Z</dcterms:modified>
  <dc:identifier>DAFJB3Fcxmc</dc:identifier>
</cp:coreProperties>
</file>